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21"/>
  </p:notesMasterIdLst>
  <p:sldIdLst>
    <p:sldId id="271" r:id="rId2"/>
    <p:sldId id="323" r:id="rId3"/>
    <p:sldId id="324" r:id="rId4"/>
    <p:sldId id="345" r:id="rId5"/>
    <p:sldId id="347" r:id="rId6"/>
    <p:sldId id="311" r:id="rId7"/>
    <p:sldId id="310" r:id="rId8"/>
    <p:sldId id="322" r:id="rId9"/>
    <p:sldId id="341" r:id="rId10"/>
    <p:sldId id="350" r:id="rId11"/>
    <p:sldId id="349" r:id="rId12"/>
    <p:sldId id="343" r:id="rId13"/>
    <p:sldId id="351" r:id="rId14"/>
    <p:sldId id="344" r:id="rId15"/>
    <p:sldId id="352" r:id="rId16"/>
    <p:sldId id="348" r:id="rId17"/>
    <p:sldId id="325" r:id="rId18"/>
    <p:sldId id="317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913B"/>
    <a:srgbClr val="000000"/>
    <a:srgbClr val="61953D"/>
    <a:srgbClr val="5C8E3A"/>
    <a:srgbClr val="E36427"/>
    <a:srgbClr val="D98F91"/>
    <a:srgbClr val="E0A4A5"/>
    <a:srgbClr val="CB6466"/>
    <a:srgbClr val="4CB15F"/>
    <a:srgbClr val="F26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30" autoAdjust="0"/>
    <p:restoredTop sz="90636" autoAdjust="0"/>
  </p:normalViewPr>
  <p:slideViewPr>
    <p:cSldViewPr snapToGrid="0" showGuides="1">
      <p:cViewPr varScale="1">
        <p:scale>
          <a:sx n="101" d="100"/>
          <a:sy n="101" d="100"/>
        </p:scale>
        <p:origin x="894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youtu.be</a:t>
            </a:r>
            <a:r>
              <a:rPr lang="en-US" dirty="0" smtClean="0"/>
              <a:t>/1-</a:t>
            </a:r>
            <a:r>
              <a:rPr lang="en-US" dirty="0" err="1" smtClean="0"/>
              <a:t>yjtPZTDuc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556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58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64666" y="1037803"/>
            <a:ext cx="104905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Complete the sentences using the correct forms of the words and phrases in </a:t>
            </a:r>
            <a:r>
              <a:rPr lang="en-US" sz="2400" b="1" dirty="0">
                <a:solidFill>
                  <a:srgbClr val="00CD1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34B718-B9CF-9C44-97F0-040CB526CA31}"/>
              </a:ext>
            </a:extLst>
          </p:cNvPr>
          <p:cNvSpPr txBox="1"/>
          <p:nvPr/>
        </p:nvSpPr>
        <p:spPr>
          <a:xfrm>
            <a:off x="494438" y="2101719"/>
            <a:ext cx="115607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EE4000"/>
                </a:solidFill>
                <a:effectLst/>
              </a:rPr>
              <a:t>4</a:t>
            </a:r>
            <a:r>
              <a:rPr lang="en-US" sz="4000" dirty="0">
                <a:solidFill>
                  <a:srgbClr val="EE4000"/>
                </a:solidFill>
                <a:effectLst/>
              </a:rPr>
              <a:t>. </a:t>
            </a:r>
            <a:r>
              <a:rPr lang="en-US" sz="4000" dirty="0">
                <a:effectLst/>
              </a:rPr>
              <a:t>More and more young people prefer </a:t>
            </a:r>
            <a:r>
              <a:rPr lang="en-US" sz="4000" dirty="0">
                <a:solidFill>
                  <a:srgbClr val="455B63"/>
                </a:solidFill>
                <a:effectLst/>
              </a:rPr>
              <a:t>___________________ </a:t>
            </a:r>
            <a:r>
              <a:rPr lang="en-US" sz="4000" dirty="0">
                <a:effectLst/>
              </a:rPr>
              <a:t>because they like to learn practical skills</a:t>
            </a:r>
            <a:r>
              <a:rPr lang="en-US" sz="4000" dirty="0" smtClean="0">
                <a:effectLst/>
              </a:rPr>
              <a:t>.</a:t>
            </a:r>
          </a:p>
          <a:p>
            <a:endParaRPr lang="en-US" sz="4000" dirty="0">
              <a:effectLst/>
            </a:endParaRPr>
          </a:p>
          <a:p>
            <a:r>
              <a:rPr lang="en-US" sz="4000" dirty="0">
                <a:solidFill>
                  <a:srgbClr val="EE4000"/>
                </a:solidFill>
                <a:effectLst/>
              </a:rPr>
              <a:t>5. </a:t>
            </a:r>
            <a:r>
              <a:rPr lang="en-US" sz="4000" dirty="0">
                <a:effectLst/>
              </a:rPr>
              <a:t>Many young people find it hard to get a job immediately after </a:t>
            </a:r>
            <a:r>
              <a:rPr lang="en-US" sz="4000" dirty="0" smtClean="0">
                <a:solidFill>
                  <a:srgbClr val="455B63"/>
                </a:solidFill>
                <a:effectLst/>
              </a:rPr>
              <a:t>____________</a:t>
            </a:r>
            <a:r>
              <a:rPr lang="en-US" sz="4000" dirty="0" smtClean="0">
                <a:effectLst/>
              </a:rPr>
              <a:t>.</a:t>
            </a:r>
            <a:endParaRPr lang="en-US" sz="4000" dirty="0">
              <a:effectLst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7A372E-6854-5A44-BEE9-FF212D5EB7E1}"/>
              </a:ext>
            </a:extLst>
          </p:cNvPr>
          <p:cNvSpPr txBox="1"/>
          <p:nvPr/>
        </p:nvSpPr>
        <p:spPr>
          <a:xfrm>
            <a:off x="494438" y="2692597"/>
            <a:ext cx="51532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400" dirty="0">
                <a:solidFill>
                  <a:srgbClr val="FF0000"/>
                </a:solidFill>
              </a:rPr>
              <a:t>vocational </a:t>
            </a:r>
            <a:r>
              <a:rPr lang="en-SG" sz="4400" dirty="0" smtClean="0">
                <a:solidFill>
                  <a:srgbClr val="FF0000"/>
                </a:solidFill>
              </a:rPr>
              <a:t>education</a:t>
            </a:r>
            <a:endParaRPr lang="x-none" sz="4400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A29A884-BCC1-BF42-8C9B-15004A4A1089}"/>
              </a:ext>
            </a:extLst>
          </p:cNvPr>
          <p:cNvSpPr txBox="1"/>
          <p:nvPr/>
        </p:nvSpPr>
        <p:spPr>
          <a:xfrm>
            <a:off x="4584386" y="5117930"/>
            <a:ext cx="33808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400" dirty="0">
                <a:solidFill>
                  <a:srgbClr val="FF0000"/>
                </a:solidFill>
              </a:rPr>
              <a:t>graduation</a:t>
            </a:r>
            <a:r>
              <a:rPr lang="en-SG" sz="4400" b="1" dirty="0">
                <a:solidFill>
                  <a:srgbClr val="FF0000"/>
                </a:solidFill>
              </a:rPr>
              <a:t> </a:t>
            </a:r>
            <a:r>
              <a:rPr lang="en-SG" sz="4400" dirty="0">
                <a:solidFill>
                  <a:srgbClr val="FF0000"/>
                </a:solidFill>
              </a:rPr>
              <a:t>	</a:t>
            </a:r>
            <a:r>
              <a:rPr lang="x-none" sz="4400" dirty="0">
                <a:solidFill>
                  <a:srgbClr val="FF0000"/>
                </a:solidFill>
              </a:rPr>
              <a:t> 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52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067" y="893201"/>
            <a:ext cx="5412657" cy="59647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670" y="1786402"/>
            <a:ext cx="5599330" cy="50715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A5A3AA-3EBB-F441-B82F-3B370034EA2B}"/>
              </a:ext>
            </a:extLst>
          </p:cNvPr>
          <p:cNvSpPr txBox="1"/>
          <p:nvPr/>
        </p:nvSpPr>
        <p:spPr>
          <a:xfrm>
            <a:off x="7075751" y="1140071"/>
            <a:ext cx="5116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Perfect participle clauses</a:t>
            </a:r>
            <a:endParaRPr lang="x-none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A5A3AA-3EBB-F441-B82F-3B370034EA2B}"/>
              </a:ext>
            </a:extLst>
          </p:cNvPr>
          <p:cNvSpPr txBox="1"/>
          <p:nvPr/>
        </p:nvSpPr>
        <p:spPr>
          <a:xfrm>
            <a:off x="0" y="1006989"/>
            <a:ext cx="16045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Perfect </a:t>
            </a:r>
            <a:r>
              <a:rPr lang="en-US" sz="3500" b="1" dirty="0" smtClean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gerund</a:t>
            </a:r>
            <a:endParaRPr lang="x-none" sz="35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92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34913" y="1153278"/>
            <a:ext cx="99229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ea typeface="Calibri" panose="020F0502020204030204" pitchFamily="34" charset="0"/>
              </a:rPr>
              <a:t>Find and correct the mistakes in the following sentences.</a:t>
            </a:r>
            <a:r>
              <a:rPr lang="en-US" sz="3200" b="1" dirty="0">
                <a:effectLst/>
                <a:ea typeface="Times New Roman" panose="02020603050405020304" pitchFamily="18" charset="0"/>
              </a:rPr>
              <a:t> </a:t>
            </a:r>
            <a:endParaRPr lang="en-US" sz="4400" b="1" dirty="0"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FE789C-68A8-4041-AE74-45473B7CED62}"/>
              </a:ext>
            </a:extLst>
          </p:cNvPr>
          <p:cNvSpPr txBox="1"/>
          <p:nvPr/>
        </p:nvSpPr>
        <p:spPr>
          <a:xfrm>
            <a:off x="683602" y="2176335"/>
            <a:ext cx="11467998" cy="4514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720"/>
              </a:spcBef>
              <a:spcAft>
                <a:spcPts val="720"/>
              </a:spcAft>
            </a:pPr>
            <a:r>
              <a:rPr lang="en-SG" sz="44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1. I </a:t>
            </a:r>
            <a:r>
              <a:rPr lang="en-SG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forgot have discussed this topic with you. </a:t>
            </a:r>
            <a:endParaRPr lang="en-SG" sz="4400" dirty="0" smtClean="0">
              <a:solidFill>
                <a:srgbClr val="000000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ts val="720"/>
              </a:spcBef>
            </a:pPr>
            <a:endParaRPr lang="en-SG" sz="440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  <a:spcBef>
                <a:spcPts val="720"/>
              </a:spcBef>
            </a:pPr>
            <a:r>
              <a:rPr lang="en-SG" sz="44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2. Had </a:t>
            </a:r>
            <a:r>
              <a:rPr lang="en-SG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won many maths competitions helped me to win a place at university</a:t>
            </a:r>
            <a:r>
              <a:rPr lang="en-SG" sz="44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endParaRPr lang="x-none" sz="4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AB7053-3A20-114F-A9C2-E36F681CB21D}"/>
              </a:ext>
            </a:extLst>
          </p:cNvPr>
          <p:cNvSpPr txBox="1"/>
          <p:nvPr/>
        </p:nvSpPr>
        <p:spPr>
          <a:xfrm>
            <a:off x="2933102" y="2898734"/>
            <a:ext cx="16901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4400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having</a:t>
            </a:r>
            <a:endParaRPr lang="x-none" sz="4400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260AEA-AEDA-A245-8410-414798CB02BE}"/>
              </a:ext>
            </a:extLst>
          </p:cNvPr>
          <p:cNvSpPr txBox="1"/>
          <p:nvPr/>
        </p:nvSpPr>
        <p:spPr>
          <a:xfrm>
            <a:off x="908213" y="5022084"/>
            <a:ext cx="20011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44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SG" sz="4400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Having </a:t>
            </a:r>
            <a:endParaRPr lang="x-none" sz="4400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2F9FF0-8735-FF46-8746-2A1DF5839122}"/>
              </a:ext>
            </a:extLst>
          </p:cNvPr>
          <p:cNvCxnSpPr>
            <a:cxnSpLocks/>
          </p:cNvCxnSpPr>
          <p:nvPr/>
        </p:nvCxnSpPr>
        <p:spPr>
          <a:xfrm>
            <a:off x="3036620" y="2808778"/>
            <a:ext cx="11558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DB9980E-0E63-4F46-9885-841D37FFD045}"/>
              </a:ext>
            </a:extLst>
          </p:cNvPr>
          <p:cNvCxnSpPr>
            <a:cxnSpLocks/>
          </p:cNvCxnSpPr>
          <p:nvPr/>
        </p:nvCxnSpPr>
        <p:spPr>
          <a:xfrm>
            <a:off x="1306275" y="5022084"/>
            <a:ext cx="9710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4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34913" y="1153278"/>
            <a:ext cx="99229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ea typeface="Calibri" panose="020F0502020204030204" pitchFamily="34" charset="0"/>
              </a:rPr>
              <a:t>Find and correct the mistakes in the following sentences.</a:t>
            </a:r>
            <a:r>
              <a:rPr lang="en-US" sz="3200" b="1" dirty="0">
                <a:effectLst/>
                <a:ea typeface="Times New Roman" panose="02020603050405020304" pitchFamily="18" charset="0"/>
              </a:rPr>
              <a:t> </a:t>
            </a:r>
            <a:endParaRPr lang="en-US" sz="4400" b="1" dirty="0"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FE789C-68A8-4041-AE74-45473B7CED62}"/>
              </a:ext>
            </a:extLst>
          </p:cNvPr>
          <p:cNvSpPr txBox="1"/>
          <p:nvPr/>
        </p:nvSpPr>
        <p:spPr>
          <a:xfrm>
            <a:off x="624550" y="1738053"/>
            <a:ext cx="11467998" cy="5196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spcBef>
                <a:spcPts val="720"/>
              </a:spcBef>
              <a:spcAft>
                <a:spcPts val="720"/>
              </a:spcAft>
            </a:pPr>
            <a:r>
              <a:rPr lang="en-SG" sz="40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3. </a:t>
            </a:r>
            <a:r>
              <a:rPr lang="en-SG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Nam regretted not having choose a more interesting course at university. </a:t>
            </a:r>
            <a:endParaRPr lang="x-none" sz="4000" dirty="0">
              <a:effectLst/>
              <a:ea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Bef>
                <a:spcPts val="720"/>
              </a:spcBef>
              <a:spcAft>
                <a:spcPts val="720"/>
              </a:spcAft>
            </a:pPr>
            <a:r>
              <a:rPr lang="en-SG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4</a:t>
            </a:r>
            <a:r>
              <a:rPr lang="en-SG" sz="40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SG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He was proud of had won the first place </a:t>
            </a:r>
            <a:r>
              <a:rPr lang="en-SG" sz="4000" dirty="0" smtClean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in</a:t>
            </a:r>
            <a:r>
              <a:rPr lang="en-SG" sz="40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SG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the </a:t>
            </a:r>
            <a:r>
              <a:rPr lang="en-SG" sz="40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biology competition.  </a:t>
            </a:r>
            <a:endParaRPr lang="x-none" sz="40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1B9057-B5D7-4941-A358-38C1CC2FBEEF}"/>
              </a:ext>
            </a:extLst>
          </p:cNvPr>
          <p:cNvSpPr txBox="1"/>
          <p:nvPr/>
        </p:nvSpPr>
        <p:spPr>
          <a:xfrm>
            <a:off x="6505752" y="2883613"/>
            <a:ext cx="18165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4400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chosen</a:t>
            </a:r>
            <a:endParaRPr lang="x-none" sz="4400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8E92C9-C9D8-8B41-9E37-B158B36D1695}"/>
              </a:ext>
            </a:extLst>
          </p:cNvPr>
          <p:cNvSpPr txBox="1"/>
          <p:nvPr/>
        </p:nvSpPr>
        <p:spPr>
          <a:xfrm>
            <a:off x="4221366" y="5306450"/>
            <a:ext cx="16901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4400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having</a:t>
            </a:r>
            <a:endParaRPr lang="x-none" sz="4400" dirty="0">
              <a:solidFill>
                <a:srgbClr val="FF0000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1BDEF6C-AE5F-2040-82B5-0E224636524E}"/>
              </a:ext>
            </a:extLst>
          </p:cNvPr>
          <p:cNvCxnSpPr>
            <a:cxnSpLocks/>
          </p:cNvCxnSpPr>
          <p:nvPr/>
        </p:nvCxnSpPr>
        <p:spPr>
          <a:xfrm>
            <a:off x="6677860" y="2759739"/>
            <a:ext cx="13885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970E56-8C68-434D-884D-79F718FEA243}"/>
              </a:ext>
            </a:extLst>
          </p:cNvPr>
          <p:cNvCxnSpPr>
            <a:cxnSpLocks/>
          </p:cNvCxnSpPr>
          <p:nvPr/>
        </p:nvCxnSpPr>
        <p:spPr>
          <a:xfrm>
            <a:off x="4700872" y="5393306"/>
            <a:ext cx="7311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226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1025692"/>
            <a:ext cx="99229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ea typeface="Calibri" panose="020F0502020204030204" pitchFamily="34" charset="0"/>
              </a:rPr>
              <a:t>Rewrite these sentences using perfect participle clauses.</a:t>
            </a:r>
            <a:r>
              <a:rPr lang="en-US" sz="3200" b="1" dirty="0">
                <a:effectLst/>
                <a:ea typeface="Times New Roman" panose="02020603050405020304" pitchFamily="18" charset="0"/>
              </a:rPr>
              <a:t> </a:t>
            </a:r>
            <a:endParaRPr lang="en-US" sz="6000" b="1" dirty="0"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01D2F4-8398-D94C-9FEE-07F5905056E8}"/>
              </a:ext>
            </a:extLst>
          </p:cNvPr>
          <p:cNvSpPr txBox="1"/>
          <p:nvPr/>
        </p:nvSpPr>
        <p:spPr>
          <a:xfrm>
            <a:off x="197892" y="1942186"/>
            <a:ext cx="117962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EE4000"/>
                </a:solidFill>
                <a:effectLst/>
              </a:rPr>
              <a:t>1. </a:t>
            </a:r>
            <a:r>
              <a:rPr lang="en-US" sz="3600" dirty="0">
                <a:effectLst/>
              </a:rPr>
              <a:t>After we listened to an introduction to the course, we asked some questions.</a:t>
            </a:r>
          </a:p>
          <a:p>
            <a:r>
              <a:rPr lang="en-US" sz="3600" dirty="0" smtClean="0">
                <a:solidFill>
                  <a:srgbClr val="000000"/>
                </a:solidFill>
                <a:sym typeface="Symbol" panose="05050102010706020507" pitchFamily="18" charset="2"/>
              </a:rPr>
              <a:t> </a:t>
            </a:r>
            <a:r>
              <a:rPr lang="en-US" sz="3600" dirty="0" smtClean="0">
                <a:solidFill>
                  <a:srgbClr val="000000"/>
                </a:solidFill>
                <a:effectLst/>
              </a:rPr>
              <a:t> </a:t>
            </a:r>
            <a:r>
              <a:rPr lang="en-US" sz="3600" dirty="0" smtClean="0">
                <a:solidFill>
                  <a:srgbClr val="455B63"/>
                </a:solidFill>
                <a:effectLst/>
              </a:rPr>
              <a:t>___________________________________________</a:t>
            </a:r>
            <a:r>
              <a:rPr lang="en-US" sz="3600" dirty="0" smtClean="0">
                <a:solidFill>
                  <a:srgbClr val="000000"/>
                </a:solidFill>
                <a:effectLst/>
              </a:rPr>
              <a:t>, </a:t>
            </a:r>
            <a:r>
              <a:rPr lang="en-US" sz="3600" dirty="0">
                <a:solidFill>
                  <a:srgbClr val="000000"/>
                </a:solidFill>
                <a:effectLst/>
              </a:rPr>
              <a:t>we asked some questions</a:t>
            </a:r>
            <a:r>
              <a:rPr lang="en-US" sz="3600" dirty="0" smtClean="0">
                <a:solidFill>
                  <a:srgbClr val="000000"/>
                </a:solidFill>
                <a:effectLst/>
              </a:rPr>
              <a:t>.</a:t>
            </a:r>
            <a:endParaRPr lang="en-US" sz="3600" dirty="0">
              <a:solidFill>
                <a:srgbClr val="455B63"/>
              </a:solidFill>
              <a:effectLst/>
            </a:endParaRPr>
          </a:p>
          <a:p>
            <a:r>
              <a:rPr lang="en-US" sz="3600" dirty="0">
                <a:solidFill>
                  <a:srgbClr val="EE4000"/>
                </a:solidFill>
                <a:effectLst/>
              </a:rPr>
              <a:t>2. </a:t>
            </a:r>
            <a:r>
              <a:rPr lang="en-US" sz="3600" dirty="0">
                <a:effectLst/>
              </a:rPr>
              <a:t>He failed the university entrance exams, then he decided to train to become a car mechanic.</a:t>
            </a:r>
          </a:p>
          <a:p>
            <a:r>
              <a:rPr lang="en-US" sz="3600" dirty="0">
                <a:solidFill>
                  <a:srgbClr val="000000"/>
                </a:solidFill>
                <a:sym typeface="Symbol" panose="05050102010706020507" pitchFamily="18" charset="2"/>
              </a:rPr>
              <a:t></a:t>
            </a:r>
            <a:r>
              <a:rPr lang="en-US" sz="3600" dirty="0" smtClean="0">
                <a:effectLst/>
              </a:rPr>
              <a:t> </a:t>
            </a:r>
            <a:r>
              <a:rPr lang="en-US" sz="3600" dirty="0">
                <a:solidFill>
                  <a:srgbClr val="455B63"/>
                </a:solidFill>
                <a:effectLst/>
              </a:rPr>
              <a:t>________________________________________</a:t>
            </a:r>
            <a:r>
              <a:rPr lang="en-US" sz="3600" dirty="0">
                <a:effectLst/>
              </a:rPr>
              <a:t>, he decided to train to become a car mechanic</a:t>
            </a:r>
            <a:r>
              <a:rPr lang="en-US" sz="3600" dirty="0" smtClean="0">
                <a:effectLst/>
              </a:rPr>
              <a:t>.</a:t>
            </a:r>
            <a:endParaRPr lang="en-US" sz="3600" dirty="0"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71AB8C-0F9A-D74B-BC50-C444B73F05F4}"/>
              </a:ext>
            </a:extLst>
          </p:cNvPr>
          <p:cNvSpPr txBox="1"/>
          <p:nvPr/>
        </p:nvSpPr>
        <p:spPr>
          <a:xfrm>
            <a:off x="908213" y="3079401"/>
            <a:ext cx="9205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Having listened to an introduction </a:t>
            </a:r>
            <a:r>
              <a:rPr lang="en-SG" sz="3600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to the </a:t>
            </a:r>
            <a:r>
              <a:rPr lang="en-SG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course</a:t>
            </a:r>
            <a:r>
              <a:rPr lang="x-none" sz="3600" dirty="0">
                <a:solidFill>
                  <a:srgbClr val="FF0000"/>
                </a:solidFill>
                <a:effectLst/>
              </a:rPr>
              <a:t> </a:t>
            </a:r>
            <a:endParaRPr lang="x-none" sz="36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F504A2-1D69-D04A-90D6-C4E82D5F14FB}"/>
              </a:ext>
            </a:extLst>
          </p:cNvPr>
          <p:cNvSpPr txBox="1"/>
          <p:nvPr/>
        </p:nvSpPr>
        <p:spPr>
          <a:xfrm>
            <a:off x="908213" y="5252118"/>
            <a:ext cx="8311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3600" dirty="0">
                <a:solidFill>
                  <a:srgbClr val="FF0000"/>
                </a:solidFill>
              </a:rPr>
              <a:t>Having </a:t>
            </a:r>
            <a:r>
              <a:rPr lang="en-SG" sz="3600" dirty="0" smtClean="0">
                <a:solidFill>
                  <a:srgbClr val="FF0000"/>
                </a:solidFill>
              </a:rPr>
              <a:t>failed the university entrance exams</a:t>
            </a:r>
            <a:endParaRPr lang="x-none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3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1025692"/>
            <a:ext cx="99229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ea typeface="Calibri" panose="020F0502020204030204" pitchFamily="34" charset="0"/>
              </a:rPr>
              <a:t>Rewrite these sentences using perfect participle clauses.</a:t>
            </a:r>
            <a:r>
              <a:rPr lang="en-US" sz="3200" b="1" dirty="0">
                <a:effectLst/>
                <a:ea typeface="Times New Roman" panose="02020603050405020304" pitchFamily="18" charset="0"/>
              </a:rPr>
              <a:t> </a:t>
            </a:r>
            <a:endParaRPr lang="en-US" sz="6000" b="1" dirty="0"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01D2F4-8398-D94C-9FEE-07F5905056E8}"/>
              </a:ext>
            </a:extLst>
          </p:cNvPr>
          <p:cNvSpPr txBox="1"/>
          <p:nvPr/>
        </p:nvSpPr>
        <p:spPr>
          <a:xfrm>
            <a:off x="494438" y="1942186"/>
            <a:ext cx="117962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EE4000"/>
                </a:solidFill>
                <a:effectLst/>
              </a:rPr>
              <a:t>3</a:t>
            </a:r>
            <a:r>
              <a:rPr lang="en-US" sz="3600" dirty="0">
                <a:solidFill>
                  <a:srgbClr val="EE4000"/>
                </a:solidFill>
                <a:effectLst/>
              </a:rPr>
              <a:t>. </a:t>
            </a:r>
            <a:r>
              <a:rPr lang="en-US" sz="3600" dirty="0">
                <a:effectLst/>
              </a:rPr>
              <a:t>His brother had not studied hard enough, so he failed the exams.</a:t>
            </a:r>
          </a:p>
          <a:p>
            <a:r>
              <a:rPr lang="en-US" sz="3600" dirty="0">
                <a:solidFill>
                  <a:srgbClr val="000000"/>
                </a:solidFill>
                <a:sym typeface="Symbol" panose="05050102010706020507" pitchFamily="18" charset="2"/>
              </a:rPr>
              <a:t></a:t>
            </a:r>
            <a:r>
              <a:rPr lang="en-US" sz="3600" dirty="0" smtClean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455B63"/>
                </a:solidFill>
                <a:effectLst/>
              </a:rPr>
              <a:t>_______________________</a:t>
            </a:r>
            <a:r>
              <a:rPr lang="en-US" sz="3600" dirty="0">
                <a:solidFill>
                  <a:srgbClr val="000000"/>
                </a:solidFill>
                <a:effectLst/>
              </a:rPr>
              <a:t>, his brother failed the exams.</a:t>
            </a:r>
            <a:endParaRPr lang="en-US" sz="3600" dirty="0">
              <a:solidFill>
                <a:srgbClr val="455B63"/>
              </a:solidFill>
              <a:effectLst/>
            </a:endParaRPr>
          </a:p>
          <a:p>
            <a:r>
              <a:rPr lang="en-US" sz="3600" dirty="0">
                <a:solidFill>
                  <a:srgbClr val="EE4000"/>
                </a:solidFill>
                <a:effectLst/>
              </a:rPr>
              <a:t>4. </a:t>
            </a:r>
            <a:r>
              <a:rPr lang="en-US" sz="3600" dirty="0">
                <a:effectLst/>
              </a:rPr>
              <a:t>After I answered the job interview questions, I was asked to prepare a short presentation.</a:t>
            </a:r>
          </a:p>
          <a:p>
            <a:r>
              <a:rPr lang="en-US" sz="3600" dirty="0">
                <a:solidFill>
                  <a:srgbClr val="000000"/>
                </a:solidFill>
                <a:sym typeface="Symbol" panose="05050102010706020507" pitchFamily="18" charset="2"/>
              </a:rPr>
              <a:t></a:t>
            </a:r>
            <a:r>
              <a:rPr lang="en-US" sz="3600" dirty="0" smtClean="0">
                <a:effectLst/>
              </a:rPr>
              <a:t> </a:t>
            </a:r>
            <a:r>
              <a:rPr lang="en-US" sz="3600" dirty="0">
                <a:solidFill>
                  <a:srgbClr val="455B63"/>
                </a:solidFill>
                <a:effectLst/>
              </a:rPr>
              <a:t>________________________________________</a:t>
            </a:r>
            <a:r>
              <a:rPr lang="en-US" sz="3600" dirty="0">
                <a:effectLst/>
              </a:rPr>
              <a:t>, I was asked to prepare a short presentation</a:t>
            </a:r>
            <a:r>
              <a:rPr lang="en-US" sz="3600" dirty="0" smtClean="0">
                <a:effectLst/>
              </a:rPr>
              <a:t>.</a:t>
            </a:r>
            <a:endParaRPr lang="en-US" sz="3600" dirty="0"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A1FAC6-00C1-8747-8FB9-D20046EBBF7B}"/>
              </a:ext>
            </a:extLst>
          </p:cNvPr>
          <p:cNvSpPr txBox="1"/>
          <p:nvPr/>
        </p:nvSpPr>
        <p:spPr>
          <a:xfrm>
            <a:off x="1129344" y="3080621"/>
            <a:ext cx="5335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3600" dirty="0">
                <a:solidFill>
                  <a:srgbClr val="FF0000"/>
                </a:solidFill>
              </a:rPr>
              <a:t>Not having studied enough</a:t>
            </a:r>
            <a:r>
              <a:rPr lang="x-none" sz="3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B054C5-F209-4345-AD26-2060224825D1}"/>
              </a:ext>
            </a:extLst>
          </p:cNvPr>
          <p:cNvSpPr txBox="1"/>
          <p:nvPr/>
        </p:nvSpPr>
        <p:spPr>
          <a:xfrm>
            <a:off x="1146597" y="4697498"/>
            <a:ext cx="8702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3600" dirty="0">
                <a:solidFill>
                  <a:srgbClr val="FF0000"/>
                </a:solidFill>
              </a:rPr>
              <a:t>Having answered the job interview questions </a:t>
            </a:r>
            <a:endParaRPr lang="x-none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14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81150" y="963961"/>
            <a:ext cx="99229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ea typeface="Calibri" panose="020F0502020204030204" pitchFamily="34" charset="0"/>
              </a:rPr>
              <a:t>Work in pairs. Make sentences, using perfect gerunds and perfect participle clauses.</a:t>
            </a:r>
            <a:r>
              <a:rPr lang="en-US" sz="3200" b="1" dirty="0">
                <a:effectLst/>
                <a:ea typeface="Times New Roman" panose="02020603050405020304" pitchFamily="18" charset="0"/>
              </a:rPr>
              <a:t> </a:t>
            </a:r>
            <a:endParaRPr lang="en-US" sz="6000" b="1" dirty="0"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Friend talking cartoon Royalty Free Vector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74"/>
          <a:stretch/>
        </p:blipFill>
        <p:spPr bwMode="auto">
          <a:xfrm>
            <a:off x="4421102" y="3195614"/>
            <a:ext cx="3856994" cy="362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>
            <a:extLst>
              <a:ext uri="{FF2B5EF4-FFF2-40B4-BE49-F238E27FC236}">
                <a16:creationId xmlns:a16="http://schemas.microsoft.com/office/drawing/2014/main" id="{1AFD4B4E-F65A-8C49-945A-1698EA721C2E}"/>
              </a:ext>
            </a:extLst>
          </p:cNvPr>
          <p:cNvSpPr/>
          <p:nvPr/>
        </p:nvSpPr>
        <p:spPr>
          <a:xfrm>
            <a:off x="0" y="2164253"/>
            <a:ext cx="5986732" cy="2062723"/>
          </a:xfrm>
          <a:prstGeom prst="cloudCallout">
            <a:avLst>
              <a:gd name="adj1" fmla="val 48241"/>
              <a:gd name="adj2" fmla="val 5465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Having completed </a:t>
            </a:r>
            <a:r>
              <a:rPr lang="en-US" sz="3200" dirty="0"/>
              <a:t>the project gave us a feeling of satisfaction.</a:t>
            </a:r>
            <a:endParaRPr lang="x-none" sz="3200" dirty="0"/>
          </a:p>
        </p:txBody>
      </p:sp>
      <p:sp>
        <p:nvSpPr>
          <p:cNvPr id="10" name="Cloud Callout 9">
            <a:extLst>
              <a:ext uri="{FF2B5EF4-FFF2-40B4-BE49-F238E27FC236}">
                <a16:creationId xmlns:a16="http://schemas.microsoft.com/office/drawing/2014/main" id="{5D218AB8-F72E-DE42-8A42-7F2F33CA48B4}"/>
              </a:ext>
            </a:extLst>
          </p:cNvPr>
          <p:cNvSpPr/>
          <p:nvPr/>
        </p:nvSpPr>
        <p:spPr>
          <a:xfrm>
            <a:off x="6987397" y="1721629"/>
            <a:ext cx="5073446" cy="1793535"/>
          </a:xfrm>
          <a:prstGeom prst="cloudCallout">
            <a:avLst>
              <a:gd name="adj1" fmla="val -51732"/>
              <a:gd name="adj2" fmla="val 12095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Having finished </a:t>
            </a:r>
            <a:r>
              <a:rPr lang="en-US" sz="3200" dirty="0"/>
              <a:t>school, I can apply to university.</a:t>
            </a:r>
            <a:r>
              <a:rPr lang="x-none" sz="3200" dirty="0"/>
              <a:t> </a:t>
            </a:r>
            <a:endParaRPr lang="x-none" sz="32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3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38322" y="117329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494" y="107765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2917" y="1139206"/>
            <a:ext cx="7947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1092917" y="1969986"/>
            <a:ext cx="10124040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Some lexical items about 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education options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after leaving school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Intonation in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Wh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- and Yes/ No questions</a:t>
            </a:r>
            <a:r>
              <a:rPr lang="x-non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Perfect gerunds 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erfect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participle clauses</a:t>
            </a:r>
            <a:r>
              <a:rPr lang="x-non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0930" y="2158230"/>
            <a:ext cx="8753494" cy="2315821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Do 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Prepare for Lesson 3 - Unit 7.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05954" y="119560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126" y="109995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8732" y="11816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312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64216" y="5948772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facebook.com/tienganhglobalsuccess.vn/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UTM Facebook K&amp;T" panose="02040603050506020204" pitchFamily="18" charset="0"/>
              </a:rPr>
              <a:t>LANGUAGE</a:t>
            </a:r>
            <a:endParaRPr lang="en-US" sz="3200" dirty="0">
              <a:latin typeface="UTM Facebook K&amp;T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963456" y="2826679"/>
            <a:ext cx="2082254" cy="606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26532"/>
                </a:solidFill>
                <a:latin typeface="Bookman Old Style" pitchFamily="18" charset="0"/>
              </a:rPr>
              <a:t>LESSON 2</a:t>
            </a:r>
            <a:endParaRPr lang="en-US" sz="2400" dirty="0">
              <a:solidFill>
                <a:srgbClr val="F26532"/>
              </a:solidFill>
              <a:latin typeface="Bookman Old Style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88622" y="177153"/>
            <a:ext cx="126759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79F22E-F375-6048-8BC0-506AF24F8A1B}"/>
              </a:ext>
            </a:extLst>
          </p:cNvPr>
          <p:cNvSpPr txBox="1"/>
          <p:nvPr/>
        </p:nvSpPr>
        <p:spPr>
          <a:xfrm>
            <a:off x="3010666" y="112182"/>
            <a:ext cx="94849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Education options for </a:t>
            </a:r>
            <a:endParaRPr lang="en-US" sz="4800" dirty="0" smtClean="0">
              <a:solidFill>
                <a:schemeClr val="bg1"/>
              </a:solidFill>
              <a:latin typeface="UTM Facebook K&amp;T" pitchFamily="18" charset="0"/>
              <a:cs typeface="Arial" panose="020B0604020202020204" pitchFamily="34" charset="0"/>
            </a:endParaRPr>
          </a:p>
          <a:p>
            <a:r>
              <a:rPr lang="en-US" sz="4800" dirty="0" smtClean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school-leavers</a:t>
            </a:r>
            <a:endParaRPr lang="en-US" sz="4800" dirty="0">
              <a:solidFill>
                <a:schemeClr val="bg1"/>
              </a:solidFill>
              <a:latin typeface="UTM Facebook K&amp;T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3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396897" y="1013707"/>
            <a:ext cx="1883767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936347" y="2153637"/>
            <a:ext cx="2066866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PRONUNCIATION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299685" y="3293567"/>
            <a:ext cx="1950733" cy="710205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VOCABULARY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476818" y="1002446"/>
            <a:ext cx="6083811" cy="699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Watch a video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501012" y="2017380"/>
            <a:ext cx="6083812" cy="8703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Task 1: Listen and repeat.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Task 2: 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Listen and mark the </a:t>
            </a:r>
            <a:r>
              <a:rPr lang="en-US" sz="2000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intonation.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501012" y="3105226"/>
            <a:ext cx="6083813" cy="10284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Task 1: </a:t>
            </a:r>
            <a:r>
              <a:rPr lang="en-US" sz="20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M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atch the words and phrases with their meanings.</a:t>
            </a:r>
            <a:r>
              <a:rPr lang="en-US" sz="20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Task 2: Complete </a:t>
            </a:r>
            <a:r>
              <a:rPr lang="en-GB" sz="2000" dirty="0" smtClean="0">
                <a:solidFill>
                  <a:schemeClr val="tx1"/>
                </a:solidFill>
              </a:rPr>
              <a:t>the sentences.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280664" y="1341409"/>
            <a:ext cx="689116" cy="812228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275053" y="2481339"/>
            <a:ext cx="661295" cy="812228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950166" y="4664063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GRAMMAR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6817" y="5797600"/>
            <a:ext cx="6083810" cy="6849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Wrap-up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Homework</a:t>
            </a:r>
            <a:endParaRPr lang="en-GB" sz="2000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stCxn id="31" idx="1"/>
            <a:endCxn id="34" idx="0"/>
          </p:cNvCxnSpPr>
          <p:nvPr/>
        </p:nvCxnSpPr>
        <p:spPr>
          <a:xfrm rot="10800000" flipV="1">
            <a:off x="2389786" y="4997138"/>
            <a:ext cx="560381" cy="777152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298285" y="5774290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CONSOLIDATION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3250418" y="3648670"/>
            <a:ext cx="791248" cy="1015393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5501012" y="4417711"/>
            <a:ext cx="6083810" cy="12109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Task </a:t>
            </a:r>
            <a:r>
              <a:rPr lang="en-US" sz="2000" dirty="0" smtClean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1: 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Find and correct the </a:t>
            </a:r>
            <a:r>
              <a:rPr lang="en-US" sz="2000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mistakes.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Task 2: 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Rewrite these </a:t>
            </a:r>
            <a:r>
              <a:rPr lang="en-US" sz="2000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sentences.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Task 3: </a:t>
            </a:r>
            <a:r>
              <a:rPr lang="en-US" sz="2000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Make sentences.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644085" y="307352"/>
            <a:ext cx="3009261" cy="45189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UTM Facebook K&amp;T" panose="02040603050506020204" pitchFamily="18" charset="0"/>
              </a:rPr>
              <a:t>LANGUAGE</a:t>
            </a:r>
            <a:endParaRPr lang="en-US" sz="2400" dirty="0">
              <a:latin typeface="UTM Facebook K&amp;T" panose="02040603050506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589409" y="319867"/>
            <a:ext cx="1887408" cy="4393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26532"/>
                </a:solidFill>
                <a:latin typeface="Bookman Old Style" pitchFamily="18" charset="0"/>
              </a:rPr>
              <a:t>LESSON 2</a:t>
            </a:r>
            <a:endParaRPr lang="en-US" dirty="0">
              <a:solidFill>
                <a:srgbClr val="F26532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160980" y="2387067"/>
            <a:ext cx="9976207" cy="30651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 smtClean="0"/>
              <a:t>Watch </a:t>
            </a:r>
            <a:r>
              <a:rPr lang="en-US" sz="4400" dirty="0"/>
              <a:t>the video and pay attention to the rules of intonation in </a:t>
            </a:r>
            <a:r>
              <a:rPr lang="en-US" sz="4400" i="1" dirty="0" err="1"/>
              <a:t>Wh</a:t>
            </a:r>
            <a:r>
              <a:rPr lang="en-US" sz="4400" i="1" dirty="0"/>
              <a:t>-</a:t>
            </a:r>
            <a:r>
              <a:rPr lang="en-US" sz="4400" dirty="0"/>
              <a:t> and </a:t>
            </a:r>
            <a:r>
              <a:rPr lang="en-US" sz="4400" i="1" dirty="0"/>
              <a:t>Yes/ </a:t>
            </a:r>
            <a:r>
              <a:rPr lang="en-US" sz="4400" i="1"/>
              <a:t>No </a:t>
            </a:r>
            <a:r>
              <a:rPr lang="en-US" sz="4400" smtClean="0"/>
              <a:t>questions.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29510" y="1293618"/>
            <a:ext cx="5732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rgbClr val="002060"/>
                </a:solidFill>
                <a:latin typeface="Berlin Sans FB Demi" panose="020E0802020502020306" pitchFamily="34" charset="0"/>
              </a:rPr>
              <a:t>Watch a video</a:t>
            </a:r>
          </a:p>
        </p:txBody>
      </p:sp>
    </p:spTree>
    <p:extLst>
      <p:ext uri="{BB962C8B-B14F-4D97-AF65-F5344CB8AC3E}">
        <p14:creationId xmlns:p14="http://schemas.microsoft.com/office/powerpoint/2010/main" val="210005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70143" y="174300"/>
            <a:ext cx="5732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Berlin Sans FB Demi" panose="020E0802020502020306" pitchFamily="34" charset="0"/>
              </a:rPr>
              <a:t>Watch a video</a:t>
            </a:r>
          </a:p>
        </p:txBody>
      </p:sp>
      <p:pic>
        <p:nvPicPr>
          <p:cNvPr id="5" name="HƯỚNG DẪN PHÁT ÂM LỚP 11 - Unit 7_ Education options for school leaver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343" y="1028699"/>
            <a:ext cx="9927771" cy="558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5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70993" y="1056623"/>
            <a:ext cx="104516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ea typeface="Calibri" panose="020F0502020204030204" pitchFamily="34" charset="0"/>
              </a:rPr>
              <a:t>Listen and repeat. Pay attention to the falling or rising intonation in each of the following questions.</a:t>
            </a:r>
            <a:r>
              <a:rPr lang="x-none" sz="2800" b="1" dirty="0">
                <a:effectLst/>
              </a:rPr>
              <a:t> 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EBCD633-170D-5642-89C9-81E3B426BC90}"/>
              </a:ext>
            </a:extLst>
          </p:cNvPr>
          <p:cNvSpPr txBox="1"/>
          <p:nvPr/>
        </p:nvSpPr>
        <p:spPr>
          <a:xfrm>
            <a:off x="494438" y="2309665"/>
            <a:ext cx="1100919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solidFill>
                  <a:srgbClr val="EE4000"/>
                </a:solidFill>
                <a:effectLst/>
              </a:rPr>
              <a:t>1. </a:t>
            </a:r>
            <a:r>
              <a:rPr lang="en-US" sz="4400" dirty="0">
                <a:effectLst/>
              </a:rPr>
              <a:t>Did anyone go? 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solidFill>
                  <a:srgbClr val="EE4000"/>
                </a:solidFill>
                <a:effectLst/>
              </a:rPr>
              <a:t>2. </a:t>
            </a:r>
            <a:r>
              <a:rPr lang="en-US" sz="4400" dirty="0">
                <a:effectLst/>
              </a:rPr>
              <a:t>Is academic education important nowadays?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solidFill>
                  <a:srgbClr val="EE4000"/>
                </a:solidFill>
                <a:effectLst/>
              </a:rPr>
              <a:t>3. </a:t>
            </a:r>
            <a:r>
              <a:rPr lang="en-US" sz="4400" dirty="0">
                <a:effectLst/>
              </a:rPr>
              <a:t>What are your plans for the future?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solidFill>
                  <a:srgbClr val="EE4000"/>
                </a:solidFill>
                <a:effectLst/>
              </a:rPr>
              <a:t>4. </a:t>
            </a:r>
            <a:r>
              <a:rPr lang="en-US" sz="4400" dirty="0">
                <a:effectLst/>
              </a:rPr>
              <a:t>When does the course start</a:t>
            </a:r>
            <a:r>
              <a:rPr lang="en-US" sz="4400" dirty="0" smtClean="0">
                <a:effectLst/>
              </a:rPr>
              <a:t>?</a:t>
            </a:r>
            <a:endParaRPr lang="en-US" sz="4400" dirty="0">
              <a:effectLst/>
            </a:endParaRPr>
          </a:p>
        </p:txBody>
      </p:sp>
      <p:pic>
        <p:nvPicPr>
          <p:cNvPr id="2" name="Track 52">
            <a:hlinkClick r:id="" action="ppaction://media"/>
            <a:extLst>
              <a:ext uri="{FF2B5EF4-FFF2-40B4-BE49-F238E27FC236}">
                <a16:creationId xmlns:a16="http://schemas.microsoft.com/office/drawing/2014/main" id="{AF977589-4C5F-BD9B-F39D-0C1E0C6CA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04676" y="82208"/>
            <a:ext cx="752172" cy="7521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2801" y="4586678"/>
            <a:ext cx="937546" cy="6547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2742" y="5588501"/>
            <a:ext cx="937546" cy="65479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4748941" y="2596582"/>
            <a:ext cx="937546" cy="6547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11254454" y="3614396"/>
            <a:ext cx="937546" cy="65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2EC90C-9314-674B-ACEA-00B4FE2D99A6}"/>
              </a:ext>
            </a:extLst>
          </p:cNvPr>
          <p:cNvSpPr txBox="1"/>
          <p:nvPr/>
        </p:nvSpPr>
        <p:spPr>
          <a:xfrm>
            <a:off x="247219" y="2386356"/>
            <a:ext cx="11697562" cy="3510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dirty="0">
                <a:solidFill>
                  <a:srgbClr val="EE4000"/>
                </a:solidFill>
                <a:effectLst/>
              </a:rPr>
              <a:t>1. </a:t>
            </a:r>
            <a:r>
              <a:rPr lang="en-US" sz="3800" dirty="0">
                <a:effectLst/>
              </a:rPr>
              <a:t>Do you want to go to university?</a:t>
            </a:r>
          </a:p>
          <a:p>
            <a:pPr>
              <a:lnSpc>
                <a:spcPct val="150000"/>
              </a:lnSpc>
            </a:pPr>
            <a:r>
              <a:rPr lang="en-US" sz="3800" dirty="0">
                <a:solidFill>
                  <a:srgbClr val="EE4000"/>
                </a:solidFill>
                <a:effectLst/>
              </a:rPr>
              <a:t>2. </a:t>
            </a:r>
            <a:r>
              <a:rPr lang="en-US" sz="3800" dirty="0">
                <a:effectLst/>
              </a:rPr>
              <a:t>Have you talked with your parents about your plans?</a:t>
            </a:r>
          </a:p>
          <a:p>
            <a:pPr>
              <a:lnSpc>
                <a:spcPct val="150000"/>
              </a:lnSpc>
            </a:pPr>
            <a:r>
              <a:rPr lang="en-US" sz="3800" dirty="0">
                <a:solidFill>
                  <a:srgbClr val="EE4000"/>
                </a:solidFill>
                <a:effectLst/>
              </a:rPr>
              <a:t>3. </a:t>
            </a:r>
            <a:r>
              <a:rPr lang="en-US" sz="3800" dirty="0">
                <a:effectLst/>
              </a:rPr>
              <a:t>How much does it cost to study at university?</a:t>
            </a:r>
          </a:p>
          <a:p>
            <a:pPr>
              <a:lnSpc>
                <a:spcPct val="150000"/>
              </a:lnSpc>
            </a:pPr>
            <a:r>
              <a:rPr lang="en-US" sz="3800" dirty="0">
                <a:solidFill>
                  <a:srgbClr val="EE4000"/>
                </a:solidFill>
                <a:effectLst/>
              </a:rPr>
              <a:t>4. </a:t>
            </a:r>
            <a:r>
              <a:rPr lang="en-US" sz="3800" dirty="0">
                <a:effectLst/>
              </a:rPr>
              <a:t>What’s your </a:t>
            </a:r>
            <a:r>
              <a:rPr lang="en-US" sz="3800" dirty="0" err="1">
                <a:effectLst/>
              </a:rPr>
              <a:t>favourite</a:t>
            </a:r>
            <a:r>
              <a:rPr lang="en-US" sz="3800" dirty="0">
                <a:effectLst/>
              </a:rPr>
              <a:t> subject at school</a:t>
            </a:r>
            <a:r>
              <a:rPr lang="en-US" sz="3800" dirty="0" smtClean="0">
                <a:effectLst/>
              </a:rPr>
              <a:t>?</a:t>
            </a:r>
            <a:endParaRPr lang="en-US" sz="3800" dirty="0">
              <a:effectLst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999028"/>
            <a:ext cx="104905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ea typeface="Calibri" panose="020F0502020204030204" pitchFamily="34" charset="0"/>
              </a:rPr>
              <a:t>Listen and mark the intonation in </a:t>
            </a:r>
            <a:r>
              <a:rPr lang="en-US" sz="2800" b="1">
                <a:effectLst/>
                <a:ea typeface="Calibri" panose="020F0502020204030204" pitchFamily="34" charset="0"/>
              </a:rPr>
              <a:t>these </a:t>
            </a:r>
            <a:r>
              <a:rPr lang="en-US" sz="2800" b="1" smtClean="0">
                <a:effectLst/>
                <a:ea typeface="Calibri" panose="020F0502020204030204" pitchFamily="34" charset="0"/>
              </a:rPr>
              <a:t>questions</a:t>
            </a:r>
            <a:r>
              <a:rPr lang="en-US" sz="2800" b="1">
                <a:ea typeface="Calibri" panose="020F0502020204030204" pitchFamily="34" charset="0"/>
              </a:rPr>
              <a:t> </a:t>
            </a:r>
            <a:r>
              <a:rPr lang="en-US" sz="2800" b="1" smtClean="0">
                <a:ea typeface="Calibri" panose="020F0502020204030204" pitchFamily="34" charset="0"/>
              </a:rPr>
              <a:t>using </a:t>
            </a:r>
            <a:r>
              <a:rPr lang="en-US" sz="2800" b="1" smtClean="0">
                <a:effectLst/>
                <a:ea typeface="Calibri" panose="020F0502020204030204" pitchFamily="34" charset="0"/>
              </a:rPr>
              <a:t>         or           .      Then </a:t>
            </a:r>
            <a:r>
              <a:rPr lang="en-US" sz="2800" b="1" dirty="0" err="1">
                <a:effectLst/>
                <a:ea typeface="Calibri" panose="020F0502020204030204" pitchFamily="34" charset="0"/>
              </a:rPr>
              <a:t>practise</a:t>
            </a:r>
            <a:r>
              <a:rPr lang="en-US" sz="2800" b="1" dirty="0">
                <a:effectLst/>
                <a:ea typeface="Calibri" panose="020F0502020204030204" pitchFamily="34" charset="0"/>
              </a:rPr>
              <a:t> saying them in pairs.</a:t>
            </a:r>
            <a:r>
              <a:rPr lang="en-US" sz="2800" b="1" dirty="0">
                <a:effectLst/>
                <a:ea typeface="Times New Roman" panose="02020603050405020304" pitchFamily="18" charset="0"/>
              </a:rPr>
              <a:t> </a:t>
            </a:r>
            <a:endParaRPr lang="en-US" sz="4800" b="1" dirty="0"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Track 53">
            <a:hlinkClick r:id="" action="ppaction://media"/>
            <a:extLst>
              <a:ext uri="{FF2B5EF4-FFF2-40B4-BE49-F238E27FC236}">
                <a16:creationId xmlns:a16="http://schemas.microsoft.com/office/drawing/2014/main" id="{8B688CAE-9527-F7CC-8CBB-25787BADA3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26334" y="274036"/>
            <a:ext cx="593060" cy="5930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7312527" y="2615678"/>
            <a:ext cx="937546" cy="6547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11149054" y="3486723"/>
            <a:ext cx="937546" cy="6547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5318" y="4325420"/>
            <a:ext cx="937546" cy="65479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7772" y="5192896"/>
            <a:ext cx="937546" cy="6547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9675747" y="1008515"/>
            <a:ext cx="750587" cy="5242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4821" y="1058315"/>
            <a:ext cx="693006" cy="48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388206" y="1129636"/>
            <a:ext cx="10490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ea typeface="Times New Roman" panose="02020603050405020304" pitchFamily="18" charset="0"/>
              </a:rPr>
              <a:t>M</a:t>
            </a:r>
            <a:r>
              <a:rPr lang="en-US" sz="2800" b="1" dirty="0">
                <a:effectLst/>
                <a:ea typeface="Calibri" panose="020F0502020204030204" pitchFamily="34" charset="0"/>
              </a:rPr>
              <a:t>atch the words and phrases with their meanings.</a:t>
            </a:r>
            <a:r>
              <a:rPr lang="en-US" sz="2800" b="1" dirty="0">
                <a:effectLst/>
                <a:ea typeface="Times New Roman" panose="02020603050405020304" pitchFamily="18" charset="0"/>
              </a:rPr>
              <a:t> </a:t>
            </a:r>
            <a:endParaRPr lang="en-US" sz="5400" b="1" dirty="0"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Alternate Process 1">
            <a:extLst>
              <a:ext uri="{FF2B5EF4-FFF2-40B4-BE49-F238E27FC236}">
                <a16:creationId xmlns:a16="http://schemas.microsoft.com/office/drawing/2014/main" id="{5020433E-3E14-E540-B87E-1DE22CB7C29E}"/>
              </a:ext>
            </a:extLst>
          </p:cNvPr>
          <p:cNvSpPr/>
          <p:nvPr/>
        </p:nvSpPr>
        <p:spPr>
          <a:xfrm>
            <a:off x="209160" y="1891225"/>
            <a:ext cx="2753496" cy="699621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>
              <a:effectLst/>
              <a:latin typeface="Helvetica" pitchFamily="2" charset="0"/>
            </a:endParaRPr>
          </a:p>
          <a:p>
            <a:r>
              <a:rPr lang="en-US" sz="2400" dirty="0" smtClean="0">
                <a:effectLst/>
                <a:latin typeface="Helvetica" pitchFamily="2" charset="0"/>
              </a:rPr>
              <a:t>1. school-leaver </a:t>
            </a:r>
            <a:r>
              <a:rPr lang="en-US" sz="2400" dirty="0">
                <a:effectLst/>
                <a:latin typeface="Helvetica" pitchFamily="2" charset="0"/>
              </a:rPr>
              <a:t>(n)</a:t>
            </a:r>
          </a:p>
          <a:p>
            <a:endParaRPr lang="en-US" sz="2400" dirty="0">
              <a:effectLst/>
              <a:latin typeface="Helvetica" pitchFamily="2" charset="0"/>
            </a:endParaRPr>
          </a:p>
        </p:txBody>
      </p:sp>
      <p:sp>
        <p:nvSpPr>
          <p:cNvPr id="25" name="Alternate Process 24">
            <a:extLst>
              <a:ext uri="{FF2B5EF4-FFF2-40B4-BE49-F238E27FC236}">
                <a16:creationId xmlns:a16="http://schemas.microsoft.com/office/drawing/2014/main" id="{55EF7BD5-D1B8-A446-9C07-63D22825DFE3}"/>
              </a:ext>
            </a:extLst>
          </p:cNvPr>
          <p:cNvSpPr/>
          <p:nvPr/>
        </p:nvSpPr>
        <p:spPr>
          <a:xfrm>
            <a:off x="209160" y="2849232"/>
            <a:ext cx="2753496" cy="788414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>
              <a:effectLst/>
              <a:latin typeface="Helvetica" pitchFamily="2" charset="0"/>
            </a:endParaRPr>
          </a:p>
          <a:p>
            <a:r>
              <a:rPr lang="en-US" sz="2400" dirty="0">
                <a:effectLst/>
                <a:latin typeface="Helvetica" pitchFamily="2" charset="0"/>
              </a:rPr>
              <a:t>2. </a:t>
            </a:r>
            <a:r>
              <a:rPr lang="en-US" sz="2400" dirty="0">
                <a:latin typeface="Helvetica" pitchFamily="2" charset="0"/>
              </a:rPr>
              <a:t>v</a:t>
            </a:r>
            <a:r>
              <a:rPr lang="en-US" sz="2400" dirty="0">
                <a:effectLst/>
                <a:latin typeface="Helvetica" pitchFamily="2" charset="0"/>
              </a:rPr>
              <a:t>ocational education (np)</a:t>
            </a:r>
          </a:p>
          <a:p>
            <a:endParaRPr lang="en-US" sz="2400" dirty="0">
              <a:effectLst/>
              <a:latin typeface="Helvetica" pitchFamily="2" charset="0"/>
            </a:endParaRPr>
          </a:p>
        </p:txBody>
      </p:sp>
      <p:sp>
        <p:nvSpPr>
          <p:cNvPr id="29" name="Alternate Process 28">
            <a:extLst>
              <a:ext uri="{FF2B5EF4-FFF2-40B4-BE49-F238E27FC236}">
                <a16:creationId xmlns:a16="http://schemas.microsoft.com/office/drawing/2014/main" id="{104F99D7-64C8-1F4F-BC42-C94A25DA2640}"/>
              </a:ext>
            </a:extLst>
          </p:cNvPr>
          <p:cNvSpPr/>
          <p:nvPr/>
        </p:nvSpPr>
        <p:spPr>
          <a:xfrm>
            <a:off x="204163" y="3985244"/>
            <a:ext cx="2758492" cy="788414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>
              <a:effectLst/>
              <a:latin typeface="Helvetica" pitchFamily="2" charset="0"/>
            </a:endParaRPr>
          </a:p>
          <a:p>
            <a:r>
              <a:rPr lang="en-US" sz="2400" dirty="0">
                <a:effectLst/>
                <a:latin typeface="Helvetica" pitchFamily="2" charset="0"/>
              </a:rPr>
              <a:t>3. </a:t>
            </a:r>
            <a:r>
              <a:rPr lang="en-US" sz="2400" dirty="0" smtClean="0">
                <a:effectLst/>
                <a:latin typeface="Helvetica" pitchFamily="2" charset="0"/>
              </a:rPr>
              <a:t>higher </a:t>
            </a:r>
          </a:p>
          <a:p>
            <a:r>
              <a:rPr lang="en-US" sz="2400" dirty="0" smtClean="0">
                <a:effectLst/>
                <a:latin typeface="Helvetica" pitchFamily="2" charset="0"/>
              </a:rPr>
              <a:t>education</a:t>
            </a:r>
            <a:r>
              <a:rPr lang="en-US" sz="2400" dirty="0" smtClean="0">
                <a:latin typeface="Helvetica" pitchFamily="2" charset="0"/>
              </a:rPr>
              <a:t> </a:t>
            </a:r>
            <a:r>
              <a:rPr lang="en-US" sz="2400" dirty="0" smtClean="0">
                <a:effectLst/>
                <a:latin typeface="Helvetica" pitchFamily="2" charset="0"/>
              </a:rPr>
              <a:t>(n)</a:t>
            </a:r>
          </a:p>
          <a:p>
            <a:endParaRPr lang="en-US" sz="2400" dirty="0">
              <a:effectLst/>
              <a:latin typeface="Helvetica" pitchFamily="2" charset="0"/>
            </a:endParaRPr>
          </a:p>
        </p:txBody>
      </p:sp>
      <p:sp>
        <p:nvSpPr>
          <p:cNvPr id="31" name="Alternate Process 30">
            <a:extLst>
              <a:ext uri="{FF2B5EF4-FFF2-40B4-BE49-F238E27FC236}">
                <a16:creationId xmlns:a16="http://schemas.microsoft.com/office/drawing/2014/main" id="{3AA0A39D-F718-E949-AF54-B912326C90FB}"/>
              </a:ext>
            </a:extLst>
          </p:cNvPr>
          <p:cNvSpPr/>
          <p:nvPr/>
        </p:nvSpPr>
        <p:spPr>
          <a:xfrm>
            <a:off x="204164" y="5053977"/>
            <a:ext cx="2746743" cy="788095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>
              <a:effectLst/>
              <a:latin typeface="Helvetica" pitchFamily="2" charset="0"/>
            </a:endParaRPr>
          </a:p>
          <a:p>
            <a:r>
              <a:rPr lang="en-US" sz="2400" dirty="0">
                <a:effectLst/>
                <a:latin typeface="Helvetica" pitchFamily="2" charset="0"/>
              </a:rPr>
              <a:t>4. qualification (n)</a:t>
            </a:r>
          </a:p>
          <a:p>
            <a:endParaRPr lang="en-US" sz="2400" dirty="0">
              <a:effectLst/>
              <a:latin typeface="Helvetica" pitchFamily="2" charset="0"/>
            </a:endParaRPr>
          </a:p>
        </p:txBody>
      </p:sp>
      <p:sp>
        <p:nvSpPr>
          <p:cNvPr id="37" name="Alternate Process 36">
            <a:extLst>
              <a:ext uri="{FF2B5EF4-FFF2-40B4-BE49-F238E27FC236}">
                <a16:creationId xmlns:a16="http://schemas.microsoft.com/office/drawing/2014/main" id="{B230BA38-1062-724E-AE66-1208DC6350A2}"/>
              </a:ext>
            </a:extLst>
          </p:cNvPr>
          <p:cNvSpPr/>
          <p:nvPr/>
        </p:nvSpPr>
        <p:spPr>
          <a:xfrm>
            <a:off x="4581687" y="1784641"/>
            <a:ext cx="7401152" cy="743400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effectLst/>
                <a:latin typeface="Helvetica" pitchFamily="2" charset="0"/>
              </a:rPr>
              <a:t>a. education at a college or university</a:t>
            </a:r>
          </a:p>
        </p:txBody>
      </p:sp>
      <p:sp>
        <p:nvSpPr>
          <p:cNvPr id="38" name="Alternate Process 37">
            <a:extLst>
              <a:ext uri="{FF2B5EF4-FFF2-40B4-BE49-F238E27FC236}">
                <a16:creationId xmlns:a16="http://schemas.microsoft.com/office/drawing/2014/main" id="{C51C932D-0E56-3341-9978-2448EF75ECC7}"/>
              </a:ext>
            </a:extLst>
          </p:cNvPr>
          <p:cNvSpPr/>
          <p:nvPr/>
        </p:nvSpPr>
        <p:spPr>
          <a:xfrm>
            <a:off x="4581687" y="2953044"/>
            <a:ext cx="7401153" cy="684601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effectLst/>
                <a:latin typeface="Helvetica" pitchFamily="2" charset="0"/>
              </a:rPr>
              <a:t>b. the act of completing a university degree or a course of study</a:t>
            </a:r>
          </a:p>
        </p:txBody>
      </p:sp>
      <p:sp>
        <p:nvSpPr>
          <p:cNvPr id="39" name="Alternate Process 38">
            <a:extLst>
              <a:ext uri="{FF2B5EF4-FFF2-40B4-BE49-F238E27FC236}">
                <a16:creationId xmlns:a16="http://schemas.microsoft.com/office/drawing/2014/main" id="{374F61B0-3F55-4541-83A2-9A8B97CF52C8}"/>
              </a:ext>
            </a:extLst>
          </p:cNvPr>
          <p:cNvSpPr/>
          <p:nvPr/>
        </p:nvSpPr>
        <p:spPr>
          <a:xfrm>
            <a:off x="4661079" y="4066515"/>
            <a:ext cx="7321760" cy="684601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effectLst/>
                <a:latin typeface="Helvetica" pitchFamily="2" charset="0"/>
              </a:rPr>
              <a:t>c. a person who has just left school</a:t>
            </a:r>
          </a:p>
        </p:txBody>
      </p:sp>
      <p:sp>
        <p:nvSpPr>
          <p:cNvPr id="40" name="Alternate Process 39">
            <a:extLst>
              <a:ext uri="{FF2B5EF4-FFF2-40B4-BE49-F238E27FC236}">
                <a16:creationId xmlns:a16="http://schemas.microsoft.com/office/drawing/2014/main" id="{3D3D49B1-2DC8-8342-A0D3-3B78E9EF6475}"/>
              </a:ext>
            </a:extLst>
          </p:cNvPr>
          <p:cNvSpPr/>
          <p:nvPr/>
        </p:nvSpPr>
        <p:spPr>
          <a:xfrm>
            <a:off x="4684577" y="5043763"/>
            <a:ext cx="7298262" cy="684601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effectLst/>
                <a:latin typeface="Helvetica" pitchFamily="2" charset="0"/>
              </a:rPr>
              <a:t>d. education that prepares students for work in a specific trade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5E7AE46-467F-1A4C-802E-30D5FC855CD8}"/>
              </a:ext>
            </a:extLst>
          </p:cNvPr>
          <p:cNvCxnSpPr>
            <a:cxnSpLocks/>
            <a:stCxn id="2" idx="3"/>
            <a:endCxn id="39" idx="1"/>
          </p:cNvCxnSpPr>
          <p:nvPr/>
        </p:nvCxnSpPr>
        <p:spPr>
          <a:xfrm>
            <a:off x="2962656" y="2241036"/>
            <a:ext cx="1698423" cy="21677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F823856-C77A-A645-9961-365AA965962A}"/>
              </a:ext>
            </a:extLst>
          </p:cNvPr>
          <p:cNvCxnSpPr>
            <a:cxnSpLocks/>
            <a:endCxn id="40" idx="1"/>
          </p:cNvCxnSpPr>
          <p:nvPr/>
        </p:nvCxnSpPr>
        <p:spPr>
          <a:xfrm>
            <a:off x="2962656" y="3271872"/>
            <a:ext cx="1721921" cy="21141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1D927C3-3580-E845-860B-B28D1ABB416D}"/>
              </a:ext>
            </a:extLst>
          </p:cNvPr>
          <p:cNvCxnSpPr>
            <a:cxnSpLocks/>
            <a:endCxn id="37" idx="1"/>
          </p:cNvCxnSpPr>
          <p:nvPr/>
        </p:nvCxnSpPr>
        <p:spPr>
          <a:xfrm flipV="1">
            <a:off x="2962656" y="2156341"/>
            <a:ext cx="1619031" cy="22797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99E81F3-8284-F444-8ABF-DA2F4AB94B8C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2950906" y="5478156"/>
            <a:ext cx="1721922" cy="8334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Alternate Process 22">
            <a:extLst>
              <a:ext uri="{FF2B5EF4-FFF2-40B4-BE49-F238E27FC236}">
                <a16:creationId xmlns:a16="http://schemas.microsoft.com/office/drawing/2014/main" id="{22F2C2C3-B8C5-7042-91F2-A0E906C1AB8F}"/>
              </a:ext>
            </a:extLst>
          </p:cNvPr>
          <p:cNvSpPr/>
          <p:nvPr/>
        </p:nvSpPr>
        <p:spPr>
          <a:xfrm>
            <a:off x="204163" y="6043435"/>
            <a:ext cx="2746743" cy="788095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>
              <a:effectLst/>
              <a:latin typeface="Helvetica" pitchFamily="2" charset="0"/>
            </a:endParaRPr>
          </a:p>
          <a:p>
            <a:endParaRPr lang="en-US" sz="2400" dirty="0">
              <a:latin typeface="Helvetica" pitchFamily="2" charset="0"/>
            </a:endParaRPr>
          </a:p>
          <a:p>
            <a:r>
              <a:rPr lang="en-US" sz="2400" dirty="0">
                <a:latin typeface="Helvetica" pitchFamily="2" charset="0"/>
              </a:rPr>
              <a:t>5</a:t>
            </a:r>
            <a:r>
              <a:rPr lang="en-US" sz="2400" dirty="0">
                <a:effectLst/>
                <a:latin typeface="Helvetica" pitchFamily="2" charset="0"/>
              </a:rPr>
              <a:t>. graduation (n)</a:t>
            </a:r>
          </a:p>
          <a:p>
            <a:endParaRPr lang="en-US" sz="2400" dirty="0">
              <a:effectLst/>
              <a:latin typeface="Helvetica" pitchFamily="2" charset="0"/>
            </a:endParaRPr>
          </a:p>
          <a:p>
            <a:endParaRPr lang="en-US" sz="2400" dirty="0">
              <a:effectLst/>
              <a:latin typeface="Helvetica" pitchFamily="2" charset="0"/>
            </a:endParaRPr>
          </a:p>
        </p:txBody>
      </p:sp>
      <p:sp>
        <p:nvSpPr>
          <p:cNvPr id="26" name="Alternate Process 25">
            <a:extLst>
              <a:ext uri="{FF2B5EF4-FFF2-40B4-BE49-F238E27FC236}">
                <a16:creationId xmlns:a16="http://schemas.microsoft.com/office/drawing/2014/main" id="{C7AB5A41-14CE-4640-975F-DA85143DFFC5}"/>
              </a:ext>
            </a:extLst>
          </p:cNvPr>
          <p:cNvSpPr/>
          <p:nvPr/>
        </p:nvSpPr>
        <p:spPr>
          <a:xfrm>
            <a:off x="4672828" y="5917517"/>
            <a:ext cx="7298262" cy="788095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smtClean="0">
                <a:latin typeface="Helvetica" pitchFamily="2" charset="0"/>
              </a:rPr>
              <a:t>e</a:t>
            </a:r>
            <a:r>
              <a:rPr lang="en-US" sz="2400" dirty="0">
                <a:effectLst/>
                <a:latin typeface="Helvetica" pitchFamily="2" charset="0"/>
              </a:rPr>
              <a:t>. an official record showing that you have finished a training course or have the necessary skills, etc</a:t>
            </a:r>
            <a:r>
              <a:rPr lang="en-US" sz="2400" dirty="0" smtClean="0">
                <a:effectLst/>
                <a:latin typeface="Helvetica" pitchFamily="2" charset="0"/>
              </a:rPr>
              <a:t>.</a:t>
            </a:r>
            <a:endParaRPr lang="en-US" sz="2400" dirty="0">
              <a:effectLst/>
              <a:latin typeface="Helvetica" pitchFamily="2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D890E0E-8C25-E643-B39F-CC8890611EDD}"/>
              </a:ext>
            </a:extLst>
          </p:cNvPr>
          <p:cNvCxnSpPr>
            <a:cxnSpLocks/>
            <a:endCxn id="38" idx="1"/>
          </p:cNvCxnSpPr>
          <p:nvPr/>
        </p:nvCxnSpPr>
        <p:spPr>
          <a:xfrm flipV="1">
            <a:off x="2962655" y="3295345"/>
            <a:ext cx="1619032" cy="31375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633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64666" y="1037803"/>
            <a:ext cx="104905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Complete the sentences using the correct forms of the words and phrases in </a:t>
            </a:r>
            <a:r>
              <a:rPr lang="en-US" sz="2400" b="1" dirty="0">
                <a:solidFill>
                  <a:srgbClr val="00CD1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34B718-B9CF-9C44-97F0-040CB526CA31}"/>
              </a:ext>
            </a:extLst>
          </p:cNvPr>
          <p:cNvSpPr txBox="1"/>
          <p:nvPr/>
        </p:nvSpPr>
        <p:spPr>
          <a:xfrm>
            <a:off x="494438" y="2101719"/>
            <a:ext cx="1156075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EE4000"/>
                </a:solidFill>
                <a:effectLst/>
              </a:rPr>
              <a:t>1. </a:t>
            </a:r>
            <a:r>
              <a:rPr lang="en-US" sz="4000" dirty="0">
                <a:effectLst/>
              </a:rPr>
              <a:t>Many parents nowadays want their</a:t>
            </a:r>
            <a:r>
              <a:rPr lang="en-US" sz="4000" dirty="0"/>
              <a:t> </a:t>
            </a:r>
            <a:r>
              <a:rPr lang="en-US" sz="4000" dirty="0">
                <a:effectLst/>
              </a:rPr>
              <a:t>children to pursue </a:t>
            </a:r>
            <a:r>
              <a:rPr lang="en-US" sz="4000" dirty="0" smtClean="0">
                <a:effectLst/>
              </a:rPr>
              <a:t>__</a:t>
            </a:r>
            <a:r>
              <a:rPr lang="en-US" sz="4000" dirty="0" smtClean="0">
                <a:solidFill>
                  <a:srgbClr val="455B63"/>
                </a:solidFill>
                <a:effectLst/>
              </a:rPr>
              <a:t>_____________ </a:t>
            </a:r>
            <a:r>
              <a:rPr lang="en-US" sz="4000" dirty="0">
                <a:effectLst/>
              </a:rPr>
              <a:t>at universities after leaving school.</a:t>
            </a:r>
          </a:p>
          <a:p>
            <a:r>
              <a:rPr lang="en-US" sz="4000" dirty="0">
                <a:solidFill>
                  <a:srgbClr val="EE4000"/>
                </a:solidFill>
                <a:effectLst/>
              </a:rPr>
              <a:t>2. </a:t>
            </a:r>
            <a:r>
              <a:rPr lang="en-US" sz="4000" dirty="0">
                <a:effectLst/>
              </a:rPr>
              <a:t>He didn’t get the job he wanted because he didn’t have the right </a:t>
            </a:r>
            <a:r>
              <a:rPr lang="en-US" sz="4000" dirty="0">
                <a:solidFill>
                  <a:srgbClr val="455B63"/>
                </a:solidFill>
                <a:effectLst/>
              </a:rPr>
              <a:t>_________________</a:t>
            </a:r>
            <a:r>
              <a:rPr lang="en-US" sz="4000" dirty="0">
                <a:effectLst/>
              </a:rPr>
              <a:t>.</a:t>
            </a:r>
          </a:p>
          <a:p>
            <a:r>
              <a:rPr lang="en-US" sz="4000" dirty="0">
                <a:solidFill>
                  <a:srgbClr val="EE4000"/>
                </a:solidFill>
                <a:effectLst/>
              </a:rPr>
              <a:t>3. </a:t>
            </a:r>
            <a:r>
              <a:rPr lang="en-US" sz="4000" dirty="0">
                <a:effectLst/>
              </a:rPr>
              <a:t>Many </a:t>
            </a:r>
            <a:r>
              <a:rPr lang="en-US" sz="4000" dirty="0">
                <a:solidFill>
                  <a:srgbClr val="455B63"/>
                </a:solidFill>
                <a:effectLst/>
              </a:rPr>
              <a:t>_________________ </a:t>
            </a:r>
            <a:r>
              <a:rPr lang="en-US" sz="4000" dirty="0">
                <a:effectLst/>
              </a:rPr>
              <a:t>choose to go to university to study academic subjects</a:t>
            </a:r>
            <a:r>
              <a:rPr lang="en-US" sz="4000" dirty="0" smtClean="0">
                <a:effectLst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F7AF7B-1227-364D-961C-88DC548D04AB}"/>
              </a:ext>
            </a:extLst>
          </p:cNvPr>
          <p:cNvSpPr txBox="1"/>
          <p:nvPr/>
        </p:nvSpPr>
        <p:spPr>
          <a:xfrm>
            <a:off x="2076387" y="2748244"/>
            <a:ext cx="4472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dirty="0">
                <a:solidFill>
                  <a:srgbClr val="FF0000"/>
                </a:solidFill>
              </a:rPr>
              <a:t> higher </a:t>
            </a:r>
            <a:r>
              <a:rPr lang="en-SG" sz="4000" dirty="0" smtClean="0">
                <a:solidFill>
                  <a:srgbClr val="FF0000"/>
                </a:solidFill>
              </a:rPr>
              <a:t>education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A9470E-F45A-0649-B4A6-8BC77DE2AA41}"/>
              </a:ext>
            </a:extLst>
          </p:cNvPr>
          <p:cNvSpPr txBox="1"/>
          <p:nvPr/>
        </p:nvSpPr>
        <p:spPr>
          <a:xfrm>
            <a:off x="4252793" y="4581417"/>
            <a:ext cx="36864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dirty="0">
                <a:solidFill>
                  <a:srgbClr val="FF0000"/>
                </a:solidFill>
              </a:rPr>
              <a:t> qualifications</a:t>
            </a:r>
            <a:r>
              <a:rPr lang="x-none" sz="4000" dirty="0">
                <a:solidFill>
                  <a:srgbClr val="FF0000"/>
                </a:solidFill>
              </a:rPr>
              <a:t> </a:t>
            </a:r>
            <a:r>
              <a:rPr lang="en-SG" sz="4000" dirty="0">
                <a:solidFill>
                  <a:srgbClr val="FF0000"/>
                </a:solidFill>
              </a:rPr>
              <a:t>	</a:t>
            </a:r>
            <a:r>
              <a:rPr lang="x-none" sz="4000" dirty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046FC2-70A7-764A-8275-F6356A073A1B}"/>
              </a:ext>
            </a:extLst>
          </p:cNvPr>
          <p:cNvSpPr txBox="1"/>
          <p:nvPr/>
        </p:nvSpPr>
        <p:spPr>
          <a:xfrm>
            <a:off x="2780438" y="5179485"/>
            <a:ext cx="36864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dirty="0">
                <a:solidFill>
                  <a:srgbClr val="FF0000"/>
                </a:solidFill>
              </a:rPr>
              <a:t> </a:t>
            </a:r>
            <a:r>
              <a:rPr lang="en-SG" sz="4000" dirty="0" smtClean="0">
                <a:solidFill>
                  <a:srgbClr val="FF0000"/>
                </a:solidFill>
              </a:rPr>
              <a:t>school-leavers</a:t>
            </a:r>
            <a:r>
              <a:rPr lang="x-none" sz="4000" dirty="0" smtClean="0">
                <a:solidFill>
                  <a:srgbClr val="FF0000"/>
                </a:solidFill>
              </a:rPr>
              <a:t>  </a:t>
            </a:r>
            <a:r>
              <a:rPr lang="en-SG" sz="4000" dirty="0">
                <a:solidFill>
                  <a:srgbClr val="FF0000"/>
                </a:solidFill>
              </a:rPr>
              <a:t>	</a:t>
            </a:r>
            <a:r>
              <a:rPr lang="x-none" sz="4000" dirty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32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3342</TotalTime>
  <Words>800</Words>
  <PresentationFormat>Widescreen</PresentationFormat>
  <Paragraphs>139</Paragraphs>
  <Slides>19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Adobe Gothic Std B</vt:lpstr>
      <vt:lpstr>Montserrat Medium</vt:lpstr>
      <vt:lpstr>Arial</vt:lpstr>
      <vt:lpstr>Berlin Sans FB Demi</vt:lpstr>
      <vt:lpstr>Bookman Old Style</vt:lpstr>
      <vt:lpstr>Calibri</vt:lpstr>
      <vt:lpstr>Calibri Light</vt:lpstr>
      <vt:lpstr>Helvetica</vt:lpstr>
      <vt:lpstr>Myriad Pro</vt:lpstr>
      <vt:lpstr>Symbol</vt:lpstr>
      <vt:lpstr>Times New Roman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2023-08-10T08:07:59Z</dcterms:modified>
</cp:coreProperties>
</file>