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71" r:id="rId3"/>
    <p:sldId id="258" r:id="rId4"/>
    <p:sldId id="257" r:id="rId5"/>
    <p:sldId id="273" r:id="rId6"/>
    <p:sldId id="272" r:id="rId7"/>
    <p:sldId id="259" r:id="rId8"/>
    <p:sldId id="275" r:id="rId9"/>
    <p:sldId id="276" r:id="rId10"/>
    <p:sldId id="278" r:id="rId11"/>
    <p:sldId id="277" r:id="rId12"/>
    <p:sldId id="279" r:id="rId13"/>
    <p:sldId id="280" r:id="rId14"/>
    <p:sldId id="281" r:id="rId15"/>
    <p:sldId id="282" r:id="rId16"/>
    <p:sldId id="283" r:id="rId17"/>
    <p:sldId id="285" r:id="rId18"/>
    <p:sldId id="286" r:id="rId19"/>
    <p:sldId id="287" r:id="rId20"/>
    <p:sldId id="288" r:id="rId21"/>
    <p:sldId id="289" r:id="rId22"/>
    <p:sldId id="290" r:id="rId23"/>
    <p:sldId id="292" r:id="rId24"/>
    <p:sldId id="291" r:id="rId25"/>
    <p:sldId id="284" r:id="rId26"/>
    <p:sldId id="293" r:id="rId27"/>
    <p:sldId id="294" r:id="rId28"/>
    <p:sldId id="295" r:id="rId29"/>
    <p:sldId id="296" r:id="rId30"/>
    <p:sldId id="268" r:id="rId31"/>
    <p:sldId id="270"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CEFF"/>
    <a:srgbClr val="FF6900"/>
    <a:srgbClr val="D5760B"/>
    <a:srgbClr val="67873F"/>
    <a:srgbClr val="F9F9F9"/>
    <a:srgbClr val="BDAC82"/>
    <a:srgbClr val="683C11"/>
    <a:srgbClr val="099F00"/>
    <a:srgbClr val="FF4F66"/>
    <a:srgbClr val="B6CD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61" autoAdjust="0"/>
    <p:restoredTop sz="94660"/>
  </p:normalViewPr>
  <p:slideViewPr>
    <p:cSldViewPr snapToGrid="0">
      <p:cViewPr varScale="1">
        <p:scale>
          <a:sx n="85" d="100"/>
          <a:sy n="85" d="100"/>
        </p:scale>
        <p:origin x="104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D0DA2-EDB2-4A3E-8175-34C300B2AEB6}" type="datetimeFigureOut">
              <a:rPr lang="zh-CN" altLang="en-US" smtClean="0"/>
              <a:t>2021/8/19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E46C8A-90CA-4D6C-B846-B71F6733D476}" type="slidenum">
              <a:rPr lang="zh-CN" altLang="en-US" smtClean="0"/>
              <a:t>‹#›</a:t>
            </a:fld>
            <a:endParaRPr lang="zh-CN" altLang="en-US"/>
          </a:p>
        </p:txBody>
      </p:sp>
    </p:spTree>
    <p:extLst>
      <p:ext uri="{BB962C8B-B14F-4D97-AF65-F5344CB8AC3E}">
        <p14:creationId xmlns:p14="http://schemas.microsoft.com/office/powerpoint/2010/main" val="3811103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a:t>
            </a:fld>
            <a:endParaRPr lang="zh-CN" altLang="en-US"/>
          </a:p>
        </p:txBody>
      </p:sp>
    </p:spTree>
    <p:extLst>
      <p:ext uri="{BB962C8B-B14F-4D97-AF65-F5344CB8AC3E}">
        <p14:creationId xmlns:p14="http://schemas.microsoft.com/office/powerpoint/2010/main" val="1912121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10</a:t>
            </a:fld>
            <a:endParaRPr lang="zh-CN" altLang="en-US"/>
          </a:p>
        </p:txBody>
      </p:sp>
    </p:spTree>
    <p:extLst>
      <p:ext uri="{BB962C8B-B14F-4D97-AF65-F5344CB8AC3E}">
        <p14:creationId xmlns:p14="http://schemas.microsoft.com/office/powerpoint/2010/main" val="142235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11</a:t>
            </a:fld>
            <a:endParaRPr lang="zh-CN" altLang="en-US"/>
          </a:p>
        </p:txBody>
      </p:sp>
    </p:spTree>
    <p:extLst>
      <p:ext uri="{BB962C8B-B14F-4D97-AF65-F5344CB8AC3E}">
        <p14:creationId xmlns:p14="http://schemas.microsoft.com/office/powerpoint/2010/main" val="2325254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12</a:t>
            </a:fld>
            <a:endParaRPr lang="zh-CN" altLang="en-US"/>
          </a:p>
        </p:txBody>
      </p:sp>
    </p:spTree>
    <p:extLst>
      <p:ext uri="{BB962C8B-B14F-4D97-AF65-F5344CB8AC3E}">
        <p14:creationId xmlns:p14="http://schemas.microsoft.com/office/powerpoint/2010/main" val="1662732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13</a:t>
            </a:fld>
            <a:endParaRPr lang="zh-CN" altLang="en-US"/>
          </a:p>
        </p:txBody>
      </p:sp>
    </p:spTree>
    <p:extLst>
      <p:ext uri="{BB962C8B-B14F-4D97-AF65-F5344CB8AC3E}">
        <p14:creationId xmlns:p14="http://schemas.microsoft.com/office/powerpoint/2010/main" val="2373628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14</a:t>
            </a:fld>
            <a:endParaRPr lang="zh-CN" altLang="en-US"/>
          </a:p>
        </p:txBody>
      </p:sp>
    </p:spTree>
    <p:extLst>
      <p:ext uri="{BB962C8B-B14F-4D97-AF65-F5344CB8AC3E}">
        <p14:creationId xmlns:p14="http://schemas.microsoft.com/office/powerpoint/2010/main" val="1856877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15</a:t>
            </a:fld>
            <a:endParaRPr lang="zh-CN" altLang="en-US"/>
          </a:p>
        </p:txBody>
      </p:sp>
    </p:spTree>
    <p:extLst>
      <p:ext uri="{BB962C8B-B14F-4D97-AF65-F5344CB8AC3E}">
        <p14:creationId xmlns:p14="http://schemas.microsoft.com/office/powerpoint/2010/main" val="53303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16</a:t>
            </a:fld>
            <a:endParaRPr lang="zh-CN" altLang="en-US"/>
          </a:p>
        </p:txBody>
      </p:sp>
    </p:spTree>
    <p:extLst>
      <p:ext uri="{BB962C8B-B14F-4D97-AF65-F5344CB8AC3E}">
        <p14:creationId xmlns:p14="http://schemas.microsoft.com/office/powerpoint/2010/main" val="3679994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17</a:t>
            </a:fld>
            <a:endParaRPr lang="zh-CN" altLang="en-US"/>
          </a:p>
        </p:txBody>
      </p:sp>
    </p:spTree>
    <p:extLst>
      <p:ext uri="{BB962C8B-B14F-4D97-AF65-F5344CB8AC3E}">
        <p14:creationId xmlns:p14="http://schemas.microsoft.com/office/powerpoint/2010/main" val="1975827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18</a:t>
            </a:fld>
            <a:endParaRPr lang="zh-CN" altLang="en-US"/>
          </a:p>
        </p:txBody>
      </p:sp>
    </p:spTree>
    <p:extLst>
      <p:ext uri="{BB962C8B-B14F-4D97-AF65-F5344CB8AC3E}">
        <p14:creationId xmlns:p14="http://schemas.microsoft.com/office/powerpoint/2010/main" val="3441116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19</a:t>
            </a:fld>
            <a:endParaRPr lang="zh-CN" altLang="en-US"/>
          </a:p>
        </p:txBody>
      </p:sp>
    </p:spTree>
    <p:extLst>
      <p:ext uri="{BB962C8B-B14F-4D97-AF65-F5344CB8AC3E}">
        <p14:creationId xmlns:p14="http://schemas.microsoft.com/office/powerpoint/2010/main" val="3818271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2</a:t>
            </a:fld>
            <a:endParaRPr lang="zh-CN" altLang="en-US"/>
          </a:p>
        </p:txBody>
      </p:sp>
    </p:spTree>
    <p:extLst>
      <p:ext uri="{BB962C8B-B14F-4D97-AF65-F5344CB8AC3E}">
        <p14:creationId xmlns:p14="http://schemas.microsoft.com/office/powerpoint/2010/main" val="4017314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20</a:t>
            </a:fld>
            <a:endParaRPr lang="zh-CN" altLang="en-US"/>
          </a:p>
        </p:txBody>
      </p:sp>
    </p:spTree>
    <p:extLst>
      <p:ext uri="{BB962C8B-B14F-4D97-AF65-F5344CB8AC3E}">
        <p14:creationId xmlns:p14="http://schemas.microsoft.com/office/powerpoint/2010/main" val="1010041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21</a:t>
            </a:fld>
            <a:endParaRPr lang="zh-CN" altLang="en-US"/>
          </a:p>
        </p:txBody>
      </p:sp>
    </p:spTree>
    <p:extLst>
      <p:ext uri="{BB962C8B-B14F-4D97-AF65-F5344CB8AC3E}">
        <p14:creationId xmlns:p14="http://schemas.microsoft.com/office/powerpoint/2010/main" val="1836087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22</a:t>
            </a:fld>
            <a:endParaRPr lang="zh-CN" altLang="en-US"/>
          </a:p>
        </p:txBody>
      </p:sp>
    </p:spTree>
    <p:extLst>
      <p:ext uri="{BB962C8B-B14F-4D97-AF65-F5344CB8AC3E}">
        <p14:creationId xmlns:p14="http://schemas.microsoft.com/office/powerpoint/2010/main" val="3224432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23</a:t>
            </a:fld>
            <a:endParaRPr lang="zh-CN" altLang="en-US"/>
          </a:p>
        </p:txBody>
      </p:sp>
    </p:spTree>
    <p:extLst>
      <p:ext uri="{BB962C8B-B14F-4D97-AF65-F5344CB8AC3E}">
        <p14:creationId xmlns:p14="http://schemas.microsoft.com/office/powerpoint/2010/main" val="2536903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24</a:t>
            </a:fld>
            <a:endParaRPr lang="zh-CN" altLang="en-US"/>
          </a:p>
        </p:txBody>
      </p:sp>
    </p:spTree>
    <p:extLst>
      <p:ext uri="{BB962C8B-B14F-4D97-AF65-F5344CB8AC3E}">
        <p14:creationId xmlns:p14="http://schemas.microsoft.com/office/powerpoint/2010/main" val="2300008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25</a:t>
            </a:fld>
            <a:endParaRPr lang="zh-CN" altLang="en-US"/>
          </a:p>
        </p:txBody>
      </p:sp>
    </p:spTree>
    <p:extLst>
      <p:ext uri="{BB962C8B-B14F-4D97-AF65-F5344CB8AC3E}">
        <p14:creationId xmlns:p14="http://schemas.microsoft.com/office/powerpoint/2010/main" val="232759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26</a:t>
            </a:fld>
            <a:endParaRPr lang="zh-CN" altLang="en-US"/>
          </a:p>
        </p:txBody>
      </p:sp>
    </p:spTree>
    <p:extLst>
      <p:ext uri="{BB962C8B-B14F-4D97-AF65-F5344CB8AC3E}">
        <p14:creationId xmlns:p14="http://schemas.microsoft.com/office/powerpoint/2010/main" val="3634398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27</a:t>
            </a:fld>
            <a:endParaRPr lang="zh-CN" altLang="en-US"/>
          </a:p>
        </p:txBody>
      </p:sp>
    </p:spTree>
    <p:extLst>
      <p:ext uri="{BB962C8B-B14F-4D97-AF65-F5344CB8AC3E}">
        <p14:creationId xmlns:p14="http://schemas.microsoft.com/office/powerpoint/2010/main" val="2699623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28</a:t>
            </a:fld>
            <a:endParaRPr lang="zh-CN" altLang="en-US"/>
          </a:p>
        </p:txBody>
      </p:sp>
    </p:spTree>
    <p:extLst>
      <p:ext uri="{BB962C8B-B14F-4D97-AF65-F5344CB8AC3E}">
        <p14:creationId xmlns:p14="http://schemas.microsoft.com/office/powerpoint/2010/main" val="3506706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29</a:t>
            </a:fld>
            <a:endParaRPr lang="zh-CN" altLang="en-US"/>
          </a:p>
        </p:txBody>
      </p:sp>
    </p:spTree>
    <p:extLst>
      <p:ext uri="{BB962C8B-B14F-4D97-AF65-F5344CB8AC3E}">
        <p14:creationId xmlns:p14="http://schemas.microsoft.com/office/powerpoint/2010/main" val="160121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3</a:t>
            </a:fld>
            <a:endParaRPr lang="zh-CN" altLang="en-US"/>
          </a:p>
        </p:txBody>
      </p:sp>
    </p:spTree>
    <p:extLst>
      <p:ext uri="{BB962C8B-B14F-4D97-AF65-F5344CB8AC3E}">
        <p14:creationId xmlns:p14="http://schemas.microsoft.com/office/powerpoint/2010/main" val="726381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30</a:t>
            </a:fld>
            <a:endParaRPr lang="zh-CN" altLang="en-US"/>
          </a:p>
        </p:txBody>
      </p:sp>
    </p:spTree>
    <p:extLst>
      <p:ext uri="{BB962C8B-B14F-4D97-AF65-F5344CB8AC3E}">
        <p14:creationId xmlns:p14="http://schemas.microsoft.com/office/powerpoint/2010/main" val="1435533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31</a:t>
            </a:fld>
            <a:endParaRPr lang="zh-CN" altLang="en-US"/>
          </a:p>
        </p:txBody>
      </p:sp>
    </p:spTree>
    <p:extLst>
      <p:ext uri="{BB962C8B-B14F-4D97-AF65-F5344CB8AC3E}">
        <p14:creationId xmlns:p14="http://schemas.microsoft.com/office/powerpoint/2010/main" val="132103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4</a:t>
            </a:fld>
            <a:endParaRPr lang="zh-CN" altLang="en-US"/>
          </a:p>
        </p:txBody>
      </p:sp>
    </p:spTree>
    <p:extLst>
      <p:ext uri="{BB962C8B-B14F-4D97-AF65-F5344CB8AC3E}">
        <p14:creationId xmlns:p14="http://schemas.microsoft.com/office/powerpoint/2010/main" val="253096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5</a:t>
            </a:fld>
            <a:endParaRPr lang="zh-CN" altLang="en-US"/>
          </a:p>
        </p:txBody>
      </p:sp>
    </p:spTree>
    <p:extLst>
      <p:ext uri="{BB962C8B-B14F-4D97-AF65-F5344CB8AC3E}">
        <p14:creationId xmlns:p14="http://schemas.microsoft.com/office/powerpoint/2010/main" val="2056249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6</a:t>
            </a:fld>
            <a:endParaRPr lang="zh-CN" altLang="en-US"/>
          </a:p>
        </p:txBody>
      </p:sp>
    </p:spTree>
    <p:extLst>
      <p:ext uri="{BB962C8B-B14F-4D97-AF65-F5344CB8AC3E}">
        <p14:creationId xmlns:p14="http://schemas.microsoft.com/office/powerpoint/2010/main" val="432825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7</a:t>
            </a:fld>
            <a:endParaRPr lang="zh-CN" altLang="en-US"/>
          </a:p>
        </p:txBody>
      </p:sp>
    </p:spTree>
    <p:extLst>
      <p:ext uri="{BB962C8B-B14F-4D97-AF65-F5344CB8AC3E}">
        <p14:creationId xmlns:p14="http://schemas.microsoft.com/office/powerpoint/2010/main" val="1371446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8</a:t>
            </a:fld>
            <a:endParaRPr lang="zh-CN" altLang="en-US"/>
          </a:p>
        </p:txBody>
      </p:sp>
    </p:spTree>
    <p:extLst>
      <p:ext uri="{BB962C8B-B14F-4D97-AF65-F5344CB8AC3E}">
        <p14:creationId xmlns:p14="http://schemas.microsoft.com/office/powerpoint/2010/main" val="343607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9</a:t>
            </a:fld>
            <a:endParaRPr lang="zh-CN" altLang="en-US"/>
          </a:p>
        </p:txBody>
      </p:sp>
    </p:spTree>
    <p:extLst>
      <p:ext uri="{BB962C8B-B14F-4D97-AF65-F5344CB8AC3E}">
        <p14:creationId xmlns:p14="http://schemas.microsoft.com/office/powerpoint/2010/main" val="2711205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t>2021/8/19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238564-5E22-4236-90C0-7E85C43140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t>2021/8/19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238564-5E22-4236-90C0-7E85C43140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t>2021/8/19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238564-5E22-4236-90C0-7E85C43140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t>2021/8/19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238564-5E22-4236-90C0-7E85C43140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t>2021/8/19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238564-5E22-4236-90C0-7E85C43140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t>2021/8/19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238564-5E22-4236-90C0-7E85C43140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t>2021/8/19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1238564-5E22-4236-90C0-7E85C43140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t>2021/8/19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1238564-5E22-4236-90C0-7E85C43140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t>2021/8/19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238564-5E22-4236-90C0-7E85C43140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t>2021/8/19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238564-5E22-4236-90C0-7E85C43140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t>2021/8/19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238564-5E22-4236-90C0-7E85C43140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t>2021/8/19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0.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jpe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0.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0.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1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553">
            <a:off x="6482139" y="4420592"/>
            <a:ext cx="4736372" cy="3046541"/>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212174">
            <a:off x="12209272" y="3046890"/>
            <a:ext cx="466376" cy="436636"/>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rot="854957">
              <a:off x="8807547" y="2210042"/>
              <a:ext cx="530915" cy="923330"/>
            </a:xfrm>
            <a:prstGeom prst="rect">
              <a:avLst/>
            </a:prstGeom>
            <a:noFill/>
          </p:spPr>
          <p:txBody>
            <a:bodyPr wrap="none" rtlCol="0">
              <a:spAutoFit/>
            </a:bodyPr>
            <a:lstStyle/>
            <a:p>
              <a:r>
                <a:rPr lang="en-US" altLang="zh-CN" sz="5400" dirty="0" smtClean="0">
                  <a:solidFill>
                    <a:srgbClr val="FF6900"/>
                  </a:solidFill>
                  <a:latin typeface="Times New Roman" panose="02020603050405020304" pitchFamily="18" charset="0"/>
                  <a:ea typeface="方正少儿简体" panose="03000509000000000000" pitchFamily="65" charset="-122"/>
                  <a:cs typeface="Times New Roman" panose="02020603050405020304" pitchFamily="18" charset="0"/>
                </a:rPr>
                <a:t>6</a:t>
              </a:r>
              <a:endParaRPr lang="zh-CN" altLang="en-US" sz="5400" dirty="0">
                <a:solidFill>
                  <a:srgbClr val="FF69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grpSp>
        <p:nvGrpSpPr>
          <p:cNvPr id="3" name="组合 2"/>
          <p:cNvGrpSpPr/>
          <p:nvPr/>
        </p:nvGrpSpPr>
        <p:grpSpPr>
          <a:xfrm>
            <a:off x="3067172" y="1678431"/>
            <a:ext cx="1354086" cy="1168595"/>
            <a:chOff x="3067172" y="1678431"/>
            <a:chExt cx="1354086"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rot="20810242">
              <a:off x="3073853" y="1792429"/>
              <a:ext cx="1295547" cy="1015663"/>
            </a:xfrm>
            <a:prstGeom prst="rect">
              <a:avLst/>
            </a:prstGeom>
          </p:spPr>
          <p:txBody>
            <a:bodyPr wrap="none">
              <a:spAutoFit/>
            </a:bodyPr>
            <a:lstStyle/>
            <a:p>
              <a:r>
                <a:rPr lang="en-US" altLang="zh-CN" sz="6000" dirty="0" err="1" smtClean="0">
                  <a:solidFill>
                    <a:srgbClr val="099F00"/>
                  </a:solidFill>
                  <a:latin typeface="Times New Roman" panose="02020603050405020304" pitchFamily="18" charset="0"/>
                  <a:ea typeface="方正少儿简体" panose="03000509000000000000" pitchFamily="65" charset="-122"/>
                  <a:cs typeface="Times New Roman" panose="02020603050405020304" pitchFamily="18" charset="0"/>
                </a:rPr>
                <a:t>Địa</a:t>
              </a:r>
              <a:endParaRPr lang="zh-CN" altLang="en-US" sz="6000" dirty="0">
                <a:solidFill>
                  <a:srgbClr val="099F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987423">
              <a:off x="5095860" y="2111167"/>
              <a:ext cx="611065" cy="1015663"/>
            </a:xfrm>
            <a:prstGeom prst="rect">
              <a:avLst/>
            </a:prstGeom>
          </p:spPr>
          <p:txBody>
            <a:bodyPr wrap="none">
              <a:spAutoFit/>
            </a:bodyPr>
            <a:lstStyle/>
            <a:p>
              <a:r>
                <a:rPr lang="en-US" altLang="zh-CN" sz="6000" dirty="0" err="1" smtClean="0">
                  <a:solidFill>
                    <a:srgbClr val="FFC000"/>
                  </a:solidFill>
                  <a:latin typeface="Times New Roman" panose="02020603050405020304" pitchFamily="18" charset="0"/>
                  <a:ea typeface="方正少儿简体" panose="03000509000000000000" pitchFamily="65" charset="-122"/>
                  <a:cs typeface="Times New Roman" panose="02020603050405020304" pitchFamily="18" charset="0"/>
                </a:rPr>
                <a:t>lí</a:t>
              </a:r>
              <a:endParaRPr lang="zh-CN" altLang="en-US" sz="6000" dirty="0">
                <a:solidFill>
                  <a:srgbClr val="FFC000"/>
                </a:solidFill>
                <a:latin typeface="Times New Roman" panose="02020603050405020304" pitchFamily="18" charset="0"/>
                <a:cs typeface="Times New Roman" panose="02020603050405020304" pitchFamily="18" charset="0"/>
              </a:endParaRPr>
            </a:p>
          </p:txBody>
        </p:sp>
      </p:grpSp>
      <p:grpSp>
        <p:nvGrpSpPr>
          <p:cNvPr id="23" name="组合 22"/>
          <p:cNvGrpSpPr/>
          <p:nvPr/>
        </p:nvGrpSpPr>
        <p:grpSpPr>
          <a:xfrm>
            <a:off x="6545751" y="1967332"/>
            <a:ext cx="1354086" cy="1168595"/>
            <a:chOff x="6545751" y="1967332"/>
            <a:chExt cx="1354086"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rot="20892565">
              <a:off x="6631121" y="2083588"/>
              <a:ext cx="1189749" cy="1015663"/>
            </a:xfrm>
            <a:prstGeom prst="rect">
              <a:avLst/>
            </a:prstGeom>
          </p:spPr>
          <p:txBody>
            <a:bodyPr wrap="none">
              <a:spAutoFit/>
            </a:bodyPr>
            <a:lstStyle/>
            <a:p>
              <a:r>
                <a:rPr lang="en-US" altLang="zh-CN" sz="6000" dirty="0" err="1">
                  <a:solidFill>
                    <a:srgbClr val="FF4F66"/>
                  </a:solidFill>
                  <a:latin typeface="Times New Roman" panose="02020603050405020304" pitchFamily="18" charset="0"/>
                  <a:ea typeface="方正少儿简体" panose="03000509000000000000" pitchFamily="65" charset="-122"/>
                  <a:cs typeface="Times New Roman" panose="02020603050405020304" pitchFamily="18" charset="0"/>
                </a:rPr>
                <a:t>l</a:t>
              </a:r>
              <a:r>
                <a:rPr lang="en-US" altLang="zh-CN" sz="6000" dirty="0" err="1" smtClean="0">
                  <a:solidFill>
                    <a:srgbClr val="FF4F66"/>
                  </a:solidFill>
                  <a:latin typeface="Times New Roman" panose="02020603050405020304" pitchFamily="18" charset="0"/>
                  <a:ea typeface="方正少儿简体" panose="03000509000000000000" pitchFamily="65" charset="-122"/>
                  <a:cs typeface="Times New Roman" panose="02020603050405020304" pitchFamily="18" charset="0"/>
                </a:rPr>
                <a:t>ớp</a:t>
              </a:r>
              <a:endParaRPr lang="zh-CN" altLang="en-US" sz="6000" dirty="0">
                <a:solidFill>
                  <a:srgbClr val="FF4F66"/>
                </a:solidFill>
                <a:latin typeface="Times New Roman" panose="02020603050405020304" pitchFamily="18" charset="0"/>
                <a:cs typeface="Times New Roman" panose="02020603050405020304" pitchFamily="18"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305427" y="3598276"/>
            <a:ext cx="7880684" cy="769441"/>
          </a:xfrm>
          <a:prstGeom prst="rect">
            <a:avLst/>
          </a:prstGeom>
        </p:spPr>
        <p:txBody>
          <a:bodyPr wrap="none">
            <a:spAutoFit/>
          </a:bodyPr>
          <a:lstStyle/>
          <a:p>
            <a:r>
              <a:rPr lang="en-US" altLang="zh-CN" sz="4400" dirty="0" err="1"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Chào</a:t>
            </a:r>
            <a:r>
              <a:rPr lang="en-US" altLang="zh-CN" sz="4400" dirty="0"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400" dirty="0" err="1"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mừng</a:t>
            </a:r>
            <a:r>
              <a:rPr lang="en-US" altLang="zh-CN" sz="4400" dirty="0"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400" dirty="0" err="1"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quý</a:t>
            </a:r>
            <a:r>
              <a:rPr lang="en-US" altLang="zh-CN" sz="4400" dirty="0"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400" dirty="0" err="1"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thầy</a:t>
            </a:r>
            <a:r>
              <a:rPr lang="en-US" altLang="zh-CN" sz="4400" dirty="0"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400" dirty="0" err="1"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cô</a:t>
            </a:r>
            <a:r>
              <a:rPr lang="en-US" altLang="zh-CN" sz="4400" dirty="0"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400" dirty="0" err="1"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về</a:t>
            </a:r>
            <a:r>
              <a:rPr lang="en-US" altLang="zh-CN" sz="4400" dirty="0"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400" dirty="0" err="1"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dự</a:t>
            </a:r>
            <a:r>
              <a:rPr lang="en-US" altLang="zh-CN" sz="4400" dirty="0"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400" dirty="0" err="1"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giờ</a:t>
            </a:r>
            <a:endParaRPr lang="zh-CN" altLang="en-US" sz="4400" dirty="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30" name="纯音乐 - 轻快儿童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976620" y="-137193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0"/>
                                            </p:tgtEl>
                                          </p:cBhvr>
                                        </p:cmd>
                                      </p:childTnLst>
                                    </p:cTn>
                                  </p:par>
                                  <p:par>
                                    <p:cTn id="7" presetID="2" presetClass="entr" presetSubtype="4" accel="60000" fill="hold" nodeType="withEffect" p14:presetBounceEnd="40000">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14:bounceEnd="40000">
                                          <p:cBhvr additive="base">
                                            <p:cTn id="9" dur="1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0" dur="1750" fill="hold"/>
                                            <p:tgtEl>
                                              <p:spTgt spid="7"/>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500"/>
                                            <p:tgtEl>
                                              <p:spTgt spid="5"/>
                                            </p:tgtEl>
                                          </p:cBhvr>
                                        </p:animEffect>
                                        <p:anim calcmode="lin" valueType="num">
                                          <p:cBhvr>
                                            <p:cTn id="14" dur="1500" fill="hold"/>
                                            <p:tgtEl>
                                              <p:spTgt spid="5"/>
                                            </p:tgtEl>
                                            <p:attrNameLst>
                                              <p:attrName>ppt_x</p:attrName>
                                            </p:attrNameLst>
                                          </p:cBhvr>
                                          <p:tavLst>
                                            <p:tav tm="0">
                                              <p:val>
                                                <p:strVal val="#ppt_x"/>
                                              </p:val>
                                            </p:tav>
                                            <p:tav tm="100000">
                                              <p:val>
                                                <p:strVal val="#ppt_x"/>
                                              </p:val>
                                            </p:tav>
                                          </p:tavLst>
                                        </p:anim>
                                        <p:anim calcmode="lin" valueType="num">
                                          <p:cBhvr>
                                            <p:cTn id="15" dur="1500" fill="hold"/>
                                            <p:tgtEl>
                                              <p:spTgt spid="5"/>
                                            </p:tgtEl>
                                            <p:attrNameLst>
                                              <p:attrName>ppt_y</p:attrName>
                                            </p:attrNameLst>
                                          </p:cBhvr>
                                          <p:tavLst>
                                            <p:tav tm="0">
                                              <p:val>
                                                <p:strVal val="#ppt_y+.1"/>
                                              </p:val>
                                            </p:tav>
                                            <p:tav tm="100000">
                                              <p:val>
                                                <p:strVal val="#ppt_y"/>
                                              </p:val>
                                            </p:tav>
                                          </p:tavLst>
                                        </p:anim>
                                      </p:childTnLst>
                                    </p:cTn>
                                  </p:par>
                                  <p:par>
                                    <p:cTn id="16" presetID="0" presetClass="path" presetSubtype="0" accel="50000" decel="50000" fill="hold" nodeType="withEffect">
                                      <p:stCondLst>
                                        <p:cond delay="0"/>
                                      </p:stCondLst>
                                      <p:childTnLst>
                                        <p:animMotion origin="layout" path="M -1.875E-6 3.7037E-7 L -1.875E-6 0.00023 L 0.00834 -0.00556 C 0.01042 -0.00694 0.01459 -0.00926 0.01459 -0.00903 C 0.02474 -0.0088 0.03477 -0.00926 0.04479 -0.00741 C 0.04597 -0.00741 0.04675 -0.00486 0.04792 -0.0037 C 0.0487 -0.00301 0.04987 -0.00255 0.05104 -0.00185 C 0.05313 0.00995 0.05013 -0.00139 0.05521 0.00556 C 0.05729 0.00856 0.05977 0.01227 0.06133 0.01667 C 0.06511 0.02685 0.06133 0.01806 0.06667 0.02593 C 0.06771 0.02755 0.06862 0.02963 0.06979 0.03148 C 0.0711 0.03333 0.07253 0.03518 0.07396 0.03704 C 0.07487 0.03819 0.07604 0.03912 0.07696 0.04074 C 0.07813 0.04236 0.07904 0.04444 0.08021 0.0463 C 0.08203 0.04884 0.08529 0.05208 0.0875 0.0537 C 0.08998 0.05556 0.09206 0.05602 0.09479 0.05741 C 0.09584 0.05787 0.09675 0.05856 0.09792 0.05926 L 0.15104 0.05741 C 0.15326 0.05718 0.15807 0.0544 0.16042 0.0537 C 0.16237 0.05278 0.16459 0.05255 0.16667 0.05185 C 0.16875 0.05069 0.17071 0.04907 0.17292 0.04815 L 0.17696 0.0463 C 0.17813 0.04444 0.17891 0.04213 0.18021 0.04074 C 0.18112 0.03958 0.18229 0.03958 0.18334 0.03889 C 0.19037 0.03241 0.1819 0.03704 0.19063 0.03333 C 0.21849 0.03657 0.1987 0.03194 0.20938 0.03704 C 0.21211 0.03819 0.21771 0.04074 0.21771 0.04097 C 0.23151 0.05718 0.21094 0.03333 0.22396 0.0463 C 0.23334 0.05556 0.22722 0.05023 0.23334 0.05926 C 0.23425 0.06065 0.23542 0.06134 0.23646 0.06296 C 0.23737 0.06458 0.23828 0.0669 0.23946 0.06852 C 0.24141 0.07106 0.24375 0.07338 0.24571 0.07593 L 0.24883 0.07963 C 0.25 0.08079 0.25078 0.08264 0.25209 0.08333 C 0.25482 0.08449 0.25755 0.08634 0.26029 0.08704 C 0.27774 0.09074 0.26589 0.08843 0.29584 0.09259 C 0.29922 0.0919 0.30274 0.09167 0.30625 0.09074 C 0.30729 0.09028 0.30847 0.08981 0.30938 0.08889 C 0.31094 0.08681 0.31211 0.0838 0.31354 0.08148 C 0.31498 0.07315 0.3138 0.07639 0.31875 0.07037 C 0.32071 0.06759 0.325 0.06296 0.325 0.06319 C 0.34779 0.06366 0.36485 0.04421 0.37696 0.07037 C 0.37774 0.07199 0.37852 0.07384 0.37917 0.07593 C 0.38177 0.08542 0.37813 0.07778 0.38229 0.08518 " pathEditMode="relative" rAng="0" ptsTypes="AAAAAAAAAAAAAAAAAAAAAAAAAAAAAAAAAAAAAAAAAAAA">
                                          <p:cBhvr>
                                            <p:cTn id="17" dur="3500" fill="hold"/>
                                            <p:tgtEl>
                                              <p:spTgt spid="8"/>
                                            </p:tgtEl>
                                            <p:attrNameLst>
                                              <p:attrName>ppt_x</p:attrName>
                                              <p:attrName>ppt_y</p:attrName>
                                            </p:attrNameLst>
                                          </p:cBhvr>
                                          <p:rCtr x="19115" y="4167"/>
                                        </p:animMotion>
                                      </p:childTnLst>
                                    </p:cTn>
                                  </p:par>
                                  <p:par>
                                    <p:cTn id="18" presetID="0" presetClass="path" presetSubtype="0" accel="50000" decel="50000" fill="hold" nodeType="withEffect">
                                      <p:stCondLst>
                                        <p:cond delay="0"/>
                                      </p:stCondLst>
                                      <p:childTnLst>
                                        <p:animMotion origin="layout" path="M -4.16667E-6 1.11111E-6 L -4.16667E-6 0.00023 C -0.00286 0.00417 -0.00729 0.01273 -0.01145 0.01481 C -0.01393 0.01597 -0.0164 0.01597 -0.01875 0.01667 C -0.01979 0.01782 -0.02083 0.01944 -0.02187 0.02037 C -0.02474 0.02245 -0.03255 0.02361 -0.03437 0.02407 C -0.03541 0.02454 -0.03645 0.02523 -0.0375 0.02592 C -0.05612 0.03518 -0.07005 0.02662 -0.09375 0.02592 C -0.10169 0.02106 -0.09192 0.02755 -0.1 0.02037 C -0.10104 0.01944 -0.10221 0.01921 -0.10312 0.01852 C -0.1108 0.0125 -0.1039 0.0162 -0.11145 0.01296 C -0.1207 0.00185 -0.10599 0.01875 -0.12083 0.00555 C -0.12369 0.00301 -0.12669 0.00116 -0.12916 -0.00185 C -0.1302 -0.00324 -0.13125 -0.00463 -0.13229 -0.00556 C -0.13398 -0.00718 -0.13815 -0.00857 -0.13958 -0.00926 C -0.15013 -0.01458 -0.13385 -0.00718 -0.14687 -0.01296 C -0.15286 -0.0125 -0.15885 -0.01273 -0.16458 -0.01111 C -0.16679 -0.01065 -0.1694 -0.0037 -0.17083 -0.00185 C -0.17187 -0.00093 -0.17291 -0.0007 -0.17395 1.11111E-6 C -0.175 0.00185 -0.17604 0.00393 -0.17708 0.00555 C -0.17916 0.0081 -0.18333 0.01296 -0.18333 0.01319 C -0.18619 0.0206 -0.18567 0.02037 -0.19166 0.02592 L -0.19583 0.02963 " pathEditMode="relative" rAng="0" ptsTypes="AAAAAAAAAAAAAAAAAAAAAAA">
                                          <p:cBhvr>
                                            <p:cTn id="19" dur="2250" fill="hold"/>
                                            <p:tgtEl>
                                              <p:spTgt spid="9"/>
                                            </p:tgtEl>
                                            <p:attrNameLst>
                                              <p:attrName>ppt_x</p:attrName>
                                              <p:attrName>ppt_y</p:attrName>
                                            </p:attrNameLst>
                                          </p:cBhvr>
                                          <p:rCtr x="-9792" y="856"/>
                                        </p:animMotion>
                                      </p:childTnLst>
                                    </p:cTn>
                                  </p:par>
                                </p:childTnLst>
                              </p:cTn>
                            </p:par>
                            <p:par>
                              <p:cTn id="20" fill="hold">
                                <p:stCondLst>
                                  <p:cond delay="35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500"/>
                                            <p:tgtEl>
                                              <p:spTgt spid="6"/>
                                            </p:tgtEl>
                                          </p:cBhvr>
                                        </p:animEffect>
                                        <p:anim calcmode="lin" valueType="num">
                                          <p:cBhvr>
                                            <p:cTn id="24" dur="1500" fill="hold"/>
                                            <p:tgtEl>
                                              <p:spTgt spid="6"/>
                                            </p:tgtEl>
                                            <p:attrNameLst>
                                              <p:attrName>ppt_x</p:attrName>
                                            </p:attrNameLst>
                                          </p:cBhvr>
                                          <p:tavLst>
                                            <p:tav tm="0">
                                              <p:val>
                                                <p:strVal val="#ppt_x"/>
                                              </p:val>
                                            </p:tav>
                                            <p:tav tm="100000">
                                              <p:val>
                                                <p:strVal val="#ppt_x"/>
                                              </p:val>
                                            </p:tav>
                                          </p:tavLst>
                                        </p:anim>
                                        <p:anim calcmode="lin" valueType="num">
                                          <p:cBhvr>
                                            <p:cTn id="25" dur="1500" fill="hold"/>
                                            <p:tgtEl>
                                              <p:spTgt spid="6"/>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750"/>
                                            <p:tgtEl>
                                              <p:spTgt spid="11"/>
                                            </p:tgtEl>
                                          </p:cBhvr>
                                        </p:animEffect>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par>
                              <p:cTn id="41" fill="hold">
                                <p:stCondLst>
                                  <p:cond delay="7000"/>
                                </p:stCondLst>
                                <p:childTnLst>
                                  <p:par>
                                    <p:cTn id="42" presetID="42"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par>
                              <p:cTn id="47" fill="hold">
                                <p:stCondLst>
                                  <p:cond delay="8000"/>
                                </p:stCondLst>
                                <p:childTnLst>
                                  <p:par>
                                    <p:cTn id="48" presetID="47" presetClass="entr" presetSubtype="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par>
                              <p:cTn id="65" fill="hold">
                                <p:stCondLst>
                                  <p:cond delay="9000"/>
                                </p:stCondLst>
                                <p:childTnLst>
                                  <p:par>
                                    <p:cTn id="66" presetID="41" presetClass="entr" presetSubtype="0" fill="hold" grpId="0" nodeType="afterEffect">
                                      <p:stCondLst>
                                        <p:cond delay="0"/>
                                      </p:stCondLst>
                                      <p:iterate type="lt">
                                        <p:tmPct val="10000"/>
                                      </p:iterate>
                                      <p:childTnLst>
                                        <p:set>
                                          <p:cBhvr>
                                            <p:cTn id="67" dur="1" fill="hold">
                                              <p:stCondLst>
                                                <p:cond delay="0"/>
                                              </p:stCondLst>
                                            </p:cTn>
                                            <p:tgtEl>
                                              <p:spTgt spid="2"/>
                                            </p:tgtEl>
                                            <p:attrNameLst>
                                              <p:attrName>style.visibility</p:attrName>
                                            </p:attrNameLst>
                                          </p:cBhvr>
                                          <p:to>
                                            <p:strVal val="visible"/>
                                          </p:to>
                                        </p:set>
                                        <p:anim calcmode="lin" valueType="num">
                                          <p:cBhvr>
                                            <p:cTn id="68"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69" dur="400" fill="hold"/>
                                            <p:tgtEl>
                                              <p:spTgt spid="2"/>
                                            </p:tgtEl>
                                            <p:attrNameLst>
                                              <p:attrName>ppt_y</p:attrName>
                                            </p:attrNameLst>
                                          </p:cBhvr>
                                          <p:tavLst>
                                            <p:tav tm="0">
                                              <p:val>
                                                <p:strVal val="#ppt_y"/>
                                              </p:val>
                                            </p:tav>
                                            <p:tav tm="100000">
                                              <p:val>
                                                <p:strVal val="#ppt_y"/>
                                              </p:val>
                                            </p:tav>
                                          </p:tavLst>
                                        </p:anim>
                                        <p:anim calcmode="lin" valueType="num">
                                          <p:cBhvr>
                                            <p:cTn id="70"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71"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72" dur="400" tmFilter="0,0; .5, 1; 1, 1"/>
                                            <p:tgtEl>
                                              <p:spTgt spid="2"/>
                                            </p:tgtEl>
                                          </p:cBhvr>
                                        </p:animEffect>
                                      </p:childTnLst>
                                    </p:cTn>
                                  </p:par>
                                  <p:par>
                                    <p:cTn id="73" presetID="22" presetClass="entr" presetSubtype="4"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76" repeatCount="indefinite" fill="hold" display="0">
                      <p:stCondLst>
                        <p:cond delay="indefinite"/>
                      </p:stCondLst>
                      <p:endCondLst>
                        <p:cond evt="onStopAudio" delay="0">
                          <p:tgtEl>
                            <p:sldTgt/>
                          </p:tgtEl>
                        </p:cond>
                      </p:endCondLst>
                    </p:cTn>
                    <p:tgtEl>
                      <p:spTgt spid="30"/>
                    </p:tgtEl>
                  </p:cMediaNode>
                </p:audio>
              </p:childTnLst>
            </p:cTn>
          </p:par>
        </p:tnLst>
        <p:bldLst>
          <p:bldP spid="24" grpId="0" animBg="1"/>
          <p:bldP spid="25" grpId="0" animBg="1"/>
          <p:bldP spid="26" grpId="0" animBg="1"/>
          <p:bldP spid="27"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0"/>
                                            </p:tgtEl>
                                          </p:cBhvr>
                                        </p:cmd>
                                      </p:childTnLst>
                                    </p:cTn>
                                  </p:par>
                                  <p:par>
                                    <p:cTn id="7" presetID="2" presetClass="entr" presetSubtype="4" accel="6000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1750" fill="hold"/>
                                            <p:tgtEl>
                                              <p:spTgt spid="7"/>
                                            </p:tgtEl>
                                            <p:attrNameLst>
                                              <p:attrName>ppt_x</p:attrName>
                                            </p:attrNameLst>
                                          </p:cBhvr>
                                          <p:tavLst>
                                            <p:tav tm="0">
                                              <p:val>
                                                <p:strVal val="#ppt_x"/>
                                              </p:val>
                                            </p:tav>
                                            <p:tav tm="100000">
                                              <p:val>
                                                <p:strVal val="#ppt_x"/>
                                              </p:val>
                                            </p:tav>
                                          </p:tavLst>
                                        </p:anim>
                                        <p:anim calcmode="lin" valueType="num">
                                          <p:cBhvr additive="base">
                                            <p:cTn id="10" dur="1750" fill="hold"/>
                                            <p:tgtEl>
                                              <p:spTgt spid="7"/>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500"/>
                                            <p:tgtEl>
                                              <p:spTgt spid="5"/>
                                            </p:tgtEl>
                                          </p:cBhvr>
                                        </p:animEffect>
                                        <p:anim calcmode="lin" valueType="num">
                                          <p:cBhvr>
                                            <p:cTn id="14" dur="1500" fill="hold"/>
                                            <p:tgtEl>
                                              <p:spTgt spid="5"/>
                                            </p:tgtEl>
                                            <p:attrNameLst>
                                              <p:attrName>ppt_x</p:attrName>
                                            </p:attrNameLst>
                                          </p:cBhvr>
                                          <p:tavLst>
                                            <p:tav tm="0">
                                              <p:val>
                                                <p:strVal val="#ppt_x"/>
                                              </p:val>
                                            </p:tav>
                                            <p:tav tm="100000">
                                              <p:val>
                                                <p:strVal val="#ppt_x"/>
                                              </p:val>
                                            </p:tav>
                                          </p:tavLst>
                                        </p:anim>
                                        <p:anim calcmode="lin" valueType="num">
                                          <p:cBhvr>
                                            <p:cTn id="15" dur="1500" fill="hold"/>
                                            <p:tgtEl>
                                              <p:spTgt spid="5"/>
                                            </p:tgtEl>
                                            <p:attrNameLst>
                                              <p:attrName>ppt_y</p:attrName>
                                            </p:attrNameLst>
                                          </p:cBhvr>
                                          <p:tavLst>
                                            <p:tav tm="0">
                                              <p:val>
                                                <p:strVal val="#ppt_y+.1"/>
                                              </p:val>
                                            </p:tav>
                                            <p:tav tm="100000">
                                              <p:val>
                                                <p:strVal val="#ppt_y"/>
                                              </p:val>
                                            </p:tav>
                                          </p:tavLst>
                                        </p:anim>
                                      </p:childTnLst>
                                    </p:cTn>
                                  </p:par>
                                  <p:par>
                                    <p:cTn id="16" presetID="0" presetClass="path" presetSubtype="0" accel="50000" decel="50000" fill="hold" nodeType="withEffect">
                                      <p:stCondLst>
                                        <p:cond delay="0"/>
                                      </p:stCondLst>
                                      <p:childTnLst>
                                        <p:animMotion origin="layout" path="M -1.875E-6 3.7037E-7 L -1.875E-6 0.00023 L 0.00834 -0.00556 C 0.01042 -0.00694 0.01459 -0.00926 0.01459 -0.00903 C 0.02474 -0.0088 0.03477 -0.00926 0.04479 -0.00741 C 0.04597 -0.00741 0.04675 -0.00486 0.04792 -0.0037 C 0.0487 -0.00301 0.04987 -0.00255 0.05104 -0.00185 C 0.05313 0.00995 0.05013 -0.00139 0.05521 0.00556 C 0.05729 0.00856 0.05977 0.01227 0.06133 0.01667 C 0.06511 0.02685 0.06133 0.01806 0.06667 0.02593 C 0.06771 0.02755 0.06862 0.02963 0.06979 0.03148 C 0.0711 0.03333 0.07253 0.03518 0.07396 0.03704 C 0.07487 0.03819 0.07604 0.03912 0.07696 0.04074 C 0.07813 0.04236 0.07904 0.04444 0.08021 0.0463 C 0.08203 0.04884 0.08529 0.05208 0.0875 0.0537 C 0.08998 0.05556 0.09206 0.05602 0.09479 0.05741 C 0.09584 0.05787 0.09675 0.05856 0.09792 0.05926 L 0.15104 0.05741 C 0.15326 0.05718 0.15807 0.0544 0.16042 0.0537 C 0.16237 0.05278 0.16459 0.05255 0.16667 0.05185 C 0.16875 0.05069 0.17071 0.04907 0.17292 0.04815 L 0.17696 0.0463 C 0.17813 0.04444 0.17891 0.04213 0.18021 0.04074 C 0.18112 0.03958 0.18229 0.03958 0.18334 0.03889 C 0.19037 0.03241 0.1819 0.03704 0.19063 0.03333 C 0.21849 0.03657 0.1987 0.03194 0.20938 0.03704 C 0.21211 0.03819 0.21771 0.04074 0.21771 0.04097 C 0.23151 0.05718 0.21094 0.03333 0.22396 0.0463 C 0.23334 0.05556 0.22722 0.05023 0.23334 0.05926 C 0.23425 0.06065 0.23542 0.06134 0.23646 0.06296 C 0.23737 0.06458 0.23828 0.0669 0.23946 0.06852 C 0.24141 0.07106 0.24375 0.07338 0.24571 0.07593 L 0.24883 0.07963 C 0.25 0.08079 0.25078 0.08264 0.25209 0.08333 C 0.25482 0.08449 0.25755 0.08634 0.26029 0.08704 C 0.27774 0.09074 0.26589 0.08843 0.29584 0.09259 C 0.29922 0.0919 0.30274 0.09167 0.30625 0.09074 C 0.30729 0.09028 0.30847 0.08981 0.30938 0.08889 C 0.31094 0.08681 0.31211 0.0838 0.31354 0.08148 C 0.31498 0.07315 0.3138 0.07639 0.31875 0.07037 C 0.32071 0.06759 0.325 0.06296 0.325 0.06319 C 0.34779 0.06366 0.36485 0.04421 0.37696 0.07037 C 0.37774 0.07199 0.37852 0.07384 0.37917 0.07593 C 0.38177 0.08542 0.37813 0.07778 0.38229 0.08518 " pathEditMode="relative" rAng="0" ptsTypes="AAAAAAAAAAAAAAAAAAAAAAAAAAAAAAAAAAAAAAAAAAAA">
                                          <p:cBhvr>
                                            <p:cTn id="17" dur="3500" fill="hold"/>
                                            <p:tgtEl>
                                              <p:spTgt spid="8"/>
                                            </p:tgtEl>
                                            <p:attrNameLst>
                                              <p:attrName>ppt_x</p:attrName>
                                              <p:attrName>ppt_y</p:attrName>
                                            </p:attrNameLst>
                                          </p:cBhvr>
                                          <p:rCtr x="19115" y="4167"/>
                                        </p:animMotion>
                                      </p:childTnLst>
                                    </p:cTn>
                                  </p:par>
                                  <p:par>
                                    <p:cTn id="18" presetID="0" presetClass="path" presetSubtype="0" accel="50000" decel="50000" fill="hold" nodeType="withEffect">
                                      <p:stCondLst>
                                        <p:cond delay="0"/>
                                      </p:stCondLst>
                                      <p:childTnLst>
                                        <p:animMotion origin="layout" path="M -4.16667E-6 1.11111E-6 L -4.16667E-6 0.00023 C -0.00286 0.00417 -0.00729 0.01273 -0.01145 0.01481 C -0.01393 0.01597 -0.0164 0.01597 -0.01875 0.01667 C -0.01979 0.01782 -0.02083 0.01944 -0.02187 0.02037 C -0.02474 0.02245 -0.03255 0.02361 -0.03437 0.02407 C -0.03541 0.02454 -0.03645 0.02523 -0.0375 0.02592 C -0.05612 0.03518 -0.07005 0.02662 -0.09375 0.02592 C -0.10169 0.02106 -0.09192 0.02755 -0.1 0.02037 C -0.10104 0.01944 -0.10221 0.01921 -0.10312 0.01852 C -0.1108 0.0125 -0.1039 0.0162 -0.11145 0.01296 C -0.1207 0.00185 -0.10599 0.01875 -0.12083 0.00555 C -0.12369 0.00301 -0.12669 0.00116 -0.12916 -0.00185 C -0.1302 -0.00324 -0.13125 -0.00463 -0.13229 -0.00556 C -0.13398 -0.00718 -0.13815 -0.00857 -0.13958 -0.00926 C -0.15013 -0.01458 -0.13385 -0.00718 -0.14687 -0.01296 C -0.15286 -0.0125 -0.15885 -0.01273 -0.16458 -0.01111 C -0.16679 -0.01065 -0.1694 -0.0037 -0.17083 -0.00185 C -0.17187 -0.00093 -0.17291 -0.0007 -0.17395 1.11111E-6 C -0.175 0.00185 -0.17604 0.00393 -0.17708 0.00555 C -0.17916 0.0081 -0.18333 0.01296 -0.18333 0.01319 C -0.18619 0.0206 -0.18567 0.02037 -0.19166 0.02592 L -0.19583 0.02963 " pathEditMode="relative" rAng="0" ptsTypes="AAAAAAAAAAAAAAAAAAAAAAA">
                                          <p:cBhvr>
                                            <p:cTn id="19" dur="2250" fill="hold"/>
                                            <p:tgtEl>
                                              <p:spTgt spid="9"/>
                                            </p:tgtEl>
                                            <p:attrNameLst>
                                              <p:attrName>ppt_x</p:attrName>
                                              <p:attrName>ppt_y</p:attrName>
                                            </p:attrNameLst>
                                          </p:cBhvr>
                                          <p:rCtr x="-9792" y="856"/>
                                        </p:animMotion>
                                      </p:childTnLst>
                                    </p:cTn>
                                  </p:par>
                                </p:childTnLst>
                              </p:cTn>
                            </p:par>
                            <p:par>
                              <p:cTn id="20" fill="hold">
                                <p:stCondLst>
                                  <p:cond delay="35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500"/>
                                            <p:tgtEl>
                                              <p:spTgt spid="6"/>
                                            </p:tgtEl>
                                          </p:cBhvr>
                                        </p:animEffect>
                                        <p:anim calcmode="lin" valueType="num">
                                          <p:cBhvr>
                                            <p:cTn id="24" dur="1500" fill="hold"/>
                                            <p:tgtEl>
                                              <p:spTgt spid="6"/>
                                            </p:tgtEl>
                                            <p:attrNameLst>
                                              <p:attrName>ppt_x</p:attrName>
                                            </p:attrNameLst>
                                          </p:cBhvr>
                                          <p:tavLst>
                                            <p:tav tm="0">
                                              <p:val>
                                                <p:strVal val="#ppt_x"/>
                                              </p:val>
                                            </p:tav>
                                            <p:tav tm="100000">
                                              <p:val>
                                                <p:strVal val="#ppt_x"/>
                                              </p:val>
                                            </p:tav>
                                          </p:tavLst>
                                        </p:anim>
                                        <p:anim calcmode="lin" valueType="num">
                                          <p:cBhvr>
                                            <p:cTn id="25" dur="1500" fill="hold"/>
                                            <p:tgtEl>
                                              <p:spTgt spid="6"/>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750"/>
                                            <p:tgtEl>
                                              <p:spTgt spid="11"/>
                                            </p:tgtEl>
                                          </p:cBhvr>
                                        </p:animEffect>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par>
                              <p:cTn id="41" fill="hold">
                                <p:stCondLst>
                                  <p:cond delay="7000"/>
                                </p:stCondLst>
                                <p:childTnLst>
                                  <p:par>
                                    <p:cTn id="42" presetID="42"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par>
                              <p:cTn id="47" fill="hold">
                                <p:stCondLst>
                                  <p:cond delay="8000"/>
                                </p:stCondLst>
                                <p:childTnLst>
                                  <p:par>
                                    <p:cTn id="48" presetID="47" presetClass="entr" presetSubtype="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par>
                              <p:cTn id="65" fill="hold">
                                <p:stCondLst>
                                  <p:cond delay="9000"/>
                                </p:stCondLst>
                                <p:childTnLst>
                                  <p:par>
                                    <p:cTn id="66" presetID="41" presetClass="entr" presetSubtype="0" fill="hold" grpId="0" nodeType="afterEffect">
                                      <p:stCondLst>
                                        <p:cond delay="0"/>
                                      </p:stCondLst>
                                      <p:iterate type="lt">
                                        <p:tmPct val="10000"/>
                                      </p:iterate>
                                      <p:childTnLst>
                                        <p:set>
                                          <p:cBhvr>
                                            <p:cTn id="67" dur="1" fill="hold">
                                              <p:stCondLst>
                                                <p:cond delay="0"/>
                                              </p:stCondLst>
                                            </p:cTn>
                                            <p:tgtEl>
                                              <p:spTgt spid="2"/>
                                            </p:tgtEl>
                                            <p:attrNameLst>
                                              <p:attrName>style.visibility</p:attrName>
                                            </p:attrNameLst>
                                          </p:cBhvr>
                                          <p:to>
                                            <p:strVal val="visible"/>
                                          </p:to>
                                        </p:set>
                                        <p:anim calcmode="lin" valueType="num">
                                          <p:cBhvr>
                                            <p:cTn id="68"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69" dur="400" fill="hold"/>
                                            <p:tgtEl>
                                              <p:spTgt spid="2"/>
                                            </p:tgtEl>
                                            <p:attrNameLst>
                                              <p:attrName>ppt_y</p:attrName>
                                            </p:attrNameLst>
                                          </p:cBhvr>
                                          <p:tavLst>
                                            <p:tav tm="0">
                                              <p:val>
                                                <p:strVal val="#ppt_y"/>
                                              </p:val>
                                            </p:tav>
                                            <p:tav tm="100000">
                                              <p:val>
                                                <p:strVal val="#ppt_y"/>
                                              </p:val>
                                            </p:tav>
                                          </p:tavLst>
                                        </p:anim>
                                        <p:anim calcmode="lin" valueType="num">
                                          <p:cBhvr>
                                            <p:cTn id="70"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71"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72" dur="400" tmFilter="0,0; .5, 1; 1, 1"/>
                                            <p:tgtEl>
                                              <p:spTgt spid="2"/>
                                            </p:tgtEl>
                                          </p:cBhvr>
                                        </p:animEffect>
                                      </p:childTnLst>
                                    </p:cTn>
                                  </p:par>
                                  <p:par>
                                    <p:cTn id="73" presetID="22" presetClass="entr" presetSubtype="4"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76" repeatCount="indefinite" fill="hold" display="0">
                      <p:stCondLst>
                        <p:cond delay="indefinite"/>
                      </p:stCondLst>
                      <p:endCondLst>
                        <p:cond evt="onStopAudio" delay="0">
                          <p:tgtEl>
                            <p:sldTgt/>
                          </p:tgtEl>
                        </p:cond>
                      </p:endCondLst>
                    </p:cTn>
                    <p:tgtEl>
                      <p:spTgt spid="30"/>
                    </p:tgtEl>
                  </p:cMediaNode>
                </p:audio>
              </p:childTnLst>
            </p:cTn>
          </p:par>
        </p:tnLst>
        <p:bldLst>
          <p:bldP spid="24" grpId="0" animBg="1"/>
          <p:bldP spid="25" grpId="0" animBg="1"/>
          <p:bldP spid="26" grpId="0" animBg="1"/>
          <p:bldP spid="27" grpId="0" animBg="1"/>
          <p:bldP spid="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76" y="0"/>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358790" y="1192660"/>
            <a:ext cx="1913339"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b.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Vai</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trò</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của</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sông</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241" y="2865680"/>
            <a:ext cx="3133488" cy="3169422"/>
          </a:xfrm>
          <a:prstGeom prst="rect">
            <a:avLst/>
          </a:prstGeom>
        </p:spPr>
      </p:pic>
      <p:sp>
        <p:nvSpPr>
          <p:cNvPr id="15" name="矩形 50"/>
          <p:cNvSpPr/>
          <p:nvPr/>
        </p:nvSpPr>
        <p:spPr>
          <a:xfrm>
            <a:off x="4489691" y="4659705"/>
            <a:ext cx="3669594" cy="584775"/>
          </a:xfrm>
          <a:prstGeom prst="rect">
            <a:avLst/>
          </a:prstGeom>
        </p:spPr>
        <p:txBody>
          <a:bodyPr wrap="none">
            <a:spAutoFit/>
          </a:bodyPr>
          <a:lstStyle/>
          <a:p>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Có</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giá</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trị</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về</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du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lịch</a:t>
            </a:r>
            <a:endParaRPr lang="zh-CN" altLang="en-US" sz="3200" dirty="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12" name="Picture 11"/>
          <p:cNvPicPr>
            <a:picLocks noChangeAspect="1"/>
          </p:cNvPicPr>
          <p:nvPr/>
        </p:nvPicPr>
        <p:blipFill>
          <a:blip r:embed="rId8"/>
          <a:stretch>
            <a:fillRect/>
          </a:stretch>
        </p:blipFill>
        <p:spPr>
          <a:xfrm>
            <a:off x="3532381" y="1259776"/>
            <a:ext cx="3652545" cy="2800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9"/>
          <a:stretch>
            <a:fillRect/>
          </a:stretch>
        </p:blipFill>
        <p:spPr>
          <a:xfrm>
            <a:off x="7264129" y="1259776"/>
            <a:ext cx="3769631" cy="2800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811598"/>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anim calcmode="lin" valueType="num">
                                      <p:cBhvr>
                                        <p:cTn id="15" dur="2000" fill="hold"/>
                                        <p:tgtEl>
                                          <p:spTgt spid="13"/>
                                        </p:tgtEl>
                                        <p:attrNameLst>
                                          <p:attrName>ppt_w</p:attrName>
                                        </p:attrNameLst>
                                      </p:cBhvr>
                                      <p:tavLst>
                                        <p:tav tm="0" fmla="#ppt_w*sin(2.5*pi*$)">
                                          <p:val>
                                            <p:fltVal val="0"/>
                                          </p:val>
                                        </p:tav>
                                        <p:tav tm="100000">
                                          <p:val>
                                            <p:fltVal val="1"/>
                                          </p:val>
                                        </p:tav>
                                      </p:tavLst>
                                    </p:anim>
                                    <p:anim calcmode="lin" valueType="num">
                                      <p:cBhvr>
                                        <p:cTn id="16"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76" y="0"/>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358790" y="1192660"/>
            <a:ext cx="1913339"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b.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Vai</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trò</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của</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sông</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241" y="2865680"/>
            <a:ext cx="3133488" cy="3169422"/>
          </a:xfrm>
          <a:prstGeom prst="rect">
            <a:avLst/>
          </a:prstGeom>
        </p:spPr>
      </p:pic>
      <p:sp>
        <p:nvSpPr>
          <p:cNvPr id="15" name="矩形 50"/>
          <p:cNvSpPr/>
          <p:nvPr/>
        </p:nvSpPr>
        <p:spPr>
          <a:xfrm>
            <a:off x="5038331" y="4703248"/>
            <a:ext cx="4397358" cy="584775"/>
          </a:xfrm>
          <a:prstGeom prst="rect">
            <a:avLst/>
          </a:prstGeom>
        </p:spPr>
        <p:txBody>
          <a:bodyPr wrap="none">
            <a:spAutoFit/>
          </a:bodyPr>
          <a:lstStyle/>
          <a:p>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Có</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giá</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trị</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về</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giao</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thông</a:t>
            </a:r>
            <a:endParaRPr lang="zh-CN" altLang="en-US" sz="3200" dirty="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8" name="Picture 7"/>
          <p:cNvPicPr>
            <a:picLocks noChangeAspect="1"/>
          </p:cNvPicPr>
          <p:nvPr/>
        </p:nvPicPr>
        <p:blipFill>
          <a:blip r:embed="rId8"/>
          <a:stretch>
            <a:fillRect/>
          </a:stretch>
        </p:blipFill>
        <p:spPr>
          <a:xfrm>
            <a:off x="3579840" y="1064697"/>
            <a:ext cx="3604260" cy="3638550"/>
          </a:xfrm>
          <a:prstGeom prst="rect">
            <a:avLst/>
          </a:prstGeom>
          <a:ln>
            <a:noFill/>
          </a:ln>
          <a:effectLst>
            <a:softEdge rad="112500"/>
          </a:effectLst>
        </p:spPr>
      </p:pic>
      <p:pic>
        <p:nvPicPr>
          <p:cNvPr id="10" name="Picture 9"/>
          <p:cNvPicPr>
            <a:picLocks noChangeAspect="1"/>
          </p:cNvPicPr>
          <p:nvPr/>
        </p:nvPicPr>
        <p:blipFill>
          <a:blip r:embed="rId9"/>
          <a:stretch>
            <a:fillRect/>
          </a:stretch>
        </p:blipFill>
        <p:spPr>
          <a:xfrm>
            <a:off x="7310762" y="1115451"/>
            <a:ext cx="3453178" cy="3587796"/>
          </a:xfrm>
          <a:prstGeom prst="rect">
            <a:avLst/>
          </a:prstGeom>
          <a:ln>
            <a:noFill/>
          </a:ln>
          <a:effectLst>
            <a:softEdge rad="112500"/>
          </a:effectLst>
        </p:spPr>
      </p:pic>
    </p:spTree>
    <p:extLst>
      <p:ext uri="{BB962C8B-B14F-4D97-AF65-F5344CB8AC3E}">
        <p14:creationId xmlns:p14="http://schemas.microsoft.com/office/powerpoint/2010/main" val="926985792"/>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76" y="0"/>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358790" y="1192660"/>
            <a:ext cx="1913339"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b.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Vai</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trò</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của</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sông</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241" y="2865680"/>
            <a:ext cx="3133488" cy="3169422"/>
          </a:xfrm>
          <a:prstGeom prst="rect">
            <a:avLst/>
          </a:prstGeom>
        </p:spPr>
      </p:pic>
      <p:sp>
        <p:nvSpPr>
          <p:cNvPr id="15" name="矩形 50"/>
          <p:cNvSpPr/>
          <p:nvPr/>
        </p:nvSpPr>
        <p:spPr>
          <a:xfrm>
            <a:off x="3453178" y="4537255"/>
            <a:ext cx="7608173" cy="584775"/>
          </a:xfrm>
          <a:prstGeom prst="rect">
            <a:avLst/>
          </a:prstGeom>
        </p:spPr>
        <p:txBody>
          <a:bodyPr wrap="none">
            <a:spAutoFit/>
          </a:bodyPr>
          <a:lstStyle/>
          <a:p>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Điều</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hòa</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khí</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hậu</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và</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dòng</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chảy</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của</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sông</a:t>
            </a:r>
            <a:endParaRPr lang="zh-CN" altLang="en-US" sz="3200" dirty="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2" name="Picture 1"/>
          <p:cNvPicPr>
            <a:picLocks noChangeAspect="1"/>
          </p:cNvPicPr>
          <p:nvPr/>
        </p:nvPicPr>
        <p:blipFill>
          <a:blip r:embed="rId8"/>
          <a:stretch>
            <a:fillRect/>
          </a:stretch>
        </p:blipFill>
        <p:spPr>
          <a:xfrm>
            <a:off x="3576874" y="1286147"/>
            <a:ext cx="3104512" cy="27262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p:cNvPicPr>
            <a:picLocks noChangeAspect="1"/>
          </p:cNvPicPr>
          <p:nvPr/>
        </p:nvPicPr>
        <p:blipFill>
          <a:blip r:embed="rId9"/>
          <a:stretch>
            <a:fillRect/>
          </a:stretch>
        </p:blipFill>
        <p:spPr>
          <a:xfrm>
            <a:off x="6923011" y="1411256"/>
            <a:ext cx="3994130" cy="25575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219819897"/>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76" y="0"/>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358790" y="1192660"/>
            <a:ext cx="1913339"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b.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Vai</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trò</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của</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sông</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241" y="2865680"/>
            <a:ext cx="3133488" cy="3169422"/>
          </a:xfrm>
          <a:prstGeom prst="rect">
            <a:avLst/>
          </a:prstGeom>
        </p:spPr>
      </p:pic>
      <p:sp>
        <p:nvSpPr>
          <p:cNvPr id="15" name="矩形 50"/>
          <p:cNvSpPr/>
          <p:nvPr/>
        </p:nvSpPr>
        <p:spPr>
          <a:xfrm>
            <a:off x="3932342" y="4781627"/>
            <a:ext cx="6987810" cy="584775"/>
          </a:xfrm>
          <a:prstGeom prst="rect">
            <a:avLst/>
          </a:prstGeom>
        </p:spPr>
        <p:txBody>
          <a:bodyPr wrap="none">
            <a:spAutoFit/>
          </a:bodyPr>
          <a:lstStyle/>
          <a:p>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Cung</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cấp</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nước</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tưới</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tiêu</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và</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sinh</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hoạt</a:t>
            </a:r>
            <a:endParaRPr lang="zh-CN" altLang="en-US" sz="3200" dirty="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2" name="Picture 1"/>
          <p:cNvPicPr>
            <a:picLocks noChangeAspect="1"/>
          </p:cNvPicPr>
          <p:nvPr/>
        </p:nvPicPr>
        <p:blipFill>
          <a:blip r:embed="rId8"/>
          <a:stretch>
            <a:fillRect/>
          </a:stretch>
        </p:blipFill>
        <p:spPr>
          <a:xfrm>
            <a:off x="3535680" y="1288091"/>
            <a:ext cx="3547400" cy="3162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9"/>
          <a:stretch>
            <a:fillRect/>
          </a:stretch>
        </p:blipFill>
        <p:spPr>
          <a:xfrm>
            <a:off x="7419956" y="1253255"/>
            <a:ext cx="3413507" cy="32839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48771250"/>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2258915"/>
            <a:ext cx="7327899" cy="3726299"/>
          </a:xfrm>
          <a:prstGeom prst="rect">
            <a:avLst/>
          </a:prstGeom>
        </p:spPr>
      </p:pic>
      <p:sp>
        <p:nvSpPr>
          <p:cNvPr id="64" name="矩形 63"/>
          <p:cNvSpPr/>
          <p:nvPr/>
        </p:nvSpPr>
        <p:spPr>
          <a:xfrm>
            <a:off x="7379741" y="1288518"/>
            <a:ext cx="3239990" cy="461665"/>
          </a:xfrm>
          <a:prstGeom prst="rect">
            <a:avLst/>
          </a:prstGeom>
        </p:spPr>
        <p:txBody>
          <a:bodyPr wrap="none">
            <a:spAutoFit/>
          </a:bodyPr>
          <a:lstStyle/>
          <a:p>
            <a:r>
              <a:rPr lang="en-US" altLang="zh-CN" sz="24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Hoạt</a:t>
            </a:r>
            <a:r>
              <a:rPr lang="en-US" altLang="zh-CN" sz="24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4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động</a:t>
            </a:r>
            <a:r>
              <a:rPr lang="en-US" altLang="zh-CN" sz="24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4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nhóm</a:t>
            </a:r>
            <a:r>
              <a:rPr lang="en-US" altLang="zh-CN" sz="24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3 + 4</a:t>
            </a:r>
            <a:endParaRPr lang="zh-CN" altLang="en-US" sz="2400" dirty="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endParaRPr>
          </a:p>
        </p:txBody>
      </p:sp>
      <p:sp>
        <p:nvSpPr>
          <p:cNvPr id="65" name="矩形 64"/>
          <p:cNvSpPr/>
          <p:nvPr/>
        </p:nvSpPr>
        <p:spPr>
          <a:xfrm>
            <a:off x="5567971" y="1703116"/>
            <a:ext cx="5162745" cy="646331"/>
          </a:xfrm>
          <a:prstGeom prst="rect">
            <a:avLst/>
          </a:prstGeom>
        </p:spPr>
        <p:txBody>
          <a:bodyPr wrap="square">
            <a:spAutoFit/>
          </a:bodyPr>
          <a:lstStyle/>
          <a:p>
            <a:pPr algn="ctr">
              <a:lnSpc>
                <a:spcPct val="150000"/>
              </a:lnSpc>
              <a:defRPr sz="1800">
                <a:solidFill>
                  <a:srgbClr val="000000"/>
                </a:solidFill>
                <a:uFillTx/>
              </a:defRPr>
            </a:pPr>
            <a:r>
              <a:rPr lang="en-US" altLang="zh-CN" sz="2400" dirty="0" err="1"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Nhóm</a:t>
            </a:r>
            <a:r>
              <a:rPr lang="en-US" altLang="zh-CN" sz="2400" dirty="0"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3 </a:t>
            </a:r>
            <a:r>
              <a:rPr lang="en-US" altLang="zh-CN" sz="2400" dirty="0" err="1"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và</a:t>
            </a:r>
            <a:r>
              <a:rPr lang="en-US" altLang="zh-CN" sz="2400" dirty="0"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4 </a:t>
            </a:r>
            <a:r>
              <a:rPr lang="en-US" altLang="zh-CN" sz="2400" dirty="0" err="1"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thảo</a:t>
            </a:r>
            <a:r>
              <a:rPr lang="en-US" altLang="zh-CN" sz="2400" dirty="0"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2400" dirty="0" err="1"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luận</a:t>
            </a:r>
            <a:r>
              <a:rPr lang="en-US" altLang="zh-CN" sz="2400" dirty="0"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2400" dirty="0" err="1"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trong</a:t>
            </a:r>
            <a:r>
              <a:rPr lang="en-US" altLang="zh-CN" sz="2400" dirty="0"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2 </a:t>
            </a:r>
            <a:r>
              <a:rPr lang="en-US" altLang="zh-CN" sz="2400" dirty="0" err="1"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phút</a:t>
            </a:r>
            <a:endParaRPr lang="zh-CN" altLang="en-US" sz="2400" dirty="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endParaRPr>
          </a:p>
        </p:txBody>
      </p:sp>
      <p:grpSp>
        <p:nvGrpSpPr>
          <p:cNvPr id="15" name="组合 14"/>
          <p:cNvGrpSpPr/>
          <p:nvPr/>
        </p:nvGrpSpPr>
        <p:grpSpPr>
          <a:xfrm rot="20618383">
            <a:off x="1647927" y="1230227"/>
            <a:ext cx="2756656" cy="1749362"/>
            <a:chOff x="2085975" y="1282905"/>
            <a:chExt cx="3299658" cy="2093949"/>
          </a:xfrm>
        </p:grpSpPr>
        <p:sp>
          <p:nvSpPr>
            <p:cNvPr id="12" name="矩形 11"/>
            <p:cNvSpPr/>
            <p:nvPr/>
          </p:nvSpPr>
          <p:spPr>
            <a:xfrm>
              <a:off x="2085975" y="1386129"/>
              <a:ext cx="3162300" cy="19907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smtClean="0">
                  <a:solidFill>
                    <a:srgbClr val="0ACEFF"/>
                  </a:solidFill>
                  <a:latin typeface="Times New Roman" panose="02020603050405020304" pitchFamily="18" charset="0"/>
                  <a:cs typeface="Times New Roman" panose="02020603050405020304" pitchFamily="18" charset="0"/>
                </a:rPr>
                <a:t>Nhóm</a:t>
              </a:r>
              <a:r>
                <a:rPr lang="en-US" altLang="zh-CN" dirty="0" smtClean="0">
                  <a:solidFill>
                    <a:srgbClr val="0ACEFF"/>
                  </a:solidFill>
                  <a:latin typeface="Times New Roman" panose="02020603050405020304" pitchFamily="18" charset="0"/>
                  <a:cs typeface="Times New Roman" panose="02020603050405020304" pitchFamily="18" charset="0"/>
                </a:rPr>
                <a:t> 3: </a:t>
              </a:r>
              <a:r>
                <a:rPr lang="vi-VN" dirty="0">
                  <a:solidFill>
                    <a:srgbClr val="0ACEFF"/>
                  </a:solidFill>
                  <a:latin typeface="Times New Roman" panose="02020603050405020304" pitchFamily="18" charset="0"/>
                  <a:cs typeface="Times New Roman" panose="02020603050405020304" pitchFamily="18" charset="0"/>
                </a:rPr>
                <a:t>Hãy nêu mối quan hệ giữa mùa lũ của sông và các nguồn cấp nước cho sông?</a:t>
              </a:r>
              <a:endParaRPr lang="zh-CN" altLang="en-US" dirty="0">
                <a:solidFill>
                  <a:srgbClr val="0ACEFF"/>
                </a:solidFill>
                <a:latin typeface="Times New Roman" panose="02020603050405020304" pitchFamily="18" charset="0"/>
                <a:cs typeface="Times New Roman" panose="02020603050405020304" pitchFamily="18" charset="0"/>
              </a:endParaRPr>
            </a:p>
          </p:txBody>
        </p:sp>
        <p:grpSp>
          <p:nvGrpSpPr>
            <p:cNvPr id="14" name="组合 13"/>
            <p:cNvGrpSpPr/>
            <p:nvPr/>
          </p:nvGrpSpPr>
          <p:grpSpPr>
            <a:xfrm>
              <a:off x="2085975" y="1282905"/>
              <a:ext cx="3299658" cy="485969"/>
              <a:chOff x="2085975" y="1282905"/>
              <a:chExt cx="3299658" cy="485969"/>
            </a:xfrm>
          </p:grpSpPr>
          <p:sp>
            <p:nvSpPr>
              <p:cNvPr id="44" name="矩形 43"/>
              <p:cNvSpPr/>
              <p:nvPr/>
            </p:nvSpPr>
            <p:spPr>
              <a:xfrm rot="18455707">
                <a:off x="1919296" y="1449584"/>
                <a:ext cx="485969" cy="15261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7" name="矩形 46"/>
              <p:cNvSpPr/>
              <p:nvPr/>
            </p:nvSpPr>
            <p:spPr>
              <a:xfrm rot="2296509">
                <a:off x="4899664" y="1409398"/>
                <a:ext cx="485969" cy="15261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grpSp>
        <p:nvGrpSpPr>
          <p:cNvPr id="54" name="组合 53"/>
          <p:cNvGrpSpPr/>
          <p:nvPr/>
        </p:nvGrpSpPr>
        <p:grpSpPr>
          <a:xfrm rot="290937">
            <a:off x="2468832" y="3547416"/>
            <a:ext cx="2756656" cy="1749362"/>
            <a:chOff x="2085975" y="1282905"/>
            <a:chExt cx="3299658" cy="2093949"/>
          </a:xfrm>
        </p:grpSpPr>
        <p:sp>
          <p:nvSpPr>
            <p:cNvPr id="55" name="矩形 54"/>
            <p:cNvSpPr/>
            <p:nvPr/>
          </p:nvSpPr>
          <p:spPr>
            <a:xfrm>
              <a:off x="2085975" y="1386129"/>
              <a:ext cx="3162300" cy="19907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1600" dirty="0" smtClean="0">
                  <a:solidFill>
                    <a:srgbClr val="0ACEFF"/>
                  </a:solidFill>
                  <a:latin typeface="Times New Roman" panose="02020603050405020304" pitchFamily="18" charset="0"/>
                  <a:cs typeface="Times New Roman" panose="02020603050405020304" pitchFamily="18" charset="0"/>
                </a:rPr>
                <a:t>Nhóm 4: </a:t>
              </a:r>
              <a:r>
                <a:rPr lang="vi-VN" sz="1600" dirty="0">
                  <a:solidFill>
                    <a:srgbClr val="0ACEFF"/>
                  </a:solidFill>
                  <a:latin typeface="Times New Roman" panose="02020603050405020304" pitchFamily="18" charset="0"/>
                  <a:cs typeface="Times New Roman" panose="02020603050405020304" pitchFamily="18" charset="0"/>
                </a:rPr>
                <a:t>Dựa vào hình 6, đọc mục d(SGK 171) và dựa vào những hiểu biết của bản thân, hãy cho biết việc sử dụng tổng hợp nguồn nước sông, hồ mang lại những giá trị gì?</a:t>
              </a:r>
              <a:endParaRPr lang="zh-CN" altLang="en-US" sz="1600" dirty="0">
                <a:solidFill>
                  <a:srgbClr val="0ACEFF"/>
                </a:solidFill>
                <a:latin typeface="Times New Roman" panose="02020603050405020304" pitchFamily="18" charset="0"/>
                <a:cs typeface="Times New Roman" panose="02020603050405020304" pitchFamily="18" charset="0"/>
              </a:endParaRPr>
            </a:p>
          </p:txBody>
        </p:sp>
        <p:grpSp>
          <p:nvGrpSpPr>
            <p:cNvPr id="61" name="组合 60"/>
            <p:cNvGrpSpPr/>
            <p:nvPr/>
          </p:nvGrpSpPr>
          <p:grpSpPr>
            <a:xfrm>
              <a:off x="2085975" y="1282905"/>
              <a:ext cx="3299658" cy="485969"/>
              <a:chOff x="2085975" y="1282905"/>
              <a:chExt cx="3299658" cy="485969"/>
            </a:xfrm>
          </p:grpSpPr>
          <p:sp>
            <p:nvSpPr>
              <p:cNvPr id="62" name="矩形 61"/>
              <p:cNvSpPr/>
              <p:nvPr/>
            </p:nvSpPr>
            <p:spPr>
              <a:xfrm rot="18455707">
                <a:off x="1919296" y="1449584"/>
                <a:ext cx="485969" cy="15261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ACEFF"/>
                  </a:solidFill>
                  <a:latin typeface="Times New Roman" panose="02020603050405020304" pitchFamily="18" charset="0"/>
                  <a:cs typeface="Times New Roman" panose="02020603050405020304" pitchFamily="18" charset="0"/>
                </a:endParaRPr>
              </a:p>
            </p:txBody>
          </p:sp>
          <p:sp>
            <p:nvSpPr>
              <p:cNvPr id="63" name="矩形 62"/>
              <p:cNvSpPr/>
              <p:nvPr/>
            </p:nvSpPr>
            <p:spPr>
              <a:xfrm rot="2296509">
                <a:off x="4899664" y="1409398"/>
                <a:ext cx="485969" cy="15261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ACEFF"/>
                  </a:solidFill>
                  <a:latin typeface="Times New Roman" panose="02020603050405020304" pitchFamily="18" charset="0"/>
                  <a:cs typeface="Times New Roman" panose="02020603050405020304" pitchFamily="18" charset="0"/>
                </a:endParaRPr>
              </a:p>
            </p:txBody>
          </p:sp>
        </p:grpSp>
      </p:grpSp>
      <p:pic>
        <p:nvPicPr>
          <p:cNvPr id="20" name="Picture 19">
            <a:extLst>
              <a:ext uri="{FF2B5EF4-FFF2-40B4-BE49-F238E27FC236}">
                <a16:creationId xmlns:a16="http://schemas.microsoft.com/office/drawing/2014/main" id="{7CD23FD2-85DE-48D6-9148-54FE994BDE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2" b="6540"/>
          <a:stretch/>
        </p:blipFill>
        <p:spPr>
          <a:xfrm>
            <a:off x="7379741" y="4707312"/>
            <a:ext cx="673298" cy="67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99789170"/>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additive="base">
                                        <p:cTn id="12" dur="500" fill="hold"/>
                                        <p:tgtEl>
                                          <p:spTgt spid="64"/>
                                        </p:tgtEl>
                                        <p:attrNameLst>
                                          <p:attrName>ppt_x</p:attrName>
                                        </p:attrNameLst>
                                      </p:cBhvr>
                                      <p:tavLst>
                                        <p:tav tm="0">
                                          <p:val>
                                            <p:strVal val="#ppt_x"/>
                                          </p:val>
                                        </p:tav>
                                        <p:tav tm="100000">
                                          <p:val>
                                            <p:strVal val="#ppt_x"/>
                                          </p:val>
                                        </p:tav>
                                      </p:tavLst>
                                    </p:anim>
                                    <p:anim calcmode="lin" valueType="num">
                                      <p:cBhvr additive="base">
                                        <p:cTn id="13"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500" fill="hold"/>
                                        <p:tgtEl>
                                          <p:spTgt spid="65"/>
                                        </p:tgtEl>
                                        <p:attrNameLst>
                                          <p:attrName>ppt_x</p:attrName>
                                        </p:attrNameLst>
                                      </p:cBhvr>
                                      <p:tavLst>
                                        <p:tav tm="0">
                                          <p:val>
                                            <p:strVal val="#ppt_x"/>
                                          </p:val>
                                        </p:tav>
                                        <p:tav tm="100000">
                                          <p:val>
                                            <p:strVal val="#ppt_x"/>
                                          </p:val>
                                        </p:tav>
                                      </p:tavLst>
                                    </p:anim>
                                    <p:anim calcmode="lin" valueType="num">
                                      <p:cBhvr additive="base">
                                        <p:cTn id="19"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heel(1)">
                                      <p:cBhvr>
                                        <p:cTn id="29"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05" y="0"/>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264" y="3119985"/>
            <a:ext cx="3046137" cy="3280455"/>
          </a:xfrm>
          <a:prstGeom prst="rect">
            <a:avLst/>
          </a:prstGeom>
        </p:spPr>
      </p:pic>
      <p:sp>
        <p:nvSpPr>
          <p:cNvPr id="18" name="矩形 17"/>
          <p:cNvSpPr/>
          <p:nvPr/>
        </p:nvSpPr>
        <p:spPr>
          <a:xfrm>
            <a:off x="5113886" y="1279261"/>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8968133" y="3709183"/>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667713" y="3629196"/>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488695" y="3629196"/>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383807" y="1254124"/>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322742" y="1068374"/>
            <a:ext cx="2352344" cy="485969"/>
            <a:chOff x="2237048" y="1058849"/>
            <a:chExt cx="2352344" cy="485969"/>
          </a:xfrm>
          <a:solidFill>
            <a:schemeClr val="bg1">
              <a:lumMod val="95000"/>
              <a:alpha val="69000"/>
            </a:schemeClr>
          </a:solidFill>
        </p:grpSpPr>
        <p:sp>
          <p:nvSpPr>
            <p:cNvPr id="28" name="矩形 27"/>
            <p:cNvSpPr/>
            <p:nvPr/>
          </p:nvSpPr>
          <p:spPr>
            <a:xfrm rot="18455707">
              <a:off x="2070369" y="1225528"/>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2296509">
              <a:off x="4103423" y="1185342"/>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5027409" y="1068374"/>
            <a:ext cx="2352344" cy="485969"/>
            <a:chOff x="4941715" y="1058849"/>
            <a:chExt cx="2352344" cy="485969"/>
          </a:xfrm>
          <a:solidFill>
            <a:schemeClr val="bg1">
              <a:lumMod val="95000"/>
              <a:alpha val="69000"/>
            </a:schemeClr>
          </a:solidFill>
        </p:grpSpPr>
        <p:sp>
          <p:nvSpPr>
            <p:cNvPr id="33" name="矩形 32"/>
            <p:cNvSpPr/>
            <p:nvPr/>
          </p:nvSpPr>
          <p:spPr>
            <a:xfrm rot="18455707">
              <a:off x="4775036" y="1225528"/>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rot="2296509">
              <a:off x="6808090" y="1185342"/>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p:cNvGrpSpPr/>
          <p:nvPr/>
        </p:nvGrpSpPr>
        <p:grpSpPr>
          <a:xfrm>
            <a:off x="7867681" y="1068374"/>
            <a:ext cx="2352344" cy="485969"/>
            <a:chOff x="7781987" y="1058849"/>
            <a:chExt cx="2352344" cy="485969"/>
          </a:xfrm>
          <a:solidFill>
            <a:schemeClr val="bg1">
              <a:lumMod val="95000"/>
              <a:alpha val="69000"/>
            </a:schemeClr>
          </a:solidFill>
        </p:grpSpPr>
        <p:sp>
          <p:nvSpPr>
            <p:cNvPr id="38" name="矩形 37"/>
            <p:cNvSpPr/>
            <p:nvPr/>
          </p:nvSpPr>
          <p:spPr>
            <a:xfrm rot="18455707">
              <a:off x="7615308" y="1225528"/>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rot="2296509">
              <a:off x="9648362" y="1185342"/>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6428845" y="3466199"/>
            <a:ext cx="2352344" cy="485969"/>
            <a:chOff x="6428845" y="3466199"/>
            <a:chExt cx="2352344" cy="485969"/>
          </a:xfrm>
          <a:solidFill>
            <a:schemeClr val="bg1">
              <a:lumMod val="95000"/>
              <a:alpha val="69000"/>
            </a:schemeClr>
          </a:solidFill>
        </p:grpSpPr>
        <p:sp>
          <p:nvSpPr>
            <p:cNvPr id="40" name="矩形 39"/>
            <p:cNvSpPr/>
            <p:nvPr/>
          </p:nvSpPr>
          <p:spPr>
            <a:xfrm rot="18455707">
              <a:off x="6262166" y="3632878"/>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2296509">
              <a:off x="8295220" y="3592692"/>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3579733" y="3466199"/>
            <a:ext cx="2352344" cy="485969"/>
            <a:chOff x="3579733" y="3466199"/>
            <a:chExt cx="2352344" cy="485969"/>
          </a:xfrm>
          <a:solidFill>
            <a:schemeClr val="bg1">
              <a:lumMod val="95000"/>
              <a:alpha val="69000"/>
            </a:schemeClr>
          </a:solidFill>
        </p:grpSpPr>
        <p:sp>
          <p:nvSpPr>
            <p:cNvPr id="42" name="矩形 41"/>
            <p:cNvSpPr/>
            <p:nvPr/>
          </p:nvSpPr>
          <p:spPr>
            <a:xfrm rot="18455707">
              <a:off x="3413054" y="3632878"/>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rot="2296509">
              <a:off x="5446108" y="3592692"/>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
        <p:nvSpPr>
          <p:cNvPr id="9" name="文本框 8"/>
          <p:cNvSpPr txBox="1"/>
          <p:nvPr/>
        </p:nvSpPr>
        <p:spPr>
          <a:xfrm>
            <a:off x="5165285" y="1368131"/>
            <a:ext cx="1984692" cy="1200329"/>
          </a:xfrm>
          <a:prstGeom prst="rect">
            <a:avLst/>
          </a:prstGeom>
          <a:noFill/>
        </p:spPr>
        <p:txBody>
          <a:bodyPr wrap="square" rtlCol="0">
            <a:spAutoFit/>
          </a:bodyPr>
          <a:lstStyle/>
          <a:p>
            <a:r>
              <a:rPr lang="vi-VN" b="1" dirty="0"/>
              <a:t>-</a:t>
            </a:r>
            <a:r>
              <a:rPr lang="vi-VN" dirty="0"/>
              <a:t>Dòng chảy của sông trong năm được gọi là chế độ nước sông.</a:t>
            </a:r>
          </a:p>
        </p:txBody>
      </p:sp>
      <p:sp>
        <p:nvSpPr>
          <p:cNvPr id="47" name="文本框 46"/>
          <p:cNvSpPr txBox="1"/>
          <p:nvPr/>
        </p:nvSpPr>
        <p:spPr>
          <a:xfrm>
            <a:off x="6516846" y="3796951"/>
            <a:ext cx="1974014" cy="1600438"/>
          </a:xfrm>
          <a:prstGeom prst="rect">
            <a:avLst/>
          </a:prstGeom>
          <a:noFill/>
        </p:spPr>
        <p:txBody>
          <a:bodyPr wrap="square" rtlCol="0">
            <a:spAutoFit/>
          </a:bodyPr>
          <a:lstStyle/>
          <a:p>
            <a:r>
              <a:rPr lang="nl-NL" sz="1400" dirty="0">
                <a:latin typeface="Times New Roman" panose="02020603050405020304" pitchFamily="18" charset="0"/>
                <a:cs typeface="Times New Roman" panose="02020603050405020304" pitchFamily="18" charset="0"/>
              </a:rPr>
              <a:t>Nước sông, hồ được con người sử dụng vào nhiều mục đích: giao thông, du lịch, nước cho sinh hoạt, tưới tiêu, đánh bắt và nuôi trồng thuỷ sản, làm thuỷ điện.</a:t>
            </a:r>
            <a:endParaRPr lang="zh-CN" altLang="en-US" sz="1400" dirty="0">
              <a:solidFill>
                <a:srgbClr val="0ACEFF"/>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nvGrpSpPr>
          <p:cNvPr id="32" name="组合 47"/>
          <p:cNvGrpSpPr/>
          <p:nvPr/>
        </p:nvGrpSpPr>
        <p:grpSpPr>
          <a:xfrm>
            <a:off x="8914108" y="3426012"/>
            <a:ext cx="2352344" cy="485969"/>
            <a:chOff x="7781987" y="1058849"/>
            <a:chExt cx="2352344" cy="485969"/>
          </a:xfrm>
          <a:solidFill>
            <a:schemeClr val="bg1">
              <a:lumMod val="95000"/>
              <a:alpha val="69000"/>
            </a:schemeClr>
          </a:solidFill>
        </p:grpSpPr>
        <p:sp>
          <p:nvSpPr>
            <p:cNvPr id="34" name="矩形 37"/>
            <p:cNvSpPr/>
            <p:nvPr/>
          </p:nvSpPr>
          <p:spPr>
            <a:xfrm rot="18455707">
              <a:off x="7615308" y="1225528"/>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8"/>
            <p:cNvSpPr/>
            <p:nvPr/>
          </p:nvSpPr>
          <p:spPr>
            <a:xfrm rot="2296509">
              <a:off x="9648362" y="1185342"/>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21"/>
          <p:cNvSpPr/>
          <p:nvPr/>
        </p:nvSpPr>
        <p:spPr>
          <a:xfrm>
            <a:off x="7943986" y="1271913"/>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4"/>
          <p:cNvSpPr txBox="1"/>
          <p:nvPr/>
        </p:nvSpPr>
        <p:spPr>
          <a:xfrm>
            <a:off x="3702549" y="3853175"/>
            <a:ext cx="1993577" cy="1569660"/>
          </a:xfrm>
          <a:prstGeom prst="rect">
            <a:avLst/>
          </a:prstGeom>
          <a:noFill/>
        </p:spPr>
        <p:txBody>
          <a:bodyPr wrap="square" rtlCol="0">
            <a:spAutoFit/>
          </a:bodyPr>
          <a:lstStyle/>
          <a:p>
            <a:r>
              <a:rPr lang="en-US" altLang="zh-CN" sz="3200" dirty="0" err="1">
                <a:solidFill>
                  <a:srgbClr val="FF6900"/>
                </a:solidFill>
                <a:latin typeface="方正少儿简体" panose="03000509000000000000" pitchFamily="65" charset="-122"/>
                <a:ea typeface="方正少儿简体" panose="03000509000000000000" pitchFamily="65" charset="-122"/>
              </a:rPr>
              <a:t>S</a:t>
            </a:r>
            <a:r>
              <a:rPr lang="en-US" altLang="zh-CN" sz="3200" dirty="0" err="1" smtClean="0">
                <a:solidFill>
                  <a:srgbClr val="FF6900"/>
                </a:solidFill>
                <a:latin typeface="方正少儿简体" panose="03000509000000000000" pitchFamily="65" charset="-122"/>
                <a:ea typeface="方正少儿简体" panose="03000509000000000000" pitchFamily="65" charset="-122"/>
              </a:rPr>
              <a:t>ử</a:t>
            </a:r>
            <a:r>
              <a:rPr lang="en-US" altLang="zh-CN" sz="3200" dirty="0" smtClean="0">
                <a:solidFill>
                  <a:srgbClr val="FF6900"/>
                </a:solidFill>
                <a:latin typeface="方正少儿简体" panose="03000509000000000000" pitchFamily="65" charset="-122"/>
                <a:ea typeface="方正少儿简体" panose="03000509000000000000" pitchFamily="65" charset="-122"/>
              </a:rPr>
              <a:t> </a:t>
            </a:r>
            <a:r>
              <a:rPr lang="en-US" altLang="zh-CN" sz="3200" dirty="0" err="1" smtClean="0">
                <a:solidFill>
                  <a:srgbClr val="FF6900"/>
                </a:solidFill>
                <a:latin typeface="方正少儿简体" panose="03000509000000000000" pitchFamily="65" charset="-122"/>
                <a:ea typeface="方正少儿简体" panose="03000509000000000000" pitchFamily="65" charset="-122"/>
              </a:rPr>
              <a:t>dụng</a:t>
            </a:r>
            <a:r>
              <a:rPr lang="en-US" altLang="zh-CN" sz="3200" dirty="0" smtClean="0">
                <a:solidFill>
                  <a:srgbClr val="FF6900"/>
                </a:solidFill>
                <a:latin typeface="方正少儿简体" panose="03000509000000000000" pitchFamily="65" charset="-122"/>
                <a:ea typeface="方正少儿简体" panose="03000509000000000000" pitchFamily="65" charset="-122"/>
              </a:rPr>
              <a:t> </a:t>
            </a:r>
            <a:r>
              <a:rPr lang="en-US" altLang="zh-CN" sz="3200" dirty="0" err="1" smtClean="0">
                <a:solidFill>
                  <a:srgbClr val="FF6900"/>
                </a:solidFill>
                <a:latin typeface="方正少儿简体" panose="03000509000000000000" pitchFamily="65" charset="-122"/>
                <a:ea typeface="方正少儿简体" panose="03000509000000000000" pitchFamily="65" charset="-122"/>
              </a:rPr>
              <a:t>tổng</a:t>
            </a:r>
            <a:r>
              <a:rPr lang="en-US" altLang="zh-CN" sz="3200" dirty="0" smtClean="0">
                <a:solidFill>
                  <a:srgbClr val="FF6900"/>
                </a:solidFill>
                <a:latin typeface="方正少儿简体" panose="03000509000000000000" pitchFamily="65" charset="-122"/>
                <a:ea typeface="方正少儿简体" panose="03000509000000000000" pitchFamily="65" charset="-122"/>
              </a:rPr>
              <a:t> </a:t>
            </a:r>
            <a:r>
              <a:rPr lang="en-US" altLang="zh-CN" sz="3200" dirty="0" err="1" smtClean="0">
                <a:solidFill>
                  <a:srgbClr val="FF6900"/>
                </a:solidFill>
                <a:latin typeface="方正少儿简体" panose="03000509000000000000" pitchFamily="65" charset="-122"/>
                <a:ea typeface="方正少儿简体" panose="03000509000000000000" pitchFamily="65" charset="-122"/>
              </a:rPr>
              <a:t>hợp</a:t>
            </a:r>
            <a:r>
              <a:rPr lang="en-US" altLang="zh-CN" sz="3200" dirty="0" smtClean="0">
                <a:solidFill>
                  <a:srgbClr val="FF6900"/>
                </a:solidFill>
                <a:latin typeface="方正少儿简体" panose="03000509000000000000" pitchFamily="65" charset="-122"/>
                <a:ea typeface="方正少儿简体" panose="03000509000000000000" pitchFamily="65" charset="-122"/>
              </a:rPr>
              <a:t> </a:t>
            </a:r>
            <a:r>
              <a:rPr lang="en-US" altLang="zh-CN" sz="3200" dirty="0" err="1" smtClean="0">
                <a:solidFill>
                  <a:srgbClr val="FF6900"/>
                </a:solidFill>
                <a:latin typeface="方正少儿简体" panose="03000509000000000000" pitchFamily="65" charset="-122"/>
                <a:ea typeface="方正少儿简体" panose="03000509000000000000" pitchFamily="65" charset="-122"/>
              </a:rPr>
              <a:t>nước</a:t>
            </a:r>
            <a:r>
              <a:rPr lang="en-US" altLang="zh-CN" sz="3200" dirty="0" smtClean="0">
                <a:solidFill>
                  <a:srgbClr val="FF6900"/>
                </a:solidFill>
                <a:latin typeface="方正少儿简体" panose="03000509000000000000" pitchFamily="65" charset="-122"/>
                <a:ea typeface="方正少儿简体" panose="03000509000000000000" pitchFamily="65" charset="-122"/>
              </a:rPr>
              <a:t> </a:t>
            </a:r>
            <a:r>
              <a:rPr lang="en-US" altLang="zh-CN" sz="3200" dirty="0" err="1" smtClean="0">
                <a:solidFill>
                  <a:srgbClr val="FF6900"/>
                </a:solidFill>
                <a:latin typeface="方正少儿简体" panose="03000509000000000000" pitchFamily="65" charset="-122"/>
                <a:ea typeface="方正少儿简体" panose="03000509000000000000" pitchFamily="65" charset="-122"/>
              </a:rPr>
              <a:t>sông</a:t>
            </a:r>
            <a:endParaRPr lang="zh-CN" altLang="en-US" sz="1600" dirty="0">
              <a:solidFill>
                <a:schemeClr val="accent6">
                  <a:lumMod val="50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51"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506" y="487869"/>
            <a:ext cx="2530431" cy="1709520"/>
          </a:xfrm>
          <a:prstGeom prst="rect">
            <a:avLst/>
          </a:prstGeom>
          <a:effectLst>
            <a:outerShdw blurRad="50800" dist="38100" dir="2700000" algn="tl" rotWithShape="0">
              <a:prstClr val="black">
                <a:alpha val="40000"/>
              </a:prstClr>
            </a:outerShdw>
          </a:effectLst>
        </p:spPr>
      </p:pic>
      <p:sp>
        <p:nvSpPr>
          <p:cNvPr id="52" name="文本框 31"/>
          <p:cNvSpPr txBox="1"/>
          <p:nvPr/>
        </p:nvSpPr>
        <p:spPr>
          <a:xfrm>
            <a:off x="473305" y="1071051"/>
            <a:ext cx="1672481"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800" dirty="0" err="1" smtClean="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rPr>
              <a:t>a.Chế</a:t>
            </a:r>
            <a:r>
              <a:rPr lang="en-US" altLang="zh-CN" sz="2800" dirty="0" smtClean="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2800" dirty="0" err="1" smtClean="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rPr>
              <a:t>độ</a:t>
            </a:r>
            <a:r>
              <a:rPr lang="en-US" altLang="zh-CN" sz="2800" dirty="0" smtClean="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2800" dirty="0" err="1" smtClean="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rPr>
              <a:t>nước</a:t>
            </a:r>
            <a:r>
              <a:rPr lang="en-US" altLang="zh-CN" sz="2800" dirty="0" smtClean="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2800" dirty="0" err="1" smtClean="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rPr>
              <a:t>sông</a:t>
            </a:r>
            <a:endParaRPr lang="zh-CN" altLang="en-US" sz="2800" dirty="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4" name="文本框 43"/>
          <p:cNvSpPr txBox="1"/>
          <p:nvPr/>
        </p:nvSpPr>
        <p:spPr>
          <a:xfrm>
            <a:off x="7938818" y="1346366"/>
            <a:ext cx="2137000" cy="1754326"/>
          </a:xfrm>
          <a:prstGeom prst="rect">
            <a:avLst/>
          </a:prstGeom>
          <a:noFill/>
        </p:spPr>
        <p:txBody>
          <a:bodyPr wrap="square" rtlCol="0">
            <a:spAutoFit/>
          </a:bodyPr>
          <a:lstStyle/>
          <a:p>
            <a:r>
              <a:rPr lang="vi-VN" dirty="0"/>
              <a:t>Phần lớn các sông đều có mùa lũ và mùa cạn. Tùy theo nguồn cấp nước mà mùa lũ ở các sông khác nhau.</a:t>
            </a:r>
          </a:p>
        </p:txBody>
      </p:sp>
    </p:spTree>
    <p:extLst>
      <p:ext uri="{BB962C8B-B14F-4D97-AF65-F5344CB8AC3E}">
        <p14:creationId xmlns:p14="http://schemas.microsoft.com/office/powerpoint/2010/main" val="3128752586"/>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randombar(horizontal)">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randombar(horizontal)">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7" grpId="0"/>
      <p:bldP spid="49" grpId="0"/>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416512" y="1187886"/>
            <a:ext cx="1708731"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2</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Nước</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ngầm</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63367" y="3219114"/>
            <a:ext cx="2685280" cy="2716075"/>
          </a:xfrm>
          <a:prstGeom prst="rect">
            <a:avLst/>
          </a:prstGeom>
        </p:spPr>
      </p:pic>
      <p:pic>
        <p:nvPicPr>
          <p:cNvPr id="1026" name="Picture 2" descr="Nước ngầm (Groundwater) là gì? Thăm dò, khai thác nước ngầ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1114" y="1335936"/>
            <a:ext cx="7282374" cy="45187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75846"/>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in)">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grpSp>
        <p:nvGrpSpPr>
          <p:cNvPr id="37" name="组合 36"/>
          <p:cNvGrpSpPr/>
          <p:nvPr/>
        </p:nvGrpSpPr>
        <p:grpSpPr>
          <a:xfrm>
            <a:off x="3912797" y="2552198"/>
            <a:ext cx="1361782" cy="1333835"/>
            <a:chOff x="3620985" y="1717006"/>
            <a:chExt cx="1010329" cy="989595"/>
          </a:xfrm>
        </p:grpSpPr>
        <p:pic>
          <p:nvPicPr>
            <p:cNvPr id="34" name="图片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36" name="文本框 35"/>
            <p:cNvSpPr txBox="1"/>
            <p:nvPr/>
          </p:nvSpPr>
          <p:spPr>
            <a:xfrm>
              <a:off x="3876896" y="1747685"/>
              <a:ext cx="485470" cy="890545"/>
            </a:xfrm>
            <a:prstGeom prst="rect">
              <a:avLst/>
            </a:prstGeom>
            <a:noFill/>
          </p:spPr>
          <p:txBody>
            <a:bodyPr wrap="none" rtlCol="0">
              <a:spAutoFit/>
            </a:bodyPr>
            <a:lstStyle/>
            <a:p>
              <a:r>
                <a:rPr lang="en-US" altLang="zh-CN" sz="7200" dirty="0">
                  <a:solidFill>
                    <a:schemeClr val="bg1">
                      <a:lumMod val="95000"/>
                    </a:schemeClr>
                  </a:solidFill>
                  <a:latin typeface="方正少儿简体" panose="03000509000000000000" pitchFamily="65" charset="-122"/>
                  <a:ea typeface="方正少儿简体" panose="03000509000000000000" pitchFamily="65" charset="-122"/>
                </a:rPr>
                <a:t>4</a:t>
              </a:r>
              <a:endParaRPr lang="zh-CN" altLang="en-US" sz="72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sp>
        <p:nvSpPr>
          <p:cNvPr id="51" name="矩形 50"/>
          <p:cNvSpPr/>
          <p:nvPr/>
        </p:nvSpPr>
        <p:spPr>
          <a:xfrm>
            <a:off x="5108962" y="2808815"/>
            <a:ext cx="5132317" cy="1569660"/>
          </a:xfrm>
          <a:prstGeom prst="rect">
            <a:avLst/>
          </a:prstGeom>
        </p:spPr>
        <p:txBody>
          <a:bodyPr wrap="square">
            <a:spAutoFit/>
          </a:bodyPr>
          <a:lstStyle/>
          <a:p>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Em</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hiểu</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thế</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nào</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là</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nước</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ngầm</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a:t>
            </a:r>
            <a:endParaRPr lang="zh-CN" altLang="en-US" sz="3200" dirty="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endParaRPr>
          </a:p>
          <a:p>
            <a:endParaRPr lang="zh-CN" altLang="en-US" sz="3200" dirty="0">
              <a:solidFill>
                <a:schemeClr val="bg1">
                  <a:lumMod val="95000"/>
                </a:schemeClr>
              </a:solidFill>
              <a:latin typeface="方正少儿简体" panose="03000509000000000000" pitchFamily="65" charset="-122"/>
              <a:ea typeface="方正少儿简体" panose="03000509000000000000" pitchFamily="65" charset="-122"/>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73" y="2593549"/>
            <a:ext cx="1679608" cy="3502600"/>
          </a:xfrm>
          <a:prstGeom prst="rect">
            <a:avLst/>
          </a:prstGeom>
        </p:spPr>
      </p:pic>
      <p:sp>
        <p:nvSpPr>
          <p:cNvPr id="13" name="文本框 31"/>
          <p:cNvSpPr txBox="1"/>
          <p:nvPr/>
        </p:nvSpPr>
        <p:spPr>
          <a:xfrm>
            <a:off x="1416512" y="1187886"/>
            <a:ext cx="1708731"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2</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Nước</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ngầm</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spTree>
    <p:extLst>
      <p:ext uri="{BB962C8B-B14F-4D97-AF65-F5344CB8AC3E}">
        <p14:creationId xmlns:p14="http://schemas.microsoft.com/office/powerpoint/2010/main" val="3196552842"/>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grpSp>
        <p:nvGrpSpPr>
          <p:cNvPr id="37" name="组合 36"/>
          <p:cNvGrpSpPr/>
          <p:nvPr/>
        </p:nvGrpSpPr>
        <p:grpSpPr>
          <a:xfrm>
            <a:off x="3912797" y="2552198"/>
            <a:ext cx="1361782" cy="1333835"/>
            <a:chOff x="3620985" y="1717006"/>
            <a:chExt cx="1010329" cy="989595"/>
          </a:xfrm>
        </p:grpSpPr>
        <p:pic>
          <p:nvPicPr>
            <p:cNvPr id="34" name="图片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36" name="文本框 35"/>
            <p:cNvSpPr txBox="1"/>
            <p:nvPr/>
          </p:nvSpPr>
          <p:spPr>
            <a:xfrm>
              <a:off x="3876896" y="1766530"/>
              <a:ext cx="498553" cy="890545"/>
            </a:xfrm>
            <a:prstGeom prst="rect">
              <a:avLst/>
            </a:prstGeom>
            <a:noFill/>
          </p:spPr>
          <p:txBody>
            <a:bodyPr wrap="none" rtlCol="0">
              <a:spAutoFit/>
            </a:bodyPr>
            <a:lstStyle/>
            <a:p>
              <a:r>
                <a:rPr lang="en-US" altLang="zh-CN" sz="7200" dirty="0" smtClean="0">
                  <a:solidFill>
                    <a:schemeClr val="bg1">
                      <a:lumMod val="95000"/>
                    </a:schemeClr>
                  </a:solidFill>
                  <a:latin typeface="方正少儿简体" panose="03000509000000000000" pitchFamily="65" charset="-122"/>
                  <a:ea typeface="方正少儿简体" panose="03000509000000000000" pitchFamily="65" charset="-122"/>
                </a:rPr>
                <a:t>2</a:t>
              </a:r>
              <a:endParaRPr lang="zh-CN" altLang="en-US" sz="72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sp>
        <p:nvSpPr>
          <p:cNvPr id="51" name="矩形 50"/>
          <p:cNvSpPr/>
          <p:nvPr/>
        </p:nvSpPr>
        <p:spPr>
          <a:xfrm>
            <a:off x="5154888" y="1449399"/>
            <a:ext cx="4583676" cy="3539430"/>
          </a:xfrm>
          <a:prstGeom prst="rect">
            <a:avLst/>
          </a:prstGeom>
        </p:spPr>
        <p:txBody>
          <a:bodyPr wrap="square">
            <a:spAutoFit/>
          </a:bodyPr>
          <a:lstStyle/>
          <a:p>
            <a:r>
              <a:rPr lang="vi-VN" sz="3200" dirty="0">
                <a:solidFill>
                  <a:schemeClr val="bg1"/>
                </a:solidFill>
                <a:latin typeface="Times New Roman" panose="02020603050405020304" pitchFamily="18" charset="0"/>
                <a:cs typeface="Times New Roman" panose="02020603050405020304" pitchFamily="18" charset="0"/>
              </a:rPr>
              <a:t>Một phần nước mưa hay tuyết tan được ngấm xuống đất và xuống sâu qua các tầng đá, được giữ lại trong các lỗ hổng của đất,các lỗ hổng và khe nứt của đá, gọi là nước ngầm.</a:t>
            </a: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63367" y="3219114"/>
            <a:ext cx="2685280" cy="2716075"/>
          </a:xfrm>
          <a:prstGeom prst="rect">
            <a:avLst/>
          </a:prstGeom>
        </p:spPr>
      </p:pic>
      <p:sp>
        <p:nvSpPr>
          <p:cNvPr id="13" name="文本框 31"/>
          <p:cNvSpPr txBox="1"/>
          <p:nvPr/>
        </p:nvSpPr>
        <p:spPr>
          <a:xfrm>
            <a:off x="1416512" y="1187886"/>
            <a:ext cx="1708731"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2</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Nước</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ngầm</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spTree>
    <p:extLst>
      <p:ext uri="{BB962C8B-B14F-4D97-AF65-F5344CB8AC3E}">
        <p14:creationId xmlns:p14="http://schemas.microsoft.com/office/powerpoint/2010/main" val="1610421913"/>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grpSp>
        <p:nvGrpSpPr>
          <p:cNvPr id="37" name="组合 36"/>
          <p:cNvGrpSpPr/>
          <p:nvPr/>
        </p:nvGrpSpPr>
        <p:grpSpPr>
          <a:xfrm>
            <a:off x="3912797" y="2552198"/>
            <a:ext cx="1361782" cy="1333835"/>
            <a:chOff x="3620985" y="1717006"/>
            <a:chExt cx="1010329" cy="989595"/>
          </a:xfrm>
        </p:grpSpPr>
        <p:pic>
          <p:nvPicPr>
            <p:cNvPr id="34" name="图片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36" name="文本框 35"/>
            <p:cNvSpPr txBox="1"/>
            <p:nvPr/>
          </p:nvSpPr>
          <p:spPr>
            <a:xfrm>
              <a:off x="3876896" y="1766530"/>
              <a:ext cx="460495" cy="890545"/>
            </a:xfrm>
            <a:prstGeom prst="rect">
              <a:avLst/>
            </a:prstGeom>
            <a:noFill/>
          </p:spPr>
          <p:txBody>
            <a:bodyPr wrap="none" rtlCol="0">
              <a:spAutoFit/>
            </a:bodyPr>
            <a:lstStyle/>
            <a:p>
              <a:r>
                <a:rPr lang="en-US" altLang="zh-CN" sz="7200" dirty="0" smtClean="0">
                  <a:solidFill>
                    <a:schemeClr val="bg1">
                      <a:lumMod val="95000"/>
                    </a:schemeClr>
                  </a:solidFill>
                  <a:latin typeface="方正少儿简体" panose="03000509000000000000" pitchFamily="65" charset="-122"/>
                  <a:ea typeface="方正少儿简体" panose="03000509000000000000" pitchFamily="65" charset="-122"/>
                </a:rPr>
                <a:t>3</a:t>
              </a:r>
              <a:endParaRPr lang="zh-CN" altLang="en-US" sz="72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sp>
        <p:nvSpPr>
          <p:cNvPr id="51" name="矩形 50"/>
          <p:cNvSpPr/>
          <p:nvPr/>
        </p:nvSpPr>
        <p:spPr>
          <a:xfrm>
            <a:off x="5223344" y="1815975"/>
            <a:ext cx="3886824" cy="2308324"/>
          </a:xfrm>
          <a:prstGeom prst="rect">
            <a:avLst/>
          </a:prstGeom>
        </p:spPr>
        <p:txBody>
          <a:bodyPr wrap="square">
            <a:spAutoFit/>
          </a:bodyPr>
          <a:lstStyle/>
          <a:p>
            <a:r>
              <a:rPr lang="vi-VN" sz="3600" dirty="0">
                <a:solidFill>
                  <a:schemeClr val="bg1"/>
                </a:solidFill>
                <a:latin typeface="Times New Roman" panose="02020603050405020304" pitchFamily="18" charset="0"/>
                <a:cs typeface="Times New Roman" panose="02020603050405020304" pitchFamily="18" charset="0"/>
              </a:rPr>
              <a:t>Nước ngầm được hình thành như thế nào? Và có những vai trò gì?</a:t>
            </a:r>
            <a:endParaRPr lang="zh-CN" altLang="en-US" sz="5400" dirty="0">
              <a:solidFill>
                <a:schemeClr val="bg1"/>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241" y="2865680"/>
            <a:ext cx="3133488" cy="3169422"/>
          </a:xfrm>
          <a:prstGeom prst="rect">
            <a:avLst/>
          </a:prstGeom>
        </p:spPr>
      </p:pic>
      <p:sp>
        <p:nvSpPr>
          <p:cNvPr id="13" name="文本框 31"/>
          <p:cNvSpPr txBox="1"/>
          <p:nvPr/>
        </p:nvSpPr>
        <p:spPr>
          <a:xfrm>
            <a:off x="1433930" y="1179177"/>
            <a:ext cx="1708731"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2</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Nước</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ngầm</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spTree>
    <p:extLst>
      <p:ext uri="{BB962C8B-B14F-4D97-AF65-F5344CB8AC3E}">
        <p14:creationId xmlns:p14="http://schemas.microsoft.com/office/powerpoint/2010/main" val="12327767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grpSp>
        <p:nvGrpSpPr>
          <p:cNvPr id="9" name="组合 8"/>
          <p:cNvGrpSpPr/>
          <p:nvPr/>
        </p:nvGrpSpPr>
        <p:grpSpPr>
          <a:xfrm>
            <a:off x="3493332" y="2125686"/>
            <a:ext cx="6994900" cy="3367794"/>
            <a:chOff x="3493332" y="2125686"/>
            <a:chExt cx="6994900" cy="3367794"/>
          </a:xfrm>
        </p:grpSpPr>
        <p:sp>
          <p:nvSpPr>
            <p:cNvPr id="30" name="Freeform 5"/>
            <p:cNvSpPr>
              <a:spLocks noChangeArrowheads="1"/>
            </p:cNvSpPr>
            <p:nvPr/>
          </p:nvSpPr>
          <p:spPr bwMode="auto">
            <a:xfrm>
              <a:off x="3493332" y="4360891"/>
              <a:ext cx="4066337" cy="1084287"/>
            </a:xfrm>
            <a:custGeom>
              <a:avLst/>
              <a:gdLst>
                <a:gd name="T0" fmla="*/ 0 w 251"/>
                <a:gd name="T1" fmla="*/ 2147483647 h 67"/>
                <a:gd name="T2" fmla="*/ 0 w 251"/>
                <a:gd name="T3" fmla="*/ 2147483647 h 67"/>
                <a:gd name="T4" fmla="*/ 2147483647 w 251"/>
                <a:gd name="T5" fmla="*/ 2147483647 h 67"/>
                <a:gd name="T6" fmla="*/ 2147483647 w 251"/>
                <a:gd name="T7" fmla="*/ 0 h 67"/>
                <a:gd name="T8" fmla="*/ 0 w 251"/>
                <a:gd name="T9" fmla="*/ 2147483647 h 67"/>
                <a:gd name="T10" fmla="*/ 0 60000 65536"/>
                <a:gd name="T11" fmla="*/ 0 60000 65536"/>
                <a:gd name="T12" fmla="*/ 0 60000 65536"/>
                <a:gd name="T13" fmla="*/ 0 60000 65536"/>
                <a:gd name="T14" fmla="*/ 0 60000 65536"/>
                <a:gd name="T15" fmla="*/ 0 w 251"/>
                <a:gd name="T16" fmla="*/ 0 h 67"/>
                <a:gd name="T17" fmla="*/ 251 w 251"/>
                <a:gd name="T18" fmla="*/ 67 h 67"/>
              </a:gdLst>
              <a:ahLst/>
              <a:cxnLst>
                <a:cxn ang="T10">
                  <a:pos x="T0" y="T1"/>
                </a:cxn>
                <a:cxn ang="T11">
                  <a:pos x="T2" y="T3"/>
                </a:cxn>
                <a:cxn ang="T12">
                  <a:pos x="T4" y="T5"/>
                </a:cxn>
                <a:cxn ang="T13">
                  <a:pos x="T6" y="T7"/>
                </a:cxn>
                <a:cxn ang="T14">
                  <a:pos x="T8" y="T9"/>
                </a:cxn>
              </a:cxnLst>
              <a:rect l="T15" t="T16" r="T17" b="T18"/>
              <a:pathLst>
                <a:path w="251" h="67">
                  <a:moveTo>
                    <a:pt x="0" y="67"/>
                  </a:moveTo>
                  <a:cubicBezTo>
                    <a:pt x="0" y="67"/>
                    <a:pt x="0" y="67"/>
                    <a:pt x="0" y="67"/>
                  </a:cubicBezTo>
                  <a:cubicBezTo>
                    <a:pt x="251" y="67"/>
                    <a:pt x="251" y="67"/>
                    <a:pt x="251" y="67"/>
                  </a:cubicBezTo>
                  <a:cubicBezTo>
                    <a:pt x="251" y="0"/>
                    <a:pt x="251" y="0"/>
                    <a:pt x="251" y="0"/>
                  </a:cubicBezTo>
                  <a:cubicBezTo>
                    <a:pt x="178" y="38"/>
                    <a:pt x="92" y="62"/>
                    <a:pt x="0" y="67"/>
                  </a:cubicBezTo>
                  <a:close/>
                </a:path>
              </a:pathLst>
            </a:custGeom>
            <a:noFill/>
            <a:ln w="19050">
              <a:solidFill>
                <a:schemeClr val="bg1">
                  <a:lumMod val="95000"/>
                </a:schemeClr>
              </a:solidFill>
            </a:ln>
          </p:spPr>
          <p:txBody>
            <a:bodyPr/>
            <a:lstStyle/>
            <a:p>
              <a:pPr fontAlgn="base">
                <a:spcBef>
                  <a:spcPct val="0"/>
                </a:spcBef>
                <a:spcAft>
                  <a:spcPct val="0"/>
                </a:spcAft>
                <a:buFont typeface="Arial" panose="020B0604020202020204" pitchFamily="34" charset="0"/>
                <a:buNone/>
              </a:pPr>
              <a:endParaRPr lang="zh-CN" altLang="en-US" smtClean="0">
                <a:solidFill>
                  <a:prstClr val="black">
                    <a:lumMod val="75000"/>
                    <a:lumOff val="25000"/>
                  </a:prstClr>
                </a:solidFill>
                <a:cs typeface="+mn-ea"/>
                <a:sym typeface="+mn-lt"/>
              </a:endParaRPr>
            </a:p>
          </p:txBody>
        </p:sp>
        <p:sp>
          <p:nvSpPr>
            <p:cNvPr id="31" name="Freeform 6"/>
            <p:cNvSpPr>
              <a:spLocks noChangeArrowheads="1"/>
            </p:cNvSpPr>
            <p:nvPr/>
          </p:nvSpPr>
          <p:spPr bwMode="auto">
            <a:xfrm>
              <a:off x="7624278" y="3777355"/>
              <a:ext cx="955003" cy="1667821"/>
            </a:xfrm>
            <a:custGeom>
              <a:avLst/>
              <a:gdLst>
                <a:gd name="T0" fmla="*/ 0 w 59"/>
                <a:gd name="T1" fmla="*/ 2147483647 h 103"/>
                <a:gd name="T2" fmla="*/ 0 w 59"/>
                <a:gd name="T3" fmla="*/ 2147483647 h 103"/>
                <a:gd name="T4" fmla="*/ 2147483647 w 59"/>
                <a:gd name="T5" fmla="*/ 2147483647 h 103"/>
                <a:gd name="T6" fmla="*/ 2147483647 w 59"/>
                <a:gd name="T7" fmla="*/ 0 h 103"/>
                <a:gd name="T8" fmla="*/ 0 w 59"/>
                <a:gd name="T9" fmla="*/ 2147483647 h 103"/>
                <a:gd name="T10" fmla="*/ 0 60000 65536"/>
                <a:gd name="T11" fmla="*/ 0 60000 65536"/>
                <a:gd name="T12" fmla="*/ 0 60000 65536"/>
                <a:gd name="T13" fmla="*/ 0 60000 65536"/>
                <a:gd name="T14" fmla="*/ 0 60000 65536"/>
                <a:gd name="T15" fmla="*/ 0 w 59"/>
                <a:gd name="T16" fmla="*/ 0 h 103"/>
                <a:gd name="T17" fmla="*/ 59 w 59"/>
                <a:gd name="T18" fmla="*/ 103 h 103"/>
              </a:gdLst>
              <a:ahLst/>
              <a:cxnLst>
                <a:cxn ang="T10">
                  <a:pos x="T0" y="T1"/>
                </a:cxn>
                <a:cxn ang="T11">
                  <a:pos x="T2" y="T3"/>
                </a:cxn>
                <a:cxn ang="T12">
                  <a:pos x="T4" y="T5"/>
                </a:cxn>
                <a:cxn ang="T13">
                  <a:pos x="T6" y="T7"/>
                </a:cxn>
                <a:cxn ang="T14">
                  <a:pos x="T8" y="T9"/>
                </a:cxn>
              </a:cxnLst>
              <a:rect l="T15" t="T16" r="T17" b="T18"/>
              <a:pathLst>
                <a:path w="59" h="103">
                  <a:moveTo>
                    <a:pt x="0" y="36"/>
                  </a:moveTo>
                  <a:cubicBezTo>
                    <a:pt x="0" y="103"/>
                    <a:pt x="0" y="103"/>
                    <a:pt x="0" y="103"/>
                  </a:cubicBezTo>
                  <a:cubicBezTo>
                    <a:pt x="59" y="103"/>
                    <a:pt x="59" y="103"/>
                    <a:pt x="59" y="103"/>
                  </a:cubicBezTo>
                  <a:cubicBezTo>
                    <a:pt x="59" y="0"/>
                    <a:pt x="59" y="0"/>
                    <a:pt x="59" y="0"/>
                  </a:cubicBezTo>
                  <a:cubicBezTo>
                    <a:pt x="41" y="13"/>
                    <a:pt x="21" y="25"/>
                    <a:pt x="0" y="36"/>
                  </a:cubicBezTo>
                  <a:close/>
                </a:path>
              </a:pathLst>
            </a:custGeom>
            <a:noFill/>
            <a:ln w="19050">
              <a:solidFill>
                <a:schemeClr val="bg1">
                  <a:lumMod val="95000"/>
                </a:schemeClr>
              </a:solidFill>
            </a:ln>
          </p:spPr>
          <p:txBody>
            <a:bodyPr/>
            <a:lstStyle/>
            <a:p>
              <a:pPr fontAlgn="base">
                <a:spcBef>
                  <a:spcPct val="0"/>
                </a:spcBef>
                <a:spcAft>
                  <a:spcPct val="0"/>
                </a:spcAft>
                <a:buFont typeface="Arial" panose="020B0604020202020204" pitchFamily="34" charset="0"/>
                <a:buNone/>
              </a:pPr>
              <a:endParaRPr lang="zh-CN" altLang="en-US" smtClean="0">
                <a:solidFill>
                  <a:prstClr val="black">
                    <a:lumMod val="75000"/>
                    <a:lumOff val="25000"/>
                  </a:prstClr>
                </a:solidFill>
                <a:cs typeface="+mn-ea"/>
                <a:sym typeface="+mn-lt"/>
              </a:endParaRPr>
            </a:p>
          </p:txBody>
        </p:sp>
        <p:sp>
          <p:nvSpPr>
            <p:cNvPr id="32" name="Freeform 7"/>
            <p:cNvSpPr>
              <a:spLocks noChangeArrowheads="1"/>
            </p:cNvSpPr>
            <p:nvPr/>
          </p:nvSpPr>
          <p:spPr bwMode="auto">
            <a:xfrm>
              <a:off x="9923961" y="2125686"/>
              <a:ext cx="502740" cy="3319490"/>
            </a:xfrm>
            <a:custGeom>
              <a:avLst/>
              <a:gdLst>
                <a:gd name="T0" fmla="*/ 2147483647 w 31"/>
                <a:gd name="T1" fmla="*/ 0 h 205"/>
                <a:gd name="T2" fmla="*/ 2147483647 w 31"/>
                <a:gd name="T3" fmla="*/ 0 h 205"/>
                <a:gd name="T4" fmla="*/ 0 w 31"/>
                <a:gd name="T5" fmla="*/ 2147483647 h 205"/>
                <a:gd name="T6" fmla="*/ 0 w 31"/>
                <a:gd name="T7" fmla="*/ 2147483647 h 205"/>
                <a:gd name="T8" fmla="*/ 2147483647 w 31"/>
                <a:gd name="T9" fmla="*/ 2147483647 h 205"/>
                <a:gd name="T10" fmla="*/ 2147483647 w 31"/>
                <a:gd name="T11" fmla="*/ 0 h 205"/>
                <a:gd name="T12" fmla="*/ 0 60000 65536"/>
                <a:gd name="T13" fmla="*/ 0 60000 65536"/>
                <a:gd name="T14" fmla="*/ 0 60000 65536"/>
                <a:gd name="T15" fmla="*/ 0 60000 65536"/>
                <a:gd name="T16" fmla="*/ 0 60000 65536"/>
                <a:gd name="T17" fmla="*/ 0 60000 65536"/>
                <a:gd name="T18" fmla="*/ 0 w 31"/>
                <a:gd name="T19" fmla="*/ 0 h 205"/>
                <a:gd name="T20" fmla="*/ 31 w 31"/>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1" h="205">
                  <a:moveTo>
                    <a:pt x="31" y="0"/>
                  </a:moveTo>
                  <a:cubicBezTo>
                    <a:pt x="28" y="0"/>
                    <a:pt x="28" y="0"/>
                    <a:pt x="28" y="0"/>
                  </a:cubicBezTo>
                  <a:cubicBezTo>
                    <a:pt x="20" y="13"/>
                    <a:pt x="11" y="25"/>
                    <a:pt x="0" y="36"/>
                  </a:cubicBezTo>
                  <a:cubicBezTo>
                    <a:pt x="0" y="205"/>
                    <a:pt x="0" y="205"/>
                    <a:pt x="0" y="205"/>
                  </a:cubicBezTo>
                  <a:cubicBezTo>
                    <a:pt x="31" y="205"/>
                    <a:pt x="31" y="205"/>
                    <a:pt x="31" y="205"/>
                  </a:cubicBezTo>
                  <a:lnTo>
                    <a:pt x="31" y="0"/>
                  </a:lnTo>
                  <a:close/>
                </a:path>
              </a:pathLst>
            </a:custGeom>
            <a:noFill/>
            <a:ln w="19050">
              <a:solidFill>
                <a:schemeClr val="bg1">
                  <a:lumMod val="95000"/>
                </a:schemeClr>
              </a:solidFill>
            </a:ln>
          </p:spPr>
          <p:txBody>
            <a:bodyPr/>
            <a:lstStyle/>
            <a:p>
              <a:pPr fontAlgn="base">
                <a:spcBef>
                  <a:spcPct val="0"/>
                </a:spcBef>
                <a:spcAft>
                  <a:spcPct val="0"/>
                </a:spcAft>
                <a:buFont typeface="Arial" panose="020B0604020202020204" pitchFamily="34" charset="0"/>
                <a:buNone/>
              </a:pPr>
              <a:endParaRPr lang="zh-CN" altLang="en-US" smtClean="0">
                <a:solidFill>
                  <a:prstClr val="black">
                    <a:lumMod val="75000"/>
                    <a:lumOff val="25000"/>
                  </a:prstClr>
                </a:solidFill>
                <a:cs typeface="+mn-ea"/>
                <a:sym typeface="+mn-lt"/>
              </a:endParaRPr>
            </a:p>
          </p:txBody>
        </p:sp>
        <p:sp>
          <p:nvSpPr>
            <p:cNvPr id="33" name="Freeform 8"/>
            <p:cNvSpPr>
              <a:spLocks noChangeArrowheads="1"/>
            </p:cNvSpPr>
            <p:nvPr/>
          </p:nvSpPr>
          <p:spPr bwMode="auto">
            <a:xfrm>
              <a:off x="8662063" y="2709223"/>
              <a:ext cx="1197289" cy="2735955"/>
            </a:xfrm>
            <a:custGeom>
              <a:avLst/>
              <a:gdLst>
                <a:gd name="T0" fmla="*/ 0 w 74"/>
                <a:gd name="T1" fmla="*/ 2147483647 h 169"/>
                <a:gd name="T2" fmla="*/ 0 w 74"/>
                <a:gd name="T3" fmla="*/ 2147483647 h 169"/>
                <a:gd name="T4" fmla="*/ 2147483647 w 74"/>
                <a:gd name="T5" fmla="*/ 2147483647 h 169"/>
                <a:gd name="T6" fmla="*/ 2147483647 w 74"/>
                <a:gd name="T7" fmla="*/ 0 h 169"/>
                <a:gd name="T8" fmla="*/ 0 w 74"/>
                <a:gd name="T9" fmla="*/ 2147483647 h 169"/>
                <a:gd name="T10" fmla="*/ 0 60000 65536"/>
                <a:gd name="T11" fmla="*/ 0 60000 65536"/>
                <a:gd name="T12" fmla="*/ 0 60000 65536"/>
                <a:gd name="T13" fmla="*/ 0 60000 65536"/>
                <a:gd name="T14" fmla="*/ 0 60000 65536"/>
                <a:gd name="T15" fmla="*/ 0 w 74"/>
                <a:gd name="T16" fmla="*/ 0 h 169"/>
                <a:gd name="T17" fmla="*/ 74 w 74"/>
                <a:gd name="T18" fmla="*/ 169 h 169"/>
              </a:gdLst>
              <a:ahLst/>
              <a:cxnLst>
                <a:cxn ang="T10">
                  <a:pos x="T0" y="T1"/>
                </a:cxn>
                <a:cxn ang="T11">
                  <a:pos x="T2" y="T3"/>
                </a:cxn>
                <a:cxn ang="T12">
                  <a:pos x="T4" y="T5"/>
                </a:cxn>
                <a:cxn ang="T13">
                  <a:pos x="T6" y="T7"/>
                </a:cxn>
                <a:cxn ang="T14">
                  <a:pos x="T8" y="T9"/>
                </a:cxn>
              </a:cxnLst>
              <a:rect l="T15" t="T16" r="T17" b="T18"/>
              <a:pathLst>
                <a:path w="74" h="169">
                  <a:moveTo>
                    <a:pt x="0" y="66"/>
                  </a:moveTo>
                  <a:cubicBezTo>
                    <a:pt x="0" y="169"/>
                    <a:pt x="0" y="169"/>
                    <a:pt x="0" y="169"/>
                  </a:cubicBezTo>
                  <a:cubicBezTo>
                    <a:pt x="74" y="169"/>
                    <a:pt x="74" y="169"/>
                    <a:pt x="74" y="169"/>
                  </a:cubicBezTo>
                  <a:cubicBezTo>
                    <a:pt x="74" y="0"/>
                    <a:pt x="74" y="0"/>
                    <a:pt x="74" y="0"/>
                  </a:cubicBezTo>
                  <a:cubicBezTo>
                    <a:pt x="52" y="24"/>
                    <a:pt x="28" y="47"/>
                    <a:pt x="0" y="66"/>
                  </a:cubicBezTo>
                  <a:close/>
                </a:path>
              </a:pathLst>
            </a:custGeom>
            <a:noFill/>
            <a:ln w="19050">
              <a:solidFill>
                <a:schemeClr val="bg1">
                  <a:lumMod val="95000"/>
                </a:schemeClr>
              </a:solidFill>
            </a:ln>
          </p:spPr>
          <p:txBody>
            <a:bodyPr/>
            <a:lstStyle/>
            <a:p>
              <a:pPr fontAlgn="base">
                <a:spcBef>
                  <a:spcPct val="0"/>
                </a:spcBef>
                <a:spcAft>
                  <a:spcPct val="0"/>
                </a:spcAft>
                <a:buFont typeface="Arial" panose="020B0604020202020204" pitchFamily="34" charset="0"/>
                <a:buNone/>
              </a:pPr>
              <a:endParaRPr lang="zh-CN" altLang="en-US" smtClean="0">
                <a:solidFill>
                  <a:prstClr val="black">
                    <a:lumMod val="75000"/>
                    <a:lumOff val="25000"/>
                  </a:prstClr>
                </a:solidFill>
                <a:cs typeface="+mn-ea"/>
                <a:sym typeface="+mn-lt"/>
              </a:endParaRPr>
            </a:p>
          </p:txBody>
        </p:sp>
        <p:sp>
          <p:nvSpPr>
            <p:cNvPr id="5" name="文本框 4"/>
            <p:cNvSpPr txBox="1"/>
            <p:nvPr/>
          </p:nvSpPr>
          <p:spPr>
            <a:xfrm>
              <a:off x="6873453" y="4385484"/>
              <a:ext cx="630301" cy="1107996"/>
            </a:xfrm>
            <a:prstGeom prst="rect">
              <a:avLst/>
            </a:prstGeom>
            <a:noFill/>
          </p:spPr>
          <p:txBody>
            <a:bodyPr wrap="none" rtlCol="0">
              <a:spAutoFit/>
            </a:bodyPr>
            <a:lstStyle/>
            <a:p>
              <a:r>
                <a:rPr lang="en-US" altLang="zh-CN" sz="6600" dirty="0" smtClean="0">
                  <a:solidFill>
                    <a:schemeClr val="bg1">
                      <a:lumMod val="95000"/>
                    </a:schemeClr>
                  </a:solidFill>
                  <a:latin typeface="方正少儿简体" panose="03000509000000000000" pitchFamily="65" charset="-122"/>
                  <a:ea typeface="方正少儿简体" panose="03000509000000000000" pitchFamily="65" charset="-122"/>
                </a:rPr>
                <a:t>1</a:t>
              </a:r>
              <a:endParaRPr lang="zh-CN" altLang="en-US" sz="66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123" name="文本框 122"/>
            <p:cNvSpPr txBox="1"/>
            <p:nvPr/>
          </p:nvSpPr>
          <p:spPr>
            <a:xfrm>
              <a:off x="7818168" y="4205258"/>
              <a:ext cx="630301" cy="1107996"/>
            </a:xfrm>
            <a:prstGeom prst="rect">
              <a:avLst/>
            </a:prstGeom>
            <a:noFill/>
          </p:spPr>
          <p:txBody>
            <a:bodyPr wrap="none" rtlCol="0">
              <a:spAutoFit/>
            </a:bodyPr>
            <a:lstStyle/>
            <a:p>
              <a:r>
                <a:rPr lang="en-US" altLang="zh-CN" sz="6600" dirty="0" smtClean="0">
                  <a:solidFill>
                    <a:schemeClr val="bg1">
                      <a:lumMod val="95000"/>
                    </a:schemeClr>
                  </a:solidFill>
                  <a:latin typeface="方正少儿简体" panose="03000509000000000000" pitchFamily="65" charset="-122"/>
                  <a:ea typeface="方正少儿简体" panose="03000509000000000000" pitchFamily="65" charset="-122"/>
                </a:rPr>
                <a:t>2</a:t>
              </a:r>
              <a:endParaRPr lang="zh-CN" altLang="en-US" sz="66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124" name="文本框 123"/>
            <p:cNvSpPr txBox="1"/>
            <p:nvPr/>
          </p:nvSpPr>
          <p:spPr>
            <a:xfrm>
              <a:off x="8920562" y="3728363"/>
              <a:ext cx="585417" cy="1107996"/>
            </a:xfrm>
            <a:prstGeom prst="rect">
              <a:avLst/>
            </a:prstGeom>
            <a:noFill/>
          </p:spPr>
          <p:txBody>
            <a:bodyPr wrap="none" rtlCol="0">
              <a:spAutoFit/>
            </a:bodyPr>
            <a:lstStyle/>
            <a:p>
              <a:r>
                <a:rPr lang="en-US" altLang="zh-CN" sz="6600" dirty="0" smtClean="0">
                  <a:solidFill>
                    <a:schemeClr val="bg1">
                      <a:lumMod val="95000"/>
                    </a:schemeClr>
                  </a:solidFill>
                  <a:latin typeface="方正少儿简体" panose="03000509000000000000" pitchFamily="65" charset="-122"/>
                  <a:ea typeface="方正少儿简体" panose="03000509000000000000" pitchFamily="65" charset="-122"/>
                </a:rPr>
                <a:t>3</a:t>
              </a:r>
              <a:endParaRPr lang="zh-CN" altLang="en-US" sz="66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125" name="文本框 124"/>
            <p:cNvSpPr txBox="1"/>
            <p:nvPr/>
          </p:nvSpPr>
          <p:spPr>
            <a:xfrm>
              <a:off x="9873961" y="2791715"/>
              <a:ext cx="614271" cy="1107996"/>
            </a:xfrm>
            <a:prstGeom prst="rect">
              <a:avLst/>
            </a:prstGeom>
            <a:noFill/>
          </p:spPr>
          <p:txBody>
            <a:bodyPr wrap="none" rtlCol="0">
              <a:spAutoFit/>
            </a:bodyPr>
            <a:lstStyle/>
            <a:p>
              <a:r>
                <a:rPr lang="en-US" altLang="zh-CN" sz="6600" dirty="0" smtClean="0">
                  <a:solidFill>
                    <a:schemeClr val="bg1">
                      <a:lumMod val="95000"/>
                    </a:schemeClr>
                  </a:solidFill>
                  <a:latin typeface="方正少儿简体" panose="03000509000000000000" pitchFamily="65" charset="-122"/>
                  <a:ea typeface="方正少儿简体" panose="03000509000000000000" pitchFamily="65" charset="-122"/>
                </a:rPr>
                <a:t>4</a:t>
              </a:r>
              <a:endParaRPr lang="zh-CN" altLang="en-US" sz="66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58429" y="694585"/>
            <a:ext cx="3619500" cy="2667000"/>
          </a:xfrm>
          <a:prstGeom prst="rect">
            <a:avLst/>
          </a:prstGeom>
        </p:spPr>
      </p:pic>
      <p:sp>
        <p:nvSpPr>
          <p:cNvPr id="3" name="Cloud 2"/>
          <p:cNvSpPr/>
          <p:nvPr/>
        </p:nvSpPr>
        <p:spPr>
          <a:xfrm>
            <a:off x="4647795" y="942183"/>
            <a:ext cx="4987881" cy="23355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Em</a:t>
            </a:r>
            <a:r>
              <a:rPr lang="en-US" dirty="0" smtClean="0"/>
              <a:t> </a:t>
            </a:r>
            <a:r>
              <a:rPr lang="en-US" dirty="0" err="1" smtClean="0"/>
              <a:t>hãy</a:t>
            </a:r>
            <a:r>
              <a:rPr lang="en-US" dirty="0" smtClean="0"/>
              <a:t> </a:t>
            </a:r>
            <a:r>
              <a:rPr lang="en-US" dirty="0" err="1" smtClean="0"/>
              <a:t>nghe</a:t>
            </a:r>
            <a:r>
              <a:rPr lang="en-US" dirty="0" smtClean="0"/>
              <a:t> </a:t>
            </a:r>
            <a:r>
              <a:rPr lang="en-US" dirty="0" err="1" smtClean="0"/>
              <a:t>đoạn</a:t>
            </a:r>
            <a:r>
              <a:rPr lang="en-US" dirty="0" smtClean="0"/>
              <a:t> </a:t>
            </a:r>
            <a:r>
              <a:rPr lang="en-US" dirty="0" err="1" smtClean="0"/>
              <a:t>nhạc</a:t>
            </a:r>
            <a:r>
              <a:rPr lang="en-US" dirty="0" smtClean="0"/>
              <a:t> </a:t>
            </a:r>
            <a:r>
              <a:rPr lang="en-US" dirty="0" err="1" smtClean="0"/>
              <a:t>sau</a:t>
            </a:r>
            <a:r>
              <a:rPr lang="en-US" dirty="0" smtClean="0"/>
              <a:t> </a:t>
            </a:r>
            <a:r>
              <a:rPr lang="en-US" dirty="0" err="1" smtClean="0"/>
              <a:t>đây</a:t>
            </a:r>
            <a:r>
              <a:rPr lang="en-US" dirty="0" smtClean="0"/>
              <a:t> </a:t>
            </a:r>
            <a:r>
              <a:rPr lang="en-US" dirty="0" err="1" smtClean="0"/>
              <a:t>và</a:t>
            </a:r>
            <a:r>
              <a:rPr lang="en-US" dirty="0" smtClean="0"/>
              <a:t> </a:t>
            </a:r>
            <a:r>
              <a:rPr lang="en-US" dirty="0" err="1" smtClean="0"/>
              <a:t>trả</a:t>
            </a:r>
            <a:r>
              <a:rPr lang="en-US" dirty="0" smtClean="0"/>
              <a:t> </a:t>
            </a:r>
            <a:r>
              <a:rPr lang="en-US" dirty="0" err="1" smtClean="0"/>
              <a:t>lời</a:t>
            </a:r>
            <a:r>
              <a:rPr lang="en-US" dirty="0" smtClean="0"/>
              <a:t> </a:t>
            </a:r>
            <a:r>
              <a:rPr lang="en-US" dirty="0" err="1" smtClean="0"/>
              <a:t>câu</a:t>
            </a:r>
            <a:r>
              <a:rPr lang="en-US" dirty="0" smtClean="0"/>
              <a:t> </a:t>
            </a:r>
            <a:r>
              <a:rPr lang="en-US" dirty="0" err="1" smtClean="0"/>
              <a:t>hỏi</a:t>
            </a:r>
            <a:r>
              <a:rPr lang="en-US" dirty="0" smtClean="0"/>
              <a:t> </a:t>
            </a:r>
            <a:r>
              <a:rPr lang="en-US" dirty="0" err="1" smtClean="0"/>
              <a:t>sau</a:t>
            </a:r>
            <a:r>
              <a:rPr lang="en-US" dirty="0" smtClean="0"/>
              <a:t>: </a:t>
            </a:r>
            <a:r>
              <a:rPr lang="vi-VN" dirty="0"/>
              <a:t>Hãy cho biết các hiện tượng địa lý qua những câu hát trên?</a:t>
            </a:r>
          </a:p>
          <a:p>
            <a:pPr algn="ctr"/>
            <a:endParaRPr lang="vi-VN" dirty="0"/>
          </a:p>
        </p:txBody>
      </p:sp>
    </p:spTree>
    <p:extLst>
      <p:ext uri="{BB962C8B-B14F-4D97-AF65-F5344CB8AC3E}">
        <p14:creationId xmlns:p14="http://schemas.microsoft.com/office/powerpoint/2010/main" val="2521934826"/>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
        <p:nvSpPr>
          <p:cNvPr id="48" name="矩形 47"/>
          <p:cNvSpPr/>
          <p:nvPr/>
        </p:nvSpPr>
        <p:spPr>
          <a:xfrm>
            <a:off x="1974521" y="2142682"/>
            <a:ext cx="2940637" cy="2848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574800" y="1471048"/>
            <a:ext cx="8978900" cy="4038600"/>
          </a:xfrm>
          <a:prstGeom prst="rect">
            <a:avLst/>
          </a:prstGeom>
          <a:noFill/>
          <a:ln w="1270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1897469" y="1887816"/>
            <a:ext cx="3383898" cy="699077"/>
            <a:chOff x="2237048" y="1058849"/>
            <a:chExt cx="2352344" cy="485969"/>
          </a:xfrm>
          <a:solidFill>
            <a:schemeClr val="bg1">
              <a:lumMod val="95000"/>
              <a:alpha val="75000"/>
            </a:schemeClr>
          </a:solidFill>
        </p:grpSpPr>
        <p:sp>
          <p:nvSpPr>
            <p:cNvPr id="52" name="矩形 51"/>
            <p:cNvSpPr/>
            <p:nvPr/>
          </p:nvSpPr>
          <p:spPr>
            <a:xfrm rot="18455707">
              <a:off x="2070369" y="1225528"/>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rot="2296509">
              <a:off x="4103423" y="1185342"/>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5236335" y="1503682"/>
            <a:ext cx="5162745" cy="3903954"/>
          </a:xfrm>
          <a:prstGeom prst="rect">
            <a:avLst/>
          </a:prstGeom>
        </p:spPr>
        <p:txBody>
          <a:bodyPr wrap="square">
            <a:spAutoFit/>
          </a:bodyPr>
          <a:lstStyle/>
          <a:p>
            <a:pPr algn="ctr">
              <a:lnSpc>
                <a:spcPct val="150000"/>
              </a:lnSpc>
              <a:defRPr sz="1800">
                <a:solidFill>
                  <a:srgbClr val="000000"/>
                </a:solidFill>
                <a:uFillTx/>
              </a:defRPr>
            </a:pPr>
            <a:r>
              <a:rPr lang="en-US" sz="2400" dirty="0" err="1">
                <a:solidFill>
                  <a:schemeClr val="bg1"/>
                </a:solidFill>
                <a:latin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ngầm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do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mặt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ao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hồ</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suối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biển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dưới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mặt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hơi</a:t>
            </a:r>
            <a:r>
              <a:rPr lang="en-US" sz="2400" dirty="0">
                <a:solidFill>
                  <a:schemeClr val="bg1"/>
                </a:solidFill>
                <a:latin typeface="Times New Roman" panose="02020603050405020304" pitchFamily="18" charset="0"/>
                <a:cs typeface="Times New Roman" panose="02020603050405020304" pitchFamily="18" charset="0"/>
              </a:rPr>
              <a:t> bay </a:t>
            </a:r>
            <a:r>
              <a:rPr lang="en-US" sz="2400" dirty="0" err="1">
                <a:solidFill>
                  <a:schemeClr val="bg1"/>
                </a:solidFill>
                <a:latin typeface="Times New Roman" panose="02020603050405020304" pitchFamily="18" charset="0"/>
                <a:cs typeface="Times New Roman" panose="02020603050405020304" pitchFamily="18" charset="0"/>
              </a:rPr>
              <a:t>lên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gặp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tạo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xuống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mặt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đất</a:t>
            </a:r>
            <a:endParaRPr lang="zh-CN" altLang="en-US" sz="2000" dirty="0">
              <a:solidFill>
                <a:schemeClr val="bg1"/>
              </a:solidFill>
              <a:uFill>
                <a:solidFill>
                  <a:srgbClr val="808080"/>
                </a:solidFill>
              </a:u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3427" y="679811"/>
            <a:ext cx="2405150" cy="629105"/>
          </a:xfrm>
          <a:prstGeom prst="rect">
            <a:avLst/>
          </a:prstGeom>
        </p:spPr>
      </p:pic>
      <p:pic>
        <p:nvPicPr>
          <p:cNvPr id="15" name="Picture 14" descr="Quan sát hình 18.2, hãy cho biết điều kiện để hình thành nước ngầm? Tại sao  cần sử dụng tiết kiệm và tránh làm ô nhiễm nước ngầm? | [Cánh diều] Lịch"/>
          <p:cNvPicPr/>
          <p:nvPr/>
        </p:nvPicPr>
        <p:blipFill>
          <a:blip r:embed="rId7">
            <a:extLst>
              <a:ext uri="{28A0092B-C50C-407E-A947-70E740481C1C}">
                <a14:useLocalDpi xmlns:a14="http://schemas.microsoft.com/office/drawing/2010/main" val="0"/>
              </a:ext>
            </a:extLst>
          </a:blip>
          <a:srcRect/>
          <a:stretch>
            <a:fillRect/>
          </a:stretch>
        </p:blipFill>
        <p:spPr bwMode="auto">
          <a:xfrm>
            <a:off x="2127347" y="2237354"/>
            <a:ext cx="2671075" cy="2578486"/>
          </a:xfrm>
          <a:prstGeom prst="rect">
            <a:avLst/>
          </a:prstGeom>
          <a:noFill/>
          <a:ln>
            <a:noFill/>
          </a:ln>
        </p:spPr>
      </p:pic>
    </p:spTree>
    <p:extLst>
      <p:ext uri="{BB962C8B-B14F-4D97-AF65-F5344CB8AC3E}">
        <p14:creationId xmlns:p14="http://schemas.microsoft.com/office/powerpoint/2010/main" val="2680299208"/>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285878" y="1335936"/>
            <a:ext cx="1923925"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3.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Băng</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hà</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63367" y="3219114"/>
            <a:ext cx="2685280" cy="2716075"/>
          </a:xfrm>
          <a:prstGeom prst="rect">
            <a:avLst/>
          </a:prstGeom>
        </p:spPr>
      </p:pic>
      <p:pic>
        <p:nvPicPr>
          <p:cNvPr id="13" name="Picture 12" descr="Nước ngầm là gì? Cách tìm mạch nước ngầm hiệu quả - DKSmart"/>
          <p:cNvPicPr/>
          <p:nvPr/>
        </p:nvPicPr>
        <p:blipFill>
          <a:blip r:embed="rId8">
            <a:extLst>
              <a:ext uri="{28A0092B-C50C-407E-A947-70E740481C1C}">
                <a14:useLocalDpi xmlns:a14="http://schemas.microsoft.com/office/drawing/2010/main" val="0"/>
              </a:ext>
            </a:extLst>
          </a:blip>
          <a:srcRect/>
          <a:stretch>
            <a:fillRect/>
          </a:stretch>
        </p:blipFill>
        <p:spPr bwMode="auto">
          <a:xfrm>
            <a:off x="3877897" y="1001486"/>
            <a:ext cx="6816229" cy="47499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25444443"/>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338131" y="1335936"/>
            <a:ext cx="1923925"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3</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Băng</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hà</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63367" y="3219114"/>
            <a:ext cx="2685280" cy="2716075"/>
          </a:xfrm>
          <a:prstGeom prst="rect">
            <a:avLst/>
          </a:prstGeom>
        </p:spPr>
      </p:pic>
      <p:pic>
        <p:nvPicPr>
          <p:cNvPr id="5" name="Picture 4"/>
          <p:cNvPicPr>
            <a:picLocks noChangeAspect="1"/>
          </p:cNvPicPr>
          <p:nvPr/>
        </p:nvPicPr>
        <p:blipFill>
          <a:blip r:embed="rId8"/>
          <a:stretch>
            <a:fillRect/>
          </a:stretch>
        </p:blipFill>
        <p:spPr>
          <a:xfrm>
            <a:off x="3974968" y="1240326"/>
            <a:ext cx="6701741" cy="4441700"/>
          </a:xfrm>
          <a:prstGeom prst="ellipse">
            <a:avLst/>
          </a:prstGeom>
          <a:ln>
            <a:noFill/>
          </a:ln>
          <a:effectLst>
            <a:softEdge rad="112500"/>
          </a:effectLst>
        </p:spPr>
      </p:pic>
    </p:spTree>
    <p:extLst>
      <p:ext uri="{BB962C8B-B14F-4D97-AF65-F5344CB8AC3E}">
        <p14:creationId xmlns:p14="http://schemas.microsoft.com/office/powerpoint/2010/main" val="4210852535"/>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grpSp>
        <p:nvGrpSpPr>
          <p:cNvPr id="37" name="组合 36"/>
          <p:cNvGrpSpPr/>
          <p:nvPr/>
        </p:nvGrpSpPr>
        <p:grpSpPr>
          <a:xfrm>
            <a:off x="3912797" y="2552198"/>
            <a:ext cx="1361782" cy="1333835"/>
            <a:chOff x="3620985" y="1717006"/>
            <a:chExt cx="1010329" cy="989595"/>
          </a:xfrm>
        </p:grpSpPr>
        <p:pic>
          <p:nvPicPr>
            <p:cNvPr id="34" name="图片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36" name="文本框 35"/>
            <p:cNvSpPr txBox="1"/>
            <p:nvPr/>
          </p:nvSpPr>
          <p:spPr>
            <a:xfrm>
              <a:off x="3876896" y="1747685"/>
              <a:ext cx="485470" cy="890545"/>
            </a:xfrm>
            <a:prstGeom prst="rect">
              <a:avLst/>
            </a:prstGeom>
            <a:noFill/>
          </p:spPr>
          <p:txBody>
            <a:bodyPr wrap="none" rtlCol="0">
              <a:spAutoFit/>
            </a:bodyPr>
            <a:lstStyle/>
            <a:p>
              <a:r>
                <a:rPr lang="en-US" altLang="zh-CN" sz="7200" dirty="0">
                  <a:solidFill>
                    <a:schemeClr val="bg1">
                      <a:lumMod val="95000"/>
                    </a:schemeClr>
                  </a:solidFill>
                  <a:latin typeface="方正少儿简体" panose="03000509000000000000" pitchFamily="65" charset="-122"/>
                  <a:ea typeface="方正少儿简体" panose="03000509000000000000" pitchFamily="65" charset="-122"/>
                </a:rPr>
                <a:t>4</a:t>
              </a:r>
              <a:endParaRPr lang="zh-CN" altLang="en-US" sz="72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sp>
        <p:nvSpPr>
          <p:cNvPr id="51" name="矩形 50"/>
          <p:cNvSpPr/>
          <p:nvPr/>
        </p:nvSpPr>
        <p:spPr>
          <a:xfrm>
            <a:off x="5129270" y="2321687"/>
            <a:ext cx="5132317" cy="2308324"/>
          </a:xfrm>
          <a:prstGeom prst="rect">
            <a:avLst/>
          </a:prstGeom>
        </p:spPr>
        <p:txBody>
          <a:bodyPr wrap="square">
            <a:spAutoFit/>
          </a:bodyPr>
          <a:lstStyle/>
          <a:p>
            <a:r>
              <a:rPr lang="vi-VN" sz="3200" dirty="0" smtClean="0">
                <a:solidFill>
                  <a:schemeClr val="bg1"/>
                </a:solidFill>
                <a:latin typeface="Times New Roman" panose="02020603050405020304" pitchFamily="18" charset="0"/>
                <a:cs typeface="Times New Roman" panose="02020603050405020304" pitchFamily="18" charset="0"/>
              </a:rPr>
              <a:t>Em hãy </a:t>
            </a:r>
            <a:r>
              <a:rPr lang="vi-VN" sz="3200" dirty="0">
                <a:solidFill>
                  <a:schemeClr val="bg1"/>
                </a:solidFill>
                <a:latin typeface="Times New Roman" panose="02020603050405020304" pitchFamily="18" charset="0"/>
                <a:cs typeface="Times New Roman" panose="02020603050405020304" pitchFamily="18" charset="0"/>
              </a:rPr>
              <a:t>cho biết: băng hà có ở những đâu, và có vai trò gì đối với tự nhiên và đời sống?</a:t>
            </a:r>
          </a:p>
          <a:p>
            <a:endParaRPr lang="zh-CN" altLang="en-US" sz="4800" dirty="0">
              <a:solidFill>
                <a:schemeClr val="bg1"/>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73" y="2593549"/>
            <a:ext cx="1679608" cy="3502600"/>
          </a:xfrm>
          <a:prstGeom prst="rect">
            <a:avLst/>
          </a:prstGeom>
        </p:spPr>
      </p:pic>
      <p:sp>
        <p:nvSpPr>
          <p:cNvPr id="13" name="文本框 31"/>
          <p:cNvSpPr txBox="1"/>
          <p:nvPr/>
        </p:nvSpPr>
        <p:spPr>
          <a:xfrm>
            <a:off x="1312006" y="1379479"/>
            <a:ext cx="197882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3</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Băng</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hà</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spTree>
    <p:extLst>
      <p:ext uri="{BB962C8B-B14F-4D97-AF65-F5344CB8AC3E}">
        <p14:creationId xmlns:p14="http://schemas.microsoft.com/office/powerpoint/2010/main" val="2219775446"/>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grpSp>
        <p:nvGrpSpPr>
          <p:cNvPr id="37" name="组合 36"/>
          <p:cNvGrpSpPr/>
          <p:nvPr/>
        </p:nvGrpSpPr>
        <p:grpSpPr>
          <a:xfrm>
            <a:off x="3804503" y="3958596"/>
            <a:ext cx="1361782" cy="1333835"/>
            <a:chOff x="3620985" y="1717006"/>
            <a:chExt cx="1010329" cy="989595"/>
          </a:xfrm>
        </p:grpSpPr>
        <p:pic>
          <p:nvPicPr>
            <p:cNvPr id="34" name="图片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36" name="文本框 35"/>
            <p:cNvSpPr txBox="1"/>
            <p:nvPr/>
          </p:nvSpPr>
          <p:spPr>
            <a:xfrm>
              <a:off x="3876896" y="1747685"/>
              <a:ext cx="485470" cy="890545"/>
            </a:xfrm>
            <a:prstGeom prst="rect">
              <a:avLst/>
            </a:prstGeom>
            <a:noFill/>
          </p:spPr>
          <p:txBody>
            <a:bodyPr wrap="none" rtlCol="0">
              <a:spAutoFit/>
            </a:bodyPr>
            <a:lstStyle/>
            <a:p>
              <a:r>
                <a:rPr lang="en-US" altLang="zh-CN" sz="7200" dirty="0">
                  <a:solidFill>
                    <a:schemeClr val="bg1">
                      <a:lumMod val="95000"/>
                    </a:schemeClr>
                  </a:solidFill>
                  <a:latin typeface="方正少儿简体" panose="03000509000000000000" pitchFamily="65" charset="-122"/>
                  <a:ea typeface="方正少儿简体" panose="03000509000000000000" pitchFamily="65" charset="-122"/>
                </a:rPr>
                <a:t>4</a:t>
              </a:r>
              <a:endParaRPr lang="zh-CN" altLang="en-US" sz="72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sp>
        <p:nvSpPr>
          <p:cNvPr id="51" name="矩形 50"/>
          <p:cNvSpPr/>
          <p:nvPr/>
        </p:nvSpPr>
        <p:spPr>
          <a:xfrm>
            <a:off x="5431179" y="4016458"/>
            <a:ext cx="5132317" cy="1569660"/>
          </a:xfrm>
          <a:prstGeom prst="rect">
            <a:avLst/>
          </a:prstGeom>
        </p:spPr>
        <p:txBody>
          <a:bodyPr wrap="square">
            <a:spAutoFit/>
          </a:bodyPr>
          <a:lstStyle/>
          <a:p>
            <a:r>
              <a:rPr lang="vi-VN" sz="2400" dirty="0">
                <a:solidFill>
                  <a:schemeClr val="bg1"/>
                </a:solidFill>
                <a:latin typeface="Times New Roman" panose="02020603050405020304" pitchFamily="18" charset="0"/>
                <a:cs typeface="Times New Roman" panose="02020603050405020304" pitchFamily="18" charset="0"/>
              </a:rPr>
              <a:t>Băng hà là những khối băng khổng lồ, dịch chuyển chậm trên đất liền, đặc biệt là trên sườn núi, thường cuốn theo các tảng đá lớn và làm thay đổi địa hình</a:t>
            </a:r>
            <a:endParaRPr lang="zh-CN" altLang="en-US" sz="4000" dirty="0">
              <a:solidFill>
                <a:schemeClr val="bg1"/>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73" y="2593549"/>
            <a:ext cx="1679608" cy="3502600"/>
          </a:xfrm>
          <a:prstGeom prst="rect">
            <a:avLst/>
          </a:prstGeom>
        </p:spPr>
      </p:pic>
      <p:sp>
        <p:nvSpPr>
          <p:cNvPr id="13" name="文本框 31"/>
          <p:cNvSpPr txBox="1"/>
          <p:nvPr/>
        </p:nvSpPr>
        <p:spPr>
          <a:xfrm>
            <a:off x="1285879" y="1353351"/>
            <a:ext cx="197882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3</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Băng</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hà</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2" name="Picture 1"/>
          <p:cNvPicPr>
            <a:picLocks noChangeAspect="1"/>
          </p:cNvPicPr>
          <p:nvPr/>
        </p:nvPicPr>
        <p:blipFill>
          <a:blip r:embed="rId9"/>
          <a:stretch>
            <a:fillRect/>
          </a:stretch>
        </p:blipFill>
        <p:spPr>
          <a:xfrm>
            <a:off x="5327432" y="1024753"/>
            <a:ext cx="4635174" cy="25475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356895597"/>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additive="base">
                                        <p:cTn id="18" dur="500" fill="hold"/>
                                        <p:tgtEl>
                                          <p:spTgt spid="51"/>
                                        </p:tgtEl>
                                        <p:attrNameLst>
                                          <p:attrName>ppt_x</p:attrName>
                                        </p:attrNameLst>
                                      </p:cBhvr>
                                      <p:tavLst>
                                        <p:tav tm="0">
                                          <p:val>
                                            <p:strVal val="#ppt_x"/>
                                          </p:val>
                                        </p:tav>
                                        <p:tav tm="100000">
                                          <p:val>
                                            <p:strVal val="#ppt_x"/>
                                          </p:val>
                                        </p:tav>
                                      </p:tavLst>
                                    </p:anim>
                                    <p:anim calcmode="lin" valueType="num">
                                      <p:cBhvr additive="base">
                                        <p:cTn id="19"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2030398"/>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sp>
        <p:nvSpPr>
          <p:cNvPr id="18" name="矩形 17"/>
          <p:cNvSpPr/>
          <p:nvPr/>
        </p:nvSpPr>
        <p:spPr>
          <a:xfrm>
            <a:off x="5037312" y="1528734"/>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858293" y="1528734"/>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298113" y="1528734"/>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237048" y="1342984"/>
            <a:ext cx="2352344" cy="485969"/>
            <a:chOff x="2237048" y="1058849"/>
            <a:chExt cx="2352344" cy="485969"/>
          </a:xfrm>
        </p:grpSpPr>
        <p:sp>
          <p:nvSpPr>
            <p:cNvPr id="28" name="矩形 27"/>
            <p:cNvSpPr/>
            <p:nvPr/>
          </p:nvSpPr>
          <p:spPr>
            <a:xfrm rot="18455707">
              <a:off x="2070369" y="1225528"/>
              <a:ext cx="485969" cy="152611"/>
            </a:xfrm>
            <a:prstGeom prst="rect">
              <a:avLst/>
            </a:prstGeom>
            <a:solidFill>
              <a:schemeClr val="accent6">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2296509">
              <a:off x="4103423" y="1185342"/>
              <a:ext cx="485969" cy="152611"/>
            </a:xfrm>
            <a:prstGeom prst="rect">
              <a:avLst/>
            </a:prstGeom>
            <a:solidFill>
              <a:schemeClr val="accent6">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4941715" y="1342984"/>
            <a:ext cx="2352344" cy="485969"/>
            <a:chOff x="4941715" y="1058849"/>
            <a:chExt cx="2352344" cy="485969"/>
          </a:xfrm>
        </p:grpSpPr>
        <p:sp>
          <p:nvSpPr>
            <p:cNvPr id="33" name="矩形 32"/>
            <p:cNvSpPr/>
            <p:nvPr/>
          </p:nvSpPr>
          <p:spPr>
            <a:xfrm rot="18455707">
              <a:off x="4775036" y="1225528"/>
              <a:ext cx="485969" cy="152611"/>
            </a:xfrm>
            <a:prstGeom prst="rect">
              <a:avLst/>
            </a:prstGeom>
            <a:solidFill>
              <a:schemeClr val="accent6">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rot="2296509">
              <a:off x="6808090" y="1185342"/>
              <a:ext cx="485969" cy="152611"/>
            </a:xfrm>
            <a:prstGeom prst="rect">
              <a:avLst/>
            </a:prstGeom>
            <a:solidFill>
              <a:schemeClr val="accent6">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p:cNvGrpSpPr/>
          <p:nvPr/>
        </p:nvGrpSpPr>
        <p:grpSpPr>
          <a:xfrm>
            <a:off x="7781987" y="1342984"/>
            <a:ext cx="2352344" cy="485969"/>
            <a:chOff x="7781987" y="1058849"/>
            <a:chExt cx="2352344" cy="485969"/>
          </a:xfrm>
        </p:grpSpPr>
        <p:sp>
          <p:nvSpPr>
            <p:cNvPr id="38" name="矩形 37"/>
            <p:cNvSpPr/>
            <p:nvPr/>
          </p:nvSpPr>
          <p:spPr>
            <a:xfrm rot="18455707">
              <a:off x="7615308" y="1225528"/>
              <a:ext cx="485969" cy="152611"/>
            </a:xfrm>
            <a:prstGeom prst="rect">
              <a:avLst/>
            </a:prstGeom>
            <a:solidFill>
              <a:schemeClr val="accent6">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rot="2296509">
              <a:off x="9648362" y="1185342"/>
              <a:ext cx="485969" cy="152611"/>
            </a:xfrm>
            <a:prstGeom prst="rect">
              <a:avLst/>
            </a:prstGeom>
            <a:solidFill>
              <a:schemeClr val="accent6">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
        <p:nvSpPr>
          <p:cNvPr id="9" name="文本框 8"/>
          <p:cNvSpPr txBox="1"/>
          <p:nvPr/>
        </p:nvSpPr>
        <p:spPr>
          <a:xfrm>
            <a:off x="2680214" y="3121532"/>
            <a:ext cx="1107996" cy="584775"/>
          </a:xfrm>
          <a:prstGeom prst="rect">
            <a:avLst/>
          </a:prstGeom>
          <a:noFill/>
        </p:spPr>
        <p:txBody>
          <a:bodyPr wrap="none" rtlCol="0">
            <a:spAutoFit/>
          </a:bodyPr>
          <a:lstStyle/>
          <a:p>
            <a:r>
              <a:rPr lang="en-US" altLang="zh-CN" sz="1600" dirty="0" smtClean="0">
                <a:solidFill>
                  <a:srgbClr val="FF6900"/>
                </a:solidFill>
                <a:latin typeface="方正少儿简体" panose="03000509000000000000" pitchFamily="65" charset="-122"/>
                <a:ea typeface="方正少儿简体" panose="03000509000000000000" pitchFamily="65" charset="-122"/>
              </a:rPr>
              <a:t>1 </a:t>
            </a:r>
            <a:r>
              <a:rPr lang="en-US" altLang="zh-CN" sz="1600" dirty="0" err="1" smtClean="0">
                <a:solidFill>
                  <a:schemeClr val="accent6">
                    <a:lumMod val="50000"/>
                  </a:schemeClr>
                </a:solidFill>
                <a:latin typeface="Arial" panose="020B0604020202020204" pitchFamily="34" charset="0"/>
                <a:ea typeface="方正少儿简体" panose="03000509000000000000" pitchFamily="65" charset="-122"/>
                <a:cs typeface="Arial" panose="020B0604020202020204" pitchFamily="34" charset="0"/>
              </a:rPr>
              <a:t>Băng</a:t>
            </a:r>
            <a:r>
              <a:rPr lang="en-US" altLang="zh-CN" sz="1600" dirty="0" smtClean="0">
                <a:solidFill>
                  <a:schemeClr val="accent6">
                    <a:lumMod val="50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1600" dirty="0" err="1" smtClean="0">
                <a:solidFill>
                  <a:schemeClr val="accent6">
                    <a:lumMod val="50000"/>
                  </a:schemeClr>
                </a:solidFill>
                <a:latin typeface="Arial" panose="020B0604020202020204" pitchFamily="34" charset="0"/>
                <a:ea typeface="方正少儿简体" panose="03000509000000000000" pitchFamily="65" charset="-122"/>
                <a:cs typeface="Arial" panose="020B0604020202020204" pitchFamily="34" charset="0"/>
              </a:rPr>
              <a:t>sụt</a:t>
            </a:r>
            <a:endParaRPr lang="zh-CN" altLang="en-US" sz="1600" dirty="0">
              <a:solidFill>
                <a:schemeClr val="accent6">
                  <a:lumMod val="50000"/>
                </a:schemeClr>
              </a:solidFill>
              <a:latin typeface="Arial" panose="020B0604020202020204" pitchFamily="34" charset="0"/>
              <a:ea typeface="方正少儿简体" panose="03000509000000000000" pitchFamily="65" charset="-122"/>
              <a:cs typeface="Arial" panose="020B0604020202020204" pitchFamily="34" charset="0"/>
            </a:endParaRPr>
          </a:p>
          <a:p>
            <a:endParaRPr lang="zh-CN" altLang="en-US" sz="1600" dirty="0">
              <a:solidFill>
                <a:srgbClr val="67873F"/>
              </a:solidFill>
              <a:latin typeface="方正少儿简体" panose="03000509000000000000" pitchFamily="65" charset="-122"/>
              <a:ea typeface="方正少儿简体" panose="03000509000000000000" pitchFamily="65" charset="-122"/>
            </a:endParaRPr>
          </a:p>
        </p:txBody>
      </p:sp>
      <p:sp>
        <p:nvSpPr>
          <p:cNvPr id="44" name="文本框 43"/>
          <p:cNvSpPr txBox="1"/>
          <p:nvPr/>
        </p:nvSpPr>
        <p:spPr>
          <a:xfrm>
            <a:off x="5244448" y="3189772"/>
            <a:ext cx="1317990" cy="646331"/>
          </a:xfrm>
          <a:prstGeom prst="rect">
            <a:avLst/>
          </a:prstGeom>
          <a:noFill/>
        </p:spPr>
        <p:txBody>
          <a:bodyPr wrap="none" rtlCol="0">
            <a:spAutoFit/>
          </a:bodyPr>
          <a:lstStyle/>
          <a:p>
            <a:r>
              <a:rPr lang="en-US" altLang="zh-CN" dirty="0" smtClean="0">
                <a:solidFill>
                  <a:srgbClr val="FF6900"/>
                </a:solidFill>
                <a:latin typeface="方正少儿简体" panose="03000509000000000000" pitchFamily="65" charset="-122"/>
                <a:ea typeface="方正少儿简体" panose="03000509000000000000" pitchFamily="65" charset="-122"/>
              </a:rPr>
              <a:t>2 </a:t>
            </a:r>
            <a:r>
              <a:rPr lang="en-US" altLang="zh-CN" dirty="0" err="1" smtClean="0">
                <a:solidFill>
                  <a:schemeClr val="accent6">
                    <a:lumMod val="50000"/>
                  </a:schemeClr>
                </a:solidFill>
                <a:latin typeface="Arial" panose="020B0604020202020204" pitchFamily="34" charset="0"/>
                <a:ea typeface="方正少儿简体" panose="03000509000000000000" pitchFamily="65" charset="-122"/>
                <a:cs typeface="Arial" panose="020B0604020202020204" pitchFamily="34" charset="0"/>
              </a:rPr>
              <a:t>Băng</a:t>
            </a:r>
            <a:r>
              <a:rPr lang="en-US" altLang="zh-CN" dirty="0" smtClean="0">
                <a:solidFill>
                  <a:schemeClr val="accent6">
                    <a:lumMod val="50000"/>
                  </a:schemeClr>
                </a:solidFill>
                <a:latin typeface="Arial" panose="020B0604020202020204" pitchFamily="34" charset="0"/>
                <a:ea typeface="方正少儿简体" panose="03000509000000000000" pitchFamily="65" charset="-122"/>
                <a:cs typeface="Arial" panose="020B0604020202020204" pitchFamily="34" charset="0"/>
              </a:rPr>
              <a:t> tan</a:t>
            </a:r>
            <a:endParaRPr lang="zh-CN" altLang="en-US" dirty="0">
              <a:solidFill>
                <a:schemeClr val="accent6">
                  <a:lumMod val="50000"/>
                </a:schemeClr>
              </a:solidFill>
              <a:latin typeface="Arial" panose="020B0604020202020204" pitchFamily="34" charset="0"/>
              <a:ea typeface="方正少儿简体" panose="03000509000000000000" pitchFamily="65" charset="-122"/>
              <a:cs typeface="Arial" panose="020B0604020202020204" pitchFamily="34" charset="0"/>
            </a:endParaRPr>
          </a:p>
          <a:p>
            <a:endParaRPr lang="zh-CN" altLang="en-US" dirty="0">
              <a:solidFill>
                <a:srgbClr val="67873F"/>
              </a:solidFill>
              <a:latin typeface="方正少儿简体" panose="03000509000000000000" pitchFamily="65" charset="-122"/>
              <a:ea typeface="方正少儿简体" panose="03000509000000000000" pitchFamily="65" charset="-122"/>
            </a:endParaRPr>
          </a:p>
        </p:txBody>
      </p:sp>
      <p:sp>
        <p:nvSpPr>
          <p:cNvPr id="45" name="文本框 44"/>
          <p:cNvSpPr txBox="1"/>
          <p:nvPr/>
        </p:nvSpPr>
        <p:spPr>
          <a:xfrm>
            <a:off x="8214527" y="3179680"/>
            <a:ext cx="1152880" cy="584775"/>
          </a:xfrm>
          <a:prstGeom prst="rect">
            <a:avLst/>
          </a:prstGeom>
          <a:noFill/>
        </p:spPr>
        <p:txBody>
          <a:bodyPr wrap="none" rtlCol="0">
            <a:spAutoFit/>
          </a:bodyPr>
          <a:lstStyle/>
          <a:p>
            <a:r>
              <a:rPr lang="en-US" altLang="zh-CN" sz="1600" dirty="0" smtClean="0">
                <a:solidFill>
                  <a:srgbClr val="FF6900"/>
                </a:solidFill>
                <a:latin typeface="方正少儿简体" panose="03000509000000000000" pitchFamily="65" charset="-122"/>
                <a:ea typeface="方正少儿简体" panose="03000509000000000000" pitchFamily="65" charset="-122"/>
              </a:rPr>
              <a:t>3 </a:t>
            </a:r>
            <a:r>
              <a:rPr lang="en-US" altLang="zh-CN" sz="1600" dirty="0" err="1" smtClean="0">
                <a:solidFill>
                  <a:schemeClr val="accent6">
                    <a:lumMod val="50000"/>
                  </a:schemeClr>
                </a:solidFill>
                <a:latin typeface="Arial" panose="020B0604020202020204" pitchFamily="34" charset="0"/>
                <a:ea typeface="方正少儿简体" panose="03000509000000000000" pitchFamily="65" charset="-122"/>
                <a:cs typeface="Arial" panose="020B0604020202020204" pitchFamily="34" charset="0"/>
              </a:rPr>
              <a:t>Băng</a:t>
            </a:r>
            <a:r>
              <a:rPr lang="en-US" altLang="zh-CN" sz="1600" dirty="0" smtClean="0">
                <a:solidFill>
                  <a:schemeClr val="accent6">
                    <a:lumMod val="50000"/>
                  </a:schemeClr>
                </a:solidFill>
                <a:latin typeface="Arial" panose="020B0604020202020204" pitchFamily="34" charset="0"/>
                <a:ea typeface="方正少儿简体" panose="03000509000000000000" pitchFamily="65" charset="-122"/>
                <a:cs typeface="Arial" panose="020B0604020202020204" pitchFamily="34" charset="0"/>
              </a:rPr>
              <a:t> tan</a:t>
            </a:r>
            <a:endParaRPr lang="zh-CN" altLang="en-US" sz="1600" dirty="0">
              <a:solidFill>
                <a:schemeClr val="accent6">
                  <a:lumMod val="50000"/>
                </a:schemeClr>
              </a:solidFill>
              <a:latin typeface="Arial" panose="020B0604020202020204" pitchFamily="34" charset="0"/>
              <a:ea typeface="方正少儿简体" panose="03000509000000000000" pitchFamily="65" charset="-122"/>
              <a:cs typeface="Arial" panose="020B0604020202020204" pitchFamily="34" charset="0"/>
            </a:endParaRPr>
          </a:p>
          <a:p>
            <a:endParaRPr lang="zh-CN" altLang="en-US" sz="1600" dirty="0">
              <a:solidFill>
                <a:srgbClr val="67873F"/>
              </a:solidFill>
              <a:latin typeface="方正少儿简体" panose="03000509000000000000" pitchFamily="65" charset="-122"/>
              <a:ea typeface="方正少儿简体" panose="03000509000000000000" pitchFamily="65" charset="-122"/>
            </a:endParaRP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2899" y="3567986"/>
            <a:ext cx="2153499" cy="2313556"/>
          </a:xfrm>
          <a:prstGeom prst="rect">
            <a:avLst/>
          </a:prstGeom>
        </p:spPr>
      </p:pic>
      <p:sp>
        <p:nvSpPr>
          <p:cNvPr id="51" name="矩形 50"/>
          <p:cNvSpPr/>
          <p:nvPr/>
        </p:nvSpPr>
        <p:spPr>
          <a:xfrm>
            <a:off x="3682987" y="4420456"/>
            <a:ext cx="5887733" cy="830997"/>
          </a:xfrm>
          <a:prstGeom prst="rect">
            <a:avLst/>
          </a:prstGeom>
        </p:spPr>
        <p:txBody>
          <a:bodyPr wrap="square">
            <a:spAutoFit/>
          </a:bodyPr>
          <a:lstStyle/>
          <a:p>
            <a:r>
              <a:rPr lang="vi-VN" sz="2400" dirty="0">
                <a:solidFill>
                  <a:schemeClr val="bg1"/>
                </a:solidFill>
                <a:latin typeface="Times New Roman" panose="02020603050405020304" pitchFamily="18" charset="0"/>
                <a:cs typeface="Times New Roman" panose="02020603050405020304" pitchFamily="18" charset="0"/>
              </a:rPr>
              <a:t>Băng tan trên các đỉnh núi là nguồn cấp nước quan trọng cho nhiều sông lớn trên thế giới.</a:t>
            </a:r>
          </a:p>
        </p:txBody>
      </p:sp>
      <p:grpSp>
        <p:nvGrpSpPr>
          <p:cNvPr id="10" name="组合 9"/>
          <p:cNvGrpSpPr/>
          <p:nvPr/>
        </p:nvGrpSpPr>
        <p:grpSpPr>
          <a:xfrm>
            <a:off x="3721087" y="4253009"/>
            <a:ext cx="5753100" cy="1129462"/>
            <a:chOff x="3721087" y="4253009"/>
            <a:chExt cx="5753100" cy="1129462"/>
          </a:xfrm>
        </p:grpSpPr>
        <p:sp>
          <p:nvSpPr>
            <p:cNvPr id="5" name="任意多边形 4"/>
            <p:cNvSpPr/>
            <p:nvPr/>
          </p:nvSpPr>
          <p:spPr>
            <a:xfrm>
              <a:off x="3721087" y="4253009"/>
              <a:ext cx="5753100" cy="112836"/>
            </a:xfrm>
            <a:custGeom>
              <a:avLst/>
              <a:gdLst>
                <a:gd name="connsiteX0" fmla="*/ 0 w 5753100"/>
                <a:gd name="connsiteY0" fmla="*/ 85725 h 112836"/>
                <a:gd name="connsiteX1" fmla="*/ 200025 w 5753100"/>
                <a:gd name="connsiteY1" fmla="*/ 66675 h 112836"/>
                <a:gd name="connsiteX2" fmla="*/ 476250 w 5753100"/>
                <a:gd name="connsiteY2" fmla="*/ 57150 h 112836"/>
                <a:gd name="connsiteX3" fmla="*/ 619125 w 5753100"/>
                <a:gd name="connsiteY3" fmla="*/ 28575 h 112836"/>
                <a:gd name="connsiteX4" fmla="*/ 742950 w 5753100"/>
                <a:gd name="connsiteY4" fmla="*/ 19050 h 112836"/>
                <a:gd name="connsiteX5" fmla="*/ 962025 w 5753100"/>
                <a:gd name="connsiteY5" fmla="*/ 0 h 112836"/>
                <a:gd name="connsiteX6" fmla="*/ 3867150 w 5753100"/>
                <a:gd name="connsiteY6" fmla="*/ 28575 h 112836"/>
                <a:gd name="connsiteX7" fmla="*/ 3990975 w 5753100"/>
                <a:gd name="connsiteY7" fmla="*/ 47625 h 112836"/>
                <a:gd name="connsiteX8" fmla="*/ 4324350 w 5753100"/>
                <a:gd name="connsiteY8" fmla="*/ 66675 h 112836"/>
                <a:gd name="connsiteX9" fmla="*/ 4610100 w 5753100"/>
                <a:gd name="connsiteY9" fmla="*/ 85725 h 112836"/>
                <a:gd name="connsiteX10" fmla="*/ 4733925 w 5753100"/>
                <a:gd name="connsiteY10" fmla="*/ 104775 h 112836"/>
                <a:gd name="connsiteX11" fmla="*/ 5438775 w 5753100"/>
                <a:gd name="connsiteY11" fmla="*/ 76200 h 112836"/>
                <a:gd name="connsiteX12" fmla="*/ 5505450 w 5753100"/>
                <a:gd name="connsiteY12" fmla="*/ 38100 h 112836"/>
                <a:gd name="connsiteX13" fmla="*/ 5600700 w 5753100"/>
                <a:gd name="connsiteY13" fmla="*/ 28575 h 112836"/>
                <a:gd name="connsiteX14" fmla="*/ 5629275 w 5753100"/>
                <a:gd name="connsiteY14" fmla="*/ 19050 h 112836"/>
                <a:gd name="connsiteX15" fmla="*/ 5753100 w 5753100"/>
                <a:gd name="connsiteY15" fmla="*/ 9525 h 11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53100" h="112836">
                  <a:moveTo>
                    <a:pt x="0" y="85725"/>
                  </a:moveTo>
                  <a:cubicBezTo>
                    <a:pt x="66675" y="79375"/>
                    <a:pt x="133169" y="70686"/>
                    <a:pt x="200025" y="66675"/>
                  </a:cubicBezTo>
                  <a:cubicBezTo>
                    <a:pt x="291989" y="61157"/>
                    <a:pt x="384499" y="65491"/>
                    <a:pt x="476250" y="57150"/>
                  </a:cubicBezTo>
                  <a:cubicBezTo>
                    <a:pt x="524619" y="52753"/>
                    <a:pt x="571045" y="35444"/>
                    <a:pt x="619125" y="28575"/>
                  </a:cubicBezTo>
                  <a:cubicBezTo>
                    <a:pt x="660106" y="22721"/>
                    <a:pt x="701696" y="22488"/>
                    <a:pt x="742950" y="19050"/>
                  </a:cubicBezTo>
                  <a:lnTo>
                    <a:pt x="962025" y="0"/>
                  </a:lnTo>
                  <a:lnTo>
                    <a:pt x="3867150" y="28575"/>
                  </a:lnTo>
                  <a:cubicBezTo>
                    <a:pt x="3908905" y="29232"/>
                    <a:pt x="3949452" y="43176"/>
                    <a:pt x="3990975" y="47625"/>
                  </a:cubicBezTo>
                  <a:cubicBezTo>
                    <a:pt x="4054667" y="54449"/>
                    <a:pt x="4276156" y="63998"/>
                    <a:pt x="4324350" y="66675"/>
                  </a:cubicBezTo>
                  <a:cubicBezTo>
                    <a:pt x="4435093" y="72827"/>
                    <a:pt x="4501392" y="77960"/>
                    <a:pt x="4610100" y="85725"/>
                  </a:cubicBezTo>
                  <a:cubicBezTo>
                    <a:pt x="4651375" y="92075"/>
                    <a:pt x="4692168" y="104226"/>
                    <a:pt x="4733925" y="104775"/>
                  </a:cubicBezTo>
                  <a:cubicBezTo>
                    <a:pt x="5274860" y="111893"/>
                    <a:pt x="5153969" y="127983"/>
                    <a:pt x="5438775" y="76200"/>
                  </a:cubicBezTo>
                  <a:cubicBezTo>
                    <a:pt x="5454550" y="65683"/>
                    <a:pt x="5487641" y="41916"/>
                    <a:pt x="5505450" y="38100"/>
                  </a:cubicBezTo>
                  <a:cubicBezTo>
                    <a:pt x="5536650" y="31414"/>
                    <a:pt x="5568950" y="31750"/>
                    <a:pt x="5600700" y="28575"/>
                  </a:cubicBezTo>
                  <a:cubicBezTo>
                    <a:pt x="5610225" y="25400"/>
                    <a:pt x="5619323" y="20377"/>
                    <a:pt x="5629275" y="19050"/>
                  </a:cubicBezTo>
                  <a:cubicBezTo>
                    <a:pt x="5702690" y="9261"/>
                    <a:pt x="5709001" y="9525"/>
                    <a:pt x="5753100" y="9525"/>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54"/>
            <p:cNvSpPr/>
            <p:nvPr/>
          </p:nvSpPr>
          <p:spPr>
            <a:xfrm>
              <a:off x="3721087" y="5269635"/>
              <a:ext cx="5753100" cy="112836"/>
            </a:xfrm>
            <a:custGeom>
              <a:avLst/>
              <a:gdLst>
                <a:gd name="connsiteX0" fmla="*/ 0 w 5753100"/>
                <a:gd name="connsiteY0" fmla="*/ 85725 h 112836"/>
                <a:gd name="connsiteX1" fmla="*/ 200025 w 5753100"/>
                <a:gd name="connsiteY1" fmla="*/ 66675 h 112836"/>
                <a:gd name="connsiteX2" fmla="*/ 476250 w 5753100"/>
                <a:gd name="connsiteY2" fmla="*/ 57150 h 112836"/>
                <a:gd name="connsiteX3" fmla="*/ 619125 w 5753100"/>
                <a:gd name="connsiteY3" fmla="*/ 28575 h 112836"/>
                <a:gd name="connsiteX4" fmla="*/ 742950 w 5753100"/>
                <a:gd name="connsiteY4" fmla="*/ 19050 h 112836"/>
                <a:gd name="connsiteX5" fmla="*/ 962025 w 5753100"/>
                <a:gd name="connsiteY5" fmla="*/ 0 h 112836"/>
                <a:gd name="connsiteX6" fmla="*/ 3867150 w 5753100"/>
                <a:gd name="connsiteY6" fmla="*/ 28575 h 112836"/>
                <a:gd name="connsiteX7" fmla="*/ 3990975 w 5753100"/>
                <a:gd name="connsiteY7" fmla="*/ 47625 h 112836"/>
                <a:gd name="connsiteX8" fmla="*/ 4324350 w 5753100"/>
                <a:gd name="connsiteY8" fmla="*/ 66675 h 112836"/>
                <a:gd name="connsiteX9" fmla="*/ 4610100 w 5753100"/>
                <a:gd name="connsiteY9" fmla="*/ 85725 h 112836"/>
                <a:gd name="connsiteX10" fmla="*/ 4733925 w 5753100"/>
                <a:gd name="connsiteY10" fmla="*/ 104775 h 112836"/>
                <a:gd name="connsiteX11" fmla="*/ 5438775 w 5753100"/>
                <a:gd name="connsiteY11" fmla="*/ 76200 h 112836"/>
                <a:gd name="connsiteX12" fmla="*/ 5505450 w 5753100"/>
                <a:gd name="connsiteY12" fmla="*/ 38100 h 112836"/>
                <a:gd name="connsiteX13" fmla="*/ 5600700 w 5753100"/>
                <a:gd name="connsiteY13" fmla="*/ 28575 h 112836"/>
                <a:gd name="connsiteX14" fmla="*/ 5629275 w 5753100"/>
                <a:gd name="connsiteY14" fmla="*/ 19050 h 112836"/>
                <a:gd name="connsiteX15" fmla="*/ 5753100 w 5753100"/>
                <a:gd name="connsiteY15" fmla="*/ 9525 h 11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53100" h="112836">
                  <a:moveTo>
                    <a:pt x="0" y="85725"/>
                  </a:moveTo>
                  <a:cubicBezTo>
                    <a:pt x="66675" y="79375"/>
                    <a:pt x="133169" y="70686"/>
                    <a:pt x="200025" y="66675"/>
                  </a:cubicBezTo>
                  <a:cubicBezTo>
                    <a:pt x="291989" y="61157"/>
                    <a:pt x="384499" y="65491"/>
                    <a:pt x="476250" y="57150"/>
                  </a:cubicBezTo>
                  <a:cubicBezTo>
                    <a:pt x="524619" y="52753"/>
                    <a:pt x="571045" y="35444"/>
                    <a:pt x="619125" y="28575"/>
                  </a:cubicBezTo>
                  <a:cubicBezTo>
                    <a:pt x="660106" y="22721"/>
                    <a:pt x="701696" y="22488"/>
                    <a:pt x="742950" y="19050"/>
                  </a:cubicBezTo>
                  <a:lnTo>
                    <a:pt x="962025" y="0"/>
                  </a:lnTo>
                  <a:lnTo>
                    <a:pt x="3867150" y="28575"/>
                  </a:lnTo>
                  <a:cubicBezTo>
                    <a:pt x="3908905" y="29232"/>
                    <a:pt x="3949452" y="43176"/>
                    <a:pt x="3990975" y="47625"/>
                  </a:cubicBezTo>
                  <a:cubicBezTo>
                    <a:pt x="4054667" y="54449"/>
                    <a:pt x="4276156" y="63998"/>
                    <a:pt x="4324350" y="66675"/>
                  </a:cubicBezTo>
                  <a:cubicBezTo>
                    <a:pt x="4435093" y="72827"/>
                    <a:pt x="4501392" y="77960"/>
                    <a:pt x="4610100" y="85725"/>
                  </a:cubicBezTo>
                  <a:cubicBezTo>
                    <a:pt x="4651375" y="92075"/>
                    <a:pt x="4692168" y="104226"/>
                    <a:pt x="4733925" y="104775"/>
                  </a:cubicBezTo>
                  <a:cubicBezTo>
                    <a:pt x="5274860" y="111893"/>
                    <a:pt x="5153969" y="127983"/>
                    <a:pt x="5438775" y="76200"/>
                  </a:cubicBezTo>
                  <a:cubicBezTo>
                    <a:pt x="5454550" y="65683"/>
                    <a:pt x="5487641" y="41916"/>
                    <a:pt x="5505450" y="38100"/>
                  </a:cubicBezTo>
                  <a:cubicBezTo>
                    <a:pt x="5536650" y="31414"/>
                    <a:pt x="5568950" y="31750"/>
                    <a:pt x="5600700" y="28575"/>
                  </a:cubicBezTo>
                  <a:cubicBezTo>
                    <a:pt x="5610225" y="25400"/>
                    <a:pt x="5619323" y="20377"/>
                    <a:pt x="5629275" y="19050"/>
                  </a:cubicBezTo>
                  <a:cubicBezTo>
                    <a:pt x="5702690" y="9261"/>
                    <a:pt x="5709001" y="9525"/>
                    <a:pt x="5753100" y="9525"/>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Picture 1"/>
          <p:cNvPicPr>
            <a:picLocks noChangeAspect="1"/>
          </p:cNvPicPr>
          <p:nvPr/>
        </p:nvPicPr>
        <p:blipFill>
          <a:blip r:embed="rId7"/>
          <a:stretch>
            <a:fillRect/>
          </a:stretch>
        </p:blipFill>
        <p:spPr>
          <a:xfrm>
            <a:off x="2445090" y="1549885"/>
            <a:ext cx="1800243" cy="1468424"/>
          </a:xfrm>
          <a:prstGeom prst="rect">
            <a:avLst/>
          </a:prstGeom>
        </p:spPr>
      </p:pic>
      <p:pic>
        <p:nvPicPr>
          <p:cNvPr id="8" name="Picture 7"/>
          <p:cNvPicPr>
            <a:picLocks noChangeAspect="1"/>
          </p:cNvPicPr>
          <p:nvPr/>
        </p:nvPicPr>
        <p:blipFill>
          <a:blip r:embed="rId8"/>
          <a:stretch>
            <a:fillRect/>
          </a:stretch>
        </p:blipFill>
        <p:spPr>
          <a:xfrm>
            <a:off x="5148415" y="1568886"/>
            <a:ext cx="1800244" cy="1628775"/>
          </a:xfrm>
          <a:prstGeom prst="rect">
            <a:avLst/>
          </a:prstGeom>
        </p:spPr>
      </p:pic>
      <p:pic>
        <p:nvPicPr>
          <p:cNvPr id="16" name="Picture 15"/>
          <p:cNvPicPr>
            <a:picLocks noChangeAspect="1"/>
          </p:cNvPicPr>
          <p:nvPr/>
        </p:nvPicPr>
        <p:blipFill>
          <a:blip r:embed="rId9"/>
          <a:stretch>
            <a:fillRect/>
          </a:stretch>
        </p:blipFill>
        <p:spPr>
          <a:xfrm>
            <a:off x="7922344" y="1568886"/>
            <a:ext cx="1900557" cy="1507571"/>
          </a:xfrm>
          <a:prstGeom prst="rect">
            <a:avLst/>
          </a:prstGeom>
        </p:spPr>
      </p:pic>
    </p:spTree>
    <p:extLst>
      <p:ext uri="{BB962C8B-B14F-4D97-AF65-F5344CB8AC3E}">
        <p14:creationId xmlns:p14="http://schemas.microsoft.com/office/powerpoint/2010/main" val="177615970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fill="hold"/>
                                        <p:tgtEl>
                                          <p:spTgt spid="45"/>
                                        </p:tgtEl>
                                        <p:attrNameLst>
                                          <p:attrName>ppt_x</p:attrName>
                                        </p:attrNameLst>
                                      </p:cBhvr>
                                      <p:tavLst>
                                        <p:tav tm="0">
                                          <p:val>
                                            <p:strVal val="#ppt_x"/>
                                          </p:val>
                                        </p:tav>
                                        <p:tav tm="100000">
                                          <p:val>
                                            <p:strVal val="#ppt_x"/>
                                          </p:val>
                                        </p:tav>
                                      </p:tavLst>
                                    </p:anim>
                                    <p:anim calcmode="lin" valueType="num">
                                      <p:cBhvr additive="base">
                                        <p:cTn id="3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 calcmode="lin" valueType="num">
                                      <p:cBhvr additive="base">
                                        <p:cTn id="40" dur="500" fill="hold"/>
                                        <p:tgtEl>
                                          <p:spTgt spid="51"/>
                                        </p:tgtEl>
                                        <p:attrNameLst>
                                          <p:attrName>ppt_x</p:attrName>
                                        </p:attrNameLst>
                                      </p:cBhvr>
                                      <p:tavLst>
                                        <p:tav tm="0">
                                          <p:val>
                                            <p:strVal val="#ppt_x"/>
                                          </p:val>
                                        </p:tav>
                                        <p:tav tm="100000">
                                          <p:val>
                                            <p:strVal val="#ppt_x"/>
                                          </p:val>
                                        </p:tav>
                                      </p:tavLst>
                                    </p:anim>
                                    <p:anim calcmode="lin" valueType="num">
                                      <p:cBhvr additive="base">
                                        <p:cTn id="41"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4" grpId="0"/>
      <p:bldP spid="45" grpId="0"/>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2030398"/>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2899" y="3567986"/>
            <a:ext cx="2153499" cy="2313556"/>
          </a:xfrm>
          <a:prstGeom prst="rect">
            <a:avLst/>
          </a:prstGeom>
        </p:spPr>
      </p:pic>
      <p:sp>
        <p:nvSpPr>
          <p:cNvPr id="51" name="矩形 50"/>
          <p:cNvSpPr/>
          <p:nvPr/>
        </p:nvSpPr>
        <p:spPr>
          <a:xfrm>
            <a:off x="3682987" y="4394329"/>
            <a:ext cx="5887733" cy="1323439"/>
          </a:xfrm>
          <a:prstGeom prst="rect">
            <a:avLst/>
          </a:prstGeom>
        </p:spPr>
        <p:txBody>
          <a:bodyPr wrap="square">
            <a:spAutoFit/>
          </a:bodyPr>
          <a:lstStyle/>
          <a:p>
            <a:r>
              <a:rPr lang="vi-VN" sz="2000" dirty="0">
                <a:solidFill>
                  <a:schemeClr val="bg1"/>
                </a:solidFill>
                <a:latin typeface="Times New Roman" panose="02020603050405020304" pitchFamily="18" charset="0"/>
                <a:cs typeface="Times New Roman" panose="02020603050405020304" pitchFamily="18" charset="0"/>
              </a:rPr>
              <a:t>Băng hà góp phần điều hòa nhiệt độ trên Trái Đất, cung cấp nước cho các dòng sông</a:t>
            </a:r>
            <a:r>
              <a:rPr lang="vi-VN" sz="2000" dirty="0" smtClean="0">
                <a:solidFill>
                  <a:schemeClr val="bg1"/>
                </a:solidFill>
                <a:latin typeface="Times New Roman" panose="02020603050405020304" pitchFamily="18" charset="0"/>
                <a:cs typeface="Times New Roman" panose="02020603050405020304" pitchFamily="18" charset="0"/>
              </a:rPr>
              <a:t>.</a:t>
            </a:r>
          </a:p>
          <a:p>
            <a:r>
              <a:rPr lang="vi-VN" sz="2000" dirty="0">
                <a:solidFill>
                  <a:schemeClr val="bg1"/>
                </a:solidFill>
                <a:latin typeface="Times New Roman" panose="02020603050405020304" pitchFamily="18" charset="0"/>
                <a:cs typeface="Times New Roman" panose="02020603050405020304" pitchFamily="18" charset="0"/>
              </a:rPr>
              <a:t>Chiếm 70% trữ lượng nước ngọt trên Trái Đất và ít bị ô nhiễm.</a:t>
            </a:r>
          </a:p>
        </p:txBody>
      </p:sp>
      <p:grpSp>
        <p:nvGrpSpPr>
          <p:cNvPr id="10" name="组合 9"/>
          <p:cNvGrpSpPr/>
          <p:nvPr/>
        </p:nvGrpSpPr>
        <p:grpSpPr>
          <a:xfrm>
            <a:off x="3721087" y="4253008"/>
            <a:ext cx="5753100" cy="1498469"/>
            <a:chOff x="3721087" y="4253009"/>
            <a:chExt cx="5753100" cy="1129462"/>
          </a:xfrm>
        </p:grpSpPr>
        <p:sp>
          <p:nvSpPr>
            <p:cNvPr id="5" name="任意多边形 4"/>
            <p:cNvSpPr/>
            <p:nvPr/>
          </p:nvSpPr>
          <p:spPr>
            <a:xfrm>
              <a:off x="3721087" y="4253009"/>
              <a:ext cx="5753100" cy="112836"/>
            </a:xfrm>
            <a:custGeom>
              <a:avLst/>
              <a:gdLst>
                <a:gd name="connsiteX0" fmla="*/ 0 w 5753100"/>
                <a:gd name="connsiteY0" fmla="*/ 85725 h 112836"/>
                <a:gd name="connsiteX1" fmla="*/ 200025 w 5753100"/>
                <a:gd name="connsiteY1" fmla="*/ 66675 h 112836"/>
                <a:gd name="connsiteX2" fmla="*/ 476250 w 5753100"/>
                <a:gd name="connsiteY2" fmla="*/ 57150 h 112836"/>
                <a:gd name="connsiteX3" fmla="*/ 619125 w 5753100"/>
                <a:gd name="connsiteY3" fmla="*/ 28575 h 112836"/>
                <a:gd name="connsiteX4" fmla="*/ 742950 w 5753100"/>
                <a:gd name="connsiteY4" fmla="*/ 19050 h 112836"/>
                <a:gd name="connsiteX5" fmla="*/ 962025 w 5753100"/>
                <a:gd name="connsiteY5" fmla="*/ 0 h 112836"/>
                <a:gd name="connsiteX6" fmla="*/ 3867150 w 5753100"/>
                <a:gd name="connsiteY6" fmla="*/ 28575 h 112836"/>
                <a:gd name="connsiteX7" fmla="*/ 3990975 w 5753100"/>
                <a:gd name="connsiteY7" fmla="*/ 47625 h 112836"/>
                <a:gd name="connsiteX8" fmla="*/ 4324350 w 5753100"/>
                <a:gd name="connsiteY8" fmla="*/ 66675 h 112836"/>
                <a:gd name="connsiteX9" fmla="*/ 4610100 w 5753100"/>
                <a:gd name="connsiteY9" fmla="*/ 85725 h 112836"/>
                <a:gd name="connsiteX10" fmla="*/ 4733925 w 5753100"/>
                <a:gd name="connsiteY10" fmla="*/ 104775 h 112836"/>
                <a:gd name="connsiteX11" fmla="*/ 5438775 w 5753100"/>
                <a:gd name="connsiteY11" fmla="*/ 76200 h 112836"/>
                <a:gd name="connsiteX12" fmla="*/ 5505450 w 5753100"/>
                <a:gd name="connsiteY12" fmla="*/ 38100 h 112836"/>
                <a:gd name="connsiteX13" fmla="*/ 5600700 w 5753100"/>
                <a:gd name="connsiteY13" fmla="*/ 28575 h 112836"/>
                <a:gd name="connsiteX14" fmla="*/ 5629275 w 5753100"/>
                <a:gd name="connsiteY14" fmla="*/ 19050 h 112836"/>
                <a:gd name="connsiteX15" fmla="*/ 5753100 w 5753100"/>
                <a:gd name="connsiteY15" fmla="*/ 9525 h 11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53100" h="112836">
                  <a:moveTo>
                    <a:pt x="0" y="85725"/>
                  </a:moveTo>
                  <a:cubicBezTo>
                    <a:pt x="66675" y="79375"/>
                    <a:pt x="133169" y="70686"/>
                    <a:pt x="200025" y="66675"/>
                  </a:cubicBezTo>
                  <a:cubicBezTo>
                    <a:pt x="291989" y="61157"/>
                    <a:pt x="384499" y="65491"/>
                    <a:pt x="476250" y="57150"/>
                  </a:cubicBezTo>
                  <a:cubicBezTo>
                    <a:pt x="524619" y="52753"/>
                    <a:pt x="571045" y="35444"/>
                    <a:pt x="619125" y="28575"/>
                  </a:cubicBezTo>
                  <a:cubicBezTo>
                    <a:pt x="660106" y="22721"/>
                    <a:pt x="701696" y="22488"/>
                    <a:pt x="742950" y="19050"/>
                  </a:cubicBezTo>
                  <a:lnTo>
                    <a:pt x="962025" y="0"/>
                  </a:lnTo>
                  <a:lnTo>
                    <a:pt x="3867150" y="28575"/>
                  </a:lnTo>
                  <a:cubicBezTo>
                    <a:pt x="3908905" y="29232"/>
                    <a:pt x="3949452" y="43176"/>
                    <a:pt x="3990975" y="47625"/>
                  </a:cubicBezTo>
                  <a:cubicBezTo>
                    <a:pt x="4054667" y="54449"/>
                    <a:pt x="4276156" y="63998"/>
                    <a:pt x="4324350" y="66675"/>
                  </a:cubicBezTo>
                  <a:cubicBezTo>
                    <a:pt x="4435093" y="72827"/>
                    <a:pt x="4501392" y="77960"/>
                    <a:pt x="4610100" y="85725"/>
                  </a:cubicBezTo>
                  <a:cubicBezTo>
                    <a:pt x="4651375" y="92075"/>
                    <a:pt x="4692168" y="104226"/>
                    <a:pt x="4733925" y="104775"/>
                  </a:cubicBezTo>
                  <a:cubicBezTo>
                    <a:pt x="5274860" y="111893"/>
                    <a:pt x="5153969" y="127983"/>
                    <a:pt x="5438775" y="76200"/>
                  </a:cubicBezTo>
                  <a:cubicBezTo>
                    <a:pt x="5454550" y="65683"/>
                    <a:pt x="5487641" y="41916"/>
                    <a:pt x="5505450" y="38100"/>
                  </a:cubicBezTo>
                  <a:cubicBezTo>
                    <a:pt x="5536650" y="31414"/>
                    <a:pt x="5568950" y="31750"/>
                    <a:pt x="5600700" y="28575"/>
                  </a:cubicBezTo>
                  <a:cubicBezTo>
                    <a:pt x="5610225" y="25400"/>
                    <a:pt x="5619323" y="20377"/>
                    <a:pt x="5629275" y="19050"/>
                  </a:cubicBezTo>
                  <a:cubicBezTo>
                    <a:pt x="5702690" y="9261"/>
                    <a:pt x="5709001" y="9525"/>
                    <a:pt x="5753100" y="9525"/>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5" name="任意多边形 54"/>
            <p:cNvSpPr/>
            <p:nvPr/>
          </p:nvSpPr>
          <p:spPr>
            <a:xfrm>
              <a:off x="3721087" y="5269635"/>
              <a:ext cx="5753100" cy="112836"/>
            </a:xfrm>
            <a:custGeom>
              <a:avLst/>
              <a:gdLst>
                <a:gd name="connsiteX0" fmla="*/ 0 w 5753100"/>
                <a:gd name="connsiteY0" fmla="*/ 85725 h 112836"/>
                <a:gd name="connsiteX1" fmla="*/ 200025 w 5753100"/>
                <a:gd name="connsiteY1" fmla="*/ 66675 h 112836"/>
                <a:gd name="connsiteX2" fmla="*/ 476250 w 5753100"/>
                <a:gd name="connsiteY2" fmla="*/ 57150 h 112836"/>
                <a:gd name="connsiteX3" fmla="*/ 619125 w 5753100"/>
                <a:gd name="connsiteY3" fmla="*/ 28575 h 112836"/>
                <a:gd name="connsiteX4" fmla="*/ 742950 w 5753100"/>
                <a:gd name="connsiteY4" fmla="*/ 19050 h 112836"/>
                <a:gd name="connsiteX5" fmla="*/ 962025 w 5753100"/>
                <a:gd name="connsiteY5" fmla="*/ 0 h 112836"/>
                <a:gd name="connsiteX6" fmla="*/ 3867150 w 5753100"/>
                <a:gd name="connsiteY6" fmla="*/ 28575 h 112836"/>
                <a:gd name="connsiteX7" fmla="*/ 3990975 w 5753100"/>
                <a:gd name="connsiteY7" fmla="*/ 47625 h 112836"/>
                <a:gd name="connsiteX8" fmla="*/ 4324350 w 5753100"/>
                <a:gd name="connsiteY8" fmla="*/ 66675 h 112836"/>
                <a:gd name="connsiteX9" fmla="*/ 4610100 w 5753100"/>
                <a:gd name="connsiteY9" fmla="*/ 85725 h 112836"/>
                <a:gd name="connsiteX10" fmla="*/ 4733925 w 5753100"/>
                <a:gd name="connsiteY10" fmla="*/ 104775 h 112836"/>
                <a:gd name="connsiteX11" fmla="*/ 5438775 w 5753100"/>
                <a:gd name="connsiteY11" fmla="*/ 76200 h 112836"/>
                <a:gd name="connsiteX12" fmla="*/ 5505450 w 5753100"/>
                <a:gd name="connsiteY12" fmla="*/ 38100 h 112836"/>
                <a:gd name="connsiteX13" fmla="*/ 5600700 w 5753100"/>
                <a:gd name="connsiteY13" fmla="*/ 28575 h 112836"/>
                <a:gd name="connsiteX14" fmla="*/ 5629275 w 5753100"/>
                <a:gd name="connsiteY14" fmla="*/ 19050 h 112836"/>
                <a:gd name="connsiteX15" fmla="*/ 5753100 w 5753100"/>
                <a:gd name="connsiteY15" fmla="*/ 9525 h 11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53100" h="112836">
                  <a:moveTo>
                    <a:pt x="0" y="85725"/>
                  </a:moveTo>
                  <a:cubicBezTo>
                    <a:pt x="66675" y="79375"/>
                    <a:pt x="133169" y="70686"/>
                    <a:pt x="200025" y="66675"/>
                  </a:cubicBezTo>
                  <a:cubicBezTo>
                    <a:pt x="291989" y="61157"/>
                    <a:pt x="384499" y="65491"/>
                    <a:pt x="476250" y="57150"/>
                  </a:cubicBezTo>
                  <a:cubicBezTo>
                    <a:pt x="524619" y="52753"/>
                    <a:pt x="571045" y="35444"/>
                    <a:pt x="619125" y="28575"/>
                  </a:cubicBezTo>
                  <a:cubicBezTo>
                    <a:pt x="660106" y="22721"/>
                    <a:pt x="701696" y="22488"/>
                    <a:pt x="742950" y="19050"/>
                  </a:cubicBezTo>
                  <a:lnTo>
                    <a:pt x="962025" y="0"/>
                  </a:lnTo>
                  <a:lnTo>
                    <a:pt x="3867150" y="28575"/>
                  </a:lnTo>
                  <a:cubicBezTo>
                    <a:pt x="3908905" y="29232"/>
                    <a:pt x="3949452" y="43176"/>
                    <a:pt x="3990975" y="47625"/>
                  </a:cubicBezTo>
                  <a:cubicBezTo>
                    <a:pt x="4054667" y="54449"/>
                    <a:pt x="4276156" y="63998"/>
                    <a:pt x="4324350" y="66675"/>
                  </a:cubicBezTo>
                  <a:cubicBezTo>
                    <a:pt x="4435093" y="72827"/>
                    <a:pt x="4501392" y="77960"/>
                    <a:pt x="4610100" y="85725"/>
                  </a:cubicBezTo>
                  <a:cubicBezTo>
                    <a:pt x="4651375" y="92075"/>
                    <a:pt x="4692168" y="104226"/>
                    <a:pt x="4733925" y="104775"/>
                  </a:cubicBezTo>
                  <a:cubicBezTo>
                    <a:pt x="5274860" y="111893"/>
                    <a:pt x="5153969" y="127983"/>
                    <a:pt x="5438775" y="76200"/>
                  </a:cubicBezTo>
                  <a:cubicBezTo>
                    <a:pt x="5454550" y="65683"/>
                    <a:pt x="5487641" y="41916"/>
                    <a:pt x="5505450" y="38100"/>
                  </a:cubicBezTo>
                  <a:cubicBezTo>
                    <a:pt x="5536650" y="31414"/>
                    <a:pt x="5568950" y="31750"/>
                    <a:pt x="5600700" y="28575"/>
                  </a:cubicBezTo>
                  <a:cubicBezTo>
                    <a:pt x="5610225" y="25400"/>
                    <a:pt x="5619323" y="20377"/>
                    <a:pt x="5629275" y="19050"/>
                  </a:cubicBezTo>
                  <a:cubicBezTo>
                    <a:pt x="5702690" y="9261"/>
                    <a:pt x="5709001" y="9525"/>
                    <a:pt x="5753100" y="9525"/>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pic>
        <p:nvPicPr>
          <p:cNvPr id="11" name="Picture 10"/>
          <p:cNvPicPr>
            <a:picLocks noChangeAspect="1"/>
          </p:cNvPicPr>
          <p:nvPr/>
        </p:nvPicPr>
        <p:blipFill>
          <a:blip r:embed="rId7"/>
          <a:stretch>
            <a:fillRect/>
          </a:stretch>
        </p:blipFill>
        <p:spPr>
          <a:xfrm>
            <a:off x="3721087" y="913125"/>
            <a:ext cx="5753100" cy="3236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3458006"/>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ppt_x"/>
                                          </p:val>
                                        </p:tav>
                                        <p:tav tm="100000">
                                          <p:val>
                                            <p:strVal val="#ppt_x"/>
                                          </p:val>
                                        </p:tav>
                                      </p:tavLst>
                                    </p:anim>
                                    <p:anim calcmode="lin" valueType="num">
                                      <p:cBhvr additive="base">
                                        <p:cTn id="13"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367" y="0"/>
            <a:ext cx="12405353" cy="6970749"/>
          </a:xfrm>
          <a:prstGeom prst="rect">
            <a:avLst/>
          </a:prstGeom>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grpSp>
        <p:nvGrpSpPr>
          <p:cNvPr id="9" name="组合 8"/>
          <p:cNvGrpSpPr/>
          <p:nvPr/>
        </p:nvGrpSpPr>
        <p:grpSpPr>
          <a:xfrm>
            <a:off x="3493332" y="2125686"/>
            <a:ext cx="6994900" cy="3367794"/>
            <a:chOff x="3493332" y="2125686"/>
            <a:chExt cx="6994900" cy="3367794"/>
          </a:xfrm>
        </p:grpSpPr>
        <p:sp>
          <p:nvSpPr>
            <p:cNvPr id="30" name="Freeform 5"/>
            <p:cNvSpPr>
              <a:spLocks noChangeArrowheads="1"/>
            </p:cNvSpPr>
            <p:nvPr/>
          </p:nvSpPr>
          <p:spPr bwMode="auto">
            <a:xfrm>
              <a:off x="3493332" y="4360891"/>
              <a:ext cx="4066337" cy="1084287"/>
            </a:xfrm>
            <a:custGeom>
              <a:avLst/>
              <a:gdLst>
                <a:gd name="T0" fmla="*/ 0 w 251"/>
                <a:gd name="T1" fmla="*/ 2147483647 h 67"/>
                <a:gd name="T2" fmla="*/ 0 w 251"/>
                <a:gd name="T3" fmla="*/ 2147483647 h 67"/>
                <a:gd name="T4" fmla="*/ 2147483647 w 251"/>
                <a:gd name="T5" fmla="*/ 2147483647 h 67"/>
                <a:gd name="T6" fmla="*/ 2147483647 w 251"/>
                <a:gd name="T7" fmla="*/ 0 h 67"/>
                <a:gd name="T8" fmla="*/ 0 w 251"/>
                <a:gd name="T9" fmla="*/ 2147483647 h 67"/>
                <a:gd name="T10" fmla="*/ 0 60000 65536"/>
                <a:gd name="T11" fmla="*/ 0 60000 65536"/>
                <a:gd name="T12" fmla="*/ 0 60000 65536"/>
                <a:gd name="T13" fmla="*/ 0 60000 65536"/>
                <a:gd name="T14" fmla="*/ 0 60000 65536"/>
                <a:gd name="T15" fmla="*/ 0 w 251"/>
                <a:gd name="T16" fmla="*/ 0 h 67"/>
                <a:gd name="T17" fmla="*/ 251 w 251"/>
                <a:gd name="T18" fmla="*/ 67 h 67"/>
              </a:gdLst>
              <a:ahLst/>
              <a:cxnLst>
                <a:cxn ang="T10">
                  <a:pos x="T0" y="T1"/>
                </a:cxn>
                <a:cxn ang="T11">
                  <a:pos x="T2" y="T3"/>
                </a:cxn>
                <a:cxn ang="T12">
                  <a:pos x="T4" y="T5"/>
                </a:cxn>
                <a:cxn ang="T13">
                  <a:pos x="T6" y="T7"/>
                </a:cxn>
                <a:cxn ang="T14">
                  <a:pos x="T8" y="T9"/>
                </a:cxn>
              </a:cxnLst>
              <a:rect l="T15" t="T16" r="T17" b="T18"/>
              <a:pathLst>
                <a:path w="251" h="67">
                  <a:moveTo>
                    <a:pt x="0" y="67"/>
                  </a:moveTo>
                  <a:cubicBezTo>
                    <a:pt x="0" y="67"/>
                    <a:pt x="0" y="67"/>
                    <a:pt x="0" y="67"/>
                  </a:cubicBezTo>
                  <a:cubicBezTo>
                    <a:pt x="251" y="67"/>
                    <a:pt x="251" y="67"/>
                    <a:pt x="251" y="67"/>
                  </a:cubicBezTo>
                  <a:cubicBezTo>
                    <a:pt x="251" y="0"/>
                    <a:pt x="251" y="0"/>
                    <a:pt x="251" y="0"/>
                  </a:cubicBezTo>
                  <a:cubicBezTo>
                    <a:pt x="178" y="38"/>
                    <a:pt x="92" y="62"/>
                    <a:pt x="0" y="67"/>
                  </a:cubicBezTo>
                  <a:close/>
                </a:path>
              </a:pathLst>
            </a:custGeom>
            <a:noFill/>
            <a:ln w="19050">
              <a:solidFill>
                <a:schemeClr val="bg1">
                  <a:lumMod val="95000"/>
                </a:schemeClr>
              </a:solidFill>
            </a:ln>
          </p:spPr>
          <p:txBody>
            <a:bodyPr/>
            <a:lstStyle/>
            <a:p>
              <a:pPr fontAlgn="base">
                <a:spcBef>
                  <a:spcPct val="0"/>
                </a:spcBef>
                <a:spcAft>
                  <a:spcPct val="0"/>
                </a:spcAft>
                <a:buFont typeface="Arial" panose="020B0604020202020204" pitchFamily="34" charset="0"/>
                <a:buNone/>
              </a:pPr>
              <a:endParaRPr lang="zh-CN" altLang="en-US" smtClean="0">
                <a:solidFill>
                  <a:prstClr val="black">
                    <a:lumMod val="75000"/>
                    <a:lumOff val="25000"/>
                  </a:prstClr>
                </a:solidFill>
                <a:cs typeface="+mn-ea"/>
                <a:sym typeface="+mn-lt"/>
              </a:endParaRPr>
            </a:p>
          </p:txBody>
        </p:sp>
        <p:sp>
          <p:nvSpPr>
            <p:cNvPr id="31" name="Freeform 6"/>
            <p:cNvSpPr>
              <a:spLocks noChangeArrowheads="1"/>
            </p:cNvSpPr>
            <p:nvPr/>
          </p:nvSpPr>
          <p:spPr bwMode="auto">
            <a:xfrm>
              <a:off x="7624278" y="3777355"/>
              <a:ext cx="955003" cy="1667821"/>
            </a:xfrm>
            <a:custGeom>
              <a:avLst/>
              <a:gdLst>
                <a:gd name="T0" fmla="*/ 0 w 59"/>
                <a:gd name="T1" fmla="*/ 2147483647 h 103"/>
                <a:gd name="T2" fmla="*/ 0 w 59"/>
                <a:gd name="T3" fmla="*/ 2147483647 h 103"/>
                <a:gd name="T4" fmla="*/ 2147483647 w 59"/>
                <a:gd name="T5" fmla="*/ 2147483647 h 103"/>
                <a:gd name="T6" fmla="*/ 2147483647 w 59"/>
                <a:gd name="T7" fmla="*/ 0 h 103"/>
                <a:gd name="T8" fmla="*/ 0 w 59"/>
                <a:gd name="T9" fmla="*/ 2147483647 h 103"/>
                <a:gd name="T10" fmla="*/ 0 60000 65536"/>
                <a:gd name="T11" fmla="*/ 0 60000 65536"/>
                <a:gd name="T12" fmla="*/ 0 60000 65536"/>
                <a:gd name="T13" fmla="*/ 0 60000 65536"/>
                <a:gd name="T14" fmla="*/ 0 60000 65536"/>
                <a:gd name="T15" fmla="*/ 0 w 59"/>
                <a:gd name="T16" fmla="*/ 0 h 103"/>
                <a:gd name="T17" fmla="*/ 59 w 59"/>
                <a:gd name="T18" fmla="*/ 103 h 103"/>
              </a:gdLst>
              <a:ahLst/>
              <a:cxnLst>
                <a:cxn ang="T10">
                  <a:pos x="T0" y="T1"/>
                </a:cxn>
                <a:cxn ang="T11">
                  <a:pos x="T2" y="T3"/>
                </a:cxn>
                <a:cxn ang="T12">
                  <a:pos x="T4" y="T5"/>
                </a:cxn>
                <a:cxn ang="T13">
                  <a:pos x="T6" y="T7"/>
                </a:cxn>
                <a:cxn ang="T14">
                  <a:pos x="T8" y="T9"/>
                </a:cxn>
              </a:cxnLst>
              <a:rect l="T15" t="T16" r="T17" b="T18"/>
              <a:pathLst>
                <a:path w="59" h="103">
                  <a:moveTo>
                    <a:pt x="0" y="36"/>
                  </a:moveTo>
                  <a:cubicBezTo>
                    <a:pt x="0" y="103"/>
                    <a:pt x="0" y="103"/>
                    <a:pt x="0" y="103"/>
                  </a:cubicBezTo>
                  <a:cubicBezTo>
                    <a:pt x="59" y="103"/>
                    <a:pt x="59" y="103"/>
                    <a:pt x="59" y="103"/>
                  </a:cubicBezTo>
                  <a:cubicBezTo>
                    <a:pt x="59" y="0"/>
                    <a:pt x="59" y="0"/>
                    <a:pt x="59" y="0"/>
                  </a:cubicBezTo>
                  <a:cubicBezTo>
                    <a:pt x="41" y="13"/>
                    <a:pt x="21" y="25"/>
                    <a:pt x="0" y="36"/>
                  </a:cubicBezTo>
                  <a:close/>
                </a:path>
              </a:pathLst>
            </a:custGeom>
            <a:noFill/>
            <a:ln w="19050">
              <a:solidFill>
                <a:schemeClr val="bg1">
                  <a:lumMod val="95000"/>
                </a:schemeClr>
              </a:solidFill>
            </a:ln>
          </p:spPr>
          <p:txBody>
            <a:bodyPr/>
            <a:lstStyle/>
            <a:p>
              <a:pPr fontAlgn="base">
                <a:spcBef>
                  <a:spcPct val="0"/>
                </a:spcBef>
                <a:spcAft>
                  <a:spcPct val="0"/>
                </a:spcAft>
                <a:buFont typeface="Arial" panose="020B0604020202020204" pitchFamily="34" charset="0"/>
                <a:buNone/>
              </a:pPr>
              <a:endParaRPr lang="zh-CN" altLang="en-US" smtClean="0">
                <a:solidFill>
                  <a:prstClr val="black">
                    <a:lumMod val="75000"/>
                    <a:lumOff val="25000"/>
                  </a:prstClr>
                </a:solidFill>
                <a:cs typeface="+mn-ea"/>
                <a:sym typeface="+mn-lt"/>
              </a:endParaRPr>
            </a:p>
          </p:txBody>
        </p:sp>
        <p:sp>
          <p:nvSpPr>
            <p:cNvPr id="32" name="Freeform 7"/>
            <p:cNvSpPr>
              <a:spLocks noChangeArrowheads="1"/>
            </p:cNvSpPr>
            <p:nvPr/>
          </p:nvSpPr>
          <p:spPr bwMode="auto">
            <a:xfrm>
              <a:off x="9923961" y="2125686"/>
              <a:ext cx="502740" cy="3319490"/>
            </a:xfrm>
            <a:custGeom>
              <a:avLst/>
              <a:gdLst>
                <a:gd name="T0" fmla="*/ 2147483647 w 31"/>
                <a:gd name="T1" fmla="*/ 0 h 205"/>
                <a:gd name="T2" fmla="*/ 2147483647 w 31"/>
                <a:gd name="T3" fmla="*/ 0 h 205"/>
                <a:gd name="T4" fmla="*/ 0 w 31"/>
                <a:gd name="T5" fmla="*/ 2147483647 h 205"/>
                <a:gd name="T6" fmla="*/ 0 w 31"/>
                <a:gd name="T7" fmla="*/ 2147483647 h 205"/>
                <a:gd name="T8" fmla="*/ 2147483647 w 31"/>
                <a:gd name="T9" fmla="*/ 2147483647 h 205"/>
                <a:gd name="T10" fmla="*/ 2147483647 w 31"/>
                <a:gd name="T11" fmla="*/ 0 h 205"/>
                <a:gd name="T12" fmla="*/ 0 60000 65536"/>
                <a:gd name="T13" fmla="*/ 0 60000 65536"/>
                <a:gd name="T14" fmla="*/ 0 60000 65536"/>
                <a:gd name="T15" fmla="*/ 0 60000 65536"/>
                <a:gd name="T16" fmla="*/ 0 60000 65536"/>
                <a:gd name="T17" fmla="*/ 0 60000 65536"/>
                <a:gd name="T18" fmla="*/ 0 w 31"/>
                <a:gd name="T19" fmla="*/ 0 h 205"/>
                <a:gd name="T20" fmla="*/ 31 w 31"/>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1" h="205">
                  <a:moveTo>
                    <a:pt x="31" y="0"/>
                  </a:moveTo>
                  <a:cubicBezTo>
                    <a:pt x="28" y="0"/>
                    <a:pt x="28" y="0"/>
                    <a:pt x="28" y="0"/>
                  </a:cubicBezTo>
                  <a:cubicBezTo>
                    <a:pt x="20" y="13"/>
                    <a:pt x="11" y="25"/>
                    <a:pt x="0" y="36"/>
                  </a:cubicBezTo>
                  <a:cubicBezTo>
                    <a:pt x="0" y="205"/>
                    <a:pt x="0" y="205"/>
                    <a:pt x="0" y="205"/>
                  </a:cubicBezTo>
                  <a:cubicBezTo>
                    <a:pt x="31" y="205"/>
                    <a:pt x="31" y="205"/>
                    <a:pt x="31" y="205"/>
                  </a:cubicBezTo>
                  <a:lnTo>
                    <a:pt x="31" y="0"/>
                  </a:lnTo>
                  <a:close/>
                </a:path>
              </a:pathLst>
            </a:custGeom>
            <a:noFill/>
            <a:ln w="19050">
              <a:solidFill>
                <a:schemeClr val="bg1">
                  <a:lumMod val="95000"/>
                </a:schemeClr>
              </a:solidFill>
            </a:ln>
          </p:spPr>
          <p:txBody>
            <a:bodyPr/>
            <a:lstStyle/>
            <a:p>
              <a:pPr fontAlgn="base">
                <a:spcBef>
                  <a:spcPct val="0"/>
                </a:spcBef>
                <a:spcAft>
                  <a:spcPct val="0"/>
                </a:spcAft>
                <a:buFont typeface="Arial" panose="020B0604020202020204" pitchFamily="34" charset="0"/>
                <a:buNone/>
              </a:pPr>
              <a:endParaRPr lang="zh-CN" altLang="en-US" smtClean="0">
                <a:solidFill>
                  <a:prstClr val="black">
                    <a:lumMod val="75000"/>
                    <a:lumOff val="25000"/>
                  </a:prstClr>
                </a:solidFill>
                <a:cs typeface="+mn-ea"/>
                <a:sym typeface="+mn-lt"/>
              </a:endParaRPr>
            </a:p>
          </p:txBody>
        </p:sp>
        <p:sp>
          <p:nvSpPr>
            <p:cNvPr id="33" name="Freeform 8"/>
            <p:cNvSpPr>
              <a:spLocks noChangeArrowheads="1"/>
            </p:cNvSpPr>
            <p:nvPr/>
          </p:nvSpPr>
          <p:spPr bwMode="auto">
            <a:xfrm>
              <a:off x="8662063" y="2709223"/>
              <a:ext cx="1197289" cy="2735955"/>
            </a:xfrm>
            <a:custGeom>
              <a:avLst/>
              <a:gdLst>
                <a:gd name="T0" fmla="*/ 0 w 74"/>
                <a:gd name="T1" fmla="*/ 2147483647 h 169"/>
                <a:gd name="T2" fmla="*/ 0 w 74"/>
                <a:gd name="T3" fmla="*/ 2147483647 h 169"/>
                <a:gd name="T4" fmla="*/ 2147483647 w 74"/>
                <a:gd name="T5" fmla="*/ 2147483647 h 169"/>
                <a:gd name="T6" fmla="*/ 2147483647 w 74"/>
                <a:gd name="T7" fmla="*/ 0 h 169"/>
                <a:gd name="T8" fmla="*/ 0 w 74"/>
                <a:gd name="T9" fmla="*/ 2147483647 h 169"/>
                <a:gd name="T10" fmla="*/ 0 60000 65536"/>
                <a:gd name="T11" fmla="*/ 0 60000 65536"/>
                <a:gd name="T12" fmla="*/ 0 60000 65536"/>
                <a:gd name="T13" fmla="*/ 0 60000 65536"/>
                <a:gd name="T14" fmla="*/ 0 60000 65536"/>
                <a:gd name="T15" fmla="*/ 0 w 74"/>
                <a:gd name="T16" fmla="*/ 0 h 169"/>
                <a:gd name="T17" fmla="*/ 74 w 74"/>
                <a:gd name="T18" fmla="*/ 169 h 169"/>
              </a:gdLst>
              <a:ahLst/>
              <a:cxnLst>
                <a:cxn ang="T10">
                  <a:pos x="T0" y="T1"/>
                </a:cxn>
                <a:cxn ang="T11">
                  <a:pos x="T2" y="T3"/>
                </a:cxn>
                <a:cxn ang="T12">
                  <a:pos x="T4" y="T5"/>
                </a:cxn>
                <a:cxn ang="T13">
                  <a:pos x="T6" y="T7"/>
                </a:cxn>
                <a:cxn ang="T14">
                  <a:pos x="T8" y="T9"/>
                </a:cxn>
              </a:cxnLst>
              <a:rect l="T15" t="T16" r="T17" b="T18"/>
              <a:pathLst>
                <a:path w="74" h="169">
                  <a:moveTo>
                    <a:pt x="0" y="66"/>
                  </a:moveTo>
                  <a:cubicBezTo>
                    <a:pt x="0" y="169"/>
                    <a:pt x="0" y="169"/>
                    <a:pt x="0" y="169"/>
                  </a:cubicBezTo>
                  <a:cubicBezTo>
                    <a:pt x="74" y="169"/>
                    <a:pt x="74" y="169"/>
                    <a:pt x="74" y="169"/>
                  </a:cubicBezTo>
                  <a:cubicBezTo>
                    <a:pt x="74" y="0"/>
                    <a:pt x="74" y="0"/>
                    <a:pt x="74" y="0"/>
                  </a:cubicBezTo>
                  <a:cubicBezTo>
                    <a:pt x="52" y="24"/>
                    <a:pt x="28" y="47"/>
                    <a:pt x="0" y="66"/>
                  </a:cubicBezTo>
                  <a:close/>
                </a:path>
              </a:pathLst>
            </a:custGeom>
            <a:noFill/>
            <a:ln w="19050">
              <a:solidFill>
                <a:schemeClr val="bg1">
                  <a:lumMod val="95000"/>
                </a:schemeClr>
              </a:solidFill>
            </a:ln>
          </p:spPr>
          <p:txBody>
            <a:bodyPr/>
            <a:lstStyle/>
            <a:p>
              <a:pPr fontAlgn="base">
                <a:spcBef>
                  <a:spcPct val="0"/>
                </a:spcBef>
                <a:spcAft>
                  <a:spcPct val="0"/>
                </a:spcAft>
                <a:buFont typeface="Arial" panose="020B0604020202020204" pitchFamily="34" charset="0"/>
                <a:buNone/>
              </a:pPr>
              <a:endParaRPr lang="zh-CN" altLang="en-US" smtClean="0">
                <a:solidFill>
                  <a:prstClr val="black">
                    <a:lumMod val="75000"/>
                    <a:lumOff val="25000"/>
                  </a:prstClr>
                </a:solidFill>
                <a:cs typeface="+mn-ea"/>
                <a:sym typeface="+mn-lt"/>
              </a:endParaRPr>
            </a:p>
          </p:txBody>
        </p:sp>
        <p:sp>
          <p:nvSpPr>
            <p:cNvPr id="5" name="文本框 4"/>
            <p:cNvSpPr txBox="1"/>
            <p:nvPr/>
          </p:nvSpPr>
          <p:spPr>
            <a:xfrm>
              <a:off x="6873453" y="4385484"/>
              <a:ext cx="630301" cy="1107996"/>
            </a:xfrm>
            <a:prstGeom prst="rect">
              <a:avLst/>
            </a:prstGeom>
            <a:noFill/>
          </p:spPr>
          <p:txBody>
            <a:bodyPr wrap="none" rtlCol="0">
              <a:spAutoFit/>
            </a:bodyPr>
            <a:lstStyle/>
            <a:p>
              <a:r>
                <a:rPr lang="en-US" altLang="zh-CN" sz="6600" dirty="0" smtClean="0">
                  <a:solidFill>
                    <a:schemeClr val="bg1">
                      <a:lumMod val="95000"/>
                    </a:schemeClr>
                  </a:solidFill>
                  <a:latin typeface="方正少儿简体" panose="03000509000000000000" pitchFamily="65" charset="-122"/>
                  <a:ea typeface="方正少儿简体" panose="03000509000000000000" pitchFamily="65" charset="-122"/>
                </a:rPr>
                <a:t>1</a:t>
              </a:r>
              <a:endParaRPr lang="zh-CN" altLang="en-US" sz="66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123" name="文本框 122"/>
            <p:cNvSpPr txBox="1"/>
            <p:nvPr/>
          </p:nvSpPr>
          <p:spPr>
            <a:xfrm>
              <a:off x="7818168" y="4205258"/>
              <a:ext cx="630301" cy="1107996"/>
            </a:xfrm>
            <a:prstGeom prst="rect">
              <a:avLst/>
            </a:prstGeom>
            <a:noFill/>
          </p:spPr>
          <p:txBody>
            <a:bodyPr wrap="none" rtlCol="0">
              <a:spAutoFit/>
            </a:bodyPr>
            <a:lstStyle/>
            <a:p>
              <a:r>
                <a:rPr lang="en-US" altLang="zh-CN" sz="6600" dirty="0" smtClean="0">
                  <a:solidFill>
                    <a:schemeClr val="bg1">
                      <a:lumMod val="95000"/>
                    </a:schemeClr>
                  </a:solidFill>
                  <a:latin typeface="方正少儿简体" panose="03000509000000000000" pitchFamily="65" charset="-122"/>
                  <a:ea typeface="方正少儿简体" panose="03000509000000000000" pitchFamily="65" charset="-122"/>
                </a:rPr>
                <a:t>2</a:t>
              </a:r>
              <a:endParaRPr lang="zh-CN" altLang="en-US" sz="66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124" name="文本框 123"/>
            <p:cNvSpPr txBox="1"/>
            <p:nvPr/>
          </p:nvSpPr>
          <p:spPr>
            <a:xfrm>
              <a:off x="8920562" y="3728363"/>
              <a:ext cx="585417" cy="1107996"/>
            </a:xfrm>
            <a:prstGeom prst="rect">
              <a:avLst/>
            </a:prstGeom>
            <a:noFill/>
          </p:spPr>
          <p:txBody>
            <a:bodyPr wrap="none" rtlCol="0">
              <a:spAutoFit/>
            </a:bodyPr>
            <a:lstStyle/>
            <a:p>
              <a:r>
                <a:rPr lang="en-US" altLang="zh-CN" sz="6600" dirty="0" smtClean="0">
                  <a:solidFill>
                    <a:schemeClr val="bg1">
                      <a:lumMod val="95000"/>
                    </a:schemeClr>
                  </a:solidFill>
                  <a:latin typeface="方正少儿简体" panose="03000509000000000000" pitchFamily="65" charset="-122"/>
                  <a:ea typeface="方正少儿简体" panose="03000509000000000000" pitchFamily="65" charset="-122"/>
                </a:rPr>
                <a:t>3</a:t>
              </a:r>
              <a:endParaRPr lang="zh-CN" altLang="en-US" sz="66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125" name="文本框 124"/>
            <p:cNvSpPr txBox="1"/>
            <p:nvPr/>
          </p:nvSpPr>
          <p:spPr>
            <a:xfrm>
              <a:off x="9873961" y="2791715"/>
              <a:ext cx="614271" cy="1107996"/>
            </a:xfrm>
            <a:prstGeom prst="rect">
              <a:avLst/>
            </a:prstGeom>
            <a:noFill/>
          </p:spPr>
          <p:txBody>
            <a:bodyPr wrap="none" rtlCol="0">
              <a:spAutoFit/>
            </a:bodyPr>
            <a:lstStyle/>
            <a:p>
              <a:r>
                <a:rPr lang="en-US" altLang="zh-CN" sz="6600" dirty="0" smtClean="0">
                  <a:solidFill>
                    <a:schemeClr val="bg1">
                      <a:lumMod val="95000"/>
                    </a:schemeClr>
                  </a:solidFill>
                  <a:latin typeface="方正少儿简体" panose="03000509000000000000" pitchFamily="65" charset="-122"/>
                  <a:ea typeface="方正少儿简体" panose="03000509000000000000" pitchFamily="65" charset="-122"/>
                </a:rPr>
                <a:t>4</a:t>
              </a:r>
              <a:endParaRPr lang="zh-CN" altLang="en-US" sz="66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58429" y="694585"/>
            <a:ext cx="3619500" cy="2667000"/>
          </a:xfrm>
          <a:prstGeom prst="rect">
            <a:avLst/>
          </a:prstGeom>
        </p:spPr>
      </p:pic>
      <p:grpSp>
        <p:nvGrpSpPr>
          <p:cNvPr id="15" name="组合 26"/>
          <p:cNvGrpSpPr/>
          <p:nvPr/>
        </p:nvGrpSpPr>
        <p:grpSpPr>
          <a:xfrm>
            <a:off x="4419448" y="332450"/>
            <a:ext cx="2200548" cy="2202182"/>
            <a:chOff x="1358900" y="695738"/>
            <a:chExt cx="2200548" cy="2202182"/>
          </a:xfrm>
        </p:grpSpPr>
        <p:sp>
          <p:nvSpPr>
            <p:cNvPr id="16" name="任意多边形 16"/>
            <p:cNvSpPr/>
            <p:nvPr/>
          </p:nvSpPr>
          <p:spPr>
            <a:xfrm>
              <a:off x="1358900" y="1206500"/>
              <a:ext cx="2096662" cy="1691420"/>
            </a:xfrm>
            <a:custGeom>
              <a:avLst/>
              <a:gdLst>
                <a:gd name="connsiteX0" fmla="*/ 12700 w 2096662"/>
                <a:gd name="connsiteY0" fmla="*/ 203200 h 1691420"/>
                <a:gd name="connsiteX1" fmla="*/ 63500 w 2096662"/>
                <a:gd name="connsiteY1" fmla="*/ 292100 h 1691420"/>
                <a:gd name="connsiteX2" fmla="*/ 76200 w 2096662"/>
                <a:gd name="connsiteY2" fmla="*/ 406400 h 1691420"/>
                <a:gd name="connsiteX3" fmla="*/ 114300 w 2096662"/>
                <a:gd name="connsiteY3" fmla="*/ 558800 h 1691420"/>
                <a:gd name="connsiteX4" fmla="*/ 127000 w 2096662"/>
                <a:gd name="connsiteY4" fmla="*/ 673100 h 1691420"/>
                <a:gd name="connsiteX5" fmla="*/ 152400 w 2096662"/>
                <a:gd name="connsiteY5" fmla="*/ 850900 h 1691420"/>
                <a:gd name="connsiteX6" fmla="*/ 165100 w 2096662"/>
                <a:gd name="connsiteY6" fmla="*/ 1422400 h 1691420"/>
                <a:gd name="connsiteX7" fmla="*/ 228600 w 2096662"/>
                <a:gd name="connsiteY7" fmla="*/ 1676400 h 1691420"/>
                <a:gd name="connsiteX8" fmla="*/ 381000 w 2096662"/>
                <a:gd name="connsiteY8" fmla="*/ 1689100 h 1691420"/>
                <a:gd name="connsiteX9" fmla="*/ 1638300 w 2096662"/>
                <a:gd name="connsiteY9" fmla="*/ 1676400 h 1691420"/>
                <a:gd name="connsiteX10" fmla="*/ 1765300 w 2096662"/>
                <a:gd name="connsiteY10" fmla="*/ 1625600 h 1691420"/>
                <a:gd name="connsiteX11" fmla="*/ 1854200 w 2096662"/>
                <a:gd name="connsiteY11" fmla="*/ 1612900 h 1691420"/>
                <a:gd name="connsiteX12" fmla="*/ 1917700 w 2096662"/>
                <a:gd name="connsiteY12" fmla="*/ 1600200 h 1691420"/>
                <a:gd name="connsiteX13" fmla="*/ 1968500 w 2096662"/>
                <a:gd name="connsiteY13" fmla="*/ 1587500 h 1691420"/>
                <a:gd name="connsiteX14" fmla="*/ 2082800 w 2096662"/>
                <a:gd name="connsiteY14" fmla="*/ 1574800 h 1691420"/>
                <a:gd name="connsiteX15" fmla="*/ 2082800 w 2096662"/>
                <a:gd name="connsiteY15" fmla="*/ 1092200 h 1691420"/>
                <a:gd name="connsiteX16" fmla="*/ 2070100 w 2096662"/>
                <a:gd name="connsiteY16" fmla="*/ 1003300 h 1691420"/>
                <a:gd name="connsiteX17" fmla="*/ 2032000 w 2096662"/>
                <a:gd name="connsiteY17" fmla="*/ 876300 h 1691420"/>
                <a:gd name="connsiteX18" fmla="*/ 2019300 w 2096662"/>
                <a:gd name="connsiteY18" fmla="*/ 787400 h 1691420"/>
                <a:gd name="connsiteX19" fmla="*/ 2006600 w 2096662"/>
                <a:gd name="connsiteY19" fmla="*/ 736600 h 1691420"/>
                <a:gd name="connsiteX20" fmla="*/ 1993900 w 2096662"/>
                <a:gd name="connsiteY20" fmla="*/ 635000 h 1691420"/>
                <a:gd name="connsiteX21" fmla="*/ 1981200 w 2096662"/>
                <a:gd name="connsiteY21" fmla="*/ 584200 h 1691420"/>
                <a:gd name="connsiteX22" fmla="*/ 1955800 w 2096662"/>
                <a:gd name="connsiteY22" fmla="*/ 406400 h 1691420"/>
                <a:gd name="connsiteX23" fmla="*/ 1943100 w 2096662"/>
                <a:gd name="connsiteY23" fmla="*/ 342900 h 1691420"/>
                <a:gd name="connsiteX24" fmla="*/ 1930400 w 2096662"/>
                <a:gd name="connsiteY24" fmla="*/ 241300 h 1691420"/>
                <a:gd name="connsiteX25" fmla="*/ 1905000 w 2096662"/>
                <a:gd name="connsiteY25" fmla="*/ 88900 h 1691420"/>
                <a:gd name="connsiteX26" fmla="*/ 1892300 w 2096662"/>
                <a:gd name="connsiteY26" fmla="*/ 50800 h 1691420"/>
                <a:gd name="connsiteX27" fmla="*/ 1727200 w 2096662"/>
                <a:gd name="connsiteY27" fmla="*/ 12700 h 1691420"/>
                <a:gd name="connsiteX28" fmla="*/ 622300 w 2096662"/>
                <a:gd name="connsiteY28" fmla="*/ 0 h 1691420"/>
                <a:gd name="connsiteX29" fmla="*/ 88900 w 2096662"/>
                <a:gd name="connsiteY29" fmla="*/ 25400 h 1691420"/>
                <a:gd name="connsiteX30" fmla="*/ 0 w 2096662"/>
                <a:gd name="connsiteY30" fmla="*/ 114300 h 1691420"/>
                <a:gd name="connsiteX31" fmla="*/ 12700 w 2096662"/>
                <a:gd name="connsiteY31" fmla="*/ 203200 h 169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96662" h="1691420">
                  <a:moveTo>
                    <a:pt x="12700" y="203200"/>
                  </a:moveTo>
                  <a:cubicBezTo>
                    <a:pt x="29633" y="232833"/>
                    <a:pt x="53320" y="259523"/>
                    <a:pt x="63500" y="292100"/>
                  </a:cubicBezTo>
                  <a:cubicBezTo>
                    <a:pt x="74934" y="328689"/>
                    <a:pt x="71134" y="368402"/>
                    <a:pt x="76200" y="406400"/>
                  </a:cubicBezTo>
                  <a:cubicBezTo>
                    <a:pt x="87601" y="491908"/>
                    <a:pt x="86684" y="475952"/>
                    <a:pt x="114300" y="558800"/>
                  </a:cubicBezTo>
                  <a:cubicBezTo>
                    <a:pt x="118533" y="596900"/>
                    <a:pt x="122042" y="635088"/>
                    <a:pt x="127000" y="673100"/>
                  </a:cubicBezTo>
                  <a:cubicBezTo>
                    <a:pt x="134743" y="732466"/>
                    <a:pt x="149360" y="791109"/>
                    <a:pt x="152400" y="850900"/>
                  </a:cubicBezTo>
                  <a:cubicBezTo>
                    <a:pt x="162076" y="1041201"/>
                    <a:pt x="158299" y="1231974"/>
                    <a:pt x="165100" y="1422400"/>
                  </a:cubicBezTo>
                  <a:cubicBezTo>
                    <a:pt x="166698" y="1467137"/>
                    <a:pt x="172075" y="1641072"/>
                    <a:pt x="228600" y="1676400"/>
                  </a:cubicBezTo>
                  <a:cubicBezTo>
                    <a:pt x="271828" y="1703417"/>
                    <a:pt x="330200" y="1684867"/>
                    <a:pt x="381000" y="1689100"/>
                  </a:cubicBezTo>
                  <a:lnTo>
                    <a:pt x="1638300" y="1676400"/>
                  </a:lnTo>
                  <a:cubicBezTo>
                    <a:pt x="1713326" y="1674256"/>
                    <a:pt x="1704083" y="1642296"/>
                    <a:pt x="1765300" y="1625600"/>
                  </a:cubicBezTo>
                  <a:cubicBezTo>
                    <a:pt x="1794179" y="1617724"/>
                    <a:pt x="1824673" y="1617821"/>
                    <a:pt x="1854200" y="1612900"/>
                  </a:cubicBezTo>
                  <a:cubicBezTo>
                    <a:pt x="1875492" y="1609351"/>
                    <a:pt x="1896628" y="1604883"/>
                    <a:pt x="1917700" y="1600200"/>
                  </a:cubicBezTo>
                  <a:cubicBezTo>
                    <a:pt x="1934739" y="1596414"/>
                    <a:pt x="1951248" y="1590154"/>
                    <a:pt x="1968500" y="1587500"/>
                  </a:cubicBezTo>
                  <a:cubicBezTo>
                    <a:pt x="2006389" y="1581671"/>
                    <a:pt x="2044700" y="1579033"/>
                    <a:pt x="2082800" y="1574800"/>
                  </a:cubicBezTo>
                  <a:cubicBezTo>
                    <a:pt x="2100190" y="1331335"/>
                    <a:pt x="2102346" y="1395157"/>
                    <a:pt x="2082800" y="1092200"/>
                  </a:cubicBezTo>
                  <a:cubicBezTo>
                    <a:pt x="2080873" y="1062328"/>
                    <a:pt x="2077360" y="1032340"/>
                    <a:pt x="2070100" y="1003300"/>
                  </a:cubicBezTo>
                  <a:cubicBezTo>
                    <a:pt x="2020688" y="805651"/>
                    <a:pt x="2064316" y="1070198"/>
                    <a:pt x="2032000" y="876300"/>
                  </a:cubicBezTo>
                  <a:cubicBezTo>
                    <a:pt x="2027079" y="846773"/>
                    <a:pt x="2024655" y="816851"/>
                    <a:pt x="2019300" y="787400"/>
                  </a:cubicBezTo>
                  <a:cubicBezTo>
                    <a:pt x="2016178" y="770227"/>
                    <a:pt x="2009469" y="753817"/>
                    <a:pt x="2006600" y="736600"/>
                  </a:cubicBezTo>
                  <a:cubicBezTo>
                    <a:pt x="2000989" y="702934"/>
                    <a:pt x="1999511" y="668666"/>
                    <a:pt x="1993900" y="635000"/>
                  </a:cubicBezTo>
                  <a:cubicBezTo>
                    <a:pt x="1991031" y="617783"/>
                    <a:pt x="1984069" y="601417"/>
                    <a:pt x="1981200" y="584200"/>
                  </a:cubicBezTo>
                  <a:cubicBezTo>
                    <a:pt x="1971358" y="525146"/>
                    <a:pt x="1965137" y="465536"/>
                    <a:pt x="1955800" y="406400"/>
                  </a:cubicBezTo>
                  <a:cubicBezTo>
                    <a:pt x="1952433" y="385078"/>
                    <a:pt x="1946382" y="364235"/>
                    <a:pt x="1943100" y="342900"/>
                  </a:cubicBezTo>
                  <a:cubicBezTo>
                    <a:pt x="1937910" y="309167"/>
                    <a:pt x="1935463" y="275053"/>
                    <a:pt x="1930400" y="241300"/>
                  </a:cubicBezTo>
                  <a:cubicBezTo>
                    <a:pt x="1922760" y="190369"/>
                    <a:pt x="1921286" y="137758"/>
                    <a:pt x="1905000" y="88900"/>
                  </a:cubicBezTo>
                  <a:cubicBezTo>
                    <a:pt x="1900767" y="76200"/>
                    <a:pt x="1903193" y="58581"/>
                    <a:pt x="1892300" y="50800"/>
                  </a:cubicBezTo>
                  <a:cubicBezTo>
                    <a:pt x="1863309" y="30092"/>
                    <a:pt x="1758073" y="13357"/>
                    <a:pt x="1727200" y="12700"/>
                  </a:cubicBezTo>
                  <a:lnTo>
                    <a:pt x="622300" y="0"/>
                  </a:lnTo>
                  <a:cubicBezTo>
                    <a:pt x="444500" y="8467"/>
                    <a:pt x="263973" y="-6756"/>
                    <a:pt x="88900" y="25400"/>
                  </a:cubicBezTo>
                  <a:cubicBezTo>
                    <a:pt x="47682" y="32971"/>
                    <a:pt x="0" y="72392"/>
                    <a:pt x="0" y="114300"/>
                  </a:cubicBezTo>
                  <a:lnTo>
                    <a:pt x="12700" y="203200"/>
                  </a:lnTo>
                  <a:close/>
                </a:path>
              </a:pathLst>
            </a:cu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0762" y="695738"/>
              <a:ext cx="758686" cy="815075"/>
            </a:xfrm>
            <a:prstGeom prst="rect">
              <a:avLst/>
            </a:prstGeom>
          </p:spPr>
        </p:pic>
      </p:grpSp>
      <p:sp>
        <p:nvSpPr>
          <p:cNvPr id="18" name="矩形 50"/>
          <p:cNvSpPr/>
          <p:nvPr/>
        </p:nvSpPr>
        <p:spPr>
          <a:xfrm>
            <a:off x="4688563" y="1044568"/>
            <a:ext cx="1497425" cy="1323439"/>
          </a:xfrm>
          <a:prstGeom prst="rect">
            <a:avLst/>
          </a:prstGeom>
        </p:spPr>
        <p:txBody>
          <a:bodyPr wrap="square">
            <a:spAutoFit/>
          </a:bodyPr>
          <a:lstStyle/>
          <a:p>
            <a:r>
              <a:rPr lang="en-US" altLang="zh-CN" sz="4000" dirty="0" err="1"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Luyện</a:t>
            </a:r>
            <a:r>
              <a:rPr lang="en-US" altLang="zh-CN" sz="4000" dirty="0"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dirty="0" err="1"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tập</a:t>
            </a:r>
            <a:endParaRPr lang="zh-CN" altLang="en-US" sz="4000" dirty="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19" name="矩形 50"/>
          <p:cNvSpPr/>
          <p:nvPr/>
        </p:nvSpPr>
        <p:spPr>
          <a:xfrm>
            <a:off x="4050710" y="2797302"/>
            <a:ext cx="5014913" cy="954107"/>
          </a:xfrm>
          <a:prstGeom prst="rect">
            <a:avLst/>
          </a:prstGeom>
        </p:spPr>
        <p:txBody>
          <a:bodyPr wrap="square">
            <a:spAutoFit/>
          </a:bodyPr>
          <a:lstStyle/>
          <a:p>
            <a:r>
              <a:rPr lang="vi-VN" sz="2800" dirty="0" smtClean="0">
                <a:solidFill>
                  <a:schemeClr val="bg1"/>
                </a:solidFill>
                <a:latin typeface="Times New Roman" panose="02020603050405020304" pitchFamily="18" charset="0"/>
                <a:cs typeface="Times New Roman" panose="02020603050405020304" pitchFamily="18" charset="0"/>
              </a:rPr>
              <a:t>Em hãy trình </a:t>
            </a:r>
            <a:r>
              <a:rPr lang="vi-VN" sz="2800" dirty="0">
                <a:solidFill>
                  <a:schemeClr val="bg1"/>
                </a:solidFill>
                <a:latin typeface="Times New Roman" panose="02020603050405020304" pitchFamily="18" charset="0"/>
                <a:cs typeface="Times New Roman" panose="02020603050405020304" pitchFamily="18" charset="0"/>
              </a:rPr>
              <a:t>bày các biện pháp bảo vệ nguồn nước </a:t>
            </a:r>
            <a:r>
              <a:rPr lang="vi-VN" sz="2800" dirty="0" smtClean="0">
                <a:solidFill>
                  <a:schemeClr val="bg1"/>
                </a:solidFill>
                <a:latin typeface="Times New Roman" panose="02020603050405020304" pitchFamily="18" charset="0"/>
                <a:cs typeface="Times New Roman" panose="02020603050405020304" pitchFamily="18" charset="0"/>
              </a:rPr>
              <a:t>ngầm?</a:t>
            </a:r>
            <a:endParaRPr lang="zh-CN" altLang="en-US" sz="4400" dirty="0">
              <a:solidFill>
                <a:schemeClr val="bg1"/>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020930946"/>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387" y="-112749"/>
            <a:ext cx="12405353" cy="6970749"/>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6300" y="3465003"/>
            <a:ext cx="2681287" cy="2865948"/>
          </a:xfrm>
          <a:prstGeom prst="rect">
            <a:avLst/>
          </a:prstGeom>
        </p:spPr>
      </p:pic>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
        <p:nvSpPr>
          <p:cNvPr id="21" name="矩形 20"/>
          <p:cNvSpPr/>
          <p:nvPr/>
        </p:nvSpPr>
        <p:spPr>
          <a:xfrm>
            <a:off x="2008927" y="2213096"/>
            <a:ext cx="1751943" cy="2554545"/>
          </a:xfrm>
          <a:prstGeom prst="rect">
            <a:avLst/>
          </a:prstGeom>
        </p:spPr>
        <p:txBody>
          <a:bodyPr wrap="square">
            <a:spAutoFit/>
          </a:bodyPr>
          <a:lstStyle/>
          <a:p>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giữ</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gìn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nguồn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ngầm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nâng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cao</a:t>
            </a:r>
            <a:r>
              <a:rPr lang="en-US" sz="2000" dirty="0">
                <a:solidFill>
                  <a:schemeClr val="bg1"/>
                </a:solidFill>
                <a:latin typeface="Times New Roman" panose="02020603050405020304" pitchFamily="18" charset="0"/>
                <a:cs typeface="Times New Roman" panose="02020603050405020304" pitchFamily="18" charset="0"/>
              </a:rPr>
              <a:t> ý </a:t>
            </a:r>
            <a:r>
              <a:rPr lang="en-US" sz="2000" dirty="0" err="1">
                <a:solidFill>
                  <a:schemeClr val="bg1"/>
                </a:solidFill>
                <a:latin typeface="Times New Roman" panose="02020603050405020304" pitchFamily="18" charset="0"/>
                <a:cs typeface="Times New Roman" panose="02020603050405020304" pitchFamily="18" charset="0"/>
              </a:rPr>
              <a:t>thức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đồng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vấn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giữ</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nguồn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endParaRPr lang="vi-VN" sz="2000" dirty="0">
              <a:solidFill>
                <a:schemeClr val="bg1"/>
              </a:solidFill>
              <a:latin typeface="Times New Roman" panose="02020603050405020304" pitchFamily="18" charset="0"/>
              <a:cs typeface="Times New Roman" panose="02020603050405020304" pitchFamily="18" charset="0"/>
            </a:endParaRPr>
          </a:p>
        </p:txBody>
      </p:sp>
      <p:grpSp>
        <p:nvGrpSpPr>
          <p:cNvPr id="27" name="组合 26"/>
          <p:cNvGrpSpPr/>
          <p:nvPr/>
        </p:nvGrpSpPr>
        <p:grpSpPr>
          <a:xfrm>
            <a:off x="1821569" y="696686"/>
            <a:ext cx="2200548" cy="4450080"/>
            <a:chOff x="1358900" y="695738"/>
            <a:chExt cx="2200548" cy="2202182"/>
          </a:xfrm>
        </p:grpSpPr>
        <p:sp>
          <p:nvSpPr>
            <p:cNvPr id="17" name="任意多边形 16"/>
            <p:cNvSpPr/>
            <p:nvPr/>
          </p:nvSpPr>
          <p:spPr>
            <a:xfrm>
              <a:off x="1358900" y="1206500"/>
              <a:ext cx="2096662" cy="1691420"/>
            </a:xfrm>
            <a:custGeom>
              <a:avLst/>
              <a:gdLst>
                <a:gd name="connsiteX0" fmla="*/ 12700 w 2096662"/>
                <a:gd name="connsiteY0" fmla="*/ 203200 h 1691420"/>
                <a:gd name="connsiteX1" fmla="*/ 63500 w 2096662"/>
                <a:gd name="connsiteY1" fmla="*/ 292100 h 1691420"/>
                <a:gd name="connsiteX2" fmla="*/ 76200 w 2096662"/>
                <a:gd name="connsiteY2" fmla="*/ 406400 h 1691420"/>
                <a:gd name="connsiteX3" fmla="*/ 114300 w 2096662"/>
                <a:gd name="connsiteY3" fmla="*/ 558800 h 1691420"/>
                <a:gd name="connsiteX4" fmla="*/ 127000 w 2096662"/>
                <a:gd name="connsiteY4" fmla="*/ 673100 h 1691420"/>
                <a:gd name="connsiteX5" fmla="*/ 152400 w 2096662"/>
                <a:gd name="connsiteY5" fmla="*/ 850900 h 1691420"/>
                <a:gd name="connsiteX6" fmla="*/ 165100 w 2096662"/>
                <a:gd name="connsiteY6" fmla="*/ 1422400 h 1691420"/>
                <a:gd name="connsiteX7" fmla="*/ 228600 w 2096662"/>
                <a:gd name="connsiteY7" fmla="*/ 1676400 h 1691420"/>
                <a:gd name="connsiteX8" fmla="*/ 381000 w 2096662"/>
                <a:gd name="connsiteY8" fmla="*/ 1689100 h 1691420"/>
                <a:gd name="connsiteX9" fmla="*/ 1638300 w 2096662"/>
                <a:gd name="connsiteY9" fmla="*/ 1676400 h 1691420"/>
                <a:gd name="connsiteX10" fmla="*/ 1765300 w 2096662"/>
                <a:gd name="connsiteY10" fmla="*/ 1625600 h 1691420"/>
                <a:gd name="connsiteX11" fmla="*/ 1854200 w 2096662"/>
                <a:gd name="connsiteY11" fmla="*/ 1612900 h 1691420"/>
                <a:gd name="connsiteX12" fmla="*/ 1917700 w 2096662"/>
                <a:gd name="connsiteY12" fmla="*/ 1600200 h 1691420"/>
                <a:gd name="connsiteX13" fmla="*/ 1968500 w 2096662"/>
                <a:gd name="connsiteY13" fmla="*/ 1587500 h 1691420"/>
                <a:gd name="connsiteX14" fmla="*/ 2082800 w 2096662"/>
                <a:gd name="connsiteY14" fmla="*/ 1574800 h 1691420"/>
                <a:gd name="connsiteX15" fmla="*/ 2082800 w 2096662"/>
                <a:gd name="connsiteY15" fmla="*/ 1092200 h 1691420"/>
                <a:gd name="connsiteX16" fmla="*/ 2070100 w 2096662"/>
                <a:gd name="connsiteY16" fmla="*/ 1003300 h 1691420"/>
                <a:gd name="connsiteX17" fmla="*/ 2032000 w 2096662"/>
                <a:gd name="connsiteY17" fmla="*/ 876300 h 1691420"/>
                <a:gd name="connsiteX18" fmla="*/ 2019300 w 2096662"/>
                <a:gd name="connsiteY18" fmla="*/ 787400 h 1691420"/>
                <a:gd name="connsiteX19" fmla="*/ 2006600 w 2096662"/>
                <a:gd name="connsiteY19" fmla="*/ 736600 h 1691420"/>
                <a:gd name="connsiteX20" fmla="*/ 1993900 w 2096662"/>
                <a:gd name="connsiteY20" fmla="*/ 635000 h 1691420"/>
                <a:gd name="connsiteX21" fmla="*/ 1981200 w 2096662"/>
                <a:gd name="connsiteY21" fmla="*/ 584200 h 1691420"/>
                <a:gd name="connsiteX22" fmla="*/ 1955800 w 2096662"/>
                <a:gd name="connsiteY22" fmla="*/ 406400 h 1691420"/>
                <a:gd name="connsiteX23" fmla="*/ 1943100 w 2096662"/>
                <a:gd name="connsiteY23" fmla="*/ 342900 h 1691420"/>
                <a:gd name="connsiteX24" fmla="*/ 1930400 w 2096662"/>
                <a:gd name="connsiteY24" fmla="*/ 241300 h 1691420"/>
                <a:gd name="connsiteX25" fmla="*/ 1905000 w 2096662"/>
                <a:gd name="connsiteY25" fmla="*/ 88900 h 1691420"/>
                <a:gd name="connsiteX26" fmla="*/ 1892300 w 2096662"/>
                <a:gd name="connsiteY26" fmla="*/ 50800 h 1691420"/>
                <a:gd name="connsiteX27" fmla="*/ 1727200 w 2096662"/>
                <a:gd name="connsiteY27" fmla="*/ 12700 h 1691420"/>
                <a:gd name="connsiteX28" fmla="*/ 622300 w 2096662"/>
                <a:gd name="connsiteY28" fmla="*/ 0 h 1691420"/>
                <a:gd name="connsiteX29" fmla="*/ 88900 w 2096662"/>
                <a:gd name="connsiteY29" fmla="*/ 25400 h 1691420"/>
                <a:gd name="connsiteX30" fmla="*/ 0 w 2096662"/>
                <a:gd name="connsiteY30" fmla="*/ 114300 h 1691420"/>
                <a:gd name="connsiteX31" fmla="*/ 12700 w 2096662"/>
                <a:gd name="connsiteY31" fmla="*/ 203200 h 169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96662" h="1691420">
                  <a:moveTo>
                    <a:pt x="12700" y="203200"/>
                  </a:moveTo>
                  <a:cubicBezTo>
                    <a:pt x="29633" y="232833"/>
                    <a:pt x="53320" y="259523"/>
                    <a:pt x="63500" y="292100"/>
                  </a:cubicBezTo>
                  <a:cubicBezTo>
                    <a:pt x="74934" y="328689"/>
                    <a:pt x="71134" y="368402"/>
                    <a:pt x="76200" y="406400"/>
                  </a:cubicBezTo>
                  <a:cubicBezTo>
                    <a:pt x="87601" y="491908"/>
                    <a:pt x="86684" y="475952"/>
                    <a:pt x="114300" y="558800"/>
                  </a:cubicBezTo>
                  <a:cubicBezTo>
                    <a:pt x="118533" y="596900"/>
                    <a:pt x="122042" y="635088"/>
                    <a:pt x="127000" y="673100"/>
                  </a:cubicBezTo>
                  <a:cubicBezTo>
                    <a:pt x="134743" y="732466"/>
                    <a:pt x="149360" y="791109"/>
                    <a:pt x="152400" y="850900"/>
                  </a:cubicBezTo>
                  <a:cubicBezTo>
                    <a:pt x="162076" y="1041201"/>
                    <a:pt x="158299" y="1231974"/>
                    <a:pt x="165100" y="1422400"/>
                  </a:cubicBezTo>
                  <a:cubicBezTo>
                    <a:pt x="166698" y="1467137"/>
                    <a:pt x="172075" y="1641072"/>
                    <a:pt x="228600" y="1676400"/>
                  </a:cubicBezTo>
                  <a:cubicBezTo>
                    <a:pt x="271828" y="1703417"/>
                    <a:pt x="330200" y="1684867"/>
                    <a:pt x="381000" y="1689100"/>
                  </a:cubicBezTo>
                  <a:lnTo>
                    <a:pt x="1638300" y="1676400"/>
                  </a:lnTo>
                  <a:cubicBezTo>
                    <a:pt x="1713326" y="1674256"/>
                    <a:pt x="1704083" y="1642296"/>
                    <a:pt x="1765300" y="1625600"/>
                  </a:cubicBezTo>
                  <a:cubicBezTo>
                    <a:pt x="1794179" y="1617724"/>
                    <a:pt x="1824673" y="1617821"/>
                    <a:pt x="1854200" y="1612900"/>
                  </a:cubicBezTo>
                  <a:cubicBezTo>
                    <a:pt x="1875492" y="1609351"/>
                    <a:pt x="1896628" y="1604883"/>
                    <a:pt x="1917700" y="1600200"/>
                  </a:cubicBezTo>
                  <a:cubicBezTo>
                    <a:pt x="1934739" y="1596414"/>
                    <a:pt x="1951248" y="1590154"/>
                    <a:pt x="1968500" y="1587500"/>
                  </a:cubicBezTo>
                  <a:cubicBezTo>
                    <a:pt x="2006389" y="1581671"/>
                    <a:pt x="2044700" y="1579033"/>
                    <a:pt x="2082800" y="1574800"/>
                  </a:cubicBezTo>
                  <a:cubicBezTo>
                    <a:pt x="2100190" y="1331335"/>
                    <a:pt x="2102346" y="1395157"/>
                    <a:pt x="2082800" y="1092200"/>
                  </a:cubicBezTo>
                  <a:cubicBezTo>
                    <a:pt x="2080873" y="1062328"/>
                    <a:pt x="2077360" y="1032340"/>
                    <a:pt x="2070100" y="1003300"/>
                  </a:cubicBezTo>
                  <a:cubicBezTo>
                    <a:pt x="2020688" y="805651"/>
                    <a:pt x="2064316" y="1070198"/>
                    <a:pt x="2032000" y="876300"/>
                  </a:cubicBezTo>
                  <a:cubicBezTo>
                    <a:pt x="2027079" y="846773"/>
                    <a:pt x="2024655" y="816851"/>
                    <a:pt x="2019300" y="787400"/>
                  </a:cubicBezTo>
                  <a:cubicBezTo>
                    <a:pt x="2016178" y="770227"/>
                    <a:pt x="2009469" y="753817"/>
                    <a:pt x="2006600" y="736600"/>
                  </a:cubicBezTo>
                  <a:cubicBezTo>
                    <a:pt x="2000989" y="702934"/>
                    <a:pt x="1999511" y="668666"/>
                    <a:pt x="1993900" y="635000"/>
                  </a:cubicBezTo>
                  <a:cubicBezTo>
                    <a:pt x="1991031" y="617783"/>
                    <a:pt x="1984069" y="601417"/>
                    <a:pt x="1981200" y="584200"/>
                  </a:cubicBezTo>
                  <a:cubicBezTo>
                    <a:pt x="1971358" y="525146"/>
                    <a:pt x="1965137" y="465536"/>
                    <a:pt x="1955800" y="406400"/>
                  </a:cubicBezTo>
                  <a:cubicBezTo>
                    <a:pt x="1952433" y="385078"/>
                    <a:pt x="1946382" y="364235"/>
                    <a:pt x="1943100" y="342900"/>
                  </a:cubicBezTo>
                  <a:cubicBezTo>
                    <a:pt x="1937910" y="309167"/>
                    <a:pt x="1935463" y="275053"/>
                    <a:pt x="1930400" y="241300"/>
                  </a:cubicBezTo>
                  <a:cubicBezTo>
                    <a:pt x="1922760" y="190369"/>
                    <a:pt x="1921286" y="137758"/>
                    <a:pt x="1905000" y="88900"/>
                  </a:cubicBezTo>
                  <a:cubicBezTo>
                    <a:pt x="1900767" y="76200"/>
                    <a:pt x="1903193" y="58581"/>
                    <a:pt x="1892300" y="50800"/>
                  </a:cubicBezTo>
                  <a:cubicBezTo>
                    <a:pt x="1863309" y="30092"/>
                    <a:pt x="1758073" y="13357"/>
                    <a:pt x="1727200" y="12700"/>
                  </a:cubicBezTo>
                  <a:lnTo>
                    <a:pt x="622300" y="0"/>
                  </a:lnTo>
                  <a:cubicBezTo>
                    <a:pt x="444500" y="8467"/>
                    <a:pt x="263973" y="-6756"/>
                    <a:pt x="88900" y="25400"/>
                  </a:cubicBezTo>
                  <a:cubicBezTo>
                    <a:pt x="47682" y="32971"/>
                    <a:pt x="0" y="72392"/>
                    <a:pt x="0" y="114300"/>
                  </a:cubicBezTo>
                  <a:lnTo>
                    <a:pt x="12700" y="203200"/>
                  </a:lnTo>
                  <a:close/>
                </a:path>
              </a:pathLst>
            </a:cu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0762" y="695738"/>
              <a:ext cx="758686" cy="815075"/>
            </a:xfrm>
            <a:prstGeom prst="rect">
              <a:avLst/>
            </a:prstGeom>
          </p:spPr>
        </p:pic>
      </p:grpSp>
      <p:sp>
        <p:nvSpPr>
          <p:cNvPr id="40" name="矩形 39"/>
          <p:cNvSpPr/>
          <p:nvPr/>
        </p:nvSpPr>
        <p:spPr>
          <a:xfrm>
            <a:off x="4386620" y="2320583"/>
            <a:ext cx="1632224" cy="1938992"/>
          </a:xfrm>
          <a:prstGeom prst="rect">
            <a:avLst/>
          </a:prstGeom>
        </p:spPr>
        <p:txBody>
          <a:bodyPr wrap="square">
            <a:spAutoFit/>
          </a:bodyPr>
          <a:lstStyle/>
          <a:p>
            <a:r>
              <a:rPr lang="en-US" sz="2000" dirty="0" err="1">
                <a:solidFill>
                  <a:schemeClr val="bg1"/>
                </a:solidFill>
                <a:latin typeface="Times New Roman" panose="02020603050405020304" pitchFamily="18" charset="0"/>
                <a:cs typeface="Times New Roman" panose="02020603050405020304" pitchFamily="18" charset="0"/>
              </a:rPr>
              <a:t>Hạn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việc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hóa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gây</a:t>
            </a:r>
            <a:r>
              <a:rPr lang="en-US" sz="2000" dirty="0">
                <a:solidFill>
                  <a:schemeClr val="bg1"/>
                </a:solidFill>
                <a:latin typeface="Times New Roman" panose="02020603050405020304" pitchFamily="18" charset="0"/>
                <a:cs typeface="Times New Roman" panose="02020603050405020304" pitchFamily="18" charset="0"/>
              </a:rPr>
              <a:t> ô </a:t>
            </a:r>
            <a:r>
              <a:rPr lang="en-US" sz="2000" dirty="0" err="1">
                <a:solidFill>
                  <a:schemeClr val="bg1"/>
                </a:solidFill>
                <a:latin typeface="Times New Roman" panose="02020603050405020304" pitchFamily="18" charset="0"/>
                <a:cs typeface="Times New Roman" panose="02020603050405020304" pitchFamily="18" charset="0"/>
              </a:rPr>
              <a:t>nhiễm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môi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trường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endParaRPr lang="zh-CN" altLang="en-US" sz="2000" dirty="0">
              <a:solidFill>
                <a:schemeClr val="bg1"/>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nvGrpSpPr>
          <p:cNvPr id="41" name="组合 40"/>
          <p:cNvGrpSpPr/>
          <p:nvPr/>
        </p:nvGrpSpPr>
        <p:grpSpPr>
          <a:xfrm>
            <a:off x="4158369" y="696686"/>
            <a:ext cx="2200548" cy="4450080"/>
            <a:chOff x="1358900" y="695738"/>
            <a:chExt cx="2200548" cy="2202182"/>
          </a:xfrm>
        </p:grpSpPr>
        <p:sp>
          <p:nvSpPr>
            <p:cNvPr id="42" name="任意多边形 41"/>
            <p:cNvSpPr/>
            <p:nvPr/>
          </p:nvSpPr>
          <p:spPr>
            <a:xfrm>
              <a:off x="1358900" y="1206500"/>
              <a:ext cx="2096662" cy="1691420"/>
            </a:xfrm>
            <a:custGeom>
              <a:avLst/>
              <a:gdLst>
                <a:gd name="connsiteX0" fmla="*/ 12700 w 2096662"/>
                <a:gd name="connsiteY0" fmla="*/ 203200 h 1691420"/>
                <a:gd name="connsiteX1" fmla="*/ 63500 w 2096662"/>
                <a:gd name="connsiteY1" fmla="*/ 292100 h 1691420"/>
                <a:gd name="connsiteX2" fmla="*/ 76200 w 2096662"/>
                <a:gd name="connsiteY2" fmla="*/ 406400 h 1691420"/>
                <a:gd name="connsiteX3" fmla="*/ 114300 w 2096662"/>
                <a:gd name="connsiteY3" fmla="*/ 558800 h 1691420"/>
                <a:gd name="connsiteX4" fmla="*/ 127000 w 2096662"/>
                <a:gd name="connsiteY4" fmla="*/ 673100 h 1691420"/>
                <a:gd name="connsiteX5" fmla="*/ 152400 w 2096662"/>
                <a:gd name="connsiteY5" fmla="*/ 850900 h 1691420"/>
                <a:gd name="connsiteX6" fmla="*/ 165100 w 2096662"/>
                <a:gd name="connsiteY6" fmla="*/ 1422400 h 1691420"/>
                <a:gd name="connsiteX7" fmla="*/ 228600 w 2096662"/>
                <a:gd name="connsiteY7" fmla="*/ 1676400 h 1691420"/>
                <a:gd name="connsiteX8" fmla="*/ 381000 w 2096662"/>
                <a:gd name="connsiteY8" fmla="*/ 1689100 h 1691420"/>
                <a:gd name="connsiteX9" fmla="*/ 1638300 w 2096662"/>
                <a:gd name="connsiteY9" fmla="*/ 1676400 h 1691420"/>
                <a:gd name="connsiteX10" fmla="*/ 1765300 w 2096662"/>
                <a:gd name="connsiteY10" fmla="*/ 1625600 h 1691420"/>
                <a:gd name="connsiteX11" fmla="*/ 1854200 w 2096662"/>
                <a:gd name="connsiteY11" fmla="*/ 1612900 h 1691420"/>
                <a:gd name="connsiteX12" fmla="*/ 1917700 w 2096662"/>
                <a:gd name="connsiteY12" fmla="*/ 1600200 h 1691420"/>
                <a:gd name="connsiteX13" fmla="*/ 1968500 w 2096662"/>
                <a:gd name="connsiteY13" fmla="*/ 1587500 h 1691420"/>
                <a:gd name="connsiteX14" fmla="*/ 2082800 w 2096662"/>
                <a:gd name="connsiteY14" fmla="*/ 1574800 h 1691420"/>
                <a:gd name="connsiteX15" fmla="*/ 2082800 w 2096662"/>
                <a:gd name="connsiteY15" fmla="*/ 1092200 h 1691420"/>
                <a:gd name="connsiteX16" fmla="*/ 2070100 w 2096662"/>
                <a:gd name="connsiteY16" fmla="*/ 1003300 h 1691420"/>
                <a:gd name="connsiteX17" fmla="*/ 2032000 w 2096662"/>
                <a:gd name="connsiteY17" fmla="*/ 876300 h 1691420"/>
                <a:gd name="connsiteX18" fmla="*/ 2019300 w 2096662"/>
                <a:gd name="connsiteY18" fmla="*/ 787400 h 1691420"/>
                <a:gd name="connsiteX19" fmla="*/ 2006600 w 2096662"/>
                <a:gd name="connsiteY19" fmla="*/ 736600 h 1691420"/>
                <a:gd name="connsiteX20" fmla="*/ 1993900 w 2096662"/>
                <a:gd name="connsiteY20" fmla="*/ 635000 h 1691420"/>
                <a:gd name="connsiteX21" fmla="*/ 1981200 w 2096662"/>
                <a:gd name="connsiteY21" fmla="*/ 584200 h 1691420"/>
                <a:gd name="connsiteX22" fmla="*/ 1955800 w 2096662"/>
                <a:gd name="connsiteY22" fmla="*/ 406400 h 1691420"/>
                <a:gd name="connsiteX23" fmla="*/ 1943100 w 2096662"/>
                <a:gd name="connsiteY23" fmla="*/ 342900 h 1691420"/>
                <a:gd name="connsiteX24" fmla="*/ 1930400 w 2096662"/>
                <a:gd name="connsiteY24" fmla="*/ 241300 h 1691420"/>
                <a:gd name="connsiteX25" fmla="*/ 1905000 w 2096662"/>
                <a:gd name="connsiteY25" fmla="*/ 88900 h 1691420"/>
                <a:gd name="connsiteX26" fmla="*/ 1892300 w 2096662"/>
                <a:gd name="connsiteY26" fmla="*/ 50800 h 1691420"/>
                <a:gd name="connsiteX27" fmla="*/ 1727200 w 2096662"/>
                <a:gd name="connsiteY27" fmla="*/ 12700 h 1691420"/>
                <a:gd name="connsiteX28" fmla="*/ 622300 w 2096662"/>
                <a:gd name="connsiteY28" fmla="*/ 0 h 1691420"/>
                <a:gd name="connsiteX29" fmla="*/ 88900 w 2096662"/>
                <a:gd name="connsiteY29" fmla="*/ 25400 h 1691420"/>
                <a:gd name="connsiteX30" fmla="*/ 0 w 2096662"/>
                <a:gd name="connsiteY30" fmla="*/ 114300 h 1691420"/>
                <a:gd name="connsiteX31" fmla="*/ 12700 w 2096662"/>
                <a:gd name="connsiteY31" fmla="*/ 203200 h 169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96662" h="1691420">
                  <a:moveTo>
                    <a:pt x="12700" y="203200"/>
                  </a:moveTo>
                  <a:cubicBezTo>
                    <a:pt x="29633" y="232833"/>
                    <a:pt x="53320" y="259523"/>
                    <a:pt x="63500" y="292100"/>
                  </a:cubicBezTo>
                  <a:cubicBezTo>
                    <a:pt x="74934" y="328689"/>
                    <a:pt x="71134" y="368402"/>
                    <a:pt x="76200" y="406400"/>
                  </a:cubicBezTo>
                  <a:cubicBezTo>
                    <a:pt x="87601" y="491908"/>
                    <a:pt x="86684" y="475952"/>
                    <a:pt x="114300" y="558800"/>
                  </a:cubicBezTo>
                  <a:cubicBezTo>
                    <a:pt x="118533" y="596900"/>
                    <a:pt x="122042" y="635088"/>
                    <a:pt x="127000" y="673100"/>
                  </a:cubicBezTo>
                  <a:cubicBezTo>
                    <a:pt x="134743" y="732466"/>
                    <a:pt x="149360" y="791109"/>
                    <a:pt x="152400" y="850900"/>
                  </a:cubicBezTo>
                  <a:cubicBezTo>
                    <a:pt x="162076" y="1041201"/>
                    <a:pt x="158299" y="1231974"/>
                    <a:pt x="165100" y="1422400"/>
                  </a:cubicBezTo>
                  <a:cubicBezTo>
                    <a:pt x="166698" y="1467137"/>
                    <a:pt x="172075" y="1641072"/>
                    <a:pt x="228600" y="1676400"/>
                  </a:cubicBezTo>
                  <a:cubicBezTo>
                    <a:pt x="271828" y="1703417"/>
                    <a:pt x="330200" y="1684867"/>
                    <a:pt x="381000" y="1689100"/>
                  </a:cubicBezTo>
                  <a:lnTo>
                    <a:pt x="1638300" y="1676400"/>
                  </a:lnTo>
                  <a:cubicBezTo>
                    <a:pt x="1713326" y="1674256"/>
                    <a:pt x="1704083" y="1642296"/>
                    <a:pt x="1765300" y="1625600"/>
                  </a:cubicBezTo>
                  <a:cubicBezTo>
                    <a:pt x="1794179" y="1617724"/>
                    <a:pt x="1824673" y="1617821"/>
                    <a:pt x="1854200" y="1612900"/>
                  </a:cubicBezTo>
                  <a:cubicBezTo>
                    <a:pt x="1875492" y="1609351"/>
                    <a:pt x="1896628" y="1604883"/>
                    <a:pt x="1917700" y="1600200"/>
                  </a:cubicBezTo>
                  <a:cubicBezTo>
                    <a:pt x="1934739" y="1596414"/>
                    <a:pt x="1951248" y="1590154"/>
                    <a:pt x="1968500" y="1587500"/>
                  </a:cubicBezTo>
                  <a:cubicBezTo>
                    <a:pt x="2006389" y="1581671"/>
                    <a:pt x="2044700" y="1579033"/>
                    <a:pt x="2082800" y="1574800"/>
                  </a:cubicBezTo>
                  <a:cubicBezTo>
                    <a:pt x="2100190" y="1331335"/>
                    <a:pt x="2102346" y="1395157"/>
                    <a:pt x="2082800" y="1092200"/>
                  </a:cubicBezTo>
                  <a:cubicBezTo>
                    <a:pt x="2080873" y="1062328"/>
                    <a:pt x="2077360" y="1032340"/>
                    <a:pt x="2070100" y="1003300"/>
                  </a:cubicBezTo>
                  <a:cubicBezTo>
                    <a:pt x="2020688" y="805651"/>
                    <a:pt x="2064316" y="1070198"/>
                    <a:pt x="2032000" y="876300"/>
                  </a:cubicBezTo>
                  <a:cubicBezTo>
                    <a:pt x="2027079" y="846773"/>
                    <a:pt x="2024655" y="816851"/>
                    <a:pt x="2019300" y="787400"/>
                  </a:cubicBezTo>
                  <a:cubicBezTo>
                    <a:pt x="2016178" y="770227"/>
                    <a:pt x="2009469" y="753817"/>
                    <a:pt x="2006600" y="736600"/>
                  </a:cubicBezTo>
                  <a:cubicBezTo>
                    <a:pt x="2000989" y="702934"/>
                    <a:pt x="1999511" y="668666"/>
                    <a:pt x="1993900" y="635000"/>
                  </a:cubicBezTo>
                  <a:cubicBezTo>
                    <a:pt x="1991031" y="617783"/>
                    <a:pt x="1984069" y="601417"/>
                    <a:pt x="1981200" y="584200"/>
                  </a:cubicBezTo>
                  <a:cubicBezTo>
                    <a:pt x="1971358" y="525146"/>
                    <a:pt x="1965137" y="465536"/>
                    <a:pt x="1955800" y="406400"/>
                  </a:cubicBezTo>
                  <a:cubicBezTo>
                    <a:pt x="1952433" y="385078"/>
                    <a:pt x="1946382" y="364235"/>
                    <a:pt x="1943100" y="342900"/>
                  </a:cubicBezTo>
                  <a:cubicBezTo>
                    <a:pt x="1937910" y="309167"/>
                    <a:pt x="1935463" y="275053"/>
                    <a:pt x="1930400" y="241300"/>
                  </a:cubicBezTo>
                  <a:cubicBezTo>
                    <a:pt x="1922760" y="190369"/>
                    <a:pt x="1921286" y="137758"/>
                    <a:pt x="1905000" y="88900"/>
                  </a:cubicBezTo>
                  <a:cubicBezTo>
                    <a:pt x="1900767" y="76200"/>
                    <a:pt x="1903193" y="58581"/>
                    <a:pt x="1892300" y="50800"/>
                  </a:cubicBezTo>
                  <a:cubicBezTo>
                    <a:pt x="1863309" y="30092"/>
                    <a:pt x="1758073" y="13357"/>
                    <a:pt x="1727200" y="12700"/>
                  </a:cubicBezTo>
                  <a:lnTo>
                    <a:pt x="622300" y="0"/>
                  </a:lnTo>
                  <a:cubicBezTo>
                    <a:pt x="444500" y="8467"/>
                    <a:pt x="263973" y="-6756"/>
                    <a:pt x="88900" y="25400"/>
                  </a:cubicBezTo>
                  <a:cubicBezTo>
                    <a:pt x="47682" y="32971"/>
                    <a:pt x="0" y="72392"/>
                    <a:pt x="0" y="114300"/>
                  </a:cubicBezTo>
                  <a:lnTo>
                    <a:pt x="12700" y="203200"/>
                  </a:lnTo>
                  <a:close/>
                </a:path>
              </a:pathLst>
            </a:cu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0762" y="695738"/>
              <a:ext cx="758686" cy="815075"/>
            </a:xfrm>
            <a:prstGeom prst="rect">
              <a:avLst/>
            </a:prstGeom>
          </p:spPr>
        </p:pic>
      </p:grpSp>
      <p:sp>
        <p:nvSpPr>
          <p:cNvPr id="46" name="矩形 45"/>
          <p:cNvSpPr/>
          <p:nvPr/>
        </p:nvSpPr>
        <p:spPr>
          <a:xfrm>
            <a:off x="7006245" y="2304521"/>
            <a:ext cx="1419091" cy="1631216"/>
          </a:xfrm>
          <a:prstGeom prst="rect">
            <a:avLst/>
          </a:prstGeom>
        </p:spPr>
        <p:txBody>
          <a:bodyPr wrap="square">
            <a:spAutoFit/>
          </a:bodyPr>
          <a:lstStyle/>
          <a:p>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nguồn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kiệm</a:t>
            </a:r>
            <a:endParaRPr lang="zh-CN" altLang="en-US" sz="2000" dirty="0">
              <a:solidFill>
                <a:schemeClr val="bg1"/>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nvGrpSpPr>
          <p:cNvPr id="47" name="组合 46"/>
          <p:cNvGrpSpPr/>
          <p:nvPr/>
        </p:nvGrpSpPr>
        <p:grpSpPr>
          <a:xfrm>
            <a:off x="6652530" y="696686"/>
            <a:ext cx="2200548" cy="4450080"/>
            <a:chOff x="1358900" y="695738"/>
            <a:chExt cx="2200548" cy="2202182"/>
          </a:xfrm>
        </p:grpSpPr>
        <p:sp>
          <p:nvSpPr>
            <p:cNvPr id="49" name="任意多边形 48"/>
            <p:cNvSpPr/>
            <p:nvPr/>
          </p:nvSpPr>
          <p:spPr>
            <a:xfrm>
              <a:off x="1358900" y="1206500"/>
              <a:ext cx="2096662" cy="1691420"/>
            </a:xfrm>
            <a:custGeom>
              <a:avLst/>
              <a:gdLst>
                <a:gd name="connsiteX0" fmla="*/ 12700 w 2096662"/>
                <a:gd name="connsiteY0" fmla="*/ 203200 h 1691420"/>
                <a:gd name="connsiteX1" fmla="*/ 63500 w 2096662"/>
                <a:gd name="connsiteY1" fmla="*/ 292100 h 1691420"/>
                <a:gd name="connsiteX2" fmla="*/ 76200 w 2096662"/>
                <a:gd name="connsiteY2" fmla="*/ 406400 h 1691420"/>
                <a:gd name="connsiteX3" fmla="*/ 114300 w 2096662"/>
                <a:gd name="connsiteY3" fmla="*/ 558800 h 1691420"/>
                <a:gd name="connsiteX4" fmla="*/ 127000 w 2096662"/>
                <a:gd name="connsiteY4" fmla="*/ 673100 h 1691420"/>
                <a:gd name="connsiteX5" fmla="*/ 152400 w 2096662"/>
                <a:gd name="connsiteY5" fmla="*/ 850900 h 1691420"/>
                <a:gd name="connsiteX6" fmla="*/ 165100 w 2096662"/>
                <a:gd name="connsiteY6" fmla="*/ 1422400 h 1691420"/>
                <a:gd name="connsiteX7" fmla="*/ 228600 w 2096662"/>
                <a:gd name="connsiteY7" fmla="*/ 1676400 h 1691420"/>
                <a:gd name="connsiteX8" fmla="*/ 381000 w 2096662"/>
                <a:gd name="connsiteY8" fmla="*/ 1689100 h 1691420"/>
                <a:gd name="connsiteX9" fmla="*/ 1638300 w 2096662"/>
                <a:gd name="connsiteY9" fmla="*/ 1676400 h 1691420"/>
                <a:gd name="connsiteX10" fmla="*/ 1765300 w 2096662"/>
                <a:gd name="connsiteY10" fmla="*/ 1625600 h 1691420"/>
                <a:gd name="connsiteX11" fmla="*/ 1854200 w 2096662"/>
                <a:gd name="connsiteY11" fmla="*/ 1612900 h 1691420"/>
                <a:gd name="connsiteX12" fmla="*/ 1917700 w 2096662"/>
                <a:gd name="connsiteY12" fmla="*/ 1600200 h 1691420"/>
                <a:gd name="connsiteX13" fmla="*/ 1968500 w 2096662"/>
                <a:gd name="connsiteY13" fmla="*/ 1587500 h 1691420"/>
                <a:gd name="connsiteX14" fmla="*/ 2082800 w 2096662"/>
                <a:gd name="connsiteY14" fmla="*/ 1574800 h 1691420"/>
                <a:gd name="connsiteX15" fmla="*/ 2082800 w 2096662"/>
                <a:gd name="connsiteY15" fmla="*/ 1092200 h 1691420"/>
                <a:gd name="connsiteX16" fmla="*/ 2070100 w 2096662"/>
                <a:gd name="connsiteY16" fmla="*/ 1003300 h 1691420"/>
                <a:gd name="connsiteX17" fmla="*/ 2032000 w 2096662"/>
                <a:gd name="connsiteY17" fmla="*/ 876300 h 1691420"/>
                <a:gd name="connsiteX18" fmla="*/ 2019300 w 2096662"/>
                <a:gd name="connsiteY18" fmla="*/ 787400 h 1691420"/>
                <a:gd name="connsiteX19" fmla="*/ 2006600 w 2096662"/>
                <a:gd name="connsiteY19" fmla="*/ 736600 h 1691420"/>
                <a:gd name="connsiteX20" fmla="*/ 1993900 w 2096662"/>
                <a:gd name="connsiteY20" fmla="*/ 635000 h 1691420"/>
                <a:gd name="connsiteX21" fmla="*/ 1981200 w 2096662"/>
                <a:gd name="connsiteY21" fmla="*/ 584200 h 1691420"/>
                <a:gd name="connsiteX22" fmla="*/ 1955800 w 2096662"/>
                <a:gd name="connsiteY22" fmla="*/ 406400 h 1691420"/>
                <a:gd name="connsiteX23" fmla="*/ 1943100 w 2096662"/>
                <a:gd name="connsiteY23" fmla="*/ 342900 h 1691420"/>
                <a:gd name="connsiteX24" fmla="*/ 1930400 w 2096662"/>
                <a:gd name="connsiteY24" fmla="*/ 241300 h 1691420"/>
                <a:gd name="connsiteX25" fmla="*/ 1905000 w 2096662"/>
                <a:gd name="connsiteY25" fmla="*/ 88900 h 1691420"/>
                <a:gd name="connsiteX26" fmla="*/ 1892300 w 2096662"/>
                <a:gd name="connsiteY26" fmla="*/ 50800 h 1691420"/>
                <a:gd name="connsiteX27" fmla="*/ 1727200 w 2096662"/>
                <a:gd name="connsiteY27" fmla="*/ 12700 h 1691420"/>
                <a:gd name="connsiteX28" fmla="*/ 622300 w 2096662"/>
                <a:gd name="connsiteY28" fmla="*/ 0 h 1691420"/>
                <a:gd name="connsiteX29" fmla="*/ 88900 w 2096662"/>
                <a:gd name="connsiteY29" fmla="*/ 25400 h 1691420"/>
                <a:gd name="connsiteX30" fmla="*/ 0 w 2096662"/>
                <a:gd name="connsiteY30" fmla="*/ 114300 h 1691420"/>
                <a:gd name="connsiteX31" fmla="*/ 12700 w 2096662"/>
                <a:gd name="connsiteY31" fmla="*/ 203200 h 169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96662" h="1691420">
                  <a:moveTo>
                    <a:pt x="12700" y="203200"/>
                  </a:moveTo>
                  <a:cubicBezTo>
                    <a:pt x="29633" y="232833"/>
                    <a:pt x="53320" y="259523"/>
                    <a:pt x="63500" y="292100"/>
                  </a:cubicBezTo>
                  <a:cubicBezTo>
                    <a:pt x="74934" y="328689"/>
                    <a:pt x="71134" y="368402"/>
                    <a:pt x="76200" y="406400"/>
                  </a:cubicBezTo>
                  <a:cubicBezTo>
                    <a:pt x="87601" y="491908"/>
                    <a:pt x="86684" y="475952"/>
                    <a:pt x="114300" y="558800"/>
                  </a:cubicBezTo>
                  <a:cubicBezTo>
                    <a:pt x="118533" y="596900"/>
                    <a:pt x="122042" y="635088"/>
                    <a:pt x="127000" y="673100"/>
                  </a:cubicBezTo>
                  <a:cubicBezTo>
                    <a:pt x="134743" y="732466"/>
                    <a:pt x="149360" y="791109"/>
                    <a:pt x="152400" y="850900"/>
                  </a:cubicBezTo>
                  <a:cubicBezTo>
                    <a:pt x="162076" y="1041201"/>
                    <a:pt x="158299" y="1231974"/>
                    <a:pt x="165100" y="1422400"/>
                  </a:cubicBezTo>
                  <a:cubicBezTo>
                    <a:pt x="166698" y="1467137"/>
                    <a:pt x="172075" y="1641072"/>
                    <a:pt x="228600" y="1676400"/>
                  </a:cubicBezTo>
                  <a:cubicBezTo>
                    <a:pt x="271828" y="1703417"/>
                    <a:pt x="330200" y="1684867"/>
                    <a:pt x="381000" y="1689100"/>
                  </a:cubicBezTo>
                  <a:lnTo>
                    <a:pt x="1638300" y="1676400"/>
                  </a:lnTo>
                  <a:cubicBezTo>
                    <a:pt x="1713326" y="1674256"/>
                    <a:pt x="1704083" y="1642296"/>
                    <a:pt x="1765300" y="1625600"/>
                  </a:cubicBezTo>
                  <a:cubicBezTo>
                    <a:pt x="1794179" y="1617724"/>
                    <a:pt x="1824673" y="1617821"/>
                    <a:pt x="1854200" y="1612900"/>
                  </a:cubicBezTo>
                  <a:cubicBezTo>
                    <a:pt x="1875492" y="1609351"/>
                    <a:pt x="1896628" y="1604883"/>
                    <a:pt x="1917700" y="1600200"/>
                  </a:cubicBezTo>
                  <a:cubicBezTo>
                    <a:pt x="1934739" y="1596414"/>
                    <a:pt x="1951248" y="1590154"/>
                    <a:pt x="1968500" y="1587500"/>
                  </a:cubicBezTo>
                  <a:cubicBezTo>
                    <a:pt x="2006389" y="1581671"/>
                    <a:pt x="2044700" y="1579033"/>
                    <a:pt x="2082800" y="1574800"/>
                  </a:cubicBezTo>
                  <a:cubicBezTo>
                    <a:pt x="2100190" y="1331335"/>
                    <a:pt x="2102346" y="1395157"/>
                    <a:pt x="2082800" y="1092200"/>
                  </a:cubicBezTo>
                  <a:cubicBezTo>
                    <a:pt x="2080873" y="1062328"/>
                    <a:pt x="2077360" y="1032340"/>
                    <a:pt x="2070100" y="1003300"/>
                  </a:cubicBezTo>
                  <a:cubicBezTo>
                    <a:pt x="2020688" y="805651"/>
                    <a:pt x="2064316" y="1070198"/>
                    <a:pt x="2032000" y="876300"/>
                  </a:cubicBezTo>
                  <a:cubicBezTo>
                    <a:pt x="2027079" y="846773"/>
                    <a:pt x="2024655" y="816851"/>
                    <a:pt x="2019300" y="787400"/>
                  </a:cubicBezTo>
                  <a:cubicBezTo>
                    <a:pt x="2016178" y="770227"/>
                    <a:pt x="2009469" y="753817"/>
                    <a:pt x="2006600" y="736600"/>
                  </a:cubicBezTo>
                  <a:cubicBezTo>
                    <a:pt x="2000989" y="702934"/>
                    <a:pt x="1999511" y="668666"/>
                    <a:pt x="1993900" y="635000"/>
                  </a:cubicBezTo>
                  <a:cubicBezTo>
                    <a:pt x="1991031" y="617783"/>
                    <a:pt x="1984069" y="601417"/>
                    <a:pt x="1981200" y="584200"/>
                  </a:cubicBezTo>
                  <a:cubicBezTo>
                    <a:pt x="1971358" y="525146"/>
                    <a:pt x="1965137" y="465536"/>
                    <a:pt x="1955800" y="406400"/>
                  </a:cubicBezTo>
                  <a:cubicBezTo>
                    <a:pt x="1952433" y="385078"/>
                    <a:pt x="1946382" y="364235"/>
                    <a:pt x="1943100" y="342900"/>
                  </a:cubicBezTo>
                  <a:cubicBezTo>
                    <a:pt x="1937910" y="309167"/>
                    <a:pt x="1935463" y="275053"/>
                    <a:pt x="1930400" y="241300"/>
                  </a:cubicBezTo>
                  <a:cubicBezTo>
                    <a:pt x="1922760" y="190369"/>
                    <a:pt x="1921286" y="137758"/>
                    <a:pt x="1905000" y="88900"/>
                  </a:cubicBezTo>
                  <a:cubicBezTo>
                    <a:pt x="1900767" y="76200"/>
                    <a:pt x="1903193" y="58581"/>
                    <a:pt x="1892300" y="50800"/>
                  </a:cubicBezTo>
                  <a:cubicBezTo>
                    <a:pt x="1863309" y="30092"/>
                    <a:pt x="1758073" y="13357"/>
                    <a:pt x="1727200" y="12700"/>
                  </a:cubicBezTo>
                  <a:lnTo>
                    <a:pt x="622300" y="0"/>
                  </a:lnTo>
                  <a:cubicBezTo>
                    <a:pt x="444500" y="8467"/>
                    <a:pt x="263973" y="-6756"/>
                    <a:pt x="88900" y="25400"/>
                  </a:cubicBezTo>
                  <a:cubicBezTo>
                    <a:pt x="47682" y="32971"/>
                    <a:pt x="0" y="72392"/>
                    <a:pt x="0" y="114300"/>
                  </a:cubicBezTo>
                  <a:lnTo>
                    <a:pt x="12700" y="203200"/>
                  </a:lnTo>
                  <a:close/>
                </a:path>
              </a:pathLst>
            </a:cu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图片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0762" y="695738"/>
              <a:ext cx="758686" cy="815075"/>
            </a:xfrm>
            <a:prstGeom prst="rect">
              <a:avLst/>
            </a:prstGeom>
          </p:spPr>
        </p:pic>
      </p:grpSp>
    </p:spTree>
    <p:extLst>
      <p:ext uri="{BB962C8B-B14F-4D97-AF65-F5344CB8AC3E}">
        <p14:creationId xmlns:p14="http://schemas.microsoft.com/office/powerpoint/2010/main" val="3152938546"/>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0" grpId="0"/>
      <p:bldP spid="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grpSp>
        <p:nvGrpSpPr>
          <p:cNvPr id="47" name="组合 46"/>
          <p:cNvGrpSpPr/>
          <p:nvPr/>
        </p:nvGrpSpPr>
        <p:grpSpPr>
          <a:xfrm>
            <a:off x="1974521" y="2142682"/>
            <a:ext cx="2940637" cy="2848626"/>
            <a:chOff x="2298113" y="1244599"/>
            <a:chExt cx="2048294" cy="1984204"/>
          </a:xfrm>
        </p:grpSpPr>
        <p:sp>
          <p:nvSpPr>
            <p:cNvPr id="48" name="矩形 47"/>
            <p:cNvSpPr/>
            <p:nvPr/>
          </p:nvSpPr>
          <p:spPr>
            <a:xfrm>
              <a:off x="2298113" y="1244599"/>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2411724" y="1336296"/>
              <a:ext cx="1808372" cy="1779574"/>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1574800" y="1471048"/>
            <a:ext cx="8978900" cy="4038600"/>
          </a:xfrm>
          <a:prstGeom prst="rect">
            <a:avLst/>
          </a:prstGeom>
          <a:noFill/>
          <a:ln w="1270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1897469" y="1887816"/>
            <a:ext cx="3383898" cy="699077"/>
            <a:chOff x="2237048" y="1058849"/>
            <a:chExt cx="2352344" cy="485969"/>
          </a:xfrm>
          <a:solidFill>
            <a:schemeClr val="bg1">
              <a:lumMod val="95000"/>
              <a:alpha val="75000"/>
            </a:schemeClr>
          </a:solidFill>
        </p:grpSpPr>
        <p:sp>
          <p:nvSpPr>
            <p:cNvPr id="52" name="矩形 51"/>
            <p:cNvSpPr/>
            <p:nvPr/>
          </p:nvSpPr>
          <p:spPr>
            <a:xfrm rot="18455707">
              <a:off x="2070369" y="1225528"/>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rot="2296509">
              <a:off x="4103423" y="1185342"/>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p:nvSpPr>
        <p:spPr>
          <a:xfrm>
            <a:off x="6102350" y="1800717"/>
            <a:ext cx="2390398" cy="523220"/>
          </a:xfrm>
          <a:prstGeom prst="rect">
            <a:avLst/>
          </a:prstGeom>
        </p:spPr>
        <p:txBody>
          <a:bodyPr wrap="none">
            <a:spAutoFit/>
          </a:bodyPr>
          <a:lstStyle/>
          <a:p>
            <a:r>
              <a:rPr lang="en-US" altLang="zh-CN" sz="2800" b="1" dirty="0" err="1"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Bài</a:t>
            </a:r>
            <a:r>
              <a:rPr lang="en-US" altLang="zh-CN" sz="2800" b="1" dirty="0"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2800" b="1" dirty="0" err="1"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tập</a:t>
            </a:r>
            <a:r>
              <a:rPr lang="en-US" altLang="zh-CN" sz="2800" b="1" dirty="0"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2800" b="1" dirty="0" err="1"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về</a:t>
            </a:r>
            <a:r>
              <a:rPr lang="en-US" altLang="zh-CN" sz="2800" b="1" dirty="0"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2800" b="1" dirty="0" err="1" smtClean="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nhà</a:t>
            </a:r>
            <a:endParaRPr lang="zh-CN" altLang="en-US" sz="2800" b="1" dirty="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17" name="矩形 16"/>
          <p:cNvSpPr/>
          <p:nvPr/>
        </p:nvSpPr>
        <p:spPr>
          <a:xfrm>
            <a:off x="5236335" y="2496463"/>
            <a:ext cx="5162745" cy="2246769"/>
          </a:xfrm>
          <a:prstGeom prst="rect">
            <a:avLst/>
          </a:prstGeom>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1/ </a:t>
            </a:r>
            <a:r>
              <a:rPr lang="vi-VN" sz="2800" dirty="0">
                <a:solidFill>
                  <a:schemeClr val="bg1"/>
                </a:solidFill>
                <a:latin typeface="Times New Roman" panose="02020603050405020304" pitchFamily="18" charset="0"/>
                <a:cs typeface="Times New Roman" panose="02020603050405020304" pitchFamily="18" charset="0"/>
              </a:rPr>
              <a:t>Tại sao nói: ở vùng khí hậu nhiệt đới, chế độ nước sông phụ thuộc vào chế độ mưa?</a:t>
            </a:r>
          </a:p>
          <a:p>
            <a:r>
              <a:rPr lang="en-US" sz="2800" dirty="0">
                <a:solidFill>
                  <a:schemeClr val="bg1"/>
                </a:solidFill>
                <a:latin typeface="Times New Roman" panose="02020603050405020304" pitchFamily="18" charset="0"/>
                <a:cs typeface="Times New Roman" panose="02020603050405020304" pitchFamily="18" charset="0"/>
              </a:rPr>
              <a:t> 2/ Ở </a:t>
            </a:r>
            <a:r>
              <a:rPr lang="en-US" sz="2800" dirty="0" err="1">
                <a:solidFill>
                  <a:schemeClr val="bg1"/>
                </a:solidFill>
                <a:latin typeface="Times New Roman" panose="02020603050405020304" pitchFamily="18" charset="0"/>
                <a:cs typeface="Times New Roman" panose="02020603050405020304" pitchFamily="18" charset="0"/>
              </a:rPr>
              <a:t>Việt</a:t>
            </a:r>
            <a:r>
              <a:rPr lang="en-US" sz="2800" dirty="0">
                <a:solidFill>
                  <a:schemeClr val="bg1"/>
                </a:solidFill>
                <a:latin typeface="Times New Roman" panose="02020603050405020304" pitchFamily="18" charset="0"/>
                <a:cs typeface="Times New Roman" panose="02020603050405020304" pitchFamily="18" charset="0"/>
              </a:rPr>
              <a:t> Nam, </a:t>
            </a:r>
            <a:r>
              <a:rPr lang="vi-VN" sz="2800" dirty="0">
                <a:solidFill>
                  <a:schemeClr val="bg1"/>
                </a:solidFill>
                <a:latin typeface="Times New Roman" panose="02020603050405020304" pitchFamily="18" charset="0"/>
                <a:cs typeface="Times New Roman" panose="02020603050405020304" pitchFamily="18" charset="0"/>
              </a:rPr>
              <a:t>chế độ nước sông phụ thuộc vào những yếu tố nào?</a:t>
            </a:r>
          </a:p>
        </p:txBody>
      </p:sp>
      <p:pic>
        <p:nvPicPr>
          <p:cNvPr id="18" name="图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3427" y="679811"/>
            <a:ext cx="2405150" cy="629105"/>
          </a:xfrm>
          <a:prstGeom prst="rect">
            <a:avLst/>
          </a:prstGeom>
        </p:spPr>
      </p:pic>
    </p:spTree>
    <p:extLst>
      <p:ext uri="{BB962C8B-B14F-4D97-AF65-F5344CB8AC3E}">
        <p14:creationId xmlns:p14="http://schemas.microsoft.com/office/powerpoint/2010/main" val="975186869"/>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633492" y="1336462"/>
            <a:ext cx="1391728" cy="1077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3200" b="1"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Bài</a:t>
            </a:r>
            <a:r>
              <a:rPr lang="en-US" altLang="zh-CN" sz="3200" b="1"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18</a:t>
            </a:r>
            <a:endParaRPr lang="zh-CN" altLang="en-US" sz="3200" b="1"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a:p>
            <a:endParaRPr lang="zh-CN" altLang="en-US" sz="32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nvGrpSpPr>
          <p:cNvPr id="37" name="组合 36"/>
          <p:cNvGrpSpPr/>
          <p:nvPr/>
        </p:nvGrpSpPr>
        <p:grpSpPr>
          <a:xfrm>
            <a:off x="3912797" y="2552198"/>
            <a:ext cx="1361782" cy="1333835"/>
            <a:chOff x="3620985" y="1717006"/>
            <a:chExt cx="1010329" cy="989595"/>
          </a:xfrm>
        </p:grpSpPr>
        <p:pic>
          <p:nvPicPr>
            <p:cNvPr id="34" name="图片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36" name="文本框 35"/>
            <p:cNvSpPr txBox="1"/>
            <p:nvPr/>
          </p:nvSpPr>
          <p:spPr>
            <a:xfrm>
              <a:off x="3876896" y="1766530"/>
              <a:ext cx="498553" cy="890545"/>
            </a:xfrm>
            <a:prstGeom prst="rect">
              <a:avLst/>
            </a:prstGeom>
            <a:noFill/>
          </p:spPr>
          <p:txBody>
            <a:bodyPr wrap="none" rtlCol="0">
              <a:spAutoFit/>
            </a:bodyPr>
            <a:lstStyle/>
            <a:p>
              <a:r>
                <a:rPr lang="en-US" altLang="zh-CN" sz="7200" dirty="0" smtClean="0">
                  <a:solidFill>
                    <a:schemeClr val="bg1">
                      <a:lumMod val="95000"/>
                    </a:schemeClr>
                  </a:solidFill>
                  <a:latin typeface="方正少儿简体" panose="03000509000000000000" pitchFamily="65" charset="-122"/>
                  <a:ea typeface="方正少儿简体" panose="03000509000000000000" pitchFamily="65" charset="-122"/>
                </a:rPr>
                <a:t>1</a:t>
              </a:r>
              <a:endParaRPr lang="zh-CN" altLang="en-US" sz="72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sp>
        <p:nvSpPr>
          <p:cNvPr id="51" name="矩形 50"/>
          <p:cNvSpPr/>
          <p:nvPr/>
        </p:nvSpPr>
        <p:spPr>
          <a:xfrm>
            <a:off x="5300552" y="2926727"/>
            <a:ext cx="4435631" cy="1077218"/>
          </a:xfrm>
          <a:prstGeom prst="rect">
            <a:avLst/>
          </a:prstGeom>
        </p:spPr>
        <p:txBody>
          <a:bodyPr wrap="square">
            <a:spAutoFit/>
          </a:bodyPr>
          <a:lstStyle/>
          <a:p>
            <a:pPr algn="ct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Bài</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18: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Sông</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Nước</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ngầm</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và</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băng</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hà</a:t>
            </a:r>
            <a:endParaRPr lang="zh-CN" altLang="en-US" sz="3200" dirty="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42473" y="3251200"/>
            <a:ext cx="1823758" cy="29485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2224" y="1993850"/>
            <a:ext cx="1131955" cy="1211747"/>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1205" y="972771"/>
            <a:ext cx="1131955" cy="1211747"/>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3954" y="3417109"/>
            <a:ext cx="1573582" cy="2764449"/>
          </a:xfrm>
          <a:prstGeom prst="rect">
            <a:avLst/>
          </a:prstGeom>
        </p:spPr>
      </p:pic>
      <p:grpSp>
        <p:nvGrpSpPr>
          <p:cNvPr id="35" name="组合 34"/>
          <p:cNvGrpSpPr/>
          <p:nvPr/>
        </p:nvGrpSpPr>
        <p:grpSpPr>
          <a:xfrm>
            <a:off x="4195987" y="1676418"/>
            <a:ext cx="4163148" cy="4679933"/>
            <a:chOff x="3919883" y="1131590"/>
            <a:chExt cx="4647813" cy="5224761"/>
          </a:xfrm>
        </p:grpSpPr>
        <p:sp>
          <p:nvSpPr>
            <p:cNvPr id="10" name="泪滴形 9"/>
            <p:cNvSpPr/>
            <p:nvPr/>
          </p:nvSpPr>
          <p:spPr>
            <a:xfrm rot="8100000">
              <a:off x="5358521" y="1131590"/>
              <a:ext cx="1487657" cy="1487657"/>
            </a:xfrm>
            <a:prstGeom prst="teardrop">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a:stCxn id="10" idx="7"/>
            </p:cNvCxnSpPr>
            <p:nvPr/>
          </p:nvCxnSpPr>
          <p:spPr>
            <a:xfrm flipH="1">
              <a:off x="6102349" y="2927351"/>
              <a:ext cx="1" cy="342900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7" name="泪滴形 26"/>
            <p:cNvSpPr/>
            <p:nvPr/>
          </p:nvSpPr>
          <p:spPr>
            <a:xfrm rot="10463702">
              <a:off x="6884509" y="1619320"/>
              <a:ext cx="1307308" cy="1307308"/>
            </a:xfrm>
            <a:prstGeom prst="teardrop">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a:stCxn id="27" idx="7"/>
            </p:cNvCxnSpPr>
            <p:nvPr/>
          </p:nvCxnSpPr>
          <p:spPr>
            <a:xfrm flipH="1">
              <a:off x="6102349" y="2987345"/>
              <a:ext cx="849127" cy="3251584"/>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2" name="泪滴形 31"/>
            <p:cNvSpPr/>
            <p:nvPr/>
          </p:nvSpPr>
          <p:spPr>
            <a:xfrm rot="11510699">
              <a:off x="7260388" y="2977651"/>
              <a:ext cx="1307308" cy="1307308"/>
            </a:xfrm>
            <a:prstGeom prst="teardrop">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a:stCxn id="32" idx="7"/>
            </p:cNvCxnSpPr>
            <p:nvPr/>
          </p:nvCxnSpPr>
          <p:spPr>
            <a:xfrm flipH="1">
              <a:off x="6041197" y="4136868"/>
              <a:ext cx="1098938" cy="2102061"/>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7" name="泪滴形 36"/>
            <p:cNvSpPr/>
            <p:nvPr/>
          </p:nvSpPr>
          <p:spPr>
            <a:xfrm rot="6207252">
              <a:off x="4315605" y="2203743"/>
              <a:ext cx="1307308" cy="1307308"/>
            </a:xfrm>
            <a:prstGeom prst="teardrop">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p:cNvCxnSpPr>
              <a:stCxn id="37" idx="7"/>
            </p:cNvCxnSpPr>
            <p:nvPr/>
          </p:nvCxnSpPr>
          <p:spPr>
            <a:xfrm>
              <a:off x="5452890" y="3645197"/>
              <a:ext cx="678357" cy="2593732"/>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0" name="泪滴形 39"/>
            <p:cNvSpPr/>
            <p:nvPr/>
          </p:nvSpPr>
          <p:spPr>
            <a:xfrm rot="4582333">
              <a:off x="3919883" y="3617762"/>
              <a:ext cx="1307308" cy="1307308"/>
            </a:xfrm>
            <a:prstGeom prst="teardrop">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p:cNvCxnSpPr/>
            <p:nvPr/>
          </p:nvCxnSpPr>
          <p:spPr>
            <a:xfrm>
              <a:off x="5380907" y="4749800"/>
              <a:ext cx="734986" cy="145216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29" name="图片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53" y="-2860"/>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281547" y="1419225"/>
            <a:ext cx="2052165"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2000" b="1"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Nội</a:t>
            </a:r>
            <a:r>
              <a:rPr lang="en-US" altLang="zh-CN" sz="2000" b="1"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dung </a:t>
            </a:r>
            <a:r>
              <a:rPr lang="en-US" altLang="zh-CN" sz="2000" b="1"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chính</a:t>
            </a:r>
            <a:endParaRPr lang="zh-CN" altLang="en-US" sz="2000" b="1"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702" y="2858695"/>
            <a:ext cx="2469476" cy="3624038"/>
          </a:xfrm>
          <a:prstGeom prst="rect">
            <a:avLst/>
          </a:prstGeom>
        </p:spPr>
      </p:pic>
      <p:grpSp>
        <p:nvGrpSpPr>
          <p:cNvPr id="37" name="组合 36"/>
          <p:cNvGrpSpPr/>
          <p:nvPr/>
        </p:nvGrpSpPr>
        <p:grpSpPr>
          <a:xfrm>
            <a:off x="3989814" y="1419225"/>
            <a:ext cx="947935" cy="928481"/>
            <a:chOff x="3620985" y="1717006"/>
            <a:chExt cx="1010329" cy="989595"/>
          </a:xfrm>
        </p:grpSpPr>
        <p:pic>
          <p:nvPicPr>
            <p:cNvPr id="34" name="图片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36" name="文本框 35"/>
            <p:cNvSpPr txBox="1"/>
            <p:nvPr/>
          </p:nvSpPr>
          <p:spPr>
            <a:xfrm>
              <a:off x="3850086" y="1742071"/>
              <a:ext cx="550151" cy="923330"/>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1</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grpSp>
        <p:nvGrpSpPr>
          <p:cNvPr id="38" name="组合 37"/>
          <p:cNvGrpSpPr/>
          <p:nvPr/>
        </p:nvGrpSpPr>
        <p:grpSpPr>
          <a:xfrm>
            <a:off x="3989814" y="2453399"/>
            <a:ext cx="947935" cy="946847"/>
            <a:chOff x="3620985" y="1717006"/>
            <a:chExt cx="1010329" cy="1009170"/>
          </a:xfrm>
        </p:grpSpPr>
        <p:pic>
          <p:nvPicPr>
            <p:cNvPr id="39" name="图片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40" name="文本框 39"/>
            <p:cNvSpPr txBox="1"/>
            <p:nvPr/>
          </p:nvSpPr>
          <p:spPr>
            <a:xfrm>
              <a:off x="3850086" y="1742071"/>
              <a:ext cx="577820" cy="984105"/>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2</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grpSp>
        <p:nvGrpSpPr>
          <p:cNvPr id="44" name="组合 43"/>
          <p:cNvGrpSpPr/>
          <p:nvPr/>
        </p:nvGrpSpPr>
        <p:grpSpPr>
          <a:xfrm>
            <a:off x="3989814" y="3482515"/>
            <a:ext cx="947935" cy="933539"/>
            <a:chOff x="3620985" y="1711615"/>
            <a:chExt cx="1010329" cy="994986"/>
          </a:xfrm>
        </p:grpSpPr>
        <p:pic>
          <p:nvPicPr>
            <p:cNvPr id="45" name="图片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46" name="文本框 45"/>
            <p:cNvSpPr txBox="1"/>
            <p:nvPr/>
          </p:nvSpPr>
          <p:spPr>
            <a:xfrm>
              <a:off x="3850086" y="1711615"/>
              <a:ext cx="545358" cy="984105"/>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3</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grpSp>
        <p:nvGrpSpPr>
          <p:cNvPr id="47" name="组合 46"/>
          <p:cNvGrpSpPr/>
          <p:nvPr/>
        </p:nvGrpSpPr>
        <p:grpSpPr>
          <a:xfrm>
            <a:off x="3989814" y="4478589"/>
            <a:ext cx="947935" cy="971639"/>
            <a:chOff x="3620985" y="1671007"/>
            <a:chExt cx="1010329" cy="1035594"/>
          </a:xfrm>
        </p:grpSpPr>
        <p:pic>
          <p:nvPicPr>
            <p:cNvPr id="48" name="图片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49" name="文本框 48"/>
            <p:cNvSpPr txBox="1"/>
            <p:nvPr/>
          </p:nvSpPr>
          <p:spPr>
            <a:xfrm>
              <a:off x="3850086" y="1671007"/>
              <a:ext cx="570986" cy="984105"/>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4</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sp>
        <p:nvSpPr>
          <p:cNvPr id="51" name="矩形 50"/>
          <p:cNvSpPr/>
          <p:nvPr/>
        </p:nvSpPr>
        <p:spPr>
          <a:xfrm>
            <a:off x="5021010" y="1604761"/>
            <a:ext cx="3326552" cy="584775"/>
          </a:xfrm>
          <a:prstGeom prst="rect">
            <a:avLst/>
          </a:prstGeom>
        </p:spPr>
        <p:txBody>
          <a:bodyPr wrap="none">
            <a:spAutoFit/>
          </a:bodyPr>
          <a:lstStyle/>
          <a:p>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Tìm</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hiểu</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về</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sông</a:t>
            </a:r>
            <a:endParaRPr lang="zh-CN" altLang="en-US" sz="3200" dirty="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endParaRPr>
          </a:p>
        </p:txBody>
      </p:sp>
      <p:sp>
        <p:nvSpPr>
          <p:cNvPr id="52" name="矩形 51"/>
          <p:cNvSpPr/>
          <p:nvPr/>
        </p:nvSpPr>
        <p:spPr>
          <a:xfrm>
            <a:off x="5021010" y="2647026"/>
            <a:ext cx="4552849" cy="584775"/>
          </a:xfrm>
          <a:prstGeom prst="rect">
            <a:avLst/>
          </a:prstGeom>
        </p:spPr>
        <p:txBody>
          <a:bodyPr wrap="none">
            <a:spAutoFit/>
          </a:bodyPr>
          <a:lstStyle/>
          <a:p>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Tìm</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hiểu</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về</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nước</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ngầm</a:t>
            </a:r>
            <a:endParaRPr lang="zh-CN" altLang="en-US" sz="3200" dirty="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endParaRPr>
          </a:p>
        </p:txBody>
      </p:sp>
      <p:sp>
        <p:nvSpPr>
          <p:cNvPr id="53" name="矩形 52"/>
          <p:cNvSpPr/>
          <p:nvPr/>
        </p:nvSpPr>
        <p:spPr>
          <a:xfrm>
            <a:off x="5021010" y="3728806"/>
            <a:ext cx="3918060" cy="584775"/>
          </a:xfrm>
          <a:prstGeom prst="rect">
            <a:avLst/>
          </a:prstGeom>
        </p:spPr>
        <p:txBody>
          <a:bodyPr wrap="none">
            <a:spAutoFit/>
          </a:bodyPr>
          <a:lstStyle/>
          <a:p>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Tìm</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hiểu</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về</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bang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hà</a:t>
            </a:r>
            <a:endParaRPr lang="zh-CN" altLang="en-US" sz="3200" dirty="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endParaRPr>
          </a:p>
        </p:txBody>
      </p:sp>
      <p:sp>
        <p:nvSpPr>
          <p:cNvPr id="54" name="矩形 53"/>
          <p:cNvSpPr/>
          <p:nvPr/>
        </p:nvSpPr>
        <p:spPr>
          <a:xfrm>
            <a:off x="5021010" y="4718054"/>
            <a:ext cx="3964547" cy="584775"/>
          </a:xfrm>
          <a:prstGeom prst="rect">
            <a:avLst/>
          </a:prstGeom>
        </p:spPr>
        <p:txBody>
          <a:bodyPr wrap="none">
            <a:spAutoFit/>
          </a:bodyPr>
          <a:lstStyle/>
          <a:p>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Luyện</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tập</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Vận</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dụng</a:t>
            </a:r>
            <a:endParaRPr lang="zh-CN" altLang="en-US" sz="3200" dirty="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55" name="图片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8626" y="3651746"/>
            <a:ext cx="2761982" cy="2967264"/>
          </a:xfrm>
          <a:prstGeom prst="rect">
            <a:avLst/>
          </a:prstGeom>
        </p:spPr>
      </p:pic>
      <p:pic>
        <p:nvPicPr>
          <p:cNvPr id="29" name="图片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additive="base">
                                        <p:cTn id="16" dur="500" fill="hold"/>
                                        <p:tgtEl>
                                          <p:spTgt spid="51"/>
                                        </p:tgtEl>
                                        <p:attrNameLst>
                                          <p:attrName>ppt_x</p:attrName>
                                        </p:attrNameLst>
                                      </p:cBhvr>
                                      <p:tavLst>
                                        <p:tav tm="0">
                                          <p:val>
                                            <p:strVal val="#ppt_x"/>
                                          </p:val>
                                        </p:tav>
                                        <p:tav tm="100000">
                                          <p:val>
                                            <p:strVal val="#ppt_x"/>
                                          </p:val>
                                        </p:tav>
                                      </p:tavLst>
                                    </p:anim>
                                    <p:anim calcmode="lin" valueType="num">
                                      <p:cBhvr additive="base">
                                        <p:cTn id="1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additive="base">
                                        <p:cTn id="26" dur="500" fill="hold"/>
                                        <p:tgtEl>
                                          <p:spTgt spid="52"/>
                                        </p:tgtEl>
                                        <p:attrNameLst>
                                          <p:attrName>ppt_x</p:attrName>
                                        </p:attrNameLst>
                                      </p:cBhvr>
                                      <p:tavLst>
                                        <p:tav tm="0">
                                          <p:val>
                                            <p:strVal val="#ppt_x"/>
                                          </p:val>
                                        </p:tav>
                                        <p:tav tm="100000">
                                          <p:val>
                                            <p:strVal val="#ppt_x"/>
                                          </p:val>
                                        </p:tav>
                                      </p:tavLst>
                                    </p:anim>
                                    <p:anim calcmode="lin" valueType="num">
                                      <p:cBhvr additive="base">
                                        <p:cTn id="27"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 calcmode="lin" valueType="num">
                                      <p:cBhvr additive="base">
                                        <p:cTn id="36" dur="500" fill="hold"/>
                                        <p:tgtEl>
                                          <p:spTgt spid="53"/>
                                        </p:tgtEl>
                                        <p:attrNameLst>
                                          <p:attrName>ppt_x</p:attrName>
                                        </p:attrNameLst>
                                      </p:cBhvr>
                                      <p:tavLst>
                                        <p:tav tm="0">
                                          <p:val>
                                            <p:strVal val="#ppt_x"/>
                                          </p:val>
                                        </p:tav>
                                        <p:tav tm="100000">
                                          <p:val>
                                            <p:strVal val="#ppt_x"/>
                                          </p:val>
                                        </p:tav>
                                      </p:tavLst>
                                    </p:anim>
                                    <p:anim calcmode="lin" valueType="num">
                                      <p:cBhvr additive="base">
                                        <p:cTn id="3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4"/>
                                        </p:tgtEl>
                                        <p:attrNameLst>
                                          <p:attrName>style.visibility</p:attrName>
                                        </p:attrNameLst>
                                      </p:cBhvr>
                                      <p:to>
                                        <p:strVal val="visible"/>
                                      </p:to>
                                    </p:set>
                                    <p:anim calcmode="lin" valueType="num">
                                      <p:cBhvr additive="base">
                                        <p:cTn id="46" dur="500" fill="hold"/>
                                        <p:tgtEl>
                                          <p:spTgt spid="54"/>
                                        </p:tgtEl>
                                        <p:attrNameLst>
                                          <p:attrName>ppt_x</p:attrName>
                                        </p:attrNameLst>
                                      </p:cBhvr>
                                      <p:tavLst>
                                        <p:tav tm="0">
                                          <p:val>
                                            <p:strVal val="#ppt_x"/>
                                          </p:val>
                                        </p:tav>
                                        <p:tav tm="100000">
                                          <p:val>
                                            <p:strVal val="#ppt_x"/>
                                          </p:val>
                                        </p:tav>
                                      </p:tavLst>
                                    </p:anim>
                                    <p:anim calcmode="lin" valueType="num">
                                      <p:cBhvr additive="base">
                                        <p:cTn id="4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390385" y="1335936"/>
            <a:ext cx="1423788"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1.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Sông</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63367" y="3219114"/>
            <a:ext cx="2685280" cy="2716075"/>
          </a:xfrm>
          <a:prstGeom prst="rect">
            <a:avLst/>
          </a:prstGeom>
        </p:spPr>
      </p:pic>
      <p:pic>
        <p:nvPicPr>
          <p:cNvPr id="2" name="Picture 1"/>
          <p:cNvPicPr>
            <a:picLocks noChangeAspect="1"/>
          </p:cNvPicPr>
          <p:nvPr/>
        </p:nvPicPr>
        <p:blipFill>
          <a:blip r:embed="rId8"/>
          <a:stretch>
            <a:fillRect/>
          </a:stretch>
        </p:blipFill>
        <p:spPr>
          <a:xfrm>
            <a:off x="3807240" y="1549350"/>
            <a:ext cx="7170865" cy="4202127"/>
          </a:xfrm>
          <a:prstGeom prst="rect">
            <a:avLst/>
          </a:prstGeom>
        </p:spPr>
      </p:pic>
    </p:spTree>
    <p:extLst>
      <p:ext uri="{BB962C8B-B14F-4D97-AF65-F5344CB8AC3E}">
        <p14:creationId xmlns:p14="http://schemas.microsoft.com/office/powerpoint/2010/main" val="3439417470"/>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2258915"/>
            <a:ext cx="7327899" cy="3726299"/>
          </a:xfrm>
          <a:prstGeom prst="rect">
            <a:avLst/>
          </a:prstGeom>
        </p:spPr>
      </p:pic>
      <p:sp>
        <p:nvSpPr>
          <p:cNvPr id="64" name="矩形 63"/>
          <p:cNvSpPr/>
          <p:nvPr/>
        </p:nvSpPr>
        <p:spPr>
          <a:xfrm>
            <a:off x="7379741" y="1288518"/>
            <a:ext cx="2462534" cy="461665"/>
          </a:xfrm>
          <a:prstGeom prst="rect">
            <a:avLst/>
          </a:prstGeom>
        </p:spPr>
        <p:txBody>
          <a:bodyPr wrap="none">
            <a:spAutoFit/>
          </a:bodyPr>
          <a:lstStyle/>
          <a:p>
            <a:r>
              <a:rPr lang="en-US" altLang="zh-CN" sz="24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Hoạt</a:t>
            </a:r>
            <a:r>
              <a:rPr lang="en-US" altLang="zh-CN" sz="24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4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động</a:t>
            </a:r>
            <a:r>
              <a:rPr lang="en-US" altLang="zh-CN" sz="24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4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nhóm</a:t>
            </a:r>
            <a:endParaRPr lang="zh-CN" altLang="en-US" sz="2400" dirty="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endParaRPr>
          </a:p>
        </p:txBody>
      </p:sp>
      <p:sp>
        <p:nvSpPr>
          <p:cNvPr id="65" name="矩形 64"/>
          <p:cNvSpPr/>
          <p:nvPr/>
        </p:nvSpPr>
        <p:spPr>
          <a:xfrm>
            <a:off x="5567971" y="1703116"/>
            <a:ext cx="5162745" cy="646331"/>
          </a:xfrm>
          <a:prstGeom prst="rect">
            <a:avLst/>
          </a:prstGeom>
        </p:spPr>
        <p:txBody>
          <a:bodyPr wrap="square">
            <a:spAutoFit/>
          </a:bodyPr>
          <a:lstStyle/>
          <a:p>
            <a:pPr algn="ctr">
              <a:lnSpc>
                <a:spcPct val="150000"/>
              </a:lnSpc>
              <a:defRPr sz="1800">
                <a:solidFill>
                  <a:srgbClr val="000000"/>
                </a:solidFill>
                <a:uFillTx/>
              </a:defRPr>
            </a:pPr>
            <a:r>
              <a:rPr lang="en-US" altLang="zh-CN" sz="2400" dirty="0" err="1"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Nhóm</a:t>
            </a:r>
            <a:r>
              <a:rPr lang="en-US" altLang="zh-CN" sz="2400" dirty="0"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1 </a:t>
            </a:r>
            <a:r>
              <a:rPr lang="en-US" altLang="zh-CN" sz="2400" dirty="0" err="1"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và</a:t>
            </a:r>
            <a:r>
              <a:rPr lang="en-US" altLang="zh-CN" sz="2400" dirty="0"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2 </a:t>
            </a:r>
            <a:r>
              <a:rPr lang="en-US" altLang="zh-CN" sz="2400" dirty="0" err="1"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thảo</a:t>
            </a:r>
            <a:r>
              <a:rPr lang="en-US" altLang="zh-CN" sz="2400" dirty="0"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2400" dirty="0" err="1"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luận</a:t>
            </a:r>
            <a:r>
              <a:rPr lang="en-US" altLang="zh-CN" sz="2400" dirty="0"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2400" dirty="0" err="1"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trong</a:t>
            </a:r>
            <a:r>
              <a:rPr lang="en-US" altLang="zh-CN" sz="2400" dirty="0"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2 </a:t>
            </a:r>
            <a:r>
              <a:rPr lang="en-US" altLang="zh-CN" sz="2400" dirty="0" err="1" smtClean="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phút</a:t>
            </a:r>
            <a:endParaRPr lang="zh-CN" altLang="en-US" sz="2400" dirty="0">
              <a:solidFill>
                <a:schemeClr val="bg1">
                  <a:lumMod val="95000"/>
                </a:schemeClr>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endParaRPr>
          </a:p>
        </p:txBody>
      </p:sp>
      <p:grpSp>
        <p:nvGrpSpPr>
          <p:cNvPr id="15" name="组合 14"/>
          <p:cNvGrpSpPr/>
          <p:nvPr/>
        </p:nvGrpSpPr>
        <p:grpSpPr>
          <a:xfrm rot="20618383">
            <a:off x="1647927" y="1230227"/>
            <a:ext cx="2756656" cy="1749362"/>
            <a:chOff x="2085975" y="1282905"/>
            <a:chExt cx="3299658" cy="2093949"/>
          </a:xfrm>
        </p:grpSpPr>
        <p:sp>
          <p:nvSpPr>
            <p:cNvPr id="12" name="矩形 11"/>
            <p:cNvSpPr/>
            <p:nvPr/>
          </p:nvSpPr>
          <p:spPr>
            <a:xfrm>
              <a:off x="2085975" y="1386129"/>
              <a:ext cx="3162300" cy="19907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smtClean="0">
                  <a:solidFill>
                    <a:srgbClr val="0ACEFF"/>
                  </a:solidFill>
                  <a:latin typeface="Times New Roman" panose="02020603050405020304" pitchFamily="18" charset="0"/>
                  <a:cs typeface="Times New Roman" panose="02020603050405020304" pitchFamily="18" charset="0"/>
                </a:rPr>
                <a:t>Nhóm</a:t>
              </a:r>
              <a:r>
                <a:rPr lang="en-US" altLang="zh-CN" dirty="0" smtClean="0">
                  <a:solidFill>
                    <a:srgbClr val="0ACEFF"/>
                  </a:solidFill>
                  <a:latin typeface="Times New Roman" panose="02020603050405020304" pitchFamily="18" charset="0"/>
                  <a:cs typeface="Times New Roman" panose="02020603050405020304" pitchFamily="18" charset="0"/>
                </a:rPr>
                <a:t> 1: </a:t>
              </a:r>
              <a:r>
                <a:rPr lang="vi-VN" dirty="0">
                  <a:solidFill>
                    <a:srgbClr val="0ACEFF"/>
                  </a:solidFill>
                  <a:latin typeface="Times New Roman" panose="02020603050405020304" pitchFamily="18" charset="0"/>
                  <a:cs typeface="Times New Roman" panose="02020603050405020304" pitchFamily="18" charset="0"/>
                </a:rPr>
                <a:t>Nêu khái niệm sông? Các nguồn cung cấp nước cho sông?Sông có cấu tạo như thế nào?</a:t>
              </a:r>
            </a:p>
            <a:p>
              <a:pPr algn="ctr"/>
              <a:endParaRPr lang="zh-CN" altLang="en-US" dirty="0">
                <a:solidFill>
                  <a:srgbClr val="0ACEFF"/>
                </a:solidFill>
                <a:latin typeface="Times New Roman" panose="02020603050405020304" pitchFamily="18" charset="0"/>
                <a:cs typeface="Times New Roman" panose="02020603050405020304" pitchFamily="18" charset="0"/>
              </a:endParaRPr>
            </a:p>
          </p:txBody>
        </p:sp>
        <p:grpSp>
          <p:nvGrpSpPr>
            <p:cNvPr id="14" name="组合 13"/>
            <p:cNvGrpSpPr/>
            <p:nvPr/>
          </p:nvGrpSpPr>
          <p:grpSpPr>
            <a:xfrm>
              <a:off x="2085975" y="1282905"/>
              <a:ext cx="3299658" cy="485969"/>
              <a:chOff x="2085975" y="1282905"/>
              <a:chExt cx="3299658" cy="485969"/>
            </a:xfrm>
          </p:grpSpPr>
          <p:sp>
            <p:nvSpPr>
              <p:cNvPr id="44" name="矩形 43"/>
              <p:cNvSpPr/>
              <p:nvPr/>
            </p:nvSpPr>
            <p:spPr>
              <a:xfrm rot="18455707">
                <a:off x="1919296" y="1449584"/>
                <a:ext cx="485969" cy="15261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7" name="矩形 46"/>
              <p:cNvSpPr/>
              <p:nvPr/>
            </p:nvSpPr>
            <p:spPr>
              <a:xfrm rot="2296509">
                <a:off x="4899664" y="1409398"/>
                <a:ext cx="485969" cy="15261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grpSp>
        <p:nvGrpSpPr>
          <p:cNvPr id="54" name="组合 53"/>
          <p:cNvGrpSpPr/>
          <p:nvPr/>
        </p:nvGrpSpPr>
        <p:grpSpPr>
          <a:xfrm rot="290937">
            <a:off x="2468832" y="3547416"/>
            <a:ext cx="2756656" cy="1749362"/>
            <a:chOff x="2085975" y="1282905"/>
            <a:chExt cx="3299658" cy="2093949"/>
          </a:xfrm>
        </p:grpSpPr>
        <p:sp>
          <p:nvSpPr>
            <p:cNvPr id="55" name="矩形 54"/>
            <p:cNvSpPr/>
            <p:nvPr/>
          </p:nvSpPr>
          <p:spPr>
            <a:xfrm>
              <a:off x="2085975" y="1386129"/>
              <a:ext cx="3162300" cy="19907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smtClean="0">
                  <a:solidFill>
                    <a:srgbClr val="0ACEFF"/>
                  </a:solidFill>
                  <a:latin typeface="Times New Roman" panose="02020603050405020304" pitchFamily="18" charset="0"/>
                  <a:cs typeface="Times New Roman" panose="02020603050405020304" pitchFamily="18" charset="0"/>
                </a:rPr>
                <a:t>Nhóm 2: </a:t>
              </a:r>
              <a:r>
                <a:rPr lang="vi-VN" dirty="0">
                  <a:solidFill>
                    <a:srgbClr val="0ACEFF"/>
                  </a:solidFill>
                  <a:latin typeface="Times New Roman" panose="02020603050405020304" pitchFamily="18" charset="0"/>
                  <a:cs typeface="Times New Roman" panose="02020603050405020304" pitchFamily="18" charset="0"/>
                </a:rPr>
                <a:t>Nêu vai trò của sông?</a:t>
              </a:r>
            </a:p>
            <a:p>
              <a:pPr algn="ctr"/>
              <a:endParaRPr lang="zh-CN" altLang="en-US" dirty="0">
                <a:solidFill>
                  <a:srgbClr val="0ACEFF"/>
                </a:solidFill>
                <a:latin typeface="Times New Roman" panose="02020603050405020304" pitchFamily="18" charset="0"/>
                <a:cs typeface="Times New Roman" panose="02020603050405020304" pitchFamily="18" charset="0"/>
              </a:endParaRPr>
            </a:p>
          </p:txBody>
        </p:sp>
        <p:grpSp>
          <p:nvGrpSpPr>
            <p:cNvPr id="61" name="组合 60"/>
            <p:cNvGrpSpPr/>
            <p:nvPr/>
          </p:nvGrpSpPr>
          <p:grpSpPr>
            <a:xfrm>
              <a:off x="2085975" y="1282905"/>
              <a:ext cx="3299658" cy="485969"/>
              <a:chOff x="2085975" y="1282905"/>
              <a:chExt cx="3299658" cy="485969"/>
            </a:xfrm>
          </p:grpSpPr>
          <p:sp>
            <p:nvSpPr>
              <p:cNvPr id="62" name="矩形 61"/>
              <p:cNvSpPr/>
              <p:nvPr/>
            </p:nvSpPr>
            <p:spPr>
              <a:xfrm rot="18455707">
                <a:off x="1919296" y="1449584"/>
                <a:ext cx="485969" cy="15261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3" name="矩形 62"/>
              <p:cNvSpPr/>
              <p:nvPr/>
            </p:nvSpPr>
            <p:spPr>
              <a:xfrm rot="2296509">
                <a:off x="4899664" y="1409398"/>
                <a:ext cx="485969" cy="15261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pic>
        <p:nvPicPr>
          <p:cNvPr id="20" name="Picture 19">
            <a:extLst>
              <a:ext uri="{FF2B5EF4-FFF2-40B4-BE49-F238E27FC236}">
                <a16:creationId xmlns:a16="http://schemas.microsoft.com/office/drawing/2014/main" id="{7CD23FD2-85DE-48D6-9148-54FE994BDE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2" b="6540"/>
          <a:stretch/>
        </p:blipFill>
        <p:spPr>
          <a:xfrm>
            <a:off x="7379741" y="4707312"/>
            <a:ext cx="673298" cy="67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235865"/>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additive="base">
                                        <p:cTn id="12" dur="500" fill="hold"/>
                                        <p:tgtEl>
                                          <p:spTgt spid="64"/>
                                        </p:tgtEl>
                                        <p:attrNameLst>
                                          <p:attrName>ppt_x</p:attrName>
                                        </p:attrNameLst>
                                      </p:cBhvr>
                                      <p:tavLst>
                                        <p:tav tm="0">
                                          <p:val>
                                            <p:strVal val="#ppt_x"/>
                                          </p:val>
                                        </p:tav>
                                        <p:tav tm="100000">
                                          <p:val>
                                            <p:strVal val="#ppt_x"/>
                                          </p:val>
                                        </p:tav>
                                      </p:tavLst>
                                    </p:anim>
                                    <p:anim calcmode="lin" valueType="num">
                                      <p:cBhvr additive="base">
                                        <p:cTn id="13"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heel(1)">
                                      <p:cBhvr>
                                        <p:cTn id="18" dur="2000"/>
                                        <p:tgtEl>
                                          <p:spTgt spid="6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p:cTn id="31" dur="1000" fill="hold"/>
                                        <p:tgtEl>
                                          <p:spTgt spid="54"/>
                                        </p:tgtEl>
                                        <p:attrNameLst>
                                          <p:attrName>ppt_w</p:attrName>
                                        </p:attrNameLst>
                                      </p:cBhvr>
                                      <p:tavLst>
                                        <p:tav tm="0">
                                          <p:val>
                                            <p:fltVal val="0"/>
                                          </p:val>
                                        </p:tav>
                                        <p:tav tm="100000">
                                          <p:val>
                                            <p:strVal val="#ppt_w"/>
                                          </p:val>
                                        </p:tav>
                                      </p:tavLst>
                                    </p:anim>
                                    <p:anim calcmode="lin" valueType="num">
                                      <p:cBhvr>
                                        <p:cTn id="32" dur="1000" fill="hold"/>
                                        <p:tgtEl>
                                          <p:spTgt spid="54"/>
                                        </p:tgtEl>
                                        <p:attrNameLst>
                                          <p:attrName>ppt_h</p:attrName>
                                        </p:attrNameLst>
                                      </p:cBhvr>
                                      <p:tavLst>
                                        <p:tav tm="0">
                                          <p:val>
                                            <p:fltVal val="0"/>
                                          </p:val>
                                        </p:tav>
                                        <p:tav tm="100000">
                                          <p:val>
                                            <p:strVal val="#ppt_h"/>
                                          </p:val>
                                        </p:tav>
                                      </p:tavLst>
                                    </p:anim>
                                    <p:anim calcmode="lin" valueType="num">
                                      <p:cBhvr>
                                        <p:cTn id="33" dur="1000" fill="hold"/>
                                        <p:tgtEl>
                                          <p:spTgt spid="54"/>
                                        </p:tgtEl>
                                        <p:attrNameLst>
                                          <p:attrName>style.rotation</p:attrName>
                                        </p:attrNameLst>
                                      </p:cBhvr>
                                      <p:tavLst>
                                        <p:tav tm="0">
                                          <p:val>
                                            <p:fltVal val="90"/>
                                          </p:val>
                                        </p:tav>
                                        <p:tav tm="100000">
                                          <p:val>
                                            <p:fltVal val="0"/>
                                          </p:val>
                                        </p:tav>
                                      </p:tavLst>
                                    </p:anim>
                                    <p:animEffect transition="in" filter="fade">
                                      <p:cBhvr>
                                        <p:cTn id="34"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05" y="0"/>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264" y="3119985"/>
            <a:ext cx="3046137" cy="3280455"/>
          </a:xfrm>
          <a:prstGeom prst="rect">
            <a:avLst/>
          </a:prstGeom>
        </p:spPr>
      </p:pic>
      <p:sp>
        <p:nvSpPr>
          <p:cNvPr id="18" name="矩形 17"/>
          <p:cNvSpPr/>
          <p:nvPr/>
        </p:nvSpPr>
        <p:spPr>
          <a:xfrm>
            <a:off x="5113886" y="1279261"/>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8968133" y="3709183"/>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667713" y="3629196"/>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488695" y="3629196"/>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383807" y="1254124"/>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322742" y="1068374"/>
            <a:ext cx="2352344" cy="485969"/>
            <a:chOff x="2237048" y="1058849"/>
            <a:chExt cx="2352344" cy="485969"/>
          </a:xfrm>
          <a:solidFill>
            <a:schemeClr val="bg1">
              <a:lumMod val="95000"/>
              <a:alpha val="69000"/>
            </a:schemeClr>
          </a:solidFill>
        </p:grpSpPr>
        <p:sp>
          <p:nvSpPr>
            <p:cNvPr id="28" name="矩形 27"/>
            <p:cNvSpPr/>
            <p:nvPr/>
          </p:nvSpPr>
          <p:spPr>
            <a:xfrm rot="18455707">
              <a:off x="2070369" y="1225528"/>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2296509">
              <a:off x="4103423" y="1185342"/>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5027409" y="1068374"/>
            <a:ext cx="2352344" cy="485969"/>
            <a:chOff x="4941715" y="1058849"/>
            <a:chExt cx="2352344" cy="485969"/>
          </a:xfrm>
          <a:solidFill>
            <a:schemeClr val="bg1">
              <a:lumMod val="95000"/>
              <a:alpha val="69000"/>
            </a:schemeClr>
          </a:solidFill>
        </p:grpSpPr>
        <p:sp>
          <p:nvSpPr>
            <p:cNvPr id="33" name="矩形 32"/>
            <p:cNvSpPr/>
            <p:nvPr/>
          </p:nvSpPr>
          <p:spPr>
            <a:xfrm rot="18455707">
              <a:off x="4775036" y="1225528"/>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rot="2296509">
              <a:off x="6808090" y="1185342"/>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p:cNvGrpSpPr/>
          <p:nvPr/>
        </p:nvGrpSpPr>
        <p:grpSpPr>
          <a:xfrm>
            <a:off x="7867681" y="1068374"/>
            <a:ext cx="2352344" cy="485969"/>
            <a:chOff x="7781987" y="1058849"/>
            <a:chExt cx="2352344" cy="485969"/>
          </a:xfrm>
          <a:solidFill>
            <a:schemeClr val="bg1">
              <a:lumMod val="95000"/>
              <a:alpha val="69000"/>
            </a:schemeClr>
          </a:solidFill>
        </p:grpSpPr>
        <p:sp>
          <p:nvSpPr>
            <p:cNvPr id="38" name="矩形 37"/>
            <p:cNvSpPr/>
            <p:nvPr/>
          </p:nvSpPr>
          <p:spPr>
            <a:xfrm rot="18455707">
              <a:off x="7615308" y="1225528"/>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rot="2296509">
              <a:off x="9648362" y="1185342"/>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6428845" y="3466199"/>
            <a:ext cx="2352344" cy="485969"/>
            <a:chOff x="6428845" y="3466199"/>
            <a:chExt cx="2352344" cy="485969"/>
          </a:xfrm>
          <a:solidFill>
            <a:schemeClr val="bg1">
              <a:lumMod val="95000"/>
              <a:alpha val="69000"/>
            </a:schemeClr>
          </a:solidFill>
        </p:grpSpPr>
        <p:sp>
          <p:nvSpPr>
            <p:cNvPr id="40" name="矩形 39"/>
            <p:cNvSpPr/>
            <p:nvPr/>
          </p:nvSpPr>
          <p:spPr>
            <a:xfrm rot="18455707">
              <a:off x="6262166" y="3632878"/>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2296509">
              <a:off x="8295220" y="3592692"/>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3579733" y="3466199"/>
            <a:ext cx="2352344" cy="485969"/>
            <a:chOff x="3579733" y="3466199"/>
            <a:chExt cx="2352344" cy="485969"/>
          </a:xfrm>
          <a:solidFill>
            <a:schemeClr val="bg1">
              <a:lumMod val="95000"/>
              <a:alpha val="69000"/>
            </a:schemeClr>
          </a:solidFill>
        </p:grpSpPr>
        <p:sp>
          <p:nvSpPr>
            <p:cNvPr id="42" name="矩形 41"/>
            <p:cNvSpPr/>
            <p:nvPr/>
          </p:nvSpPr>
          <p:spPr>
            <a:xfrm rot="18455707">
              <a:off x="3413054" y="3632878"/>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rot="2296509">
              <a:off x="5446108" y="3592692"/>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
        <p:nvSpPr>
          <p:cNvPr id="9" name="文本框 8"/>
          <p:cNvSpPr txBox="1"/>
          <p:nvPr/>
        </p:nvSpPr>
        <p:spPr>
          <a:xfrm>
            <a:off x="2447409" y="1350173"/>
            <a:ext cx="1984692" cy="1754326"/>
          </a:xfrm>
          <a:prstGeom prst="rect">
            <a:avLst/>
          </a:prstGeom>
          <a:noFill/>
        </p:spPr>
        <p:txBody>
          <a:bodyPr wrap="square" rtlCol="0">
            <a:spAutoFit/>
          </a:bodyPr>
          <a:lstStyle/>
          <a:p>
            <a:r>
              <a:rPr lang="vi-VN" dirty="0"/>
              <a:t>Sông là các dòng chảy tự nhiên, chảy theo những lòng dẫn ổn định do chính dòng chảy này tạo ra.</a:t>
            </a:r>
          </a:p>
        </p:txBody>
      </p:sp>
      <p:sp>
        <p:nvSpPr>
          <p:cNvPr id="44" name="文本框 43"/>
          <p:cNvSpPr txBox="1"/>
          <p:nvPr/>
        </p:nvSpPr>
        <p:spPr>
          <a:xfrm>
            <a:off x="5137133" y="1415863"/>
            <a:ext cx="2044938" cy="1477328"/>
          </a:xfrm>
          <a:prstGeom prst="rect">
            <a:avLst/>
          </a:prstGeom>
          <a:noFill/>
        </p:spPr>
        <p:txBody>
          <a:bodyPr wrap="square" rtlCol="0">
            <a:spAutoFit/>
          </a:bodyPr>
          <a:lstStyle/>
          <a:p>
            <a:r>
              <a:rPr lang="vi-VN" dirty="0"/>
              <a:t>Nước sông được cung cấp bởi các nguồn nước mưa, nước ngầm, hồ và băng, tuyết tan</a:t>
            </a:r>
          </a:p>
        </p:txBody>
      </p:sp>
      <p:sp>
        <p:nvSpPr>
          <p:cNvPr id="45" name="文本框 44"/>
          <p:cNvSpPr txBox="1"/>
          <p:nvPr/>
        </p:nvSpPr>
        <p:spPr>
          <a:xfrm>
            <a:off x="9070290" y="3784737"/>
            <a:ext cx="1872365" cy="1477328"/>
          </a:xfrm>
          <a:prstGeom prst="rect">
            <a:avLst/>
          </a:prstGeom>
          <a:noFill/>
        </p:spPr>
        <p:txBody>
          <a:bodyPr wrap="square" rtlCol="0">
            <a:spAutoFit/>
          </a:bodyPr>
          <a:lstStyle/>
          <a:p>
            <a:r>
              <a:rPr lang="vi-VN" dirty="0"/>
              <a:t> </a:t>
            </a:r>
            <a:r>
              <a:rPr lang="vi-VN" dirty="0" smtClean="0"/>
              <a:t>   Sông </a:t>
            </a:r>
            <a:r>
              <a:rPr lang="vi-VN" dirty="0"/>
              <a:t>chính, các phụ lưu và các chi lưu tạo thành </a:t>
            </a:r>
            <a:r>
              <a:rPr lang="vi-VN" dirty="0">
                <a:solidFill>
                  <a:srgbClr val="0ACEFF"/>
                </a:solidFill>
              </a:rPr>
              <a:t>hệ thống sông.</a:t>
            </a:r>
          </a:p>
        </p:txBody>
      </p:sp>
      <p:sp>
        <p:nvSpPr>
          <p:cNvPr id="46" name="文本框 45"/>
          <p:cNvSpPr txBox="1"/>
          <p:nvPr/>
        </p:nvSpPr>
        <p:spPr>
          <a:xfrm>
            <a:off x="3886551" y="3839228"/>
            <a:ext cx="1636994" cy="1477328"/>
          </a:xfrm>
          <a:prstGeom prst="rect">
            <a:avLst/>
          </a:prstGeom>
          <a:noFill/>
        </p:spPr>
        <p:txBody>
          <a:bodyPr wrap="square" rtlCol="0">
            <a:spAutoFit/>
          </a:bodyPr>
          <a:lstStyle/>
          <a:p>
            <a:r>
              <a:rPr lang="vi-VN" dirty="0"/>
              <a:t>Nơi dòng chảy bắt đầu được gọi là </a:t>
            </a:r>
            <a:r>
              <a:rPr lang="vi-VN" dirty="0">
                <a:solidFill>
                  <a:srgbClr val="0ACEFF"/>
                </a:solidFill>
              </a:rPr>
              <a:t>nguồn của sông</a:t>
            </a:r>
            <a:endParaRPr lang="zh-CN" altLang="en-US" dirty="0">
              <a:solidFill>
                <a:srgbClr val="0ACEFF"/>
              </a:solidFill>
              <a:latin typeface="方正少儿简体" panose="03000509000000000000" pitchFamily="65" charset="-122"/>
              <a:ea typeface="方正少儿简体" panose="03000509000000000000" pitchFamily="65" charset="-122"/>
            </a:endParaRPr>
          </a:p>
        </p:txBody>
      </p:sp>
      <p:sp>
        <p:nvSpPr>
          <p:cNvPr id="47" name="文本框 46"/>
          <p:cNvSpPr txBox="1"/>
          <p:nvPr/>
        </p:nvSpPr>
        <p:spPr>
          <a:xfrm>
            <a:off x="6516846" y="3796951"/>
            <a:ext cx="1974014" cy="1477328"/>
          </a:xfrm>
          <a:prstGeom prst="rect">
            <a:avLst/>
          </a:prstGeom>
          <a:noFill/>
        </p:spPr>
        <p:txBody>
          <a:bodyPr wrap="square" rtlCol="0">
            <a:spAutoFit/>
          </a:bodyPr>
          <a:lstStyle/>
          <a:p>
            <a:r>
              <a:rPr lang="vi-VN" dirty="0"/>
              <a:t>Các sông lớn đều có các </a:t>
            </a:r>
            <a:r>
              <a:rPr lang="vi-VN" dirty="0">
                <a:solidFill>
                  <a:srgbClr val="0ACEFF"/>
                </a:solidFill>
              </a:rPr>
              <a:t>phụ lưu</a:t>
            </a:r>
            <a:r>
              <a:rPr lang="vi-VN" dirty="0"/>
              <a:t> và vùng gần cửa sông thường có các </a:t>
            </a:r>
            <a:r>
              <a:rPr lang="vi-VN" dirty="0">
                <a:solidFill>
                  <a:srgbClr val="0ACEFF"/>
                </a:solidFill>
              </a:rPr>
              <a:t>chi lưu</a:t>
            </a:r>
            <a:endParaRPr lang="zh-CN" altLang="en-US" dirty="0">
              <a:solidFill>
                <a:srgbClr val="0ACEFF"/>
              </a:solidFill>
              <a:latin typeface="Arial" panose="020B0604020202020204" pitchFamily="34" charset="0"/>
              <a:ea typeface="方正少儿简体" panose="03000509000000000000" pitchFamily="65" charset="-122"/>
              <a:cs typeface="Arial" panose="020B0604020202020204" pitchFamily="34" charset="0"/>
            </a:endParaRPr>
          </a:p>
        </p:txBody>
      </p:sp>
      <p:grpSp>
        <p:nvGrpSpPr>
          <p:cNvPr id="32" name="组合 47"/>
          <p:cNvGrpSpPr/>
          <p:nvPr/>
        </p:nvGrpSpPr>
        <p:grpSpPr>
          <a:xfrm>
            <a:off x="8914108" y="3426012"/>
            <a:ext cx="2352344" cy="485969"/>
            <a:chOff x="7781987" y="1058849"/>
            <a:chExt cx="2352344" cy="485969"/>
          </a:xfrm>
          <a:solidFill>
            <a:schemeClr val="bg1">
              <a:lumMod val="95000"/>
              <a:alpha val="69000"/>
            </a:schemeClr>
          </a:solidFill>
        </p:grpSpPr>
        <p:sp>
          <p:nvSpPr>
            <p:cNvPr id="34" name="矩形 37"/>
            <p:cNvSpPr/>
            <p:nvPr/>
          </p:nvSpPr>
          <p:spPr>
            <a:xfrm rot="18455707">
              <a:off x="7615308" y="1225528"/>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8"/>
            <p:cNvSpPr/>
            <p:nvPr/>
          </p:nvSpPr>
          <p:spPr>
            <a:xfrm rot="2296509">
              <a:off x="9648362" y="1185342"/>
              <a:ext cx="485969" cy="152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21"/>
          <p:cNvSpPr/>
          <p:nvPr/>
        </p:nvSpPr>
        <p:spPr>
          <a:xfrm>
            <a:off x="7943986" y="1271913"/>
            <a:ext cx="2048294" cy="198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4"/>
          <p:cNvSpPr txBox="1"/>
          <p:nvPr/>
        </p:nvSpPr>
        <p:spPr>
          <a:xfrm>
            <a:off x="7958931" y="1532246"/>
            <a:ext cx="1993577" cy="1200329"/>
          </a:xfrm>
          <a:prstGeom prst="rect">
            <a:avLst/>
          </a:prstGeom>
          <a:noFill/>
        </p:spPr>
        <p:txBody>
          <a:bodyPr wrap="square" rtlCol="0">
            <a:spAutoFit/>
          </a:bodyPr>
          <a:lstStyle/>
          <a:p>
            <a:r>
              <a:rPr lang="en-US" altLang="zh-CN" sz="3600" dirty="0" err="1" smtClean="0">
                <a:solidFill>
                  <a:srgbClr val="FF6900"/>
                </a:solidFill>
                <a:latin typeface="方正少儿简体" panose="03000509000000000000" pitchFamily="65" charset="-122"/>
                <a:ea typeface="方正少儿简体" panose="03000509000000000000" pitchFamily="65" charset="-122"/>
              </a:rPr>
              <a:t>Cấu</a:t>
            </a:r>
            <a:r>
              <a:rPr lang="en-US" altLang="zh-CN" sz="3600" dirty="0" smtClean="0">
                <a:solidFill>
                  <a:srgbClr val="FF6900"/>
                </a:solidFill>
                <a:latin typeface="方正少儿简体" panose="03000509000000000000" pitchFamily="65" charset="-122"/>
                <a:ea typeface="方正少儿简体" panose="03000509000000000000" pitchFamily="65" charset="-122"/>
              </a:rPr>
              <a:t> </a:t>
            </a:r>
            <a:r>
              <a:rPr lang="en-US" altLang="zh-CN" sz="3600" dirty="0" err="1" smtClean="0">
                <a:solidFill>
                  <a:srgbClr val="FF6900"/>
                </a:solidFill>
                <a:latin typeface="方正少儿简体" panose="03000509000000000000" pitchFamily="65" charset="-122"/>
                <a:ea typeface="方正少儿简体" panose="03000509000000000000" pitchFamily="65" charset="-122"/>
              </a:rPr>
              <a:t>tạo</a:t>
            </a:r>
            <a:r>
              <a:rPr lang="en-US" altLang="zh-CN" sz="3600" dirty="0" smtClean="0">
                <a:solidFill>
                  <a:srgbClr val="FF6900"/>
                </a:solidFill>
                <a:latin typeface="方正少儿简体" panose="03000509000000000000" pitchFamily="65" charset="-122"/>
                <a:ea typeface="方正少儿简体" panose="03000509000000000000" pitchFamily="65" charset="-122"/>
              </a:rPr>
              <a:t> </a:t>
            </a:r>
            <a:r>
              <a:rPr lang="en-US" altLang="zh-CN" sz="3600" dirty="0" err="1" smtClean="0">
                <a:solidFill>
                  <a:srgbClr val="FF6900"/>
                </a:solidFill>
                <a:latin typeface="方正少儿简体" panose="03000509000000000000" pitchFamily="65" charset="-122"/>
                <a:ea typeface="方正少儿简体" panose="03000509000000000000" pitchFamily="65" charset="-122"/>
              </a:rPr>
              <a:t>sông</a:t>
            </a:r>
            <a:endParaRPr lang="zh-CN" altLang="en-US" dirty="0">
              <a:solidFill>
                <a:schemeClr val="accent6">
                  <a:lumMod val="50000"/>
                </a:schemeClr>
              </a:solidFill>
              <a:latin typeface="Arial" panose="020B0604020202020204" pitchFamily="34" charset="0"/>
              <a:ea typeface="方正少儿简体" panose="03000509000000000000" pitchFamily="65" charset="-122"/>
              <a:cs typeface="Arial" panose="020B0604020202020204" pitchFamily="34" charset="0"/>
            </a:endParaRPr>
          </a:p>
        </p:txBody>
      </p:sp>
      <p:sp>
        <p:nvSpPr>
          <p:cNvPr id="3" name="Right Arrow 2"/>
          <p:cNvSpPr/>
          <p:nvPr/>
        </p:nvSpPr>
        <p:spPr>
          <a:xfrm>
            <a:off x="9088462" y="3895191"/>
            <a:ext cx="249687" cy="1524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1"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506" y="487869"/>
            <a:ext cx="2530431" cy="1709520"/>
          </a:xfrm>
          <a:prstGeom prst="rect">
            <a:avLst/>
          </a:prstGeom>
          <a:effectLst>
            <a:outerShdw blurRad="50800" dist="38100" dir="2700000" algn="tl" rotWithShape="0">
              <a:prstClr val="black">
                <a:alpha val="40000"/>
              </a:prstClr>
            </a:outerShdw>
          </a:effectLst>
        </p:spPr>
      </p:pic>
      <p:sp>
        <p:nvSpPr>
          <p:cNvPr id="52" name="文本框 31"/>
          <p:cNvSpPr txBox="1"/>
          <p:nvPr/>
        </p:nvSpPr>
        <p:spPr>
          <a:xfrm>
            <a:off x="473305" y="1071051"/>
            <a:ext cx="1672481"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800" dirty="0" err="1" smtClean="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rPr>
              <a:t>a.Cấu</a:t>
            </a:r>
            <a:r>
              <a:rPr lang="en-US" altLang="zh-CN" sz="2800" dirty="0" smtClean="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2800" dirty="0" err="1" smtClean="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rPr>
              <a:t>tạo</a:t>
            </a:r>
            <a:r>
              <a:rPr lang="en-US" altLang="zh-CN" sz="2800" dirty="0" smtClean="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2800" dirty="0" err="1" smtClean="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rPr>
              <a:t>của</a:t>
            </a:r>
            <a:r>
              <a:rPr lang="en-US" altLang="zh-CN" sz="2800" dirty="0" smtClean="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2800" dirty="0" err="1" smtClean="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rPr>
              <a:t>sông</a:t>
            </a:r>
            <a:endParaRPr lang="zh-CN" altLang="en-US" sz="2800" dirty="0">
              <a:solidFill>
                <a:schemeClr val="tx1">
                  <a:lumMod val="95000"/>
                  <a:lumOff val="5000"/>
                </a:schemeClr>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ppt_w</p:attrName>
                                        </p:attrNameLst>
                                      </p:cBhvr>
                                      <p:tavLst>
                                        <p:tav tm="0">
                                          <p:val>
                                            <p:fltVal val="0"/>
                                          </p:val>
                                        </p:tav>
                                        <p:tav tm="100000">
                                          <p:val>
                                            <p:strVal val="#ppt_w"/>
                                          </p:val>
                                        </p:tav>
                                      </p:tavLst>
                                    </p:anim>
                                    <p:anim calcmode="lin" valueType="num">
                                      <p:cBhvr>
                                        <p:cTn id="8" dur="1000" fill="hold"/>
                                        <p:tgtEl>
                                          <p:spTgt spid="51"/>
                                        </p:tgtEl>
                                        <p:attrNameLst>
                                          <p:attrName>ppt_h</p:attrName>
                                        </p:attrNameLst>
                                      </p:cBhvr>
                                      <p:tavLst>
                                        <p:tav tm="0">
                                          <p:val>
                                            <p:fltVal val="0"/>
                                          </p:val>
                                        </p:tav>
                                        <p:tav tm="100000">
                                          <p:val>
                                            <p:strVal val="#ppt_h"/>
                                          </p:val>
                                        </p:tav>
                                      </p:tavLst>
                                    </p:anim>
                                    <p:anim calcmode="lin" valueType="num">
                                      <p:cBhvr>
                                        <p:cTn id="9" dur="1000" fill="hold"/>
                                        <p:tgtEl>
                                          <p:spTgt spid="51"/>
                                        </p:tgtEl>
                                        <p:attrNameLst>
                                          <p:attrName>style.rotation</p:attrName>
                                        </p:attrNameLst>
                                      </p:cBhvr>
                                      <p:tavLst>
                                        <p:tav tm="0">
                                          <p:val>
                                            <p:fltVal val="90"/>
                                          </p:val>
                                        </p:tav>
                                        <p:tav tm="100000">
                                          <p:val>
                                            <p:fltVal val="0"/>
                                          </p:val>
                                        </p:tav>
                                      </p:tavLst>
                                    </p:anim>
                                    <p:animEffect transition="in" filter="fade">
                                      <p:cBhvr>
                                        <p:cTn id="10" dur="10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ppt_x"/>
                                          </p:val>
                                        </p:tav>
                                        <p:tav tm="100000">
                                          <p:val>
                                            <p:strVal val="#ppt_x"/>
                                          </p:val>
                                        </p:tav>
                                      </p:tavLst>
                                    </p:anim>
                                    <p:anim calcmode="lin" valueType="num">
                                      <p:cBhvr additive="base">
                                        <p:cTn id="1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1000" fill="hold"/>
                                        <p:tgtEl>
                                          <p:spTgt spid="44"/>
                                        </p:tgtEl>
                                        <p:attrNameLst>
                                          <p:attrName>ppt_w</p:attrName>
                                        </p:attrNameLst>
                                      </p:cBhvr>
                                      <p:tavLst>
                                        <p:tav tm="0">
                                          <p:val>
                                            <p:fltVal val="0"/>
                                          </p:val>
                                        </p:tav>
                                        <p:tav tm="100000">
                                          <p:val>
                                            <p:strVal val="#ppt_w"/>
                                          </p:val>
                                        </p:tav>
                                      </p:tavLst>
                                    </p:anim>
                                    <p:anim calcmode="lin" valueType="num">
                                      <p:cBhvr>
                                        <p:cTn id="30" dur="1000" fill="hold"/>
                                        <p:tgtEl>
                                          <p:spTgt spid="44"/>
                                        </p:tgtEl>
                                        <p:attrNameLst>
                                          <p:attrName>ppt_h</p:attrName>
                                        </p:attrNameLst>
                                      </p:cBhvr>
                                      <p:tavLst>
                                        <p:tav tm="0">
                                          <p:val>
                                            <p:fltVal val="0"/>
                                          </p:val>
                                        </p:tav>
                                        <p:tav tm="100000">
                                          <p:val>
                                            <p:strVal val="#ppt_h"/>
                                          </p:val>
                                        </p:tav>
                                      </p:tavLst>
                                    </p:anim>
                                    <p:anim calcmode="lin" valueType="num">
                                      <p:cBhvr>
                                        <p:cTn id="31" dur="1000" fill="hold"/>
                                        <p:tgtEl>
                                          <p:spTgt spid="44"/>
                                        </p:tgtEl>
                                        <p:attrNameLst>
                                          <p:attrName>style.rotation</p:attrName>
                                        </p:attrNameLst>
                                      </p:cBhvr>
                                      <p:tavLst>
                                        <p:tav tm="0">
                                          <p:val>
                                            <p:fltVal val="90"/>
                                          </p:val>
                                        </p:tav>
                                        <p:tav tm="100000">
                                          <p:val>
                                            <p:fltVal val="0"/>
                                          </p:val>
                                        </p:tav>
                                      </p:tavLst>
                                    </p:anim>
                                    <p:animEffect transition="in" filter="fade">
                                      <p:cBhvr>
                                        <p:cTn id="32" dur="10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1000" fill="hold"/>
                                        <p:tgtEl>
                                          <p:spTgt spid="49"/>
                                        </p:tgtEl>
                                        <p:attrNameLst>
                                          <p:attrName>ppt_w</p:attrName>
                                        </p:attrNameLst>
                                      </p:cBhvr>
                                      <p:tavLst>
                                        <p:tav tm="0">
                                          <p:val>
                                            <p:fltVal val="0"/>
                                          </p:val>
                                        </p:tav>
                                        <p:tav tm="100000">
                                          <p:val>
                                            <p:strVal val="#ppt_w"/>
                                          </p:val>
                                        </p:tav>
                                      </p:tavLst>
                                    </p:anim>
                                    <p:anim calcmode="lin" valueType="num">
                                      <p:cBhvr>
                                        <p:cTn id="38" dur="1000" fill="hold"/>
                                        <p:tgtEl>
                                          <p:spTgt spid="49"/>
                                        </p:tgtEl>
                                        <p:attrNameLst>
                                          <p:attrName>ppt_h</p:attrName>
                                        </p:attrNameLst>
                                      </p:cBhvr>
                                      <p:tavLst>
                                        <p:tav tm="0">
                                          <p:val>
                                            <p:fltVal val="0"/>
                                          </p:val>
                                        </p:tav>
                                        <p:tav tm="100000">
                                          <p:val>
                                            <p:strVal val="#ppt_h"/>
                                          </p:val>
                                        </p:tav>
                                      </p:tavLst>
                                    </p:anim>
                                    <p:anim calcmode="lin" valueType="num">
                                      <p:cBhvr>
                                        <p:cTn id="39" dur="1000" fill="hold"/>
                                        <p:tgtEl>
                                          <p:spTgt spid="49"/>
                                        </p:tgtEl>
                                        <p:attrNameLst>
                                          <p:attrName>style.rotation</p:attrName>
                                        </p:attrNameLst>
                                      </p:cBhvr>
                                      <p:tavLst>
                                        <p:tav tm="0">
                                          <p:val>
                                            <p:fltVal val="90"/>
                                          </p:val>
                                        </p:tav>
                                        <p:tav tm="100000">
                                          <p:val>
                                            <p:fltVal val="0"/>
                                          </p:val>
                                        </p:tav>
                                      </p:tavLst>
                                    </p:anim>
                                    <p:animEffect transition="in" filter="fade">
                                      <p:cBhvr>
                                        <p:cTn id="40" dur="100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1000" fill="hold"/>
                                        <p:tgtEl>
                                          <p:spTgt spid="46"/>
                                        </p:tgtEl>
                                        <p:attrNameLst>
                                          <p:attrName>ppt_w</p:attrName>
                                        </p:attrNameLst>
                                      </p:cBhvr>
                                      <p:tavLst>
                                        <p:tav tm="0">
                                          <p:val>
                                            <p:fltVal val="0"/>
                                          </p:val>
                                        </p:tav>
                                        <p:tav tm="100000">
                                          <p:val>
                                            <p:strVal val="#ppt_w"/>
                                          </p:val>
                                        </p:tav>
                                      </p:tavLst>
                                    </p:anim>
                                    <p:anim calcmode="lin" valueType="num">
                                      <p:cBhvr>
                                        <p:cTn id="46" dur="1000" fill="hold"/>
                                        <p:tgtEl>
                                          <p:spTgt spid="46"/>
                                        </p:tgtEl>
                                        <p:attrNameLst>
                                          <p:attrName>ppt_h</p:attrName>
                                        </p:attrNameLst>
                                      </p:cBhvr>
                                      <p:tavLst>
                                        <p:tav tm="0">
                                          <p:val>
                                            <p:fltVal val="0"/>
                                          </p:val>
                                        </p:tav>
                                        <p:tav tm="100000">
                                          <p:val>
                                            <p:strVal val="#ppt_h"/>
                                          </p:val>
                                        </p:tav>
                                      </p:tavLst>
                                    </p:anim>
                                    <p:anim calcmode="lin" valueType="num">
                                      <p:cBhvr>
                                        <p:cTn id="47" dur="1000" fill="hold"/>
                                        <p:tgtEl>
                                          <p:spTgt spid="46"/>
                                        </p:tgtEl>
                                        <p:attrNameLst>
                                          <p:attrName>style.rotation</p:attrName>
                                        </p:attrNameLst>
                                      </p:cBhvr>
                                      <p:tavLst>
                                        <p:tav tm="0">
                                          <p:val>
                                            <p:fltVal val="90"/>
                                          </p:val>
                                        </p:tav>
                                        <p:tav tm="100000">
                                          <p:val>
                                            <p:fltVal val="0"/>
                                          </p:val>
                                        </p:tav>
                                      </p:tavLst>
                                    </p:anim>
                                    <p:animEffect transition="in" filter="fade">
                                      <p:cBhvr>
                                        <p:cTn id="48" dur="1000"/>
                                        <p:tgtEl>
                                          <p:spTgt spid="46"/>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p:cTn id="53" dur="1000" fill="hold"/>
                                        <p:tgtEl>
                                          <p:spTgt spid="47"/>
                                        </p:tgtEl>
                                        <p:attrNameLst>
                                          <p:attrName>ppt_w</p:attrName>
                                        </p:attrNameLst>
                                      </p:cBhvr>
                                      <p:tavLst>
                                        <p:tav tm="0">
                                          <p:val>
                                            <p:fltVal val="0"/>
                                          </p:val>
                                        </p:tav>
                                        <p:tav tm="100000">
                                          <p:val>
                                            <p:strVal val="#ppt_w"/>
                                          </p:val>
                                        </p:tav>
                                      </p:tavLst>
                                    </p:anim>
                                    <p:anim calcmode="lin" valueType="num">
                                      <p:cBhvr>
                                        <p:cTn id="54" dur="1000" fill="hold"/>
                                        <p:tgtEl>
                                          <p:spTgt spid="47"/>
                                        </p:tgtEl>
                                        <p:attrNameLst>
                                          <p:attrName>ppt_h</p:attrName>
                                        </p:attrNameLst>
                                      </p:cBhvr>
                                      <p:tavLst>
                                        <p:tav tm="0">
                                          <p:val>
                                            <p:fltVal val="0"/>
                                          </p:val>
                                        </p:tav>
                                        <p:tav tm="100000">
                                          <p:val>
                                            <p:strVal val="#ppt_h"/>
                                          </p:val>
                                        </p:tav>
                                      </p:tavLst>
                                    </p:anim>
                                    <p:anim calcmode="lin" valueType="num">
                                      <p:cBhvr>
                                        <p:cTn id="55" dur="1000" fill="hold"/>
                                        <p:tgtEl>
                                          <p:spTgt spid="47"/>
                                        </p:tgtEl>
                                        <p:attrNameLst>
                                          <p:attrName>style.rotation</p:attrName>
                                        </p:attrNameLst>
                                      </p:cBhvr>
                                      <p:tavLst>
                                        <p:tav tm="0">
                                          <p:val>
                                            <p:fltVal val="90"/>
                                          </p:val>
                                        </p:tav>
                                        <p:tav tm="100000">
                                          <p:val>
                                            <p:fltVal val="0"/>
                                          </p:val>
                                        </p:tav>
                                      </p:tavLst>
                                    </p:anim>
                                    <p:animEffect transition="in" filter="fade">
                                      <p:cBhvr>
                                        <p:cTn id="56" dur="1000"/>
                                        <p:tgtEl>
                                          <p:spTgt spid="47"/>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p:cTn id="61" dur="1000" fill="hold"/>
                                        <p:tgtEl>
                                          <p:spTgt spid="45"/>
                                        </p:tgtEl>
                                        <p:attrNameLst>
                                          <p:attrName>ppt_w</p:attrName>
                                        </p:attrNameLst>
                                      </p:cBhvr>
                                      <p:tavLst>
                                        <p:tav tm="0">
                                          <p:val>
                                            <p:fltVal val="0"/>
                                          </p:val>
                                        </p:tav>
                                        <p:tav tm="100000">
                                          <p:val>
                                            <p:strVal val="#ppt_w"/>
                                          </p:val>
                                        </p:tav>
                                      </p:tavLst>
                                    </p:anim>
                                    <p:anim calcmode="lin" valueType="num">
                                      <p:cBhvr>
                                        <p:cTn id="62" dur="1000" fill="hold"/>
                                        <p:tgtEl>
                                          <p:spTgt spid="45"/>
                                        </p:tgtEl>
                                        <p:attrNameLst>
                                          <p:attrName>ppt_h</p:attrName>
                                        </p:attrNameLst>
                                      </p:cBhvr>
                                      <p:tavLst>
                                        <p:tav tm="0">
                                          <p:val>
                                            <p:fltVal val="0"/>
                                          </p:val>
                                        </p:tav>
                                        <p:tav tm="100000">
                                          <p:val>
                                            <p:strVal val="#ppt_h"/>
                                          </p:val>
                                        </p:tav>
                                      </p:tavLst>
                                    </p:anim>
                                    <p:anim calcmode="lin" valueType="num">
                                      <p:cBhvr>
                                        <p:cTn id="63" dur="1000" fill="hold"/>
                                        <p:tgtEl>
                                          <p:spTgt spid="45"/>
                                        </p:tgtEl>
                                        <p:attrNameLst>
                                          <p:attrName>style.rotation</p:attrName>
                                        </p:attrNameLst>
                                      </p:cBhvr>
                                      <p:tavLst>
                                        <p:tav tm="0">
                                          <p:val>
                                            <p:fltVal val="90"/>
                                          </p:val>
                                        </p:tav>
                                        <p:tav tm="100000">
                                          <p:val>
                                            <p:fltVal val="0"/>
                                          </p:val>
                                        </p:tav>
                                      </p:tavLst>
                                    </p:anim>
                                    <p:animEffect transition="in" filter="fade">
                                      <p:cBhvr>
                                        <p:cTn id="64"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4" grpId="0"/>
      <p:bldP spid="45" grpId="0"/>
      <p:bldP spid="46" grpId="0"/>
      <p:bldP spid="47" grpId="0"/>
      <p:bldP spid="49"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76" y="0"/>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358790" y="1192660"/>
            <a:ext cx="1913339"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b.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Vai</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trò</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của</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sông</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241" y="2865680"/>
            <a:ext cx="3133488" cy="3169422"/>
          </a:xfrm>
          <a:prstGeom prst="rect">
            <a:avLst/>
          </a:prstGeom>
        </p:spPr>
      </p:pic>
      <p:pic>
        <p:nvPicPr>
          <p:cNvPr id="2" name="Picture 1"/>
          <p:cNvPicPr>
            <a:picLocks noChangeAspect="1"/>
          </p:cNvPicPr>
          <p:nvPr/>
        </p:nvPicPr>
        <p:blipFill>
          <a:blip r:embed="rId8"/>
          <a:stretch>
            <a:fillRect/>
          </a:stretch>
        </p:blipFill>
        <p:spPr>
          <a:xfrm>
            <a:off x="3634227" y="1236890"/>
            <a:ext cx="3470063" cy="29083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9"/>
          <a:stretch>
            <a:fillRect/>
          </a:stretch>
        </p:blipFill>
        <p:spPr>
          <a:xfrm>
            <a:off x="7285339" y="1236890"/>
            <a:ext cx="3621935" cy="29867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矩形 50"/>
          <p:cNvSpPr/>
          <p:nvPr/>
        </p:nvSpPr>
        <p:spPr>
          <a:xfrm>
            <a:off x="5369258" y="4668414"/>
            <a:ext cx="3850734" cy="584775"/>
          </a:xfrm>
          <a:prstGeom prst="rect">
            <a:avLst/>
          </a:prstGeom>
        </p:spPr>
        <p:txBody>
          <a:bodyPr wrap="none">
            <a:spAutoFit/>
          </a:bodyPr>
          <a:lstStyle/>
          <a:p>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Cung</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cấp</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điện</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năng</a:t>
            </a:r>
            <a:endParaRPr lang="zh-CN" altLang="en-US" sz="3200" dirty="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endParaRPr>
          </a:p>
        </p:txBody>
      </p:sp>
    </p:spTree>
    <p:extLst>
      <p:ext uri="{BB962C8B-B14F-4D97-AF65-F5344CB8AC3E}">
        <p14:creationId xmlns:p14="http://schemas.microsoft.com/office/powerpoint/2010/main" val="3380745733"/>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76" y="0"/>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358790" y="1192660"/>
            <a:ext cx="1913339"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b.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Vai</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trò</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của</a:t>
            </a:r>
            <a:r>
              <a:rPr lang="en-US" altLang="zh-CN" sz="2800" dirty="0"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800" dirty="0" err="1" smtClean="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sông</a:t>
            </a:r>
            <a:endParaRPr lang="zh-CN" altLang="en-US" sz="2800"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241" y="2865680"/>
            <a:ext cx="3133488" cy="3169422"/>
          </a:xfrm>
          <a:prstGeom prst="rect">
            <a:avLst/>
          </a:prstGeom>
        </p:spPr>
      </p:pic>
      <p:sp>
        <p:nvSpPr>
          <p:cNvPr id="15" name="矩形 50"/>
          <p:cNvSpPr/>
          <p:nvPr/>
        </p:nvSpPr>
        <p:spPr>
          <a:xfrm>
            <a:off x="4489691" y="4659705"/>
            <a:ext cx="5990743" cy="584775"/>
          </a:xfrm>
          <a:prstGeom prst="rect">
            <a:avLst/>
          </a:prstGeom>
        </p:spPr>
        <p:txBody>
          <a:bodyPr wrap="none">
            <a:spAutoFit/>
          </a:bodyPr>
          <a:lstStyle/>
          <a:p>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Nuôi</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trồng</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và</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đánh</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bắt</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thủy</a:t>
            </a:r>
            <a:r>
              <a:rPr lang="en-US" altLang="zh-CN" sz="3200" dirty="0"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3200" dirty="0" err="1" smtClean="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rPr>
              <a:t>sản</a:t>
            </a:r>
            <a:endParaRPr lang="zh-CN" altLang="en-US" sz="3200" dirty="0">
              <a:solidFill>
                <a:schemeClr val="bg1">
                  <a:lumMod val="95000"/>
                </a:schemeClr>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6" name="Picture 5"/>
          <p:cNvPicPr>
            <a:picLocks noChangeAspect="1"/>
          </p:cNvPicPr>
          <p:nvPr/>
        </p:nvPicPr>
        <p:blipFill>
          <a:blip r:embed="rId8"/>
          <a:stretch>
            <a:fillRect/>
          </a:stretch>
        </p:blipFill>
        <p:spPr>
          <a:xfrm>
            <a:off x="7365975" y="1286147"/>
            <a:ext cx="3414028" cy="2809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9"/>
          <a:stretch>
            <a:fillRect/>
          </a:stretch>
        </p:blipFill>
        <p:spPr>
          <a:xfrm>
            <a:off x="3609006" y="1299713"/>
            <a:ext cx="3412038" cy="28716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90915522"/>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儿童卡通课件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906</Words>
  <PresentationFormat>Widescreen</PresentationFormat>
  <Paragraphs>127</Paragraphs>
  <Slides>31</Slides>
  <Notes>31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宋体</vt:lpstr>
      <vt:lpstr>Arial</vt:lpstr>
      <vt:lpstr>Calibri</vt:lpstr>
      <vt:lpstr>Calibri Light</vt:lpstr>
      <vt:lpstr>Times New Roman</vt:lpstr>
      <vt:lpstr>方正少儿简体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2016-02-15T09:22:00Z</dcterms:created>
  <dcterms:modified xsi:type="dcterms:W3CDTF">2021-08-19T04:03:40Z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