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59" r:id="rId5"/>
    <p:sldId id="279" r:id="rId6"/>
    <p:sldId id="274" r:id="rId7"/>
    <p:sldId id="272" r:id="rId8"/>
    <p:sldId id="260" r:id="rId9"/>
    <p:sldId id="276" r:id="rId10"/>
    <p:sldId id="299" r:id="rId11"/>
    <p:sldId id="281" r:id="rId12"/>
    <p:sldId id="295" r:id="rId13"/>
    <p:sldId id="306" r:id="rId14"/>
    <p:sldId id="307" r:id="rId15"/>
    <p:sldId id="262" r:id="rId16"/>
    <p:sldId id="267"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ambria Math" panose="02040503050406030204" pitchFamily="18"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svg"/><Relationship Id="rId7" Type="http://schemas.openxmlformats.org/officeDocument/2006/relationships/image" Target="../media/image2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52.png"/><Relationship Id="rId3" Type="http://schemas.openxmlformats.org/officeDocument/2006/relationships/image" Target="../media/image48.svg"/><Relationship Id="rId7" Type="http://schemas.openxmlformats.org/officeDocument/2006/relationships/image" Target="../media/image35.png"/><Relationship Id="rId12"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png"/><Relationship Id="rId5" Type="http://schemas.openxmlformats.org/officeDocument/2006/relationships/image" Target="../media/image8.svg"/><Relationship Id="rId10" Type="http://schemas.openxmlformats.org/officeDocument/2006/relationships/image" Target="../media/image6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9.png"/><Relationship Id="rId3" Type="http://schemas.openxmlformats.org/officeDocument/2006/relationships/image" Target="../media/image54.svg"/><Relationship Id="rId12" Type="http://schemas.openxmlformats.org/officeDocument/2006/relationships/image" Target="../media/image8.svg"/><Relationship Id="rId2" Type="http://schemas.openxmlformats.org/officeDocument/2006/relationships/image" Target="../media/image53.png"/><Relationship Id="rId16" Type="http://schemas.openxmlformats.org/officeDocument/2006/relationships/image" Target="../media/image36.svg"/><Relationship Id="rId1" Type="http://schemas.openxmlformats.org/officeDocument/2006/relationships/slideLayout" Target="../slideLayouts/slideLayout7.xml"/><Relationship Id="rId11" Type="http://schemas.openxmlformats.org/officeDocument/2006/relationships/image" Target="../media/image7.png"/><Relationship Id="rId15" Type="http://schemas.openxmlformats.org/officeDocument/2006/relationships/image" Target="../media/image35.png"/><Relationship Id="rId10" Type="http://schemas.openxmlformats.org/officeDocument/2006/relationships/image" Target="../media/image55.png"/><Relationship Id="rId9" Type="http://schemas.openxmlformats.org/officeDocument/2006/relationships/image" Target="../media/image70.png"/><Relationship Id="rId14"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4.svg"/><Relationship Id="rId7" Type="http://schemas.openxmlformats.org/officeDocument/2006/relationships/image" Target="../media/image1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36.svg"/><Relationship Id="rId4" Type="http://schemas.openxmlformats.org/officeDocument/2006/relationships/image" Target="../media/image55.png"/><Relationship Id="rId9" Type="http://schemas.openxmlformats.org/officeDocument/2006/relationships/image" Target="../media/image35.pn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svg"/><Relationship Id="rId7" Type="http://schemas.openxmlformats.org/officeDocument/2006/relationships/image" Target="../media/image36.svg"/><Relationship Id="rId12"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svg"/><Relationship Id="rId7" Type="http://schemas.openxmlformats.org/officeDocument/2006/relationships/image" Target="../media/image2.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61.sv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sv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1.svg"/><Relationship Id="rId5" Type="http://schemas.openxmlformats.org/officeDocument/2006/relationships/image" Target="../media/image64.svg"/><Relationship Id="rId10"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svg"/><Relationship Id="rId7" Type="http://schemas.openxmlformats.org/officeDocument/2006/relationships/image" Target="../media/image2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3.wdp"/><Relationship Id="rId3" Type="http://schemas.openxmlformats.org/officeDocument/2006/relationships/image" Target="../media/image8.svg"/><Relationship Id="rId21"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sv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28.png"/><Relationship Id="rId9" Type="http://schemas.microsoft.com/office/2007/relationships/hdphoto" Target="../media/hdphoto2.wdp"/><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svg"/><Relationship Id="rId3" Type="http://schemas.openxmlformats.org/officeDocument/2006/relationships/image" Target="../media/image8.svg"/><Relationship Id="rId7" Type="http://schemas.openxmlformats.org/officeDocument/2006/relationships/image" Target="../media/image36.svg"/><Relationship Id="rId12"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svg"/><Relationship Id="rId5" Type="http://schemas.openxmlformats.org/officeDocument/2006/relationships/image" Target="../media/image3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9.png"/><Relationship Id="rId12"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00.png"/><Relationship Id="rId5" Type="http://schemas.openxmlformats.org/officeDocument/2006/relationships/image" Target="../media/image20.svg"/><Relationship Id="rId10" Type="http://schemas.openxmlformats.org/officeDocument/2006/relationships/image" Target="../media/image29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svg"/><Relationship Id="rId3" Type="http://schemas.microsoft.com/office/2007/relationships/hdphoto" Target="../media/hdphoto1.wdp"/><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50.png"/><Relationship Id="rId5" Type="http://schemas.openxmlformats.org/officeDocument/2006/relationships/image" Target="../media/image43.png"/><Relationship Id="rId4" Type="http://schemas.openxmlformats.org/officeDocument/2006/relationships/image" Target="../media/image41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62.png"/><Relationship Id="rId3" Type="http://schemas.openxmlformats.org/officeDocument/2006/relationships/image" Target="../media/image48.svg"/><Relationship Id="rId7" Type="http://schemas.openxmlformats.org/officeDocument/2006/relationships/image" Target="../media/image35.png"/><Relationship Id="rId12"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9.png"/><Relationship Id="rId5" Type="http://schemas.openxmlformats.org/officeDocument/2006/relationships/image" Target="../media/image8.svg"/><Relationship Id="rId10" Type="http://schemas.openxmlformats.org/officeDocument/2006/relationships/image" Target="../media/image20.svg"/><Relationship Id="rId4" Type="http://schemas.openxmlformats.org/officeDocument/2006/relationships/image" Target="../media/image7.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Rectangle 18"/>
          <p:cNvSpPr/>
          <p:nvPr/>
        </p:nvSpPr>
        <p:spPr>
          <a:xfrm>
            <a:off x="7010400" y="3695700"/>
            <a:ext cx="4876800" cy="1477328"/>
          </a:xfrm>
          <a:prstGeom prst="rect">
            <a:avLst/>
          </a:prstGeom>
        </p:spPr>
        <p:txBody>
          <a:bodyPr wrap="square">
            <a:spAutoFit/>
          </a:bodyPr>
          <a:lstStyle/>
          <a:p>
            <a:pPr algn="just">
              <a:lnSpc>
                <a:spcPct val="150000"/>
              </a:lnSpc>
              <a:tabLst>
                <a:tab pos="360045" algn="l"/>
                <a:tab pos="720090" algn="l"/>
              </a:tabLst>
            </a:pPr>
            <a:r>
              <a:rPr lang="en-US" sz="6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6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25">
            <a:extLst>
              <a:ext uri="{FF2B5EF4-FFF2-40B4-BE49-F238E27FC236}">
                <a16:creationId xmlns:a16="http://schemas.microsoft.com/office/drawing/2014/main" id="{6DCDB059-5C1F-4268-8ABA-6C17C60D41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0548" y="571500"/>
            <a:ext cx="1987388" cy="1863176"/>
          </a:xfrm>
          <a:prstGeom prst="rect">
            <a:avLst/>
          </a:prstGeom>
        </p:spPr>
      </p:pic>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lum bright="70000" contras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115977" y="-762643"/>
            <a:ext cx="8069179" cy="17138264"/>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6"/>
          <a:stretch>
            <a:fillRect/>
          </a:stretch>
        </p:blipFill>
        <p:spPr>
          <a:xfrm rot="16200000">
            <a:off x="15658261" y="2331686"/>
            <a:ext cx="4122875" cy="1152613"/>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0" y="8376227"/>
            <a:ext cx="1339462" cy="1479326"/>
          </a:xfrm>
          <a:prstGeom prst="rect">
            <a:avLst/>
          </a:prstGeom>
        </p:spPr>
      </p:pic>
      <p:sp>
        <p:nvSpPr>
          <p:cNvPr id="14" name="Rectangle 13"/>
          <p:cNvSpPr/>
          <p:nvPr/>
        </p:nvSpPr>
        <p:spPr>
          <a:xfrm>
            <a:off x="6623300" y="190500"/>
            <a:ext cx="4806700"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Bài 2:(SGK – tr.75) </a:t>
            </a:r>
            <a:endParaRPr lang="en-US" sz="4000"/>
          </a:p>
        </p:txBody>
      </p:sp>
      <p:sp>
        <p:nvSpPr>
          <p:cNvPr id="16" name="Oval Callout 15"/>
          <p:cNvSpPr/>
          <p:nvPr/>
        </p:nvSpPr>
        <p:spPr>
          <a:xfrm>
            <a:off x="8375357" y="3627220"/>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prstClr val="black"/>
                </a:solidFill>
              </a:rPr>
              <a:t>Giải</a:t>
            </a:r>
            <a:endParaRPr lang="en-US" sz="4000" b="1">
              <a:solidFill>
                <a:prstClr val="black"/>
              </a:solidFill>
            </a:endParaRPr>
          </a:p>
        </p:txBody>
      </p:sp>
      <mc:AlternateContent xmlns:mc="http://schemas.openxmlformats.org/markup-compatibility/2006" xmlns:a14="http://schemas.microsoft.com/office/drawing/2010/main">
        <mc:Choice Requires="a14">
          <p:sp>
            <p:nvSpPr>
              <p:cNvPr id="9" name="Rectangle 8"/>
              <p:cNvSpPr/>
              <p:nvPr/>
            </p:nvSpPr>
            <p:spPr>
              <a:xfrm>
                <a:off x="1143000" y="1562100"/>
                <a:ext cx="5844420" cy="728020"/>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a) Vẽ </a:t>
                </a:r>
                <a14:m>
                  <m:oMath xmlns:m="http://schemas.openxmlformats.org/officeDocument/2006/math">
                    <m:acc>
                      <m:accPr>
                        <m:chr m:val="̂"/>
                        <m:ctrlPr>
                          <a:rPr lang="en-US" sz="4000" i="1" smtClean="0">
                            <a:solidFill>
                              <a:srgbClr val="000000"/>
                            </a:solidFill>
                            <a:latin typeface="Cambria Math" panose="02040503050406030204" pitchFamily="18" charset="0"/>
                            <a:cs typeface="Arial" panose="020B0604020202020204" pitchFamily="34" charset="0"/>
                          </a:rPr>
                        </m:ctrlPr>
                      </m:accPr>
                      <m:e>
                        <m:r>
                          <a:rPr lang="en-US" sz="4000" b="0" i="1" smtClean="0">
                            <a:solidFill>
                              <a:srgbClr val="000000"/>
                            </a:solidFill>
                            <a:latin typeface="Cambria Math" panose="02040503050406030204" pitchFamily="18" charset="0"/>
                            <a:cs typeface="Arial" panose="020B0604020202020204" pitchFamily="34" charset="0"/>
                          </a:rPr>
                          <m:t>𝑥𝑂𝑦</m:t>
                        </m:r>
                      </m:e>
                    </m:acc>
                  </m:oMath>
                </a14:m>
                <a:r>
                  <a:rPr lang="en-US" sz="4000">
                    <a:solidFill>
                      <a:srgbClr val="000000"/>
                    </a:solidFill>
                    <a:latin typeface="Arial" panose="020B0604020202020204" pitchFamily="34" charset="0"/>
                    <a:cs typeface="Arial" panose="020B0604020202020204" pitchFamily="34" charset="0"/>
                  </a:rPr>
                  <a:t> có số đo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110</m:t>
                    </m:r>
                    <m:r>
                      <a:rPr lang="en-US" sz="40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solidFill>
                      <a:srgbClr val="00000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43000" y="1562100"/>
                <a:ext cx="5844420" cy="728020"/>
              </a:xfrm>
              <a:prstGeom prst="rect">
                <a:avLst/>
              </a:prstGeom>
              <a:blipFill rotWithShape="0">
                <a:blip r:embed="rId10"/>
                <a:stretch>
                  <a:fillRect l="-3758" t="-12500" r="-3445" b="-3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43000" y="2552700"/>
                <a:ext cx="9486058" cy="728020"/>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b) Vẽ tia phân giác của </a:t>
                </a:r>
                <a14:m>
                  <m:oMath xmlns:m="http://schemas.openxmlformats.org/officeDocument/2006/math">
                    <m:acc>
                      <m:accPr>
                        <m:chr m:val="̂"/>
                        <m:ctrlPr>
                          <a:rPr lang="en-US" sz="4000" i="1">
                            <a:solidFill>
                              <a:srgbClr val="000000"/>
                            </a:solidFill>
                            <a:latin typeface="Cambria Math" panose="02040503050406030204" pitchFamily="18" charset="0"/>
                            <a:cs typeface="Arial" panose="020B0604020202020204" pitchFamily="34" charset="0"/>
                          </a:rPr>
                        </m:ctrlPr>
                      </m:accPr>
                      <m:e>
                        <m:r>
                          <a:rPr lang="en-US" sz="4000" i="1">
                            <a:solidFill>
                              <a:srgbClr val="000000"/>
                            </a:solidFill>
                            <a:latin typeface="Cambria Math" panose="02040503050406030204" pitchFamily="18" charset="0"/>
                            <a:cs typeface="Arial" panose="020B0604020202020204" pitchFamily="34" charset="0"/>
                          </a:rPr>
                          <m:t>𝑥𝑂𝑦</m:t>
                        </m:r>
                      </m:e>
                    </m:acc>
                  </m:oMath>
                </a14:m>
                <a:r>
                  <a:rPr lang="en-US" sz="4000">
                    <a:solidFill>
                      <a:srgbClr val="000000"/>
                    </a:solidFill>
                    <a:latin typeface="Arial" panose="020B0604020202020204" pitchFamily="34" charset="0"/>
                    <a:cs typeface="Arial" panose="020B0604020202020204" pitchFamily="34" charset="0"/>
                  </a:rPr>
                  <a:t> trong câu a.</a:t>
                </a:r>
                <a:endParaRPr lang="en-US" sz="40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43000" y="2552700"/>
                <a:ext cx="9486058" cy="728020"/>
              </a:xfrm>
              <a:prstGeom prst="rect">
                <a:avLst/>
              </a:prstGeom>
              <a:blipFill rotWithShape="0">
                <a:blip r:embed="rId11"/>
                <a:stretch>
                  <a:fillRect l="-2314" t="-12605" b="-35294"/>
                </a:stretch>
              </a:blipFill>
            </p:spPr>
            <p:txBody>
              <a:bodyPr/>
              <a:lstStyle/>
              <a:p>
                <a:r>
                  <a:rPr lang="en-US">
                    <a:noFill/>
                  </a:rPr>
                  <a:t> </a:t>
                </a:r>
              </a:p>
            </p:txBody>
          </p:sp>
        </mc:Fallback>
      </mc:AlternateContent>
      <p:pic>
        <p:nvPicPr>
          <p:cNvPr id="19" name="image74.png" descr="https://baivan.net/sites/default/files/styles/giua_bai/public/d/m/Y/bai_2.b2c4.png?itok=j33DTNMJ"/>
          <p:cNvPicPr/>
          <p:nvPr/>
        </p:nvPicPr>
        <p:blipFill>
          <a:blip r:embed="rId12"/>
          <a:srcRect/>
          <a:stretch>
            <a:fillRect/>
          </a:stretch>
        </p:blipFill>
        <p:spPr>
          <a:xfrm>
            <a:off x="2743200" y="5530132"/>
            <a:ext cx="5821696" cy="4032968"/>
          </a:xfrm>
          <a:prstGeom prst="rect">
            <a:avLst/>
          </a:prstGeom>
          <a:ln/>
        </p:spPr>
      </p:pic>
      <p:pic>
        <p:nvPicPr>
          <p:cNvPr id="20" name="image71.png" descr="https://baivan.net/sites/default/files/styles/giua_bai/public/d/m/Y/bai_2b2c4.png?itok=KRFKP1ke"/>
          <p:cNvPicPr/>
          <p:nvPr/>
        </p:nvPicPr>
        <p:blipFill>
          <a:blip r:embed="rId13"/>
          <a:srcRect/>
          <a:stretch>
            <a:fillRect/>
          </a:stretch>
        </p:blipFill>
        <p:spPr>
          <a:xfrm>
            <a:off x="10439400" y="5085680"/>
            <a:ext cx="6400800" cy="4401220"/>
          </a:xfrm>
          <a:prstGeom prst="rect">
            <a:avLst/>
          </a:prstGeom>
          <a:ln/>
        </p:spPr>
      </p:pic>
      <p:sp>
        <p:nvSpPr>
          <p:cNvPr id="11" name="Rectangle 10"/>
          <p:cNvSpPr/>
          <p:nvPr/>
        </p:nvSpPr>
        <p:spPr>
          <a:xfrm>
            <a:off x="1752600" y="5147914"/>
            <a:ext cx="784189"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a) </a:t>
            </a:r>
            <a:endParaRPr lang="en-US"/>
          </a:p>
        </p:txBody>
      </p:sp>
      <p:sp>
        <p:nvSpPr>
          <p:cNvPr id="22" name="Rectangle 21"/>
          <p:cNvSpPr/>
          <p:nvPr/>
        </p:nvSpPr>
        <p:spPr>
          <a:xfrm>
            <a:off x="9579011" y="5256094"/>
            <a:ext cx="784189"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b) </a:t>
            </a:r>
            <a:endParaRPr lang="en-US"/>
          </a:p>
        </p:txBody>
      </p:sp>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9" grpId="0"/>
      <p:bldP spid="10" grpId="0"/>
      <p:bldP spid="1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874724"/>
            <a:ext cx="19431000" cy="21274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sp>
        <p:nvSpPr>
          <p:cNvPr id="31" name="Rectangle 30"/>
          <p:cNvSpPr/>
          <p:nvPr/>
        </p:nvSpPr>
        <p:spPr>
          <a:xfrm>
            <a:off x="6623300" y="266700"/>
            <a:ext cx="4806700"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Bài 3:(SGK – tr.75) </a:t>
            </a:r>
            <a:endParaRPr lang="en-US" sz="4000"/>
          </a:p>
        </p:txBody>
      </p:sp>
      <p:pic>
        <p:nvPicPr>
          <p:cNvPr id="34" name="Picture 19">
            <a:extLst>
              <a:ext uri="{FF2B5EF4-FFF2-40B4-BE49-F238E27FC236}">
                <a16:creationId xmlns:a16="http://schemas.microsoft.com/office/drawing/2014/main" id="{83CB9CAD-DF2F-4633-A513-6F110D5EC3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0" y="34089"/>
            <a:ext cx="1447800" cy="117090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04800" y="1485900"/>
                <a:ext cx="18300651" cy="728533"/>
              </a:xfrm>
              <a:prstGeom prst="rect">
                <a:avLst/>
              </a:prstGeom>
            </p:spPr>
            <p:txBody>
              <a:bodyPr wrap="none">
                <a:spAutoFit/>
              </a:bodyPr>
              <a:lstStyle/>
              <a:p>
                <a:r>
                  <a:rPr lang="vi-VN" sz="4000">
                    <a:solidFill>
                      <a:srgbClr val="000000"/>
                    </a:solidFill>
                    <a:latin typeface="Arial" panose="020B0604020202020204" pitchFamily="34" charset="0"/>
                    <a:cs typeface="Arial" panose="020B0604020202020204" pitchFamily="34" charset="0"/>
                  </a:rPr>
                  <a:t>Cho hai đường thẳng MN, PQ cắt nhau tại A và tạo thành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𝑃𝐴𝑀</m:t>
                        </m:r>
                      </m:e>
                    </m:acc>
                    <m:r>
                      <a:rPr lang="en-US" sz="4000" b="0" i="1" smtClean="0">
                        <a:latin typeface="Cambria Math" panose="02040503050406030204" pitchFamily="18" charset="0"/>
                        <a:cs typeface="Arial" panose="020B0604020202020204" pitchFamily="34" charset="0"/>
                      </a:rPr>
                      <m:t>=33</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srgbClr val="000000"/>
                    </a:solidFill>
                    <a:latin typeface="Arial" panose="020B0604020202020204" pitchFamily="34" charset="0"/>
                    <a:cs typeface="Arial" panose="020B0604020202020204" pitchFamily="34" charset="0"/>
                  </a:rPr>
                  <a:t> (Hình 9).</a:t>
                </a:r>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04800" y="1485900"/>
                <a:ext cx="18300651" cy="728533"/>
              </a:xfrm>
              <a:prstGeom prst="rect">
                <a:avLst/>
              </a:prstGeom>
              <a:blipFill rotWithShape="0">
                <a:blip r:embed="rId8"/>
                <a:stretch>
                  <a:fillRect l="-1166" t="-12605"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04800" y="2268738"/>
                <a:ext cx="17507398" cy="277922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a) Tính số đo các góc còn lại.</a:t>
                </a:r>
              </a:p>
              <a:p>
                <a:pPr algn="just">
                  <a:lnSpc>
                    <a:spcPct val="150000"/>
                  </a:lnSpc>
                </a:pPr>
                <a:r>
                  <a:rPr lang="en-US" sz="4000">
                    <a:solidFill>
                      <a:srgbClr val="000000"/>
                    </a:solidFill>
                    <a:latin typeface="Arial" panose="020B0604020202020204" pitchFamily="34" charset="0"/>
                    <a:cs typeface="Arial" panose="020B0604020202020204" pitchFamily="34" charset="0"/>
                  </a:rPr>
                  <a:t>b) Vẽ At là tia phân giác của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𝑃𝐴</m:t>
                        </m:r>
                        <m:r>
                          <a:rPr lang="en-US" sz="4000" b="0" i="1" smtClean="0">
                            <a:latin typeface="Cambria Math" panose="02040503050406030204" pitchFamily="18" charset="0"/>
                            <a:cs typeface="Arial" panose="020B0604020202020204" pitchFamily="34" charset="0"/>
                          </a:rPr>
                          <m:t>𝑁</m:t>
                        </m:r>
                      </m:e>
                    </m:acc>
                  </m:oMath>
                </a14:m>
                <a:r>
                  <a:rPr lang="en-US" sz="4000">
                    <a:solidFill>
                      <a:srgbClr val="000000"/>
                    </a:solidFill>
                    <a:latin typeface="Arial" panose="020B0604020202020204" pitchFamily="34" charset="0"/>
                    <a:cs typeface="Arial" panose="020B0604020202020204" pitchFamily="34" charset="0"/>
                  </a:rPr>
                  <a:t>. Hãy tính số đo của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𝑡</m:t>
                        </m:r>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𝑄</m:t>
                        </m:r>
                      </m:e>
                    </m:acc>
                    <m:r>
                      <a:rPr lang="en-US" sz="4000" b="0" i="1" smtClean="0">
                        <a:latin typeface="Cambria Math" panose="02040503050406030204" pitchFamily="18" charset="0"/>
                        <a:cs typeface="Arial" panose="020B0604020202020204" pitchFamily="34" charset="0"/>
                      </a:rPr>
                      <m:t>. </m:t>
                    </m:r>
                  </m:oMath>
                </a14:m>
                <a:r>
                  <a:rPr lang="en-US" sz="4000">
                    <a:solidFill>
                      <a:srgbClr val="000000"/>
                    </a:solidFill>
                    <a:latin typeface="Arial" panose="020B0604020202020204" pitchFamily="34" charset="0"/>
                    <a:cs typeface="Arial" panose="020B0604020202020204" pitchFamily="34" charset="0"/>
                  </a:rPr>
                  <a:t>Vẽ tia At’ là tia đối của tia At. Giải thích tại sao At’ là tia phân giác của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m:t>
                        </m:r>
                        <m:r>
                          <a:rPr lang="en-US" sz="4000" i="1">
                            <a:latin typeface="Cambria Math" panose="02040503050406030204" pitchFamily="18" charset="0"/>
                            <a:cs typeface="Arial" panose="020B0604020202020204" pitchFamily="34" charset="0"/>
                          </a:rPr>
                          <m:t>𝐴𝑄</m:t>
                        </m:r>
                      </m:e>
                    </m:acc>
                  </m:oMath>
                </a14:m>
                <a:r>
                  <a:rPr lang="en-US" sz="4000" b="0" i="0">
                    <a:solidFill>
                      <a:srgbClr val="000000"/>
                    </a:solidFill>
                    <a:effectLst/>
                    <a:latin typeface="Arial" panose="020B060402020202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304800" y="2268738"/>
                <a:ext cx="17507398" cy="2779222"/>
              </a:xfrm>
              <a:prstGeom prst="rect">
                <a:avLst/>
              </a:prstGeom>
              <a:blipFill rotWithShape="0">
                <a:blip r:embed="rId9"/>
                <a:stretch>
                  <a:fillRect l="-1219" r="-1219" b="-9211"/>
                </a:stretch>
              </a:blipFill>
            </p:spPr>
            <p:txBody>
              <a:bodyPr/>
              <a:lstStyle/>
              <a:p>
                <a:r>
                  <a:rPr lang="en-US">
                    <a:noFill/>
                  </a:rPr>
                  <a:t> </a:t>
                </a:r>
              </a:p>
            </p:txBody>
          </p:sp>
        </mc:Fallback>
      </mc:AlternateContent>
      <p:pic>
        <p:nvPicPr>
          <p:cNvPr id="9" name="Picture 8"/>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5597649" y="4991100"/>
            <a:ext cx="7371051" cy="4617104"/>
          </a:xfrm>
          <a:prstGeom prst="rect">
            <a:avLst/>
          </a:prstGeom>
        </p:spPr>
      </p:pic>
      <p:grpSp>
        <p:nvGrpSpPr>
          <p:cNvPr id="35" name="Group 14"/>
          <p:cNvGrpSpPr/>
          <p:nvPr/>
        </p:nvGrpSpPr>
        <p:grpSpPr>
          <a:xfrm>
            <a:off x="-1435274" y="9396767"/>
            <a:ext cx="21031665" cy="1344037"/>
            <a:chOff x="0" y="0"/>
            <a:chExt cx="28042220" cy="1792049"/>
          </a:xfrm>
        </p:grpSpPr>
        <p:pic>
          <p:nvPicPr>
            <p:cNvPr id="36"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8321"/>
            <a:stretch>
              <a:fillRect/>
            </a:stretch>
          </p:blipFill>
          <p:spPr>
            <a:xfrm flipV="1">
              <a:off x="0" y="0"/>
              <a:ext cx="15104543" cy="1792049"/>
            </a:xfrm>
            <a:prstGeom prst="rect">
              <a:avLst/>
            </a:prstGeom>
          </p:spPr>
        </p:pic>
        <p:pic>
          <p:nvPicPr>
            <p:cNvPr id="37"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8321"/>
            <a:stretch>
              <a:fillRect/>
            </a:stretch>
          </p:blipFill>
          <p:spPr>
            <a:xfrm flipV="1">
              <a:off x="12937677" y="0"/>
              <a:ext cx="15104543" cy="1792049"/>
            </a:xfrm>
            <a:prstGeom prst="rect">
              <a:avLst/>
            </a:prstGeom>
          </p:spPr>
        </p:pic>
      </p:grpSp>
      <p:pic>
        <p:nvPicPr>
          <p:cNvPr id="38" name="Picture 25">
            <a:extLst>
              <a:ext uri="{FF2B5EF4-FFF2-40B4-BE49-F238E27FC236}">
                <a16:creationId xmlns:a16="http://schemas.microsoft.com/office/drawing/2014/main" id="{6DCDB059-5C1F-4268-8ABA-6C17C60D41B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04800" y="8402702"/>
            <a:ext cx="1524713" cy="1429418"/>
          </a:xfrm>
          <a:prstGeom prst="rect">
            <a:avLst/>
          </a:prstGeom>
        </p:spPr>
      </p:pic>
      <p:pic>
        <p:nvPicPr>
          <p:cNvPr id="39" name="Picture 2">
            <a:extLst>
              <a:ext uri="{FF2B5EF4-FFF2-40B4-BE49-F238E27FC236}">
                <a16:creationId xmlns:a16="http://schemas.microsoft.com/office/drawing/2014/main" id="{23356754-E66D-4B39-A67D-FF1961F8FDD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925800" y="5553804"/>
            <a:ext cx="1273408" cy="1406374"/>
          </a:xfrm>
          <a:prstGeom prst="rect">
            <a:avLst/>
          </a:prstGeom>
        </p:spPr>
      </p:pic>
    </p:spTree>
    <p:extLst>
      <p:ext uri="{BB962C8B-B14F-4D97-AF65-F5344CB8AC3E}">
        <p14:creationId xmlns:p14="http://schemas.microsoft.com/office/powerpoint/2010/main" val="408144015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874724"/>
            <a:ext cx="19431000" cy="21274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sp>
        <p:nvSpPr>
          <p:cNvPr id="31" name="Rectangle 30"/>
          <p:cNvSpPr/>
          <p:nvPr/>
        </p:nvSpPr>
        <p:spPr>
          <a:xfrm>
            <a:off x="6623300" y="266700"/>
            <a:ext cx="4806700" cy="707886"/>
          </a:xfrm>
          <a:prstGeom prst="rect">
            <a:avLst/>
          </a:prstGeom>
        </p:spPr>
        <p:txBody>
          <a:bodyPr wrap="none">
            <a:spAutoFit/>
          </a:bodyPr>
          <a:lstStyle/>
          <a:p>
            <a:r>
              <a:rPr lang="en-US" sz="4000" b="1">
                <a:solidFill>
                  <a:prstClr val="black"/>
                </a:solidFill>
                <a:latin typeface="Arial" panose="020B0604020202020204" pitchFamily="34" charset="0"/>
                <a:cs typeface="Arial" panose="020B0604020202020204" pitchFamily="34" charset="0"/>
              </a:rPr>
              <a:t>Bài 3:(SGK – tr.75) </a:t>
            </a:r>
            <a:endParaRPr lang="en-US" sz="4000">
              <a:solidFill>
                <a:prstClr val="black"/>
              </a:solidFill>
            </a:endParaRPr>
          </a:p>
        </p:txBody>
      </p:sp>
      <p:pic>
        <p:nvPicPr>
          <p:cNvPr id="34"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92400" y="-190500"/>
            <a:ext cx="1725499" cy="1395497"/>
          </a:xfrm>
          <a:prstGeom prst="rect">
            <a:avLst/>
          </a:prstGeom>
        </p:spPr>
      </p:pic>
      <p:pic>
        <p:nvPicPr>
          <p:cNvPr id="9" name="Picture 8"/>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28600" y="1638300"/>
            <a:ext cx="7371051" cy="5105400"/>
          </a:xfrm>
          <a:prstGeom prst="rect">
            <a:avLst/>
          </a:prstGeom>
        </p:spPr>
      </p:pic>
      <p:grpSp>
        <p:nvGrpSpPr>
          <p:cNvPr id="35" name="Group 14"/>
          <p:cNvGrpSpPr/>
          <p:nvPr/>
        </p:nvGrpSpPr>
        <p:grpSpPr>
          <a:xfrm>
            <a:off x="-1435274" y="9396767"/>
            <a:ext cx="21031665" cy="1344037"/>
            <a:chOff x="0" y="0"/>
            <a:chExt cx="28042220" cy="1792049"/>
          </a:xfrm>
        </p:grpSpPr>
        <p:pic>
          <p:nvPicPr>
            <p:cNvPr id="36"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78321"/>
            <a:stretch>
              <a:fillRect/>
            </a:stretch>
          </p:blipFill>
          <p:spPr>
            <a:xfrm flipV="1">
              <a:off x="0" y="0"/>
              <a:ext cx="15104543" cy="1792049"/>
            </a:xfrm>
            <a:prstGeom prst="rect">
              <a:avLst/>
            </a:prstGeom>
          </p:spPr>
        </p:pic>
        <p:pic>
          <p:nvPicPr>
            <p:cNvPr id="37"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38" name="Picture 25">
            <a:extLst>
              <a:ext uri="{FF2B5EF4-FFF2-40B4-BE49-F238E27FC236}">
                <a16:creationId xmlns:a16="http://schemas.microsoft.com/office/drawing/2014/main" id="{6DCDB059-5C1F-4268-8ABA-6C17C60D41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8417" y="8223147"/>
            <a:ext cx="1752600" cy="1643062"/>
          </a:xfrm>
          <a:prstGeom prst="rect">
            <a:avLst/>
          </a:prstGeom>
        </p:spPr>
      </p:pic>
      <p:pic>
        <p:nvPicPr>
          <p:cNvPr id="39" name="Picture 2">
            <a:extLst>
              <a:ext uri="{FF2B5EF4-FFF2-40B4-BE49-F238E27FC236}">
                <a16:creationId xmlns:a16="http://schemas.microsoft.com/office/drawing/2014/main" id="{23356754-E66D-4B39-A67D-FF1961F8FD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16400" y="8004326"/>
            <a:ext cx="1273408" cy="14063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382000" y="1562100"/>
                <a:ext cx="9144000" cy="7695761"/>
              </a:xfrm>
              <a:prstGeom prst="rect">
                <a:avLst/>
              </a:prstGeom>
            </p:spPr>
            <p:txBody>
              <a:bodyPr>
                <a:spAutoFit/>
              </a:bodyPr>
              <a:lstStyle/>
              <a:p>
                <a:pPr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𝑃𝐴𝑀</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𝑄𝐴𝑁</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 góc đối đỉnh)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𝑃𝐴𝑀</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33</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𝑄𝐴𝑁</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33</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𝑃𝐴𝑁</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𝑃𝐴𝑀</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180</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 góc kề bù)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𝑃𝐴𝑁</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+ 33</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180</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góc kề bù)</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𝑃𝐴𝑁</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180</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- 33</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147</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𝑃𝐴𝑁</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𝑄𝐴𝑀</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góc đối đỉnh)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𝑃𝐴𝑁</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 147</a:t>
                </a:r>
                <a:r>
                  <a:rPr lang="en-US" sz="4000" baseline="30000">
                    <a:effectLst/>
                    <a:latin typeface="Arial" panose="020B0604020202020204" pitchFamily="34" charset="0"/>
                    <a:ea typeface="Times New Roman" panose="02020603050405020304" pitchFamily="18" charset="0"/>
                    <a:cs typeface="Arial" panose="020B0604020202020204" pitchFamily="34" charset="0"/>
                  </a:rPr>
                  <a:t>o</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=&gt;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𝑄𝐴𝑀</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147</a:t>
                </a:r>
                <a:r>
                  <a:rPr lang="en-US" sz="4000" baseline="30000">
                    <a:effectLst/>
                    <a:latin typeface="Arial" panose="020B0604020202020204" pitchFamily="34" charset="0"/>
                    <a:ea typeface="Times New Roman" panose="02020603050405020304" pitchFamily="18" charset="0"/>
                    <a:cs typeface="Arial" panose="020B0604020202020204" pitchFamily="34" charset="0"/>
                  </a:rPr>
                  <a:t>o</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82000" y="1562100"/>
                <a:ext cx="9144000" cy="7695761"/>
              </a:xfrm>
              <a:prstGeom prst="rect">
                <a:avLst/>
              </a:prstGeom>
              <a:blipFill rotWithShape="0">
                <a:blip r:embed="rId14"/>
                <a:stretch>
                  <a:fillRect l="-2333" b="-792"/>
                </a:stretch>
              </a:blipFill>
            </p:spPr>
            <p:txBody>
              <a:bodyPr/>
              <a:lstStyle/>
              <a:p>
                <a:r>
                  <a:rPr lang="en-US">
                    <a:noFill/>
                  </a:rPr>
                  <a:t> </a:t>
                </a:r>
              </a:p>
            </p:txBody>
          </p:sp>
        </mc:Fallback>
      </mc:AlternateContent>
    </p:spTree>
    <p:extLst>
      <p:ext uri="{BB962C8B-B14F-4D97-AF65-F5344CB8AC3E}">
        <p14:creationId xmlns:p14="http://schemas.microsoft.com/office/powerpoint/2010/main" val="100651319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14"/>
          <p:cNvGrpSpPr/>
          <p:nvPr/>
        </p:nvGrpSpPr>
        <p:grpSpPr>
          <a:xfrm>
            <a:off x="-1752600" y="9866209"/>
            <a:ext cx="21031665" cy="1344037"/>
            <a:chOff x="0" y="0"/>
            <a:chExt cx="28042220" cy="1792049"/>
          </a:xfrm>
        </p:grpSpPr>
        <p:pic>
          <p:nvPicPr>
            <p:cNvPr id="36"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37"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38"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0129" y="8643938"/>
            <a:ext cx="1752600" cy="1643062"/>
          </a:xfrm>
          <a:prstGeom prst="rect">
            <a:avLst/>
          </a:prstGeom>
        </p:spPr>
      </p:pic>
      <p:pic>
        <p:nvPicPr>
          <p:cNvPr id="39" name="Picture 2">
            <a:extLst>
              <a:ext uri="{FF2B5EF4-FFF2-40B4-BE49-F238E27FC236}">
                <a16:creationId xmlns:a16="http://schemas.microsoft.com/office/drawing/2014/main" id="{23356754-E66D-4B39-A67D-FF1961F8F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87800" y="8461840"/>
            <a:ext cx="1273408" cy="1406374"/>
          </a:xfrm>
          <a:prstGeom prst="rect">
            <a:avLst/>
          </a:prstGeom>
        </p:spPr>
      </p:pic>
      <p:pic>
        <p:nvPicPr>
          <p:cNvPr id="14" name="image77.png" descr="https://baivan.net/sites/default/files/styles/giua_bai/public/d/m/Y/111111111111.png?itok=l6krqhYh"/>
          <p:cNvPicPr/>
          <p:nvPr/>
        </p:nvPicPr>
        <p:blipFill>
          <a:blip r:embed="rId8"/>
          <a:srcRect/>
          <a:stretch>
            <a:fillRect/>
          </a:stretch>
        </p:blipFill>
        <p:spPr>
          <a:xfrm>
            <a:off x="152400" y="2171700"/>
            <a:ext cx="6623300" cy="5418114"/>
          </a:xfrm>
          <a:prstGeom prst="rect">
            <a:avLst/>
          </a:prstGeom>
          <a:ln/>
        </p:spPr>
      </p:pic>
      <mc:AlternateContent xmlns:mc="http://schemas.openxmlformats.org/markup-compatibility/2006" xmlns:a14="http://schemas.microsoft.com/office/drawing/2010/main">
        <mc:Choice Requires="a14">
          <p:sp>
            <p:nvSpPr>
              <p:cNvPr id="6" name="Rectangle 5"/>
              <p:cNvSpPr/>
              <p:nvPr/>
            </p:nvSpPr>
            <p:spPr>
              <a:xfrm>
                <a:off x="7543800" y="246779"/>
                <a:ext cx="10953608" cy="9544921"/>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Vì At là tia phân giác của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𝑃𝐴𝑁</m:t>
                        </m:r>
                      </m:e>
                    </m:acc>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𝑃𝐴𝑡</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𝑡𝐴𝑁</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4000" i="1">
                            <a:effectLst/>
                            <a:latin typeface="Cambria Math" panose="02040503050406030204" pitchFamily="18" charset="0"/>
                            <a:ea typeface="Cambria Math" panose="02040503050406030204" pitchFamily="18" charset="0"/>
                            <a:cs typeface="Cambria Math" panose="020405030504060302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𝑃𝐴𝑁</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4000" i="1">
                            <a:effectLst/>
                            <a:latin typeface="Cambria Math" panose="02040503050406030204" pitchFamily="18" charset="0"/>
                            <a:ea typeface="Cambria Math" panose="02040503050406030204" pitchFamily="18" charset="0"/>
                            <a:cs typeface="Cambria Math" panose="020405030504060302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Times New Roman" panose="02020603050405020304" pitchFamily="18" charset="0"/>
                        <a:cs typeface="Arial" panose="020B0604020202020204" pitchFamily="34" charset="0"/>
                      </a:rPr>
                      <m:t>147</m:t>
                    </m:r>
                    <m:r>
                      <a:rPr lang="en-US" sz="4000" i="1" baseline="30000">
                        <a:effectLst/>
                        <a:latin typeface="Cambria Math" panose="02040503050406030204" pitchFamily="18" charset="0"/>
                        <a:ea typeface="Times New Roman" panose="02020603050405020304" pitchFamily="18" charset="0"/>
                        <a:cs typeface="Arial" panose="020B0604020202020204" pitchFamily="34" charset="0"/>
                      </a:rPr>
                      <m:t>𝑜</m:t>
                    </m:r>
                    <m:r>
                      <a:rPr lang="en-US" sz="4000" i="1">
                        <a:effectLst/>
                        <a:latin typeface="Cambria Math" panose="02040503050406030204" pitchFamily="18" charset="0"/>
                        <a:ea typeface="Times New Roman" panose="02020603050405020304" pitchFamily="18" charset="0"/>
                        <a:cs typeface="Arial" panose="020B0604020202020204" pitchFamily="34" charset="0"/>
                      </a:rPr>
                      <m:t>=73,5</m:t>
                    </m:r>
                    <m:r>
                      <a:rPr lang="en-US" sz="4000" i="1" smtClean="0">
                        <a:effectLst/>
                        <a:latin typeface="Cambria Math" panose="02040503050406030204" pitchFamily="18" charset="0"/>
                        <a:ea typeface="Cambria Math" panose="020405030504060302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𝑡𝐴𝑄</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𝑃𝐴𝑡</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 180</a:t>
                </a:r>
                <a:r>
                  <a:rPr lang="en-US" sz="4000" baseline="30000">
                    <a:effectLst/>
                    <a:latin typeface="Arial" panose="020B0604020202020204" pitchFamily="34" charset="0"/>
                    <a:ea typeface="Times New Roman" panose="02020603050405020304" pitchFamily="18" charset="0"/>
                    <a:cs typeface="Arial" panose="020B0604020202020204" pitchFamily="34" charset="0"/>
                  </a:rPr>
                  <a:t>o</a:t>
                </a:r>
                <a:r>
                  <a:rPr lang="en-US" sz="4000">
                    <a:effectLst/>
                    <a:latin typeface="Arial" panose="020B0604020202020204" pitchFamily="34" charset="0"/>
                    <a:ea typeface="Times New Roman" panose="02020603050405020304" pitchFamily="18" charset="0"/>
                    <a:cs typeface="Arial" panose="020B0604020202020204" pitchFamily="34" charset="0"/>
                  </a:rPr>
                  <a:t> (2 góc kề bù) </a:t>
                </a:r>
              </a:p>
              <a:p>
                <a:pPr marL="571500" indent="-571500" algn="just">
                  <a:lnSpc>
                    <a:spcPct val="150000"/>
                  </a:lnSpc>
                  <a:buFont typeface="Symbol" panose="05050102010706020507" pitchFamily="18" charset="2"/>
                  <a:buChar char="Þ"/>
                </a:pP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𝑡𝐴𝑄</m:t>
                        </m:r>
                      </m:e>
                    </m:acc>
                    <m:r>
                      <a:rPr lang="en-US" sz="4000" i="1" smtClean="0">
                        <a:effectLst/>
                        <a:latin typeface="Cambria Math" panose="02040503050406030204" pitchFamily="18" charset="0"/>
                        <a:ea typeface="Times New Roman" panose="02020603050405020304" pitchFamily="18" charset="0"/>
                        <a:cs typeface="Arial" panose="020B0604020202020204" pitchFamily="34" charset="0"/>
                      </a:rPr>
                      <m:t>+73,5</m:t>
                    </m:r>
                    <m:r>
                      <a:rPr lang="en-US" sz="4000" i="1" baseline="30000" smtClean="0">
                        <a:effectLst/>
                        <a:latin typeface="Cambria Math" panose="02040503050406030204" pitchFamily="18" charset="0"/>
                        <a:ea typeface="Times New Roman" panose="02020603050405020304" pitchFamily="18" charset="0"/>
                        <a:cs typeface="Arial" panose="020B0604020202020204" pitchFamily="34" charset="0"/>
                      </a:rPr>
                      <m:t>𝑜</m:t>
                    </m:r>
                    <m:r>
                      <a:rPr lang="en-US" sz="40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180</m:t>
                    </m:r>
                    <m:r>
                      <a:rPr lang="en-US" sz="4000" i="1" baseline="30000">
                        <a:effectLst/>
                        <a:latin typeface="Cambria Math" panose="02040503050406030204" pitchFamily="18" charset="0"/>
                        <a:ea typeface="Times New Roman" panose="02020603050405020304" pitchFamily="18" charset="0"/>
                        <a:cs typeface="Arial" panose="020B0604020202020204" pitchFamily="34" charset="0"/>
                      </a:rPr>
                      <m:t>𝑜</m:t>
                    </m:r>
                    <m:r>
                      <a:rPr lang="en-US" sz="4000" i="1">
                        <a:effectLst/>
                        <a:latin typeface="Cambria Math" panose="02040503050406030204" pitchFamily="18" charset="0"/>
                        <a:ea typeface="Times New Roman" panose="02020603050405020304" pitchFamily="18" charset="0"/>
                        <a:cs typeface="Arial" panose="020B0604020202020204" pitchFamily="34" charset="0"/>
                      </a:rPr>
                      <m:t> </m:t>
                    </m:r>
                  </m:oMath>
                </a14:m>
                <a:endParaRPr lang="en-US" sz="4000" i="1">
                  <a:effectLst/>
                  <a:latin typeface="Cambria Math" panose="02040503050406030204" pitchFamily="18" charset="0"/>
                  <a:ea typeface="Times New Roman" panose="02020603050405020304" pitchFamily="18" charset="0"/>
                  <a:cs typeface="Arial" panose="020B0604020202020204" pitchFamily="34" charset="0"/>
                </a:endParaRPr>
              </a:p>
              <a:p>
                <a:pPr marL="571500" indent="-571500" algn="just">
                  <a:lnSpc>
                    <a:spcPct val="150000"/>
                  </a:lnSpc>
                  <a:buFont typeface="Symbol" panose="05050102010706020507" pitchFamily="18" charset="2"/>
                  <a:buChar char="Þ"/>
                </a:pP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𝑡𝐴𝑄</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Times New Roman" panose="02020603050405020304" pitchFamily="18" charset="0"/>
                        <a:cs typeface="Arial" panose="020B0604020202020204" pitchFamily="34" charset="0"/>
                      </a:rPr>
                      <m:t>= 180</m:t>
                    </m:r>
                    <m:r>
                      <a:rPr lang="en-US" sz="4000" i="1" baseline="30000">
                        <a:effectLst/>
                        <a:latin typeface="Cambria Math" panose="02040503050406030204" pitchFamily="18" charset="0"/>
                        <a:ea typeface="Times New Roman" panose="02020603050405020304" pitchFamily="18" charset="0"/>
                        <a:cs typeface="Arial" panose="020B0604020202020204" pitchFamily="34" charset="0"/>
                      </a:rPr>
                      <m:t>𝑜</m:t>
                    </m:r>
                    <m:r>
                      <a:rPr lang="en-US" sz="4000" i="1" baseline="30000">
                        <a:effectLst/>
                        <a:latin typeface="Cambria Math" panose="02040503050406030204" pitchFamily="18" charset="0"/>
                        <a:ea typeface="Times New Roman" panose="02020603050405020304" pitchFamily="18" charset="0"/>
                        <a:cs typeface="Arial" panose="020B0604020202020204" pitchFamily="34" charset="0"/>
                      </a:rPr>
                      <m:t> −73,5</m:t>
                    </m:r>
                    <m:r>
                      <a:rPr lang="en-US" sz="4000" i="1" baseline="30000">
                        <a:effectLst/>
                        <a:latin typeface="Cambria Math" panose="02040503050406030204" pitchFamily="18" charset="0"/>
                        <a:ea typeface="Times New Roman" panose="02020603050405020304" pitchFamily="18" charset="0"/>
                        <a:cs typeface="Arial" panose="020B0604020202020204" pitchFamily="34" charset="0"/>
                      </a:rPr>
                      <m:t>𝑜</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effectLst/>
                        <a:latin typeface="Cambria Math" panose="02040503050406030204" pitchFamily="18" charset="0"/>
                        <a:ea typeface="Times New Roman" panose="02020603050405020304" pitchFamily="18" charset="0"/>
                        <a:cs typeface="Arial" panose="020B0604020202020204" pitchFamily="34" charset="0"/>
                      </a:rPr>
                      <m:t>106,5</m:t>
                    </m:r>
                    <m:r>
                      <a:rPr lang="en-US" sz="4000" i="1" baseline="30000" smtClean="0">
                        <a:effectLst/>
                        <a:latin typeface="Cambria Math" panose="02040503050406030204" pitchFamily="18" charset="0"/>
                        <a:ea typeface="Times New Roman" panose="02020603050405020304" pitchFamily="18" charset="0"/>
                        <a:cs typeface="Arial" panose="020B0604020202020204" pitchFamily="34" charset="0"/>
                      </a:rPr>
                      <m:t>𝑜</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At’ là tia đối của tia At, ta được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𝑄𝐴</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𝑡</m:t>
                            </m:r>
                          </m:e>
                          <m:sup>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sup>
                        </m:sSup>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𝑃𝐴𝑡</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góc đối đỉnh)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𝑄𝐴</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𝑡</m:t>
                            </m:r>
                          </m:e>
                          <m:sup>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sup>
                        </m:sSup>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𝑀𝐴</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𝑡</m:t>
                            </m:r>
                          </m:e>
                          <m:sup>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sup>
                        </m:sSup>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4000" i="1">
                            <a:effectLst/>
                            <a:latin typeface="Cambria Math" panose="02040503050406030204" pitchFamily="18" charset="0"/>
                            <a:ea typeface="Cambria Math" panose="02040503050406030204" pitchFamily="18" charset="0"/>
                            <a:cs typeface="Cambria Math" panose="02040503050406030204" pitchFamily="18" charset="0"/>
                          </a:rPr>
                          <m:t>2</m:t>
                        </m:r>
                      </m:den>
                    </m:f>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𝑀𝐴𝑄</m:t>
                        </m:r>
                      </m:e>
                    </m:acc>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 At' là tia phân giác của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𝑀𝐴𝑄</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543800" y="246779"/>
                <a:ext cx="10953608" cy="9544921"/>
              </a:xfrm>
              <a:prstGeom prst="rect">
                <a:avLst/>
              </a:prstGeom>
              <a:blipFill rotWithShape="0">
                <a:blip r:embed="rId11"/>
                <a:stretch>
                  <a:fillRect l="-2004"/>
                </a:stretch>
              </a:blipFill>
            </p:spPr>
            <p:txBody>
              <a:bodyPr/>
              <a:lstStyle/>
              <a:p>
                <a:r>
                  <a:rPr lang="en-US">
                    <a:noFill/>
                  </a:rPr>
                  <a:t> </a:t>
                </a:r>
              </a:p>
            </p:txBody>
          </p:sp>
        </mc:Fallback>
      </mc:AlternateContent>
      <p:pic>
        <p:nvPicPr>
          <p:cNvPr id="16" name="Picture 2">
            <a:extLst>
              <a:ext uri="{FF2B5EF4-FFF2-40B4-BE49-F238E27FC236}">
                <a16:creationId xmlns:a16="http://schemas.microsoft.com/office/drawing/2014/main" id="{73FA3AE7-874B-42BB-9063-ABEF6C2904AD}"/>
              </a:ext>
            </a:extLst>
          </p:cNvPr>
          <p:cNvPicPr>
            <a:picLocks noChangeAspect="1"/>
          </p:cNvPicPr>
          <p:nvPr/>
        </p:nvPicPr>
        <p:blipFill>
          <a:blip r:embed="rId12"/>
          <a:srcRect/>
          <a:stretch>
            <a:fillRect/>
          </a:stretch>
        </p:blipFill>
        <p:spPr>
          <a:xfrm flipH="1">
            <a:off x="-110460" y="185978"/>
            <a:ext cx="796260" cy="1147522"/>
          </a:xfrm>
          <a:prstGeom prst="rect">
            <a:avLst/>
          </a:prstGeom>
        </p:spPr>
      </p:pic>
    </p:spTree>
    <p:extLst>
      <p:ext uri="{BB962C8B-B14F-4D97-AF65-F5344CB8AC3E}">
        <p14:creationId xmlns:p14="http://schemas.microsoft.com/office/powerpoint/2010/main" val="1589581139"/>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barn(inVertical)">
                                      <p:cBhvr>
                                        <p:cTn id="45" dur="500"/>
                                        <p:tgtEl>
                                          <p:spTgt spid="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wipe(down)">
                                      <p:cBhvr>
                                        <p:cTn id="5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776541" y="4362816"/>
            <a:ext cx="5158503" cy="3371484"/>
            <a:chOff x="601044" y="4060178"/>
            <a:chExt cx="5158503" cy="3371484"/>
          </a:xfrm>
        </p:grpSpPr>
        <p:sp>
          <p:nvSpPr>
            <p:cNvPr id="85" name="Rectangle: Rounded Corners 84">
              <a:extLst>
                <a:ext uri="{FF2B5EF4-FFF2-40B4-BE49-F238E27FC236}">
                  <a16:creationId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86" name="TextBox 85">
              <a:extLst>
                <a:ext uri="{FF2B5EF4-FFF2-40B4-BE49-F238E27FC236}">
                  <a16:creationId xmlns:a16="http://schemas.microsoft.com/office/drawing/2014/main" id="{19176C4B-08BE-43A3-8FB5-87A00588A30E}"/>
                </a:ext>
              </a:extLst>
            </p:cNvPr>
            <p:cNvSpPr txBox="1"/>
            <p:nvPr/>
          </p:nvSpPr>
          <p:spPr>
            <a:xfrm>
              <a:off x="601044" y="4821693"/>
              <a:ext cx="5006103"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Ghi nhớ kiến thức trong bài. </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335140" y="4362816"/>
            <a:ext cx="5190860" cy="3371484"/>
            <a:chOff x="611041" y="4060178"/>
            <a:chExt cx="5190860" cy="3371484"/>
          </a:xfrm>
        </p:grpSpPr>
        <p:sp>
          <p:nvSpPr>
            <p:cNvPr id="19" name="Rectangle: Rounded Corners 84">
              <a:extLst>
                <a:ext uri="{FF2B5EF4-FFF2-40B4-BE49-F238E27FC236}">
                  <a16:creationId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19176C4B-08BE-43A3-8FB5-87A00588A30E}"/>
                </a:ext>
              </a:extLst>
            </p:cNvPr>
            <p:cNvSpPr txBox="1"/>
            <p:nvPr/>
          </p:nvSpPr>
          <p:spPr>
            <a:xfrm>
              <a:off x="611041" y="4322450"/>
              <a:ext cx="5006103" cy="2748253"/>
            </a:xfrm>
            <a:prstGeom prst="rect">
              <a:avLst/>
            </a:prstGeom>
            <a:noFill/>
          </p:spPr>
          <p:txBody>
            <a:bodyPr wrap="square">
              <a:spAutoFit/>
            </a:bodyPr>
            <a:lstStyle/>
            <a:p>
              <a:pPr marL="180340" algn="ctr">
                <a:lnSpc>
                  <a:spcPct val="150000"/>
                </a:lnSpc>
                <a:tabLst>
                  <a:tab pos="90170" algn="l"/>
                  <a:tab pos="180340" algn="l"/>
                  <a:tab pos="270510" algn="l"/>
                </a:tabLst>
              </a:pPr>
              <a:r>
                <a:rPr lang="vi-VN" sz="4000">
                  <a:solidFill>
                    <a:schemeClr val="bg1"/>
                  </a:solidFill>
                  <a:ea typeface="Times New Roman" panose="02020603050405020304" pitchFamily="18" charset="0"/>
                  <a:cs typeface="Arial" panose="020B0604020202020204" pitchFamily="34" charset="0"/>
                </a:rPr>
                <a:t>Chuẩn bị bài mới</a:t>
              </a:r>
              <a:r>
                <a:rPr lang="en-US" sz="4000">
                  <a:solidFill>
                    <a:schemeClr val="bg1"/>
                  </a:solidFill>
                  <a:ea typeface="Times New Roman" panose="02020603050405020304" pitchFamily="18" charset="0"/>
                  <a:cs typeface="Arial" panose="020B0604020202020204" pitchFamily="34" charset="0"/>
                </a:rPr>
                <a:t>       </a:t>
              </a:r>
              <a:r>
                <a:rPr lang="vi-VN" sz="4000" b="1">
                  <a:solidFill>
                    <a:schemeClr val="bg1"/>
                  </a:solidFill>
                  <a:ea typeface="Times New Roman" panose="02020603050405020304" pitchFamily="18" charset="0"/>
                  <a:cs typeface="Arial" panose="020B0604020202020204" pitchFamily="34" charset="0"/>
                </a:rPr>
                <a:t>“Bài 3. Hai đường thẳng song song.”</a:t>
              </a:r>
              <a:endPar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F596BA84-FAA0-4BDB-A63A-2109DCE3C7C7}"/>
                </a:ext>
              </a:extLst>
            </p:cNvPr>
            <p:cNvSpPr txBox="1"/>
            <p:nvPr/>
          </p:nvSpPr>
          <p:spPr>
            <a:xfrm>
              <a:off x="6654624" y="4962959"/>
              <a:ext cx="4627130"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Hoàn thành các bài tập trong SBT.</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41793"/>
            <a:ext cx="19050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600200" y="9584551"/>
            <a:ext cx="21031665" cy="2095500"/>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9" name="TextBox 18">
            <a:extLst>
              <a:ext uri="{FF2B5EF4-FFF2-40B4-BE49-F238E27FC236}">
                <a16:creationId xmlns:a16="http://schemas.microsoft.com/office/drawing/2014/main" id="{79349864-5408-4AC2-9B57-402B61D49B2C}"/>
              </a:ext>
            </a:extLst>
          </p:cNvPr>
          <p:cNvSpPr txBox="1"/>
          <p:nvPr/>
        </p:nvSpPr>
        <p:spPr>
          <a:xfrm>
            <a:off x="7010400" y="495300"/>
            <a:ext cx="542141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a:t>
            </a: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HỞI ĐỘNG</a:t>
            </a:r>
            <a:endParaRPr kumimoji="0" lang="en-US" sz="5500" b="0" i="0" u="none" strike="noStrike" kern="1200" cap="none" spc="0" normalizeH="0" baseline="0" noProof="0" dirty="0">
              <a:ln>
                <a:noFill/>
              </a:ln>
              <a:effectLst/>
              <a:uLnTx/>
              <a:uFillTx/>
              <a:latin typeface="Calibri"/>
              <a:ea typeface="+mn-ea"/>
            </a:endParaRPr>
          </a:p>
        </p:txBody>
      </p:sp>
      <p:pic>
        <p:nvPicPr>
          <p:cNvPr id="21" name="Picture 20">
            <a:extLst>
              <a:ext uri="{FF2B5EF4-FFF2-40B4-BE49-F238E27FC236}">
                <a16:creationId xmlns:a16="http://schemas.microsoft.com/office/drawing/2014/main" id="{EA192CDB-7ABC-41B4-A423-77455C4254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87400" y="6134100"/>
            <a:ext cx="3349291" cy="3111468"/>
          </a:xfrm>
          <a:prstGeom prst="rect">
            <a:avLst/>
          </a:prstGeom>
        </p:spPr>
      </p:pic>
      <p:pic>
        <p:nvPicPr>
          <p:cNvPr id="24" name="Picture 25">
            <a:extLst>
              <a:ext uri="{FF2B5EF4-FFF2-40B4-BE49-F238E27FC236}">
                <a16:creationId xmlns:a16="http://schemas.microsoft.com/office/drawing/2014/main" id="{6DCDB059-5C1F-4268-8ABA-6C17C60D41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026" y="323563"/>
            <a:ext cx="1338974" cy="125528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2429681"/>
            <a:ext cx="5636654" cy="5990419"/>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6705600" y="2656481"/>
                <a:ext cx="10536512" cy="196996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“Khi làm con diều như hình trên thì tia DB nằm ở vị trí nào của </a:t>
                </a:r>
                <a14:m>
                  <m:oMath xmlns:m="http://schemas.openxmlformats.org/officeDocument/2006/math">
                    <m:acc>
                      <m:accPr>
                        <m:chr m:val="̂"/>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accPr>
                      <m:e>
                        <m:r>
                          <m:rPr>
                            <m:sty m:val="p"/>
                          </m:rPr>
                          <a:rPr lang="en-US" sz="40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ADC</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705600" y="2656481"/>
                <a:ext cx="10536512" cy="1969963"/>
              </a:xfrm>
              <a:prstGeom prst="rect">
                <a:avLst/>
              </a:prstGeom>
              <a:blipFill rotWithShape="0">
                <a:blip r:embed="rId9"/>
                <a:stretch>
                  <a:fillRect l="-2025" r="-2025" b="-619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59255" y="1397516"/>
            <a:ext cx="14804745" cy="72435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01400" y="9258300"/>
            <a:ext cx="8580377" cy="46646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97200" y="7581900"/>
            <a:ext cx="2372026" cy="175961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2890" y="1046088"/>
            <a:ext cx="2598417" cy="3226026"/>
          </a:xfrm>
          <a:prstGeom prst="rect">
            <a:avLst/>
          </a:prstGeom>
        </p:spPr>
      </p:pic>
      <p:sp>
        <p:nvSpPr>
          <p:cNvPr id="18" name="Rectangle 17"/>
          <p:cNvSpPr/>
          <p:nvPr/>
        </p:nvSpPr>
        <p:spPr>
          <a:xfrm>
            <a:off x="3894054" y="6134100"/>
            <a:ext cx="10668000" cy="1708160"/>
          </a:xfrm>
          <a:prstGeom prst="rect">
            <a:avLst/>
          </a:prstGeom>
        </p:spPr>
        <p:txBody>
          <a:bodyPr wrap="square">
            <a:spAutoFit/>
          </a:bodyPr>
          <a:lstStyle/>
          <a:p>
            <a:pPr lvl="0" algn="ctr">
              <a:lnSpc>
                <a:spcPct val="150000"/>
              </a:lnSpc>
              <a:defRPr/>
            </a:pPr>
            <a:r>
              <a:rPr lang="vi-VN" sz="7000" b="1" kern="0">
                <a:solidFill>
                  <a:srgbClr val="FFFF00"/>
                </a:solidFill>
                <a:ea typeface="Calibri" panose="020F0502020204030204" pitchFamily="34" charset="0"/>
                <a:cs typeface="Arial" panose="020B0604020202020204" pitchFamily="34" charset="0"/>
              </a:rPr>
              <a:t>BÀI </a:t>
            </a:r>
            <a:r>
              <a:rPr lang="en-US" sz="7000" b="1" kern="0">
                <a:solidFill>
                  <a:srgbClr val="FFFF00"/>
                </a:solidFill>
                <a:latin typeface="Arial" panose="020B0604020202020204" pitchFamily="34" charset="0"/>
                <a:ea typeface="Calibri" panose="020F0502020204030204" pitchFamily="34" charset="0"/>
                <a:cs typeface="Arial" panose="020B0604020202020204" pitchFamily="34" charset="0"/>
              </a:rPr>
              <a:t>2</a:t>
            </a:r>
            <a:r>
              <a:rPr lang="vi-VN" sz="7000" b="1" kern="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7000" b="1" kern="0">
                <a:solidFill>
                  <a:srgbClr val="FFFF00"/>
                </a:solidFill>
                <a:latin typeface="Arial" panose="020B0604020202020204" pitchFamily="34" charset="0"/>
                <a:ea typeface="Calibri" panose="020F0502020204030204" pitchFamily="34" charset="0"/>
                <a:cs typeface="Arial" panose="020B0604020202020204" pitchFamily="34" charset="0"/>
              </a:rPr>
              <a:t>TIA PHÂN GIÁC</a:t>
            </a:r>
            <a:endParaRPr kumimoji="0" lang="en-US" sz="70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1283867" y="1616735"/>
            <a:ext cx="15888374" cy="4593565"/>
          </a:xfrm>
          <a:prstGeom prst="rect">
            <a:avLst/>
          </a:prstGeom>
        </p:spPr>
        <p:txBody>
          <a:bodyPr wrap="square">
            <a:spAutoFit/>
          </a:bodyPr>
          <a:lstStyle/>
          <a:p>
            <a:pPr lvl="0" algn="ctr">
              <a:lnSpc>
                <a:spcPct val="150000"/>
              </a:lnSpc>
              <a:defRPr/>
            </a:pPr>
            <a:r>
              <a:rPr lang="nn-NO" sz="6500" b="1" kern="0">
                <a:solidFill>
                  <a:schemeClr val="bg1"/>
                </a:solidFill>
                <a:latin typeface="Arial" panose="020B0604020202020204" pitchFamily="34" charset="0"/>
                <a:cs typeface="Arial" panose="020B0604020202020204" pitchFamily="34" charset="0"/>
              </a:rPr>
              <a:t>CHƯƠNG 4: </a:t>
            </a:r>
          </a:p>
          <a:p>
            <a:pPr lvl="0" algn="ctr">
              <a:lnSpc>
                <a:spcPct val="150000"/>
              </a:lnSpc>
              <a:defRPr/>
            </a:pPr>
            <a:r>
              <a:rPr lang="nn-NO" sz="6500" b="1" kern="0">
                <a:solidFill>
                  <a:schemeClr val="bg1"/>
                </a:solidFill>
                <a:latin typeface="Arial" panose="020B0604020202020204" pitchFamily="34" charset="0"/>
                <a:cs typeface="Arial" panose="020B0604020202020204" pitchFamily="34" charset="0"/>
              </a:rPr>
              <a:t>GÓC VÀ ĐƯỜNG THẲNG</a:t>
            </a:r>
          </a:p>
          <a:p>
            <a:pPr lvl="0" algn="ctr">
              <a:lnSpc>
                <a:spcPct val="150000"/>
              </a:lnSpc>
              <a:defRPr/>
            </a:pPr>
            <a:r>
              <a:rPr lang="nn-NO" sz="6500" b="1" kern="0">
                <a:solidFill>
                  <a:schemeClr val="bg1"/>
                </a:solidFill>
                <a:latin typeface="Arial" panose="020B0604020202020204" pitchFamily="34" charset="0"/>
                <a:cs typeface="Arial" panose="020B0604020202020204" pitchFamily="34" charset="0"/>
              </a:rPr>
              <a:t>SONG SONG</a:t>
            </a:r>
            <a:endParaRPr lang="en-US" sz="6500" b="1" kern="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192" y="7277101"/>
            <a:ext cx="3599570" cy="2956146"/>
          </a:xfrm>
          <a:prstGeom prst="rect">
            <a:avLst/>
          </a:prstGeom>
        </p:spPr>
      </p:pic>
      <p:grpSp>
        <p:nvGrpSpPr>
          <p:cNvPr id="15" name="Group 14"/>
          <p:cNvGrpSpPr/>
          <p:nvPr/>
        </p:nvGrpSpPr>
        <p:grpSpPr>
          <a:xfrm>
            <a:off x="2743200" y="2279907"/>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algn="ctr">
                <a:lnSpc>
                  <a:spcPts val="4368"/>
                </a:lnSpc>
              </a:pPr>
              <a:r>
                <a:rPr lang="en-US" sz="6000" b="1">
                  <a:solidFill>
                    <a:schemeClr val="bg1"/>
                  </a:solidFill>
                  <a:latin typeface="Arial" panose="020B0604020202020204" pitchFamily="34" charset="0"/>
                  <a:cs typeface="Arial" panose="020B0604020202020204" pitchFamily="34" charset="0"/>
                </a:rPr>
                <a:t>01</a:t>
              </a:r>
            </a:p>
          </p:txBody>
        </p:sp>
      </p:grpSp>
      <p:sp>
        <p:nvSpPr>
          <p:cNvPr id="19" name="Rectangle 18"/>
          <p:cNvSpPr/>
          <p:nvPr/>
        </p:nvSpPr>
        <p:spPr>
          <a:xfrm>
            <a:off x="5076406" y="3589972"/>
            <a:ext cx="10392194" cy="1477328"/>
          </a:xfrm>
          <a:prstGeom prst="rect">
            <a:avLst/>
          </a:prstGeom>
        </p:spPr>
        <p:txBody>
          <a:bodyPr wrap="square">
            <a:spAutoFit/>
          </a:bodyPr>
          <a:lstStyle/>
          <a:p>
            <a:pPr algn="just">
              <a:lnSpc>
                <a:spcPct val="150000"/>
              </a:lnSpc>
              <a:tabLst>
                <a:tab pos="360045" algn="l"/>
                <a:tab pos="720090" algn="l"/>
              </a:tabLst>
            </a:pPr>
            <a:r>
              <a:rPr lang="vi-VN" sz="6000" b="1">
                <a:ea typeface="Calibri" panose="020F0502020204030204" pitchFamily="34" charset="0"/>
                <a:cs typeface="Arial" panose="020B0604020202020204" pitchFamily="34" charset="0"/>
              </a:rPr>
              <a:t>Tia phân giác của một góc</a:t>
            </a: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0548" y="613324"/>
            <a:ext cx="1987388" cy="1863176"/>
          </a:xfrm>
          <a:prstGeom prst="rect">
            <a:avLst/>
          </a:prstGeom>
        </p:spPr>
      </p:pic>
      <p:sp>
        <p:nvSpPr>
          <p:cNvPr id="9" name="TextBox 8">
            <a:extLst>
              <a:ext uri="{FF2B5EF4-FFF2-40B4-BE49-F238E27FC236}">
                <a16:creationId xmlns:a16="http://schemas.microsoft.com/office/drawing/2014/main" id="{B684BC98-C269-1F18-DF1A-B69AFC122EFE}"/>
              </a:ext>
            </a:extLst>
          </p:cNvPr>
          <p:cNvSpPr txBox="1"/>
          <p:nvPr/>
        </p:nvSpPr>
        <p:spPr>
          <a:xfrm>
            <a:off x="4038600" y="6324097"/>
            <a:ext cx="10522424"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9666863"/>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3" name="Picture 22"/>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4480" y="266700"/>
            <a:ext cx="1224738" cy="1143000"/>
          </a:xfrm>
          <a:prstGeom prst="rect">
            <a:avLst/>
          </a:prstGeom>
        </p:spPr>
      </p:pic>
      <p:sp>
        <p:nvSpPr>
          <p:cNvPr id="25" name="TextBox 24"/>
          <p:cNvSpPr txBox="1"/>
          <p:nvPr/>
        </p:nvSpPr>
        <p:spPr>
          <a:xfrm>
            <a:off x="1927860" y="495300"/>
            <a:ext cx="3939540" cy="784830"/>
          </a:xfrm>
          <a:prstGeom prst="rect">
            <a:avLst/>
          </a:prstGeom>
          <a:noFill/>
        </p:spPr>
        <p:txBody>
          <a:bodyPr wrap="square" rtlCol="0">
            <a:spAutoFit/>
          </a:bodyPr>
          <a:lstStyle/>
          <a:p>
            <a:r>
              <a:rPr lang="nl-NL" sz="4500" b="1">
                <a:latin typeface="Arial" panose="020B0604020202020204" pitchFamily="34" charset="0"/>
                <a:cs typeface="Arial" panose="020B0604020202020204" pitchFamily="34" charset="0"/>
              </a:rPr>
              <a:t>HĐKP 1:</a:t>
            </a:r>
            <a:endParaRPr lang="en-US" sz="45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661737" y="1382577"/>
                <a:ext cx="16864263" cy="2922723"/>
              </a:xfrm>
              <a:prstGeom prst="rect">
                <a:avLst/>
              </a:prstGeom>
            </p:spPr>
            <p:txBody>
              <a:bodyPr wrap="square">
                <a:spAutoFit/>
              </a:bodyPr>
              <a:lstStyle/>
              <a:p>
                <a:pPr algn="just">
                  <a:lnSpc>
                    <a:spcPct val="150000"/>
                  </a:lnSpc>
                </a:pPr>
                <a:r>
                  <a:rPr lang="vi-VN" sz="4000">
                    <a:solidFill>
                      <a:srgbClr val="000000"/>
                    </a:solidFill>
                  </a:rPr>
                  <a:t>Vẽ </a:t>
                </a:r>
                <a14:m>
                  <m:oMath xmlns:m="http://schemas.openxmlformats.org/officeDocument/2006/math">
                    <m:acc>
                      <m:accPr>
                        <m:chr m:val="̂"/>
                        <m:ctrlPr>
                          <a:rPr lang="vi-VN" sz="4000" i="1" smtClean="0">
                            <a:solidFill>
                              <a:srgbClr val="000000"/>
                            </a:solidFill>
                            <a:latin typeface="Cambria Math" panose="02040503050406030204" pitchFamily="18" charset="0"/>
                          </a:rPr>
                        </m:ctrlPr>
                      </m:accPr>
                      <m:e>
                        <m:r>
                          <a:rPr lang="en-US" sz="4000" b="0" i="1" smtClean="0">
                            <a:solidFill>
                              <a:srgbClr val="000000"/>
                            </a:solidFill>
                            <a:latin typeface="Cambria Math" panose="02040503050406030204" pitchFamily="18" charset="0"/>
                          </a:rPr>
                          <m:t>𝑥𝑂𝑦</m:t>
                        </m:r>
                      </m:e>
                    </m:acc>
                  </m:oMath>
                </a14:m>
                <a:r>
                  <a:rPr lang="vi-VN" sz="4000">
                    <a:solidFill>
                      <a:srgbClr val="000000"/>
                    </a:solidFill>
                  </a:rPr>
                  <a:t> lên một tờ giấy như Hình 1a. Gấp giấy sao cho cạnh Oy trùng với cạnh Ox. Nếu gấp cho ta vị trí của Oz. Theo em tia Oz đã chia </a:t>
                </a:r>
                <a14:m>
                  <m:oMath xmlns:m="http://schemas.openxmlformats.org/officeDocument/2006/math">
                    <m:acc>
                      <m:accPr>
                        <m:chr m:val="̂"/>
                        <m:ctrlPr>
                          <a:rPr lang="vi-VN" sz="4000" i="1">
                            <a:solidFill>
                              <a:srgbClr val="000000"/>
                            </a:solidFill>
                            <a:latin typeface="Cambria Math" panose="02040503050406030204" pitchFamily="18" charset="0"/>
                          </a:rPr>
                        </m:ctrlPr>
                      </m:accPr>
                      <m:e>
                        <m:r>
                          <a:rPr lang="en-US" sz="4000" i="1">
                            <a:solidFill>
                              <a:srgbClr val="000000"/>
                            </a:solidFill>
                            <a:latin typeface="Cambria Math" panose="02040503050406030204" pitchFamily="18" charset="0"/>
                          </a:rPr>
                          <m:t>𝑥𝑂𝑦</m:t>
                        </m:r>
                      </m:e>
                    </m:acc>
                  </m:oMath>
                </a14:m>
                <a:r>
                  <a:rPr lang="en-US" sz="4000">
                    <a:solidFill>
                      <a:srgbClr val="000000"/>
                    </a:solidFill>
                  </a:rPr>
                  <a:t> </a:t>
                </a:r>
                <a:r>
                  <a:rPr lang="vi-VN" sz="4000">
                    <a:solidFill>
                      <a:srgbClr val="000000"/>
                    </a:solidFill>
                  </a:rPr>
                  <a:t>thành hai góc như thế nào?</a:t>
                </a:r>
                <a:endParaRPr lang="en-US" sz="4000"/>
              </a:p>
            </p:txBody>
          </p:sp>
        </mc:Choice>
        <mc:Fallback xmlns="">
          <p:sp>
            <p:nvSpPr>
              <p:cNvPr id="2" name="Rectangle 1"/>
              <p:cNvSpPr>
                <a:spLocks noRot="1" noChangeAspect="1" noMove="1" noResize="1" noEditPoints="1" noAdjustHandles="1" noChangeArrowheads="1" noChangeShapeType="1" noTextEdit="1"/>
              </p:cNvSpPr>
              <p:nvPr/>
            </p:nvSpPr>
            <p:spPr>
              <a:xfrm>
                <a:off x="661737" y="1382577"/>
                <a:ext cx="16864263" cy="2922723"/>
              </a:xfrm>
              <a:prstGeom prst="rect">
                <a:avLst/>
              </a:prstGeom>
              <a:blipFill rotWithShape="0">
                <a:blip r:embed="rId6"/>
                <a:stretch>
                  <a:fillRect l="-1302" r="-1265" b="-4175"/>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7"/>
          <a:stretch>
            <a:fillRect/>
          </a:stretch>
        </p:blipFill>
        <p:spPr>
          <a:xfrm rot="10800000">
            <a:off x="14249399" y="-5658"/>
            <a:ext cx="3581400" cy="1020089"/>
          </a:xfrm>
          <a:prstGeom prst="rect">
            <a:avLst/>
          </a:prstGeom>
        </p:spPr>
      </p:pic>
      <p:pic>
        <p:nvPicPr>
          <p:cNvPr id="3" name="Picture 2"/>
          <p:cNvPicPr>
            <a:picLocks noChangeAspect="1"/>
          </p:cNvPicPr>
          <p:nvPr/>
        </p:nvPicPr>
        <p:blipFill>
          <a:blip r:embed="rId8">
            <a:biLevel thresh="75000"/>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526529" y="4762500"/>
            <a:ext cx="5721871" cy="5896014"/>
          </a:xfrm>
          <a:prstGeom prst="rect">
            <a:avLst/>
          </a:prstGeom>
        </p:spPr>
      </p:pic>
      <p:sp>
        <p:nvSpPr>
          <p:cNvPr id="4" name="Rectangle 3"/>
          <p:cNvSpPr/>
          <p:nvPr/>
        </p:nvSpPr>
        <p:spPr>
          <a:xfrm>
            <a:off x="2514600" y="8779014"/>
            <a:ext cx="1981633" cy="707886"/>
          </a:xfrm>
          <a:prstGeom prst="rect">
            <a:avLst/>
          </a:prstGeom>
        </p:spPr>
        <p:txBody>
          <a:bodyPr wrap="none">
            <a:spAutoFit/>
          </a:bodyPr>
          <a:lstStyle/>
          <a:p>
            <a:r>
              <a:rPr lang="vi-VN" sz="4000">
                <a:solidFill>
                  <a:srgbClr val="000000"/>
                </a:solidFill>
              </a:rPr>
              <a:t>Hình 1a</a:t>
            </a:r>
            <a:endParaRPr lang="en-US"/>
          </a:p>
        </p:txBody>
      </p:sp>
      <p:pic>
        <p:nvPicPr>
          <p:cNvPr id="19"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54">
            <a:off x="-143984" y="8420947"/>
            <a:ext cx="1039773" cy="1302678"/>
          </a:xfrm>
          <a:prstGeom prst="rect">
            <a:avLst/>
          </a:prstGeom>
        </p:spPr>
      </p:pic>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16228" y="5219700"/>
            <a:ext cx="5094772" cy="4327556"/>
          </a:xfrm>
          <a:prstGeom prst="rect">
            <a:avLst/>
          </a:prstGeom>
        </p:spPr>
      </p:pic>
      <p:pic>
        <p:nvPicPr>
          <p:cNvPr id="7" name="Picture 6"/>
          <p:cNvPicPr>
            <a:picLocks noChangeAspect="1"/>
          </p:cNvPicPr>
          <p:nvPr/>
        </p:nvPicPr>
        <p:blipFill>
          <a:blip r:embed="rId14">
            <a:biLevel thresh="75000"/>
            <a:extLst>
              <a:ext uri="{28A0092B-C50C-407E-A947-70E740481C1C}">
                <a14:useLocalDpi xmlns:a14="http://schemas.microsoft.com/office/drawing/2010/main" val="0"/>
              </a:ext>
            </a:extLst>
          </a:blip>
          <a:stretch>
            <a:fillRect/>
          </a:stretch>
        </p:blipFill>
        <p:spPr>
          <a:xfrm>
            <a:off x="12192000" y="4980514"/>
            <a:ext cx="5410200" cy="4353986"/>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68649">
            <a:off x="17397740" y="8545739"/>
            <a:ext cx="1039773" cy="130267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7136079" y="3695700"/>
                <a:ext cx="10313721" cy="1045864"/>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nSpc>
                    <a:spcPct val="150000"/>
                  </a:lnSpc>
                  <a:spcBef>
                    <a:spcPts val="1200"/>
                  </a:spcBef>
                  <a:spcAft>
                    <a:spcPts val="1200"/>
                  </a:spcAft>
                </a:pPr>
                <a14:m>
                  <m:oMath xmlns:m="http://schemas.openxmlformats.org/officeDocument/2006/math">
                    <m:r>
                      <a:rPr lang="en-US" sz="40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Tia Oz chia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𝑥𝑂𝑦</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hai góc bằng nhau.</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136079" y="3695700"/>
                <a:ext cx="10313721" cy="1045864"/>
              </a:xfrm>
              <a:prstGeom prst="rect">
                <a:avLst/>
              </a:prstGeom>
              <a:blipFill rotWithShape="0">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7217"/>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4"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2770" y="-1562100"/>
            <a:ext cx="18288000" cy="3394571"/>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752600" y="96393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13" name="Picture 19">
            <a:extLst>
              <a:ext uri="{FF2B5EF4-FFF2-40B4-BE49-F238E27FC236}">
                <a16:creationId xmlns:a16="http://schemas.microsoft.com/office/drawing/2014/main" id="{30F38795-F5F4-4C91-81D6-D45265DF37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25026" y="4085977"/>
            <a:ext cx="3540243" cy="5553323"/>
          </a:xfrm>
          <a:prstGeom prst="rect">
            <a:avLst/>
          </a:prstGeom>
        </p:spPr>
      </p:pic>
      <p:pic>
        <p:nvPicPr>
          <p:cNvPr id="22" name="Picture 2">
            <a:extLst>
              <a:ext uri="{FF2B5EF4-FFF2-40B4-BE49-F238E27FC236}">
                <a16:creationId xmlns:a16="http://schemas.microsoft.com/office/drawing/2014/main" id="{E3FD55B0-66AF-46DA-A5B3-DD23B2EE81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77906" y="2127821"/>
            <a:ext cx="1510416" cy="1668131"/>
          </a:xfrm>
          <a:prstGeom prst="rect">
            <a:avLst/>
          </a:prstGeom>
        </p:spPr>
      </p:pic>
      <p:sp>
        <p:nvSpPr>
          <p:cNvPr id="23" name="TextBox 22"/>
          <p:cNvSpPr txBox="1"/>
          <p:nvPr/>
        </p:nvSpPr>
        <p:spPr>
          <a:xfrm>
            <a:off x="7556507" y="723900"/>
            <a:ext cx="4038600"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KẾT LUẬN</a:t>
            </a:r>
          </a:p>
        </p:txBody>
      </p:sp>
      <p:grpSp>
        <p:nvGrpSpPr>
          <p:cNvPr id="8" name="Group 7"/>
          <p:cNvGrpSpPr/>
          <p:nvPr/>
        </p:nvGrpSpPr>
        <p:grpSpPr>
          <a:xfrm>
            <a:off x="783546" y="2470261"/>
            <a:ext cx="11811000" cy="4321321"/>
            <a:chOff x="304800" y="2026571"/>
            <a:chExt cx="11811000" cy="4321321"/>
          </a:xfrm>
          <a:solidFill>
            <a:schemeClr val="accent5">
              <a:lumMod val="75000"/>
            </a:schemeClr>
          </a:solidFill>
        </p:grpSpPr>
        <p:sp>
          <p:nvSpPr>
            <p:cNvPr id="7" name="Rounded Rectangular Callout 6"/>
            <p:cNvSpPr/>
            <p:nvPr/>
          </p:nvSpPr>
          <p:spPr>
            <a:xfrm>
              <a:off x="304800" y="2026571"/>
              <a:ext cx="11811000" cy="4321321"/>
            </a:xfrm>
            <a:prstGeom prst="wedgeRoundRectCallout">
              <a:avLst>
                <a:gd name="adj1" fmla="val 23167"/>
                <a:gd name="adj2" fmla="val 66027"/>
                <a:gd name="adj3" fmla="val 16667"/>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 name="Rectangle 4"/>
            <p:cNvSpPr/>
            <p:nvPr/>
          </p:nvSpPr>
          <p:spPr>
            <a:xfrm>
              <a:off x="938575" y="2319720"/>
              <a:ext cx="10643825" cy="3785652"/>
            </a:xfrm>
            <a:prstGeom prst="rect">
              <a:avLst/>
            </a:prstGeom>
            <a:noFill/>
            <a:ln>
              <a:noFill/>
            </a:ln>
          </p:spPr>
          <p:txBody>
            <a:bodyPr wrap="square">
              <a:spAutoFit/>
            </a:bodyPr>
            <a:lstStyle/>
            <a:p>
              <a:pPr algn="just">
                <a:lnSpc>
                  <a:spcPct val="150000"/>
                </a:lnSpc>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Tia phân giác </a:t>
              </a:r>
              <a:r>
                <a:rPr lang="nl-NL" sz="4000">
                  <a:solidFill>
                    <a:schemeClr val="bg1"/>
                  </a:solidFill>
                  <a:latin typeface="Arial" panose="020B0604020202020204" pitchFamily="34" charset="0"/>
                  <a:ea typeface="Times New Roman" panose="02020603050405020304" pitchFamily="18" charset="0"/>
                  <a:cs typeface="Arial" panose="020B0604020202020204" pitchFamily="34" charset="0"/>
                </a:rPr>
                <a:t>của một góc là tia xuất phát từ đỉnh của góc, đi qua một điểm trong của góc và tạo với hai cạnh của góc đó là hai góc bằng nhau.</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25">
            <a:extLst>
              <a:ext uri="{FF2B5EF4-FFF2-40B4-BE49-F238E27FC236}">
                <a16:creationId xmlns:a16="http://schemas.microsoft.com/office/drawing/2014/main" id="{6DCDB059-5C1F-4268-8ABA-6C17C60D41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7321" y="647700"/>
            <a:ext cx="1511437" cy="1416972"/>
          </a:xfrm>
          <a:prstGeom prst="rect">
            <a:avLst/>
          </a:prstGeom>
        </p:spPr>
      </p:pic>
      <p:pic>
        <p:nvPicPr>
          <p:cNvPr id="18" name="Picture 21">
            <a:extLst>
              <a:ext uri="{FF2B5EF4-FFF2-40B4-BE49-F238E27FC236}">
                <a16:creationId xmlns:a16="http://schemas.microsoft.com/office/drawing/2014/main" id="{F0286D7C-AB1C-44C5-977E-33118FE6C73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6058" y="7084731"/>
            <a:ext cx="1620542" cy="2770157"/>
          </a:xfrm>
          <a:prstGeom prst="rect">
            <a:avLst/>
          </a:prstGeom>
        </p:spPr>
      </p:pic>
      <p:pic>
        <p:nvPicPr>
          <p:cNvPr id="19" name="Picture 22">
            <a:extLst>
              <a:ext uri="{FF2B5EF4-FFF2-40B4-BE49-F238E27FC236}">
                <a16:creationId xmlns:a16="http://schemas.microsoft.com/office/drawing/2014/main" id="{FAD1FB8C-CEA8-4888-A107-9EB269B7779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910958" y="7048316"/>
            <a:ext cx="1575442" cy="2819584"/>
          </a:xfrm>
          <a:prstGeom prst="rect">
            <a:avLst/>
          </a:prstGeom>
        </p:spPr>
      </p:pic>
    </p:spTree>
    <p:extLst>
      <p:ext uri="{BB962C8B-B14F-4D97-AF65-F5344CB8AC3E}">
        <p14:creationId xmlns:p14="http://schemas.microsoft.com/office/powerpoint/2010/main" val="18135755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15780" y="-565393"/>
            <a:ext cx="19431000" cy="21274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3" name="Rectangle 22"/>
          <p:cNvSpPr/>
          <p:nvPr/>
        </p:nvSpPr>
        <p:spPr>
          <a:xfrm>
            <a:off x="6185613" y="278621"/>
            <a:ext cx="6228209" cy="1131079"/>
          </a:xfrm>
          <a:prstGeom prst="rect">
            <a:avLst/>
          </a:prstGeom>
        </p:spPr>
        <p:txBody>
          <a:bodyPr wrap="square">
            <a:spAutoFit/>
          </a:bodyPr>
          <a:lstStyle/>
          <a:p>
            <a:pPr algn="just">
              <a:lnSpc>
                <a:spcPct val="150000"/>
              </a:lnSpc>
              <a:spcAft>
                <a:spcPts val="800"/>
              </a:spcAft>
            </a:pPr>
            <a:r>
              <a:rPr lang="nl-NL" sz="4500" b="1">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500" b="1">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73</a:t>
            </a:r>
            <a:r>
              <a:rPr lang="nl-NL" sz="4500" b="1">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5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7600" y="102839"/>
            <a:ext cx="1877609" cy="1760258"/>
          </a:xfrm>
          <a:prstGeom prst="rect">
            <a:avLst/>
          </a:prstGeom>
        </p:spPr>
      </p:pic>
      <p:pic>
        <p:nvPicPr>
          <p:cNvPr id="6" name="Picture 5"/>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228600" y="2751426"/>
            <a:ext cx="8740562" cy="4661634"/>
          </a:xfrm>
          <a:prstGeom prst="rect">
            <a:avLst/>
          </a:prstGeom>
        </p:spPr>
      </p:pic>
      <p:pic>
        <p:nvPicPr>
          <p:cNvPr id="24" name="Picture 23">
            <a:extLst>
              <a:ext uri="{FF2B5EF4-FFF2-40B4-BE49-F238E27FC236}">
                <a16:creationId xmlns:a16="http://schemas.microsoft.com/office/drawing/2014/main" id="{6793D90F-CFB5-41B8-A9E5-2925471B0C3E}"/>
              </a:ext>
            </a:extLst>
          </p:cNvPr>
          <p:cNvPicPr>
            <a:picLocks noChangeAspect="1"/>
          </p:cNvPicPr>
          <p:nvPr/>
        </p:nvPicPr>
        <p:blipFill>
          <a:blip r:embed="rId7"/>
          <a:stretch>
            <a:fillRect/>
          </a:stretch>
        </p:blipFill>
        <p:spPr>
          <a:xfrm>
            <a:off x="2771853" y="8574058"/>
            <a:ext cx="3352800" cy="954977"/>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9144000" y="2552700"/>
                <a:ext cx="9144000" cy="1847942"/>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Trong Hình 2a, OC là tia phân giác của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𝐴𝑂𝐵</m:t>
                        </m:r>
                      </m:e>
                    </m:acc>
                  </m:oMath>
                </a14:m>
                <a:r>
                  <a:rPr lang="en-US" sz="4000">
                    <a:latin typeface="Arial" panose="020B0604020202020204" pitchFamily="34" charset="0"/>
                    <a:cs typeface="Arial" panose="020B0604020202020204" pitchFamily="34" charset="0"/>
                  </a:rPr>
                  <a:t>.</a:t>
                </a:r>
              </a:p>
            </p:txBody>
          </p:sp>
        </mc:Choice>
        <mc:Fallback xmlns="">
          <p:sp>
            <p:nvSpPr>
              <p:cNvPr id="12" name="TextBox 11"/>
              <p:cNvSpPr txBox="1">
                <a:spLocks noRot="1" noChangeAspect="1" noMove="1" noResize="1" noEditPoints="1" noAdjustHandles="1" noChangeArrowheads="1" noChangeShapeType="1" noTextEdit="1"/>
              </p:cNvSpPr>
              <p:nvPr/>
            </p:nvSpPr>
            <p:spPr>
              <a:xfrm>
                <a:off x="9144000" y="2552700"/>
                <a:ext cx="9144000" cy="1847942"/>
              </a:xfrm>
              <a:prstGeom prst="rect">
                <a:avLst/>
              </a:prstGeom>
              <a:blipFill rotWithShape="0">
                <a:blip r:embed="rId10"/>
                <a:stretch>
                  <a:fillRect l="-2133" b="-132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144000" y="4762500"/>
                <a:ext cx="9144000" cy="1847109"/>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Trong Hình 2b, Oz là tia phân giác của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𝑥𝑂𝑦</m:t>
                        </m:r>
                      </m:e>
                    </m:acc>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9144000" y="4762500"/>
                <a:ext cx="9144000" cy="1847109"/>
              </a:xfrm>
              <a:prstGeom prst="rect">
                <a:avLst/>
              </a:prstGeom>
              <a:blipFill rotWithShape="0">
                <a:blip r:embed="rId11"/>
                <a:stretch>
                  <a:fillRect l="-2133" b="-13201"/>
                </a:stretch>
              </a:blipFill>
            </p:spPr>
            <p:txBody>
              <a:bodyPr/>
              <a:lstStyle/>
              <a:p>
                <a:r>
                  <a:rPr lang="en-US">
                    <a:noFill/>
                  </a:rPr>
                  <a:t> </a:t>
                </a:r>
              </a:p>
            </p:txBody>
          </p:sp>
        </mc:Fallback>
      </mc:AlternateContent>
      <p:pic>
        <p:nvPicPr>
          <p:cNvPr id="32" name="Picture 5"/>
          <p:cNvPicPr>
            <a:picLocks noChangeAspect="1"/>
          </p:cNvPicPr>
          <p:nvPr/>
        </p:nvPicPr>
        <p:blipFill rotWithShape="1">
          <a:blip r:embed="rId12"/>
          <a:srcRect l="71258" t="36429"/>
          <a:stretch/>
        </p:blipFill>
        <p:spPr>
          <a:xfrm>
            <a:off x="13338260" y="7592869"/>
            <a:ext cx="1524000" cy="2181160"/>
          </a:xfrm>
          <a:prstGeom prst="rect">
            <a:avLst/>
          </a:prstGeom>
        </p:spPr>
      </p:pic>
    </p:spTree>
    <p:extLst>
      <p:ext uri="{BB962C8B-B14F-4D97-AF65-F5344CB8AC3E}">
        <p14:creationId xmlns:p14="http://schemas.microsoft.com/office/powerpoint/2010/main" val="314917782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up)">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7"/>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6062" y="311914"/>
            <a:ext cx="1224738" cy="1143000"/>
          </a:xfrm>
          <a:prstGeom prst="rect">
            <a:avLst/>
          </a:prstGeom>
        </p:spPr>
      </p:pic>
      <p:sp>
        <p:nvSpPr>
          <p:cNvPr id="19" name="TextBox 18"/>
          <p:cNvSpPr txBox="1"/>
          <p:nvPr/>
        </p:nvSpPr>
        <p:spPr>
          <a:xfrm>
            <a:off x="2743200" y="490999"/>
            <a:ext cx="3581400" cy="784830"/>
          </a:xfrm>
          <a:prstGeom prst="rect">
            <a:avLst/>
          </a:prstGeom>
          <a:noFill/>
        </p:spPr>
        <p:txBody>
          <a:bodyPr wrap="square" rtlCol="0">
            <a:spAutoFit/>
          </a:bodyPr>
          <a:lstStyle/>
          <a:p>
            <a:r>
              <a:rPr lang="nl-NL" sz="4500" b="1">
                <a:latin typeface="Arial" panose="020B0604020202020204" pitchFamily="34" charset="0"/>
                <a:cs typeface="Arial" panose="020B0604020202020204" pitchFamily="34" charset="0"/>
              </a:rPr>
              <a:t>HĐKP 2:</a:t>
            </a:r>
            <a:endParaRPr lang="en-US" sz="45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1366062" y="1611977"/>
                <a:ext cx="16388538" cy="1855123"/>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Trong Hình 5, nếu Oz là tia phân giác của </a:t>
                </a:r>
                <a14:m>
                  <m:oMath xmlns:m="http://schemas.openxmlformats.org/officeDocument/2006/math">
                    <m:acc>
                      <m:accPr>
                        <m:chr m:val="̂"/>
                        <m:ctrlPr>
                          <a:rPr lang="en-US" sz="4000" i="1">
                            <a:solidFill>
                              <a:srgbClr val="000000"/>
                            </a:solidFill>
                            <a:latin typeface="Cambria Math" panose="02040503050406030204" pitchFamily="18" charset="0"/>
                            <a:cs typeface="Arial" panose="020B0604020202020204" pitchFamily="34" charset="0"/>
                          </a:rPr>
                        </m:ctrlPr>
                      </m:accPr>
                      <m:e>
                        <m:r>
                          <a:rPr lang="en-US" sz="4000" i="1">
                            <a:solidFill>
                              <a:srgbClr val="000000"/>
                            </a:solidFill>
                            <a:latin typeface="Cambria Math" panose="02040503050406030204" pitchFamily="18" charset="0"/>
                            <a:cs typeface="Arial" panose="020B0604020202020204" pitchFamily="34" charset="0"/>
                          </a:rPr>
                          <m:t>𝑥𝑂𝑦</m:t>
                        </m:r>
                      </m:e>
                    </m:acc>
                  </m:oMath>
                </a14:m>
                <a:r>
                  <a:rPr lang="en-US" sz="4000">
                    <a:solidFill>
                      <a:srgbClr val="000000"/>
                    </a:solidFill>
                    <a:latin typeface="Arial" panose="020B0604020202020204" pitchFamily="34" charset="0"/>
                    <a:cs typeface="Arial" panose="020B0604020202020204" pitchFamily="34" charset="0"/>
                  </a:rPr>
                  <a:t> thì số đo của </a:t>
                </a:r>
                <a14:m>
                  <m:oMath xmlns:m="http://schemas.openxmlformats.org/officeDocument/2006/math">
                    <m:acc>
                      <m:accPr>
                        <m:chr m:val="̂"/>
                        <m:ctrlPr>
                          <a:rPr lang="en-US" sz="4000" i="1" smtClean="0">
                            <a:solidFill>
                              <a:srgbClr val="000000"/>
                            </a:solidFill>
                            <a:latin typeface="Cambria Math" panose="02040503050406030204" pitchFamily="18" charset="0"/>
                            <a:cs typeface="Arial" panose="020B0604020202020204" pitchFamily="34" charset="0"/>
                          </a:rPr>
                        </m:ctrlPr>
                      </m:accPr>
                      <m:e>
                        <m:r>
                          <a:rPr lang="en-US" sz="4000" b="0" i="1" smtClean="0">
                            <a:solidFill>
                              <a:srgbClr val="000000"/>
                            </a:solidFill>
                            <a:latin typeface="Cambria Math" panose="02040503050406030204" pitchFamily="18" charset="0"/>
                            <a:cs typeface="Arial" panose="020B0604020202020204" pitchFamily="34" charset="0"/>
                          </a:rPr>
                          <m:t>𝑥𝑂𝑦</m:t>
                        </m:r>
                      </m:e>
                    </m:acc>
                  </m:oMath>
                </a14:m>
                <a:r>
                  <a:rPr lang="en-US" sz="4000">
                    <a:solidFill>
                      <a:srgbClr val="000000"/>
                    </a:solidFill>
                    <a:latin typeface="Arial" panose="020B0604020202020204" pitchFamily="34" charset="0"/>
                    <a:cs typeface="Arial" panose="020B0604020202020204" pitchFamily="34" charset="0"/>
                  </a:rPr>
                  <a:t> bằng bao nhiêu?</a:t>
                </a:r>
                <a:endParaRPr lang="en-US" sz="40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366062" y="1611977"/>
                <a:ext cx="16388538" cy="1855123"/>
              </a:xfrm>
              <a:prstGeom prst="rect">
                <a:avLst/>
              </a:prstGeom>
              <a:blipFill rotWithShape="0">
                <a:blip r:embed="rId4"/>
                <a:stretch>
                  <a:fillRect l="-1302" b="-12787"/>
                </a:stretch>
              </a:blipFill>
            </p:spPr>
            <p:txBody>
              <a:bodyPr/>
              <a:lstStyle/>
              <a:p>
                <a:r>
                  <a:rPr lang="en-US">
                    <a:noFill/>
                  </a:rPr>
                  <a:t> </a:t>
                </a:r>
              </a:p>
            </p:txBody>
          </p:sp>
        </mc:Fallback>
      </mc:AlternateContent>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33603">
            <a:off x="358513" y="3858628"/>
            <a:ext cx="1408990" cy="1373591"/>
          </a:xfrm>
          <a:prstGeom prst="rect">
            <a:avLst/>
          </a:prstGeom>
        </p:spPr>
      </p:pic>
      <p:pic>
        <p:nvPicPr>
          <p:cNvPr id="21" name="Picture 2">
            <a:extLst>
              <a:ext uri="{FF2B5EF4-FFF2-40B4-BE49-F238E27FC236}">
                <a16:creationId xmlns:a16="http://schemas.microsoft.com/office/drawing/2014/main" id="{23356754-E66D-4B39-A67D-FF1961F8F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64000" y="342900"/>
            <a:ext cx="1143000" cy="1262350"/>
          </a:xfrm>
          <a:prstGeom prst="rect">
            <a:avLst/>
          </a:prstGeom>
        </p:spPr>
      </p:pic>
      <p:pic>
        <p:nvPicPr>
          <p:cNvPr id="12" name="Picture 11"/>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1638300" y="4094381"/>
            <a:ext cx="6553200" cy="5052698"/>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734926" y="3749191"/>
                <a:ext cx="9144000" cy="5397888"/>
              </a:xfrm>
              <a:prstGeom prst="rect">
                <a:avLst/>
              </a:prstGeom>
            </p:spPr>
            <p:txBody>
              <a:bodyPr>
                <a:spAutoFit/>
              </a:bodyPr>
              <a:lstStyle/>
              <a:p>
                <a:pPr>
                  <a:lnSpc>
                    <a:spcPct val="20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Vì tia Oz là tia phân giác của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𝑥𝑂𝑦</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14:m>
                  <m:oMath xmlns:m="http://schemas.openxmlformats.org/officeDocument/2006/math">
                    <m:r>
                      <a:rPr lang="en-US" sz="4000" i="1">
                        <a:effectLst/>
                        <a:latin typeface="Cambria Math" panose="02040503050406030204" pitchFamily="18" charset="0"/>
                        <a:ea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𝑥𝑂𝑧</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𝑦𝑂𝑧</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𝑥𝑂𝑦</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𝑥𝑂𝑧</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𝑧𝑂𝑦</m:t>
                        </m:r>
                      </m:e>
                    </m:acc>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14:m>
                  <m:oMath xmlns:m="http://schemas.openxmlformats.org/officeDocument/2006/math">
                    <m:r>
                      <a:rPr lang="en-US" sz="4000" i="1">
                        <a:effectLst/>
                        <a:latin typeface="Cambria Math" panose="02040503050406030204" pitchFamily="18" charset="0"/>
                        <a:ea typeface="Times New Roman" panose="02020603050405020304" pitchFamily="18" charset="0"/>
                      </a:rPr>
                      <m:t>⇒</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𝑥𝑂𝑦</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𝑥𝑂𝑧</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32</m:t>
                    </m:r>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𝑥𝑂𝑦</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𝑥𝑂𝑧</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𝑧𝑂𝑦</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32</m:t>
                    </m:r>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+ 32</m:t>
                    </m:r>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64</m:t>
                    </m:r>
                    <m:r>
                      <a:rPr lang="en-US" sz="40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734926" y="3749191"/>
                <a:ext cx="9144000" cy="5397888"/>
              </a:xfrm>
              <a:prstGeom prst="rect">
                <a:avLst/>
              </a:prstGeom>
              <a:blipFill rotWithShape="0">
                <a:blip r:embed="rId11"/>
                <a:stretch>
                  <a:fillRect l="-2400"/>
                </a:stretch>
              </a:blipFill>
            </p:spPr>
            <p:txBody>
              <a:bodyPr/>
              <a:lstStyle/>
              <a:p>
                <a:r>
                  <a:rPr lang="en-US">
                    <a:noFill/>
                  </a:rPr>
                  <a:t> </a:t>
                </a:r>
              </a:p>
            </p:txBody>
          </p:sp>
        </mc:Fallback>
      </mc:AlternateContent>
      <p:grpSp>
        <p:nvGrpSpPr>
          <p:cNvPr id="22" name="Group 2"/>
          <p:cNvGrpSpPr/>
          <p:nvPr/>
        </p:nvGrpSpPr>
        <p:grpSpPr>
          <a:xfrm>
            <a:off x="-228600" y="9673729"/>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9" name="Picture 7">
            <a:extLst>
              <a:ext uri="{FF2B5EF4-FFF2-40B4-BE49-F238E27FC236}">
                <a16:creationId xmlns:a16="http://schemas.microsoft.com/office/drawing/2014/main" id="{523BA23B-7AFB-47AA-AB1E-926708BC6C3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589175" flipH="1" flipV="1">
            <a:off x="351777" y="9001088"/>
            <a:ext cx="1510777" cy="143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barn(inVertical)">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3" dur="500"/>
                                        <p:tgtEl>
                                          <p:spTgt spid="1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500"/>
                                        <p:tgtEl>
                                          <p:spTgt spid="1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wipe(down)">
                                      <p:cBhvr>
                                        <p:cTn id="4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053708" y="-2179372"/>
            <a:ext cx="12246121" cy="17138264"/>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6"/>
          <a:stretch>
            <a:fillRect/>
          </a:stretch>
        </p:blipFill>
        <p:spPr>
          <a:xfrm>
            <a:off x="14249400" y="8772686"/>
            <a:ext cx="3886200" cy="1106905"/>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7954216"/>
            <a:ext cx="1743339" cy="1925375"/>
          </a:xfrm>
          <a:prstGeom prst="rect">
            <a:avLst/>
          </a:prstGeom>
        </p:spPr>
      </p:pic>
      <p:grpSp>
        <p:nvGrpSpPr>
          <p:cNvPr id="31" name="Group 2"/>
          <p:cNvGrpSpPr/>
          <p:nvPr/>
        </p:nvGrpSpPr>
        <p:grpSpPr>
          <a:xfrm>
            <a:off x="-1143000" y="-1908671"/>
            <a:ext cx="19463770" cy="3880093"/>
            <a:chOff x="0" y="0"/>
            <a:chExt cx="4816593" cy="1021917"/>
          </a:xfrm>
        </p:grpSpPr>
        <p:sp>
          <p:nvSpPr>
            <p:cNvPr id="32"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7848600" y="746544"/>
            <a:ext cx="227329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CHÚ Ý</a:t>
            </a:r>
          </a:p>
        </p:txBody>
      </p:sp>
      <p:pic>
        <p:nvPicPr>
          <p:cNvPr id="13" name="Picture 25">
            <a:extLst>
              <a:ext uri="{FF2B5EF4-FFF2-40B4-BE49-F238E27FC236}">
                <a16:creationId xmlns:a16="http://schemas.microsoft.com/office/drawing/2014/main" id="{6829F60C-7DAD-4FFF-9212-8523B63F04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0072" y="995610"/>
            <a:ext cx="1698753" cy="1592580"/>
          </a:xfrm>
          <a:prstGeom prst="rect">
            <a:avLst/>
          </a:prstGeom>
        </p:spPr>
      </p:pic>
      <p:sp>
        <p:nvSpPr>
          <p:cNvPr id="2" name="Rectangle 1"/>
          <p:cNvSpPr/>
          <p:nvPr/>
        </p:nvSpPr>
        <p:spPr>
          <a:xfrm>
            <a:off x="1669764" y="2324100"/>
            <a:ext cx="14789436" cy="1824923"/>
          </a:xfrm>
          <a:prstGeom prst="rect">
            <a:avLst/>
          </a:prstGeom>
        </p:spPr>
        <p:txBody>
          <a:bodyPr wrap="square">
            <a:spAutoFit/>
          </a:bodyPr>
          <a:lstStyle/>
          <a:p>
            <a:pPr marL="571500" indent="-571500" algn="just">
              <a:lnSpc>
                <a:spcPct val="150000"/>
              </a:lnSpc>
              <a:spcAft>
                <a:spcPts val="600"/>
              </a:spcAft>
              <a:buFont typeface="Arial" panose="020B0604020202020204" pitchFamily="34" charset="0"/>
              <a:buChar char="•"/>
            </a:pPr>
            <a:r>
              <a:rPr lang="en-US" sz="4000">
                <a:latin typeface="Arial" panose="020B0604020202020204" pitchFamily="34" charset="0"/>
                <a:ea typeface="Times New Roman" panose="02020603050405020304" pitchFamily="18" charset="0"/>
                <a:cs typeface="Arial" panose="020B0604020202020204" pitchFamily="34" charset="0"/>
              </a:rPr>
              <a:t>Ta gọi đường thẳng chứa tia phân giác của một góc là đường phân giác của góc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26"/>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3090916" y="4425052"/>
            <a:ext cx="13536008" cy="3995048"/>
          </a:xfrm>
          <a:prstGeom prst="rect">
            <a:avLst/>
          </a:prstGeom>
        </p:spPr>
      </p:pic>
      <p:pic>
        <p:nvPicPr>
          <p:cNvPr id="30" name="Picture 29"/>
          <p:cNvPicPr>
            <a:picLocks noChangeAspect="1"/>
          </p:cNvPicPr>
          <p:nvPr/>
        </p:nvPicPr>
        <p:blipFill>
          <a:blip r:embed="rId12"/>
          <a:stretch>
            <a:fillRect/>
          </a:stretch>
        </p:blipFill>
        <p:spPr>
          <a:xfrm>
            <a:off x="2971800" y="4334169"/>
            <a:ext cx="685800" cy="628650"/>
          </a:xfrm>
          <a:prstGeom prst="rect">
            <a:avLst/>
          </a:prstGeom>
        </p:spPr>
      </p:pic>
      <mc:AlternateContent xmlns:mc="http://schemas.openxmlformats.org/markup-compatibility/2006" xmlns:a14="http://schemas.microsoft.com/office/drawing/2010/main">
        <mc:Choice Requires="a14">
          <p:sp>
            <p:nvSpPr>
              <p:cNvPr id="36" name="Rectangle 35"/>
              <p:cNvSpPr/>
              <p:nvPr/>
            </p:nvSpPr>
            <p:spPr>
              <a:xfrm>
                <a:off x="2496946" y="8563121"/>
                <a:ext cx="11117915" cy="923779"/>
              </a:xfrm>
              <a:prstGeom prst="rect">
                <a:avLst/>
              </a:prstGeom>
            </p:spPr>
            <p:txBody>
              <a:bodyPr wrap="none">
                <a:spAutoFit/>
              </a:bodyPr>
              <a:lstStyle/>
              <a:p>
                <a:pPr algn="just">
                  <a:lnSpc>
                    <a:spcPct val="150000"/>
                  </a:lnSpc>
                  <a:spcAft>
                    <a:spcPts val="600"/>
                  </a:spcAft>
                </a:pPr>
                <a14:m>
                  <m:oMath xmlns:m="http://schemas.openxmlformats.org/officeDocument/2006/math">
                    <m:r>
                      <a:rPr lang="en-US" sz="4000" i="1">
                        <a:latin typeface="Cambria Math" panose="02040503050406030204" pitchFamily="18" charset="0"/>
                        <a:ea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Đường thẳng zt là đường phân giác của </a:t>
                </a:r>
                <a14:m>
                  <m:oMath xmlns:m="http://schemas.openxmlformats.org/officeDocument/2006/math">
                    <m:acc>
                      <m:accPr>
                        <m:chr m:val="̂"/>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US" sz="4000" i="1">
                            <a:effectLst/>
                            <a:latin typeface="Cambria Math" panose="02040503050406030204" pitchFamily="18" charset="0"/>
                            <a:ea typeface="Cambria Math" panose="02040503050406030204" pitchFamily="18" charset="0"/>
                            <a:cs typeface="Cambria Math" panose="02040503050406030204" pitchFamily="18" charset="0"/>
                          </a:rPr>
                          <m:t>𝑥𝑂𝑦</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6" name="Rectangle 35"/>
              <p:cNvSpPr>
                <a:spLocks noRot="1" noChangeAspect="1" noMove="1" noResize="1" noEditPoints="1" noAdjustHandles="1" noChangeArrowheads="1" noChangeShapeType="1" noTextEdit="1"/>
              </p:cNvSpPr>
              <p:nvPr/>
            </p:nvSpPr>
            <p:spPr>
              <a:xfrm>
                <a:off x="2496946" y="8563121"/>
                <a:ext cx="11117915" cy="923779"/>
              </a:xfrm>
              <a:prstGeom prst="rect">
                <a:avLst/>
              </a:prstGeom>
              <a:blipFill rotWithShape="0">
                <a:blip r:embed="rId13"/>
                <a:stretch>
                  <a:fillRect r="-987" b="-27815"/>
                </a:stretch>
              </a:blipFill>
            </p:spPr>
            <p:txBody>
              <a:bodyPr/>
              <a:lstStyle/>
              <a:p>
                <a:r>
                  <a:rPr lang="en-US">
                    <a:noFill/>
                  </a:rPr>
                  <a:t> </a:t>
                </a:r>
              </a:p>
            </p:txBody>
          </p:sp>
        </mc:Fallback>
      </mc:AlternateContent>
    </p:spTree>
    <p:extLst>
      <p:ext uri="{BB962C8B-B14F-4D97-AF65-F5344CB8AC3E}">
        <p14:creationId xmlns:p14="http://schemas.microsoft.com/office/powerpoint/2010/main" val="41296343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1567</TotalTime>
  <Words>640</Words>
  <Application>Microsoft Office PowerPoint</Application>
  <PresentationFormat>Custom</PresentationFormat>
  <Paragraphs>66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Cambria Math</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2023-12-08T09:25:15Z</dcterms:modified>
  <dc:identifier>DAFKHsiNSS8</dc:identifier>
</cp:coreProperties>
</file>