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6" r:id="rId5"/>
    <p:sldId id="258" r:id="rId6"/>
    <p:sldId id="269" r:id="rId7"/>
    <p:sldId id="259" r:id="rId8"/>
    <p:sldId id="260" r:id="rId9"/>
    <p:sldId id="261" r:id="rId10"/>
    <p:sldId id="270" r:id="rId11"/>
    <p:sldId id="272" r:id="rId12"/>
    <p:sldId id="273" r:id="rId13"/>
    <p:sldId id="274" r:id="rId14"/>
    <p:sldId id="275" r:id="rId15"/>
    <p:sldId id="276" r:id="rId16"/>
    <p:sldId id="277" r:id="rId17"/>
    <p:sldId id="271" r:id="rId18"/>
    <p:sldId id="278" r:id="rId19"/>
    <p:sldId id="262" r:id="rId20"/>
    <p:sldId id="263" r:id="rId21"/>
    <p:sldId id="264" r:id="rId22"/>
    <p:sldId id="279" r:id="rId23"/>
    <p:sldId id="265" r:id="rId24"/>
    <p:sldId id="266" r:id="rId25"/>
    <p:sldId id="280" r:id="rId26"/>
    <p:sldId id="267" r:id="rId27"/>
    <p:sldId id="283" r:id="rId28"/>
    <p:sldId id="285" r:id="rId29"/>
    <p:sldId id="281" r:id="rId30"/>
    <p:sldId id="284" r:id="rId31"/>
    <p:sldId id="282" r:id="rId32"/>
    <p:sldId id="286" r:id="rId33"/>
    <p:sldId id="287" r:id="rId34"/>
    <p:sldId id="268"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6678" autoAdjust="0"/>
  </p:normalViewPr>
  <p:slideViewPr>
    <p:cSldViewPr>
      <p:cViewPr>
        <p:scale>
          <a:sx n="70" d="100"/>
          <a:sy n="70" d="100"/>
        </p:scale>
        <p:origin x="-828" y="-5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42129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459912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1364828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2327EE1E-A06E-4D80-A612-FD9BA2CCC11A}" type="slidenum">
              <a:rPr lang="en-US" smtClean="0"/>
              <a:t>‹#›</a:t>
            </a:fld>
            <a:endParaRPr lang="en-US"/>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t>‹#›</a:t>
            </a:fld>
            <a:endParaRPr lang="en-US"/>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327EE1E-A06E-4D80-A612-FD9BA2CCC11A}" type="slidenum">
              <a:rPr lang="en-US" smtClean="0"/>
              <a:t>‹#›</a:t>
            </a:fld>
            <a:endParaRPr lang="en-US"/>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1836167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t>‹#›</a:t>
            </a:fld>
            <a:endParaRPr lang="en-US"/>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05980"/>
            <a:ext cx="55626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2562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41833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69917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748555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72812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33677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6788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3160302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667300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2680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589448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05980"/>
            <a:ext cx="55626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357577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387548"/>
            <a:ext cx="7406640" cy="131445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486156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579905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41"/>
            <a:ext cx="6858000"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1950244"/>
            <a:ext cx="6400800" cy="17145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800100"/>
            <a:ext cx="6400800" cy="1132284"/>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11099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059403"/>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5463547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143000"/>
            <a:ext cx="3657600" cy="34975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42098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70252"/>
            <a:ext cx="8229600" cy="85725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246209"/>
            <a:ext cx="4023360" cy="48006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727002"/>
            <a:ext cx="4023360" cy="30861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31285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0380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8EB6E-5566-49F0-AA4C-178361FC8332}"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2202582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51435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767490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583"/>
            <a:ext cx="3810000" cy="871538"/>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055223"/>
            <a:ext cx="3810000" cy="523875"/>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600201"/>
            <a:ext cx="8153400" cy="299442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16594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800100"/>
            <a:ext cx="2743200" cy="14859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800100"/>
            <a:ext cx="4572000" cy="3429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857253"/>
            <a:ext cx="4419600" cy="2635898"/>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715756"/>
            <a:ext cx="685800"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702589"/>
            <a:ext cx="649224" cy="153233"/>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3600450"/>
            <a:ext cx="4419600" cy="5715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37776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73886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05980"/>
            <a:ext cx="1828800" cy="4388644"/>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05980"/>
            <a:ext cx="55626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41447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48EB6E-5566-49F0-AA4C-178361FC8332}"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4022566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48EB6E-5566-49F0-AA4C-178361FC8332}" type="datetimeFigureOut">
              <a:rPr lang="en-US" smtClean="0"/>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188685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8EB6E-5566-49F0-AA4C-178361FC8332}" type="datetimeFigureOut">
              <a:rPr lang="en-US" smtClean="0"/>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409129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73025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7EE1E-A06E-4D80-A612-FD9BA2CCC11A}" type="slidenum">
              <a:rPr lang="en-US" smtClean="0"/>
              <a:t>‹#›</a:t>
            </a:fld>
            <a:endParaRPr lang="en-US"/>
          </a:p>
        </p:txBody>
      </p:sp>
    </p:spTree>
    <p:extLst>
      <p:ext uri="{BB962C8B-B14F-4D97-AF65-F5344CB8AC3E}">
        <p14:creationId xmlns:p14="http://schemas.microsoft.com/office/powerpoint/2010/main" val="63038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48EB6E-5566-49F0-AA4C-178361FC8332}" type="datetimeFigureOut">
              <a:rPr lang="en-US" smtClean="0"/>
              <a:t>7/29/2021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327EE1E-A06E-4D80-A612-FD9BA2CCC11A}" type="slidenum">
              <a:rPr lang="en-US" smtClean="0"/>
              <a:t>‹#›</a:t>
            </a:fld>
            <a:endParaRPr lang="en-US"/>
          </a:p>
        </p:txBody>
      </p:sp>
    </p:spTree>
    <p:extLst>
      <p:ext uri="{BB962C8B-B14F-4D97-AF65-F5344CB8AC3E}">
        <p14:creationId xmlns:p14="http://schemas.microsoft.com/office/powerpoint/2010/main" val="279043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248EB6E-5566-49F0-AA4C-178361FC8332}" type="datetimeFigureOut">
              <a:rPr lang="en-US" smtClean="0"/>
              <a:t>7/29/2021</a:t>
            </a:fld>
            <a:endParaRPr lang="en-US"/>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27EE1E-A06E-4D80-A612-FD9BA2CCC11A}" type="slidenum">
              <a:rPr lang="en-US" smtClean="0"/>
              <a:t>‹#›</a:t>
            </a:fld>
            <a:endParaRPr lang="en-US"/>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585438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611941"/>
            <a:ext cx="1638887" cy="1229165"/>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7" y="15827"/>
            <a:ext cx="1702191" cy="1276643"/>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791308"/>
            <a:ext cx="1125717" cy="826968"/>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4" y="-41"/>
            <a:ext cx="8131127" cy="5143541"/>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05979"/>
            <a:ext cx="7498080" cy="85725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085850"/>
            <a:ext cx="7498080" cy="360045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4729162"/>
            <a:ext cx="2133600" cy="357188"/>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2248EB6E-5566-49F0-AA4C-178361FC8332}" type="datetimeFigureOut">
              <a:rPr lang="en-US" smtClean="0">
                <a:solidFill>
                  <a:srgbClr val="E7DEC9">
                    <a:shade val="50000"/>
                    <a:satMod val="200000"/>
                  </a:srgbClr>
                </a:solidFill>
              </a:rPr>
              <a:pPr/>
              <a:t>7/29/2021</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4729162"/>
            <a:ext cx="2895600" cy="357188"/>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4729162"/>
            <a:ext cx="457200" cy="357188"/>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27EE1E-A06E-4D80-A612-FD9BA2CCC11A}"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41"/>
            <a:ext cx="73152" cy="5143541"/>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635503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1.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1.wdp"/><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1.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33"/>
            <a:ext cx="9211734"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067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570664"/>
            <a:ext cx="3657600" cy="11430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vi-VN" sz="2000" dirty="0" smtClean="0">
                <a:solidFill>
                  <a:srgbClr val="0070C0"/>
                </a:solidFill>
                <a:latin typeface="Times New Roman" pitchFamily="18" charset="0"/>
                <a:cs typeface="Times New Roman" pitchFamily="18" charset="0"/>
              </a:rPr>
              <a:t> </a:t>
            </a:r>
            <a:r>
              <a:rPr lang="vi-VN" sz="2000" b="1" dirty="0" smtClean="0">
                <a:solidFill>
                  <a:srgbClr val="0070C0"/>
                </a:solidFill>
                <a:latin typeface="Times New Roman" pitchFamily="18" charset="0"/>
                <a:cs typeface="Times New Roman" pitchFamily="18" charset="0"/>
              </a:rPr>
              <a:t>PHIẾU HỌC TẬP SỐ 2</a:t>
            </a:r>
          </a:p>
          <a:p>
            <a:pPr algn="just"/>
            <a:r>
              <a:rPr lang="vi-VN" sz="2000" b="1" dirty="0" smtClean="0">
                <a:solidFill>
                  <a:schemeClr val="tx1"/>
                </a:solidFill>
                <a:latin typeface="Times New Roman" pitchFamily="18" charset="0"/>
                <a:cs typeface="Times New Roman" pitchFamily="18" charset="0"/>
              </a:rPr>
              <a:t>1. </a:t>
            </a:r>
            <a:r>
              <a:rPr lang="vi-VN" sz="2000" dirty="0" smtClean="0">
                <a:solidFill>
                  <a:schemeClr val="tx1"/>
                </a:solidFill>
                <a:latin typeface="Times New Roman" pitchFamily="18" charset="0"/>
                <a:cs typeface="Times New Roman" pitchFamily="18" charset="0"/>
              </a:rPr>
              <a:t>Con người có thể ngừng hoạt động hô hấp không ? Vì sao ?</a:t>
            </a:r>
          </a:p>
        </p:txBody>
      </p:sp>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70" t="-1" r="9154" b="3905"/>
          <a:stretch/>
        </p:blipFill>
        <p:spPr>
          <a:xfrm>
            <a:off x="5257800" y="0"/>
            <a:ext cx="3393591" cy="2788923"/>
          </a:xfrm>
          <a:prstGeom prst="ellipse">
            <a:avLst/>
          </a:prstGeom>
          <a:ln>
            <a:solidFill>
              <a:srgbClr val="FF0000"/>
            </a:solidFill>
          </a:ln>
        </p:spPr>
      </p:pic>
      <p:sp>
        <p:nvSpPr>
          <p:cNvPr id="7" name="Rounded Rectangle 6"/>
          <p:cNvSpPr/>
          <p:nvPr/>
        </p:nvSpPr>
        <p:spPr>
          <a:xfrm>
            <a:off x="561833" y="2114282"/>
            <a:ext cx="3657600" cy="1371867"/>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Con </a:t>
            </a:r>
            <a:r>
              <a:rPr lang="en-US" sz="2000" dirty="0" err="1" smtClean="0">
                <a:solidFill>
                  <a:schemeClr val="tx1"/>
                </a:solidFill>
                <a:latin typeface="Times New Roman" pitchFamily="18" charset="0"/>
                <a:cs typeface="Times New Roman" pitchFamily="18" charset="0"/>
              </a:rPr>
              <a:t>người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không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ngừng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hoạt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động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hô</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hấp</a:t>
            </a:r>
            <a:r>
              <a:rPr lang="en-US" sz="2000" dirty="0">
                <a:solidFill>
                  <a:schemeClr val="tx1"/>
                </a:solidFill>
                <a:latin typeface="Times New Roman" pitchFamily="18" charset="0"/>
                <a:cs typeface="Times New Roman" pitchFamily="18" charset="0"/>
              </a:rPr>
              <a:t>.</a:t>
            </a:r>
            <a:r>
              <a:rPr lang="vi-VN" sz="2000"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V</a:t>
            </a:r>
            <a:r>
              <a:rPr lang="vi-VN" sz="2000" dirty="0" smtClean="0">
                <a:solidFill>
                  <a:schemeClr val="tx1"/>
                </a:solidFill>
                <a:latin typeface="Times New Roman" pitchFamily="18" charset="0"/>
                <a:cs typeface="Times New Roman" pitchFamily="18" charset="0"/>
              </a:rPr>
              <a:t>ì cơ thể người cần có oxygen để duy trì mọi hoạt động của tế bào.</a:t>
            </a:r>
          </a:p>
        </p:txBody>
      </p:sp>
      <p:sp>
        <p:nvSpPr>
          <p:cNvPr id="10" name="AutoShape 2" descr="Tại sao uống nhiều nước lại giúp giảm c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90"/>
          <a:stretch/>
        </p:blipFill>
        <p:spPr bwMode="auto">
          <a:xfrm>
            <a:off x="5385108" y="2808461"/>
            <a:ext cx="3215055" cy="2335039"/>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Quán ăn Gành Hào ở Vũng T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76" y="-3128"/>
            <a:ext cx="3131224" cy="2335039"/>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Screen Clippi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70" t="-1" r="9154" b="3905"/>
          <a:stretch/>
        </p:blipFill>
        <p:spPr>
          <a:xfrm>
            <a:off x="1143000" y="2297427"/>
            <a:ext cx="3393591" cy="2788923"/>
          </a:xfrm>
          <a:prstGeom prst="ellipse">
            <a:avLst/>
          </a:prstGeom>
          <a:ln>
            <a:solidFill>
              <a:srgbClr val="FF0000"/>
            </a:solidFill>
          </a:ln>
        </p:spPr>
      </p:pic>
      <p:sp>
        <p:nvSpPr>
          <p:cNvPr id="11" name="Multiply 10"/>
          <p:cNvSpPr/>
          <p:nvPr/>
        </p:nvSpPr>
        <p:spPr>
          <a:xfrm>
            <a:off x="5257800" y="160338"/>
            <a:ext cx="3581400" cy="462121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orizontal Scroll 14"/>
          <p:cNvSpPr/>
          <p:nvPr/>
        </p:nvSpPr>
        <p:spPr>
          <a:xfrm>
            <a:off x="304800" y="178575"/>
            <a:ext cx="4067033" cy="23622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ta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nhịn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nhịn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uống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nhưng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nhịn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kéo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phút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5684785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1269"/>
                                        </p:tgtEl>
                                        <p:attrNameLst>
                                          <p:attrName>style.visibility</p:attrName>
                                        </p:attrNameLst>
                                      </p:cBhvr>
                                      <p:to>
                                        <p:strVal val="visible"/>
                                      </p:to>
                                    </p:set>
                                    <p:animEffect transition="in" filter="wipe(left)">
                                      <p:cBhvr>
                                        <p:cTn id="33" dur="500"/>
                                        <p:tgtEl>
                                          <p:spTgt spid="11269"/>
                                        </p:tgtEl>
                                      </p:cBhvr>
                                    </p:animEffect>
                                  </p:childTnLst>
                                </p:cTn>
                              </p:par>
                              <p:par>
                                <p:cTn id="34" presetID="22" presetClass="entr" presetSubtype="8" fill="hold" nodeType="withEffect">
                                  <p:stCondLst>
                                    <p:cond delay="0"/>
                                  </p:stCondLst>
                                  <p:childTnLst>
                                    <p:set>
                                      <p:cBhvr>
                                        <p:cTn id="35" dur="1" fill="hold">
                                          <p:stCondLst>
                                            <p:cond delay="0"/>
                                          </p:stCondLst>
                                        </p:cTn>
                                        <p:tgtEl>
                                          <p:spTgt spid="11267"/>
                                        </p:tgtEl>
                                        <p:attrNameLst>
                                          <p:attrName>style.visibility</p:attrName>
                                        </p:attrNameLst>
                                      </p:cBhvr>
                                      <p:to>
                                        <p:strVal val="visible"/>
                                      </p:to>
                                    </p:set>
                                    <p:animEffect transition="in" filter="wipe(left)">
                                      <p:cBhvr>
                                        <p:cTn id="36" dur="500"/>
                                        <p:tgtEl>
                                          <p:spTgt spid="11267"/>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500"/>
                            </p:stCondLst>
                            <p:childTnLst>
                              <p:par>
                                <p:cTn id="42" presetID="6"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29570" y="1347662"/>
            <a:ext cx="3345976" cy="1182380"/>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err="1" smtClean="0">
                <a:latin typeface="Times New Roman" pitchFamily="18" charset="0"/>
                <a:cs typeface="Times New Roman" pitchFamily="18" charset="0"/>
              </a:rPr>
              <a:t>Nếu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cấp</a:t>
            </a:r>
            <a:r>
              <a:rPr lang="en-US" sz="2000" dirty="0" smtClean="0">
                <a:latin typeface="Times New Roman" pitchFamily="18" charset="0"/>
                <a:cs typeface="Times New Roman" pitchFamily="18" charset="0"/>
              </a:rPr>
              <a:t> oxygen </a:t>
            </a:r>
            <a:r>
              <a:rPr lang="en-US" sz="2000" dirty="0" err="1" smtClean="0">
                <a:latin typeface="Times New Roman" pitchFamily="18" charset="0"/>
                <a:cs typeface="Times New Roman" pitchFamily="18" charset="0"/>
              </a:rPr>
              <a:t>thì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sau</a:t>
            </a:r>
            <a:r>
              <a:rPr lang="en-US" sz="2000" dirty="0" smtClean="0">
                <a:latin typeface="Times New Roman" pitchFamily="18" charset="0"/>
                <a:cs typeface="Times New Roman" pitchFamily="18" charset="0"/>
              </a:rPr>
              <a:t> 4-5 </a:t>
            </a:r>
            <a:r>
              <a:rPr lang="en-US" sz="2000" dirty="0" err="1" smtClean="0">
                <a:latin typeface="Times New Roman" pitchFamily="18" charset="0"/>
                <a:cs typeface="Times New Roman" pitchFamily="18" charset="0"/>
              </a:rPr>
              <a:t>phút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bắt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tổn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endParaRPr lang="en-US" sz="2000" dirty="0">
              <a:latin typeface="Times New Roman" pitchFamily="18" charset="0"/>
              <a:cs typeface="Times New Roman" pitchFamily="18" charset="0"/>
            </a:endParaRPr>
          </a:p>
        </p:txBody>
      </p:sp>
      <p:pic>
        <p:nvPicPr>
          <p:cNvPr id="12290" name="Picture 2" descr="Triệu chứng thiếu oxy não – những dấu hiệu cảnh báo nguy hiểm"/>
          <p:cNvPicPr>
            <a:picLocks noChangeAspect="1" noChangeArrowheads="1"/>
          </p:cNvPicPr>
          <p:nvPr/>
        </p:nvPicPr>
        <p:blipFill rotWithShape="1">
          <a:blip r:embed="rId2">
            <a:extLst>
              <a:ext uri="{28A0092B-C50C-407E-A947-70E740481C1C}">
                <a14:useLocalDpi xmlns:a14="http://schemas.microsoft.com/office/drawing/2010/main" val="0"/>
              </a:ext>
            </a:extLst>
          </a:blip>
          <a:srcRect l="5188" t="5711" r="13343" b="-1547"/>
          <a:stretch/>
        </p:blipFill>
        <p:spPr bwMode="auto">
          <a:xfrm>
            <a:off x="3200400" y="1576262"/>
            <a:ext cx="2859206" cy="3129088"/>
          </a:xfrm>
          <a:prstGeom prst="roundRect">
            <a:avLst/>
          </a:prstGeom>
          <a:noFill/>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895919" y="-19050"/>
            <a:ext cx="7028881" cy="1295400"/>
          </a:xfrm>
          <a:prstGeom prst="horizontalScroll">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smtClean="0">
                <a:latin typeface="Times New Roman" pitchFamily="18" charset="0"/>
                <a:cs typeface="Times New Roman" pitchFamily="18" charset="0"/>
              </a:rPr>
              <a:t>Oxygen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trò</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trọng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thiếu</a:t>
            </a:r>
            <a:r>
              <a:rPr lang="en-US" sz="2000" dirty="0" smtClean="0">
                <a:latin typeface="Times New Roman" pitchFamily="18" charset="0"/>
                <a:cs typeface="Times New Roman" pitchFamily="18" charset="0"/>
              </a:rPr>
              <a:t> oxygen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bệnh</a:t>
            </a:r>
            <a:endParaRPr lang="en-US" sz="2000" dirty="0">
              <a:latin typeface="Times New Roman" pitchFamily="18" charset="0"/>
              <a:cs typeface="Times New Roman" pitchFamily="18" charset="0"/>
            </a:endParaRPr>
          </a:p>
        </p:txBody>
      </p:sp>
      <p:sp>
        <p:nvSpPr>
          <p:cNvPr id="10" name="Curved Down Arrow 9"/>
          <p:cNvSpPr/>
          <p:nvPr/>
        </p:nvSpPr>
        <p:spPr>
          <a:xfrm flipH="1">
            <a:off x="2353670" y="971550"/>
            <a:ext cx="2244488" cy="435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orizontal Scroll 11"/>
          <p:cNvSpPr/>
          <p:nvPr/>
        </p:nvSpPr>
        <p:spPr>
          <a:xfrm>
            <a:off x="6025487" y="1367281"/>
            <a:ext cx="2994546" cy="1076576"/>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err="1">
                <a:latin typeface="Times New Roman" pitchFamily="18" charset="0"/>
                <a:cs typeface="Times New Roman" pitchFamily="18" charset="0"/>
              </a:rPr>
              <a:t>S</a:t>
            </a:r>
            <a:r>
              <a:rPr lang="en-US" sz="2000" dirty="0" err="1" smtClean="0">
                <a:latin typeface="Times New Roman" pitchFamily="18" charset="0"/>
                <a:cs typeface="Times New Roman" pitchFamily="18" charset="0"/>
              </a:rPr>
              <a:t>au</a:t>
            </a:r>
            <a:r>
              <a:rPr lang="en-US" sz="2000" dirty="0" smtClean="0">
                <a:latin typeface="Times New Roman" pitchFamily="18" charset="0"/>
                <a:cs typeface="Times New Roman" pitchFamily="18" charset="0"/>
              </a:rPr>
              <a:t> 9-10 </a:t>
            </a:r>
            <a:r>
              <a:rPr lang="en-US" sz="2000" dirty="0" err="1" smtClean="0">
                <a:latin typeface="Times New Roman" pitchFamily="18" charset="0"/>
                <a:cs typeface="Times New Roman" pitchFamily="18" charset="0"/>
              </a:rPr>
              <a:t>phút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sẽ</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tổn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phục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hồi</a:t>
            </a:r>
            <a:endParaRPr lang="en-US" sz="2000" dirty="0">
              <a:latin typeface="Times New Roman" pitchFamily="18" charset="0"/>
              <a:cs typeface="Times New Roman" pitchFamily="18" charset="0"/>
            </a:endParaRPr>
          </a:p>
        </p:txBody>
      </p:sp>
      <p:sp>
        <p:nvSpPr>
          <p:cNvPr id="13" name="Curved Down Arrow 12"/>
          <p:cNvSpPr/>
          <p:nvPr/>
        </p:nvSpPr>
        <p:spPr>
          <a:xfrm>
            <a:off x="4886752" y="971550"/>
            <a:ext cx="2277470" cy="4350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3114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4" presetClass="entr" presetSubtype="5"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vertical)">
                                      <p:cBhvr>
                                        <p:cTn id="14" dur="500"/>
                                        <p:tgtEl>
                                          <p:spTgt spid="13"/>
                                        </p:tgtEl>
                                      </p:cBhvr>
                                    </p:animEffect>
                                  </p:childTnLst>
                                </p:cTn>
                              </p:par>
                              <p:par>
                                <p:cTn id="15" presetID="14" presetClass="entr" presetSubtype="5"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021" y="2278322"/>
            <a:ext cx="2413379" cy="75062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Bị</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lão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hóa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sạm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khô</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độ</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đàn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hồi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kém</a:t>
            </a:r>
            <a:endParaRPr lang="vi-VN" sz="2000" dirty="0" smtClean="0">
              <a:solidFill>
                <a:schemeClr val="tx1"/>
              </a:solidFill>
              <a:latin typeface="Times New Roman" pitchFamily="18" charset="0"/>
              <a:cs typeface="Times New Roman" pitchFamily="18" charset="0"/>
            </a:endParaRPr>
          </a:p>
        </p:txBody>
      </p:sp>
      <p:pic>
        <p:nvPicPr>
          <p:cNvPr id="133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7778"/>
          <a:stretch/>
        </p:blipFill>
        <p:spPr bwMode="auto">
          <a:xfrm>
            <a:off x="3013313" y="1200150"/>
            <a:ext cx="3352800" cy="2590800"/>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690012" y="209550"/>
            <a:ext cx="2057400" cy="392372"/>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itchFamily="18" charset="0"/>
                <a:cs typeface="Times New Roman" pitchFamily="18" charset="0"/>
              </a:rPr>
              <a:t>Da </a:t>
            </a:r>
            <a:r>
              <a:rPr lang="en-US" sz="2000" dirty="0" err="1" smtClean="0">
                <a:solidFill>
                  <a:schemeClr val="tx1"/>
                </a:solidFill>
                <a:latin typeface="Times New Roman" pitchFamily="18" charset="0"/>
                <a:cs typeface="Times New Roman" pitchFamily="18" charset="0"/>
              </a:rPr>
              <a:t>thiếu</a:t>
            </a:r>
            <a:r>
              <a:rPr lang="en-US" sz="2000" dirty="0" smtClean="0">
                <a:solidFill>
                  <a:schemeClr val="tx1"/>
                </a:solidFill>
                <a:latin typeface="Times New Roman" pitchFamily="18" charset="0"/>
                <a:cs typeface="Times New Roman" pitchFamily="18" charset="0"/>
              </a:rPr>
              <a:t> oxygen</a:t>
            </a:r>
            <a:endParaRPr lang="vi-VN" sz="2000" dirty="0" smtClean="0">
              <a:solidFill>
                <a:schemeClr val="tx1"/>
              </a:solidFill>
              <a:latin typeface="Times New Roman" pitchFamily="18" charset="0"/>
              <a:cs typeface="Times New Roman" pitchFamily="18" charset="0"/>
            </a:endParaRPr>
          </a:p>
        </p:txBody>
      </p:sp>
      <p:sp>
        <p:nvSpPr>
          <p:cNvPr id="9" name="Rounded Rectangle 8"/>
          <p:cNvSpPr/>
          <p:nvPr/>
        </p:nvSpPr>
        <p:spPr>
          <a:xfrm>
            <a:off x="6565710" y="2273634"/>
            <a:ext cx="2482190" cy="160716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itchFamily="18" charset="0"/>
                <a:cs typeface="Times New Roman" pitchFamily="18" charset="0"/>
              </a:rPr>
              <a:t>Mất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cân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bằng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của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bài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tiết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chất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nhờn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trở</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nên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xám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xỉn,dễ</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nổi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mụn</a:t>
            </a:r>
            <a:r>
              <a:rPr lang="en-US" sz="2000" dirty="0" smtClean="0">
                <a:solidFill>
                  <a:schemeClr val="tx1"/>
                </a:solidFill>
                <a:latin typeface="Times New Roman" pitchFamily="18" charset="0"/>
                <a:cs typeface="Times New Roman" pitchFamily="18" charset="0"/>
              </a:rPr>
              <a:t>.</a:t>
            </a:r>
            <a:endParaRPr lang="vi-VN" sz="2000" dirty="0" smtClean="0">
              <a:solidFill>
                <a:schemeClr val="tx1"/>
              </a:solidFill>
              <a:latin typeface="Times New Roman" pitchFamily="18" charset="0"/>
              <a:cs typeface="Times New Roman" pitchFamily="18" charset="0"/>
            </a:endParaRPr>
          </a:p>
        </p:txBody>
      </p:sp>
      <p:sp>
        <p:nvSpPr>
          <p:cNvPr id="20" name="Rounded Rectangle 19"/>
          <p:cNvSpPr/>
          <p:nvPr/>
        </p:nvSpPr>
        <p:spPr>
          <a:xfrm>
            <a:off x="214952" y="4649338"/>
            <a:ext cx="2798361" cy="513212"/>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itchFamily="18" charset="0"/>
                <a:cs typeface="Times New Roman" pitchFamily="18" charset="0"/>
              </a:rPr>
              <a:t>H</a:t>
            </a:r>
            <a:r>
              <a:rPr lang="en-US" sz="2000" dirty="0" err="1" smtClean="0">
                <a:solidFill>
                  <a:schemeClr val="tx1"/>
                </a:solidFill>
                <a:latin typeface="Times New Roman" pitchFamily="18" charset="0"/>
                <a:cs typeface="Times New Roman" pitchFamily="18" charset="0"/>
              </a:rPr>
              <a:t>ình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thành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các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nếp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nhăn</a:t>
            </a:r>
            <a:endParaRPr lang="vi-VN" sz="2000" dirty="0" smtClean="0">
              <a:solidFill>
                <a:schemeClr val="tx1"/>
              </a:solidFill>
              <a:latin typeface="Times New Roman" pitchFamily="18" charset="0"/>
              <a:cs typeface="Times New Roman" pitchFamily="18" charset="0"/>
            </a:endParaRPr>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r="75877" b="70969"/>
          <a:stretch/>
        </p:blipFill>
        <p:spPr bwMode="auto">
          <a:xfrm>
            <a:off x="702765" y="3213765"/>
            <a:ext cx="1507035" cy="1435573"/>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a:endCxn id="21" idx="6"/>
          </p:cNvCxnSpPr>
          <p:nvPr/>
        </p:nvCxnSpPr>
        <p:spPr>
          <a:xfrm flipH="1">
            <a:off x="2209800" y="3213765"/>
            <a:ext cx="1143000" cy="717787"/>
          </a:xfrm>
          <a:prstGeom prst="straightConnector1">
            <a:avLst/>
          </a:prstGeom>
          <a:ln w="28575">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3313" idx="6"/>
          </p:cNvCxnSpPr>
          <p:nvPr/>
        </p:nvCxnSpPr>
        <p:spPr>
          <a:xfrm flipH="1" flipV="1">
            <a:off x="1874799" y="1618357"/>
            <a:ext cx="1138514" cy="507565"/>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t="36328" r="75877" b="32286"/>
          <a:stretch/>
        </p:blipFill>
        <p:spPr bwMode="auto">
          <a:xfrm>
            <a:off x="7315200" y="831508"/>
            <a:ext cx="1393835" cy="1435442"/>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a:endCxn id="29" idx="2"/>
          </p:cNvCxnSpPr>
          <p:nvPr/>
        </p:nvCxnSpPr>
        <p:spPr>
          <a:xfrm flipV="1">
            <a:off x="6366113" y="1549229"/>
            <a:ext cx="949087" cy="57767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13313" name="Picture 133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969763"/>
            <a:ext cx="1417598" cy="1297187"/>
          </a:xfrm>
          <a:prstGeom prst="flowChartConnector">
            <a:avLst/>
          </a:prstGeom>
          <a:ln>
            <a:solidFill>
              <a:srgbClr val="00B0F0"/>
            </a:solidFill>
          </a:ln>
        </p:spPr>
      </p:pic>
    </p:spTree>
    <p:extLst>
      <p:ext uri="{BB962C8B-B14F-4D97-AF65-F5344CB8AC3E}">
        <p14:creationId xmlns:p14="http://schemas.microsoft.com/office/powerpoint/2010/main" val="838710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2" fill="hold" nodeType="withEffect">
                                  <p:stCondLst>
                                    <p:cond delay="0"/>
                                  </p:stCondLst>
                                  <p:childTnLst>
                                    <p:set>
                                      <p:cBhvr>
                                        <p:cTn id="9" dur="1" fill="hold">
                                          <p:stCondLst>
                                            <p:cond delay="0"/>
                                          </p:stCondLst>
                                        </p:cTn>
                                        <p:tgtEl>
                                          <p:spTgt spid="13313"/>
                                        </p:tgtEl>
                                        <p:attrNameLst>
                                          <p:attrName>style.visibility</p:attrName>
                                        </p:attrNameLst>
                                      </p:cBhvr>
                                      <p:to>
                                        <p:strVal val="visible"/>
                                      </p:to>
                                    </p:set>
                                    <p:animEffect transition="in" filter="wipe(right)">
                                      <p:cBhvr>
                                        <p:cTn id="10" dur="500"/>
                                        <p:tgtEl>
                                          <p:spTgt spid="133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par>
                                <p:cTn id="18" presetID="2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822" t="12808" r="10956" b="14357"/>
          <a:stretch/>
        </p:blipFill>
        <p:spPr bwMode="auto">
          <a:xfrm>
            <a:off x="3365310" y="586241"/>
            <a:ext cx="2743200" cy="2192073"/>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2313" y="4718148"/>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smtClean="0">
                <a:solidFill>
                  <a:schemeClr val="tx1"/>
                </a:solidFill>
                <a:latin typeface="Times New Roman" pitchFamily="18" charset="0"/>
                <a:cs typeface="Times New Roman" pitchFamily="18" charset="0"/>
              </a:rPr>
              <a:t>Cao </a:t>
            </a:r>
            <a:r>
              <a:rPr lang="en-US" sz="2000" dirty="0" err="1" smtClean="0">
                <a:solidFill>
                  <a:schemeClr val="tx1"/>
                </a:solidFill>
                <a:latin typeface="Times New Roman" pitchFamily="18" charset="0"/>
                <a:cs typeface="Times New Roman" pitchFamily="18" charset="0"/>
              </a:rPr>
              <a:t>huyết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áp</a:t>
            </a:r>
            <a:endParaRPr lang="vi-VN" sz="2000" dirty="0" smtClean="0">
              <a:solidFill>
                <a:schemeClr val="tx1"/>
              </a:solidFill>
              <a:latin typeface="Times New Roman" pitchFamily="18" charset="0"/>
              <a:cs typeface="Times New Roman" pitchFamily="18" charset="0"/>
            </a:endParaRPr>
          </a:p>
        </p:txBody>
      </p:sp>
      <p:sp>
        <p:nvSpPr>
          <p:cNvPr id="10" name="Rounded Rectangle 9"/>
          <p:cNvSpPr/>
          <p:nvPr/>
        </p:nvSpPr>
        <p:spPr>
          <a:xfrm>
            <a:off x="3690012" y="133350"/>
            <a:ext cx="2057400" cy="392372"/>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Não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thiếu</a:t>
            </a:r>
            <a:r>
              <a:rPr lang="en-US" sz="2000" dirty="0" smtClean="0">
                <a:solidFill>
                  <a:schemeClr val="tx1"/>
                </a:solidFill>
                <a:latin typeface="Times New Roman" pitchFamily="18" charset="0"/>
                <a:cs typeface="Times New Roman" pitchFamily="18" charset="0"/>
              </a:rPr>
              <a:t> oxygen </a:t>
            </a:r>
            <a:endParaRPr lang="vi-VN" sz="2000" dirty="0" smtClean="0">
              <a:solidFill>
                <a:schemeClr val="tx1"/>
              </a:solidFill>
              <a:latin typeface="Times New Roman" pitchFamily="18" charset="0"/>
              <a:cs typeface="Times New Roman" pitchFamily="18" charset="0"/>
            </a:endParaRPr>
          </a:p>
        </p:txBody>
      </p:sp>
      <p:sp>
        <p:nvSpPr>
          <p:cNvPr id="11" name="Rounded Rectangle 10"/>
          <p:cNvSpPr/>
          <p:nvPr/>
        </p:nvSpPr>
        <p:spPr>
          <a:xfrm>
            <a:off x="6883021" y="2208946"/>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Mỏi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mắt</a:t>
            </a:r>
            <a:endParaRPr lang="vi-VN" sz="2000" dirty="0" smtClean="0">
              <a:solidFill>
                <a:schemeClr val="tx1"/>
              </a:solidFill>
              <a:latin typeface="Times New Roman" pitchFamily="18" charset="0"/>
              <a:cs typeface="Times New Roman" pitchFamily="18" charset="0"/>
            </a:endParaRPr>
          </a:p>
        </p:txBody>
      </p:sp>
      <p:sp>
        <p:nvSpPr>
          <p:cNvPr id="12" name="Rounded Rectangle 11"/>
          <p:cNvSpPr/>
          <p:nvPr/>
        </p:nvSpPr>
        <p:spPr>
          <a:xfrm>
            <a:off x="228600" y="2196152"/>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Trí</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nhớ</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suy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giảm</a:t>
            </a:r>
            <a:endParaRPr lang="vi-VN" sz="2000" dirty="0" smtClean="0">
              <a:solidFill>
                <a:schemeClr val="tx1"/>
              </a:solidFill>
              <a:latin typeface="Times New Roman" pitchFamily="18" charset="0"/>
              <a:cs typeface="Times New Roman" pitchFamily="18" charset="0"/>
            </a:endParaRPr>
          </a:p>
        </p:txBody>
      </p:sp>
      <p:sp>
        <p:nvSpPr>
          <p:cNvPr id="13" name="Rounded Rectangle 12"/>
          <p:cNvSpPr/>
          <p:nvPr/>
        </p:nvSpPr>
        <p:spPr>
          <a:xfrm>
            <a:off x="6710148" y="4787236"/>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Xung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huyết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não</a:t>
            </a:r>
            <a:endParaRPr lang="vi-VN" sz="2000" dirty="0" smtClean="0">
              <a:solidFill>
                <a:schemeClr val="tx1"/>
              </a:solidFill>
              <a:latin typeface="Times New Roman" pitchFamily="18" charset="0"/>
              <a:cs typeface="Times New Roman" pitchFamily="18" charset="0"/>
            </a:endParaRPr>
          </a:p>
        </p:txBody>
      </p:sp>
      <p:sp>
        <p:nvSpPr>
          <p:cNvPr id="14" name="Rounded Rectangle 13"/>
          <p:cNvSpPr/>
          <p:nvPr/>
        </p:nvSpPr>
        <p:spPr>
          <a:xfrm>
            <a:off x="3581399" y="4705350"/>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Tắc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nghẽn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mạch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máu</a:t>
            </a:r>
            <a:endParaRPr lang="vi-VN" sz="2000" dirty="0" smtClean="0">
              <a:solidFill>
                <a:schemeClr val="tx1"/>
              </a:solidFill>
              <a:latin typeface="Times New Roman" pitchFamily="18" charset="0"/>
              <a:cs typeface="Times New Roman" pitchFamily="18" charset="0"/>
            </a:endParaRPr>
          </a:p>
        </p:txBody>
      </p:sp>
      <p:sp>
        <p:nvSpPr>
          <p:cNvPr id="15" name="Rounded Rectangle 14"/>
          <p:cNvSpPr/>
          <p:nvPr/>
        </p:nvSpPr>
        <p:spPr>
          <a:xfrm>
            <a:off x="0" y="5543550"/>
            <a:ext cx="2413379" cy="375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Sơ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vữa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mạch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máu</a:t>
            </a:r>
            <a:endParaRPr lang="vi-VN" sz="2000" dirty="0" smtClean="0">
              <a:solidFill>
                <a:schemeClr val="tx1"/>
              </a:solidFill>
              <a:latin typeface="Times New Roman" pitchFamily="18" charset="0"/>
              <a:cs typeface="Times New Roman" pitchFamily="18" charset="0"/>
            </a:endParaRPr>
          </a:p>
        </p:txBody>
      </p:sp>
      <p:pic>
        <p:nvPicPr>
          <p:cNvPr id="16" name="Picture 4" descr="Nếu có 6 dấu hiệu này chắc chắc hệ miễn dịch đang kêu cứu, tuyệt đối không  được phớt lờ : Phụ nữ đương th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148" y="422036"/>
            <a:ext cx="2310027" cy="1743076"/>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4 nguyên nhân suy giảm trí nhớ ở người trẻ phổ biế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9927"/>
            <a:ext cx="2318427" cy="1733551"/>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6967" b="13711"/>
          <a:stretch/>
        </p:blipFill>
        <p:spPr bwMode="auto">
          <a:xfrm>
            <a:off x="48547" y="3187036"/>
            <a:ext cx="2694653" cy="1518314"/>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009900"/>
            <a:ext cx="2657333" cy="177165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4947" y="3105150"/>
            <a:ext cx="2685340" cy="1585141"/>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2470827" y="1428750"/>
            <a:ext cx="894483"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10287" y="1428750"/>
            <a:ext cx="599861"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340" idx="3"/>
          </p:cNvCxnSpPr>
          <p:nvPr/>
        </p:nvCxnSpPr>
        <p:spPr>
          <a:xfrm flipH="1">
            <a:off x="2133600" y="2457292"/>
            <a:ext cx="1633442" cy="729744"/>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340" idx="4"/>
            <a:endCxn id="20" idx="0"/>
          </p:cNvCxnSpPr>
          <p:nvPr/>
        </p:nvCxnSpPr>
        <p:spPr>
          <a:xfrm>
            <a:off x="4736910" y="2778314"/>
            <a:ext cx="30707" cy="326836"/>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3600" y="2196152"/>
            <a:ext cx="1921561" cy="813748"/>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4590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out)">
                                      <p:cBhvr>
                                        <p:cTn id="13" dur="2000"/>
                                        <p:tgtEl>
                                          <p:spTgt spid="12"/>
                                        </p:tgtEl>
                                      </p:cBhvr>
                                    </p:animEffect>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par>
                          <p:cTn id="18" fill="hold">
                            <p:stCondLst>
                              <p:cond delay="4000"/>
                            </p:stCondLst>
                            <p:childTnLst>
                              <p:par>
                                <p:cTn id="19" presetID="6"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par>
                          <p:cTn id="22" fill="hold">
                            <p:stCondLst>
                              <p:cond delay="6000"/>
                            </p:stCondLst>
                            <p:childTnLst>
                              <p:par>
                                <p:cTn id="23" presetID="6"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par>
                          <p:cTn id="26" fill="hold">
                            <p:stCondLst>
                              <p:cond delay="8000"/>
                            </p:stCondLst>
                            <p:childTnLst>
                              <p:par>
                                <p:cTn id="27" presetID="6"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par>
                          <p:cTn id="36" fill="hold">
                            <p:stCondLst>
                              <p:cond delay="10000"/>
                            </p:stCondLst>
                            <p:childTnLst>
                              <p:par>
                                <p:cTn id="37" presetID="6" presetClass="entr" presetSubtype="16"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childTnLst>
                          </p:cTn>
                        </p:par>
                        <p:par>
                          <p:cTn id="46" fill="hold">
                            <p:stCondLst>
                              <p:cond delay="12000"/>
                            </p:stCondLst>
                            <p:childTnLst>
                              <p:par>
                                <p:cTn id="47" presetID="6" presetClass="entr" presetSubtype="16"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par>
                                <p:cTn id="50" presetID="6"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68949" y="4019550"/>
            <a:ext cx="5410199" cy="725463"/>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khỏe</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mạnh</a:t>
            </a:r>
            <a:r>
              <a:rPr lang="en-US" sz="2000" dirty="0" smtClean="0">
                <a:solidFill>
                  <a:schemeClr val="tx1"/>
                </a:solidFill>
                <a:latin typeface="Times New Roman" pitchFamily="18" charset="0"/>
                <a:cs typeface="Times New Roman" pitchFamily="18" charset="0"/>
              </a:rPr>
              <a:t> , </a:t>
            </a:r>
            <a:r>
              <a:rPr lang="en-US" sz="2000" dirty="0" err="1" smtClean="0">
                <a:solidFill>
                  <a:schemeClr val="tx1"/>
                </a:solidFill>
                <a:latin typeface="Times New Roman" pitchFamily="18" charset="0"/>
                <a:cs typeface="Times New Roman" pitchFamily="18" charset="0"/>
              </a:rPr>
              <a:t>làm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việc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có</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năng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suất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luôn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luôn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đảm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bảo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đủ</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cầu</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cho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endParaRPr lang="vi-VN" sz="2000" dirty="0" smtClean="0">
              <a:solidFill>
                <a:schemeClr val="tx1"/>
              </a:solidFill>
              <a:latin typeface="Times New Roman" pitchFamily="18" charset="0"/>
              <a:cs typeface="Times New Roman" pitchFamily="18" charset="0"/>
            </a:endParaRPr>
          </a:p>
        </p:txBody>
      </p:sp>
      <p:pic>
        <p:nvPicPr>
          <p:cNvPr id="15371"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r="4657"/>
          <a:stretch/>
        </p:blipFill>
        <p:spPr bwMode="auto">
          <a:xfrm>
            <a:off x="3266221" y="1331936"/>
            <a:ext cx="2415654" cy="234315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540348" y="438150"/>
            <a:ext cx="5638800" cy="4572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cung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cấp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đủ</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cho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phải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làm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gì</a:t>
            </a:r>
            <a:r>
              <a:rPr lang="en-US" sz="2000" dirty="0" smtClean="0">
                <a:solidFill>
                  <a:schemeClr val="tx1"/>
                </a:solidFill>
                <a:latin typeface="Times New Roman" pitchFamily="18" charset="0"/>
                <a:cs typeface="Times New Roman" pitchFamily="18" charset="0"/>
              </a:rPr>
              <a:t> ?</a:t>
            </a:r>
            <a:endParaRPr lang="vi-VN" sz="2000" dirty="0" smtClean="0">
              <a:solidFill>
                <a:schemeClr val="tx1"/>
              </a:solidFill>
              <a:latin typeface="Times New Roman" pitchFamily="18" charset="0"/>
              <a:cs typeface="Times New Roman" pitchFamily="18" charset="0"/>
            </a:endParaRPr>
          </a:p>
        </p:txBody>
      </p:sp>
      <p:pic>
        <p:nvPicPr>
          <p:cNvPr id="153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57150"/>
            <a:ext cx="3048000" cy="24384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5725" y="2519860"/>
            <a:ext cx="2657476" cy="96629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Tạo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môi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trường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sống</a:t>
            </a:r>
            <a:r>
              <a:rPr lang="en-US" sz="2000" dirty="0" smtClean="0">
                <a:solidFill>
                  <a:schemeClr val="tx1"/>
                </a:solidFill>
                <a:latin typeface="Times New Roman" pitchFamily="18" charset="0"/>
                <a:cs typeface="Times New Roman" pitchFamily="18" charset="0"/>
              </a:rPr>
              <a:t>, </a:t>
            </a:r>
          </a:p>
          <a:p>
            <a:pPr algn="ctr"/>
            <a:r>
              <a:rPr lang="en-US" sz="2000" dirty="0" err="1" smtClean="0">
                <a:solidFill>
                  <a:schemeClr val="tx1"/>
                </a:solidFill>
                <a:latin typeface="Times New Roman" pitchFamily="18" charset="0"/>
                <a:cs typeface="Times New Roman" pitchFamily="18" charset="0"/>
              </a:rPr>
              <a:t>làm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việc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nghỉ</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ngơi</a:t>
            </a:r>
            <a:endParaRPr lang="en-US" sz="2000" dirty="0" smtClean="0">
              <a:solidFill>
                <a:schemeClr val="tx1"/>
              </a:solidFill>
              <a:latin typeface="Times New Roman" pitchFamily="18" charset="0"/>
              <a:cs typeface="Times New Roman" pitchFamily="18" charset="0"/>
            </a:endParaRPr>
          </a:p>
          <a:p>
            <a:pPr algn="ct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thông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thoáng</a:t>
            </a:r>
            <a:endParaRPr lang="vi-VN" sz="2000" dirty="0" smtClean="0">
              <a:solidFill>
                <a:schemeClr val="tx1"/>
              </a:solidFill>
              <a:latin typeface="Times New Roman" pitchFamily="18" charset="0"/>
              <a:cs typeface="Times New Roman" pitchFamily="18" charset="0"/>
            </a:endParaRPr>
          </a:p>
        </p:txBody>
      </p:sp>
      <p:pic>
        <p:nvPicPr>
          <p:cNvPr id="153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036627" cy="2471666"/>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5943600" y="2503511"/>
            <a:ext cx="3036627" cy="96629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Có</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nhiều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cây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xanh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pháp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cung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cấp</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tự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nhiên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hữu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ích</a:t>
            </a:r>
            <a:endParaRPr lang="vi-VN" sz="2000" dirty="0" smtClean="0">
              <a:solidFill>
                <a:schemeClr val="tx1"/>
              </a:solidFill>
              <a:latin typeface="Times New Roman" pitchFamily="18" charset="0"/>
              <a:cs typeface="Times New Roman" pitchFamily="18" charset="0"/>
            </a:endParaRPr>
          </a:p>
        </p:txBody>
      </p:sp>
      <p:sp>
        <p:nvSpPr>
          <p:cNvPr id="18" name="Rounded Rectangle 17"/>
          <p:cNvSpPr/>
          <p:nvPr/>
        </p:nvSpPr>
        <p:spPr>
          <a:xfrm>
            <a:off x="3059373" y="3899136"/>
            <a:ext cx="3036627" cy="653814"/>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Tập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dục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thao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thường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xuyên</a:t>
            </a:r>
            <a:r>
              <a:rPr lang="en-US" sz="2000" dirty="0" smtClean="0">
                <a:solidFill>
                  <a:schemeClr val="tx1"/>
                </a:solidFill>
                <a:latin typeface="Times New Roman" pitchFamily="18" charset="0"/>
                <a:cs typeface="Times New Roman" pitchFamily="18" charset="0"/>
              </a:rPr>
              <a:t>…..</a:t>
            </a:r>
            <a:endParaRPr lang="vi-VN" sz="200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57508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372"/>
                                        </p:tgtEl>
                                        <p:attrNameLst>
                                          <p:attrName>style.visibility</p:attrName>
                                        </p:attrNameLst>
                                      </p:cBhvr>
                                      <p:to>
                                        <p:strVal val="visible"/>
                                      </p:to>
                                    </p:set>
                                    <p:animEffect transition="in" filter="wipe(left)">
                                      <p:cBhvr>
                                        <p:cTn id="20" dur="500"/>
                                        <p:tgtEl>
                                          <p:spTgt spid="1537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5373"/>
                                        </p:tgtEl>
                                        <p:attrNameLst>
                                          <p:attrName>style.visibility</p:attrName>
                                        </p:attrNameLst>
                                      </p:cBhvr>
                                      <p:to>
                                        <p:strVal val="visible"/>
                                      </p:to>
                                    </p:set>
                                    <p:animEffect transition="in" filter="wipe(left)">
                                      <p:cBhvr>
                                        <p:cTn id="27" dur="500"/>
                                        <p:tgtEl>
                                          <p:spTgt spid="1537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3" grpId="1" animBg="1"/>
      <p:bldP spid="15"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Tai Nạn Xe , Xe Clipart, Xe Bị đâm, Phía Sau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2164" t="7796" r="5373" b="10860"/>
          <a:stretch/>
        </p:blipFill>
        <p:spPr bwMode="auto">
          <a:xfrm>
            <a:off x="2133600" y="514350"/>
            <a:ext cx="4733193" cy="249839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32459" y="3344694"/>
            <a:ext cx="6858000" cy="7510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Nếu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trong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trường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hợp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bị</a:t>
            </a:r>
            <a:r>
              <a:rPr lang="en-US" sz="2000" dirty="0" smtClean="0">
                <a:solidFill>
                  <a:schemeClr val="tx1"/>
                </a:solidFill>
                <a:latin typeface="Times New Roman" pitchFamily="18" charset="0"/>
                <a:cs typeface="Times New Roman" pitchFamily="18" charset="0"/>
              </a:rPr>
              <a:t> tai </a:t>
            </a:r>
            <a:r>
              <a:rPr lang="en-US" sz="2000" dirty="0" err="1" smtClean="0">
                <a:solidFill>
                  <a:schemeClr val="tx1"/>
                </a:solidFill>
                <a:latin typeface="Times New Roman" pitchFamily="18" charset="0"/>
                <a:cs typeface="Times New Roman" pitchFamily="18" charset="0"/>
              </a:rPr>
              <a:t>nạn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không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hít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thở</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cung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cấp</a:t>
            </a:r>
            <a:r>
              <a:rPr lang="en-US" sz="2000" dirty="0" smtClean="0">
                <a:solidFill>
                  <a:schemeClr val="tx1"/>
                </a:solidFill>
                <a:latin typeface="Times New Roman" pitchFamily="18" charset="0"/>
                <a:cs typeface="Times New Roman" pitchFamily="18" charset="0"/>
              </a:rPr>
              <a:t> oxygen con </a:t>
            </a:r>
            <a:r>
              <a:rPr lang="en-US" sz="2000" dirty="0" err="1" smtClean="0">
                <a:solidFill>
                  <a:schemeClr val="tx1"/>
                </a:solidFill>
                <a:latin typeface="Times New Roman" pitchFamily="18" charset="0"/>
                <a:cs typeface="Times New Roman" pitchFamily="18" charset="0"/>
              </a:rPr>
              <a:t>người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thường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làm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cách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nào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duy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trì</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sống</a:t>
            </a:r>
            <a:r>
              <a:rPr lang="en-US" sz="2000" dirty="0" smtClean="0">
                <a:solidFill>
                  <a:schemeClr val="tx1"/>
                </a:solidFill>
                <a:latin typeface="Times New Roman" pitchFamily="18" charset="0"/>
                <a:cs typeface="Times New Roman" pitchFamily="18" charset="0"/>
              </a:rPr>
              <a:t> ?</a:t>
            </a:r>
            <a:endParaRPr lang="vi-VN" sz="2000" dirty="0" smtClean="0">
              <a:solidFill>
                <a:schemeClr val="tx1"/>
              </a:solidFill>
              <a:latin typeface="Times New Roman" pitchFamily="18" charset="0"/>
              <a:cs typeface="Times New Roman" pitchFamily="18" charset="0"/>
            </a:endParaRPr>
          </a:p>
        </p:txBody>
      </p:sp>
      <p:sp>
        <p:nvSpPr>
          <p:cNvPr id="7" name="Rounded Rectangle 6"/>
          <p:cNvSpPr/>
          <p:nvPr/>
        </p:nvSpPr>
        <p:spPr>
          <a:xfrm>
            <a:off x="2133600" y="4095750"/>
            <a:ext cx="4191000" cy="7510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ctr"/>
          <a:lstStyle/>
          <a:p>
            <a:pPr algn="ctr"/>
            <a:r>
              <a:rPr lang="en-US" sz="2000" dirty="0" err="1" smtClean="0">
                <a:solidFill>
                  <a:schemeClr val="tx1"/>
                </a:solidFill>
                <a:latin typeface="Times New Roman" pitchFamily="18" charset="0"/>
                <a:cs typeface="Times New Roman" pitchFamily="18" charset="0"/>
              </a:rPr>
              <a:t>Sử</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dụng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bình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chứa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khí</a:t>
            </a:r>
            <a:r>
              <a:rPr lang="en-US" sz="2000" dirty="0" smtClean="0">
                <a:solidFill>
                  <a:schemeClr val="tx1"/>
                </a:solidFill>
                <a:latin typeface="Times New Roman" pitchFamily="18" charset="0"/>
                <a:cs typeface="Times New Roman" pitchFamily="18" charset="0"/>
              </a:rPr>
              <a:t> oxygen</a:t>
            </a:r>
            <a:endParaRPr lang="vi-VN" sz="2000" dirty="0" smtClean="0">
              <a:solidFill>
                <a:schemeClr val="tx1"/>
              </a:solidFill>
              <a:latin typeface="Times New Roman" pitchFamily="18" charset="0"/>
              <a:cs typeface="Times New Roman" pitchFamily="18" charset="0"/>
            </a:endParaRPr>
          </a:p>
        </p:txBody>
      </p:sp>
      <p:pic>
        <p:nvPicPr>
          <p:cNvPr id="8" name="Picture 4" descr="Khí Oxy y tế"/>
          <p:cNvPicPr>
            <a:picLocks noChangeAspect="1" noChangeArrowheads="1"/>
          </p:cNvPicPr>
          <p:nvPr/>
        </p:nvPicPr>
        <p:blipFill rotWithShape="1">
          <a:blip r:embed="rId3">
            <a:extLst>
              <a:ext uri="{28A0092B-C50C-407E-A947-70E740481C1C}">
                <a14:useLocalDpi xmlns:a14="http://schemas.microsoft.com/office/drawing/2010/main" val="0"/>
              </a:ext>
            </a:extLst>
          </a:blip>
          <a:srcRect r="62143"/>
          <a:stretch/>
        </p:blipFill>
        <p:spPr bwMode="auto">
          <a:xfrm>
            <a:off x="1894459" y="365646"/>
            <a:ext cx="5334000" cy="294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182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6386"/>
                                        </p:tgtEl>
                                      </p:cBhvr>
                                    </p:animEffect>
                                    <p:set>
                                      <p:cBhvr>
                                        <p:cTn id="15" dur="1" fill="hold">
                                          <p:stCondLst>
                                            <p:cond delay="499"/>
                                          </p:stCondLst>
                                        </p:cTn>
                                        <p:tgtEl>
                                          <p:spTgt spid="16386"/>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baivan.net/sites/default/files/styles/giua_bai/public/12_59.png?itok=B5soiIW8"/>
          <p:cNvPicPr/>
          <p:nvPr/>
        </p:nvPicPr>
        <p:blipFill rotWithShape="1">
          <a:blip r:embed="rId2"/>
          <a:srcRect l="3400" t="5793" r="3400" b="11932"/>
          <a:stretch/>
        </p:blipFill>
        <p:spPr bwMode="auto">
          <a:xfrm>
            <a:off x="762000" y="251204"/>
            <a:ext cx="3301621" cy="2423331"/>
          </a:xfrm>
          <a:prstGeom prst="rect">
            <a:avLst/>
          </a:prstGeom>
          <a:noFill/>
          <a:ln w="9525">
            <a:noFill/>
            <a:miter lim="800000"/>
            <a:headEnd/>
            <a:tailEnd/>
          </a:ln>
        </p:spPr>
      </p:pic>
      <p:pic>
        <p:nvPicPr>
          <p:cNvPr id="8196"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43669"/>
            <a:ext cx="3301622"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Most Important Scuba Diving R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800350"/>
            <a:ext cx="3301621" cy="229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3400" y="2682094"/>
            <a:ext cx="3530221" cy="2417620"/>
          </a:xfrm>
          <a:prstGeom prst="rect">
            <a:avLst/>
          </a:prstGeom>
        </p:spPr>
      </p:pic>
    </p:spTree>
    <p:extLst>
      <p:ext uri="{BB962C8B-B14F-4D97-AF65-F5344CB8AC3E}">
        <p14:creationId xmlns:p14="http://schemas.microsoft.com/office/powerpoint/2010/main" val="821585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243954"/>
            <a:ext cx="8077200" cy="72759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b="1" dirty="0" smtClean="0">
                <a:solidFill>
                  <a:schemeClr val="tx1"/>
                </a:solidFill>
                <a:latin typeface="Times New Roman" pitchFamily="18" charset="0"/>
                <a:cs typeface="Times New Roman" pitchFamily="18" charset="0"/>
              </a:rPr>
              <a:t>2. </a:t>
            </a:r>
            <a:r>
              <a:rPr lang="vi-VN" sz="2000" dirty="0" smtClean="0">
                <a:solidFill>
                  <a:schemeClr val="tx1"/>
                </a:solidFill>
                <a:latin typeface="Times New Roman" pitchFamily="18" charset="0"/>
                <a:cs typeface="Times New Roman" pitchFamily="18" charset="0"/>
              </a:rPr>
              <a:t>Em hãy tìm hiểu và cho biết bệnh nhân nào phải sử dụng bình khí ox</a:t>
            </a:r>
            <a:r>
              <a:rPr lang="en-US" sz="2000" dirty="0" err="1" smtClean="0">
                <a:solidFill>
                  <a:schemeClr val="tx1"/>
                </a:solidFill>
                <a:latin typeface="Times New Roman" pitchFamily="18" charset="0"/>
                <a:cs typeface="Times New Roman" pitchFamily="18" charset="0"/>
              </a:rPr>
              <a:t>ygen</a:t>
            </a:r>
            <a:r>
              <a:rPr lang="vi-VN" sz="2000" dirty="0" smtClean="0">
                <a:solidFill>
                  <a:schemeClr val="tx1"/>
                </a:solidFill>
                <a:latin typeface="Times New Roman" pitchFamily="18" charset="0"/>
                <a:cs typeface="Times New Roman" pitchFamily="18" charset="0"/>
              </a:rPr>
              <a:t> để thở ?</a:t>
            </a:r>
          </a:p>
        </p:txBody>
      </p:sp>
      <p:pic>
        <p:nvPicPr>
          <p:cNvPr id="5" name="Picture 4" descr="https://baivan.net/sites/default/files/styles/giua_bai/public/12_59.png?itok=B5soiIW8"/>
          <p:cNvPicPr/>
          <p:nvPr/>
        </p:nvPicPr>
        <p:blipFill rotWithShape="1">
          <a:blip r:embed="rId2"/>
          <a:srcRect l="3400" t="5793" r="3400" b="11932"/>
          <a:stretch/>
        </p:blipFill>
        <p:spPr bwMode="auto">
          <a:xfrm>
            <a:off x="914400" y="1657350"/>
            <a:ext cx="3301621" cy="2423331"/>
          </a:xfrm>
          <a:prstGeom prst="rect">
            <a:avLst/>
          </a:prstGeom>
          <a:noFill/>
          <a:ln w="9525">
            <a:noFill/>
            <a:miter lim="800000"/>
            <a:headEnd/>
            <a:tailEnd/>
          </a:ln>
        </p:spPr>
      </p:pic>
      <p:pic>
        <p:nvPicPr>
          <p:cNvPr id="6"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100" y="1676400"/>
            <a:ext cx="3301622"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33400" y="243955"/>
            <a:ext cx="8077200" cy="81830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dirty="0" smtClean="0">
                <a:solidFill>
                  <a:schemeClr val="tx1"/>
                </a:solidFill>
                <a:latin typeface="Times New Roman" pitchFamily="18" charset="0"/>
                <a:cs typeface="Times New Roman" pitchFamily="18" charset="0"/>
              </a:rPr>
              <a:t>Khí oxygen trong bình khí sẽ có tác dụng hỗ trợ cho những bệnh nhân mắc các triệu chứng như suy hô hấp, ngạt thở, bệnh tim, chứng rối loạn thở. </a:t>
            </a:r>
          </a:p>
        </p:txBody>
      </p:sp>
      <p:sp>
        <p:nvSpPr>
          <p:cNvPr id="9" name="Rounded Rectangle 8"/>
          <p:cNvSpPr/>
          <p:nvPr/>
        </p:nvSpPr>
        <p:spPr>
          <a:xfrm>
            <a:off x="533400" y="243955"/>
            <a:ext cx="8077200" cy="1108595"/>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dirty="0" smtClean="0">
                <a:solidFill>
                  <a:schemeClr val="tx1"/>
                </a:solidFill>
                <a:latin typeface="Times New Roman" pitchFamily="18" charset="0"/>
                <a:cs typeface="Times New Roman" pitchFamily="18" charset="0"/>
              </a:rPr>
              <a:t>Ngoài ra, trong y tế, các bác sĩ sẽ cho bệnh nhân thở oxygen khi ngộ độc carbon monoxide, đặc biệt khi cần gây mê bệnh nhân để thực hiện phẫu thuật.</a:t>
            </a:r>
          </a:p>
        </p:txBody>
      </p:sp>
      <p:sp>
        <p:nvSpPr>
          <p:cNvPr id="2" name="Rectangle 1"/>
          <p:cNvSpPr/>
          <p:nvPr/>
        </p:nvSpPr>
        <p:spPr>
          <a:xfrm>
            <a:off x="1600200" y="5163456"/>
            <a:ext cx="4572000" cy="1200329"/>
          </a:xfrm>
          <a:prstGeom prst="rect">
            <a:avLst/>
          </a:prstGeom>
        </p:spPr>
        <p:txBody>
          <a:bodyPr>
            <a:spAutoFit/>
          </a:bodyPr>
          <a:lstStyle/>
          <a:p>
            <a:r>
              <a:rPr lang="vi-VN" dirty="0"/>
              <a:t>Khí oxi cần thiết cho bệnh nhân nhiễm covid 19 (đang trong tình trạng ngày càng phức tạp) từ đó giáo dục HSý thức phòng chống dịch covid</a:t>
            </a:r>
            <a:endParaRPr lang="en-US" dirty="0"/>
          </a:p>
        </p:txBody>
      </p:sp>
    </p:spTree>
    <p:extLst>
      <p:ext uri="{BB962C8B-B14F-4D97-AF65-F5344CB8AC3E}">
        <p14:creationId xmlns:p14="http://schemas.microsoft.com/office/powerpoint/2010/main" val="18497245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e Most Important Scuba Diving Ru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872586"/>
            <a:ext cx="4267200" cy="260416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2000" y="210404"/>
            <a:ext cx="7467600" cy="76114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b="1" dirty="0" smtClean="0">
                <a:solidFill>
                  <a:schemeClr val="tx1"/>
                </a:solidFill>
                <a:latin typeface="Times New Roman" pitchFamily="18" charset="0"/>
                <a:cs typeface="Times New Roman" pitchFamily="18" charset="0"/>
              </a:rPr>
              <a:t>3. </a:t>
            </a:r>
            <a:r>
              <a:rPr lang="vi-VN" sz="2000" dirty="0" smtClean="0">
                <a:solidFill>
                  <a:schemeClr val="tx1"/>
                </a:solidFill>
                <a:latin typeface="Times New Roman" pitchFamily="18" charset="0"/>
                <a:cs typeface="Times New Roman" pitchFamily="18" charset="0"/>
              </a:rPr>
              <a:t>Bình khí nén là bình tích trữ không khí được nén ở một áp suất nhất định. Tại sao thợ lặn cần sử dụng bình khí nén ?</a:t>
            </a:r>
          </a:p>
        </p:txBody>
      </p:sp>
      <p:sp>
        <p:nvSpPr>
          <p:cNvPr id="6" name="Rounded Rectangle 5"/>
          <p:cNvSpPr/>
          <p:nvPr/>
        </p:nvSpPr>
        <p:spPr>
          <a:xfrm>
            <a:off x="762000" y="210403"/>
            <a:ext cx="7467600" cy="1506219"/>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rgbClr val="0070C0"/>
                </a:solidFill>
                <a:latin typeface="Times New Roman" pitchFamily="18" charset="0"/>
                <a:cs typeface="Times New Roman" pitchFamily="18" charset="0"/>
              </a:rPr>
              <a:t>Vì</a:t>
            </a:r>
            <a:r>
              <a:rPr lang="en-US" sz="2000" dirty="0" smtClean="0">
                <a:solidFill>
                  <a:srgbClr val="0070C0"/>
                </a:solidFill>
                <a:latin typeface="Times New Roman" pitchFamily="18" charset="0"/>
                <a:cs typeface="Times New Roman" pitchFamily="18" charset="0"/>
              </a:rPr>
              <a:t> con </a:t>
            </a:r>
            <a:r>
              <a:rPr lang="en-US" sz="2000" dirty="0" err="1" smtClean="0">
                <a:solidFill>
                  <a:srgbClr val="0070C0"/>
                </a:solidFill>
                <a:latin typeface="Times New Roman" pitchFamily="18" charset="0"/>
                <a:cs typeface="Times New Roman" pitchFamily="18" charset="0"/>
              </a:rPr>
              <a:t>người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không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thể</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lọc</a:t>
            </a:r>
            <a:r>
              <a:rPr lang="en-US" sz="2000" dirty="0" smtClean="0">
                <a:solidFill>
                  <a:srgbClr val="0070C0"/>
                </a:solidFill>
                <a:latin typeface="Times New Roman" pitchFamily="18" charset="0"/>
                <a:cs typeface="Times New Roman" pitchFamily="18" charset="0"/>
              </a:rPr>
              <a:t> oxygen ở </a:t>
            </a:r>
            <a:r>
              <a:rPr lang="en-US" sz="2000" dirty="0" err="1" smtClean="0">
                <a:solidFill>
                  <a:srgbClr val="0070C0"/>
                </a:solidFill>
                <a:latin typeface="Times New Roman" pitchFamily="18" charset="0"/>
                <a:cs typeface="Times New Roman" pitchFamily="18" charset="0"/>
              </a:rPr>
              <a:t>dưới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nước</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để</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hô</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hấp</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và</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không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thể</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nhịn</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thở</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trong</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một</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thời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gian</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quá</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lâu</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dưới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nước</a:t>
            </a:r>
            <a:r>
              <a:rPr lang="en-US" sz="2000" dirty="0" smtClean="0">
                <a:solidFill>
                  <a:srgbClr val="0070C0"/>
                </a:solidFill>
                <a:latin typeface="Times New Roman" pitchFamily="18" charset="0"/>
                <a:cs typeface="Times New Roman" pitchFamily="18" charset="0"/>
              </a:rPr>
              <a:t>. </a:t>
            </a:r>
          </a:p>
          <a:p>
            <a:pPr algn="just"/>
            <a:r>
              <a:rPr lang="en-US" sz="2000" dirty="0" err="1" smtClean="0">
                <a:solidFill>
                  <a:schemeClr val="tx1"/>
                </a:solidFill>
                <a:latin typeface="Times New Roman" pitchFamily="18" charset="0"/>
                <a:cs typeface="Times New Roman" pitchFamily="18" charset="0"/>
              </a:rPr>
              <a:t>Nên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thợ</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lặn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dùng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bình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nén</a:t>
            </a:r>
            <a:r>
              <a:rPr lang="en-US" sz="2000" dirty="0" smtClean="0">
                <a:solidFill>
                  <a:schemeClr val="tx1"/>
                </a:solidFill>
                <a:latin typeface="Times New Roman" pitchFamily="18" charset="0"/>
                <a:cs typeface="Times New Roman" pitchFamily="18" charset="0"/>
              </a:rPr>
              <a:t> đ</a:t>
            </a:r>
            <a:r>
              <a:rPr lang="vi-VN" sz="2000" dirty="0" smtClean="0">
                <a:solidFill>
                  <a:schemeClr val="tx1"/>
                </a:solidFill>
                <a:latin typeface="Times New Roman" pitchFamily="18" charset="0"/>
                <a:cs typeface="Times New Roman" pitchFamily="18" charset="0"/>
              </a:rPr>
              <a:t>ể cung cấp oxygen cho thợ lặn hô hấp trong môi trường thiếu không khí.</a:t>
            </a:r>
          </a:p>
        </p:txBody>
      </p:sp>
    </p:spTree>
    <p:extLst>
      <p:ext uri="{BB962C8B-B14F-4D97-AF65-F5344CB8AC3E}">
        <p14:creationId xmlns:p14="http://schemas.microsoft.com/office/powerpoint/2010/main" val="711561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990600" y="8953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itchFamily="18" charset="0"/>
                <a:cs typeface="Times New Roman" pitchFamily="18" charset="0"/>
              </a:rPr>
              <a:t>1. </a:t>
            </a:r>
            <a:r>
              <a:rPr lang="en-US" sz="2000" b="1" dirty="0" err="1">
                <a:solidFill>
                  <a:prstClr val="black"/>
                </a:solidFill>
                <a:latin typeface="Times New Roman" pitchFamily="18" charset="0"/>
                <a:cs typeface="Times New Roman" pitchFamily="18" charset="0"/>
              </a:rPr>
              <a:t>Một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tính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7" name="Rounded Rectangle 6"/>
          <p:cNvSpPr/>
          <p:nvPr/>
        </p:nvSpPr>
        <p:spPr>
          <a:xfrm>
            <a:off x="990600" y="14287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2</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Tầm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quan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trọng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endParaRPr lang="vi-VN" sz="2000" b="1" dirty="0">
              <a:solidFill>
                <a:prstClr val="black"/>
              </a:solidFill>
              <a:latin typeface="Times New Roman" pitchFamily="18" charset="0"/>
              <a:cs typeface="Times New Roman" pitchFamily="18" charset="0"/>
            </a:endParaRPr>
          </a:p>
        </p:txBody>
      </p:sp>
      <p:sp>
        <p:nvSpPr>
          <p:cNvPr id="8" name="Rounded Rectangle 7"/>
          <p:cNvSpPr/>
          <p:nvPr/>
        </p:nvSpPr>
        <p:spPr>
          <a:xfrm>
            <a:off x="990600" y="19621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a</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a:solidFill>
                  <a:prstClr val="black"/>
                </a:solidFill>
                <a:latin typeface="Times New Roman" pitchFamily="18" charset="0"/>
                <a:cs typeface="Times New Roman" pitchFamily="18" charset="0"/>
              </a:rPr>
              <a:t>với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sự</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sống</a:t>
            </a:r>
            <a:endParaRPr lang="vi-VN" sz="2000" b="1" dirty="0">
              <a:solidFill>
                <a:prstClr val="black"/>
              </a:solidFill>
              <a:latin typeface="Times New Roman" pitchFamily="18" charset="0"/>
              <a:cs typeface="Times New Roman" pitchFamily="18" charset="0"/>
            </a:endParaRPr>
          </a:p>
        </p:txBody>
      </p:sp>
      <p:sp>
        <p:nvSpPr>
          <p:cNvPr id="9" name="Rounded Rectangle 8"/>
          <p:cNvSpPr/>
          <p:nvPr/>
        </p:nvSpPr>
        <p:spPr>
          <a:xfrm>
            <a:off x="990600" y="2495550"/>
            <a:ext cx="3962400" cy="9906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prstClr val="black"/>
                </a:solidFill>
                <a:latin typeface="Times New Roman" pitchFamily="18" charset="0"/>
                <a:cs typeface="Times New Roman" pitchFamily="18" charset="0"/>
              </a:rPr>
              <a:t>b</a:t>
            </a:r>
            <a:r>
              <a:rPr lang="vi-VN" sz="2000" b="1" dirty="0" smtClean="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smtClean="0">
                <a:solidFill>
                  <a:prstClr val="black"/>
                </a:solidFill>
                <a:latin typeface="Times New Roman" pitchFamily="18" charset="0"/>
                <a:cs typeface="Times New Roman" pitchFamily="18" charset="0"/>
              </a:rPr>
              <a:t>đối</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với</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sự</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cháy</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và</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quá</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trình</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đốt</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cháy</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nhiên</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liệu</a:t>
            </a:r>
            <a:endParaRPr lang="vi-VN"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08811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57400" y="66675"/>
            <a:ext cx="4267200" cy="371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b="1" dirty="0" err="1" smtClean="0">
                <a:solidFill>
                  <a:srgbClr val="0070C0"/>
                </a:solidFill>
                <a:latin typeface="Times New Roman" pitchFamily="18" charset="0"/>
                <a:cs typeface="Times New Roman" pitchFamily="18" charset="0"/>
              </a:rPr>
              <a:t>Trò</a:t>
            </a:r>
            <a:r>
              <a:rPr lang="en-US" sz="2000" b="1" dirty="0" smtClean="0">
                <a:solidFill>
                  <a:srgbClr val="0070C0"/>
                </a:solidFill>
                <a:latin typeface="Times New Roman" pitchFamily="18" charset="0"/>
                <a:cs typeface="Times New Roman" pitchFamily="18" charset="0"/>
              </a:rPr>
              <a:t> </a:t>
            </a:r>
            <a:r>
              <a:rPr lang="en-US" sz="2000" b="1" dirty="0" err="1" smtClean="0">
                <a:solidFill>
                  <a:srgbClr val="0070C0"/>
                </a:solidFill>
                <a:latin typeface="Times New Roman" pitchFamily="18" charset="0"/>
                <a:cs typeface="Times New Roman" pitchFamily="18" charset="0"/>
              </a:rPr>
              <a:t>chơi</a:t>
            </a:r>
            <a:r>
              <a:rPr lang="en-US" sz="2000" b="1" dirty="0" smtClean="0">
                <a:solidFill>
                  <a:srgbClr val="0070C0"/>
                </a:solidFill>
                <a:latin typeface="Times New Roman" pitchFamily="18" charset="0"/>
                <a:cs typeface="Times New Roman" pitchFamily="18" charset="0"/>
              </a:rPr>
              <a:t>: “ </a:t>
            </a:r>
            <a:r>
              <a:rPr lang="en-US" sz="2000" b="1" dirty="0" err="1" smtClean="0">
                <a:solidFill>
                  <a:srgbClr val="0070C0"/>
                </a:solidFill>
                <a:latin typeface="Times New Roman" pitchFamily="18" charset="0"/>
                <a:cs typeface="Times New Roman" pitchFamily="18" charset="0"/>
              </a:rPr>
              <a:t>ĐOÁN</a:t>
            </a:r>
            <a:r>
              <a:rPr lang="en-US" sz="2000" b="1" dirty="0" smtClean="0">
                <a:solidFill>
                  <a:srgbClr val="0070C0"/>
                </a:solidFill>
                <a:latin typeface="Times New Roman" pitchFamily="18" charset="0"/>
                <a:cs typeface="Times New Roman" pitchFamily="18" charset="0"/>
              </a:rPr>
              <a:t> Ý </a:t>
            </a:r>
            <a:r>
              <a:rPr lang="en-US" sz="2000" b="1" dirty="0" err="1" smtClean="0">
                <a:solidFill>
                  <a:srgbClr val="0070C0"/>
                </a:solidFill>
                <a:latin typeface="Times New Roman" pitchFamily="18" charset="0"/>
                <a:cs typeface="Times New Roman" pitchFamily="18" charset="0"/>
              </a:rPr>
              <a:t>ĐỒNG</a:t>
            </a:r>
            <a:r>
              <a:rPr lang="en-US" sz="2000" b="1" dirty="0" smtClean="0">
                <a:solidFill>
                  <a:srgbClr val="0070C0"/>
                </a:solidFill>
                <a:latin typeface="Times New Roman" pitchFamily="18" charset="0"/>
                <a:cs typeface="Times New Roman" pitchFamily="18" charset="0"/>
              </a:rPr>
              <a:t> </a:t>
            </a:r>
            <a:r>
              <a:rPr lang="en-US" sz="2000" b="1" dirty="0" err="1" smtClean="0">
                <a:solidFill>
                  <a:srgbClr val="0070C0"/>
                </a:solidFill>
                <a:latin typeface="Times New Roman" pitchFamily="18" charset="0"/>
                <a:cs typeface="Times New Roman" pitchFamily="18" charset="0"/>
              </a:rPr>
              <a:t>ĐỘI</a:t>
            </a:r>
            <a:endParaRPr lang="en-US" sz="2000" b="1" dirty="0" smtClean="0">
              <a:solidFill>
                <a:srgbClr val="0070C0"/>
              </a:solidFill>
              <a:latin typeface="Times New Roman" pitchFamily="18" charset="0"/>
              <a:cs typeface="Times New Roman" pitchFamily="18" charset="0"/>
            </a:endParaRPr>
          </a:p>
        </p:txBody>
      </p:sp>
      <p:sp>
        <p:nvSpPr>
          <p:cNvPr id="5" name="Rectangle 4"/>
          <p:cNvSpPr/>
          <p:nvPr/>
        </p:nvSpPr>
        <p:spPr>
          <a:xfrm>
            <a:off x="1981200" y="5143500"/>
            <a:ext cx="4038600" cy="938719"/>
          </a:xfrm>
          <a:prstGeom prst="rect">
            <a:avLst/>
          </a:prstGeom>
        </p:spPr>
        <p:txBody>
          <a:bodyPr wrap="square">
            <a:spAutoFit/>
          </a:bodyPr>
          <a:lstStyle/>
          <a:p>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Giao</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nhiệm</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vụ</a:t>
            </a:r>
            <a:r>
              <a:rPr lang="en-US" sz="1100" b="1" i="1" dirty="0">
                <a:latin typeface="Times New Roman" pitchFamily="18" charset="0"/>
                <a:cs typeface="Times New Roman" pitchFamily="18" charset="0"/>
              </a:rPr>
              <a:t>:</a:t>
            </a:r>
            <a:endParaRPr lang="en-US" sz="1100" dirty="0">
              <a:latin typeface="Times New Roman" pitchFamily="18" charset="0"/>
              <a:cs typeface="Times New Roman" pitchFamily="18" charset="0"/>
            </a:endParaRPr>
          </a:p>
          <a:p>
            <a:r>
              <a:rPr lang="en-US" sz="1100" b="1" i="1" dirty="0">
                <a:latin typeface="Times New Roman" pitchFamily="18" charset="0"/>
                <a:cs typeface="Times New Roman" pitchFamily="18" charset="0"/>
              </a:rPr>
              <a:t>+ </a:t>
            </a:r>
            <a:r>
              <a:rPr lang="en-US" sz="1100" dirty="0" err="1">
                <a:latin typeface="Times New Roman" pitchFamily="18" charset="0"/>
                <a:cs typeface="Times New Roman" pitchFamily="18" charset="0"/>
              </a:rPr>
              <a:t>Một</a:t>
            </a:r>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quan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sát</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ảnh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trên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màn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hình,ghi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nhớ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diễn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cho</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đồng</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đội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của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biết</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còn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đoán</a:t>
            </a:r>
            <a:r>
              <a:rPr lang="en-US" sz="1100" dirty="0">
                <a:latin typeface="Times New Roman" pitchFamily="18" charset="0"/>
                <a:cs typeface="Times New Roman" pitchFamily="18" charset="0"/>
              </a:rPr>
              <a:t> ý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giải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Thời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thực</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hiện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là</a:t>
            </a:r>
            <a:r>
              <a:rPr lang="en-US" sz="1100" dirty="0">
                <a:latin typeface="Times New Roman" pitchFamily="18" charset="0"/>
                <a:cs typeface="Times New Roman" pitchFamily="18" charset="0"/>
              </a:rPr>
              <a:t> 2 </a:t>
            </a:r>
            <a:r>
              <a:rPr lang="en-US" sz="1100" dirty="0" err="1">
                <a:latin typeface="Times New Roman" pitchFamily="18" charset="0"/>
                <a:cs typeface="Times New Roman" pitchFamily="18" charset="0"/>
              </a:rPr>
              <a:t>phút</a:t>
            </a:r>
            <a:endParaRPr lang="en-US" sz="1100" dirty="0">
              <a:latin typeface="Times New Roman" pitchFamily="18" charset="0"/>
              <a:cs typeface="Times New Roman" pitchFamily="18" charset="0"/>
            </a:endParaRPr>
          </a:p>
        </p:txBody>
      </p:sp>
      <p:pic>
        <p:nvPicPr>
          <p:cNvPr id="3074" name="Picture 2" descr="Hô hấp sáng ở thực vật C3 là gì? Cơ chế hô hấp sáng ở thực vật 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154" y="1200148"/>
            <a:ext cx="3200824" cy="251460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6" name="Picture 4" descr="O2 - oxi - Chất hoá học"/>
          <p:cNvPicPr>
            <a:picLocks noChangeAspect="1" noChangeArrowheads="1"/>
          </p:cNvPicPr>
          <p:nvPr/>
        </p:nvPicPr>
        <p:blipFill rotWithShape="1">
          <a:blip r:embed="rId3">
            <a:extLst>
              <a:ext uri="{28A0092B-C50C-407E-A947-70E740481C1C}">
                <a14:useLocalDpi xmlns:a14="http://schemas.microsoft.com/office/drawing/2010/main" val="0"/>
              </a:ext>
            </a:extLst>
          </a:blip>
          <a:srcRect r="18582" b="56357"/>
          <a:stretch/>
        </p:blipFill>
        <p:spPr bwMode="auto">
          <a:xfrm>
            <a:off x="2789838" y="1199490"/>
            <a:ext cx="3175492" cy="251460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8" name="Picture 6" descr="Trạng thái vật chất của lửa, hình dạng, màu sắc của lửa - Vật lí phổ thô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60935" y="1200148"/>
            <a:ext cx="3175492" cy="25146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iều gì sẽ xảy ra nếu toàn bộ khí quyển là Oxy? - Đài Phát thanh và Truyền  hình Thanh Hó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820" y="1199489"/>
            <a:ext cx="3175492" cy="2514601"/>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82" name="Picture 10" descr="Oxi có những ứng dụng nào trong đời sống"/>
          <p:cNvPicPr>
            <a:picLocks noChangeAspect="1" noChangeArrowheads="1"/>
          </p:cNvPicPr>
          <p:nvPr/>
        </p:nvPicPr>
        <p:blipFill rotWithShape="1">
          <a:blip r:embed="rId6">
            <a:extLst>
              <a:ext uri="{28A0092B-C50C-407E-A947-70E740481C1C}">
                <a14:useLocalDpi xmlns:a14="http://schemas.microsoft.com/office/drawing/2010/main" val="0"/>
              </a:ext>
            </a:extLst>
          </a:blip>
          <a:srcRect l="1554" t="3243" r="53393" b="14388"/>
          <a:stretch/>
        </p:blipFill>
        <p:spPr bwMode="auto">
          <a:xfrm>
            <a:off x="4241978" y="1199491"/>
            <a:ext cx="3175492" cy="2514601"/>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3651428" y="3714749"/>
            <a:ext cx="11811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Hô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hấp</a:t>
            </a:r>
            <a:endParaRPr lang="en-US" sz="2000" dirty="0">
              <a:latin typeface="Times New Roman" pitchFamily="18" charset="0"/>
              <a:cs typeface="Times New Roman" pitchFamily="18" charset="0"/>
            </a:endParaRPr>
          </a:p>
        </p:txBody>
      </p:sp>
      <p:sp>
        <p:nvSpPr>
          <p:cNvPr id="12" name="Rounded Rectangle 11"/>
          <p:cNvSpPr/>
          <p:nvPr/>
        </p:nvSpPr>
        <p:spPr>
          <a:xfrm>
            <a:off x="825746" y="590550"/>
            <a:ext cx="7543800" cy="371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smtClean="0">
                <a:latin typeface="Times New Roman" pitchFamily="18" charset="0"/>
                <a:cs typeface="Times New Roman" pitchFamily="18" charset="0"/>
              </a:rPr>
              <a:t>L</a:t>
            </a:r>
            <a:r>
              <a:rPr lang="vi-VN" sz="2000" dirty="0" smtClean="0">
                <a:latin typeface="Times New Roman" pitchFamily="18" charset="0"/>
                <a:cs typeface="Times New Roman" pitchFamily="18" charset="0"/>
              </a:rPr>
              <a:t>uật chơi: Quan sát hình ảnh và từ khóa để diễn tả và giải mã từ khóa.</a:t>
            </a:r>
            <a:endParaRPr lang="en-US" sz="2000" dirty="0">
              <a:latin typeface="Times New Roman" pitchFamily="18" charset="0"/>
              <a:cs typeface="Times New Roman" pitchFamily="18" charset="0"/>
            </a:endParaRPr>
          </a:p>
        </p:txBody>
      </p:sp>
      <p:sp>
        <p:nvSpPr>
          <p:cNvPr id="13" name="Rounded Rectangle 12"/>
          <p:cNvSpPr/>
          <p:nvPr/>
        </p:nvSpPr>
        <p:spPr>
          <a:xfrm>
            <a:off x="3652583" y="3714091"/>
            <a:ext cx="11811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Chất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t>
            </a:r>
            <a:endParaRPr lang="en-US" sz="2000" dirty="0">
              <a:latin typeface="Times New Roman" pitchFamily="18" charset="0"/>
              <a:cs typeface="Times New Roman" pitchFamily="18" charset="0"/>
            </a:endParaRPr>
          </a:p>
        </p:txBody>
      </p:sp>
      <p:sp>
        <p:nvSpPr>
          <p:cNvPr id="14" name="Rounded Rectangle 13"/>
          <p:cNvSpPr/>
          <p:nvPr/>
        </p:nvSpPr>
        <p:spPr>
          <a:xfrm>
            <a:off x="3390900" y="3714749"/>
            <a:ext cx="1600200" cy="5334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Khí</a:t>
            </a:r>
            <a:r>
              <a:rPr lang="en-US" sz="2000" dirty="0" smtClean="0">
                <a:latin typeface="Times New Roman" pitchFamily="18" charset="0"/>
                <a:cs typeface="Times New Roman" pitchFamily="18" charset="0"/>
              </a:rPr>
              <a:t> Oxygen</a:t>
            </a:r>
            <a:endParaRPr lang="en-US" sz="2000" dirty="0">
              <a:latin typeface="Times New Roman" pitchFamily="18" charset="0"/>
              <a:cs typeface="Times New Roman" pitchFamily="18" charset="0"/>
            </a:endParaRPr>
          </a:p>
        </p:txBody>
      </p:sp>
      <p:sp>
        <p:nvSpPr>
          <p:cNvPr id="15" name="Rounded Rectangle 14"/>
          <p:cNvSpPr/>
          <p:nvPr/>
        </p:nvSpPr>
        <p:spPr>
          <a:xfrm>
            <a:off x="3654395" y="3714091"/>
            <a:ext cx="1181100" cy="533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cháy</a:t>
            </a:r>
            <a:endParaRPr lang="en-US" sz="2000" dirty="0">
              <a:latin typeface="Times New Roman" pitchFamily="18" charset="0"/>
              <a:cs typeface="Times New Roman" pitchFamily="18" charset="0"/>
            </a:endParaRPr>
          </a:p>
        </p:txBody>
      </p:sp>
      <p:pic>
        <p:nvPicPr>
          <p:cNvPr id="3084" name="Picture 12" descr="Hàng me cổ thụ với tuổi đời hơn trăm năm vẫn xanh tố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312" y="1212630"/>
            <a:ext cx="3200824" cy="2477814"/>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83426" y="3259788"/>
            <a:ext cx="2292596"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Bệnh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đồng</a:t>
            </a:r>
            <a:r>
              <a:rPr lang="en-US" dirty="0" smtClean="0">
                <a:latin typeface="Times New Roman" pitchFamily="18" charset="0"/>
                <a:cs typeface="Times New Roman" pitchFamily="18" charset="0"/>
              </a:rPr>
              <a:t> 2</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2580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76"/>
                                        </p:tgtEl>
                                      </p:cBhvr>
                                    </p:animEffect>
                                    <p:set>
                                      <p:cBhvr>
                                        <p:cTn id="25" dur="1" fill="hold">
                                          <p:stCondLst>
                                            <p:cond delay="499"/>
                                          </p:stCondLst>
                                        </p:cTn>
                                        <p:tgtEl>
                                          <p:spTgt spid="307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ipe(down)">
                                      <p:cBhvr>
                                        <p:cTn id="31" dur="500"/>
                                        <p:tgtEl>
                                          <p:spTgt spid="3074"/>
                                        </p:tgtEl>
                                      </p:cBhvr>
                                    </p:animEffect>
                                  </p:childTnLst>
                                </p:cTn>
                              </p:par>
                              <p:par>
                                <p:cTn id="32" presetID="22" presetClass="entr" presetSubtype="4" fill="hold" nodeType="withEffect">
                                  <p:stCondLst>
                                    <p:cond delay="0"/>
                                  </p:stCondLst>
                                  <p:childTnLst>
                                    <p:set>
                                      <p:cBhvr>
                                        <p:cTn id="33" dur="1" fill="hold">
                                          <p:stCondLst>
                                            <p:cond delay="0"/>
                                          </p:stCondLst>
                                        </p:cTn>
                                        <p:tgtEl>
                                          <p:spTgt spid="3082"/>
                                        </p:tgtEl>
                                        <p:attrNameLst>
                                          <p:attrName>style.visibility</p:attrName>
                                        </p:attrNameLst>
                                      </p:cBhvr>
                                      <p:to>
                                        <p:strVal val="visible"/>
                                      </p:to>
                                    </p:set>
                                    <p:animEffect transition="in" filter="wipe(down)">
                                      <p:cBhvr>
                                        <p:cTn id="34" dur="500"/>
                                        <p:tgtEl>
                                          <p:spTgt spid="308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74"/>
                                        </p:tgtEl>
                                      </p:cBhvr>
                                    </p:animEffect>
                                    <p:set>
                                      <p:cBhvr>
                                        <p:cTn id="42" dur="1" fill="hold">
                                          <p:stCondLst>
                                            <p:cond delay="499"/>
                                          </p:stCondLst>
                                        </p:cTn>
                                        <p:tgtEl>
                                          <p:spTgt spid="3074"/>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3082"/>
                                        </p:tgtEl>
                                      </p:cBhvr>
                                    </p:animEffect>
                                    <p:set>
                                      <p:cBhvr>
                                        <p:cTn id="45" dur="1" fill="hold">
                                          <p:stCondLst>
                                            <p:cond delay="499"/>
                                          </p:stCondLst>
                                        </p:cTn>
                                        <p:tgtEl>
                                          <p:spTgt spid="308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22" presetClass="entr" presetSubtype="4" fill="hold" nodeType="withEffect">
                                  <p:stCondLst>
                                    <p:cond delay="0"/>
                                  </p:stCondLst>
                                  <p:childTnLst>
                                    <p:set>
                                      <p:cBhvr>
                                        <p:cTn id="50" dur="1" fill="hold">
                                          <p:stCondLst>
                                            <p:cond delay="0"/>
                                          </p:stCondLst>
                                        </p:cTn>
                                        <p:tgtEl>
                                          <p:spTgt spid="3078"/>
                                        </p:tgtEl>
                                        <p:attrNameLst>
                                          <p:attrName>style.visibility</p:attrName>
                                        </p:attrNameLst>
                                      </p:cBhvr>
                                      <p:to>
                                        <p:strVal val="visible"/>
                                      </p:to>
                                    </p:set>
                                    <p:animEffect transition="in" filter="wipe(down)">
                                      <p:cBhvr>
                                        <p:cTn id="51" dur="500"/>
                                        <p:tgtEl>
                                          <p:spTgt spid="307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078"/>
                                        </p:tgtEl>
                                      </p:cBhvr>
                                    </p:animEffect>
                                    <p:set>
                                      <p:cBhvr>
                                        <p:cTn id="59" dur="1" fill="hold">
                                          <p:stCondLst>
                                            <p:cond delay="499"/>
                                          </p:stCondLst>
                                        </p:cTn>
                                        <p:tgtEl>
                                          <p:spTgt spid="307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wipe(down)">
                                      <p:cBhvr>
                                        <p:cTn id="65" dur="500"/>
                                        <p:tgtEl>
                                          <p:spTgt spid="3080"/>
                                        </p:tgtEl>
                                      </p:cBhvr>
                                    </p:animEffect>
                                  </p:childTnLst>
                                </p:cTn>
                              </p:par>
                              <p:par>
                                <p:cTn id="66" presetID="22" presetClass="entr" presetSubtype="4" fill="hold" nodeType="withEffect">
                                  <p:stCondLst>
                                    <p:cond delay="0"/>
                                  </p:stCondLst>
                                  <p:childTnLst>
                                    <p:set>
                                      <p:cBhvr>
                                        <p:cTn id="67" dur="1" fill="hold">
                                          <p:stCondLst>
                                            <p:cond delay="0"/>
                                          </p:stCondLst>
                                        </p:cTn>
                                        <p:tgtEl>
                                          <p:spTgt spid="3084"/>
                                        </p:tgtEl>
                                        <p:attrNameLst>
                                          <p:attrName>style.visibility</p:attrName>
                                        </p:attrNameLst>
                                      </p:cBhvr>
                                      <p:to>
                                        <p:strVal val="visible"/>
                                      </p:to>
                                    </p:set>
                                    <p:animEffect transition="in" filter="wipe(down)">
                                      <p:cBhvr>
                                        <p:cTn id="68" dur="500"/>
                                        <p:tgtEl>
                                          <p:spTgt spid="308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1" grpId="1" animBg="1"/>
      <p:bldP spid="12" grpId="0" animBg="1"/>
      <p:bldP spid="13" grpId="0" animBg="1"/>
      <p:bldP spid="13" grpId="1" animBg="1"/>
      <p:bldP spid="14" grpId="0" animBg="1"/>
      <p:bldP spid="15" grpId="0" animBg="1"/>
      <p:bldP spid="15" grpId="1"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62367" y="188792"/>
            <a:ext cx="4038600" cy="456347"/>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Thí</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nghiệm</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duy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trì</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endParaRPr lang="vi-VN" sz="2000" dirty="0" smtClean="0">
              <a:solidFill>
                <a:schemeClr val="tx1"/>
              </a:solidFill>
              <a:latin typeface="Times New Roman" pitchFamily="18" charset="0"/>
              <a:cs typeface="Times New Roman" pitchFamily="18" charset="0"/>
            </a:endParaRPr>
          </a:p>
        </p:txBody>
      </p:sp>
      <p:sp>
        <p:nvSpPr>
          <p:cNvPr id="3" name="Rounded Rectangle 2"/>
          <p:cNvSpPr/>
          <p:nvPr/>
        </p:nvSpPr>
        <p:spPr>
          <a:xfrm>
            <a:off x="76200" y="819150"/>
            <a:ext cx="2971800" cy="13716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Dụng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cụ</a:t>
            </a:r>
            <a:r>
              <a:rPr lang="en-US" sz="2000" dirty="0" smtClean="0">
                <a:solidFill>
                  <a:schemeClr val="tx1"/>
                </a:solidFill>
                <a:latin typeface="Times New Roman" pitchFamily="18" charset="0"/>
                <a:cs typeface="Times New Roman" pitchFamily="18" charset="0"/>
              </a:rPr>
              <a:t>:</a:t>
            </a:r>
          </a:p>
          <a:p>
            <a:pPr algn="ctr"/>
            <a:r>
              <a:rPr lang="en-US" sz="2000" dirty="0" err="1" smtClean="0">
                <a:solidFill>
                  <a:schemeClr val="tx1"/>
                </a:solidFill>
                <a:latin typeface="Times New Roman" pitchFamily="18" charset="0"/>
                <a:cs typeface="Times New Roman" pitchFamily="18" charset="0"/>
              </a:rPr>
              <a:t>Bình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chứa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khí</a:t>
            </a:r>
            <a:r>
              <a:rPr lang="en-US" sz="2000" dirty="0" smtClean="0">
                <a:solidFill>
                  <a:schemeClr val="tx1"/>
                </a:solidFill>
                <a:latin typeface="Times New Roman" pitchFamily="18" charset="0"/>
                <a:cs typeface="Times New Roman" pitchFamily="18" charset="0"/>
              </a:rPr>
              <a:t> oxygen</a:t>
            </a:r>
          </a:p>
          <a:p>
            <a:pPr algn="ctr"/>
            <a:r>
              <a:rPr lang="en-US" sz="2000" dirty="0" err="1" smtClean="0">
                <a:solidFill>
                  <a:schemeClr val="tx1"/>
                </a:solidFill>
                <a:latin typeface="Times New Roman" pitchFamily="18" charset="0"/>
                <a:cs typeface="Times New Roman" pitchFamily="18" charset="0"/>
              </a:rPr>
              <a:t>Đèn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cồn</a:t>
            </a:r>
            <a:endParaRPr lang="en-US" sz="2000" dirty="0" smtClean="0">
              <a:solidFill>
                <a:schemeClr val="tx1"/>
              </a:solidFill>
              <a:latin typeface="Times New Roman" pitchFamily="18" charset="0"/>
              <a:cs typeface="Times New Roman" pitchFamily="18" charset="0"/>
            </a:endParaRPr>
          </a:p>
          <a:p>
            <a:pPr algn="ctr"/>
            <a:r>
              <a:rPr lang="en-US" sz="2000" dirty="0" err="1" smtClean="0">
                <a:solidFill>
                  <a:schemeClr val="tx1"/>
                </a:solidFill>
                <a:latin typeface="Times New Roman" pitchFamily="18" charset="0"/>
                <a:cs typeface="Times New Roman" pitchFamily="18" charset="0"/>
              </a:rPr>
              <a:t>Que</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đóm</a:t>
            </a:r>
            <a:endParaRPr lang="en-US" sz="2000" dirty="0" smtClean="0">
              <a:solidFill>
                <a:schemeClr val="tx1"/>
              </a:solidFill>
              <a:latin typeface="Times New Roman" pitchFamily="18" charset="0"/>
              <a:cs typeface="Times New Roman" pitchFamily="18" charset="0"/>
            </a:endParaRPr>
          </a:p>
          <a:p>
            <a:pPr algn="ctr"/>
            <a:endParaRPr lang="vi-VN" sz="2000" dirty="0" smtClean="0">
              <a:solidFill>
                <a:schemeClr val="tx1"/>
              </a:solidFill>
              <a:latin typeface="Times New Roman" pitchFamily="18" charset="0"/>
              <a:cs typeface="Times New Roman" pitchFamily="18" charset="0"/>
            </a:endParaRPr>
          </a:p>
        </p:txBody>
      </p:sp>
      <p:sp>
        <p:nvSpPr>
          <p:cNvPr id="4" name="Rounded Rectangle 3"/>
          <p:cNvSpPr/>
          <p:nvPr/>
        </p:nvSpPr>
        <p:spPr>
          <a:xfrm>
            <a:off x="76200" y="2239939"/>
            <a:ext cx="2971800" cy="19812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Cách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tiến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hành</a:t>
            </a:r>
            <a:endParaRPr lang="en-US" sz="2000" dirty="0" smtClean="0">
              <a:solidFill>
                <a:schemeClr val="tx1"/>
              </a:solidFill>
              <a:latin typeface="Times New Roman" pitchFamily="18" charset="0"/>
              <a:cs typeface="Times New Roman" pitchFamily="18" charset="0"/>
            </a:endParaRPr>
          </a:p>
          <a:p>
            <a:pPr algn="just"/>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Đưa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que</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đóm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còn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tàn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đỏ</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bình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chứa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khí</a:t>
            </a:r>
            <a:r>
              <a:rPr lang="en-US" sz="2000" dirty="0" smtClean="0">
                <a:solidFill>
                  <a:schemeClr val="tx1"/>
                </a:solidFill>
                <a:latin typeface="Times New Roman" pitchFamily="18" charset="0"/>
                <a:cs typeface="Times New Roman" pitchFamily="18" charset="0"/>
              </a:rPr>
              <a:t> oxygen.</a:t>
            </a:r>
          </a:p>
          <a:p>
            <a:pPr algn="just"/>
            <a:r>
              <a:rPr lang="en-US" sz="2000" dirty="0" smtClean="0">
                <a:solidFill>
                  <a:schemeClr val="tx1"/>
                </a:solidFill>
                <a:latin typeface="Times New Roman" pitchFamily="18" charset="0"/>
                <a:cs typeface="Times New Roman" pitchFamily="18" charset="0"/>
              </a:rPr>
              <a:t> - </a:t>
            </a:r>
            <a:r>
              <a:rPr lang="en-US" sz="2000" dirty="0" err="1" smtClean="0">
                <a:solidFill>
                  <a:schemeClr val="tx1"/>
                </a:solidFill>
                <a:latin typeface="Times New Roman" pitchFamily="18" charset="0"/>
                <a:cs typeface="Times New Roman" pitchFamily="18" charset="0"/>
              </a:rPr>
              <a:t>Quan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sát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tượng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giải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thích</a:t>
            </a:r>
            <a:endParaRPr lang="en-US" sz="2000" dirty="0" smtClean="0">
              <a:solidFill>
                <a:schemeClr val="tx1"/>
              </a:solidFill>
              <a:latin typeface="Times New Roman" pitchFamily="18" charset="0"/>
              <a:cs typeface="Times New Roman" pitchFamily="18" charset="0"/>
            </a:endParaRPr>
          </a:p>
          <a:p>
            <a:pPr algn="just"/>
            <a:endParaRPr lang="vi-VN" sz="2000" dirty="0" smtClean="0">
              <a:solidFill>
                <a:schemeClr val="tx1"/>
              </a:solidFill>
              <a:latin typeface="Times New Roman" pitchFamily="18" charset="0"/>
              <a:cs typeface="Times New Roman" pitchFamily="18" charset="0"/>
            </a:endParaRPr>
          </a:p>
        </p:txBody>
      </p:sp>
      <p:pic>
        <p:nvPicPr>
          <p:cNvPr id="5" name="OXYGEN duy trì sự chá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821709"/>
            <a:ext cx="5638800" cy="3429000"/>
          </a:xfrm>
          <a:prstGeom prst="rect">
            <a:avLst/>
          </a:prstGeom>
          <a:ln>
            <a:solidFill>
              <a:schemeClr val="accent3">
                <a:lumMod val="50000"/>
              </a:schemeClr>
            </a:solidFill>
          </a:ln>
        </p:spPr>
      </p:pic>
      <p:sp>
        <p:nvSpPr>
          <p:cNvPr id="6" name="Rounded Rectangle 5"/>
          <p:cNvSpPr/>
          <p:nvPr/>
        </p:nvSpPr>
        <p:spPr>
          <a:xfrm>
            <a:off x="76200" y="1550158"/>
            <a:ext cx="3124200" cy="2856363"/>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tượng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que</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đóm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bùng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lên</a:t>
            </a:r>
            <a:endParaRPr lang="en-US" sz="2000" dirty="0">
              <a:solidFill>
                <a:schemeClr val="tx1"/>
              </a:solidFill>
              <a:latin typeface="Times New Roman" pitchFamily="18" charset="0"/>
              <a:cs typeface="Times New Roman" pitchFamily="18" charset="0"/>
            </a:endParaRPr>
          </a:p>
          <a:p>
            <a:pPr algn="just"/>
            <a:r>
              <a:rPr lang="en-US" sz="2000" dirty="0" smtClean="0">
                <a:solidFill>
                  <a:schemeClr val="tx1"/>
                </a:solidFill>
                <a:latin typeface="Times New Roman" pitchFamily="18" charset="0"/>
                <a:cs typeface="Times New Roman" pitchFamily="18" charset="0"/>
              </a:rPr>
              <a:t>-</a:t>
            </a:r>
            <a:r>
              <a:rPr lang="en-US" sz="2000" dirty="0" err="1" smtClean="0">
                <a:solidFill>
                  <a:schemeClr val="tx1"/>
                </a:solidFill>
                <a:latin typeface="Times New Roman" pitchFamily="18" charset="0"/>
                <a:cs typeface="Times New Roman" pitchFamily="18" charset="0"/>
              </a:rPr>
              <a:t>Giải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thích</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duy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trì</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Tàn đóm cháy bùng lên do trong ống nghiệm giàu oxygen. Đến khi hết </a:t>
            </a:r>
            <a:r>
              <a:rPr lang="vi-VN" sz="2000" dirty="0" smtClean="0">
                <a:solidFill>
                  <a:schemeClr val="tx1"/>
                </a:solidFill>
                <a:latin typeface="Times New Roman" pitchFamily="18" charset="0"/>
                <a:cs typeface="Times New Roman" pitchFamily="18" charset="0"/>
              </a:rPr>
              <a:t>ox</a:t>
            </a:r>
            <a:r>
              <a:rPr lang="en-US" sz="2000" dirty="0" err="1" smtClean="0">
                <a:solidFill>
                  <a:schemeClr val="tx1"/>
                </a:solidFill>
                <a:latin typeface="Times New Roman" pitchFamily="18" charset="0"/>
                <a:cs typeface="Times New Roman" pitchFamily="18" charset="0"/>
              </a:rPr>
              <a:t>ygen</a:t>
            </a:r>
            <a:r>
              <a:rPr lang="vi-VN" sz="2000" dirty="0" smtClean="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trong ống nghiệm, que đóm bị tắt.</a:t>
            </a:r>
            <a:endParaRPr lang="vi-VN" sz="200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41742169"/>
      </p:ext>
    </p:extLst>
  </p:cSld>
  <p:clrMapOvr>
    <a:masterClrMapping/>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childTnLst>
        </p:cTn>
      </p:par>
    </p:tnLst>
    <p:bldLst>
      <p:bldP spid="3" grpId="0" animBg="1"/>
      <p:bldP spid="3" grpId="1" animBg="1"/>
      <p:bldP spid="4" grpId="0" animBg="1"/>
      <p:bldP spid="4" grpId="1"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90600" y="-19050"/>
            <a:ext cx="7543800" cy="75063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Khí</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không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chỉ</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có</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vai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trò</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quan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trọng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với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sống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còn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quan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trọng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trong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cháy.Oxygen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quá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trình</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đốt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liệu</a:t>
            </a:r>
            <a:endParaRPr lang="vi-VN" sz="2000" dirty="0" smtClean="0">
              <a:solidFill>
                <a:schemeClr val="tx1"/>
              </a:solidFill>
              <a:latin typeface="Times New Roman" pitchFamily="18" charset="0"/>
              <a:cs typeface="Times New Roman" pitchFamily="18" charset="0"/>
            </a:endParaRPr>
          </a:p>
        </p:txBody>
      </p:sp>
      <p:pic>
        <p:nvPicPr>
          <p:cNvPr id="1026" name="Picture 2" descr="Hình ảnh bếp lửa trong bài thơ Bếp lửa của Bằng Việt bài 1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60" y="742950"/>
            <a:ext cx="2755710" cy="200455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 name="AutoShape 4" descr="Than đá được hình thành như thế nào? - Tìm hiểu - Hoa Xương R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59093"/>
            <a:ext cx="2755710" cy="2049933"/>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Thị trường dầu mỏ hồi phục nhanh hơn dự kiến, nửa mừng nửa 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2964119"/>
            <a:ext cx="2727896" cy="204993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3" name="Picture 9" descr="Bếp gas đôi âm kính Sakura SG2665GB - Hàng chính hãng"/>
          <p:cNvPicPr>
            <a:picLocks noChangeAspect="1" noChangeArrowheads="1"/>
          </p:cNvPicPr>
          <p:nvPr/>
        </p:nvPicPr>
        <p:blipFill rotWithShape="1">
          <a:blip r:embed="rId5">
            <a:extLst>
              <a:ext uri="{28A0092B-C50C-407E-A947-70E740481C1C}">
                <a14:useLocalDpi xmlns:a14="http://schemas.microsoft.com/office/drawing/2010/main" val="0"/>
              </a:ext>
            </a:extLst>
          </a:blip>
          <a:srcRect l="9671" t="29897" r="60001" b="43356"/>
          <a:stretch/>
        </p:blipFill>
        <p:spPr bwMode="auto">
          <a:xfrm>
            <a:off x="4483291" y="2966392"/>
            <a:ext cx="2755709" cy="208171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990600" y="2809026"/>
            <a:ext cx="1117409"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smtClean="0">
                <a:solidFill>
                  <a:schemeClr val="tx1"/>
                </a:solidFill>
                <a:latin typeface="Times New Roman" pitchFamily="18" charset="0"/>
                <a:cs typeface="Times New Roman" pitchFamily="18" charset="0"/>
              </a:rPr>
              <a:t>Củi</a:t>
            </a:r>
            <a:endParaRPr lang="vi-VN" sz="2000" b="1" dirty="0" smtClean="0">
              <a:solidFill>
                <a:schemeClr val="tx1"/>
              </a:solidFill>
              <a:latin typeface="Times New Roman" pitchFamily="18" charset="0"/>
              <a:cs typeface="Times New Roman" pitchFamily="18" charset="0"/>
            </a:endParaRPr>
          </a:p>
        </p:txBody>
      </p:sp>
      <p:sp>
        <p:nvSpPr>
          <p:cNvPr id="9" name="Rounded Rectangle 8"/>
          <p:cNvSpPr/>
          <p:nvPr/>
        </p:nvSpPr>
        <p:spPr>
          <a:xfrm>
            <a:off x="6993340" y="2788316"/>
            <a:ext cx="1265830"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smtClean="0">
                <a:solidFill>
                  <a:schemeClr val="tx1"/>
                </a:solidFill>
                <a:latin typeface="Times New Roman" pitchFamily="18" charset="0"/>
                <a:cs typeface="Times New Roman" pitchFamily="18" charset="0"/>
              </a:rPr>
              <a:t>Than </a:t>
            </a:r>
            <a:r>
              <a:rPr lang="en-US" sz="2000" b="1" dirty="0" err="1" smtClean="0">
                <a:solidFill>
                  <a:schemeClr val="tx1"/>
                </a:solidFill>
                <a:latin typeface="Times New Roman" pitchFamily="18" charset="0"/>
                <a:cs typeface="Times New Roman" pitchFamily="18" charset="0"/>
              </a:rPr>
              <a:t>đá</a:t>
            </a:r>
            <a:endParaRPr lang="vi-VN" sz="2000" b="1" dirty="0" smtClean="0">
              <a:solidFill>
                <a:schemeClr val="tx1"/>
              </a:solidFill>
              <a:latin typeface="Times New Roman" pitchFamily="18" charset="0"/>
              <a:cs typeface="Times New Roman" pitchFamily="18" charset="0"/>
            </a:endParaRPr>
          </a:p>
        </p:txBody>
      </p:sp>
      <p:sp>
        <p:nvSpPr>
          <p:cNvPr id="10" name="Rounded Rectangle 9"/>
          <p:cNvSpPr/>
          <p:nvPr/>
        </p:nvSpPr>
        <p:spPr>
          <a:xfrm>
            <a:off x="1994610" y="4638737"/>
            <a:ext cx="1117409"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smtClean="0">
                <a:solidFill>
                  <a:schemeClr val="tx1"/>
                </a:solidFill>
                <a:latin typeface="Times New Roman" pitchFamily="18" charset="0"/>
                <a:cs typeface="Times New Roman" pitchFamily="18" charset="0"/>
              </a:rPr>
              <a:t>Dầu</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mỏ</a:t>
            </a:r>
            <a:endParaRPr lang="vi-VN" sz="2000" b="1" dirty="0" smtClean="0">
              <a:solidFill>
                <a:schemeClr val="tx1"/>
              </a:solidFill>
              <a:latin typeface="Times New Roman" pitchFamily="18" charset="0"/>
              <a:cs typeface="Times New Roman" pitchFamily="18" charset="0"/>
            </a:endParaRPr>
          </a:p>
        </p:txBody>
      </p:sp>
      <p:sp>
        <p:nvSpPr>
          <p:cNvPr id="11" name="Rounded Rectangle 10"/>
          <p:cNvSpPr/>
          <p:nvPr/>
        </p:nvSpPr>
        <p:spPr>
          <a:xfrm>
            <a:off x="5302440" y="4638736"/>
            <a:ext cx="1117409" cy="375315"/>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smtClean="0">
                <a:solidFill>
                  <a:schemeClr val="tx1"/>
                </a:solidFill>
                <a:latin typeface="Times New Roman" pitchFamily="18" charset="0"/>
                <a:cs typeface="Times New Roman" pitchFamily="18" charset="0"/>
              </a:rPr>
              <a:t>Khí</a:t>
            </a:r>
            <a:r>
              <a:rPr lang="en-US" sz="2000" b="1" dirty="0" smtClean="0">
                <a:solidFill>
                  <a:schemeClr val="tx1"/>
                </a:solidFill>
                <a:latin typeface="Times New Roman" pitchFamily="18" charset="0"/>
                <a:cs typeface="Times New Roman" pitchFamily="18" charset="0"/>
              </a:rPr>
              <a:t> gas</a:t>
            </a:r>
            <a:endParaRPr lang="vi-VN" sz="2000" b="1"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0844188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wipe(left)">
                                      <p:cBhvr>
                                        <p:cTn id="14" dur="500"/>
                                        <p:tgtEl>
                                          <p:spTgt spid="102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left)">
                                      <p:cBhvr>
                                        <p:cTn id="21" dur="500"/>
                                        <p:tgtEl>
                                          <p:spTgt spid="10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wipe(left)">
                                      <p:cBhvr>
                                        <p:cTn id="28" dur="500"/>
                                        <p:tgtEl>
                                          <p:spTgt spid="10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p:blipFill>
        <p:spPr bwMode="auto">
          <a:xfrm>
            <a:off x="1295400" y="209550"/>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9550"/>
            <a:ext cx="2828925"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2054" name="Picture 6" descr="Dầu đèn ở phố | Tin tức mới nhất 24h - Đọc Báo Lao Động online - Laodong.vn"/>
          <p:cNvPicPr>
            <a:picLocks noChangeAspect="1" noChangeArrowheads="1"/>
          </p:cNvPicPr>
          <p:nvPr/>
        </p:nvPicPr>
        <p:blipFill rotWithShape="1">
          <a:blip r:embed="rId4">
            <a:extLst>
              <a:ext uri="{28A0092B-C50C-407E-A947-70E740481C1C}">
                <a14:useLocalDpi xmlns:a14="http://schemas.microsoft.com/office/drawing/2010/main" val="0"/>
              </a:ext>
            </a:extLst>
          </a:blip>
          <a:srcRect l="26855" t="3644" r="1708" b="3644"/>
          <a:stretch/>
        </p:blipFill>
        <p:spPr bwMode="auto">
          <a:xfrm>
            <a:off x="3261816" y="2773519"/>
            <a:ext cx="2999521" cy="2128623"/>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699626" y="2299899"/>
            <a:ext cx="3929349" cy="414147"/>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Sử</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dụng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củi</a:t>
            </a:r>
            <a:r>
              <a:rPr lang="en-US" sz="2000" dirty="0" smtClean="0">
                <a:solidFill>
                  <a:schemeClr val="tx1"/>
                </a:solidFill>
                <a:latin typeface="Times New Roman" pitchFamily="18" charset="0"/>
                <a:cs typeface="Times New Roman" pitchFamily="18" charset="0"/>
              </a:rPr>
              <a:t>, gas </a:t>
            </a:r>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đun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nấu</a:t>
            </a:r>
            <a:endParaRPr lang="vi-VN" sz="2000" dirty="0" smtClean="0">
              <a:solidFill>
                <a:schemeClr val="tx1"/>
              </a:solidFill>
              <a:latin typeface="Times New Roman" pitchFamily="18" charset="0"/>
              <a:cs typeface="Times New Roman" pitchFamily="18" charset="0"/>
            </a:endParaRPr>
          </a:p>
        </p:txBody>
      </p:sp>
      <p:sp>
        <p:nvSpPr>
          <p:cNvPr id="8" name="Rounded Rectangle 7"/>
          <p:cNvSpPr/>
          <p:nvPr/>
        </p:nvSpPr>
        <p:spPr>
          <a:xfrm>
            <a:off x="228600" y="4105528"/>
            <a:ext cx="2895600" cy="414147"/>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Đốt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dầu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thắp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sáng</a:t>
            </a:r>
            <a:endParaRPr lang="vi-VN" sz="2000" dirty="0" smtClean="0">
              <a:solidFill>
                <a:schemeClr val="tx1"/>
              </a:solidFill>
              <a:latin typeface="Times New Roman" pitchFamily="18" charset="0"/>
              <a:cs typeface="Times New Roman" pitchFamily="18" charset="0"/>
            </a:endParaRPr>
          </a:p>
        </p:txBody>
      </p:sp>
      <p:sp>
        <p:nvSpPr>
          <p:cNvPr id="9" name="Rounded Rectangle 8"/>
          <p:cNvSpPr/>
          <p:nvPr/>
        </p:nvSpPr>
        <p:spPr>
          <a:xfrm>
            <a:off x="2562366" y="188792"/>
            <a:ext cx="4524233" cy="1697158"/>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       </a:t>
            </a:r>
            <a:r>
              <a:rPr lang="vi-VN" sz="2000" dirty="0" smtClean="0">
                <a:solidFill>
                  <a:schemeClr val="tx1"/>
                </a:solidFill>
                <a:latin typeface="Times New Roman" pitchFamily="18" charset="0"/>
                <a:cs typeface="Times New Roman" pitchFamily="18" charset="0"/>
              </a:rPr>
              <a:t>Gia </a:t>
            </a:r>
            <a:r>
              <a:rPr lang="vi-VN" sz="2000" dirty="0">
                <a:solidFill>
                  <a:schemeClr val="tx1"/>
                </a:solidFill>
                <a:latin typeface="Times New Roman" pitchFamily="18" charset="0"/>
                <a:cs typeface="Times New Roman" pitchFamily="18" charset="0"/>
              </a:rPr>
              <a:t>đình em sử dụng loại nhiên liệu nào để đun nấu hằng ngày</a:t>
            </a:r>
            <a:r>
              <a:rPr lang="vi-VN" sz="2000" dirty="0" smtClean="0">
                <a:solidFill>
                  <a:schemeClr val="tx1"/>
                </a:solidFill>
                <a:latin typeface="Times New Roman" pitchFamily="18" charset="0"/>
                <a:cs typeface="Times New Roman" pitchFamily="18" charset="0"/>
              </a:rPr>
              <a:t>?</a:t>
            </a:r>
            <a:endParaRPr lang="en-US" sz="2000" dirty="0" smtClean="0">
              <a:solidFill>
                <a:schemeClr val="tx1"/>
              </a:solidFill>
              <a:latin typeface="Times New Roman" pitchFamily="18" charset="0"/>
              <a:cs typeface="Times New Roman" pitchFamily="18" charset="0"/>
            </a:endParaRPr>
          </a:p>
          <a:p>
            <a:pPr algn="ctr"/>
            <a:r>
              <a:rPr lang="en-US" sz="2000" dirty="0" smtClean="0">
                <a:solidFill>
                  <a:schemeClr val="tx1"/>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Vẽ</a:t>
            </a:r>
            <a:r>
              <a:rPr lang="en-US" sz="2000" dirty="0" smtClean="0">
                <a:solidFill>
                  <a:srgbClr val="FF0000"/>
                </a:solidFill>
                <a:latin typeface="Times New Roman" pitchFamily="18" charset="0"/>
                <a:cs typeface="Times New Roman" pitchFamily="18" charset="0"/>
              </a:rPr>
              <a:t> poster </a:t>
            </a:r>
            <a:r>
              <a:rPr lang="en-US" sz="2000" dirty="0" err="1" smtClean="0">
                <a:solidFill>
                  <a:srgbClr val="FF0000"/>
                </a:solidFill>
                <a:latin typeface="Times New Roman" pitchFamily="18" charset="0"/>
                <a:cs typeface="Times New Roman" pitchFamily="18" charset="0"/>
              </a:rPr>
              <a:t>hoặc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sơ</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đồ</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tư</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duy</a:t>
            </a:r>
            <a:r>
              <a:rPr lang="en-US" sz="2000" dirty="0" smtClean="0">
                <a:solidFill>
                  <a:srgbClr val="FF0000"/>
                </a:solidFill>
                <a:latin typeface="Times New Roman" pitchFamily="18" charset="0"/>
                <a:cs typeface="Times New Roman" pitchFamily="18" charset="0"/>
              </a:rPr>
              <a:t> )</a:t>
            </a:r>
          </a:p>
          <a:p>
            <a:pPr algn="just"/>
            <a:r>
              <a:rPr lang="en-US" sz="2000" dirty="0" smtClean="0">
                <a:solidFill>
                  <a:schemeClr val="tx1"/>
                </a:solidFill>
                <a:latin typeface="Times New Roman" pitchFamily="18" charset="0"/>
                <a:cs typeface="Times New Roman" pitchFamily="18" charset="0"/>
              </a:rPr>
              <a:t>        </a:t>
            </a:r>
            <a:r>
              <a:rPr lang="vi-VN" sz="2000" dirty="0" smtClean="0">
                <a:solidFill>
                  <a:schemeClr val="tx1"/>
                </a:solidFill>
                <a:latin typeface="Times New Roman" pitchFamily="18" charset="0"/>
                <a:cs typeface="Times New Roman" pitchFamily="18" charset="0"/>
              </a:rPr>
              <a:t>Nhiên </a:t>
            </a:r>
            <a:r>
              <a:rPr lang="vi-VN" sz="2000" dirty="0">
                <a:solidFill>
                  <a:schemeClr val="tx1"/>
                </a:solidFill>
                <a:latin typeface="Times New Roman" pitchFamily="18" charset="0"/>
                <a:cs typeface="Times New Roman" pitchFamily="18" charset="0"/>
              </a:rPr>
              <a:t>liệu đó </a:t>
            </a:r>
            <a:r>
              <a:rPr lang="en-US" sz="2000" dirty="0" smtClean="0">
                <a:solidFill>
                  <a:schemeClr val="tx1"/>
                </a:solidFill>
                <a:latin typeface="Times New Roman" pitchFamily="18" charset="0"/>
                <a:cs typeface="Times New Roman" pitchFamily="18" charset="0"/>
              </a:rPr>
              <a:t>c</a:t>
            </a:r>
            <a:r>
              <a:rPr lang="vi-VN" sz="2000" dirty="0" smtClean="0">
                <a:solidFill>
                  <a:schemeClr val="tx1"/>
                </a:solidFill>
                <a:latin typeface="Times New Roman" pitchFamily="18" charset="0"/>
                <a:cs typeface="Times New Roman" pitchFamily="18" charset="0"/>
              </a:rPr>
              <a:t>ó </a:t>
            </a:r>
            <a:r>
              <a:rPr lang="vi-VN" sz="2000" dirty="0">
                <a:solidFill>
                  <a:schemeClr val="tx1"/>
                </a:solidFill>
                <a:latin typeface="Times New Roman" pitchFamily="18" charset="0"/>
                <a:cs typeface="Times New Roman" pitchFamily="18" charset="0"/>
              </a:rPr>
              <a:t>cần sử dụng đến oxygen để đốt cháy không?</a:t>
            </a:r>
          </a:p>
        </p:txBody>
      </p:sp>
    </p:spTree>
    <p:extLst>
      <p:ext uri="{BB962C8B-B14F-4D97-AF65-F5344CB8AC3E}">
        <p14:creationId xmlns:p14="http://schemas.microsoft.com/office/powerpoint/2010/main" val="4909711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050"/>
                                        </p:tgtEl>
                                      </p:cBhvr>
                                    </p:animEffect>
                                    <p:set>
                                      <p:cBhvr>
                                        <p:cTn id="25" dur="1" fill="hold">
                                          <p:stCondLst>
                                            <p:cond delay="499"/>
                                          </p:stCondLst>
                                        </p:cTn>
                                        <p:tgtEl>
                                          <p:spTgt spid="20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54"/>
                                        </p:tgtEl>
                                      </p:cBhvr>
                                    </p:animEffect>
                                    <p:set>
                                      <p:cBhvr>
                                        <p:cTn id="31" dur="1" fill="hold">
                                          <p:stCondLst>
                                            <p:cond delay="499"/>
                                          </p:stCondLst>
                                        </p:cTn>
                                        <p:tgtEl>
                                          <p:spTgt spid="205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p:blipFill>
        <p:spPr bwMode="auto">
          <a:xfrm>
            <a:off x="381000" y="209550"/>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281344"/>
            <a:ext cx="2828925"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4" descr="Tác hại của bếp than tổ ong: Mỗi bếp than là một lò sinh độc t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528958"/>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5" name="Picture 6" descr="Dầu đèn ở phố | Tin tức mới nhất 24h - Đọc Báo Lao Động online - Laodong.vn"/>
          <p:cNvPicPr>
            <a:picLocks noChangeAspect="1" noChangeArrowheads="1"/>
          </p:cNvPicPr>
          <p:nvPr/>
        </p:nvPicPr>
        <p:blipFill rotWithShape="1">
          <a:blip r:embed="rId5">
            <a:extLst>
              <a:ext uri="{28A0092B-C50C-407E-A947-70E740481C1C}">
                <a14:useLocalDpi xmlns:a14="http://schemas.microsoft.com/office/drawing/2010/main" val="0"/>
              </a:ext>
            </a:extLst>
          </a:blip>
          <a:srcRect l="26855" t="3644" r="1708" b="3644"/>
          <a:stretch/>
        </p:blipFill>
        <p:spPr bwMode="auto">
          <a:xfrm>
            <a:off x="5839679" y="2554263"/>
            <a:ext cx="2999521" cy="2128623"/>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6" name="Picture 8" descr="Bếp Điện Từ Midea MI-K1917EF Giá Tốt | Nguyễn Kim"/>
          <p:cNvPicPr>
            <a:picLocks noChangeAspect="1" noChangeArrowheads="1"/>
          </p:cNvPicPr>
          <p:nvPr/>
        </p:nvPicPr>
        <p:blipFill rotWithShape="1">
          <a:blip r:embed="rId6">
            <a:extLst>
              <a:ext uri="{28A0092B-C50C-407E-A947-70E740481C1C}">
                <a14:useLocalDpi xmlns:a14="http://schemas.microsoft.com/office/drawing/2010/main" val="0"/>
              </a:ext>
            </a:extLst>
          </a:blip>
          <a:srcRect l="4736" r="3801"/>
          <a:stretch/>
        </p:blipFill>
        <p:spPr bwMode="auto">
          <a:xfrm>
            <a:off x="3133583" y="515488"/>
            <a:ext cx="2800492" cy="2061806"/>
          </a:xfrm>
          <a:prstGeom prst="flowChartAlternateProcess">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76600" y="1680378"/>
            <a:ext cx="2449347" cy="1938195"/>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Than tổ ong, củi, gas, ... những nhiên liệu này cần phải cung cấp oxygen (không khí) mới cháy được.</a:t>
            </a:r>
          </a:p>
        </p:txBody>
      </p:sp>
      <p:sp>
        <p:nvSpPr>
          <p:cNvPr id="8" name="Rounded Rectangle 7"/>
          <p:cNvSpPr/>
          <p:nvPr/>
        </p:nvSpPr>
        <p:spPr>
          <a:xfrm>
            <a:off x="3309155" y="2970874"/>
            <a:ext cx="2449347" cy="12954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  </a:t>
            </a:r>
            <a:r>
              <a:rPr lang="vi-VN" sz="2000" dirty="0">
                <a:solidFill>
                  <a:schemeClr val="tx1"/>
                </a:solidFill>
                <a:latin typeface="Times New Roman" pitchFamily="18" charset="0"/>
                <a:cs typeface="Times New Roman" pitchFamily="18" charset="0"/>
              </a:rPr>
              <a:t>Nếu dùng bếp điện hoặc bếp từ thì không cần cung cấp oxygen.</a:t>
            </a:r>
          </a:p>
        </p:txBody>
      </p:sp>
    </p:spTree>
    <p:extLst>
      <p:ext uri="{BB962C8B-B14F-4D97-AF65-F5344CB8AC3E}">
        <p14:creationId xmlns:p14="http://schemas.microsoft.com/office/powerpoint/2010/main" val="3571374878"/>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p:blipFill>
        <p:spPr bwMode="auto">
          <a:xfrm>
            <a:off x="381000" y="209550"/>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281344"/>
            <a:ext cx="2828925"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4" descr="Tác hại của bếp than tổ ong: Mỗi bếp than là một lò sinh độc t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528958"/>
            <a:ext cx="2808453" cy="2061806"/>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5" name="Picture 6" descr="Dầu đèn ở phố | Tin tức mới nhất 24h - Đọc Báo Lao Động online - Laodong.vn"/>
          <p:cNvPicPr>
            <a:picLocks noChangeAspect="1" noChangeArrowheads="1"/>
          </p:cNvPicPr>
          <p:nvPr/>
        </p:nvPicPr>
        <p:blipFill rotWithShape="1">
          <a:blip r:embed="rId5">
            <a:extLst>
              <a:ext uri="{28A0092B-C50C-407E-A947-70E740481C1C}">
                <a14:useLocalDpi xmlns:a14="http://schemas.microsoft.com/office/drawing/2010/main" val="0"/>
              </a:ext>
            </a:extLst>
          </a:blip>
          <a:srcRect l="26855" t="3644" r="1708" b="3644"/>
          <a:stretch/>
        </p:blipFill>
        <p:spPr bwMode="auto">
          <a:xfrm>
            <a:off x="5839679" y="2554263"/>
            <a:ext cx="2999521" cy="2128623"/>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358487" y="2347984"/>
            <a:ext cx="2449347" cy="12954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Tầm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quan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trọng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của</a:t>
            </a:r>
            <a:r>
              <a:rPr lang="en-US" sz="2000" dirty="0" smtClean="0">
                <a:solidFill>
                  <a:schemeClr val="tx1"/>
                </a:solidFill>
                <a:latin typeface="Times New Roman" pitchFamily="18" charset="0"/>
                <a:cs typeface="Times New Roman" pitchFamily="18" charset="0"/>
              </a:rPr>
              <a:t> oxygen ?</a:t>
            </a:r>
            <a:endParaRPr lang="vi-VN" sz="2000" dirty="0">
              <a:solidFill>
                <a:schemeClr val="tx1"/>
              </a:solidFill>
              <a:latin typeface="Times New Roman" pitchFamily="18" charset="0"/>
              <a:cs typeface="Times New Roman" pitchFamily="18" charset="0"/>
            </a:endParaRPr>
          </a:p>
        </p:txBody>
      </p:sp>
      <p:pic>
        <p:nvPicPr>
          <p:cNvPr id="9" name="Picture 8" descr="Screen Clipping"/>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58273" y="197324"/>
            <a:ext cx="2286000" cy="1922594"/>
          </a:xfrm>
          <a:prstGeom prst="rect">
            <a:avLst/>
          </a:prstGeom>
        </p:spPr>
      </p:pic>
    </p:spTree>
    <p:extLst>
      <p:ext uri="{BB962C8B-B14F-4D97-AF65-F5344CB8AC3E}">
        <p14:creationId xmlns:p14="http://schemas.microsoft.com/office/powerpoint/2010/main" val="24183687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990600" y="8953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itchFamily="18" charset="0"/>
                <a:cs typeface="Times New Roman" pitchFamily="18" charset="0"/>
              </a:rPr>
              <a:t>1. </a:t>
            </a:r>
            <a:r>
              <a:rPr lang="en-US" sz="2000" b="1" dirty="0" err="1">
                <a:solidFill>
                  <a:prstClr val="black"/>
                </a:solidFill>
                <a:latin typeface="Times New Roman" pitchFamily="18" charset="0"/>
                <a:cs typeface="Times New Roman" pitchFamily="18" charset="0"/>
              </a:rPr>
              <a:t>Một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tính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7" name="Rounded Rectangle 6"/>
          <p:cNvSpPr/>
          <p:nvPr/>
        </p:nvSpPr>
        <p:spPr>
          <a:xfrm>
            <a:off x="990600" y="14287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2</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Tầm</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quan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trọng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endParaRPr lang="vi-VN" sz="2000" b="1" dirty="0">
              <a:solidFill>
                <a:prstClr val="black"/>
              </a:solidFill>
              <a:latin typeface="Times New Roman" pitchFamily="18" charset="0"/>
              <a:cs typeface="Times New Roman" pitchFamily="18" charset="0"/>
            </a:endParaRPr>
          </a:p>
        </p:txBody>
      </p:sp>
      <p:sp>
        <p:nvSpPr>
          <p:cNvPr id="8" name="Rounded Rectangle 7"/>
          <p:cNvSpPr/>
          <p:nvPr/>
        </p:nvSpPr>
        <p:spPr>
          <a:xfrm>
            <a:off x="990600" y="19621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a:solidFill>
                  <a:prstClr val="black"/>
                </a:solidFill>
                <a:latin typeface="Times New Roman" pitchFamily="18" charset="0"/>
                <a:cs typeface="Times New Roman" pitchFamily="18" charset="0"/>
              </a:rPr>
              <a:t>a</a:t>
            </a:r>
            <a:r>
              <a:rPr lang="vi-VN"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a:solidFill>
                  <a:prstClr val="black"/>
                </a:solidFill>
                <a:latin typeface="Times New Roman" pitchFamily="18" charset="0"/>
                <a:cs typeface="Times New Roman" pitchFamily="18" charset="0"/>
              </a:rPr>
              <a:t>với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sự</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sống</a:t>
            </a:r>
            <a:endParaRPr lang="vi-VN" sz="2000" b="1" dirty="0">
              <a:solidFill>
                <a:prstClr val="black"/>
              </a:solidFill>
              <a:latin typeface="Times New Roman" pitchFamily="18" charset="0"/>
              <a:cs typeface="Times New Roman" pitchFamily="18" charset="0"/>
            </a:endParaRPr>
          </a:p>
        </p:txBody>
      </p:sp>
      <p:sp>
        <p:nvSpPr>
          <p:cNvPr id="9" name="Rounded Rectangle 8"/>
          <p:cNvSpPr/>
          <p:nvPr/>
        </p:nvSpPr>
        <p:spPr>
          <a:xfrm>
            <a:off x="990600" y="2495550"/>
            <a:ext cx="3962400" cy="9906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prstClr val="black"/>
                </a:solidFill>
                <a:latin typeface="Times New Roman" pitchFamily="18" charset="0"/>
                <a:cs typeface="Times New Roman" pitchFamily="18" charset="0"/>
              </a:rPr>
              <a:t>b</a:t>
            </a:r>
            <a:r>
              <a:rPr lang="vi-VN" sz="2000" b="1" dirty="0" smtClean="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Vai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trò</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 </a:t>
            </a:r>
            <a:r>
              <a:rPr lang="en-US" sz="2000" b="1" dirty="0" err="1" smtClean="0">
                <a:solidFill>
                  <a:prstClr val="black"/>
                </a:solidFill>
                <a:latin typeface="Times New Roman" pitchFamily="18" charset="0"/>
                <a:cs typeface="Times New Roman" pitchFamily="18" charset="0"/>
              </a:rPr>
              <a:t>đối</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với</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sự</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cháy</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và</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quá</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trình</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đốt</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cháy</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nhiên</a:t>
            </a:r>
            <a:r>
              <a:rPr lang="en-US" sz="2000" b="1" dirty="0" smtClean="0">
                <a:solidFill>
                  <a:prstClr val="black"/>
                </a:solidFill>
                <a:latin typeface="Times New Roman" pitchFamily="18" charset="0"/>
                <a:cs typeface="Times New Roman" pitchFamily="18" charset="0"/>
              </a:rPr>
              <a:t> </a:t>
            </a:r>
            <a:r>
              <a:rPr lang="en-US" sz="2000" b="1" dirty="0" err="1" smtClean="0">
                <a:solidFill>
                  <a:prstClr val="black"/>
                </a:solidFill>
                <a:latin typeface="Times New Roman" pitchFamily="18" charset="0"/>
                <a:cs typeface="Times New Roman" pitchFamily="18" charset="0"/>
              </a:rPr>
              <a:t>liệu</a:t>
            </a:r>
            <a:endParaRPr lang="vi-VN" sz="2000" b="1" dirty="0">
              <a:solidFill>
                <a:prstClr val="black"/>
              </a:solidFill>
              <a:latin typeface="Times New Roman" pitchFamily="18" charset="0"/>
              <a:cs typeface="Times New Roman" pitchFamily="18" charset="0"/>
            </a:endParaRPr>
          </a:p>
        </p:txBody>
      </p:sp>
      <p:sp>
        <p:nvSpPr>
          <p:cNvPr id="10" name="Rounded Rectangle 9"/>
          <p:cNvSpPr/>
          <p:nvPr/>
        </p:nvSpPr>
        <p:spPr>
          <a:xfrm>
            <a:off x="990600" y="3562350"/>
            <a:ext cx="4038600" cy="381000"/>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sym typeface="Wingdings" pitchFamily="2" charset="2"/>
              </a:rPr>
              <a:t></a:t>
            </a:r>
            <a:r>
              <a:rPr lang="en-US" sz="2000" dirty="0" smtClean="0">
                <a:solidFill>
                  <a:schemeClr val="tx1"/>
                </a:solidFill>
                <a:latin typeface="Times New Roman" pitchFamily="18" charset="0"/>
                <a:cs typeface="Times New Roman" pitchFamily="18" charset="0"/>
              </a:rPr>
              <a:t>Oxygen </a:t>
            </a:r>
            <a:r>
              <a:rPr lang="en-US" sz="2000" dirty="0" err="1" smtClean="0">
                <a:solidFill>
                  <a:schemeClr val="tx1"/>
                </a:solidFill>
                <a:latin typeface="Times New Roman" pitchFamily="18" charset="0"/>
                <a:cs typeface="Times New Roman" pitchFamily="18" charset="0"/>
              </a:rPr>
              <a:t>duy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trì</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sống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91828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l="3343" t="3828" r="50102" b="16657"/>
          <a:stretch/>
        </p:blipFill>
        <p:spPr bwMode="auto">
          <a:xfrm>
            <a:off x="3317875" y="1501822"/>
            <a:ext cx="1330325" cy="19843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3910" b="19317"/>
          <a:stretch/>
        </p:blipFill>
        <p:spPr bwMode="auto">
          <a:xfrm>
            <a:off x="4544182" y="1330411"/>
            <a:ext cx="1105800" cy="21590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t="81964"/>
          <a:stretch/>
        </p:blipFill>
        <p:spPr bwMode="auto">
          <a:xfrm>
            <a:off x="3162300" y="3489704"/>
            <a:ext cx="2857500" cy="45009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38600" y="186515"/>
            <a:ext cx="1104900" cy="401758"/>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Chú</a:t>
            </a:r>
            <a:r>
              <a:rPr lang="en-US" sz="20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ý</a:t>
            </a:r>
            <a:endParaRPr lang="vi-VN" sz="20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ounded Rectangle 9"/>
          <p:cNvSpPr/>
          <p:nvPr/>
        </p:nvSpPr>
        <p:spPr>
          <a:xfrm>
            <a:off x="2590800" y="631775"/>
            <a:ext cx="4325250" cy="401758"/>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Điều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kiện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để</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xảy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ra</a:t>
            </a:r>
            <a:r>
              <a:rPr lang="en-US" sz="2000" dirty="0" smtClean="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sp>
        <p:nvSpPr>
          <p:cNvPr id="11" name="Rounded Rectangle 10"/>
          <p:cNvSpPr/>
          <p:nvPr/>
        </p:nvSpPr>
        <p:spPr>
          <a:xfrm>
            <a:off x="5649982" y="1415986"/>
            <a:ext cx="2214338" cy="1101543"/>
          </a:xfrm>
          <a:prstGeom prst="roundRect">
            <a:avLst/>
          </a:prstGeom>
          <a:noFill/>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Chất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phải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nóng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đến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nhiệt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độ</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12" name="Rounded Rectangle 11"/>
          <p:cNvSpPr/>
          <p:nvPr/>
        </p:nvSpPr>
        <p:spPr>
          <a:xfrm>
            <a:off x="228600" y="1511722"/>
            <a:ext cx="3089275" cy="121242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Phải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tiếp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xúc</a:t>
            </a:r>
            <a:r>
              <a:rPr lang="en-US" sz="2000" dirty="0" smtClean="0">
                <a:solidFill>
                  <a:schemeClr val="tx1"/>
                </a:solidFill>
                <a:latin typeface="Times New Roman" pitchFamily="18" charset="0"/>
                <a:cs typeface="Times New Roman" pitchFamily="18" charset="0"/>
              </a:rPr>
              <a:t> </a:t>
            </a:r>
          </a:p>
          <a:p>
            <a:pPr algn="ctr"/>
            <a:r>
              <a:rPr lang="en-US" sz="2000" dirty="0" err="1" smtClean="0">
                <a:solidFill>
                  <a:schemeClr val="tx1"/>
                </a:solidFill>
                <a:latin typeface="Times New Roman" pitchFamily="18" charset="0"/>
                <a:cs typeface="Times New Roman" pitchFamily="18" charset="0"/>
              </a:rPr>
              <a:t>và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có</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đủ</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cho</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3237643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500"/>
                                        <p:tgtEl>
                                          <p:spTgt spid="307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hí co2 không dùng để dập tắt đám cháy nà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669" y="1153947"/>
            <a:ext cx="24409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153947"/>
            <a:ext cx="24409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843" t="4835" r="23391" b="470"/>
          <a:stretch/>
        </p:blipFill>
        <p:spPr bwMode="auto">
          <a:xfrm>
            <a:off x="2147010" y="3181350"/>
            <a:ext cx="24409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24" y="3181350"/>
            <a:ext cx="2440913"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921491" y="187634"/>
            <a:ext cx="5301018" cy="74295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itchFamily="18" charset="0"/>
                <a:cs typeface="Times New Roman" pitchFamily="18" charset="0"/>
              </a:rPr>
              <a:t>Muốn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dập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tắt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cần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thực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một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hoặc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cả</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hai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biện</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pháp</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sau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đây</a:t>
            </a:r>
            <a:endParaRPr lang="vi-VN" sz="2000" dirty="0">
              <a:solidFill>
                <a:schemeClr val="tx1"/>
              </a:solidFill>
              <a:latin typeface="Times New Roman" pitchFamily="18" charset="0"/>
              <a:cs typeface="Times New Roman" pitchFamily="18" charset="0"/>
            </a:endParaRPr>
          </a:p>
        </p:txBody>
      </p:sp>
      <p:sp>
        <p:nvSpPr>
          <p:cNvPr id="13" name="Rounded Rectangle 12"/>
          <p:cNvSpPr/>
          <p:nvPr/>
        </p:nvSpPr>
        <p:spPr>
          <a:xfrm>
            <a:off x="-381000" y="5238750"/>
            <a:ext cx="5638800" cy="45720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itchFamily="18" charset="0"/>
                <a:cs typeface="Times New Roman" pitchFamily="18" charset="0"/>
              </a:rPr>
              <a:t>Hạ</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nhiệt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độ</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của</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chất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xuống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dưới</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nhiệt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độ</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14" name="Rounded Rectangle 13"/>
          <p:cNvSpPr/>
          <p:nvPr/>
        </p:nvSpPr>
        <p:spPr>
          <a:xfrm>
            <a:off x="6248400" y="5238750"/>
            <a:ext cx="3348132" cy="371475"/>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itchFamily="18" charset="0"/>
                <a:cs typeface="Times New Roman" pitchFamily="18" charset="0"/>
              </a:rPr>
              <a:t>Cách</a:t>
            </a:r>
            <a:r>
              <a:rPr lang="en-US" sz="2000" dirty="0" smtClean="0">
                <a:solidFill>
                  <a:schemeClr val="tx1"/>
                </a:solidFill>
                <a:latin typeface="Times New Roman" pitchFamily="18" charset="0"/>
                <a:cs typeface="Times New Roman" pitchFamily="18" charset="0"/>
              </a:rPr>
              <a:t> li </a:t>
            </a:r>
            <a:r>
              <a:rPr lang="en-US" sz="2000" dirty="0" err="1" smtClean="0">
                <a:solidFill>
                  <a:schemeClr val="tx1"/>
                </a:solidFill>
                <a:latin typeface="Times New Roman" pitchFamily="18" charset="0"/>
                <a:cs typeface="Times New Roman" pitchFamily="18" charset="0"/>
              </a:rPr>
              <a:t>chất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với</a:t>
            </a:r>
            <a:r>
              <a:rPr lang="en-US" sz="2000" dirty="0" smtClean="0">
                <a:solidFill>
                  <a:schemeClr val="tx1"/>
                </a:solidFill>
                <a:latin typeface="Times New Roman" pitchFamily="18" charset="0"/>
                <a:cs typeface="Times New Roman" pitchFamily="18" charset="0"/>
              </a:rPr>
              <a:t> oxygen</a:t>
            </a:r>
            <a:endParaRPr lang="vi-VN"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9182869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0.00347 -0.09071 L 0.23333 -0.97747 " pathEditMode="relative" rAng="0" ptsTypes="AA">
                                      <p:cBhvr>
                                        <p:cTn id="10" dur="2000" fill="hold"/>
                                        <p:tgtEl>
                                          <p:spTgt spid="13"/>
                                        </p:tgtEl>
                                        <p:attrNameLst>
                                          <p:attrName>ppt_x</p:attrName>
                                          <p:attrName>ppt_y</p:attrName>
                                        </p:attrNameLst>
                                      </p:cBhvr>
                                      <p:rCtr x="11493" y="-44338"/>
                                    </p:animMotion>
                                  </p:childTnLst>
                                </p:cTn>
                              </p:par>
                            </p:childTnLst>
                          </p:cTn>
                        </p:par>
                        <p:par>
                          <p:cTn id="11" fill="hold">
                            <p:stCondLst>
                              <p:cond delay="2500"/>
                            </p:stCondLst>
                            <p:childTnLst>
                              <p:par>
                                <p:cTn id="12" presetID="42" presetClass="path" presetSubtype="0" accel="50000" decel="50000" fill="hold" grpId="0" nodeType="afterEffect">
                                  <p:stCondLst>
                                    <p:cond delay="0"/>
                                  </p:stCondLst>
                                  <p:childTnLst>
                                    <p:animMotion origin="layout" path="M -0.09115 -0.17587 L -0.37465 -0.88028 " pathEditMode="relative" rAng="0" ptsTypes="AA">
                                      <p:cBhvr>
                                        <p:cTn id="13" dur="2000" fill="hold"/>
                                        <p:tgtEl>
                                          <p:spTgt spid="14"/>
                                        </p:tgtEl>
                                        <p:attrNameLst>
                                          <p:attrName>ppt_x</p:attrName>
                                          <p:attrName>ppt_y</p:attrName>
                                        </p:attrNameLst>
                                      </p:cBhvr>
                                      <p:rCtr x="-14184" y="-35236"/>
                                    </p:animMotion>
                                  </p:childTnLst>
                                </p:cTn>
                              </p:par>
                            </p:childTnLst>
                          </p:cTn>
                        </p:par>
                        <p:par>
                          <p:cTn id="14" fill="hold">
                            <p:stCondLst>
                              <p:cond delay="45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178843"/>
            <a:ext cx="7086600" cy="487907"/>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Em</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hãy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lấy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ví</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dụ</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chứng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tỏ</a:t>
            </a:r>
            <a:r>
              <a:rPr lang="en-US" sz="2000" dirty="0" smtClean="0">
                <a:solidFill>
                  <a:schemeClr val="tx1"/>
                </a:solidFill>
                <a:latin typeface="Times New Roman" pitchFamily="18" charset="0"/>
                <a:cs typeface="Times New Roman" pitchFamily="18" charset="0"/>
              </a:rPr>
              <a:t> oxygen </a:t>
            </a:r>
            <a:r>
              <a:rPr lang="en-US" sz="2000" dirty="0" err="1" smtClean="0">
                <a:solidFill>
                  <a:schemeClr val="tx1"/>
                </a:solidFill>
                <a:latin typeface="Times New Roman" pitchFamily="18" charset="0"/>
                <a:cs typeface="Times New Roman" pitchFamily="18" charset="0"/>
              </a:rPr>
              <a:t>duy</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trì</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sống</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sự</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cháy</a:t>
            </a:r>
            <a:endParaRPr lang="vi-VN" sz="2000" dirty="0">
              <a:solidFill>
                <a:schemeClr val="tx1"/>
              </a:solidFill>
              <a:latin typeface="Times New Roman" pitchFamily="18" charset="0"/>
              <a:cs typeface="Times New Roman" pitchFamily="18" charset="0"/>
            </a:endParaRPr>
          </a:p>
        </p:txBody>
      </p:sp>
      <p:sp>
        <p:nvSpPr>
          <p:cNvPr id="11" name="4-Point Star 10"/>
          <p:cNvSpPr/>
          <p:nvPr/>
        </p:nvSpPr>
        <p:spPr>
          <a:xfrm>
            <a:off x="266700" y="98946"/>
            <a:ext cx="533400" cy="647700"/>
          </a:xfrm>
          <a:prstGeom prst="star4">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3360"/>
            <a:ext cx="33528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3400" y="3181350"/>
            <a:ext cx="3810000" cy="1015663"/>
          </a:xfrm>
          <a:prstGeom prst="rect">
            <a:avLst/>
          </a:prstGeom>
        </p:spPr>
        <p:txBody>
          <a:bodyPr wrap="square">
            <a:spAutoFit/>
          </a:bodyPr>
          <a:lstStyle/>
          <a:p>
            <a:pPr algn="ctr"/>
            <a:r>
              <a:rPr lang="vi-VN" sz="2000" dirty="0">
                <a:latin typeface="+mj-lt"/>
              </a:rPr>
              <a:t>Công nhân làm việc trong các đường hầm phải đeo bình dưỡng khí (chứa oxygen</a:t>
            </a:r>
            <a:r>
              <a:rPr lang="vi-VN" sz="2000" dirty="0" smtClean="0">
                <a:latin typeface="+mj-lt"/>
              </a:rPr>
              <a:t>)</a:t>
            </a:r>
            <a:endParaRPr lang="vi-VN" sz="2000" dirty="0">
              <a:latin typeface="+mj-lt"/>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43" y="900661"/>
            <a:ext cx="33528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038600" y="3209835"/>
            <a:ext cx="4572000" cy="707886"/>
          </a:xfrm>
          <a:prstGeom prst="rect">
            <a:avLst/>
          </a:prstGeom>
        </p:spPr>
        <p:txBody>
          <a:bodyPr>
            <a:spAutoFit/>
          </a:bodyPr>
          <a:lstStyle/>
          <a:p>
            <a:pPr algn="ctr"/>
            <a:r>
              <a:rPr lang="vi-VN" sz="2000" dirty="0">
                <a:latin typeface="+mj-lt"/>
              </a:rPr>
              <a:t>Nến cháy được là do trong</a:t>
            </a:r>
          </a:p>
          <a:p>
            <a:pPr algn="ctr"/>
            <a:r>
              <a:rPr lang="vi-VN" sz="2000" dirty="0">
                <a:latin typeface="+mj-lt"/>
              </a:rPr>
              <a:t>không khí có oxyen</a:t>
            </a:r>
          </a:p>
        </p:txBody>
      </p:sp>
    </p:spTree>
    <p:extLst>
      <p:ext uri="{BB962C8B-B14F-4D97-AF65-F5344CB8AC3E}">
        <p14:creationId xmlns:p14="http://schemas.microsoft.com/office/powerpoint/2010/main" val="225372120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500"/>
                                        <p:tgtEl>
                                          <p:spTgt spid="81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3381911"/>
            <a:ext cx="5943600" cy="1323439"/>
          </a:xfrm>
          <a:prstGeom prst="rect">
            <a:avLst/>
          </a:prstGeom>
        </p:spPr>
        <p:txBody>
          <a:bodyPr wrap="square">
            <a:spAutoFit/>
          </a:bodyPr>
          <a:lstStyle/>
          <a:p>
            <a:pPr algn="ctr"/>
            <a:r>
              <a:rPr lang="vi-VN" sz="2000" dirty="0">
                <a:latin typeface="+mj-lt"/>
              </a:rPr>
              <a:t>Một số hộ gia đình sử dụng bếp củi để đun nấu hằng ngày. Khi lửa sắp tàn, người ta thêm củi và thổi hoặc quạt vào bếp thì ngọn lửa cháy bùng lên</a:t>
            </a:r>
            <a:r>
              <a:rPr lang="vi-VN" sz="2000" dirty="0" smtClean="0">
                <a:latin typeface="+mj-lt"/>
              </a:rPr>
              <a:t>.</a:t>
            </a:r>
            <a:endParaRPr lang="en-US" sz="2000" dirty="0" smtClean="0">
              <a:latin typeface="+mj-lt"/>
            </a:endParaRPr>
          </a:p>
          <a:p>
            <a:pPr algn="ctr"/>
            <a:r>
              <a:rPr lang="vi-VN" sz="2000" dirty="0" smtClean="0">
                <a:latin typeface="+mj-lt"/>
              </a:rPr>
              <a:t> </a:t>
            </a:r>
            <a:r>
              <a:rPr lang="vi-VN" sz="2000" dirty="0">
                <a:latin typeface="+mj-lt"/>
              </a:rPr>
              <a:t>Em hãy giải thích cách làm đó.</a:t>
            </a:r>
            <a:endParaRPr lang="en-US" sz="2000" dirty="0">
              <a:latin typeface="+mj-l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20240"/>
            <a:ext cx="3748087"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76400" y="5314949"/>
            <a:ext cx="4572000" cy="1015663"/>
          </a:xfrm>
          <a:prstGeom prst="rect">
            <a:avLst/>
          </a:prstGeom>
        </p:spPr>
        <p:txBody>
          <a:bodyPr>
            <a:spAutoFit/>
          </a:bodyPr>
          <a:lstStyle/>
          <a:p>
            <a:r>
              <a:rPr lang="vi-VN" sz="2000" dirty="0">
                <a:latin typeface="+mj-lt"/>
              </a:rPr>
              <a:t>- Thêm </a:t>
            </a:r>
            <a:r>
              <a:rPr lang="en-US" sz="2000" dirty="0" err="1" smtClean="0">
                <a:latin typeface="+mj-lt"/>
              </a:rPr>
              <a:t>củi</a:t>
            </a:r>
            <a:r>
              <a:rPr lang="vi-VN" sz="2000" dirty="0" smtClean="0">
                <a:latin typeface="+mj-lt"/>
              </a:rPr>
              <a:t> </a:t>
            </a:r>
            <a:r>
              <a:rPr lang="vi-VN" sz="2000" dirty="0">
                <a:latin typeface="+mj-lt"/>
              </a:rPr>
              <a:t>tức là thêm nhiên liệu, thổi hoặc quạt là tăng hàm lượng khí oxygen để duy trì sự cháy.</a:t>
            </a:r>
          </a:p>
        </p:txBody>
      </p:sp>
    </p:spTree>
    <p:extLst>
      <p:ext uri="{BB962C8B-B14F-4D97-AF65-F5344CB8AC3E}">
        <p14:creationId xmlns:p14="http://schemas.microsoft.com/office/powerpoint/2010/main" val="95667530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5143500"/>
            <a:ext cx="4038600" cy="938719"/>
          </a:xfrm>
          <a:prstGeom prst="rect">
            <a:avLst/>
          </a:prstGeom>
        </p:spPr>
        <p:txBody>
          <a:bodyPr wrap="square">
            <a:spAutoFit/>
          </a:bodyPr>
          <a:lstStyle/>
          <a:p>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Giao</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nhiệm</a:t>
            </a:r>
            <a:r>
              <a:rPr lang="en-US" sz="1100" b="1" i="1" dirty="0">
                <a:latin typeface="Times New Roman" pitchFamily="18" charset="0"/>
                <a:cs typeface="Times New Roman" pitchFamily="18" charset="0"/>
              </a:rPr>
              <a:t> </a:t>
            </a:r>
            <a:r>
              <a:rPr lang="en-US" sz="1100" b="1" i="1" dirty="0" err="1">
                <a:latin typeface="Times New Roman" pitchFamily="18" charset="0"/>
                <a:cs typeface="Times New Roman" pitchFamily="18" charset="0"/>
              </a:rPr>
              <a:t>vụ</a:t>
            </a:r>
            <a:r>
              <a:rPr lang="en-US" sz="1100" b="1" i="1" dirty="0">
                <a:latin typeface="Times New Roman" pitchFamily="18" charset="0"/>
                <a:cs typeface="Times New Roman" pitchFamily="18" charset="0"/>
              </a:rPr>
              <a:t>:</a:t>
            </a:r>
            <a:endParaRPr lang="en-US" sz="1100" dirty="0">
              <a:latin typeface="Times New Roman" pitchFamily="18" charset="0"/>
              <a:cs typeface="Times New Roman" pitchFamily="18" charset="0"/>
            </a:endParaRPr>
          </a:p>
          <a:p>
            <a:r>
              <a:rPr lang="en-US" sz="1100" b="1" i="1" dirty="0">
                <a:latin typeface="Times New Roman" pitchFamily="18" charset="0"/>
                <a:cs typeface="Times New Roman" pitchFamily="18" charset="0"/>
              </a:rPr>
              <a:t>+ </a:t>
            </a:r>
            <a:r>
              <a:rPr lang="en-US" sz="1100" dirty="0" err="1">
                <a:latin typeface="Times New Roman" pitchFamily="18" charset="0"/>
                <a:cs typeface="Times New Roman" pitchFamily="18" charset="0"/>
              </a:rPr>
              <a:t>Một</a:t>
            </a:r>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quan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sát</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ảnh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trên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màn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hình,ghi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nhớ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diễn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cho</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đồng</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đội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của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mình</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biết</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HS </a:t>
            </a:r>
            <a:r>
              <a:rPr lang="en-US" sz="1100" dirty="0" err="1">
                <a:latin typeface="Times New Roman" pitchFamily="18" charset="0"/>
                <a:cs typeface="Times New Roman" pitchFamily="18" charset="0"/>
              </a:rPr>
              <a:t>còn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lại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đoán</a:t>
            </a:r>
            <a:r>
              <a:rPr lang="en-US" sz="1100" dirty="0">
                <a:latin typeface="Times New Roman" pitchFamily="18" charset="0"/>
                <a:cs typeface="Times New Roman" pitchFamily="18" charset="0"/>
              </a:rPr>
              <a:t> ý </a:t>
            </a:r>
            <a:r>
              <a:rPr lang="en-US" sz="1100" dirty="0" err="1">
                <a:latin typeface="Times New Roman" pitchFamily="18" charset="0"/>
                <a:cs typeface="Times New Roman" pitchFamily="18" charset="0"/>
              </a:rPr>
              <a:t>và</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giải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mã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từ</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khóa</a:t>
            </a:r>
            <a:endParaRPr lang="en-US" sz="1100" dirty="0">
              <a:latin typeface="Times New Roman" pitchFamily="18" charset="0"/>
              <a:cs typeface="Times New Roman" pitchFamily="18" charset="0"/>
            </a:endParaRPr>
          </a:p>
          <a:p>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Thời</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gian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thực</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hiện</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là</a:t>
            </a:r>
            <a:r>
              <a:rPr lang="en-US" sz="1100" dirty="0">
                <a:latin typeface="Times New Roman" pitchFamily="18" charset="0"/>
                <a:cs typeface="Times New Roman" pitchFamily="18" charset="0"/>
              </a:rPr>
              <a:t> 2 </a:t>
            </a:r>
            <a:r>
              <a:rPr lang="en-US" sz="1100" dirty="0" err="1">
                <a:latin typeface="Times New Roman" pitchFamily="18" charset="0"/>
                <a:cs typeface="Times New Roman" pitchFamily="18" charset="0"/>
              </a:rPr>
              <a:t>phút</a:t>
            </a:r>
            <a:endParaRPr lang="en-US" sz="1100" dirty="0">
              <a:latin typeface="Times New Roman" pitchFamily="18" charset="0"/>
              <a:cs typeface="Times New Roman" pitchFamily="18" charset="0"/>
            </a:endParaRPr>
          </a:p>
        </p:txBody>
      </p:sp>
      <p:pic>
        <p:nvPicPr>
          <p:cNvPr id="3074" name="Picture 2" descr="Hô hấp sáng ở thực vật C3 là gì? Cơ chế hô hấp sáng ở thực vật 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7750" y="133351"/>
            <a:ext cx="2261942" cy="1828799"/>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6" name="Picture 4" descr="O2 - oxi - Chất hoá học"/>
          <p:cNvPicPr>
            <a:picLocks noChangeAspect="1" noChangeArrowheads="1"/>
          </p:cNvPicPr>
          <p:nvPr/>
        </p:nvPicPr>
        <p:blipFill rotWithShape="1">
          <a:blip r:embed="rId3">
            <a:extLst>
              <a:ext uri="{28A0092B-C50C-407E-A947-70E740481C1C}">
                <a14:useLocalDpi xmlns:a14="http://schemas.microsoft.com/office/drawing/2010/main" val="0"/>
              </a:ext>
            </a:extLst>
          </a:blip>
          <a:srcRect r="18582" b="56357"/>
          <a:stretch/>
        </p:blipFill>
        <p:spPr bwMode="auto">
          <a:xfrm>
            <a:off x="152400" y="133352"/>
            <a:ext cx="2204343" cy="1828799"/>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78" name="Picture 6" descr="Trạng thái vật chất của lửa, hình dạng, màu sắc của lửa - Vật lí phổ thôn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399" y="2085773"/>
            <a:ext cx="2204343" cy="14962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iều gì sẽ xảy ra nếu toàn bộ khí quyển là Oxy? - Đài Phát thanh và Truyền  hình Thanh Hó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749" y="2038350"/>
            <a:ext cx="2309446" cy="1573037"/>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3082" name="Picture 10" descr="Oxi có những ứng dụng nào trong đời sống"/>
          <p:cNvPicPr>
            <a:picLocks noChangeAspect="1" noChangeArrowheads="1"/>
          </p:cNvPicPr>
          <p:nvPr/>
        </p:nvPicPr>
        <p:blipFill rotWithShape="1">
          <a:blip r:embed="rId6">
            <a:extLst>
              <a:ext uri="{28A0092B-C50C-407E-A947-70E740481C1C}">
                <a14:useLocalDpi xmlns:a14="http://schemas.microsoft.com/office/drawing/2010/main" val="0"/>
              </a:ext>
            </a:extLst>
          </a:blip>
          <a:srcRect l="1554" t="3243" r="53393" b="14388"/>
          <a:stretch/>
        </p:blipFill>
        <p:spPr bwMode="auto">
          <a:xfrm>
            <a:off x="6629400" y="133350"/>
            <a:ext cx="2133600" cy="1828799"/>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5484299" y="1253992"/>
            <a:ext cx="1071001" cy="387927"/>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Hô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hấp</a:t>
            </a:r>
            <a:endParaRPr lang="en-US" sz="2000" dirty="0">
              <a:latin typeface="Times New Roman" pitchFamily="18" charset="0"/>
              <a:cs typeface="Times New Roman" pitchFamily="18" charset="0"/>
            </a:endParaRPr>
          </a:p>
        </p:txBody>
      </p:sp>
      <p:sp>
        <p:nvSpPr>
          <p:cNvPr id="13" name="Rounded Rectangle 12"/>
          <p:cNvSpPr/>
          <p:nvPr/>
        </p:nvSpPr>
        <p:spPr>
          <a:xfrm>
            <a:off x="258570" y="1498022"/>
            <a:ext cx="1265430" cy="387927"/>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Chất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khí</a:t>
            </a:r>
            <a:endParaRPr lang="en-US" sz="2000" dirty="0">
              <a:latin typeface="Times New Roman" pitchFamily="18" charset="0"/>
              <a:cs typeface="Times New Roman" pitchFamily="18" charset="0"/>
            </a:endParaRPr>
          </a:p>
        </p:txBody>
      </p:sp>
      <p:sp>
        <p:nvSpPr>
          <p:cNvPr id="14" name="Rounded Rectangle 13"/>
          <p:cNvSpPr/>
          <p:nvPr/>
        </p:nvSpPr>
        <p:spPr>
          <a:xfrm>
            <a:off x="5557195" y="2639953"/>
            <a:ext cx="1224606" cy="789708"/>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Khí</a:t>
            </a:r>
            <a:r>
              <a:rPr lang="en-US" sz="2000" dirty="0" smtClean="0">
                <a:latin typeface="Times New Roman" pitchFamily="18" charset="0"/>
                <a:cs typeface="Times New Roman" pitchFamily="18" charset="0"/>
              </a:rPr>
              <a:t> Oxygen</a:t>
            </a:r>
            <a:endParaRPr lang="en-US" sz="2000" dirty="0">
              <a:latin typeface="Times New Roman" pitchFamily="18" charset="0"/>
              <a:cs typeface="Times New Roman" pitchFamily="18" charset="0"/>
            </a:endParaRPr>
          </a:p>
        </p:txBody>
      </p:sp>
      <p:sp>
        <p:nvSpPr>
          <p:cNvPr id="15" name="Rounded Rectangle 14"/>
          <p:cNvSpPr/>
          <p:nvPr/>
        </p:nvSpPr>
        <p:spPr>
          <a:xfrm>
            <a:off x="228599" y="2089093"/>
            <a:ext cx="1295401" cy="387927"/>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cháy</a:t>
            </a:r>
            <a:endParaRPr lang="en-US" sz="2000" dirty="0">
              <a:latin typeface="Times New Roman" pitchFamily="18" charset="0"/>
              <a:cs typeface="Times New Roman" pitchFamily="18" charset="0"/>
            </a:endParaRPr>
          </a:p>
        </p:txBody>
      </p:sp>
      <p:pic>
        <p:nvPicPr>
          <p:cNvPr id="3084" name="Picture 12" descr="Hàng me cổ thụ với tuổi đời hơn trăm năm vẫn xanh tố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2122317"/>
            <a:ext cx="2133600" cy="1593749"/>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2394569" y="3716066"/>
            <a:ext cx="4387232" cy="512256"/>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Đây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thông</a:t>
            </a:r>
            <a:r>
              <a:rPr lang="en-US" sz="2000" dirty="0" smtClean="0">
                <a:latin typeface="Times New Roman" pitchFamily="18" charset="0"/>
                <a:cs typeface="Times New Roman" pitchFamily="18" charset="0"/>
              </a:rPr>
              <a:t> tin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Oxygen.</a:t>
            </a:r>
            <a:endParaRPr lang="en-US" sz="2000" dirty="0">
              <a:latin typeface="Times New Roman" pitchFamily="18" charset="0"/>
              <a:cs typeface="Times New Roman" pitchFamily="18" charset="0"/>
            </a:endParaRPr>
          </a:p>
        </p:txBody>
      </p:sp>
      <p:sp>
        <p:nvSpPr>
          <p:cNvPr id="17" name="Rounded Rectangle 16"/>
          <p:cNvSpPr/>
          <p:nvPr/>
        </p:nvSpPr>
        <p:spPr>
          <a:xfrm>
            <a:off x="152400" y="3694388"/>
            <a:ext cx="8839200" cy="14227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a:latin typeface="Times New Roman" pitchFamily="18" charset="0"/>
                <a:cs typeface="Times New Roman" pitchFamily="18" charset="0"/>
              </a:rPr>
              <a:t>V</a:t>
            </a:r>
            <a:r>
              <a:rPr lang="vi-VN" sz="2000" dirty="0" smtClean="0">
                <a:latin typeface="Times New Roman" pitchFamily="18" charset="0"/>
                <a:cs typeface="Times New Roman" pitchFamily="18" charset="0"/>
              </a:rPr>
              <a:t>iệc trồng cây xanh hai bên đường phố, nơi công sở, trường học, bệnh viện và nơi ở có tác dụng điều hòa không khí ( giảm lượng cacbonic và b</a:t>
            </a:r>
            <a:r>
              <a:rPr lang="en-US" sz="2000" dirty="0" smtClean="0">
                <a:latin typeface="Times New Roman" pitchFamily="18" charset="0"/>
                <a:cs typeface="Times New Roman" pitchFamily="18" charset="0"/>
              </a:rPr>
              <a:t>ổ</a:t>
            </a:r>
            <a:r>
              <a:rPr lang="vi-VN" sz="2000" dirty="0" smtClean="0">
                <a:latin typeface="Times New Roman" pitchFamily="18" charset="0"/>
                <a:cs typeface="Times New Roman" pitchFamily="18" charset="0"/>
              </a:rPr>
              <a:t> sung  </a:t>
            </a:r>
            <a:r>
              <a:rPr lang="en-US" sz="2000" dirty="0" smtClean="0">
                <a:latin typeface="Times New Roman" pitchFamily="18" charset="0"/>
                <a:cs typeface="Times New Roman" pitchFamily="18" charset="0"/>
              </a:rPr>
              <a:t>oxygen</a:t>
            </a:r>
            <a:r>
              <a:rPr lang="vi-VN" sz="2000" dirty="0" smtClean="0">
                <a:latin typeface="Times New Roman" pitchFamily="18" charset="0"/>
                <a:cs typeface="Times New Roman" pitchFamily="18" charset="0"/>
              </a:rPr>
              <a:t>). Ngoài ra oxi còn được ứng dụng trong nghành y tế. Bài học hôm nay chúng ta sẽ tìm hiểu kĩ hơn về </a:t>
            </a:r>
            <a:r>
              <a:rPr lang="en-US" sz="2000" dirty="0" smtClean="0">
                <a:latin typeface="Times New Roman" pitchFamily="18" charset="0"/>
                <a:cs typeface="Times New Roman" pitchFamily="18" charset="0"/>
              </a:rPr>
              <a:t>oxygen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561202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1600200" y="129085"/>
            <a:ext cx="5867400" cy="31242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2000" b="1" dirty="0" err="1" smtClean="0">
                <a:effectLst>
                  <a:outerShdw blurRad="38100" dist="38100" dir="2700000" algn="tl">
                    <a:srgbClr val="000000">
                      <a:alpha val="43137"/>
                    </a:srgbClr>
                  </a:outerShdw>
                </a:effectLst>
                <a:latin typeface="Times New Roman" pitchFamily="18" charset="0"/>
                <a:cs typeface="Times New Roman" pitchFamily="18" charset="0"/>
              </a:rPr>
              <a:t>Hướng</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smtClean="0">
                <a:effectLst>
                  <a:outerShdw blurRad="38100" dist="38100" dir="2700000" algn="tl">
                    <a:srgbClr val="000000">
                      <a:alpha val="43137"/>
                    </a:srgbClr>
                  </a:outerShdw>
                </a:effectLst>
                <a:latin typeface="Times New Roman" pitchFamily="18" charset="0"/>
                <a:cs typeface="Times New Roman" pitchFamily="18" charset="0"/>
              </a:rPr>
              <a:t>dẫn</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smtClean="0">
                <a:effectLst>
                  <a:outerShdw blurRad="38100" dist="38100" dir="2700000" algn="tl">
                    <a:srgbClr val="000000">
                      <a:alpha val="43137"/>
                    </a:srgbClr>
                  </a:outerShdw>
                </a:effectLst>
                <a:latin typeface="Times New Roman" pitchFamily="18" charset="0"/>
                <a:cs typeface="Times New Roman" pitchFamily="18" charset="0"/>
              </a:rPr>
              <a:t>về</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smtClean="0">
                <a:effectLst>
                  <a:outerShdw blurRad="38100" dist="38100" dir="2700000" algn="tl">
                    <a:srgbClr val="000000">
                      <a:alpha val="43137"/>
                    </a:srgbClr>
                  </a:outerShdw>
                </a:effectLst>
                <a:latin typeface="Times New Roman" pitchFamily="18" charset="0"/>
                <a:cs typeface="Times New Roman" pitchFamily="18" charset="0"/>
              </a:rPr>
              <a:t>nhà</a:t>
            </a:r>
            <a:endParaRPr lang="en-US" sz="20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20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marL="285750" indent="-285750" algn="just">
              <a:buFontTx/>
              <a:buChar char="-"/>
            </a:pP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Chuẩn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sau</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01959492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op 60 Hình nền powerpoint kết thúc đẹp nhất cuối slide | Hình ảnh, Hình  nền, Nề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440" y="57150"/>
            <a:ext cx="7848600" cy="4648201"/>
          </a:xfrm>
          <a:prstGeom prst="horizontalScroll">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0635391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ounded Rectangle 4"/>
          <p:cNvSpPr/>
          <p:nvPr/>
        </p:nvSpPr>
        <p:spPr>
          <a:xfrm>
            <a:off x="1066800" y="895350"/>
            <a:ext cx="37338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smtClean="0">
                <a:latin typeface="Times New Roman" pitchFamily="18" charset="0"/>
                <a:cs typeface="Times New Roman" pitchFamily="18" charset="0"/>
              </a:rPr>
              <a:t>1. </a:t>
            </a:r>
            <a:r>
              <a:rPr lang="en-US" sz="2000" b="1" dirty="0" err="1" smtClean="0">
                <a:latin typeface="Times New Roman" pitchFamily="18" charset="0"/>
                <a:cs typeface="Times New Roman" pitchFamily="18" charset="0"/>
              </a:rPr>
              <a:t>Một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tính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chất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a:t>
            </a:r>
            <a:r>
              <a:rPr lang="en-US" sz="2000" b="1" dirty="0" smtClean="0">
                <a:latin typeface="Times New Roman" pitchFamily="18" charset="0"/>
                <a:cs typeface="Times New Roman" pitchFamily="18" charset="0"/>
              </a:rPr>
              <a:t> Oxygen</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9379202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57150"/>
            <a:ext cx="5334000" cy="914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smtClean="0">
                <a:latin typeface="Times New Roman" pitchFamily="18" charset="0"/>
                <a:cs typeface="Times New Roman" pitchFamily="18" charset="0"/>
              </a:rPr>
              <a:t>Quan sát hình ảnh 11.1 </a:t>
            </a:r>
            <a:endParaRPr lang="en-US" sz="2000" b="1"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H</a:t>
            </a:r>
            <a:r>
              <a:rPr lang="vi-VN" sz="2000" dirty="0" smtClean="0">
                <a:latin typeface="Times New Roman" pitchFamily="18" charset="0"/>
                <a:cs typeface="Times New Roman" pitchFamily="18" charset="0"/>
              </a:rPr>
              <a:t>oạt động cặp đôi hoàn thành phiếu học tập số 1</a:t>
            </a:r>
            <a:endParaRPr lang="en-US" sz="2000" dirty="0">
              <a:latin typeface="Times New Roman" pitchFamily="18" charset="0"/>
              <a:cs typeface="Times New Roman" pitchFamily="18" charset="0"/>
            </a:endParaRPr>
          </a:p>
        </p:txBody>
      </p:sp>
      <p:sp>
        <p:nvSpPr>
          <p:cNvPr id="8" name="Rounded Rectangle 7"/>
          <p:cNvSpPr/>
          <p:nvPr/>
        </p:nvSpPr>
        <p:spPr>
          <a:xfrm>
            <a:off x="1219200" y="1200150"/>
            <a:ext cx="6858000" cy="32004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vi-VN" sz="2000" b="1" dirty="0" smtClean="0">
                <a:solidFill>
                  <a:schemeClr val="tx2">
                    <a:lumMod val="60000"/>
                    <a:lumOff val="40000"/>
                  </a:schemeClr>
                </a:solidFill>
                <a:latin typeface="Times New Roman" pitchFamily="18" charset="0"/>
                <a:cs typeface="Times New Roman" pitchFamily="18" charset="0"/>
              </a:rPr>
              <a:t>PHIẾU HỌC TẬP SỐ 1</a:t>
            </a:r>
          </a:p>
          <a:p>
            <a:pPr algn="ctr"/>
            <a:r>
              <a:rPr lang="vi-VN" sz="2000" dirty="0" smtClean="0">
                <a:latin typeface="Times New Roman" pitchFamily="18" charset="0"/>
                <a:cs typeface="Times New Roman" pitchFamily="18" charset="0"/>
              </a:rPr>
              <a:t>NHÓM:……..</a:t>
            </a:r>
          </a:p>
          <a:p>
            <a:pPr marL="457200" indent="-457200" algn="just">
              <a:buAutoNum type="arabicPeriod"/>
            </a:pPr>
            <a:r>
              <a:rPr lang="vi-VN" sz="2000" dirty="0" smtClean="0">
                <a:latin typeface="Times New Roman" pitchFamily="18" charset="0"/>
                <a:cs typeface="Times New Roman" pitchFamily="18" charset="0"/>
              </a:rPr>
              <a:t>Em hãy cho biết khí oxi tồn tại ở đâu?</a:t>
            </a:r>
            <a:endParaRPr lang="en-US" sz="2000" dirty="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a:t>
            </a:r>
            <a:endParaRPr lang="vi-VN" sz="2000" dirty="0" smtClean="0">
              <a:latin typeface="Times New Roman" pitchFamily="18" charset="0"/>
              <a:cs typeface="Times New Roman" pitchFamily="18" charset="0"/>
            </a:endParaRPr>
          </a:p>
          <a:p>
            <a:pPr algn="just"/>
            <a:r>
              <a:rPr lang="vi-VN" sz="2000" dirty="0" smtClean="0">
                <a:latin typeface="Times New Roman" pitchFamily="18" charset="0"/>
                <a:cs typeface="Times New Roman" pitchFamily="18" charset="0"/>
              </a:rPr>
              <a:t>2. Thường xuyên hít khí oxi trong không khí, em có cảm nhận được màu, mùi, vị của oxi không?</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a:t>
            </a:r>
            <a:endParaRPr lang="vi-VN" sz="2000" dirty="0" smtClean="0">
              <a:latin typeface="Times New Roman" pitchFamily="18" charset="0"/>
              <a:cs typeface="Times New Roman" pitchFamily="18" charset="0"/>
            </a:endParaRPr>
          </a:p>
          <a:p>
            <a:pPr algn="just"/>
            <a:r>
              <a:rPr lang="vi-VN" sz="2000" dirty="0" smtClean="0">
                <a:latin typeface="Times New Roman" pitchFamily="18" charset="0"/>
                <a:cs typeface="Times New Roman" pitchFamily="18" charset="0"/>
              </a:rPr>
              <a:t>3. Tại sao ở đám nuôi tôm thường lắp đặt hệ thống quạt khí ?</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a:t>
            </a:r>
            <a:endParaRPr lang="vi-VN"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39847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Điều gì sẽ xảy ra nếu toàn bộ khí quyển là Oxy? | Báo Dân tr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Điều gì sẽ xảy ra nếu toàn bộ khí quyển là Oxy? | Báo Dân tr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8" descr="Điều gì sẽ xảy ra nếu toàn bộ khí quyển là Oxy? - Đài Phát thanh và Truyền  hì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85" y="7938"/>
            <a:ext cx="2470315" cy="1801812"/>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7" name="AutoShape 6" descr="Tìm hiểu về nồng độ Oxy hòa tan trong nước DO (Dissolved Oxygen), Ảnh hưởng  của hàm lượng Oxy trong nước DO đến tôm, cá và chất lượng nước sô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7268"/>
          <a:stretch/>
        </p:blipFill>
        <p:spPr bwMode="auto">
          <a:xfrm>
            <a:off x="2781300" y="7938"/>
            <a:ext cx="2705100" cy="1801812"/>
          </a:xfrm>
          <a:prstGeom prst="flowChartAlternateProces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Em hãy cho biết oxygen tồn tại ở đâu Thường xuyên hít thở khí oxygen trong  không khí, em có cảm nhận được màu, mùi, vị của oxygen không? - Giải sách"/>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2984" r="2067" b="9662"/>
          <a:stretch/>
        </p:blipFill>
        <p:spPr bwMode="auto">
          <a:xfrm>
            <a:off x="3962400" y="1962150"/>
            <a:ext cx="2971800" cy="2744437"/>
          </a:xfrm>
          <a:prstGeom prst="teardrop">
            <a:avLst/>
          </a:prstGeom>
          <a:noFill/>
          <a:extLst>
            <a:ext uri="{909E8E84-426E-40DD-AFC4-6F175D3DCCD1}">
              <a14:hiddenFill xmlns:a14="http://schemas.microsoft.com/office/drawing/2010/main">
                <a:solidFill>
                  <a:srgbClr val="FFFFFF"/>
                </a:solidFill>
              </a14:hiddenFill>
            </a:ext>
          </a:extLst>
        </p:spPr>
      </p:pic>
      <p:pic>
        <p:nvPicPr>
          <p:cNvPr id="6155" name="Picture 11" descr="Hình ảnh Cậu Bé đứng Trên Cỏ Hít Thở Không Khí Trong Lành Vùng Ngoại ô Du  Lịch, Rừng, Mái Xanh, Cậu Bé Nhỏ Vector và PNG với nền trong suốt để"/>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72" t="24318" r="7123" b="10204"/>
          <a:stretch/>
        </p:blipFill>
        <p:spPr bwMode="auto">
          <a:xfrm>
            <a:off x="289023" y="1809750"/>
            <a:ext cx="3063777" cy="2439637"/>
          </a:xfrm>
          <a:prstGeom prst="teardrop">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864184" y="3535805"/>
            <a:ext cx="2279816" cy="147434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000" dirty="0" smtClean="0">
                <a:latin typeface="Times New Roman" pitchFamily="18" charset="0"/>
                <a:cs typeface="Times New Roman" pitchFamily="18" charset="0"/>
              </a:rPr>
              <a:t>3. Tại sao ở đám nuôi tôm thường lắp đặt hệ thống quạt khí ?</a:t>
            </a:r>
            <a:endParaRPr lang="en-US" sz="2000" dirty="0" smtClean="0">
              <a:latin typeface="Times New Roman" pitchFamily="18" charset="0"/>
              <a:cs typeface="Times New Roman" pitchFamily="18" charset="0"/>
            </a:endParaRPr>
          </a:p>
        </p:txBody>
      </p:sp>
      <p:sp>
        <p:nvSpPr>
          <p:cNvPr id="12" name="Rounded Rectangle 11"/>
          <p:cNvSpPr/>
          <p:nvPr/>
        </p:nvSpPr>
        <p:spPr>
          <a:xfrm>
            <a:off x="5791200" y="429770"/>
            <a:ext cx="3137066" cy="85972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smtClean="0">
                <a:latin typeface="Times New Roman" pitchFamily="18" charset="0"/>
                <a:cs typeface="Times New Roman" pitchFamily="18" charset="0"/>
              </a:rPr>
              <a:t>1 </a:t>
            </a:r>
            <a:r>
              <a:rPr lang="vi-VN" sz="2000" dirty="0" smtClean="0">
                <a:latin typeface="Times New Roman" pitchFamily="18" charset="0"/>
                <a:cs typeface="Times New Roman" pitchFamily="18" charset="0"/>
              </a:rPr>
              <a:t>Em hãy cho biết khí </a:t>
            </a:r>
            <a:r>
              <a:rPr lang="en-US" sz="2000" dirty="0" smtClean="0">
                <a:solidFill>
                  <a:schemeClr val="tx1"/>
                </a:solidFill>
                <a:latin typeface="Times New Roman" pitchFamily="18" charset="0"/>
                <a:cs typeface="Times New Roman" pitchFamily="18" charset="0"/>
              </a:rPr>
              <a:t>oxygen</a:t>
            </a:r>
            <a:r>
              <a:rPr lang="vi-VN" sz="2000" dirty="0" smtClean="0">
                <a:solidFill>
                  <a:schemeClr val="tx1"/>
                </a:solidFill>
                <a:latin typeface="Times New Roman" pitchFamily="18" charset="0"/>
                <a:cs typeface="Times New Roman" pitchFamily="18" charset="0"/>
              </a:rPr>
              <a:t> </a:t>
            </a:r>
            <a:r>
              <a:rPr lang="vi-VN" sz="2000" dirty="0" smtClean="0">
                <a:latin typeface="Times New Roman" pitchFamily="18" charset="0"/>
                <a:cs typeface="Times New Roman" pitchFamily="18" charset="0"/>
              </a:rPr>
              <a:t>tồn tại ở đâu?</a:t>
            </a:r>
            <a:endParaRPr lang="en-US" sz="2000" dirty="0">
              <a:latin typeface="Times New Roman" pitchFamily="18" charset="0"/>
              <a:cs typeface="Times New Roman" pitchFamily="18" charset="0"/>
            </a:endParaRPr>
          </a:p>
          <a:p>
            <a:pPr algn="just"/>
            <a:endParaRPr lang="en-US" sz="2000" dirty="0" smtClean="0">
              <a:latin typeface="Times New Roman" pitchFamily="18" charset="0"/>
              <a:cs typeface="Times New Roman" pitchFamily="18" charset="0"/>
            </a:endParaRPr>
          </a:p>
        </p:txBody>
      </p:sp>
      <p:sp>
        <p:nvSpPr>
          <p:cNvPr id="13" name="Rounded Rectangle 12"/>
          <p:cNvSpPr/>
          <p:nvPr/>
        </p:nvSpPr>
        <p:spPr>
          <a:xfrm>
            <a:off x="0" y="4084029"/>
            <a:ext cx="4343400" cy="965458"/>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000" dirty="0" smtClean="0">
                <a:latin typeface="Times New Roman" pitchFamily="18" charset="0"/>
                <a:cs typeface="Times New Roman" pitchFamily="18" charset="0"/>
              </a:rPr>
              <a:t>2. Thường xuyên hít khí </a:t>
            </a:r>
            <a:r>
              <a:rPr lang="en-US" sz="2000" dirty="0" smtClean="0">
                <a:solidFill>
                  <a:schemeClr val="tx1"/>
                </a:solidFill>
                <a:latin typeface="Times New Roman" pitchFamily="18" charset="0"/>
                <a:cs typeface="Times New Roman" pitchFamily="18" charset="0"/>
              </a:rPr>
              <a:t>oxygen</a:t>
            </a:r>
            <a:r>
              <a:rPr lang="vi-VN" sz="2000" dirty="0" smtClean="0">
                <a:latin typeface="Times New Roman" pitchFamily="18" charset="0"/>
                <a:cs typeface="Times New Roman" pitchFamily="18" charset="0"/>
              </a:rPr>
              <a:t> trong không khí, em có cảm nhận được màu, mùi, vị của </a:t>
            </a:r>
            <a:r>
              <a:rPr lang="en-US" sz="2000" dirty="0" smtClean="0">
                <a:solidFill>
                  <a:schemeClr val="tx1"/>
                </a:solidFill>
                <a:latin typeface="Times New Roman" pitchFamily="18" charset="0"/>
                <a:cs typeface="Times New Roman" pitchFamily="18" charset="0"/>
              </a:rPr>
              <a:t>oxygen</a:t>
            </a:r>
            <a:r>
              <a:rPr lang="vi-VN" sz="2000" dirty="0" smtClean="0">
                <a:latin typeface="Times New Roman" pitchFamily="18" charset="0"/>
                <a:cs typeface="Times New Roman" pitchFamily="18" charset="0"/>
              </a:rPr>
              <a:t> không?</a:t>
            </a:r>
            <a:endParaRPr lang="en-US" sz="2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620407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57150"/>
            <a:ext cx="53340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smtClean="0">
                <a:latin typeface="Times New Roman" pitchFamily="18" charset="0"/>
                <a:cs typeface="Times New Roman" pitchFamily="18" charset="0"/>
              </a:rPr>
              <a:t>Quan sát hình ảnh 11.1 </a:t>
            </a:r>
            <a:endParaRPr lang="en-US" sz="2000" b="1"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H</a:t>
            </a:r>
            <a:r>
              <a:rPr lang="vi-VN" sz="2000" dirty="0" smtClean="0">
                <a:latin typeface="Times New Roman" pitchFamily="18" charset="0"/>
                <a:cs typeface="Times New Roman" pitchFamily="18" charset="0"/>
              </a:rPr>
              <a:t>oạt động cặp đôi hoàn thành phiếu học tập số 1</a:t>
            </a:r>
            <a:endParaRPr lang="en-US" sz="2000" dirty="0">
              <a:latin typeface="Times New Roman" pitchFamily="18" charset="0"/>
              <a:cs typeface="Times New Roman" pitchFamily="18" charset="0"/>
            </a:endParaRPr>
          </a:p>
        </p:txBody>
      </p:sp>
      <p:sp>
        <p:nvSpPr>
          <p:cNvPr id="9" name="Rounded Rectangle 8"/>
          <p:cNvSpPr/>
          <p:nvPr/>
        </p:nvSpPr>
        <p:spPr>
          <a:xfrm>
            <a:off x="1155510" y="895350"/>
            <a:ext cx="6858000" cy="39624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vi-VN" sz="2000" b="1" dirty="0" smtClean="0">
                <a:solidFill>
                  <a:srgbClr val="0070C0"/>
                </a:solidFill>
                <a:latin typeface="Times New Roman" pitchFamily="18" charset="0"/>
                <a:cs typeface="Times New Roman" pitchFamily="18" charset="0"/>
              </a:rPr>
              <a:t>PHIẾU HỌC TẬP SỐ 1</a:t>
            </a:r>
          </a:p>
          <a:p>
            <a:pPr algn="just"/>
            <a:r>
              <a:rPr lang="en-US" sz="2000" dirty="0" smtClean="0">
                <a:latin typeface="Times New Roman" pitchFamily="18" charset="0"/>
                <a:cs typeface="Times New Roman" pitchFamily="18" charset="0"/>
              </a:rPr>
              <a:t>1. </a:t>
            </a:r>
            <a:r>
              <a:rPr lang="vi-VN" sz="2000" dirty="0" smtClean="0">
                <a:latin typeface="Times New Roman" pitchFamily="18" charset="0"/>
                <a:cs typeface="Times New Roman" pitchFamily="18" charset="0"/>
              </a:rPr>
              <a:t>Em hãy cho biết khí </a:t>
            </a:r>
            <a:r>
              <a:rPr lang="en-US" sz="2000" dirty="0" smtClean="0">
                <a:solidFill>
                  <a:schemeClr val="tx1"/>
                </a:solidFill>
                <a:latin typeface="Times New Roman" pitchFamily="18" charset="0"/>
                <a:cs typeface="Times New Roman" pitchFamily="18" charset="0"/>
              </a:rPr>
              <a:t>oxygen</a:t>
            </a:r>
            <a:r>
              <a:rPr lang="vi-VN" sz="2000" dirty="0" smtClean="0">
                <a:solidFill>
                  <a:schemeClr val="tx1"/>
                </a:solidFill>
                <a:latin typeface="Times New Roman" pitchFamily="18" charset="0"/>
                <a:cs typeface="Times New Roman" pitchFamily="18" charset="0"/>
              </a:rPr>
              <a:t> </a:t>
            </a:r>
            <a:r>
              <a:rPr lang="vi-VN" sz="2000" dirty="0" smtClean="0">
                <a:latin typeface="Times New Roman" pitchFamily="18" charset="0"/>
                <a:cs typeface="Times New Roman" pitchFamily="18" charset="0"/>
              </a:rPr>
              <a:t>tồn tại ở đâu?</a:t>
            </a:r>
            <a:endParaRPr lang="en-US" sz="2000" dirty="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a:t>
            </a:r>
            <a:r>
              <a:rPr lang="vi-VN" sz="2000" dirty="0" smtClean="0">
                <a:solidFill>
                  <a:srgbClr val="0070C0"/>
                </a:solidFill>
                <a:latin typeface="Times New Roman" pitchFamily="18" charset="0"/>
                <a:cs typeface="Times New Roman" pitchFamily="18" charset="0"/>
              </a:rPr>
              <a:t>Trong không khí, trong nước</a:t>
            </a:r>
            <a:endParaRPr lang="en-US" sz="2000" dirty="0" smtClean="0">
              <a:solidFill>
                <a:srgbClr val="0070C0"/>
              </a:solidFill>
              <a:latin typeface="Times New Roman" pitchFamily="18" charset="0"/>
              <a:cs typeface="Times New Roman" pitchFamily="18" charset="0"/>
            </a:endParaRPr>
          </a:p>
          <a:p>
            <a:pPr algn="just"/>
            <a:r>
              <a:rPr lang="vi-VN" sz="2000" dirty="0" smtClean="0">
                <a:latin typeface="Times New Roman" pitchFamily="18" charset="0"/>
                <a:cs typeface="Times New Roman" pitchFamily="18" charset="0"/>
              </a:rPr>
              <a:t>2.Thường xuyên hít khí </a:t>
            </a:r>
            <a:r>
              <a:rPr lang="en-US" sz="2000" dirty="0" smtClean="0">
                <a:solidFill>
                  <a:schemeClr val="tx1"/>
                </a:solidFill>
                <a:latin typeface="Times New Roman" pitchFamily="18" charset="0"/>
                <a:cs typeface="Times New Roman" pitchFamily="18" charset="0"/>
              </a:rPr>
              <a:t>oxygen</a:t>
            </a:r>
            <a:r>
              <a:rPr lang="vi-VN" sz="2000" dirty="0" smtClean="0">
                <a:latin typeface="Times New Roman" pitchFamily="18" charset="0"/>
                <a:cs typeface="Times New Roman" pitchFamily="18" charset="0"/>
              </a:rPr>
              <a:t> trong không khí, em có cảm nhận được màu, mùi, vị của oxi không?</a:t>
            </a:r>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cảm</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nhận</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được</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màu</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mùi</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vị</a:t>
            </a:r>
            <a:r>
              <a:rPr lang="en-US" sz="2000" dirty="0" smtClean="0">
                <a:solidFill>
                  <a:srgbClr val="0070C0"/>
                </a:solidFill>
                <a:latin typeface="Times New Roman" pitchFamily="18" charset="0"/>
                <a:cs typeface="Times New Roman" pitchFamily="18" charset="0"/>
              </a:rPr>
              <a:t> </a:t>
            </a:r>
            <a:r>
              <a:rPr lang="en-US" sz="2000" dirty="0" err="1" smtClean="0">
                <a:solidFill>
                  <a:srgbClr val="0070C0"/>
                </a:solidFill>
                <a:latin typeface="Times New Roman" pitchFamily="18" charset="0"/>
                <a:cs typeface="Times New Roman" pitchFamily="18" charset="0"/>
              </a:rPr>
              <a:t>của</a:t>
            </a:r>
            <a:r>
              <a:rPr lang="en-US" sz="2000" dirty="0" smtClean="0">
                <a:solidFill>
                  <a:srgbClr val="0070C0"/>
                </a:solidFill>
                <a:latin typeface="Times New Roman" pitchFamily="18" charset="0"/>
                <a:cs typeface="Times New Roman" pitchFamily="18" charset="0"/>
              </a:rPr>
              <a:t> oxygen</a:t>
            </a:r>
          </a:p>
          <a:p>
            <a:pPr algn="just"/>
            <a:r>
              <a:rPr lang="vi-VN" sz="2000" dirty="0" smtClean="0">
                <a:latin typeface="Times New Roman" pitchFamily="18" charset="0"/>
                <a:cs typeface="Times New Roman" pitchFamily="18" charset="0"/>
              </a:rPr>
              <a:t>3. Tại sao ở đám nuôi tôm thường lắp đặt hệ thống quạt khí ?</a:t>
            </a:r>
            <a:endParaRPr lang="en-US" sz="2000" dirty="0" smtClean="0">
              <a:latin typeface="Times New Roman" pitchFamily="18" charset="0"/>
              <a:cs typeface="Times New Roman" pitchFamily="18" charset="0"/>
            </a:endParaRPr>
          </a:p>
          <a:p>
            <a:pPr algn="just"/>
            <a:r>
              <a:rPr lang="en-US" sz="2000" dirty="0" smtClean="0">
                <a:solidFill>
                  <a:srgbClr val="0070C0"/>
                </a:solidFill>
                <a:latin typeface="Times New Roman" pitchFamily="18" charset="0"/>
                <a:cs typeface="Times New Roman" pitchFamily="18" charset="0"/>
              </a:rPr>
              <a:t>      </a:t>
            </a:r>
            <a:r>
              <a:rPr lang="vi-VN" sz="2000" dirty="0" smtClean="0">
                <a:solidFill>
                  <a:srgbClr val="0070C0"/>
                </a:solidFill>
                <a:latin typeface="Times New Roman" pitchFamily="18" charset="0"/>
                <a:cs typeface="Times New Roman" pitchFamily="18" charset="0"/>
              </a:rPr>
              <a:t>Do oxygen ít tan trong nước và việc nuôi tôm, cá số lượng lớn làm cho lượng oxygen trong ao đầm nuôi rất ít. </a:t>
            </a:r>
            <a:endParaRPr lang="en-US" sz="2000" dirty="0" smtClean="0">
              <a:solidFill>
                <a:srgbClr val="0070C0"/>
              </a:solidFill>
              <a:latin typeface="Times New Roman" pitchFamily="18" charset="0"/>
              <a:cs typeface="Times New Roman" pitchFamily="18" charset="0"/>
            </a:endParaRPr>
          </a:p>
          <a:p>
            <a:pPr algn="just"/>
            <a:r>
              <a:rPr lang="en-US" sz="2000" dirty="0" smtClean="0">
                <a:solidFill>
                  <a:srgbClr val="0070C0"/>
                </a:solidFill>
                <a:latin typeface="Times New Roman" pitchFamily="18" charset="0"/>
                <a:cs typeface="Times New Roman" pitchFamily="18" charset="0"/>
              </a:rPr>
              <a:t>      </a:t>
            </a:r>
            <a:r>
              <a:rPr lang="vi-VN" sz="2000" dirty="0" smtClean="0">
                <a:solidFill>
                  <a:srgbClr val="0070C0"/>
                </a:solidFill>
                <a:latin typeface="Times New Roman" pitchFamily="18" charset="0"/>
                <a:cs typeface="Times New Roman" pitchFamily="18" charset="0"/>
              </a:rPr>
              <a:t>Chính vì vậy người ta phải dùng giải pháp quạt để sục khí liên tục vào nước giúp cho oxygen tan nhiều hơn trong nước, từ đó cá tôm có đủ oxygen để hô hấp.</a:t>
            </a:r>
          </a:p>
        </p:txBody>
      </p:sp>
      <p:sp>
        <p:nvSpPr>
          <p:cNvPr id="6" name="Rounded Rectangle 5"/>
          <p:cNvSpPr/>
          <p:nvPr/>
        </p:nvSpPr>
        <p:spPr>
          <a:xfrm>
            <a:off x="1905000" y="895350"/>
            <a:ext cx="48768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rút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kết luận về tính chất của ox</a:t>
            </a:r>
            <a:r>
              <a:rPr lang="en-US" sz="2000" dirty="0" err="1" smtClean="0">
                <a:latin typeface="Times New Roman" pitchFamily="18" charset="0"/>
                <a:cs typeface="Times New Roman" pitchFamily="18" charset="0"/>
              </a:rPr>
              <a:t>ygen</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661773327"/>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9"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43180"/>
            <a:ext cx="2286000" cy="5715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9. OXYGEN</a:t>
            </a:r>
          </a:p>
        </p:txBody>
      </p:sp>
      <p:sp>
        <p:nvSpPr>
          <p:cNvPr id="5" name="Rounded Rectangle 4"/>
          <p:cNvSpPr/>
          <p:nvPr/>
        </p:nvSpPr>
        <p:spPr>
          <a:xfrm>
            <a:off x="990600" y="8953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itchFamily="18" charset="0"/>
                <a:cs typeface="Times New Roman" pitchFamily="18" charset="0"/>
              </a:rPr>
              <a:t>1. </a:t>
            </a:r>
            <a:r>
              <a:rPr lang="en-US" sz="2000" b="1" dirty="0" err="1">
                <a:solidFill>
                  <a:prstClr val="black"/>
                </a:solidFill>
                <a:latin typeface="Times New Roman" pitchFamily="18" charset="0"/>
                <a:cs typeface="Times New Roman" pitchFamily="18" charset="0"/>
              </a:rPr>
              <a:t>Một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số</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tính</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của</a:t>
            </a:r>
            <a:r>
              <a:rPr lang="en-US" sz="2000" b="1" dirty="0">
                <a:solidFill>
                  <a:prstClr val="black"/>
                </a:solidFill>
                <a:latin typeface="Times New Roman" pitchFamily="18" charset="0"/>
                <a:cs typeface="Times New Roman" pitchFamily="18" charset="0"/>
              </a:rPr>
              <a:t> Oxygen</a:t>
            </a:r>
          </a:p>
        </p:txBody>
      </p:sp>
      <p:sp>
        <p:nvSpPr>
          <p:cNvPr id="6" name="Rounded Rectangle 5"/>
          <p:cNvSpPr/>
          <p:nvPr/>
        </p:nvSpPr>
        <p:spPr>
          <a:xfrm>
            <a:off x="1676400" y="1581150"/>
            <a:ext cx="6553200" cy="1057275"/>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smtClean="0">
                <a:ln>
                  <a:solidFill>
                    <a:schemeClr val="accent1">
                      <a:lumMod val="60000"/>
                      <a:lumOff val="40000"/>
                    </a:schemeClr>
                  </a:solidFill>
                </a:ln>
                <a:solidFill>
                  <a:schemeClr val="tx1"/>
                </a:solidFill>
                <a:latin typeface="Times New Roman" pitchFamily="18" charset="0"/>
                <a:cs typeface="Times New Roman" pitchFamily="18" charset="0"/>
              </a:rPr>
              <a:t>   </a:t>
            </a:r>
            <a:r>
              <a:rPr lang="vi-VN" sz="2000" dirty="0" smtClean="0">
                <a:solidFill>
                  <a:schemeClr val="tx1"/>
                </a:solidFill>
                <a:latin typeface="Times New Roman" pitchFamily="18" charset="0"/>
                <a:cs typeface="Times New Roman" pitchFamily="18" charset="0"/>
              </a:rPr>
              <a:t>Ox</a:t>
            </a:r>
            <a:r>
              <a:rPr lang="en-US" sz="2000" dirty="0" err="1" smtClean="0">
                <a:solidFill>
                  <a:schemeClr val="tx1"/>
                </a:solidFill>
                <a:latin typeface="Times New Roman" pitchFamily="18" charset="0"/>
                <a:cs typeface="Times New Roman" pitchFamily="18" charset="0"/>
              </a:rPr>
              <a:t>ygen</a:t>
            </a:r>
            <a:r>
              <a:rPr lang="vi-VN" sz="2000" dirty="0" smtClean="0">
                <a:solidFill>
                  <a:schemeClr val="tx1"/>
                </a:solidFill>
                <a:latin typeface="Times New Roman" pitchFamily="18" charset="0"/>
                <a:cs typeface="Times New Roman" pitchFamily="18" charset="0"/>
              </a:rPr>
              <a:t> là chất khí, không màu, không mùi, không vị, nặng hơn không khí, tan ít trong nước (1 lít nước ở 20</a:t>
            </a:r>
            <a:r>
              <a:rPr lang="vi-VN" sz="2000" baseline="30000" dirty="0" smtClean="0">
                <a:solidFill>
                  <a:schemeClr val="tx1"/>
                </a:solidFill>
                <a:latin typeface="Times New Roman" pitchFamily="18" charset="0"/>
                <a:cs typeface="Times New Roman" pitchFamily="18" charset="0"/>
              </a:rPr>
              <a:t>o</a:t>
            </a:r>
            <a:r>
              <a:rPr lang="vi-VN" sz="2000" dirty="0" smtClean="0">
                <a:solidFill>
                  <a:schemeClr val="tx1"/>
                </a:solidFill>
                <a:latin typeface="Times New Roman" pitchFamily="18" charset="0"/>
                <a:cs typeface="Times New Roman" pitchFamily="18" charset="0"/>
              </a:rPr>
              <a:t>C,1 atm hòa tan được 31 ml khí oxi)</a:t>
            </a:r>
          </a:p>
        </p:txBody>
      </p:sp>
      <p:sp>
        <p:nvSpPr>
          <p:cNvPr id="7" name="Rounded Rectangle 6"/>
          <p:cNvSpPr/>
          <p:nvPr/>
        </p:nvSpPr>
        <p:spPr>
          <a:xfrm>
            <a:off x="990600" y="28765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schemeClr val="tx1"/>
                </a:solidFill>
                <a:latin typeface="Times New Roman" pitchFamily="18" charset="0"/>
                <a:cs typeface="Times New Roman" pitchFamily="18" charset="0"/>
              </a:rPr>
              <a:t>2</a:t>
            </a:r>
            <a:r>
              <a:rPr lang="vi-VN"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Tầm</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quan</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trọng</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của</a:t>
            </a:r>
            <a:r>
              <a:rPr lang="en-US" sz="2000" b="1" dirty="0" smtClean="0">
                <a:solidFill>
                  <a:schemeClr val="tx1"/>
                </a:solidFill>
                <a:latin typeface="Times New Roman" pitchFamily="18" charset="0"/>
                <a:cs typeface="Times New Roman" pitchFamily="18" charset="0"/>
              </a:rPr>
              <a:t> Oxygen</a:t>
            </a:r>
            <a:endParaRPr lang="vi-VN" sz="2000" b="1" dirty="0" smtClean="0">
              <a:solidFill>
                <a:schemeClr val="tx1"/>
              </a:solidFill>
              <a:latin typeface="Times New Roman" pitchFamily="18" charset="0"/>
              <a:cs typeface="Times New Roman" pitchFamily="18" charset="0"/>
            </a:endParaRPr>
          </a:p>
        </p:txBody>
      </p:sp>
      <p:sp>
        <p:nvSpPr>
          <p:cNvPr id="8" name="Rounded Rectangle 7"/>
          <p:cNvSpPr/>
          <p:nvPr/>
        </p:nvSpPr>
        <p:spPr>
          <a:xfrm>
            <a:off x="990600" y="3409950"/>
            <a:ext cx="3962400" cy="4572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schemeClr val="tx1"/>
                </a:solidFill>
                <a:latin typeface="Times New Roman" pitchFamily="18" charset="0"/>
                <a:cs typeface="Times New Roman" pitchFamily="18" charset="0"/>
              </a:rPr>
              <a:t>a</a:t>
            </a:r>
            <a:r>
              <a:rPr lang="vi-VN"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Vai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trò</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của</a:t>
            </a:r>
            <a:r>
              <a:rPr lang="en-US" sz="2000" b="1" dirty="0" smtClean="0">
                <a:solidFill>
                  <a:schemeClr val="tx1"/>
                </a:solidFill>
                <a:latin typeface="Times New Roman" pitchFamily="18" charset="0"/>
                <a:cs typeface="Times New Roman" pitchFamily="18" charset="0"/>
              </a:rPr>
              <a:t> Oxygen </a:t>
            </a:r>
            <a:r>
              <a:rPr lang="en-US" sz="2000" b="1" dirty="0" err="1" smtClean="0">
                <a:solidFill>
                  <a:schemeClr val="tx1"/>
                </a:solidFill>
                <a:latin typeface="Times New Roman" pitchFamily="18" charset="0"/>
                <a:cs typeface="Times New Roman" pitchFamily="18" charset="0"/>
              </a:rPr>
              <a:t>với</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sự</a:t>
            </a:r>
            <a:r>
              <a:rPr lang="en-US" sz="2000" b="1" dirty="0" smtClean="0">
                <a:solidFill>
                  <a:schemeClr val="tx1"/>
                </a:solidFill>
                <a:latin typeface="Times New Roman" pitchFamily="18" charset="0"/>
                <a:cs typeface="Times New Roman" pitchFamily="18" charset="0"/>
              </a:rPr>
              <a:t> </a:t>
            </a:r>
            <a:r>
              <a:rPr lang="en-US" sz="2000" b="1" dirty="0" err="1" smtClean="0">
                <a:solidFill>
                  <a:schemeClr val="tx1"/>
                </a:solidFill>
                <a:latin typeface="Times New Roman" pitchFamily="18" charset="0"/>
                <a:cs typeface="Times New Roman" pitchFamily="18" charset="0"/>
              </a:rPr>
              <a:t>sống</a:t>
            </a:r>
            <a:endParaRPr lang="vi-VN" sz="2000" b="1"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67971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95400" y="-25589"/>
            <a:ext cx="6096000" cy="10540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smtClean="0">
                <a:effectLst>
                  <a:outerShdw blurRad="38100" dist="38100" dir="2700000" algn="tl">
                    <a:srgbClr val="000000">
                      <a:alpha val="43137"/>
                    </a:srgbClr>
                  </a:outerShdw>
                </a:effectLst>
                <a:latin typeface="Times New Roman" pitchFamily="18" charset="0"/>
                <a:cs typeface="Times New Roman" pitchFamily="18" charset="0"/>
              </a:rPr>
              <a:t>Quan sát hình ảnh </a:t>
            </a:r>
            <a:endParaRPr lang="en-US" sz="20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H</a:t>
            </a:r>
            <a:r>
              <a:rPr lang="vi-VN" sz="2000" dirty="0" smtClean="0">
                <a:latin typeface="Times New Roman" pitchFamily="18" charset="0"/>
                <a:cs typeface="Times New Roman" pitchFamily="18" charset="0"/>
              </a:rPr>
              <a:t>oạt động </a:t>
            </a:r>
            <a:r>
              <a:rPr lang="en-US" sz="2000" dirty="0" err="1" smtClean="0">
                <a:latin typeface="Times New Roman" pitchFamily="18" charset="0"/>
                <a:cs typeface="Times New Roman" pitchFamily="18" charset="0"/>
              </a:rPr>
              <a:t>nhóm</a:t>
            </a:r>
            <a:r>
              <a:rPr lang="en-US" sz="2000" dirty="0" smtClean="0">
                <a:latin typeface="Times New Roman" pitchFamily="18" charset="0"/>
                <a:cs typeface="Times New Roman" pitchFamily="18" charset="0"/>
              </a:rPr>
              <a:t> 6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hoàn thành phiếu học tập số 1</a:t>
            </a:r>
            <a:endParaRPr lang="en-US" sz="2000" dirty="0" smtClean="0">
              <a:latin typeface="Times New Roman" pitchFamily="18" charset="0"/>
              <a:cs typeface="Times New Roman" pitchFamily="18" charset="0"/>
            </a:endParaRPr>
          </a:p>
          <a:p>
            <a:pPr algn="ctr"/>
            <a:r>
              <a:rPr lang="en-US" sz="2000" dirty="0" err="1" smtClean="0">
                <a:latin typeface="Times New Roman" pitchFamily="18" charset="0"/>
                <a:cs typeface="Times New Roman" pitchFamily="18" charset="0"/>
              </a:rPr>
              <a:t>Thời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gian</a:t>
            </a:r>
            <a:r>
              <a:rPr lang="en-US" sz="2000" dirty="0" smtClean="0">
                <a:latin typeface="Times New Roman" pitchFamily="18" charset="0"/>
                <a:cs typeface="Times New Roman" pitchFamily="18" charset="0"/>
              </a:rPr>
              <a:t>: 5 </a:t>
            </a:r>
            <a:r>
              <a:rPr lang="en-US" sz="2000" dirty="0" err="1" smtClean="0">
                <a:latin typeface="Times New Roman" pitchFamily="18" charset="0"/>
                <a:cs typeface="Times New Roman" pitchFamily="18" charset="0"/>
              </a:rPr>
              <a:t>phút</a:t>
            </a:r>
            <a:endParaRPr lang="en-US" sz="2000" dirty="0">
              <a:latin typeface="Times New Roman" pitchFamily="18" charset="0"/>
              <a:cs typeface="Times New Roman" pitchFamily="18" charset="0"/>
            </a:endParaRPr>
          </a:p>
        </p:txBody>
      </p:sp>
      <p:sp>
        <p:nvSpPr>
          <p:cNvPr id="9" name="Rounded Rectangle 8"/>
          <p:cNvSpPr/>
          <p:nvPr/>
        </p:nvSpPr>
        <p:spPr>
          <a:xfrm>
            <a:off x="76200" y="1123950"/>
            <a:ext cx="3657600" cy="39305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vi-VN" sz="2000" dirty="0" smtClean="0">
                <a:solidFill>
                  <a:srgbClr val="0070C0"/>
                </a:solidFill>
                <a:latin typeface="Times New Roman" pitchFamily="18" charset="0"/>
                <a:cs typeface="Times New Roman" pitchFamily="18" charset="0"/>
              </a:rPr>
              <a:t> </a:t>
            </a:r>
            <a:r>
              <a:rPr lang="vi-VN" sz="2000" b="1" dirty="0" smtClean="0">
                <a:solidFill>
                  <a:srgbClr val="0070C0"/>
                </a:solidFill>
                <a:latin typeface="Times New Roman" pitchFamily="18" charset="0"/>
                <a:cs typeface="Times New Roman" pitchFamily="18" charset="0"/>
              </a:rPr>
              <a:t>PHIẾU HỌC TẬP SỐ 2</a:t>
            </a:r>
          </a:p>
          <a:p>
            <a:pPr algn="ctr"/>
            <a:r>
              <a:rPr lang="vi-VN" sz="2000" dirty="0" smtClean="0">
                <a:solidFill>
                  <a:schemeClr val="tx1"/>
                </a:solidFill>
                <a:latin typeface="Times New Roman" pitchFamily="18" charset="0"/>
                <a:cs typeface="Times New Roman" pitchFamily="18" charset="0"/>
              </a:rPr>
              <a:t>NHÓM: ……</a:t>
            </a:r>
          </a:p>
          <a:p>
            <a:pPr algn="just"/>
            <a:r>
              <a:rPr lang="vi-VN" sz="2000" b="1" dirty="0" smtClean="0">
                <a:solidFill>
                  <a:schemeClr val="tx1"/>
                </a:solidFill>
                <a:latin typeface="Times New Roman" pitchFamily="18" charset="0"/>
                <a:cs typeface="Times New Roman" pitchFamily="18" charset="0"/>
              </a:rPr>
              <a:t>1. </a:t>
            </a:r>
            <a:r>
              <a:rPr lang="vi-VN" sz="2000" dirty="0" smtClean="0">
                <a:solidFill>
                  <a:schemeClr val="tx1"/>
                </a:solidFill>
                <a:latin typeface="Times New Roman" pitchFamily="18" charset="0"/>
                <a:cs typeface="Times New Roman" pitchFamily="18" charset="0"/>
              </a:rPr>
              <a:t>Con người có thể ngừng hoạt động hô hấp không ? Vì sao ?</a:t>
            </a:r>
          </a:p>
          <a:p>
            <a:pPr algn="just"/>
            <a:r>
              <a:rPr lang="vi-VN" sz="2000" b="1" dirty="0" smtClean="0">
                <a:solidFill>
                  <a:schemeClr val="tx1"/>
                </a:solidFill>
                <a:latin typeface="Times New Roman" pitchFamily="18" charset="0"/>
                <a:cs typeface="Times New Roman" pitchFamily="18" charset="0"/>
              </a:rPr>
              <a:t>2. </a:t>
            </a:r>
            <a:r>
              <a:rPr lang="vi-VN" sz="2000" dirty="0" smtClean="0">
                <a:solidFill>
                  <a:schemeClr val="tx1"/>
                </a:solidFill>
                <a:latin typeface="Times New Roman" pitchFamily="18" charset="0"/>
                <a:cs typeface="Times New Roman" pitchFamily="18" charset="0"/>
              </a:rPr>
              <a:t>Em hãy tìm hiểu và cho biết bệnh nhân nào phải sử dụng bình khí ox</a:t>
            </a:r>
            <a:r>
              <a:rPr lang="en-US" sz="2000" dirty="0" err="1" smtClean="0">
                <a:solidFill>
                  <a:schemeClr val="tx1"/>
                </a:solidFill>
                <a:latin typeface="Times New Roman" pitchFamily="18" charset="0"/>
                <a:cs typeface="Times New Roman" pitchFamily="18" charset="0"/>
              </a:rPr>
              <a:t>ygen</a:t>
            </a:r>
            <a:r>
              <a:rPr lang="vi-VN" sz="2000" dirty="0" smtClean="0">
                <a:solidFill>
                  <a:schemeClr val="tx1"/>
                </a:solidFill>
                <a:latin typeface="Times New Roman" pitchFamily="18" charset="0"/>
                <a:cs typeface="Times New Roman" pitchFamily="18" charset="0"/>
              </a:rPr>
              <a:t> để thở ?</a:t>
            </a:r>
          </a:p>
          <a:p>
            <a:pPr algn="just"/>
            <a:r>
              <a:rPr lang="vi-VN" sz="2000" b="1" dirty="0" smtClean="0">
                <a:solidFill>
                  <a:schemeClr val="tx1"/>
                </a:solidFill>
                <a:latin typeface="Times New Roman" pitchFamily="18" charset="0"/>
                <a:cs typeface="Times New Roman" pitchFamily="18" charset="0"/>
              </a:rPr>
              <a:t>3. </a:t>
            </a:r>
            <a:r>
              <a:rPr lang="vi-VN" sz="2000" dirty="0" smtClean="0">
                <a:solidFill>
                  <a:schemeClr val="tx1"/>
                </a:solidFill>
                <a:latin typeface="Times New Roman" pitchFamily="18" charset="0"/>
                <a:cs typeface="Times New Roman" pitchFamily="18" charset="0"/>
              </a:rPr>
              <a:t>Bình khí nén là bình tích trữ không khí được nén ở một áp suất nhất định. Tại sao thợ lặn cần sử dụng bình khí nén ?</a:t>
            </a:r>
          </a:p>
        </p:txBody>
      </p:sp>
      <p:pic>
        <p:nvPicPr>
          <p:cNvPr id="7" name="Picture 6" descr="https://baivan.net/sites/default/files/styles/giua_bai/public/12_59.png?itok=B5soiIW8"/>
          <p:cNvPicPr/>
          <p:nvPr/>
        </p:nvPicPr>
        <p:blipFill rotWithShape="1">
          <a:blip r:embed="rId2"/>
          <a:srcRect l="3400" t="5793" r="3400" b="11932"/>
          <a:stretch/>
        </p:blipFill>
        <p:spPr bwMode="auto">
          <a:xfrm>
            <a:off x="3886200" y="1123950"/>
            <a:ext cx="2273491" cy="1927135"/>
          </a:xfrm>
          <a:prstGeom prst="rect">
            <a:avLst/>
          </a:prstGeom>
          <a:noFill/>
          <a:ln w="9525">
            <a:noFill/>
            <a:miter lim="800000"/>
            <a:headEnd/>
            <a:tailEnd/>
          </a:ln>
        </p:spPr>
      </p:pic>
      <p:pic>
        <p:nvPicPr>
          <p:cNvPr id="8"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141294"/>
            <a:ext cx="2819400" cy="19391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Most Important Scuba Diving Ru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5891" y="3145033"/>
            <a:ext cx="2831909" cy="1828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Clippi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86200" y="3087556"/>
            <a:ext cx="2286000" cy="1922594"/>
          </a:xfrm>
          <a:prstGeom prst="rect">
            <a:avLst/>
          </a:prstGeom>
        </p:spPr>
      </p:pic>
    </p:spTree>
    <p:extLst>
      <p:ext uri="{BB962C8B-B14F-4D97-AF65-F5344CB8AC3E}">
        <p14:creationId xmlns:p14="http://schemas.microsoft.com/office/powerpoint/2010/main" val="1698323881"/>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2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TotalTime>
  <Words>1714</Words>
  <Application>Microsoft Office PowerPoint</Application>
  <PresentationFormat>On-screen Show (16:9)</PresentationFormat>
  <Paragraphs>147</Paragraphs>
  <Slides>31</Slides>
  <Notes>0</Notes>
  <HiddenSlides>0</HiddenSlides>
  <MMClips>1</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Solstice</vt:lpstr>
      <vt:lpstr>1_Solstice</vt:lpstr>
      <vt:lpstr>2_Solstice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VIETNAM</dc:creator>
  <cp:lastModifiedBy>VIETNAM</cp:lastModifiedBy>
  <cp:revision>89</cp:revision>
  <dcterms:created xsi:type="dcterms:W3CDTF">2021-07-28T00:40:53Z</dcterms:created>
  <dcterms:modified xsi:type="dcterms:W3CDTF">2021-07-29T08:57:04Z</dcterms:modified>
</cp:coreProperties>
</file>