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543"/>
    <a:srgbClr val="A3C9EF"/>
    <a:srgbClr val="F7505C"/>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08562" y="2869182"/>
            <a:ext cx="7630922" cy="3427867"/>
          </a:xfrm>
        </p:spPr>
        <p:txBody>
          <a:bodyPr vert="horz" lIns="91440" tIns="45720" rIns="91440" bIns="45720" rtlCol="0" anchor="t">
            <a:noAutofit/>
          </a:bodyPr>
          <a:lstStyle/>
          <a:p>
            <a:r>
              <a:rPr lang="en-US" sz="6000" b="1">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TIẾT 14. BÀI 7: </a:t>
            </a:r>
            <a:r>
              <a:rPr lang="en-US" sz="6000" b="1">
                <a:solidFill>
                  <a:srgbClr val="FFFFFF"/>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TRÌNH BÀY DỮ LIỆU BẰNG BIỂU ĐỒ</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1540000">
            <a:off x="796080" y="4480560"/>
            <a:ext cx="3527440" cy="812923"/>
          </a:xfrm>
        </p:spPr>
        <p:txBody>
          <a:bodyPr vert="horz" lIns="91440" tIns="45720" rIns="91440" bIns="45720" rtlCol="0" anchor="t">
            <a:normAutofit fontScale="92500" lnSpcReduction="20000"/>
          </a:bodyPr>
          <a:lstStyle/>
          <a:p>
            <a:pPr algn="ct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Người dạy: </a:t>
            </a:r>
          </a:p>
          <a:p>
            <a:pPr algn="ct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Thầy Giáo Tin</a:t>
            </a:r>
            <a:endParaRPr lang="en-US">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75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158460"/>
            <a:ext cx="5236575" cy="2541080"/>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ừ biểu đồ, em có nhận xét gì về doanh thu công nghiệp phần mềm giai đoạn 2016</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tạo bảng dữ liệu trong phần mềm bảng tính từ biểu đồ trên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 hãy tạo biểu đồ cột từ bảng dữ liệu có được ở câu b</a:t>
            </a:r>
          </a:p>
        </p:txBody>
      </p:sp>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2</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954DC1B-405B-DB74-134D-245E497D39BD}"/>
              </a:ext>
            </a:extLst>
          </p:cNvPr>
          <p:cNvPicPr>
            <a:picLocks noChangeAspect="1"/>
          </p:cNvPicPr>
          <p:nvPr/>
        </p:nvPicPr>
        <p:blipFill>
          <a:blip r:embed="rId3"/>
          <a:stretch>
            <a:fillRect/>
          </a:stretch>
        </p:blipFill>
        <p:spPr>
          <a:xfrm>
            <a:off x="6598486" y="2076333"/>
            <a:ext cx="4343776" cy="2705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2662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VẬN DỤNG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307285"/>
            <a:ext cx="5236575" cy="2125582"/>
          </a:xfrm>
          <a:prstGeom prst="rect">
            <a:avLst/>
          </a:prstGeom>
          <a:noFill/>
        </p:spPr>
        <p:txBody>
          <a:bodyPr wrap="square">
            <a:spAutoFit/>
          </a:bodyPr>
          <a:lstStyle/>
          <a:p>
            <a:pPr algn="just">
              <a:lnSpc>
                <a:spcPct val="150000"/>
              </a:lnSpc>
            </a:pP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Từ bảng dữ liệu về doanh thu công nghiệp phần mềm giai đoạn 2016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đã tạo ra trên phần mềm bảng tính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âu 2, phần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uyện tập, em hãy tạo biểu đồ đường thẳng, từ đó nhận xét xu hướng của dữ liệu</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4108A704-3BBE-97AC-BBBA-F359F66E3B7B}"/>
              </a:ext>
            </a:extLst>
          </p:cNvPr>
          <p:cNvSpPr/>
          <p:nvPr/>
        </p:nvSpPr>
        <p:spPr>
          <a:xfrm>
            <a:off x="1145512" y="1125957"/>
            <a:ext cx="2993869"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6" descr="The Homework Gap Leaves Students Further Behind During a Public Health  Crisis. Policymakers Should Act Immediately.">
            <a:extLst>
              <a:ext uri="{FF2B5EF4-FFF2-40B4-BE49-F238E27FC236}">
                <a16:creationId xmlns:a16="http://schemas.microsoft.com/office/drawing/2014/main" id="{52E3D156-5017-77F7-ED7B-B7B7CEEB5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781" y="2217384"/>
            <a:ext cx="2983200" cy="2305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9A662F-0C27-49B6-BB83-0AF8197FBD5C}"/>
              </a:ext>
            </a:extLst>
          </p:cNvPr>
          <p:cNvSpPr txBox="1"/>
          <p:nvPr/>
        </p:nvSpPr>
        <p:spPr>
          <a:xfrm>
            <a:off x="1123781" y="4432867"/>
            <a:ext cx="6096000" cy="1754326"/>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477353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2381459"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KHỞI ĐỘNG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a:blip r:embed="rId3"/>
          <a:stretch>
            <a:fillRect/>
          </a:stretch>
        </p:blipFill>
        <p:spPr>
          <a:xfrm>
            <a:off x="1145511" y="1227079"/>
            <a:ext cx="9845537" cy="3906030"/>
          </a:xfrm>
          <a:prstGeom prst="rect">
            <a:avLst/>
          </a:prstGeom>
        </p:spPr>
      </p:pic>
      <p:sp>
        <p:nvSpPr>
          <p:cNvPr id="10" name="TextBox 9">
            <a:extLst>
              <a:ext uri="{FF2B5EF4-FFF2-40B4-BE49-F238E27FC236}">
                <a16:creationId xmlns:a16="http://schemas.microsoft.com/office/drawing/2014/main" id="{A4996087-2F10-B10A-0647-263906DD7852}"/>
              </a:ext>
            </a:extLst>
          </p:cNvPr>
          <p:cNvSpPr txBox="1"/>
          <p:nvPr/>
        </p:nvSpPr>
        <p:spPr>
          <a:xfrm>
            <a:off x="3599208" y="5446255"/>
            <a:ext cx="4993585" cy="369332"/>
          </a:xfrm>
          <a:prstGeom prst="rect">
            <a:avLst/>
          </a:prstGeom>
          <a:noFill/>
        </p:spPr>
        <p:txBody>
          <a:bodyPr wrap="square">
            <a:spAutoFit/>
          </a:bodyPr>
          <a:lstStyle/>
          <a:p>
            <a:r>
              <a:rPr lang="vi-VN"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Em hãy nhận xét về 2 cách trình bày này</a:t>
            </a:r>
            <a:r>
              <a:rPr lang="en-US"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vi-VN" b="1">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7058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5"/>
          <a:srcRect r="52515"/>
          <a:stretch/>
        </p:blipFill>
        <p:spPr>
          <a:xfrm>
            <a:off x="1568299" y="134529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A4996087-2F10-B10A-0647-263906DD7852}"/>
              </a:ext>
            </a:extLst>
          </p:cNvPr>
          <p:cNvSpPr txBox="1"/>
          <p:nvPr/>
        </p:nvSpPr>
        <p:spPr>
          <a:xfrm>
            <a:off x="1145512" y="3639421"/>
            <a:ext cx="6124353" cy="1754326"/>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Trong 2 cách trình bày dữ liệu ở hình 7.1 và hình 7. 2, cách nào hiệu quả hơn để so sánh trực quan số học sinh quan tâm các nội dung tin học? </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Nếu cần so sánh tỷ lệ phần trăm số học sinh của mỗi nội dung tin học trên tổng số học sinh được khảo sát, em sẽ dùng cách nào để thể hiện dữ liệu?</a:t>
            </a:r>
          </a:p>
        </p:txBody>
      </p:sp>
      <p:pic>
        <p:nvPicPr>
          <p:cNvPr id="2" name="Picture 1">
            <a:extLst>
              <a:ext uri="{FF2B5EF4-FFF2-40B4-BE49-F238E27FC236}">
                <a16:creationId xmlns:a16="http://schemas.microsoft.com/office/drawing/2014/main" id="{43F7B76F-3332-A0EC-3AF7-42B2FDD64360}"/>
              </a:ext>
            </a:extLst>
          </p:cNvPr>
          <p:cNvPicPr>
            <a:picLocks noChangeAspect="1"/>
          </p:cNvPicPr>
          <p:nvPr/>
        </p:nvPicPr>
        <p:blipFill rotWithShape="1">
          <a:blip r:embed="rId5"/>
          <a:srcRect l="51265" r="1250"/>
          <a:stretch/>
        </p:blipFill>
        <p:spPr>
          <a:xfrm rot="900000">
            <a:off x="4940109" y="144171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64795831-5722-33F6-A5D5-971DF72BA1BD}"/>
              </a:ext>
            </a:extLst>
          </p:cNvPr>
          <p:cNvGrpSpPr/>
          <p:nvPr/>
        </p:nvGrpSpPr>
        <p:grpSpPr>
          <a:xfrm>
            <a:off x="8072283" y="440825"/>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7269865" y="3639421"/>
            <a:ext cx="3747126" cy="1200329"/>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Cách trình bày dữ liệu bằng biểu đồ hiệu quả hơn.</a:t>
            </a:r>
          </a:p>
          <a:p>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Sử dụng biểu đồ hình tròn</a:t>
            </a:r>
          </a:p>
        </p:txBody>
      </p:sp>
    </p:spTree>
    <p:extLst>
      <p:ext uri="{BB962C8B-B14F-4D97-AF65-F5344CB8AC3E}">
        <p14:creationId xmlns:p14="http://schemas.microsoft.com/office/powerpoint/2010/main" val="3306228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 presetClass="exit" presetSubtype="2" fill="hold" grpId="0" nodeType="clickEffect">
                                  <p:stCondLst>
                                    <p:cond delay="0"/>
                                  </p:stCondLst>
                                  <p:childTnLst>
                                    <p:anim calcmode="lin" valueType="num">
                                      <p:cBhvr additive="base">
                                        <p:cTn id="37" dur="500"/>
                                        <p:tgtEl>
                                          <p:spTgt spid="22"/>
                                        </p:tgtEl>
                                        <p:attrNameLst>
                                          <p:attrName>ppt_x</p:attrName>
                                        </p:attrNameLst>
                                      </p:cBhvr>
                                      <p:tavLst>
                                        <p:tav tm="0">
                                          <p:val>
                                            <p:strVal val="ppt_x"/>
                                          </p:val>
                                        </p:tav>
                                        <p:tav tm="100000">
                                          <p:val>
                                            <p:strVal val="1+ppt_w/2"/>
                                          </p:val>
                                        </p:tav>
                                      </p:tavLst>
                                    </p:anim>
                                    <p:anim calcmode="lin" valueType="num">
                                      <p:cBhvr additive="base">
                                        <p:cTn id="38" dur="500"/>
                                        <p:tgtEl>
                                          <p:spTgt spid="22"/>
                                        </p:tgtEl>
                                        <p:attrNameLst>
                                          <p:attrName>ppt_y</p:attrName>
                                        </p:attrNameLst>
                                      </p:cBhvr>
                                      <p:tavLst>
                                        <p:tav tm="0">
                                          <p:val>
                                            <p:strVal val="ppt_y"/>
                                          </p:val>
                                        </p:tav>
                                        <p:tav tm="100000">
                                          <p:val>
                                            <p:strVal val="ppt_y"/>
                                          </p:val>
                                        </p:tav>
                                      </p:tavLst>
                                    </p:anim>
                                    <p:set>
                                      <p:cBhvr>
                                        <p:cTn id="39" dur="1" fill="hold">
                                          <p:stCondLst>
                                            <p:cond delay="499"/>
                                          </p:stCondLst>
                                        </p:cTn>
                                        <p:tgtEl>
                                          <p:spTgt spid="22"/>
                                        </p:tgtEl>
                                        <p:attrNameLst>
                                          <p:attrName>style.visibility</p:attrName>
                                        </p:attrNameLst>
                                      </p:cBhvr>
                                      <p:to>
                                        <p:strVal val="hidden"/>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35002" fill="hold"/>
                                        <p:tgtEl>
                                          <p:spTgt spid="21"/>
                                        </p:tgtEl>
                                      </p:cBhvr>
                                    </p:cmd>
                                  </p:childTnLst>
                                </p:cTn>
                              </p:par>
                            </p:childTnLst>
                          </p:cTn>
                        </p:par>
                      </p:childTnLst>
                    </p:cTn>
                  </p:par>
                </p:childTnLst>
              </p:cTn>
              <p:nextCondLst>
                <p:cond evt="onClick" delay="0">
                  <p:tgtEl>
                    <p:spTgt spid="22"/>
                  </p:tgtEl>
                </p:cond>
              </p:nextCondLst>
            </p:seq>
            <p:video>
              <p:cMediaNode vol="80000">
                <p:cTn id="43" fill="hold" display="0">
                  <p:stCondLst>
                    <p:cond delay="indefinite"/>
                  </p:stCondLst>
                </p:cTn>
                <p:tgtEl>
                  <p:spTgt spid="21"/>
                </p:tgtEl>
              </p:cMediaNode>
            </p:video>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childTnLst>
              </p:cTn>
              <p:nextCondLst>
                <p:cond evt="onClick" delay="0">
                  <p:tgtEl>
                    <p:spTgt spid="23"/>
                  </p:tgtEl>
                </p:cond>
              </p:nextCondLst>
            </p:seq>
          </p:childTnLst>
        </p:cTn>
      </p:par>
    </p:tnLst>
    <p:bldLst>
      <p:bldP spid="4" grpId="0" animBg="1"/>
      <p:bldP spid="10" grpId="0"/>
      <p:bldP spid="22" grpId="0" animBg="1"/>
      <p:bldP spid="22" grpId="1"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1376028"/>
            <a:ext cx="6124353" cy="923330"/>
          </a:xfrm>
          <a:prstGeom prst="rect">
            <a:avLst/>
          </a:prstGeom>
          <a:noFill/>
        </p:spPr>
        <p:txBody>
          <a:bodyPr wrap="square">
            <a:spAutoFit/>
          </a:bodyPr>
          <a:lstStyle/>
          <a:p>
            <a:r>
              <a:rPr lang="vi-VN">
                <a:latin typeface="Open Sans" panose="020B0606030504020204" pitchFamily="34" charset="0"/>
                <a:ea typeface="Open Sans" panose="020B0606030504020204" pitchFamily="34" charset="0"/>
                <a:cs typeface="Open Sans" panose="020B0606030504020204" pitchFamily="34" charset="0"/>
              </a:rPr>
              <a:t>Biểu đồ được sử dụng để minh họa dữ liệu một cách trực quan, giúp em dễ so sánh hoặc dự đoán xu hướng tăng hay giảm của dữ liệu.</a:t>
            </a:r>
          </a:p>
        </p:txBody>
      </p:sp>
      <p:pic>
        <p:nvPicPr>
          <p:cNvPr id="7" name="Picture 2" descr="10 Advanced Excel Charts - Excel Campus">
            <a:extLst>
              <a:ext uri="{FF2B5EF4-FFF2-40B4-BE49-F238E27FC236}">
                <a16:creationId xmlns:a16="http://schemas.microsoft.com/office/drawing/2014/main" id="{F592F644-D6CF-F0D9-9E69-9FC6A09269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0"/>
          <a:stretch/>
        </p:blipFill>
        <p:spPr bwMode="auto">
          <a:xfrm>
            <a:off x="3300036" y="2670551"/>
            <a:ext cx="5591928" cy="315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4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3476553"/>
            <a:ext cx="4513543" cy="646331"/>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Hãy nêu ý nghĩa của một số loại biểu đồ phổ biến.</a:t>
            </a:r>
          </a:p>
        </p:txBody>
      </p:sp>
      <p:grpSp>
        <p:nvGrpSpPr>
          <p:cNvPr id="6" name="Group 5">
            <a:extLst>
              <a:ext uri="{FF2B5EF4-FFF2-40B4-BE49-F238E27FC236}">
                <a16:creationId xmlns:a16="http://schemas.microsoft.com/office/drawing/2014/main" id="{64795831-5722-33F6-A5D5-971DF72BA1BD}"/>
              </a:ext>
            </a:extLst>
          </p:cNvPr>
          <p:cNvGrpSpPr/>
          <p:nvPr/>
        </p:nvGrpSpPr>
        <p:grpSpPr>
          <a:xfrm>
            <a:off x="8072283" y="271142"/>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5825349" y="2784057"/>
            <a:ext cx="5191642" cy="2031325"/>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cột thường được sử dụng để so sánh dữ liệu.</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đoạn thẳng thường được sử dụng để quan sát xu hướng tăng giảm của dữ liệu theo thời gian hay quá trình nào đó.</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hình quạt tròn rất hữu ích trong trường hợp cần so sánh các phần với tổng thể.</a:t>
            </a:r>
          </a:p>
        </p:txBody>
      </p:sp>
      <p:grpSp>
        <p:nvGrpSpPr>
          <p:cNvPr id="11" name="Group 10">
            <a:extLst>
              <a:ext uri="{FF2B5EF4-FFF2-40B4-BE49-F238E27FC236}">
                <a16:creationId xmlns:a16="http://schemas.microsoft.com/office/drawing/2014/main" id="{784C3F5E-3E7E-AAAA-09D9-19E910651545}"/>
              </a:ext>
            </a:extLst>
          </p:cNvPr>
          <p:cNvGrpSpPr/>
          <p:nvPr/>
        </p:nvGrpSpPr>
        <p:grpSpPr>
          <a:xfrm>
            <a:off x="2197601" y="1327705"/>
            <a:ext cx="2839086" cy="1928707"/>
            <a:chOff x="2197601" y="1327705"/>
            <a:chExt cx="2839086" cy="1928707"/>
          </a:xfrm>
        </p:grpSpPr>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8">
              <a:extLst>
                <a:ext uri="{28A0092B-C50C-407E-A947-70E740481C1C}">
                  <a14:useLocalDpi xmlns:a14="http://schemas.microsoft.com/office/drawing/2010/main" val="0"/>
                </a:ext>
              </a:extLst>
            </a:blip>
            <a:srcRect l="2079" t="18689" r="30595"/>
            <a:stretch/>
          </p:blipFill>
          <p:spPr>
            <a:xfrm>
              <a:off x="2197601" y="1327705"/>
              <a:ext cx="2839086" cy="1928707"/>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41C89858-ED3A-D977-263D-9B2042D11427}"/>
                </a:ext>
              </a:extLst>
            </p:cNvPr>
            <p:cNvSpPr/>
            <p:nvPr/>
          </p:nvSpPr>
          <p:spPr>
            <a:xfrm>
              <a:off x="3402283" y="2476725"/>
              <a:ext cx="1348826" cy="73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848782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1+ppt_w/2"/>
                                          </p:val>
                                        </p:tav>
                                      </p:tavLst>
                                    </p:anim>
                                    <p:anim calcmode="lin" valueType="num">
                                      <p:cBhvr additive="base">
                                        <p:cTn id="25" dur="500"/>
                                        <p:tgtEl>
                                          <p:spTgt spid="22"/>
                                        </p:tgtEl>
                                        <p:attrNameLst>
                                          <p:attrName>ppt_y</p:attrName>
                                        </p:attrNameLst>
                                      </p:cBhvr>
                                      <p:tavLst>
                                        <p:tav tm="0">
                                          <p:val>
                                            <p:strVal val="ppt_y"/>
                                          </p:val>
                                        </p:tav>
                                        <p:tav tm="100000">
                                          <p:val>
                                            <p:strVal val="ppt_y"/>
                                          </p:val>
                                        </p:tav>
                                      </p:tavLst>
                                    </p:anim>
                                    <p:set>
                                      <p:cBhvr>
                                        <p:cTn id="26" dur="1" fill="hold">
                                          <p:stCondLst>
                                            <p:cond delay="499"/>
                                          </p:stCondLst>
                                        </p:cTn>
                                        <p:tgtEl>
                                          <p:spTgt spid="22"/>
                                        </p:tgtEl>
                                        <p:attrNameLst>
                                          <p:attrName>style.visibility</p:attrName>
                                        </p:attrNameLst>
                                      </p:cBhvr>
                                      <p:to>
                                        <p:strVal val="hidden"/>
                                      </p:to>
                                    </p:se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35002" fill="hold"/>
                                        <p:tgtEl>
                                          <p:spTgt spid="21"/>
                                        </p:tgtEl>
                                      </p:cBhvr>
                                    </p:cmd>
                                  </p:childTnLst>
                                </p:cTn>
                              </p:par>
                            </p:childTnLst>
                          </p:cTn>
                        </p:par>
                      </p:childTnLst>
                    </p:cTn>
                  </p:par>
                </p:childTnLst>
              </p:cTn>
              <p:nextCondLst>
                <p:cond evt="onClick" delay="0">
                  <p:tgtEl>
                    <p:spTgt spid="22"/>
                  </p:tgtEl>
                </p:cond>
              </p:nextCondLst>
            </p:seq>
            <p:video>
              <p:cMediaNode vol="80000">
                <p:cTn id="30" fill="hold" display="0">
                  <p:stCondLst>
                    <p:cond delay="indefinite"/>
                  </p:stCondLst>
                </p:cTn>
                <p:tgtEl>
                  <p:spTgt spid="21"/>
                </p:tgtEl>
              </p:cMediaNode>
            </p:video>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nextCondLst>
                <p:cond evt="onClick" delay="0">
                  <p:tgtEl>
                    <p:spTgt spid="23"/>
                  </p:tgtEl>
                </p:cond>
              </p:nextCondLst>
            </p:seq>
          </p:childTnLst>
        </p:cTn>
      </p:par>
    </p:tnLst>
    <p:bldLst>
      <p:bldP spid="10" grpId="0"/>
      <p:bldP spid="22" grpId="0" animBg="1"/>
      <p:bldP spid="22" grpId="1"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58084"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491784"/>
            <a:ext cx="6215704" cy="646331"/>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cột so sánh trực quan số học sinh quan tâm các nội dung Tin học như hình 7.2</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6043" b="1318"/>
          <a:stretch/>
        </p:blipFill>
        <p:spPr>
          <a:xfrm>
            <a:off x="3664450" y="1904170"/>
            <a:ext cx="4842447" cy="3466492"/>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412944"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cột</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9971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129142"/>
            <a:ext cx="6215704" cy="923330"/>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hình quạt tròn như hình 7.4 để so sánh trực quan tỷ lệ phần trăm số học sinh của mỗi nội dung Tin học trên tổng số học sinh khảo sát</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9315" b="2287"/>
          <a:stretch/>
        </p:blipFill>
        <p:spPr>
          <a:xfrm>
            <a:off x="4152119" y="2037462"/>
            <a:ext cx="3887763" cy="2783076"/>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80729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6" y="3074098"/>
            <a:ext cx="4704124" cy="1200329"/>
          </a:xfrm>
          <a:prstGeom prst="rect">
            <a:avLst/>
          </a:prstGeom>
          <a:noFill/>
        </p:spPr>
        <p:txBody>
          <a:bodyPr wrap="square">
            <a:spAutoFit/>
          </a:bodyPr>
          <a:lstStyle/>
          <a:p>
            <a:pPr algn="just"/>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Trong khung làm việc Format Data Label còn có nhiều tùy chọn khác về nhãn dữ liệu, em hãy chọn thêm các lệnh khác và quan sát sự thay đổi của biểu đồ</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400" b="8840"/>
          <a:stretch/>
        </p:blipFill>
        <p:spPr>
          <a:xfrm>
            <a:off x="6988517" y="1125957"/>
            <a:ext cx="2710483" cy="4666269"/>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9175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1633671"/>
            <a:ext cx="5236575" cy="4618572"/>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mở tệp </a:t>
            </a:r>
            <a:r>
              <a:rPr lang="en-US" b="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TGSDThietbiso.xlsx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đã lưu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ài 6. Dùng hàm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um để tính tổng số học sinh sử dụng thiết bị số trong mỗi khoảng thời gian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kết quả tương tự như hình 7</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rồi thực hiện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cột thể hiện số học sinh sử dụng thiết bị số của mỗi khoảng thời gian. Từ biểu đồ kết quả, em có nhận xét gì về tình hình sử dụng thiết bị của học sinh khối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hình quạt tròn thể hiện tỉ lệ</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của số học sinh sử dụng thiết bị số theo mỗi khoảng thời gian</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7426" b="-27426"/>
          <a:stretch/>
        </p:blipFill>
        <p:spPr>
          <a:xfrm>
            <a:off x="6988517" y="2103850"/>
            <a:ext cx="2710483" cy="2710483"/>
          </a:xfrm>
          <a:prstGeom prst="rect">
            <a:avLst/>
          </a:prstGeom>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1</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8562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541</TotalTime>
  <Words>715</Words>
  <Application>Microsoft Office PowerPoint</Application>
  <PresentationFormat>Widescreen</PresentationFormat>
  <Paragraphs>49</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Grandview Display</vt:lpstr>
      <vt:lpstr>Open Sans</vt:lpstr>
      <vt:lpstr>DashVTI</vt:lpstr>
      <vt:lpstr>TIẾT 14. BÀI 7: TRÌNH BÀY DỮ LIỆU BẰNG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14. BÀI 7: TRÌNH BÀY DỮ LIỆU BẰNG BIỂU ĐỒ</dc:title>
  <dc:creator>VnTeach.Com</dc:creator>
  <cp:keywords>VnTeach.Com</cp:keywords>
  <cp:lastModifiedBy>Admin</cp:lastModifiedBy>
  <cp:revision>1</cp:revision>
  <dcterms:created xsi:type="dcterms:W3CDTF">2023-06-05T12:10:35Z</dcterms:created>
  <dcterms:modified xsi:type="dcterms:W3CDTF">2023-08-17T11:27:38Z</dcterms:modified>
</cp:coreProperties>
</file>