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76" r:id="rId3"/>
    <p:sldId id="278" r:id="rId4"/>
    <p:sldId id="279" r:id="rId5"/>
    <p:sldId id="317" r:id="rId6"/>
    <p:sldId id="335" r:id="rId7"/>
    <p:sldId id="285" r:id="rId8"/>
    <p:sldId id="336" r:id="rId9"/>
    <p:sldId id="280" r:id="rId10"/>
    <p:sldId id="326" r:id="rId11"/>
    <p:sldId id="337" r:id="rId12"/>
    <p:sldId id="327" r:id="rId13"/>
    <p:sldId id="328" r:id="rId14"/>
    <p:sldId id="338" r:id="rId15"/>
    <p:sldId id="292" r:id="rId16"/>
    <p:sldId id="29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048DA4"/>
    <a:srgbClr val="006673"/>
    <a:srgbClr val="A3DBE1"/>
    <a:srgbClr val="E26714"/>
    <a:srgbClr val="EE8640"/>
    <a:srgbClr val="05788C"/>
    <a:srgbClr val="C0E6EA"/>
    <a:srgbClr val="A0DCF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0" autoAdjust="0"/>
    <p:restoredTop sz="94090" autoAdjust="0"/>
  </p:normalViewPr>
  <p:slideViewPr>
    <p:cSldViewPr snapToGrid="0" showGuides="1">
      <p:cViewPr varScale="1">
        <p:scale>
          <a:sx n="63" d="100"/>
          <a:sy n="63" d="100"/>
        </p:scale>
        <p:origin x="66" y="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https://www.youtube.com/watch?v=1i4ioqIaXrE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5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37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931450" y="1022705"/>
            <a:ext cx="111074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Choose the correct word or phrase to complete each of the following sentences. 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3DB727-D510-BC4B-B25A-E4ADFD34EE31}"/>
              </a:ext>
            </a:extLst>
          </p:cNvPr>
          <p:cNvSpPr txBox="1"/>
          <p:nvPr/>
        </p:nvSpPr>
        <p:spPr>
          <a:xfrm>
            <a:off x="746747" y="2327880"/>
            <a:ext cx="11107479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1. Pollution is one of the main reasons for the destruction of the </a:t>
            </a:r>
            <a:r>
              <a:rPr lang="en-US" sz="2400" b="1" dirty="0">
                <a:solidFill>
                  <a:srgbClr val="048DA4"/>
                </a:solidFill>
              </a:rPr>
              <a:t>ecotour / ecosystem</a:t>
            </a:r>
            <a:r>
              <a:rPr lang="en-US" sz="2400" dirty="0">
                <a:solidFill>
                  <a:srgbClr val="048DA4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We’re going on a(n) </a:t>
            </a:r>
            <a:r>
              <a:rPr lang="en-US" sz="2400" b="1" dirty="0">
                <a:solidFill>
                  <a:srgbClr val="048DA4"/>
                </a:solidFill>
              </a:rPr>
              <a:t>eco-friendly / user-friendly </a:t>
            </a:r>
            <a:r>
              <a:rPr lang="en-US" sz="2400" dirty="0"/>
              <a:t>fieldtrip to the countryside this weekend.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Tourists are not allowed to </a:t>
            </a:r>
            <a:r>
              <a:rPr lang="en-US" sz="2400" b="1" dirty="0">
                <a:solidFill>
                  <a:srgbClr val="048DA4"/>
                </a:solidFill>
              </a:rPr>
              <a:t>litter / rubbish </a:t>
            </a:r>
            <a:r>
              <a:rPr lang="en-US" sz="2400" dirty="0"/>
              <a:t>in the park.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4. </a:t>
            </a:r>
            <a:r>
              <a:rPr lang="en-US" sz="2400" b="1" dirty="0">
                <a:solidFill>
                  <a:srgbClr val="048DA4"/>
                </a:solidFill>
              </a:rPr>
              <a:t>Mass tourism / Ecotourism </a:t>
            </a:r>
            <a:r>
              <a:rPr lang="en-US" sz="2400" dirty="0"/>
              <a:t>helps to protect the natural environment.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5. Habitat loss is one of the greatest threats to </a:t>
            </a:r>
            <a:r>
              <a:rPr lang="en-US" sz="2400" b="1" dirty="0">
                <a:solidFill>
                  <a:srgbClr val="048DA4"/>
                </a:solidFill>
              </a:rPr>
              <a:t>biodiversity / biology</a:t>
            </a:r>
            <a:r>
              <a:rPr lang="en-US" sz="2400" dirty="0">
                <a:solidFill>
                  <a:srgbClr val="048DA4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x-none" sz="2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BD6B970-5810-5545-A8A7-8AE8185F0048}"/>
              </a:ext>
            </a:extLst>
          </p:cNvPr>
          <p:cNvCxnSpPr>
            <a:cxnSpLocks/>
          </p:cNvCxnSpPr>
          <p:nvPr/>
        </p:nvCxnSpPr>
        <p:spPr>
          <a:xfrm>
            <a:off x="10007600" y="2851150"/>
            <a:ext cx="14287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ED8257C-65F6-8A4A-88FC-13235CD240BD}"/>
              </a:ext>
            </a:extLst>
          </p:cNvPr>
          <p:cNvCxnSpPr>
            <a:cxnSpLocks/>
          </p:cNvCxnSpPr>
          <p:nvPr/>
        </p:nvCxnSpPr>
        <p:spPr>
          <a:xfrm>
            <a:off x="3670300" y="3416300"/>
            <a:ext cx="14287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0C088E0-0884-044A-8B50-DD98584DECE5}"/>
              </a:ext>
            </a:extLst>
          </p:cNvPr>
          <p:cNvCxnSpPr>
            <a:cxnSpLocks/>
          </p:cNvCxnSpPr>
          <p:nvPr/>
        </p:nvCxnSpPr>
        <p:spPr>
          <a:xfrm>
            <a:off x="4461497" y="4495800"/>
            <a:ext cx="624853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B88AB94B-3B54-1C45-8EB5-B1069029CB8A}"/>
              </a:ext>
            </a:extLst>
          </p:cNvPr>
          <p:cNvCxnSpPr>
            <a:cxnSpLocks/>
          </p:cNvCxnSpPr>
          <p:nvPr/>
        </p:nvCxnSpPr>
        <p:spPr>
          <a:xfrm>
            <a:off x="3083547" y="5041900"/>
            <a:ext cx="14287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58217FAE-634E-C24B-90E9-41DBD9AF27B4}"/>
              </a:ext>
            </a:extLst>
          </p:cNvPr>
          <p:cNvCxnSpPr>
            <a:cxnSpLocks/>
          </p:cNvCxnSpPr>
          <p:nvPr/>
        </p:nvCxnSpPr>
        <p:spPr>
          <a:xfrm>
            <a:off x="6625560" y="5594350"/>
            <a:ext cx="142875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6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27622" y="117735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31745" y="21960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2210" y="345244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6539" y="1089187"/>
            <a:ext cx="559396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Video watching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5" y="2070504"/>
            <a:ext cx="5590525" cy="845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Mark the stressed syllables in the words in bold.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29975" y="3293651"/>
            <a:ext cx="5590525" cy="869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Complete the following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correct word or phrase.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11389" y="1505057"/>
            <a:ext cx="695723" cy="6909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07577" y="2523721"/>
            <a:ext cx="724168" cy="9287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82943" y="3807546"/>
            <a:ext cx="875327" cy="8793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766770" y="468686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9977" y="4540044"/>
            <a:ext cx="5590523" cy="920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Change these sentences into reported speech.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GB" dirty="0">
                <a:solidFill>
                  <a:srgbClr val="006673"/>
                </a:solidFill>
              </a:rPr>
              <a:t>Match </a:t>
            </a:r>
            <a:r>
              <a:rPr lang="en-US" dirty="0">
                <a:solidFill>
                  <a:srgbClr val="006673"/>
                </a:solidFill>
              </a:rPr>
              <a:t>the two parts to make complete sentences. 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52515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18352" y="9741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744" y="8714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161013" y="866223"/>
            <a:ext cx="111074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Change these sentences into reported speech.</a:t>
            </a:r>
            <a:r>
              <a:rPr lang="x-none" sz="4000" dirty="0"/>
              <a:t> </a:t>
            </a: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1689B24-FB26-ED4B-8DDF-5245C4DB624D}"/>
              </a:ext>
            </a:extLst>
          </p:cNvPr>
          <p:cNvSpPr/>
          <p:nvPr/>
        </p:nvSpPr>
        <p:spPr>
          <a:xfrm>
            <a:off x="223157" y="1220166"/>
            <a:ext cx="11977341" cy="499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2200" dirty="0">
                <a:solidFill>
                  <a:srgbClr val="009A80"/>
                </a:solidFill>
              </a:rPr>
              <a:t>1. </a:t>
            </a:r>
            <a:r>
              <a:rPr lang="en-US" sz="2200" dirty="0"/>
              <a:t>‛I am doing research on sustainable tourism,’ said my brother.</a:t>
            </a:r>
          </a:p>
          <a:p>
            <a:pPr>
              <a:lnSpc>
                <a:spcPct val="300000"/>
              </a:lnSpc>
            </a:pPr>
            <a:r>
              <a:rPr lang="en-US" sz="2200" dirty="0">
                <a:solidFill>
                  <a:srgbClr val="009A80"/>
                </a:solidFill>
              </a:rPr>
              <a:t>2. </a:t>
            </a:r>
            <a:r>
              <a:rPr lang="en-US" sz="2200" dirty="0"/>
              <a:t>‛Do you like watching </a:t>
            </a:r>
            <a:r>
              <a:rPr lang="en-US" sz="2200" dirty="0" err="1"/>
              <a:t>programmes</a:t>
            </a:r>
            <a:r>
              <a:rPr lang="en-US" sz="2200" dirty="0"/>
              <a:t> about wildlife and nature, Nam?’ Minh asked.</a:t>
            </a:r>
          </a:p>
          <a:p>
            <a:pPr>
              <a:lnSpc>
                <a:spcPct val="300000"/>
              </a:lnSpc>
            </a:pPr>
            <a:r>
              <a:rPr lang="en-US" sz="2200" dirty="0">
                <a:solidFill>
                  <a:srgbClr val="009A80"/>
                </a:solidFill>
              </a:rPr>
              <a:t>3. </a:t>
            </a:r>
            <a:r>
              <a:rPr lang="en-US" sz="2200" dirty="0"/>
              <a:t>‛What can we do to reduce the impact of global warming on the environment, </a:t>
            </a:r>
            <a:r>
              <a:rPr lang="en-US" sz="2200" dirty="0" err="1"/>
              <a:t>Mr</a:t>
            </a:r>
            <a:r>
              <a:rPr lang="en-US" sz="2200" dirty="0"/>
              <a:t> Smith?’ </a:t>
            </a:r>
            <a:r>
              <a:rPr lang="en-US" sz="2200" dirty="0" err="1"/>
              <a:t>Hoa</a:t>
            </a:r>
            <a:r>
              <a:rPr lang="en-US" sz="2200" dirty="0"/>
              <a:t> asked.</a:t>
            </a:r>
          </a:p>
          <a:p>
            <a:pPr>
              <a:lnSpc>
                <a:spcPct val="300000"/>
              </a:lnSpc>
            </a:pPr>
            <a:r>
              <a:rPr lang="en-US" sz="2200" dirty="0">
                <a:solidFill>
                  <a:srgbClr val="009A80"/>
                </a:solidFill>
              </a:rPr>
              <a:t>4. </a:t>
            </a:r>
            <a:r>
              <a:rPr lang="en-US" sz="2200" dirty="0"/>
              <a:t>‛We are going to </a:t>
            </a:r>
            <a:r>
              <a:rPr lang="en-US" sz="2200" dirty="0" err="1"/>
              <a:t>organise</a:t>
            </a:r>
            <a:r>
              <a:rPr lang="en-US" sz="2200" dirty="0"/>
              <a:t> a lot of activities during Earth Hour this year,’ the club’s secretary said.</a:t>
            </a:r>
          </a:p>
          <a:p>
            <a:pPr>
              <a:lnSpc>
                <a:spcPct val="300000"/>
              </a:lnSpc>
            </a:pPr>
            <a:r>
              <a:rPr lang="en-US" sz="2200" dirty="0">
                <a:solidFill>
                  <a:srgbClr val="009A80"/>
                </a:solidFill>
              </a:rPr>
              <a:t>5. </a:t>
            </a:r>
            <a:r>
              <a:rPr lang="en-US" sz="2200" dirty="0"/>
              <a:t>‛The animals will not survive the extreme cold weather in the North,’ the teacher explained.</a:t>
            </a:r>
            <a:endParaRPr lang="en-US" sz="2200" dirty="0"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BE3303-BB1F-6843-AB4E-4C3909C8F78C}"/>
              </a:ext>
            </a:extLst>
          </p:cNvPr>
          <p:cNvSpPr txBox="1"/>
          <p:nvPr/>
        </p:nvSpPr>
        <p:spPr>
          <a:xfrm>
            <a:off x="618352" y="2160701"/>
            <a:ext cx="80499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00B050"/>
                </a:solidFill>
              </a:rPr>
              <a:t>My brother said he was doing research on sustainable tourism.</a:t>
            </a:r>
            <a:r>
              <a:rPr lang="x-none" sz="2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9C9CC9-F71A-764E-A8EC-7FD60BDCC35B}"/>
              </a:ext>
            </a:extLst>
          </p:cNvPr>
          <p:cNvSpPr/>
          <p:nvPr/>
        </p:nvSpPr>
        <p:spPr>
          <a:xfrm>
            <a:off x="562176" y="3165629"/>
            <a:ext cx="11535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00B050"/>
                </a:solidFill>
                <a:ea typeface="Calibri" panose="020F0502020204030204" pitchFamily="34" charset="0"/>
              </a:rPr>
              <a:t>Minh asked Nam if /whether he liked watching </a:t>
            </a:r>
            <a:r>
              <a:rPr lang="en-US" sz="2200" b="1" i="1" dirty="0" err="1">
                <a:solidFill>
                  <a:srgbClr val="00B050"/>
                </a:solidFill>
                <a:ea typeface="Calibri" panose="020F0502020204030204" pitchFamily="34" charset="0"/>
              </a:rPr>
              <a:t>programmes</a:t>
            </a:r>
            <a:r>
              <a:rPr lang="en-US" sz="2200" b="1" i="1" dirty="0">
                <a:solidFill>
                  <a:srgbClr val="00B050"/>
                </a:solidFill>
                <a:ea typeface="Calibri" panose="020F0502020204030204" pitchFamily="34" charset="0"/>
              </a:rPr>
              <a:t> about wildlife and nature.</a:t>
            </a:r>
            <a:r>
              <a:rPr lang="x-none" sz="2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45B1704-23CD-7848-88FA-7A5F1BAED096}"/>
              </a:ext>
            </a:extLst>
          </p:cNvPr>
          <p:cNvSpPr/>
          <p:nvPr/>
        </p:nvSpPr>
        <p:spPr>
          <a:xfrm>
            <a:off x="562176" y="4095263"/>
            <a:ext cx="113490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  <a:ea typeface="Calibri" panose="020F0502020204030204" pitchFamily="34" charset="0"/>
              </a:rPr>
              <a:t>Hoa</a:t>
            </a:r>
            <a:r>
              <a:rPr lang="en-US" sz="2200" b="1" i="1" dirty="0">
                <a:solidFill>
                  <a:srgbClr val="00B050"/>
                </a:solidFill>
                <a:ea typeface="Calibri" panose="020F0502020204030204" pitchFamily="34" charset="0"/>
              </a:rPr>
              <a:t> asked </a:t>
            </a:r>
            <a:r>
              <a:rPr lang="en-US" sz="2200" b="1" i="1" dirty="0" err="1">
                <a:solidFill>
                  <a:srgbClr val="00B050"/>
                </a:solidFill>
                <a:ea typeface="Calibri" panose="020F0502020204030204" pitchFamily="34" charset="0"/>
              </a:rPr>
              <a:t>Mr</a:t>
            </a:r>
            <a:r>
              <a:rPr lang="en-US" sz="2200" b="1" i="1" dirty="0">
                <a:solidFill>
                  <a:srgbClr val="00B050"/>
                </a:solidFill>
                <a:ea typeface="Calibri" panose="020F0502020204030204" pitchFamily="34" charset="0"/>
              </a:rPr>
              <a:t> Smith what they could / can do to reduce the impact of global warming on the environment.</a:t>
            </a:r>
            <a:r>
              <a:rPr lang="x-none" sz="2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3D06C2-8366-9F4D-9B44-D808918ED621}"/>
              </a:ext>
            </a:extLst>
          </p:cNvPr>
          <p:cNvSpPr/>
          <p:nvPr/>
        </p:nvSpPr>
        <p:spPr>
          <a:xfrm>
            <a:off x="478676" y="5218647"/>
            <a:ext cx="116185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00B050"/>
                </a:solidFill>
                <a:ea typeface="Calibri" panose="020F0502020204030204" pitchFamily="34" charset="0"/>
              </a:rPr>
              <a:t>The club’s secretary said they were going to </a:t>
            </a:r>
            <a:r>
              <a:rPr lang="en-US" sz="2200" b="1" i="1" dirty="0" err="1">
                <a:solidFill>
                  <a:srgbClr val="00B050"/>
                </a:solidFill>
                <a:ea typeface="Calibri" panose="020F0502020204030204" pitchFamily="34" charset="0"/>
              </a:rPr>
              <a:t>organise</a:t>
            </a:r>
            <a:r>
              <a:rPr lang="en-US" sz="2200" b="1" i="1" dirty="0">
                <a:solidFill>
                  <a:srgbClr val="00B050"/>
                </a:solidFill>
                <a:ea typeface="Calibri" panose="020F0502020204030204" pitchFamily="34" charset="0"/>
              </a:rPr>
              <a:t> a lot of activities during Earth Hour that year.</a:t>
            </a:r>
            <a:r>
              <a:rPr lang="x-none" sz="2200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B57EE6F-C88C-B248-88C3-E3B9DBEB950D}"/>
              </a:ext>
            </a:extLst>
          </p:cNvPr>
          <p:cNvSpPr/>
          <p:nvPr/>
        </p:nvSpPr>
        <p:spPr>
          <a:xfrm>
            <a:off x="511921" y="6159182"/>
            <a:ext cx="117565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00B050"/>
                </a:solidFill>
                <a:ea typeface="Calibri" panose="020F0502020204030204" pitchFamily="34" charset="0"/>
              </a:rPr>
              <a:t>The teacher explained that the animals would / will not survive extreme cold weather in the North.</a:t>
            </a:r>
            <a:r>
              <a:rPr lang="x-none" sz="2200" b="1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35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02452" y="112650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844" y="1023865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084521" y="966232"/>
            <a:ext cx="97485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Match</a:t>
            </a:r>
            <a:r>
              <a:rPr lang="en-US" sz="2800" b="1" dirty="0"/>
              <a:t> the two parts to make complete sentences.</a:t>
            </a:r>
            <a:r>
              <a:rPr lang="x-none" sz="4000" dirty="0"/>
              <a:t> </a:t>
            </a:r>
            <a:endParaRPr lang="en-US" sz="1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81C3A1FE-5C5E-5544-B419-35C639EC4867}"/>
              </a:ext>
            </a:extLst>
          </p:cNvPr>
          <p:cNvSpPr/>
          <p:nvPr/>
        </p:nvSpPr>
        <p:spPr>
          <a:xfrm>
            <a:off x="455241" y="1879418"/>
            <a:ext cx="4667697" cy="7078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200" dirty="0"/>
              <a:t>1. </a:t>
            </a:r>
            <a:r>
              <a:rPr lang="en-US" sz="2200" dirty="0"/>
              <a:t>If we keep cutting down forests,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2CB35A0-C448-7D48-8E99-F18BF05F24C6}"/>
              </a:ext>
            </a:extLst>
          </p:cNvPr>
          <p:cNvSpPr/>
          <p:nvPr/>
        </p:nvSpPr>
        <p:spPr>
          <a:xfrm>
            <a:off x="442043" y="2830617"/>
            <a:ext cx="4667697" cy="7078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200" dirty="0"/>
              <a:t>2. </a:t>
            </a:r>
            <a:r>
              <a:rPr lang="en-US" sz="2200" dirty="0"/>
              <a:t>If we use public transport more,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554935E8-E664-BD40-99D2-4AE6036CC4E6}"/>
              </a:ext>
            </a:extLst>
          </p:cNvPr>
          <p:cNvSpPr/>
          <p:nvPr/>
        </p:nvSpPr>
        <p:spPr>
          <a:xfrm>
            <a:off x="428844" y="3792988"/>
            <a:ext cx="4667697" cy="7078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200" dirty="0"/>
              <a:t>3. </a:t>
            </a:r>
            <a:r>
              <a:rPr lang="en-US" sz="2200" dirty="0"/>
              <a:t>If global warming continues,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A32FC64F-1E2B-4549-A82F-780C4C264F8B}"/>
              </a:ext>
            </a:extLst>
          </p:cNvPr>
          <p:cNvSpPr/>
          <p:nvPr/>
        </p:nvSpPr>
        <p:spPr>
          <a:xfrm>
            <a:off x="428844" y="4804819"/>
            <a:ext cx="4667697" cy="7078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200" dirty="0"/>
              <a:t>4. </a:t>
            </a:r>
            <a:r>
              <a:rPr lang="en-US" sz="2200" dirty="0"/>
              <a:t>If the laws on illegal hunting were stricter,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40B2479-832A-F349-88C6-E6498C22148B}"/>
              </a:ext>
            </a:extLst>
          </p:cNvPr>
          <p:cNvSpPr/>
          <p:nvPr/>
        </p:nvSpPr>
        <p:spPr>
          <a:xfrm>
            <a:off x="6664651" y="3716999"/>
            <a:ext cx="4993759" cy="707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/>
              <a:t>c. the sea level will rise.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211D3909-A8E1-234E-BE58-B4D293FA1B48}"/>
              </a:ext>
            </a:extLst>
          </p:cNvPr>
          <p:cNvSpPr/>
          <p:nvPr/>
        </p:nvSpPr>
        <p:spPr>
          <a:xfrm>
            <a:off x="6664653" y="4726091"/>
            <a:ext cx="4993759" cy="707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/>
              <a:t>d. deforestation will be more serious.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EDC48280-50CC-5E47-9013-88B261FD4033}"/>
              </a:ext>
            </a:extLst>
          </p:cNvPr>
          <p:cNvSpPr/>
          <p:nvPr/>
        </p:nvSpPr>
        <p:spPr>
          <a:xfrm>
            <a:off x="6664652" y="2812624"/>
            <a:ext cx="4993759" cy="707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/>
              <a:t>b. there would be no life on earth.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5D8C93AA-F345-2B4D-B2D2-FAD87D84D641}"/>
              </a:ext>
            </a:extLst>
          </p:cNvPr>
          <p:cNvSpPr/>
          <p:nvPr/>
        </p:nvSpPr>
        <p:spPr>
          <a:xfrm>
            <a:off x="6664652" y="1827420"/>
            <a:ext cx="4993759" cy="707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/>
              <a:t>a. our cities will get cleaner.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4D093E0-53BD-B242-8BA6-F763E842EE55}"/>
              </a:ext>
            </a:extLst>
          </p:cNvPr>
          <p:cNvCxnSpPr>
            <a:cxnSpLocks/>
            <a:stCxn id="11" idx="3"/>
            <a:endCxn id="21" idx="1"/>
          </p:cNvCxnSpPr>
          <p:nvPr/>
        </p:nvCxnSpPr>
        <p:spPr>
          <a:xfrm>
            <a:off x="5122938" y="2233362"/>
            <a:ext cx="1541715" cy="2846673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3D47765-4E87-C048-B76A-1BCBBE146E8C}"/>
              </a:ext>
            </a:extLst>
          </p:cNvPr>
          <p:cNvCxnSpPr>
            <a:cxnSpLocks/>
            <a:stCxn id="12" idx="3"/>
            <a:endCxn id="23" idx="1"/>
          </p:cNvCxnSpPr>
          <p:nvPr/>
        </p:nvCxnSpPr>
        <p:spPr>
          <a:xfrm flipV="1">
            <a:off x="5109740" y="2181364"/>
            <a:ext cx="1554912" cy="100319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4BA8029-7015-6548-850D-23D3D2EA9E41}"/>
              </a:ext>
            </a:extLst>
          </p:cNvPr>
          <p:cNvCxnSpPr>
            <a:cxnSpLocks/>
            <a:stCxn id="14" idx="3"/>
            <a:endCxn id="20" idx="1"/>
          </p:cNvCxnSpPr>
          <p:nvPr/>
        </p:nvCxnSpPr>
        <p:spPr>
          <a:xfrm flipV="1">
            <a:off x="5096541" y="4070943"/>
            <a:ext cx="1568110" cy="75989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3E76CFC-C228-F641-8583-4D1E6CE907C5}"/>
              </a:ext>
            </a:extLst>
          </p:cNvPr>
          <p:cNvCxnSpPr>
            <a:cxnSpLocks/>
            <a:stCxn id="19" idx="3"/>
            <a:endCxn id="30" idx="1"/>
          </p:cNvCxnSpPr>
          <p:nvPr/>
        </p:nvCxnSpPr>
        <p:spPr>
          <a:xfrm>
            <a:off x="5096541" y="5158763"/>
            <a:ext cx="1541719" cy="101183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33235783-C6D1-F64F-809C-1A6BB52558E9}"/>
              </a:ext>
            </a:extLst>
          </p:cNvPr>
          <p:cNvSpPr/>
          <p:nvPr/>
        </p:nvSpPr>
        <p:spPr>
          <a:xfrm>
            <a:off x="402452" y="5816649"/>
            <a:ext cx="4667697" cy="7078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x-none" sz="2200" dirty="0"/>
              <a:t>5. </a:t>
            </a:r>
            <a:r>
              <a:rPr lang="en-US" sz="2200" dirty="0"/>
              <a:t>If there were no air and water,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8F9C3223-6A7F-B441-BF25-2BEDF98E4DD0}"/>
              </a:ext>
            </a:extLst>
          </p:cNvPr>
          <p:cNvSpPr/>
          <p:nvPr/>
        </p:nvSpPr>
        <p:spPr>
          <a:xfrm>
            <a:off x="6638260" y="5816649"/>
            <a:ext cx="4993759" cy="7078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/>
              <a:t>e. more animals would be saved.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815B25D-CB79-C644-BD62-ECB495A58BF6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5074869" y="3166568"/>
            <a:ext cx="1589783" cy="300402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9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27622" y="117735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31745" y="21960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2210" y="345244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6539" y="1089187"/>
            <a:ext cx="559396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Video watching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5" y="2070504"/>
            <a:ext cx="5590525" cy="845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Mark the stressed syllables in the words in bold.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29975" y="3293651"/>
            <a:ext cx="5590525" cy="869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Complete the following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correct word or phrase.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11389" y="1505057"/>
            <a:ext cx="695723" cy="6909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07577" y="2523721"/>
            <a:ext cx="724168" cy="9287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82943" y="3807546"/>
            <a:ext cx="875327" cy="8793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766770" y="468686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9977" y="4540044"/>
            <a:ext cx="5590523" cy="920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Change these sentences into reported speech.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GB" dirty="0">
                <a:solidFill>
                  <a:srgbClr val="006673"/>
                </a:solidFill>
              </a:rPr>
              <a:t>Match </a:t>
            </a:r>
            <a:r>
              <a:rPr lang="en-US" dirty="0">
                <a:solidFill>
                  <a:srgbClr val="006673"/>
                </a:solidFill>
              </a:rPr>
              <a:t>the two parts to make complete sentences. 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0C9DE705-F85C-F947-BB31-87EC05AAD741}"/>
              </a:ext>
            </a:extLst>
          </p:cNvPr>
          <p:cNvSpPr/>
          <p:nvPr/>
        </p:nvSpPr>
        <p:spPr>
          <a:xfrm>
            <a:off x="1032210" y="584466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xmlns="" id="{4AB8797A-84CF-5B45-88D2-41DA6AD627A2}"/>
              </a:ext>
            </a:extLst>
          </p:cNvPr>
          <p:cNvCxnSpPr>
            <a:cxnSpLocks/>
            <a:stCxn id="31" idx="1"/>
            <a:endCxn id="21" idx="0"/>
          </p:cNvCxnSpPr>
          <p:nvPr/>
        </p:nvCxnSpPr>
        <p:spPr>
          <a:xfrm rot="10800000" flipV="1">
            <a:off x="2123710" y="5019943"/>
            <a:ext cx="643060" cy="82472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E53B25A-E9B5-CA4B-8B70-2C2EAE3C0270}"/>
              </a:ext>
            </a:extLst>
          </p:cNvPr>
          <p:cNvSpPr/>
          <p:nvPr/>
        </p:nvSpPr>
        <p:spPr>
          <a:xfrm>
            <a:off x="6026538" y="5844667"/>
            <a:ext cx="559396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29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38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4075E8-7CFA-3547-AB75-460173C2097D}"/>
              </a:ext>
            </a:extLst>
          </p:cNvPr>
          <p:cNvSpPr txBox="1"/>
          <p:nvPr/>
        </p:nvSpPr>
        <p:spPr>
          <a:xfrm>
            <a:off x="1358390" y="2546102"/>
            <a:ext cx="922187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Revise the words/phrases learnt in Unit 9 + 10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Revise the grammatical points learnt in Unit 9 + 10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1246478" y="2438283"/>
            <a:ext cx="975172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x-none" sz="3200" dirty="0"/>
              <a:t>Prepare for Review 4 – Skills</a:t>
            </a:r>
            <a:r>
              <a:rPr lang="en-GB" sz="3200" dirty="0"/>
              <a:t>: Listening and Speaking</a:t>
            </a:r>
            <a:r>
              <a:rPr lang="x-none" sz="3200" dirty="0"/>
              <a:t>.</a:t>
            </a:r>
            <a:endParaRPr lang="en-U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Do exercise in the workbook.</a:t>
            </a:r>
            <a:r>
              <a:rPr lang="x-none" sz="5400" dirty="0"/>
              <a:t> </a:t>
            </a:r>
            <a:endParaRPr lang="en-US" sz="54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38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27367" y="6008906"/>
            <a:ext cx="513726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47758" y="2351782"/>
            <a:ext cx="922187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Revise the words/phrases learnt in Unit 9 + 10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200" dirty="0"/>
              <a:t>Revise the grammatical points learnt in Unit 9 +10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27622" y="117735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31745" y="21960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2210" y="345244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6539" y="1089187"/>
            <a:ext cx="559396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Video watching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5" y="2070504"/>
            <a:ext cx="5590525" cy="845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Mark the stressed syllables in the words in bold.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29974" y="3198449"/>
            <a:ext cx="5590525" cy="869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Complete the following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correct word or phrase.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11389" y="1505057"/>
            <a:ext cx="695723" cy="6909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07577" y="2523721"/>
            <a:ext cx="724168" cy="9287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31" idx="0"/>
          </p:cNvCxnSpPr>
          <p:nvPr/>
        </p:nvCxnSpPr>
        <p:spPr>
          <a:xfrm>
            <a:off x="2982943" y="3807546"/>
            <a:ext cx="1091500" cy="73345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82943" y="454100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6538" y="4409249"/>
            <a:ext cx="5590523" cy="920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Change these sentences into reported speech.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GB" dirty="0">
                <a:solidFill>
                  <a:srgbClr val="006673"/>
                </a:solidFill>
              </a:rPr>
              <a:t>Match </a:t>
            </a:r>
            <a:r>
              <a:rPr lang="en-US" dirty="0">
                <a:solidFill>
                  <a:srgbClr val="006673"/>
                </a:solidFill>
              </a:rPr>
              <a:t>the two parts to make complete sentences. </a:t>
            </a:r>
            <a:endParaRPr lang="x-none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0C9DE705-F85C-F947-BB31-87EC05AAD741}"/>
              </a:ext>
            </a:extLst>
          </p:cNvPr>
          <p:cNvSpPr/>
          <p:nvPr/>
        </p:nvSpPr>
        <p:spPr>
          <a:xfrm>
            <a:off x="1032210" y="5844667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xmlns="" id="{4AB8797A-84CF-5B45-88D2-41DA6AD627A2}"/>
              </a:ext>
            </a:extLst>
          </p:cNvPr>
          <p:cNvCxnSpPr>
            <a:cxnSpLocks/>
            <a:stCxn id="31" idx="1"/>
            <a:endCxn id="21" idx="0"/>
          </p:cNvCxnSpPr>
          <p:nvPr/>
        </p:nvCxnSpPr>
        <p:spPr>
          <a:xfrm rot="10800000" flipV="1">
            <a:off x="2123711" y="4874077"/>
            <a:ext cx="859233" cy="970589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0E53B25A-E9B5-CA4B-8B70-2C2EAE3C0270}"/>
              </a:ext>
            </a:extLst>
          </p:cNvPr>
          <p:cNvSpPr/>
          <p:nvPr/>
        </p:nvSpPr>
        <p:spPr>
          <a:xfrm>
            <a:off x="6026538" y="5671858"/>
            <a:ext cx="559396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pic>
        <p:nvPicPr>
          <p:cNvPr id="3" name="y2meta.com - Subject knowledge animation_ What is Ecotourism_(360p)" descr="y2meta.com - Subject knowledge animation_ What is Ecotourism_(360p)">
            <a:hlinkClick r:id="" action="ppaction://media"/>
            <a:extLst>
              <a:ext uri="{FF2B5EF4-FFF2-40B4-BE49-F238E27FC236}">
                <a16:creationId xmlns:a16="http://schemas.microsoft.com/office/drawing/2014/main" xmlns="" id="{A8354ADD-198A-A04B-896E-598FA6D3FE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86535" y="1609009"/>
            <a:ext cx="10006640" cy="457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31677" y="545735"/>
            <a:ext cx="4716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UTM Facebook K&amp;T" panose="02040603050506020204" pitchFamily="18" charset="0"/>
              </a:rPr>
              <a:t>VIDEO WATCHING</a:t>
            </a:r>
          </a:p>
        </p:txBody>
      </p:sp>
    </p:spTree>
    <p:extLst>
      <p:ext uri="{BB962C8B-B14F-4D97-AF65-F5344CB8AC3E}">
        <p14:creationId xmlns:p14="http://schemas.microsoft.com/office/powerpoint/2010/main" val="272614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27622" y="117735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31745" y="21960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6539" y="1089187"/>
            <a:ext cx="559396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Video watching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5" y="2070504"/>
            <a:ext cx="5590525" cy="845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Mark the stressed syllables in the words in bold. 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11389" y="1505057"/>
            <a:ext cx="695723" cy="6909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213726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1FDBBA-71BA-974D-A2F3-B215D8ABDE8B}"/>
              </a:ext>
            </a:extLst>
          </p:cNvPr>
          <p:cNvSpPr txBox="1"/>
          <p:nvPr/>
        </p:nvSpPr>
        <p:spPr>
          <a:xfrm>
            <a:off x="623891" y="-5241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ea typeface="+mj-ea"/>
                <a:cs typeface="+mj-cs"/>
              </a:rPr>
              <a:t>PRONUNCIATION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4A943AA2-D123-984A-8CE3-A8F7E44266A9}"/>
              </a:ext>
            </a:extLst>
          </p:cNvPr>
          <p:cNvSpPr/>
          <p:nvPr/>
        </p:nvSpPr>
        <p:spPr>
          <a:xfrm>
            <a:off x="465629" y="103532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196E34-2F0A-BD45-B571-21B182DB5AB8}"/>
              </a:ext>
            </a:extLst>
          </p:cNvPr>
          <p:cNvSpPr txBox="1"/>
          <p:nvPr/>
        </p:nvSpPr>
        <p:spPr>
          <a:xfrm>
            <a:off x="492021" y="93268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6735EA-45A0-ED44-AA25-85BFAED9AA16}"/>
              </a:ext>
            </a:extLst>
          </p:cNvPr>
          <p:cNvSpPr txBox="1"/>
          <p:nvPr/>
        </p:nvSpPr>
        <p:spPr>
          <a:xfrm>
            <a:off x="1052508" y="1060186"/>
            <a:ext cx="111394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Mark the stressed syllables in the words in bold. Listen and repeat, paying attention to the rhythm. 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C2DC14-AA10-7545-B4D2-56FF4A7681CD}"/>
              </a:ext>
            </a:extLst>
          </p:cNvPr>
          <p:cNvSpPr/>
          <p:nvPr/>
        </p:nvSpPr>
        <p:spPr>
          <a:xfrm>
            <a:off x="941842" y="2378867"/>
            <a:ext cx="10197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1. I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like trekking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in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mountains.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2.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children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are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looking forward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to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boat trip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3. Are you going to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visit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museum tomorrow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'Don’t litter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while you are on the 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ecotour.</a:t>
            </a:r>
            <a:endParaRPr lang="x-non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0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6145" y="268299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C2DC14-AA10-7545-B4D2-56FF4A7681CD}"/>
              </a:ext>
            </a:extLst>
          </p:cNvPr>
          <p:cNvSpPr/>
          <p:nvPr/>
        </p:nvSpPr>
        <p:spPr>
          <a:xfrm>
            <a:off x="941842" y="2378867"/>
            <a:ext cx="101976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1. I 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'like 'trekking</a:t>
            </a:r>
            <a:r>
              <a:rPr lang="en-US" sz="28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in the 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'mountains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2. The 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'children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are 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'looking 'forward</a:t>
            </a:r>
            <a:r>
              <a:rPr lang="en-US" sz="28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to the 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'boat 'trip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3. Are you going to 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'visit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mu'seum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to'morrow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'Don’t 'litter</a:t>
            </a:r>
            <a:r>
              <a:rPr lang="en-US" sz="28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</a:rPr>
              <a:t>while you are on the </a:t>
            </a:r>
            <a:r>
              <a:rPr lang="en-US" sz="2800" b="1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'ecotour</a:t>
            </a:r>
            <a:r>
              <a:rPr lang="en-US" sz="2800" b="1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x-non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127622" y="1177355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31745" y="219601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2210" y="3452443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6539" y="1089187"/>
            <a:ext cx="559396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Video watching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9975" y="2070504"/>
            <a:ext cx="5590525" cy="8459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Mark the stressed syllables in the words in bold. 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29975" y="3293651"/>
            <a:ext cx="5590525" cy="869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1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Complete the following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solidFill>
                  <a:srgbClr val="006673"/>
                </a:solidFill>
              </a:rPr>
              <a:t>Task </a:t>
            </a:r>
            <a:r>
              <a:rPr lang="en-GB" dirty="0">
                <a:solidFill>
                  <a:srgbClr val="006673"/>
                </a:solidFill>
              </a:rPr>
              <a:t>2</a:t>
            </a:r>
            <a:r>
              <a:rPr lang="x-none" dirty="0">
                <a:solidFill>
                  <a:srgbClr val="006673"/>
                </a:solidFill>
              </a:rPr>
              <a:t>: </a:t>
            </a:r>
            <a:r>
              <a:rPr lang="en-US" dirty="0">
                <a:solidFill>
                  <a:srgbClr val="006673"/>
                </a:solidFill>
              </a:rPr>
              <a:t>Choose the correct word or phrase.</a:t>
            </a:r>
            <a:endParaRPr lang="x-none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011389" y="1505057"/>
            <a:ext cx="695723" cy="6909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007577" y="2523721"/>
            <a:ext cx="724168" cy="92872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618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355152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66118" y="1144392"/>
            <a:ext cx="10144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Complete the following sentences using the phrases from the box.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3B51BBF0-031C-3A40-8894-4020A9347B20}"/>
              </a:ext>
            </a:extLst>
          </p:cNvPr>
          <p:cNvSpPr/>
          <p:nvPr/>
        </p:nvSpPr>
        <p:spPr>
          <a:xfrm>
            <a:off x="127000" y="2246703"/>
            <a:ext cx="4019985" cy="31575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B050"/>
                </a:solidFill>
              </a:rPr>
              <a:t>a. responsible tourism</a:t>
            </a:r>
          </a:p>
          <a:p>
            <a:r>
              <a:rPr lang="en-US" sz="2400" dirty="0">
                <a:solidFill>
                  <a:srgbClr val="00B050"/>
                </a:solidFill>
              </a:rPr>
              <a:t>b. global warming</a:t>
            </a:r>
          </a:p>
          <a:p>
            <a:r>
              <a:rPr lang="en-US" sz="2400" dirty="0">
                <a:solidFill>
                  <a:srgbClr val="00B050"/>
                </a:solidFill>
              </a:rPr>
              <a:t>c. tourist attraction</a:t>
            </a:r>
          </a:p>
          <a:p>
            <a:r>
              <a:rPr lang="en-US" sz="2400" dirty="0">
                <a:solidFill>
                  <a:srgbClr val="00B050"/>
                </a:solidFill>
              </a:rPr>
              <a:t>d. environmental protection</a:t>
            </a:r>
          </a:p>
          <a:p>
            <a:r>
              <a:rPr lang="en-US" sz="2400" dirty="0">
                <a:solidFill>
                  <a:srgbClr val="00B050"/>
                </a:solidFill>
              </a:rPr>
              <a:t>e. endangered animals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10D8703-2FB1-5B41-B993-B7A2B991F202}"/>
              </a:ext>
            </a:extLst>
          </p:cNvPr>
          <p:cNvSpPr txBox="1"/>
          <p:nvPr/>
        </p:nvSpPr>
        <p:spPr>
          <a:xfrm>
            <a:off x="4318000" y="2014958"/>
            <a:ext cx="76581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For many years, the museum of history has been a major _____________________ of the city.</a:t>
            </a:r>
          </a:p>
          <a:p>
            <a:r>
              <a:rPr lang="en-US" sz="2400" dirty="0"/>
              <a:t>2. If the illegal hunting of ____________________ cannot be prevented, the balance of the ecosystem will be destroyed.</a:t>
            </a:r>
          </a:p>
          <a:p>
            <a:r>
              <a:rPr lang="en-US" sz="2400" dirty="0"/>
              <a:t>3. Higher temperatures and more extreme weather events are caused by _______________.</a:t>
            </a:r>
          </a:p>
          <a:p>
            <a:r>
              <a:rPr lang="en-US" sz="2400" dirty="0"/>
              <a:t>4. ________________________ </a:t>
            </a:r>
            <a:r>
              <a:rPr lang="en-US" sz="2400" dirty="0" err="1"/>
              <a:t>programmes</a:t>
            </a:r>
            <a:r>
              <a:rPr lang="en-US" sz="2400" dirty="0"/>
              <a:t> aim to reduce the risks to the environment.</a:t>
            </a:r>
          </a:p>
          <a:p>
            <a:r>
              <a:rPr lang="en-US" sz="2400" dirty="0"/>
              <a:t>5. One of the benefits of ____________________ is that it creates job opportunities for local people.</a:t>
            </a:r>
          </a:p>
        </p:txBody>
      </p:sp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7 -0.01482 L 0.36575 -0.1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0.02662 L 0.60742 -0.232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6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48581 0.147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84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37136 0.08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0.60326 0.35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56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2619</TotalTime>
  <Words>942</Words>
  <PresentationFormat>Widescreen</PresentationFormat>
  <Paragraphs>150</Paragraphs>
  <Slides>17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Gothic Std B</vt:lpstr>
      <vt:lpstr>Arial</vt:lpstr>
      <vt:lpstr>Bookman Old Style</vt:lpstr>
      <vt:lpstr>Calibri</vt:lpstr>
      <vt:lpstr>Calibri Light</vt:lpstr>
      <vt:lpstr>Courier New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2023-07-12T07:44:42Z</dcterms:modified>
</cp:coreProperties>
</file>