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38" r:id="rId6"/>
    <p:sldId id="357" r:id="rId7"/>
    <p:sldId id="358" r:id="rId8"/>
    <p:sldId id="310" r:id="rId9"/>
    <p:sldId id="343" r:id="rId10"/>
    <p:sldId id="344" r:id="rId11"/>
    <p:sldId id="355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064"/>
  </p:normalViewPr>
  <p:slideViewPr>
    <p:cSldViewPr snapToGrid="0" snapToObjects="1">
      <p:cViewPr varScale="1">
        <p:scale>
          <a:sx n="58" d="100"/>
          <a:sy n="58" d="100"/>
        </p:scale>
        <p:origin x="90" y="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96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04/05/2023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982" y="960330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Choose the correct words and phrases to complete these sentences.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4CF61DB-4710-184D-DD02-4A66968D594C}"/>
              </a:ext>
            </a:extLst>
          </p:cNvPr>
          <p:cNvSpPr txBox="1"/>
          <p:nvPr/>
        </p:nvSpPr>
        <p:spPr>
          <a:xfrm>
            <a:off x="853359" y="2147739"/>
            <a:ext cx="1112259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 dirty="0" smtClean="0"/>
              <a:t>1. Please </a:t>
            </a:r>
            <a:r>
              <a:rPr lang="en-US" sz="3500" dirty="0"/>
              <a:t>don't talk I </a:t>
            </a:r>
            <a:r>
              <a:rPr lang="en-US" sz="3500" b="1" dirty="0"/>
              <a:t>think/am thinking</a:t>
            </a:r>
            <a:r>
              <a:rPr lang="en-US" sz="35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2. People living in crowded cities feel </a:t>
            </a:r>
            <a:r>
              <a:rPr lang="en-US" sz="3500" b="1" dirty="0"/>
              <a:t>unhappily/unhappy</a:t>
            </a:r>
            <a:r>
              <a:rPr lang="en-US" sz="35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3. You should try this soup. It </a:t>
            </a:r>
            <a:r>
              <a:rPr lang="en-US" sz="3500" b="1" dirty="0"/>
              <a:t>tastes/is tasting </a:t>
            </a:r>
            <a:r>
              <a:rPr lang="en-US" sz="3500" dirty="0"/>
              <a:t>delicious.</a:t>
            </a:r>
          </a:p>
          <a:p>
            <a:pPr>
              <a:lnSpc>
                <a:spcPct val="150000"/>
              </a:lnSpc>
            </a:pPr>
            <a:r>
              <a:rPr lang="en-US" sz="3500" dirty="0"/>
              <a:t>4. James seems </a:t>
            </a:r>
            <a:r>
              <a:rPr lang="en-US" sz="3500" b="1" dirty="0"/>
              <a:t>an</a:t>
            </a:r>
            <a:r>
              <a:rPr lang="en-US" sz="3500" dirty="0"/>
              <a:t> </a:t>
            </a:r>
            <a:r>
              <a:rPr lang="en-US" sz="3500" b="1" dirty="0"/>
              <a:t>intelligent person/intelligently</a:t>
            </a:r>
            <a:r>
              <a:rPr lang="en-US" sz="3500" dirty="0"/>
              <a:t>, but he sometimes </a:t>
            </a:r>
            <a:r>
              <a:rPr lang="en-US" sz="3500" dirty="0" smtClean="0"/>
              <a:t>asks </a:t>
            </a:r>
            <a:r>
              <a:rPr lang="en-US" sz="3500" dirty="0"/>
              <a:t>silly questions.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FE0E06E-8840-F727-DEA3-90F367C235A2}"/>
              </a:ext>
            </a:extLst>
          </p:cNvPr>
          <p:cNvSpPr/>
          <p:nvPr/>
        </p:nvSpPr>
        <p:spPr>
          <a:xfrm>
            <a:off x="5777341" y="2307498"/>
            <a:ext cx="2319255" cy="706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7A984ED-A2C3-475D-C559-FE62D7393CD3}"/>
              </a:ext>
            </a:extLst>
          </p:cNvPr>
          <p:cNvSpPr/>
          <p:nvPr/>
        </p:nvSpPr>
        <p:spPr>
          <a:xfrm>
            <a:off x="9602524" y="3117281"/>
            <a:ext cx="1881449" cy="706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5540C31-5F92-3937-46C4-AB3662C45A1F}"/>
              </a:ext>
            </a:extLst>
          </p:cNvPr>
          <p:cNvSpPr/>
          <p:nvPr/>
        </p:nvSpPr>
        <p:spPr>
          <a:xfrm>
            <a:off x="6179129" y="3894928"/>
            <a:ext cx="1235823" cy="70626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F74350FD-872B-7225-0218-CEBDB7F489F7}"/>
              </a:ext>
            </a:extLst>
          </p:cNvPr>
          <p:cNvSpPr/>
          <p:nvPr/>
        </p:nvSpPr>
        <p:spPr>
          <a:xfrm>
            <a:off x="3733390" y="4643393"/>
            <a:ext cx="3930945" cy="83896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0982" y="1090960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IDEAL CITY POSTERS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0A770A-FC16-F014-2758-0777651DF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982" y="1655843"/>
            <a:ext cx="4026762" cy="2617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D6948B-6CDB-3E43-1B36-977EC903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7336" y="1550034"/>
            <a:ext cx="3897430" cy="2975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978814-D4DC-C38A-54F0-21151D5C0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6981" y="4246746"/>
            <a:ext cx="4789019" cy="2487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C85F3F-B423-ED76-700C-E680A336D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7600807" y="3253732"/>
            <a:ext cx="2319818" cy="44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What have you learnt today?</a:t>
            </a:r>
            <a:endParaRPr lang="en-US" sz="28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Review the vocabulary and grammar of Unit 3;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Apply what you have learnt (vocabulary and grammar) into practice through a project.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Unit 4.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7021" y="3432793"/>
            <a:ext cx="6559291" cy="73924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LOOKING BACK AND PROJECT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062292" y="3499356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691528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299" y="2766539"/>
            <a:ext cx="23276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LOOKING BACK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80936" y="3957714"/>
            <a:ext cx="1950733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PROJECT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682073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Lucky number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592731"/>
            <a:ext cx="4879384" cy="10854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Pronunciation: Linking between the consonant and vowel sounds.</a:t>
            </a:r>
          </a:p>
          <a:p>
            <a:r>
              <a:rPr lang="en-GB" dirty="0">
                <a:solidFill>
                  <a:schemeClr val="tx1"/>
                </a:solidFill>
              </a:rPr>
              <a:t>- Vocabulary: future cities</a:t>
            </a:r>
          </a:p>
          <a:p>
            <a:r>
              <a:rPr lang="en-GB" dirty="0">
                <a:solidFill>
                  <a:schemeClr val="tx1"/>
                </a:solidFill>
              </a:rPr>
              <a:t>- Grammar: stative verbs in continuous form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07694" y="3916879"/>
            <a:ext cx="4879385" cy="10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Ideal city posters</a:t>
            </a: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2019230"/>
            <a:ext cx="898447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356303" y="3094240"/>
            <a:ext cx="709996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5198318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69" y="4312817"/>
            <a:ext cx="709997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4" y="5165962"/>
            <a:ext cx="4879382" cy="760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Wrap up</a:t>
            </a:r>
          </a:p>
          <a:p>
            <a:r>
              <a:rPr lang="en-US" dirty="0">
                <a:solidFill>
                  <a:schemeClr val="tx1"/>
                </a:solidFill>
              </a:rPr>
              <a:t>- Homework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470400" y="461903"/>
            <a:ext cx="5900234" cy="624351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UTM Facebook K&amp;T" panose="02040603050506020204" pitchFamily="18" charset="0"/>
              </a:rPr>
              <a:t>LOOKING BACK AND PROJECT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56302" y="478739"/>
            <a:ext cx="1979340" cy="6243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26532"/>
                </a:solidFill>
                <a:latin typeface="Bookman Old Style" pitchFamily="18" charset="0"/>
              </a:rPr>
              <a:t>LESSON 8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945222" y="1848957"/>
            <a:ext cx="10500189" cy="4778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Work in 2 teams</a:t>
            </a:r>
          </a:p>
          <a:p>
            <a:r>
              <a:rPr lang="en-US" sz="3200" dirty="0"/>
              <a:t>- There are 7 numbers, 2 of which are lucky ones</a:t>
            </a:r>
          </a:p>
          <a:p>
            <a:r>
              <a:rPr lang="en-US" sz="3200" dirty="0"/>
              <a:t>- Choose a lucky number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without answering </a:t>
            </a:r>
          </a:p>
          <a:p>
            <a:r>
              <a:rPr lang="en-US" sz="3200" dirty="0"/>
              <a:t>- Other numbers </a:t>
            </a:r>
            <a:r>
              <a:rPr lang="en-US" sz="3200" dirty="0">
                <a:sym typeface="Wingdings" panose="05000000000000000000" pitchFamily="2" charset="2"/>
              </a:rPr>
              <a:t></a:t>
            </a:r>
            <a:r>
              <a:rPr lang="en-US" sz="3200" dirty="0"/>
              <a:t> Pick a piece of paper </a:t>
            </a:r>
          </a:p>
          <a:p>
            <a:r>
              <a:rPr lang="en-US" sz="3200" dirty="0"/>
              <a:t>- </a:t>
            </a:r>
            <a:r>
              <a:rPr lang="en-US" sz="3200" dirty="0" smtClean="0"/>
              <a:t>Use </a:t>
            </a:r>
            <a:r>
              <a:rPr lang="en-US" sz="3200" dirty="0"/>
              <a:t>words or actions to describe the word (without saying it directly)</a:t>
            </a:r>
          </a:p>
          <a:p>
            <a:r>
              <a:rPr lang="en-US" sz="3200" dirty="0"/>
              <a:t>- Guess the word correctly  </a:t>
            </a:r>
            <a:r>
              <a:rPr lang="en-US" sz="3200" dirty="0">
                <a:sym typeface="Wingdings" panose="05000000000000000000" pitchFamily="2" charset="2"/>
              </a:rPr>
              <a:t> 1</a:t>
            </a:r>
            <a:r>
              <a:rPr lang="en-US" sz="3200" dirty="0"/>
              <a:t> point </a:t>
            </a:r>
          </a:p>
          <a:p>
            <a:r>
              <a:rPr lang="en-US" sz="3200" dirty="0"/>
              <a:t>- The group having more points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08970" y="1017136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002060"/>
                </a:solidFill>
                <a:latin typeface="Berlin Sans FB Demi" panose="020E0802020502020306" pitchFamily="34" charset="0"/>
              </a:rPr>
              <a:t>LUCKY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7096305" y="3058486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2668" y="158936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Choose a number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12079" y="3039648"/>
            <a:ext cx="1578377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1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2017681" y="3039648"/>
            <a:ext cx="1537189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3685524" y="3039649"/>
            <a:ext cx="1627712" cy="1788094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3</a:t>
            </a: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433616" y="3039648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8778128" y="3085882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6</a:t>
            </a: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10483350" y="3055060"/>
            <a:ext cx="1542548" cy="178809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026" name="Picture 2" descr="Do you have a lucky number? / my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255" y="1417833"/>
            <a:ext cx="4395877" cy="439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eft Arrow 13">
            <a:hlinkClick r:id="rId4" action="ppaction://hlinksldjump"/>
          </p:cNvPr>
          <p:cNvSpPr/>
          <p:nvPr/>
        </p:nvSpPr>
        <p:spPr>
          <a:xfrm>
            <a:off x="11433425" y="63785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4688" y="2945554"/>
            <a:ext cx="1094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Pick a word and explain it to your friends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11281025" y="6226139"/>
            <a:ext cx="400692" cy="328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46743" y="1015927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and mark the consonant and vowel sounds that are linked. Then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practise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saying the sentences.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Track 22.mp3" descr="Track 22.mp3">
            <a:hlinkClick r:id="" action="ppaction://media"/>
            <a:extLst>
              <a:ext uri="{FF2B5EF4-FFF2-40B4-BE49-F238E27FC236}">
                <a16:creationId xmlns:a16="http://schemas.microsoft.com/office/drawing/2014/main" xmlns="" id="{D3AEB01A-2F45-B74F-8AE2-A211407332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9734" y="40200"/>
            <a:ext cx="812800" cy="81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32CA5A2-BF63-7B43-88CA-F33546611586}"/>
              </a:ext>
            </a:extLst>
          </p:cNvPr>
          <p:cNvSpPr txBox="1"/>
          <p:nvPr/>
        </p:nvSpPr>
        <p:spPr>
          <a:xfrm>
            <a:off x="531470" y="2172094"/>
            <a:ext cx="11129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1. </a:t>
            </a:r>
            <a:r>
              <a:rPr lang="x-none" sz="4000" dirty="0" smtClean="0"/>
              <a:t>Many </a:t>
            </a:r>
            <a:r>
              <a:rPr lang="x-none" sz="4000" dirty="0"/>
              <a:t>young people want to live in the city</a:t>
            </a:r>
            <a:r>
              <a:rPr lang="x-none" sz="4000" dirty="0" smtClean="0"/>
              <a:t>.</a:t>
            </a:r>
            <a:endParaRPr lang="x-none" sz="4000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2. </a:t>
            </a:r>
            <a:r>
              <a:rPr lang="x-none" sz="4000" dirty="0" smtClean="0"/>
              <a:t>It’s </a:t>
            </a:r>
            <a:r>
              <a:rPr lang="x-none" sz="4000" dirty="0"/>
              <a:t>a busy street with great shops </a:t>
            </a:r>
            <a:r>
              <a:rPr lang="x-none" sz="4000" dirty="0" smtClean="0"/>
              <a:t>a</a:t>
            </a:r>
            <a:r>
              <a:rPr lang="en-US" sz="4000" dirty="0" err="1" smtClean="0"/>
              <a:t>nd</a:t>
            </a:r>
            <a:r>
              <a:rPr lang="en-US" sz="4000" dirty="0" smtClean="0"/>
              <a:t> </a:t>
            </a:r>
            <a:r>
              <a:rPr lang="x-none" sz="4000" dirty="0" smtClean="0"/>
              <a:t>restaurants.</a:t>
            </a:r>
            <a:endParaRPr lang="x-none" sz="4000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3. </a:t>
            </a:r>
            <a:r>
              <a:rPr lang="x-none" sz="4000" dirty="0" smtClean="0"/>
              <a:t>The </a:t>
            </a:r>
            <a:r>
              <a:rPr lang="x-none" sz="4000" dirty="0"/>
              <a:t>government wants to build  a smart city and the south of the country</a:t>
            </a:r>
            <a:r>
              <a:rPr lang="x-none" sz="4000" dirty="0" smtClean="0"/>
              <a:t>.</a:t>
            </a:r>
            <a:endParaRPr lang="x-none" sz="4000" dirty="0"/>
          </a:p>
          <a:p>
            <a:pPr>
              <a:lnSpc>
                <a:spcPct val="120000"/>
              </a:lnSpc>
            </a:pPr>
            <a:r>
              <a:rPr lang="en-US" sz="4000" dirty="0" smtClean="0"/>
              <a:t>4. </a:t>
            </a:r>
            <a:r>
              <a:rPr lang="x-none" sz="4000" dirty="0" smtClean="0"/>
              <a:t>The </a:t>
            </a:r>
            <a:r>
              <a:rPr lang="x-none" sz="4000" dirty="0"/>
              <a:t>apartment was expensive, but my parents could afford it.</a:t>
            </a:r>
          </a:p>
        </p:txBody>
      </p:sp>
      <p:sp>
        <p:nvSpPr>
          <p:cNvPr id="3" name="Curved Up Arrow 2"/>
          <p:cNvSpPr/>
          <p:nvPr/>
        </p:nvSpPr>
        <p:spPr>
          <a:xfrm>
            <a:off x="7464829" y="2743200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>
            <a:off x="1496868" y="3477491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urved Up Arrow 16"/>
          <p:cNvSpPr/>
          <p:nvPr/>
        </p:nvSpPr>
        <p:spPr>
          <a:xfrm>
            <a:off x="7733605" y="3472248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7395551" y="4205860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>
            <a:off x="2330335" y="4957156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urved Up Arrow 21"/>
          <p:cNvSpPr/>
          <p:nvPr/>
        </p:nvSpPr>
        <p:spPr>
          <a:xfrm>
            <a:off x="4860175" y="5691447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Up Arrow 22"/>
          <p:cNvSpPr/>
          <p:nvPr/>
        </p:nvSpPr>
        <p:spPr>
          <a:xfrm>
            <a:off x="1532891" y="6419318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Curved Up Arrow 24"/>
          <p:cNvSpPr/>
          <p:nvPr/>
        </p:nvSpPr>
        <p:spPr>
          <a:xfrm>
            <a:off x="2806931" y="6419318"/>
            <a:ext cx="648393" cy="349135"/>
          </a:xfrm>
          <a:prstGeom prst="curvedUpArrow">
            <a:avLst/>
          </a:prstGeom>
          <a:solidFill>
            <a:srgbClr val="00B0F0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0772" y="1020964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sentences. Use words and phrases you have learnt in this unit.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74E35F-D3F3-233D-012A-410B967B02C1}"/>
              </a:ext>
            </a:extLst>
          </p:cNvPr>
          <p:cNvSpPr txBox="1"/>
          <p:nvPr/>
        </p:nvSpPr>
        <p:spPr>
          <a:xfrm>
            <a:off x="565873" y="2052977"/>
            <a:ext cx="110602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1. </a:t>
            </a:r>
            <a:r>
              <a:rPr lang="en-US" sz="3600" dirty="0" smtClean="0"/>
              <a:t>Improved </a:t>
            </a:r>
            <a:r>
              <a:rPr lang="en-US" sz="3600" dirty="0"/>
              <a:t>road conditions may help </a:t>
            </a:r>
            <a:r>
              <a:rPr lang="en-US" sz="3600" dirty="0" smtClean="0"/>
              <a:t>reduce </a:t>
            </a:r>
            <a:r>
              <a:rPr lang="en-US" sz="3600" b="1" dirty="0" smtClean="0">
                <a:solidFill>
                  <a:srgbClr val="00B050"/>
                </a:solidFill>
              </a:rPr>
              <a:t>t</a:t>
            </a:r>
            <a:r>
              <a:rPr lang="en-US" sz="3600" dirty="0"/>
              <a:t>________ </a:t>
            </a:r>
            <a:r>
              <a:rPr lang="en-US" sz="3600" b="1" dirty="0">
                <a:solidFill>
                  <a:srgbClr val="00B050"/>
                </a:solidFill>
              </a:rPr>
              <a:t>j</a:t>
            </a:r>
            <a:r>
              <a:rPr lang="en-US" sz="3600" dirty="0"/>
              <a:t>________ in the city.</a:t>
            </a:r>
            <a:br>
              <a:rPr lang="en-US" sz="3600" dirty="0"/>
            </a:br>
            <a:r>
              <a:rPr lang="en-US" sz="3600" dirty="0"/>
              <a:t>2. </a:t>
            </a:r>
            <a:r>
              <a:rPr lang="en-US" sz="3600" dirty="0" smtClean="0"/>
              <a:t>My </a:t>
            </a:r>
            <a:r>
              <a:rPr lang="en-US" sz="3600" dirty="0"/>
              <a:t>city was ranked as the most </a:t>
            </a:r>
            <a:r>
              <a:rPr lang="en-US" sz="3600" b="1" dirty="0">
                <a:solidFill>
                  <a:srgbClr val="00B050"/>
                </a:solidFill>
              </a:rPr>
              <a:t>l</a:t>
            </a:r>
            <a:r>
              <a:rPr lang="en-US" sz="3600" dirty="0"/>
              <a:t>________ </a:t>
            </a:r>
            <a:r>
              <a:rPr lang="en-US" sz="3600" dirty="0" smtClean="0"/>
              <a:t>city in </a:t>
            </a:r>
            <a:r>
              <a:rPr lang="en-US" sz="3600" dirty="0"/>
              <a:t>the country thanks to its excellent </a:t>
            </a:r>
            <a:r>
              <a:rPr lang="en-US" sz="3600" dirty="0" smtClean="0"/>
              <a:t>facilities and </a:t>
            </a:r>
            <a:r>
              <a:rPr lang="en-US" sz="3600" dirty="0"/>
              <a:t>clean air.</a:t>
            </a:r>
            <a:br>
              <a:rPr lang="en-US" sz="3600" dirty="0"/>
            </a:br>
            <a:r>
              <a:rPr lang="en-US" sz="3600" dirty="0"/>
              <a:t>3. Cities in the future will have a lower </a:t>
            </a:r>
            <a:r>
              <a:rPr lang="en-US" sz="3600" dirty="0" smtClean="0"/>
              <a:t>carbon footprint </a:t>
            </a:r>
            <a:r>
              <a:rPr lang="en-US" sz="3600" dirty="0"/>
              <a:t>and will be more </a:t>
            </a:r>
            <a:r>
              <a:rPr lang="en-US" sz="3600" b="1" dirty="0">
                <a:solidFill>
                  <a:srgbClr val="00B050"/>
                </a:solidFill>
              </a:rPr>
              <a:t>s</a:t>
            </a:r>
            <a:r>
              <a:rPr lang="en-US" sz="3600" dirty="0" smtClean="0"/>
              <a:t>__________.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4. </a:t>
            </a:r>
            <a:r>
              <a:rPr lang="en-US" sz="3600" dirty="0" smtClean="0"/>
              <a:t>Smart </a:t>
            </a:r>
            <a:r>
              <a:rPr lang="en-US" sz="3600" dirty="0"/>
              <a:t>technologies have made lives </a:t>
            </a:r>
            <a:r>
              <a:rPr lang="en-US" sz="3600" dirty="0" smtClean="0"/>
              <a:t>of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dirty="0" smtClean="0"/>
              <a:t>________ </a:t>
            </a:r>
            <a:r>
              <a:rPr lang="en-US" sz="3600" b="1" dirty="0" smtClean="0">
                <a:solidFill>
                  <a:srgbClr val="00B050"/>
                </a:solidFill>
              </a:rPr>
              <a:t>d</a:t>
            </a:r>
            <a:r>
              <a:rPr lang="en-US" sz="3600" dirty="0"/>
              <a:t>________ more convenient.</a:t>
            </a:r>
            <a:r>
              <a:rPr lang="en-US" sz="3600" dirty="0"/>
              <a:t> </a:t>
            </a:r>
            <a:endParaRPr lang="en-US" sz="3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DA7CC76-E8D5-81ED-A9A0-E860459B4351}"/>
              </a:ext>
            </a:extLst>
          </p:cNvPr>
          <p:cNvSpPr txBox="1"/>
          <p:nvPr/>
        </p:nvSpPr>
        <p:spPr>
          <a:xfrm>
            <a:off x="9262170" y="2052237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raffic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87EE6A0-10E8-2817-7ACE-025F9467CD46}"/>
              </a:ext>
            </a:extLst>
          </p:cNvPr>
          <p:cNvSpPr txBox="1"/>
          <p:nvPr/>
        </p:nvSpPr>
        <p:spPr>
          <a:xfrm>
            <a:off x="7113817" y="3150732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iveable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2D2F6B0-4EBD-F5B4-53FE-DB5BA4CF4D51}"/>
              </a:ext>
            </a:extLst>
          </p:cNvPr>
          <p:cNvSpPr txBox="1"/>
          <p:nvPr/>
        </p:nvSpPr>
        <p:spPr>
          <a:xfrm>
            <a:off x="3993836" y="4785393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ustainable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7E0216-980C-1350-07F4-30CBF671E826}"/>
              </a:ext>
            </a:extLst>
          </p:cNvPr>
          <p:cNvSpPr txBox="1"/>
          <p:nvPr/>
        </p:nvSpPr>
        <p:spPr>
          <a:xfrm>
            <a:off x="8450291" y="5356358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ity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290C01E-8FFF-92F8-9161-AF8C12BE1F50}"/>
              </a:ext>
            </a:extLst>
          </p:cNvPr>
          <p:cNvSpPr txBox="1"/>
          <p:nvPr/>
        </p:nvSpPr>
        <p:spPr>
          <a:xfrm>
            <a:off x="828166" y="5896396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wellers</a:t>
            </a:r>
            <a:r>
              <a:rPr lang="en-US" sz="3600" b="1" dirty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A7CC76-E8D5-81ED-A9A0-E860459B4351}"/>
              </a:ext>
            </a:extLst>
          </p:cNvPr>
          <p:cNvSpPr txBox="1"/>
          <p:nvPr/>
        </p:nvSpPr>
        <p:spPr>
          <a:xfrm>
            <a:off x="719457" y="2596949"/>
            <a:ext cx="260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effectLst/>
                <a:ea typeface="Times New Roman" panose="02020603050405020304" pitchFamily="18" charset="0"/>
              </a:rPr>
              <a:t>ams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396</Words>
  <Application>Microsoft Office PowerPoint</Application>
  <PresentationFormat>Widescreen</PresentationFormat>
  <Paragraphs>84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Trinh</cp:lastModifiedBy>
  <cp:revision>7</cp:revision>
  <dcterms:modified xsi:type="dcterms:W3CDTF">2023-05-04T08:35:17Z</dcterms:modified>
</cp:coreProperties>
</file>