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4"/>
  </p:notesMasterIdLst>
  <p:sldIdLst>
    <p:sldId id="1453" r:id="rId2"/>
    <p:sldId id="1400" r:id="rId3"/>
    <p:sldId id="1401" r:id="rId4"/>
    <p:sldId id="1403" r:id="rId5"/>
    <p:sldId id="1288" r:id="rId6"/>
    <p:sldId id="1406" r:id="rId7"/>
    <p:sldId id="1439" r:id="rId8"/>
    <p:sldId id="1441" r:id="rId9"/>
    <p:sldId id="1442" r:id="rId10"/>
    <p:sldId id="1443" r:id="rId11"/>
    <p:sldId id="1444" r:id="rId12"/>
    <p:sldId id="1445" r:id="rId13"/>
    <p:sldId id="1458" r:id="rId14"/>
    <p:sldId id="1447" r:id="rId15"/>
    <p:sldId id="1448" r:id="rId16"/>
    <p:sldId id="1459" r:id="rId17"/>
    <p:sldId id="1450" r:id="rId18"/>
    <p:sldId id="1446" r:id="rId19"/>
    <p:sldId id="1451" r:id="rId20"/>
    <p:sldId id="1457" r:id="rId21"/>
    <p:sldId id="1454" r:id="rId22"/>
    <p:sldId id="145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F0066"/>
    <a:srgbClr val="FFFF00"/>
    <a:srgbClr val="006600"/>
    <a:srgbClr val="FF6600"/>
    <a:srgbClr val="0000FF"/>
    <a:srgbClr val="FFFFFF"/>
    <a:srgbClr val="3333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11" autoAdjust="0"/>
    <p:restoredTop sz="91850" autoAdjust="0"/>
  </p:normalViewPr>
  <p:slideViewPr>
    <p:cSldViewPr>
      <p:cViewPr varScale="1">
        <p:scale>
          <a:sx n="60" d="100"/>
          <a:sy n="60" d="100"/>
        </p:scale>
        <p:origin x="824" y="40"/>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8/3/2022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3</a:t>
            </a:fld>
            <a:endParaRPr lang="en-US"/>
          </a:p>
        </p:txBody>
      </p:sp>
    </p:spTree>
    <p:extLst>
      <p:ext uri="{BB962C8B-B14F-4D97-AF65-F5344CB8AC3E}">
        <p14:creationId xmlns:p14="http://schemas.microsoft.com/office/powerpoint/2010/main" val="3328983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15</a:t>
            </a:fld>
            <a:endParaRPr lang="en-US"/>
          </a:p>
        </p:txBody>
      </p:sp>
    </p:spTree>
    <p:extLst>
      <p:ext uri="{BB962C8B-B14F-4D97-AF65-F5344CB8AC3E}">
        <p14:creationId xmlns:p14="http://schemas.microsoft.com/office/powerpoint/2010/main" val="5593181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16</a:t>
            </a:fld>
            <a:endParaRPr lang="en-US"/>
          </a:p>
        </p:txBody>
      </p:sp>
    </p:spTree>
    <p:extLst>
      <p:ext uri="{BB962C8B-B14F-4D97-AF65-F5344CB8AC3E}">
        <p14:creationId xmlns:p14="http://schemas.microsoft.com/office/powerpoint/2010/main" val="2821900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17</a:t>
            </a:fld>
            <a:endParaRPr lang="en-US"/>
          </a:p>
        </p:txBody>
      </p:sp>
    </p:spTree>
    <p:extLst>
      <p:ext uri="{BB962C8B-B14F-4D97-AF65-F5344CB8AC3E}">
        <p14:creationId xmlns:p14="http://schemas.microsoft.com/office/powerpoint/2010/main" val="2192640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18</a:t>
            </a:fld>
            <a:endParaRPr lang="en-US"/>
          </a:p>
        </p:txBody>
      </p:sp>
    </p:spTree>
    <p:extLst>
      <p:ext uri="{BB962C8B-B14F-4D97-AF65-F5344CB8AC3E}">
        <p14:creationId xmlns:p14="http://schemas.microsoft.com/office/powerpoint/2010/main" val="3322240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19</a:t>
            </a:fld>
            <a:endParaRPr lang="en-US"/>
          </a:p>
        </p:txBody>
      </p:sp>
    </p:spTree>
    <p:extLst>
      <p:ext uri="{BB962C8B-B14F-4D97-AF65-F5344CB8AC3E}">
        <p14:creationId xmlns:p14="http://schemas.microsoft.com/office/powerpoint/2010/main" val="1289145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4</a:t>
            </a:fld>
            <a:endParaRPr lang="en-US"/>
          </a:p>
        </p:txBody>
      </p:sp>
    </p:spTree>
    <p:extLst>
      <p:ext uri="{BB962C8B-B14F-4D97-AF65-F5344CB8AC3E}">
        <p14:creationId xmlns:p14="http://schemas.microsoft.com/office/powerpoint/2010/main" val="3056124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8</a:t>
            </a:fld>
            <a:endParaRPr lang="en-US"/>
          </a:p>
        </p:txBody>
      </p:sp>
    </p:spTree>
    <p:extLst>
      <p:ext uri="{BB962C8B-B14F-4D97-AF65-F5344CB8AC3E}">
        <p14:creationId xmlns:p14="http://schemas.microsoft.com/office/powerpoint/2010/main" val="3497772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9</a:t>
            </a:fld>
            <a:endParaRPr lang="en-US"/>
          </a:p>
        </p:txBody>
      </p:sp>
    </p:spTree>
    <p:extLst>
      <p:ext uri="{BB962C8B-B14F-4D97-AF65-F5344CB8AC3E}">
        <p14:creationId xmlns:p14="http://schemas.microsoft.com/office/powerpoint/2010/main" val="1442784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10</a:t>
            </a:fld>
            <a:endParaRPr lang="en-US"/>
          </a:p>
        </p:txBody>
      </p:sp>
    </p:spTree>
    <p:extLst>
      <p:ext uri="{BB962C8B-B14F-4D97-AF65-F5344CB8AC3E}">
        <p14:creationId xmlns:p14="http://schemas.microsoft.com/office/powerpoint/2010/main" val="657122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11</a:t>
            </a:fld>
            <a:endParaRPr lang="en-US"/>
          </a:p>
        </p:txBody>
      </p:sp>
    </p:spTree>
    <p:extLst>
      <p:ext uri="{BB962C8B-B14F-4D97-AF65-F5344CB8AC3E}">
        <p14:creationId xmlns:p14="http://schemas.microsoft.com/office/powerpoint/2010/main" val="1449679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12</a:t>
            </a:fld>
            <a:endParaRPr lang="en-US"/>
          </a:p>
        </p:txBody>
      </p:sp>
    </p:spTree>
    <p:extLst>
      <p:ext uri="{BB962C8B-B14F-4D97-AF65-F5344CB8AC3E}">
        <p14:creationId xmlns:p14="http://schemas.microsoft.com/office/powerpoint/2010/main" val="889599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13</a:t>
            </a:fld>
            <a:endParaRPr lang="en-US"/>
          </a:p>
        </p:txBody>
      </p:sp>
    </p:spTree>
    <p:extLst>
      <p:ext uri="{BB962C8B-B14F-4D97-AF65-F5344CB8AC3E}">
        <p14:creationId xmlns:p14="http://schemas.microsoft.com/office/powerpoint/2010/main" val="3549135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14</a:t>
            </a:fld>
            <a:endParaRPr lang="en-US"/>
          </a:p>
        </p:txBody>
      </p:sp>
    </p:spTree>
    <p:extLst>
      <p:ext uri="{BB962C8B-B14F-4D97-AF65-F5344CB8AC3E}">
        <p14:creationId xmlns:p14="http://schemas.microsoft.com/office/powerpoint/2010/main" val="2906312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7.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7.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6.pn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7.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6.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0.png"/><Relationship Id="rId5" Type="http://schemas.openxmlformats.org/officeDocument/2006/relationships/image" Target="../media/image6.png"/><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7.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6.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7.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6.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6.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9.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8" Type="http://schemas.openxmlformats.org/officeDocument/2006/relationships/image" Target="../media/image240.png"/><Relationship Id="rId3" Type="http://schemas.openxmlformats.org/officeDocument/2006/relationships/image" Target="../media/image9.png"/><Relationship Id="rId7" Type="http://schemas.openxmlformats.org/officeDocument/2006/relationships/image" Target="../media/image20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90.png"/><Relationship Id="rId5" Type="http://schemas.openxmlformats.org/officeDocument/2006/relationships/image" Target="../media/image29.png"/><Relationship Id="rId4" Type="http://schemas.microsoft.com/office/2007/relationships/hdphoto" Target="../media/hdphoto3.wdp"/><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2.wdp"/><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3.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image" Target="../media/image6.png"/><Relationship Id="rId7"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7.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text, appliance, electronic&#10;&#10;Description automatically generated">
            <a:extLst>
              <a:ext uri="{FF2B5EF4-FFF2-40B4-BE49-F238E27FC236}">
                <a16:creationId xmlns:a16="http://schemas.microsoft.com/office/drawing/2014/main" id="{2832EEC2-3129-2D25-E905-D60C87C8FD06}"/>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19"/>
          <a:stretch/>
        </p:blipFill>
        <p:spPr>
          <a:xfrm>
            <a:off x="20" y="1282"/>
            <a:ext cx="12191980" cy="6856718"/>
          </a:xfrm>
          <a:prstGeom prst="rect">
            <a:avLst/>
          </a:prstGeom>
          <a:ln>
            <a:noFill/>
          </a:ln>
          <a:effectLst>
            <a:softEdge rad="112500"/>
          </a:effectLst>
        </p:spPr>
      </p:pic>
      <p:sp>
        <p:nvSpPr>
          <p:cNvPr id="7" name="Rectangle 8">
            <a:extLst>
              <a:ext uri="{FF2B5EF4-FFF2-40B4-BE49-F238E27FC236}">
                <a16:creationId xmlns:a16="http://schemas.microsoft.com/office/drawing/2014/main" id="{B4FDD949-DD87-1E32-4B37-C87F942D7F85}"/>
              </a:ext>
            </a:extLst>
          </p:cNvPr>
          <p:cNvSpPr>
            <a:spLocks noChangeArrowheads="1"/>
          </p:cNvSpPr>
          <p:nvPr/>
        </p:nvSpPr>
        <p:spPr bwMode="auto">
          <a:xfrm>
            <a:off x="0" y="3199842"/>
            <a:ext cx="12192000" cy="929827"/>
          </a:xfrm>
          <a:prstGeom prst="rect">
            <a:avLst/>
          </a:prstGeom>
          <a:solidFill>
            <a:schemeClr val="bg1">
              <a:alpha val="81000"/>
            </a:schemeClr>
          </a:solidFill>
          <a:ln>
            <a:noFill/>
          </a:ln>
        </p:spPr>
        <p:txBody>
          <a:bodyPr wrap="none" lIns="90000" tIns="46800" rIns="90000" bIns="46800" anchor="ct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8" name="TextBox 10">
            <a:extLst>
              <a:ext uri="{FF2B5EF4-FFF2-40B4-BE49-F238E27FC236}">
                <a16:creationId xmlns:a16="http://schemas.microsoft.com/office/drawing/2014/main" id="{A88A1C0B-C88B-0E7B-A60D-7D263EAA37DF}"/>
              </a:ext>
            </a:extLst>
          </p:cNvPr>
          <p:cNvSpPr>
            <a:spLocks noChangeArrowheads="1"/>
          </p:cNvSpPr>
          <p:nvPr>
            <p:custDataLst>
              <p:tags r:id="rId1"/>
            </p:custDataLst>
          </p:nvPr>
        </p:nvSpPr>
        <p:spPr bwMode="auto">
          <a:xfrm>
            <a:off x="1676400" y="3290185"/>
            <a:ext cx="9601200" cy="69806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3500" b="1">
                <a:solidFill>
                  <a:srgbClr val="C00000"/>
                </a:solidFill>
                <a:ea typeface="ＭＳ Ｐゴシック" panose="020B0600070205080204" pitchFamily="50" charset="-128"/>
              </a:rPr>
              <a:t>Thực hành đo tốc độ chuyển động thẳng</a:t>
            </a:r>
            <a:endParaRPr lang="en-US" altLang="en-US" sz="3500" b="1">
              <a:solidFill>
                <a:srgbClr val="C00000"/>
              </a:solidFill>
            </a:endParaRPr>
          </a:p>
        </p:txBody>
      </p:sp>
      <p:sp>
        <p:nvSpPr>
          <p:cNvPr id="9" name="TextBox 11">
            <a:extLst>
              <a:ext uri="{FF2B5EF4-FFF2-40B4-BE49-F238E27FC236}">
                <a16:creationId xmlns:a16="http://schemas.microsoft.com/office/drawing/2014/main" id="{987B2AC1-A564-A08F-DA05-B468BCA13A94}"/>
              </a:ext>
            </a:extLst>
          </p:cNvPr>
          <p:cNvSpPr>
            <a:spLocks noChangeArrowheads="1"/>
          </p:cNvSpPr>
          <p:nvPr>
            <p:custDataLst>
              <p:tags r:id="rId2"/>
            </p:custDataLst>
          </p:nvPr>
        </p:nvSpPr>
        <p:spPr bwMode="auto">
          <a:xfrm>
            <a:off x="-143236" y="3199842"/>
            <a:ext cx="2067910" cy="6469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b="1" i="1">
                <a:solidFill>
                  <a:srgbClr val="002060"/>
                </a:solidFill>
                <a:latin typeface="Times New Roman" panose="02020603050405020304" pitchFamily="18" charset="0"/>
                <a:cs typeface="Times New Roman" panose="02020603050405020304" pitchFamily="18" charset="0"/>
              </a:rPr>
              <a:t>Bài 6:</a:t>
            </a:r>
          </a:p>
        </p:txBody>
      </p:sp>
    </p:spTree>
    <p:extLst>
      <p:ext uri="{BB962C8B-B14F-4D97-AF65-F5344CB8AC3E}">
        <p14:creationId xmlns:p14="http://schemas.microsoft.com/office/powerpoint/2010/main" val="4172602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empty-blue-rectangle">
            <a:extLst>
              <a:ext uri="{FF2B5EF4-FFF2-40B4-BE49-F238E27FC236}">
                <a16:creationId xmlns:a16="http://schemas.microsoft.com/office/drawing/2014/main" id="{272B11C8-AD02-44AD-B865-6A8FCD5CD1AC}"/>
              </a:ext>
            </a:extLst>
          </p:cNvPr>
          <p:cNvPicPr>
            <a:picLocks noChangeAspect="1" noChangeArrowheads="1"/>
          </p:cNvPicPr>
          <p:nvPr/>
        </p:nvPicPr>
        <p:blipFill>
          <a:blip r:embed="rId3"/>
          <a:srcRect/>
          <a:stretch>
            <a:fillRect/>
          </a:stretch>
        </p:blipFill>
        <p:spPr bwMode="auto">
          <a:xfrm>
            <a:off x="793502" y="1310155"/>
            <a:ext cx="10712698" cy="1509245"/>
          </a:xfrm>
          <a:prstGeom prst="rect">
            <a:avLst/>
          </a:prstGeom>
          <a:noFill/>
          <a:ln w="9525">
            <a:noFill/>
            <a:miter lim="800000"/>
            <a:headEnd/>
            <a:tailEnd/>
          </a:ln>
        </p:spPr>
      </p:pic>
      <p:sp>
        <p:nvSpPr>
          <p:cNvPr id="19" name="TextBox 18">
            <a:extLst>
              <a:ext uri="{FF2B5EF4-FFF2-40B4-BE49-F238E27FC236}">
                <a16:creationId xmlns:a16="http://schemas.microsoft.com/office/drawing/2014/main" id="{98CDA5ED-0774-4A45-AB70-57331A0C8F26}"/>
              </a:ext>
            </a:extLst>
          </p:cNvPr>
          <p:cNvSpPr txBox="1"/>
          <p:nvPr/>
        </p:nvSpPr>
        <p:spPr>
          <a:xfrm>
            <a:off x="1371600" y="1322855"/>
            <a:ext cx="11049000" cy="861774"/>
          </a:xfrm>
          <a:prstGeom prst="rect">
            <a:avLst/>
          </a:prstGeom>
          <a:noFill/>
        </p:spPr>
        <p:txBody>
          <a:bodyPr wrap="square">
            <a:spAutoFit/>
          </a:bodyPr>
          <a:lstStyle/>
          <a:p>
            <a:pPr marL="342900" indent="-342900">
              <a:buFontTx/>
              <a:buChar char="-"/>
            </a:pPr>
            <a:r>
              <a:rPr lang="en-US" sz="2500">
                <a:latin typeface="Arial" panose="020B0604020202020204" pitchFamily="34" charset="0"/>
                <a:cs typeface="Arial" panose="020B0604020202020204" pitchFamily="34" charset="0"/>
              </a:rPr>
              <a:t>Viên bi thép (5).</a:t>
            </a:r>
          </a:p>
          <a:p>
            <a:pPr marL="342900" indent="-342900">
              <a:buFontTx/>
              <a:buChar char="-"/>
            </a:pPr>
            <a:r>
              <a:rPr lang="en-US" sz="2500">
                <a:latin typeface="Arial" panose="020B0604020202020204" pitchFamily="34" charset="0"/>
                <a:cs typeface="Arial" panose="020B0604020202020204" pitchFamily="34" charset="0"/>
              </a:rPr>
              <a:t>Giá đỡ có đế ba chân, có vít chỉnh cân bằng và trụ thép (6).</a:t>
            </a:r>
          </a:p>
        </p:txBody>
      </p:sp>
      <p:grpSp>
        <p:nvGrpSpPr>
          <p:cNvPr id="29" name="Group 28">
            <a:extLst>
              <a:ext uri="{FF2B5EF4-FFF2-40B4-BE49-F238E27FC236}">
                <a16:creationId xmlns:a16="http://schemas.microsoft.com/office/drawing/2014/main" id="{AE09EC08-23DE-4920-8ED5-9CE1232C1446}"/>
              </a:ext>
            </a:extLst>
          </p:cNvPr>
          <p:cNvGrpSpPr/>
          <p:nvPr/>
        </p:nvGrpSpPr>
        <p:grpSpPr>
          <a:xfrm>
            <a:off x="-29497" y="91162"/>
            <a:ext cx="11307097" cy="518439"/>
            <a:chOff x="74035" y="2267003"/>
            <a:chExt cx="11237038" cy="723701"/>
          </a:xfrm>
        </p:grpSpPr>
        <p:grpSp>
          <p:nvGrpSpPr>
            <p:cNvPr id="35" name="Group 70">
              <a:extLst>
                <a:ext uri="{FF2B5EF4-FFF2-40B4-BE49-F238E27FC236}">
                  <a16:creationId xmlns:a16="http://schemas.microsoft.com/office/drawing/2014/main" id="{D2F660D3-B2E8-4676-8D5D-CE77035DBD31}"/>
                </a:ext>
              </a:extLst>
            </p:cNvPr>
            <p:cNvGrpSpPr>
              <a:grpSpLocks/>
            </p:cNvGrpSpPr>
            <p:nvPr/>
          </p:nvGrpSpPr>
          <p:grpSpPr bwMode="auto">
            <a:xfrm>
              <a:off x="286112" y="2280389"/>
              <a:ext cx="6178379" cy="708275"/>
              <a:chOff x="564749" y="3403331"/>
              <a:chExt cx="3181577" cy="1364238"/>
            </a:xfrm>
          </p:grpSpPr>
          <p:pic>
            <p:nvPicPr>
              <p:cNvPr id="38" name="Picture 8" descr="empty-green-rectangle">
                <a:extLst>
                  <a:ext uri="{FF2B5EF4-FFF2-40B4-BE49-F238E27FC236}">
                    <a16:creationId xmlns:a16="http://schemas.microsoft.com/office/drawing/2014/main" id="{79B4C849-655F-4FAC-B58A-7914A2DC85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749" y="3403331"/>
                <a:ext cx="3181577"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green-top-faded">
                <a:extLst>
                  <a:ext uri="{FF2B5EF4-FFF2-40B4-BE49-F238E27FC236}">
                    <a16:creationId xmlns:a16="http://schemas.microsoft.com/office/drawing/2014/main" id="{81B9CF62-BB9F-4FB4-AEAC-51620436EC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C6FA6BB5-0E72-4B79-9609-9D9F164F38F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7" name="Rectangle 1026060">
              <a:extLst>
                <a:ext uri="{FF2B5EF4-FFF2-40B4-BE49-F238E27FC236}">
                  <a16:creationId xmlns:a16="http://schemas.microsoft.com/office/drawing/2014/main" id="{659FB3B3-524A-4AE9-9426-6DBE05D13AEC}"/>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Thực hành đo tốc độ chuyển động</a:t>
              </a:r>
              <a:endParaRPr lang="en-US" sz="2500" dirty="0">
                <a:cs typeface="Arial" panose="020B0604020202020204" pitchFamily="34" charset="0"/>
              </a:endParaRPr>
            </a:p>
          </p:txBody>
        </p:sp>
      </p:grpSp>
      <p:sp>
        <p:nvSpPr>
          <p:cNvPr id="16" name="Text Box 5">
            <a:extLst>
              <a:ext uri="{FF2B5EF4-FFF2-40B4-BE49-F238E27FC236}">
                <a16:creationId xmlns:a16="http://schemas.microsoft.com/office/drawing/2014/main" id="{E56B4E37-1B22-1A07-34F6-A8C915F8503F}"/>
              </a:ext>
            </a:extLst>
          </p:cNvPr>
          <p:cNvSpPr txBox="1">
            <a:spLocks noChangeArrowheads="1"/>
          </p:cNvSpPr>
          <p:nvPr/>
        </p:nvSpPr>
        <p:spPr bwMode="auto">
          <a:xfrm>
            <a:off x="338941" y="680281"/>
            <a:ext cx="952294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1. Dụng cụ thí nghiệm</a:t>
            </a:r>
            <a:endParaRPr lang="en-US" altLang="en-US" sz="2600">
              <a:solidFill>
                <a:srgbClr val="0070C0"/>
              </a:solidFill>
              <a:cs typeface="Arial" panose="020B0604020202020204" pitchFamily="34" charset="0"/>
            </a:endParaRPr>
          </a:p>
        </p:txBody>
      </p:sp>
      <p:pic>
        <p:nvPicPr>
          <p:cNvPr id="12" name="Picture 11" descr="Diagram&#10;&#10;Description automatically generated with low confidence">
            <a:extLst>
              <a:ext uri="{FF2B5EF4-FFF2-40B4-BE49-F238E27FC236}">
                <a16:creationId xmlns:a16="http://schemas.microsoft.com/office/drawing/2014/main" id="{B07BCFF1-CCA2-2D69-090A-BCD2806D8BC6}"/>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4445" t="30740" r="2222" b="20370"/>
          <a:stretch/>
        </p:blipFill>
        <p:spPr>
          <a:xfrm>
            <a:off x="1581150" y="2969531"/>
            <a:ext cx="9029700" cy="3547382"/>
          </a:xfrm>
          <a:prstGeom prst="rect">
            <a:avLst/>
          </a:prstGeom>
          <a:ln>
            <a:noFill/>
          </a:ln>
          <a:effectLst>
            <a:softEdge rad="112500"/>
          </a:effectLst>
        </p:spPr>
      </p:pic>
      <p:sp>
        <p:nvSpPr>
          <p:cNvPr id="13" name="TextBox 12">
            <a:extLst>
              <a:ext uri="{FF2B5EF4-FFF2-40B4-BE49-F238E27FC236}">
                <a16:creationId xmlns:a16="http://schemas.microsoft.com/office/drawing/2014/main" id="{4D268259-783C-D33F-28A2-FFB48540CE1C}"/>
              </a:ext>
            </a:extLst>
          </p:cNvPr>
          <p:cNvSpPr txBox="1"/>
          <p:nvPr/>
        </p:nvSpPr>
        <p:spPr>
          <a:xfrm>
            <a:off x="1371600" y="2222958"/>
            <a:ext cx="11049000" cy="477054"/>
          </a:xfrm>
          <a:prstGeom prst="rect">
            <a:avLst/>
          </a:prstGeom>
          <a:noFill/>
        </p:spPr>
        <p:txBody>
          <a:bodyPr wrap="square">
            <a:spAutoFit/>
          </a:bodyPr>
          <a:lstStyle/>
          <a:p>
            <a:pPr marL="342900" indent="-342900">
              <a:buFontTx/>
              <a:buChar char="-"/>
            </a:pPr>
            <a:r>
              <a:rPr lang="en-US" sz="2500">
                <a:latin typeface="Arial" panose="020B0604020202020204" pitchFamily="34" charset="0"/>
                <a:cs typeface="Arial" panose="020B0604020202020204" pitchFamily="34" charset="0"/>
              </a:rPr>
              <a:t>Thước cặp để đo đường kính viên bi thép (7)</a:t>
            </a:r>
          </a:p>
        </p:txBody>
      </p:sp>
    </p:spTree>
    <p:extLst>
      <p:ext uri="{BB962C8B-B14F-4D97-AF65-F5344CB8AC3E}">
        <p14:creationId xmlns:p14="http://schemas.microsoft.com/office/powerpoint/2010/main" val="107234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AE09EC08-23DE-4920-8ED5-9CE1232C1446}"/>
              </a:ext>
            </a:extLst>
          </p:cNvPr>
          <p:cNvGrpSpPr/>
          <p:nvPr/>
        </p:nvGrpSpPr>
        <p:grpSpPr>
          <a:xfrm>
            <a:off x="-29497" y="91162"/>
            <a:ext cx="11307097" cy="518439"/>
            <a:chOff x="74035" y="2267003"/>
            <a:chExt cx="11237038" cy="723701"/>
          </a:xfrm>
        </p:grpSpPr>
        <p:grpSp>
          <p:nvGrpSpPr>
            <p:cNvPr id="35" name="Group 70">
              <a:extLst>
                <a:ext uri="{FF2B5EF4-FFF2-40B4-BE49-F238E27FC236}">
                  <a16:creationId xmlns:a16="http://schemas.microsoft.com/office/drawing/2014/main" id="{D2F660D3-B2E8-4676-8D5D-CE77035DBD31}"/>
                </a:ext>
              </a:extLst>
            </p:cNvPr>
            <p:cNvGrpSpPr>
              <a:grpSpLocks/>
            </p:cNvGrpSpPr>
            <p:nvPr/>
          </p:nvGrpSpPr>
          <p:grpSpPr bwMode="auto">
            <a:xfrm>
              <a:off x="286112" y="2280389"/>
              <a:ext cx="6178379" cy="708275"/>
              <a:chOff x="564749" y="3403331"/>
              <a:chExt cx="3181577" cy="1364238"/>
            </a:xfrm>
          </p:grpSpPr>
          <p:pic>
            <p:nvPicPr>
              <p:cNvPr id="38" name="Picture 8" descr="empty-green-rectangle">
                <a:extLst>
                  <a:ext uri="{FF2B5EF4-FFF2-40B4-BE49-F238E27FC236}">
                    <a16:creationId xmlns:a16="http://schemas.microsoft.com/office/drawing/2014/main" id="{79B4C849-655F-4FAC-B58A-7914A2DC85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9" y="3403331"/>
                <a:ext cx="3181577"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green-top-faded">
                <a:extLst>
                  <a:ext uri="{FF2B5EF4-FFF2-40B4-BE49-F238E27FC236}">
                    <a16:creationId xmlns:a16="http://schemas.microsoft.com/office/drawing/2014/main" id="{81B9CF62-BB9F-4FB4-AEAC-51620436EC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C6FA6BB5-0E72-4B79-9609-9D9F164F38F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7" name="Rectangle 1026060">
              <a:extLst>
                <a:ext uri="{FF2B5EF4-FFF2-40B4-BE49-F238E27FC236}">
                  <a16:creationId xmlns:a16="http://schemas.microsoft.com/office/drawing/2014/main" id="{659FB3B3-524A-4AE9-9426-6DBE05D13AEC}"/>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Thực hành đo tốc độ chuyển động</a:t>
              </a:r>
              <a:endParaRPr lang="en-US" sz="2500" dirty="0">
                <a:cs typeface="Arial" panose="020B0604020202020204" pitchFamily="34" charset="0"/>
              </a:endParaRPr>
            </a:p>
          </p:txBody>
        </p:sp>
      </p:grpSp>
      <p:sp>
        <p:nvSpPr>
          <p:cNvPr id="16" name="Text Box 5">
            <a:extLst>
              <a:ext uri="{FF2B5EF4-FFF2-40B4-BE49-F238E27FC236}">
                <a16:creationId xmlns:a16="http://schemas.microsoft.com/office/drawing/2014/main" id="{E56B4E37-1B22-1A07-34F6-A8C915F8503F}"/>
              </a:ext>
            </a:extLst>
          </p:cNvPr>
          <p:cNvSpPr txBox="1">
            <a:spLocks noChangeArrowheads="1"/>
          </p:cNvSpPr>
          <p:nvPr/>
        </p:nvSpPr>
        <p:spPr bwMode="auto">
          <a:xfrm>
            <a:off x="338941" y="680281"/>
            <a:ext cx="952294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2. Thiết kế phương án thí nghiệm</a:t>
            </a:r>
            <a:endParaRPr lang="en-US" altLang="en-US" sz="2600">
              <a:solidFill>
                <a:srgbClr val="0070C0"/>
              </a:solidFill>
              <a:cs typeface="Arial" panose="020B0604020202020204" pitchFamily="34" charset="0"/>
            </a:endParaRPr>
          </a:p>
        </p:txBody>
      </p:sp>
      <p:sp>
        <p:nvSpPr>
          <p:cNvPr id="12" name="Rectangle: Rounded Corners 11">
            <a:extLst>
              <a:ext uri="{FF2B5EF4-FFF2-40B4-BE49-F238E27FC236}">
                <a16:creationId xmlns:a16="http://schemas.microsoft.com/office/drawing/2014/main" id="{11D4A73B-9EA4-879E-CCF0-01625D157CE3}"/>
              </a:ext>
            </a:extLst>
          </p:cNvPr>
          <p:cNvSpPr/>
          <p:nvPr/>
        </p:nvSpPr>
        <p:spPr>
          <a:xfrm>
            <a:off x="701992" y="1539372"/>
            <a:ext cx="10895535" cy="371910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3" name="Text Box 29">
            <a:extLst>
              <a:ext uri="{FF2B5EF4-FFF2-40B4-BE49-F238E27FC236}">
                <a16:creationId xmlns:a16="http://schemas.microsoft.com/office/drawing/2014/main" id="{B08825EF-F172-E04F-9ED1-70BBEC358FAA}"/>
              </a:ext>
            </a:extLst>
          </p:cNvPr>
          <p:cNvSpPr txBox="1">
            <a:spLocks noChangeArrowheads="1"/>
          </p:cNvSpPr>
          <p:nvPr/>
        </p:nvSpPr>
        <p:spPr bwMode="auto">
          <a:xfrm>
            <a:off x="1919845" y="2493122"/>
            <a:ext cx="8961912" cy="861774"/>
          </a:xfrm>
          <a:prstGeom prst="rect">
            <a:avLst/>
          </a:prstGeom>
          <a:noFill/>
          <a:ln>
            <a:noFill/>
          </a:ln>
          <a:effectLst/>
        </p:spPr>
        <p:txBody>
          <a:bodyPr wrap="square">
            <a:spAutoFit/>
          </a:bodyPr>
          <a:lstStyle/>
          <a:p>
            <a:pPr marL="342900" marR="0" indent="-342900">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Làm thế nào xác định được tốc độ trung bình của viên bi khi đi từ cổng quang điện E đến cũng quang điện F? </a:t>
            </a:r>
          </a:p>
        </p:txBody>
      </p:sp>
      <p:grpSp>
        <p:nvGrpSpPr>
          <p:cNvPr id="15" name="Group 14">
            <a:extLst>
              <a:ext uri="{FF2B5EF4-FFF2-40B4-BE49-F238E27FC236}">
                <a16:creationId xmlns:a16="http://schemas.microsoft.com/office/drawing/2014/main" id="{2A6C3612-213C-EB78-5C3D-3FA7F2E65C75}"/>
              </a:ext>
            </a:extLst>
          </p:cNvPr>
          <p:cNvGrpSpPr/>
          <p:nvPr/>
        </p:nvGrpSpPr>
        <p:grpSpPr>
          <a:xfrm>
            <a:off x="504009" y="1353207"/>
            <a:ext cx="518742" cy="492626"/>
            <a:chOff x="501379" y="507464"/>
            <a:chExt cx="518742" cy="492626"/>
          </a:xfrm>
        </p:grpSpPr>
        <p:sp>
          <p:nvSpPr>
            <p:cNvPr id="18" name="Oval 17">
              <a:extLst>
                <a:ext uri="{FF2B5EF4-FFF2-40B4-BE49-F238E27FC236}">
                  <a16:creationId xmlns:a16="http://schemas.microsoft.com/office/drawing/2014/main" id="{D2313A59-1DA0-9A7B-27F7-4A55A6B8D139}"/>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A0DD21B-B20F-8EF2-F0E2-3568F5FB300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39840" y="515015"/>
              <a:ext cx="480281" cy="442625"/>
            </a:xfrm>
            <a:prstGeom prst="rect">
              <a:avLst/>
            </a:prstGeom>
          </p:spPr>
        </p:pic>
      </p:grpSp>
      <p:sp>
        <p:nvSpPr>
          <p:cNvPr id="14" name="Text Box 29">
            <a:extLst>
              <a:ext uri="{FF2B5EF4-FFF2-40B4-BE49-F238E27FC236}">
                <a16:creationId xmlns:a16="http://schemas.microsoft.com/office/drawing/2014/main" id="{8FDD1D8F-E52A-94B3-2BE7-C3F4649D2B3C}"/>
              </a:ext>
            </a:extLst>
          </p:cNvPr>
          <p:cNvSpPr txBox="1">
            <a:spLocks noChangeArrowheads="1"/>
          </p:cNvSpPr>
          <p:nvPr/>
        </p:nvSpPr>
        <p:spPr bwMode="auto">
          <a:xfrm>
            <a:off x="1960650" y="3377377"/>
            <a:ext cx="8961912" cy="861774"/>
          </a:xfrm>
          <a:prstGeom prst="rect">
            <a:avLst/>
          </a:prstGeom>
          <a:noFill/>
          <a:ln>
            <a:noFill/>
          </a:ln>
          <a:effectLst/>
        </p:spPr>
        <p:txBody>
          <a:bodyPr wrap="square">
            <a:spAutoFit/>
          </a:bodyPr>
          <a:lstStyle/>
          <a:p>
            <a:pPr marL="292100" marR="0" indent="-292100">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Làm thế nào xác định được tốc độ tức thời của viên bi khi đi qua cổng quang điện E hoặc  cũng quang điện F?</a:t>
            </a:r>
          </a:p>
        </p:txBody>
      </p:sp>
      <p:sp>
        <p:nvSpPr>
          <p:cNvPr id="17" name="Text Box 29">
            <a:extLst>
              <a:ext uri="{FF2B5EF4-FFF2-40B4-BE49-F238E27FC236}">
                <a16:creationId xmlns:a16="http://schemas.microsoft.com/office/drawing/2014/main" id="{AA27003D-CD20-1049-C21A-B9F1F8E03947}"/>
              </a:ext>
            </a:extLst>
          </p:cNvPr>
          <p:cNvSpPr txBox="1">
            <a:spLocks noChangeArrowheads="1"/>
          </p:cNvSpPr>
          <p:nvPr/>
        </p:nvSpPr>
        <p:spPr bwMode="auto">
          <a:xfrm>
            <a:off x="1999111" y="4261632"/>
            <a:ext cx="8961912" cy="861774"/>
          </a:xfrm>
          <a:prstGeom prst="rect">
            <a:avLst/>
          </a:prstGeom>
          <a:noFill/>
          <a:ln>
            <a:noFill/>
          </a:ln>
          <a:effectLst/>
        </p:spPr>
        <p:txBody>
          <a:bodyPr wrap="square">
            <a:spAutoFit/>
          </a:bodyPr>
          <a:lstStyle/>
          <a:p>
            <a:pPr marL="292100" marR="0" indent="-292100">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 Xác định các yếu tố có thể gây sai số trong thí nghiệm và tìm cách để giảm sai số.</a:t>
            </a:r>
            <a:endParaRPr lang="en-US" sz="2500">
              <a:effectLst/>
              <a:latin typeface="Arial" panose="020B0604020202020204" pitchFamily="34" charset="0"/>
              <a:ea typeface="Times New Roman" panose="02020603050405020304" pitchFamily="18" charset="0"/>
              <a:cs typeface="Arial" panose="020B0604020202020204" pitchFamily="34" charset="0"/>
            </a:endParaRPr>
          </a:p>
        </p:txBody>
      </p:sp>
      <p:sp>
        <p:nvSpPr>
          <p:cNvPr id="19" name="Text Box 29">
            <a:extLst>
              <a:ext uri="{FF2B5EF4-FFF2-40B4-BE49-F238E27FC236}">
                <a16:creationId xmlns:a16="http://schemas.microsoft.com/office/drawing/2014/main" id="{516580D6-4DD8-A674-86F1-E182CA532BCA}"/>
              </a:ext>
            </a:extLst>
          </p:cNvPr>
          <p:cNvSpPr txBox="1">
            <a:spLocks noChangeArrowheads="1"/>
          </p:cNvSpPr>
          <p:nvPr/>
        </p:nvSpPr>
        <p:spPr bwMode="auto">
          <a:xfrm>
            <a:off x="1036549" y="1585360"/>
            <a:ext cx="10895534" cy="861774"/>
          </a:xfrm>
          <a:prstGeom prst="rect">
            <a:avLst/>
          </a:prstGeom>
          <a:noFill/>
          <a:ln>
            <a:noFill/>
          </a:ln>
          <a:effectLst/>
        </p:spPr>
        <p:txBody>
          <a:bodyPr wrap="square">
            <a:spAutoFit/>
          </a:bodyPr>
          <a:lstStyle/>
          <a:p>
            <a:pPr marL="342900" marR="0" indent="-342900">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Thả cho viên bi chuyển động đi qua cổng quang điện trên máng nhôm. Thảo luận nhóm để lập phương án đo tốc độ của viên bi theo gợi ý : </a:t>
            </a:r>
          </a:p>
        </p:txBody>
      </p:sp>
    </p:spTree>
    <p:extLst>
      <p:ext uri="{BB962C8B-B14F-4D97-AF65-F5344CB8AC3E}">
        <p14:creationId xmlns:p14="http://schemas.microsoft.com/office/powerpoint/2010/main" val="220220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7"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AE09EC08-23DE-4920-8ED5-9CE1232C1446}"/>
              </a:ext>
            </a:extLst>
          </p:cNvPr>
          <p:cNvGrpSpPr/>
          <p:nvPr/>
        </p:nvGrpSpPr>
        <p:grpSpPr>
          <a:xfrm>
            <a:off x="-29497" y="91162"/>
            <a:ext cx="11307097" cy="518439"/>
            <a:chOff x="74035" y="2267003"/>
            <a:chExt cx="11237038" cy="723701"/>
          </a:xfrm>
        </p:grpSpPr>
        <p:grpSp>
          <p:nvGrpSpPr>
            <p:cNvPr id="35" name="Group 70">
              <a:extLst>
                <a:ext uri="{FF2B5EF4-FFF2-40B4-BE49-F238E27FC236}">
                  <a16:creationId xmlns:a16="http://schemas.microsoft.com/office/drawing/2014/main" id="{D2F660D3-B2E8-4676-8D5D-CE77035DBD31}"/>
                </a:ext>
              </a:extLst>
            </p:cNvPr>
            <p:cNvGrpSpPr>
              <a:grpSpLocks/>
            </p:cNvGrpSpPr>
            <p:nvPr/>
          </p:nvGrpSpPr>
          <p:grpSpPr bwMode="auto">
            <a:xfrm>
              <a:off x="286112" y="2280389"/>
              <a:ext cx="6178379" cy="708275"/>
              <a:chOff x="564749" y="3403331"/>
              <a:chExt cx="3181577" cy="1364238"/>
            </a:xfrm>
          </p:grpSpPr>
          <p:pic>
            <p:nvPicPr>
              <p:cNvPr id="38" name="Picture 8" descr="empty-green-rectangle">
                <a:extLst>
                  <a:ext uri="{FF2B5EF4-FFF2-40B4-BE49-F238E27FC236}">
                    <a16:creationId xmlns:a16="http://schemas.microsoft.com/office/drawing/2014/main" id="{79B4C849-655F-4FAC-B58A-7914A2DC85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9" y="3403331"/>
                <a:ext cx="3181577"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green-top-faded">
                <a:extLst>
                  <a:ext uri="{FF2B5EF4-FFF2-40B4-BE49-F238E27FC236}">
                    <a16:creationId xmlns:a16="http://schemas.microsoft.com/office/drawing/2014/main" id="{81B9CF62-BB9F-4FB4-AEAC-51620436EC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C6FA6BB5-0E72-4B79-9609-9D9F164F38F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7" name="Rectangle 1026060">
              <a:extLst>
                <a:ext uri="{FF2B5EF4-FFF2-40B4-BE49-F238E27FC236}">
                  <a16:creationId xmlns:a16="http://schemas.microsoft.com/office/drawing/2014/main" id="{659FB3B3-524A-4AE9-9426-6DBE05D13AEC}"/>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Thực hành đo tốc độ chuyển động</a:t>
              </a:r>
              <a:endParaRPr lang="en-US" sz="2500" dirty="0">
                <a:cs typeface="Arial" panose="020B0604020202020204" pitchFamily="34" charset="0"/>
              </a:endParaRPr>
            </a:p>
          </p:txBody>
        </p:sp>
      </p:grpSp>
      <p:sp>
        <p:nvSpPr>
          <p:cNvPr id="16" name="Text Box 5">
            <a:extLst>
              <a:ext uri="{FF2B5EF4-FFF2-40B4-BE49-F238E27FC236}">
                <a16:creationId xmlns:a16="http://schemas.microsoft.com/office/drawing/2014/main" id="{E56B4E37-1B22-1A07-34F6-A8C915F8503F}"/>
              </a:ext>
            </a:extLst>
          </p:cNvPr>
          <p:cNvSpPr txBox="1">
            <a:spLocks noChangeArrowheads="1"/>
          </p:cNvSpPr>
          <p:nvPr/>
        </p:nvSpPr>
        <p:spPr bwMode="auto">
          <a:xfrm>
            <a:off x="338942" y="680281"/>
            <a:ext cx="952294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3. Tiến hành thí nghiệm</a:t>
            </a:r>
            <a:endParaRPr lang="en-US" altLang="en-US" sz="2600">
              <a:solidFill>
                <a:srgbClr val="0070C0"/>
              </a:solidFill>
              <a:cs typeface="Arial" panose="020B0604020202020204" pitchFamily="34" charset="0"/>
            </a:endParaRPr>
          </a:p>
        </p:txBody>
      </p:sp>
      <p:sp>
        <p:nvSpPr>
          <p:cNvPr id="14" name="Text Box 5">
            <a:extLst>
              <a:ext uri="{FF2B5EF4-FFF2-40B4-BE49-F238E27FC236}">
                <a16:creationId xmlns:a16="http://schemas.microsoft.com/office/drawing/2014/main" id="{F2573E95-F99D-9D60-4005-63DE33CA637B}"/>
              </a:ext>
            </a:extLst>
          </p:cNvPr>
          <p:cNvSpPr txBox="1">
            <a:spLocks noChangeArrowheads="1"/>
          </p:cNvSpPr>
          <p:nvPr/>
        </p:nvSpPr>
        <p:spPr bwMode="auto">
          <a:xfrm>
            <a:off x="394122" y="1126835"/>
            <a:ext cx="579645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a. Thí nghiệm 1: Đo tốc độ trung bình</a:t>
            </a:r>
            <a:endParaRPr lang="en-US" altLang="en-US" sz="2200" i="1">
              <a:cs typeface="Arial" panose="020B0604020202020204" pitchFamily="34" charset="0"/>
            </a:endParaRPr>
          </a:p>
        </p:txBody>
      </p:sp>
      <p:pic>
        <p:nvPicPr>
          <p:cNvPr id="17" name="Picture 4" descr="empty-blue-rectangle">
            <a:extLst>
              <a:ext uri="{FF2B5EF4-FFF2-40B4-BE49-F238E27FC236}">
                <a16:creationId xmlns:a16="http://schemas.microsoft.com/office/drawing/2014/main" id="{9B1CF2D7-9BB5-DF89-D15C-C89581A9F0C5}"/>
              </a:ext>
            </a:extLst>
          </p:cNvPr>
          <p:cNvPicPr>
            <a:picLocks noChangeAspect="1" noChangeArrowheads="1"/>
          </p:cNvPicPr>
          <p:nvPr/>
        </p:nvPicPr>
        <p:blipFill>
          <a:blip r:embed="rId5"/>
          <a:srcRect/>
          <a:stretch>
            <a:fillRect/>
          </a:stretch>
        </p:blipFill>
        <p:spPr bwMode="auto">
          <a:xfrm>
            <a:off x="394121" y="1631977"/>
            <a:ext cx="11353799" cy="2025623"/>
          </a:xfrm>
          <a:prstGeom prst="rect">
            <a:avLst/>
          </a:prstGeom>
          <a:noFill/>
          <a:ln w="9525">
            <a:noFill/>
            <a:miter lim="800000"/>
            <a:headEnd/>
            <a:tailEnd/>
          </a:ln>
        </p:spPr>
      </p:pic>
      <p:sp>
        <p:nvSpPr>
          <p:cNvPr id="12" name="TextBox 11">
            <a:extLst>
              <a:ext uri="{FF2B5EF4-FFF2-40B4-BE49-F238E27FC236}">
                <a16:creationId xmlns:a16="http://schemas.microsoft.com/office/drawing/2014/main" id="{29838BA6-2A0C-7EF2-EE60-94A9EFEF8945}"/>
              </a:ext>
            </a:extLst>
          </p:cNvPr>
          <p:cNvSpPr txBox="1"/>
          <p:nvPr/>
        </p:nvSpPr>
        <p:spPr>
          <a:xfrm>
            <a:off x="903959" y="1785573"/>
            <a:ext cx="11353799" cy="830997"/>
          </a:xfrm>
          <a:prstGeom prst="rect">
            <a:avLst/>
          </a:prstGeom>
          <a:noFill/>
        </p:spPr>
        <p:txBody>
          <a:bodyPr wrap="square">
            <a:spAutoFit/>
          </a:bodyPr>
          <a:lstStyle/>
          <a:p>
            <a:pPr marR="0">
              <a:spcBef>
                <a:spcPts val="0"/>
              </a:spcBef>
              <a:spcAft>
                <a:spcPts val="0"/>
              </a:spcAft>
            </a:pPr>
            <a:r>
              <a:rPr lang="en-US" sz="2400">
                <a:solidFill>
                  <a:srgbClr val="000000"/>
                </a:solidFill>
                <a:effectLst/>
                <a:latin typeface="Arial" panose="020B0604020202020204" pitchFamily="34" charset="0"/>
                <a:ea typeface="Times New Roman" panose="02020603050405020304" pitchFamily="18" charset="0"/>
              </a:rPr>
              <a:t>1. Bố trí thí nghiệm như Hình </a:t>
            </a:r>
          </a:p>
          <a:p>
            <a:pPr marR="0">
              <a:spcBef>
                <a:spcPts val="0"/>
              </a:spcBef>
              <a:spcAft>
                <a:spcPts val="0"/>
              </a:spcAft>
            </a:pPr>
            <a:r>
              <a:rPr lang="en-US" sz="2400">
                <a:solidFill>
                  <a:srgbClr val="000000"/>
                </a:solidFill>
                <a:effectLst/>
                <a:latin typeface="Arial" panose="020B0604020202020204" pitchFamily="34" charset="0"/>
                <a:ea typeface="Times New Roman" panose="02020603050405020304" pitchFamily="18" charset="0"/>
              </a:rPr>
              <a:t>2. Nới vít hãm và đặt cổng QĐ E cách chân phần dốc của máng nghiêng. </a:t>
            </a:r>
          </a:p>
        </p:txBody>
      </p:sp>
      <p:pic>
        <p:nvPicPr>
          <p:cNvPr id="15" name="Picture 14" descr="Diagram&#10;&#10;Description automatically generated with low confidence">
            <a:extLst>
              <a:ext uri="{FF2B5EF4-FFF2-40B4-BE49-F238E27FC236}">
                <a16:creationId xmlns:a16="http://schemas.microsoft.com/office/drawing/2014/main" id="{CB31C0F8-F10C-0DB6-6E4C-EF1D91908131}"/>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4445" t="30740" r="2222" b="20370"/>
          <a:stretch/>
        </p:blipFill>
        <p:spPr>
          <a:xfrm>
            <a:off x="1676400" y="3744685"/>
            <a:ext cx="7924800" cy="3113315"/>
          </a:xfrm>
          <a:prstGeom prst="rect">
            <a:avLst/>
          </a:prstGeom>
          <a:ln>
            <a:noFill/>
          </a:ln>
          <a:effectLst>
            <a:softEdge rad="112500"/>
          </a:effectLst>
        </p:spPr>
      </p:pic>
      <p:sp>
        <p:nvSpPr>
          <p:cNvPr id="13" name="TextBox 12">
            <a:extLst>
              <a:ext uri="{FF2B5EF4-FFF2-40B4-BE49-F238E27FC236}">
                <a16:creationId xmlns:a16="http://schemas.microsoft.com/office/drawing/2014/main" id="{4C4F5FB5-15A0-4C1A-E2F4-61A5F0D0C07B}"/>
              </a:ext>
            </a:extLst>
          </p:cNvPr>
          <p:cNvSpPr txBox="1"/>
          <p:nvPr/>
        </p:nvSpPr>
        <p:spPr>
          <a:xfrm>
            <a:off x="906587" y="2660324"/>
            <a:ext cx="11353799" cy="830997"/>
          </a:xfrm>
          <a:prstGeom prst="rect">
            <a:avLst/>
          </a:prstGeom>
          <a:noFill/>
        </p:spPr>
        <p:txBody>
          <a:bodyPr wrap="square">
            <a:spAutoFit/>
          </a:bodyPr>
          <a:lstStyle/>
          <a:p>
            <a:pPr marR="0">
              <a:spcBef>
                <a:spcPts val="0"/>
              </a:spcBef>
              <a:spcAft>
                <a:spcPts val="0"/>
              </a:spcAft>
            </a:pPr>
            <a:r>
              <a:rPr lang="en-US" sz="2400">
                <a:solidFill>
                  <a:srgbClr val="000000"/>
                </a:solidFill>
                <a:effectLst/>
                <a:latin typeface="Arial" panose="020B0604020202020204" pitchFamily="34" charset="0"/>
                <a:ea typeface="Times New Roman" panose="02020603050405020304" pitchFamily="18" charset="0"/>
              </a:rPr>
              <a:t>3. Nối hai cổng QĐ E, F với hai ổ cắm A, B (mặt sau của đồng hồ). </a:t>
            </a:r>
          </a:p>
          <a:p>
            <a:pPr marR="0">
              <a:spcBef>
                <a:spcPts val="0"/>
              </a:spcBef>
              <a:spcAft>
                <a:spcPts val="0"/>
              </a:spcAft>
            </a:pPr>
            <a:r>
              <a:rPr lang="en-US" sz="2400">
                <a:solidFill>
                  <a:srgbClr val="000000"/>
                </a:solidFill>
                <a:effectLst/>
                <a:latin typeface="Arial" panose="020B0604020202020204" pitchFamily="34" charset="0"/>
                <a:ea typeface="Times New Roman" panose="02020603050405020304" pitchFamily="18" charset="0"/>
              </a:rPr>
              <a:t>4. Cắm nguồn điện của đồng hồ và bật công tắc nguồn, đặt MODE  A</a:t>
            </a:r>
            <a:r>
              <a:rPr lang="en-US" sz="24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a:t>
            </a:r>
            <a:r>
              <a:rPr lang="en-US" sz="2400">
                <a:solidFill>
                  <a:srgbClr val="000000"/>
                </a:solidFill>
                <a:effectLst/>
                <a:latin typeface="Arial" panose="020B0604020202020204" pitchFamily="34" charset="0"/>
                <a:ea typeface="Times New Roman" panose="02020603050405020304" pitchFamily="18" charset="0"/>
              </a:rPr>
              <a:t>B. </a:t>
            </a:r>
          </a:p>
        </p:txBody>
      </p:sp>
    </p:spTree>
    <p:extLst>
      <p:ext uri="{BB962C8B-B14F-4D97-AF65-F5344CB8AC3E}">
        <p14:creationId xmlns:p14="http://schemas.microsoft.com/office/powerpoint/2010/main" val="314577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AE09EC08-23DE-4920-8ED5-9CE1232C1446}"/>
              </a:ext>
            </a:extLst>
          </p:cNvPr>
          <p:cNvGrpSpPr/>
          <p:nvPr/>
        </p:nvGrpSpPr>
        <p:grpSpPr>
          <a:xfrm>
            <a:off x="-29497" y="91162"/>
            <a:ext cx="11307097" cy="518439"/>
            <a:chOff x="74035" y="2267003"/>
            <a:chExt cx="11237038" cy="723701"/>
          </a:xfrm>
        </p:grpSpPr>
        <p:grpSp>
          <p:nvGrpSpPr>
            <p:cNvPr id="35" name="Group 70">
              <a:extLst>
                <a:ext uri="{FF2B5EF4-FFF2-40B4-BE49-F238E27FC236}">
                  <a16:creationId xmlns:a16="http://schemas.microsoft.com/office/drawing/2014/main" id="{D2F660D3-B2E8-4676-8D5D-CE77035DBD31}"/>
                </a:ext>
              </a:extLst>
            </p:cNvPr>
            <p:cNvGrpSpPr>
              <a:grpSpLocks/>
            </p:cNvGrpSpPr>
            <p:nvPr/>
          </p:nvGrpSpPr>
          <p:grpSpPr bwMode="auto">
            <a:xfrm>
              <a:off x="286112" y="2280389"/>
              <a:ext cx="6178379" cy="708275"/>
              <a:chOff x="564749" y="3403331"/>
              <a:chExt cx="3181577" cy="1364238"/>
            </a:xfrm>
          </p:grpSpPr>
          <p:pic>
            <p:nvPicPr>
              <p:cNvPr id="38" name="Picture 8" descr="empty-green-rectangle">
                <a:extLst>
                  <a:ext uri="{FF2B5EF4-FFF2-40B4-BE49-F238E27FC236}">
                    <a16:creationId xmlns:a16="http://schemas.microsoft.com/office/drawing/2014/main" id="{79B4C849-655F-4FAC-B58A-7914A2DC85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9" y="3403331"/>
                <a:ext cx="3181577"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green-top-faded">
                <a:extLst>
                  <a:ext uri="{FF2B5EF4-FFF2-40B4-BE49-F238E27FC236}">
                    <a16:creationId xmlns:a16="http://schemas.microsoft.com/office/drawing/2014/main" id="{81B9CF62-BB9F-4FB4-AEAC-51620436EC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C6FA6BB5-0E72-4B79-9609-9D9F164F38F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7" name="Rectangle 1026060">
              <a:extLst>
                <a:ext uri="{FF2B5EF4-FFF2-40B4-BE49-F238E27FC236}">
                  <a16:creationId xmlns:a16="http://schemas.microsoft.com/office/drawing/2014/main" id="{659FB3B3-524A-4AE9-9426-6DBE05D13AEC}"/>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Thực hành đo tốc độ chuyển động</a:t>
              </a:r>
              <a:endParaRPr lang="en-US" sz="2500" dirty="0">
                <a:cs typeface="Arial" panose="020B0604020202020204" pitchFamily="34" charset="0"/>
              </a:endParaRPr>
            </a:p>
          </p:txBody>
        </p:sp>
      </p:grpSp>
      <p:sp>
        <p:nvSpPr>
          <p:cNvPr id="16" name="Text Box 5">
            <a:extLst>
              <a:ext uri="{FF2B5EF4-FFF2-40B4-BE49-F238E27FC236}">
                <a16:creationId xmlns:a16="http://schemas.microsoft.com/office/drawing/2014/main" id="{E56B4E37-1B22-1A07-34F6-A8C915F8503F}"/>
              </a:ext>
            </a:extLst>
          </p:cNvPr>
          <p:cNvSpPr txBox="1">
            <a:spLocks noChangeArrowheads="1"/>
          </p:cNvSpPr>
          <p:nvPr/>
        </p:nvSpPr>
        <p:spPr bwMode="auto">
          <a:xfrm>
            <a:off x="338942" y="680281"/>
            <a:ext cx="952294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3. Tiến hành thí nghiệm</a:t>
            </a:r>
            <a:endParaRPr lang="en-US" altLang="en-US" sz="2600">
              <a:solidFill>
                <a:srgbClr val="0070C0"/>
              </a:solidFill>
              <a:cs typeface="Arial" panose="020B0604020202020204" pitchFamily="34" charset="0"/>
            </a:endParaRPr>
          </a:p>
        </p:txBody>
      </p:sp>
      <p:sp>
        <p:nvSpPr>
          <p:cNvPr id="14" name="Text Box 5">
            <a:extLst>
              <a:ext uri="{FF2B5EF4-FFF2-40B4-BE49-F238E27FC236}">
                <a16:creationId xmlns:a16="http://schemas.microsoft.com/office/drawing/2014/main" id="{F2573E95-F99D-9D60-4005-63DE33CA637B}"/>
              </a:ext>
            </a:extLst>
          </p:cNvPr>
          <p:cNvSpPr txBox="1">
            <a:spLocks noChangeArrowheads="1"/>
          </p:cNvSpPr>
          <p:nvPr/>
        </p:nvSpPr>
        <p:spPr bwMode="auto">
          <a:xfrm>
            <a:off x="394122" y="1126835"/>
            <a:ext cx="579645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a. Thí nghiệm 1: Đo tốc độ trung bình</a:t>
            </a:r>
            <a:endParaRPr lang="en-US" altLang="en-US" sz="2200" i="1">
              <a:cs typeface="Arial" panose="020B0604020202020204" pitchFamily="34" charset="0"/>
            </a:endParaRPr>
          </a:p>
        </p:txBody>
      </p:sp>
      <p:pic>
        <p:nvPicPr>
          <p:cNvPr id="17" name="Picture 4" descr="empty-blue-rectangle">
            <a:extLst>
              <a:ext uri="{FF2B5EF4-FFF2-40B4-BE49-F238E27FC236}">
                <a16:creationId xmlns:a16="http://schemas.microsoft.com/office/drawing/2014/main" id="{9B1CF2D7-9BB5-DF89-D15C-C89581A9F0C5}"/>
              </a:ext>
            </a:extLst>
          </p:cNvPr>
          <p:cNvPicPr>
            <a:picLocks noChangeAspect="1" noChangeArrowheads="1"/>
          </p:cNvPicPr>
          <p:nvPr/>
        </p:nvPicPr>
        <p:blipFill>
          <a:blip r:embed="rId5"/>
          <a:srcRect/>
          <a:stretch>
            <a:fillRect/>
          </a:stretch>
        </p:blipFill>
        <p:spPr bwMode="auto">
          <a:xfrm>
            <a:off x="457199" y="1631977"/>
            <a:ext cx="11201401" cy="2635223"/>
          </a:xfrm>
          <a:prstGeom prst="rect">
            <a:avLst/>
          </a:prstGeom>
          <a:noFill/>
          <a:ln w="9525">
            <a:noFill/>
            <a:miter lim="800000"/>
            <a:headEnd/>
            <a:tailEnd/>
          </a:ln>
        </p:spPr>
      </p:pic>
      <p:pic>
        <p:nvPicPr>
          <p:cNvPr id="15" name="Picture 14" descr="Diagram&#10;&#10;Description automatically generated with low confidence">
            <a:extLst>
              <a:ext uri="{FF2B5EF4-FFF2-40B4-BE49-F238E27FC236}">
                <a16:creationId xmlns:a16="http://schemas.microsoft.com/office/drawing/2014/main" id="{CB31C0F8-F10C-0DB6-6E4C-EF1D91908131}"/>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4445" t="30740" r="2222" b="20370"/>
          <a:stretch/>
        </p:blipFill>
        <p:spPr>
          <a:xfrm>
            <a:off x="3143499" y="4328382"/>
            <a:ext cx="6094159" cy="2394134"/>
          </a:xfrm>
          <a:prstGeom prst="rect">
            <a:avLst/>
          </a:prstGeom>
          <a:ln>
            <a:noFill/>
          </a:ln>
          <a:effectLst>
            <a:softEdge rad="112500"/>
          </a:effectLst>
        </p:spPr>
      </p:pic>
      <p:sp>
        <p:nvSpPr>
          <p:cNvPr id="18" name="TextBox 17">
            <a:extLst>
              <a:ext uri="{FF2B5EF4-FFF2-40B4-BE49-F238E27FC236}">
                <a16:creationId xmlns:a16="http://schemas.microsoft.com/office/drawing/2014/main" id="{A81C7D72-1354-349D-2EEC-B21DFB22015B}"/>
              </a:ext>
            </a:extLst>
          </p:cNvPr>
          <p:cNvSpPr txBox="1"/>
          <p:nvPr/>
        </p:nvSpPr>
        <p:spPr>
          <a:xfrm>
            <a:off x="1036549" y="1701862"/>
            <a:ext cx="9860051" cy="1215717"/>
          </a:xfrm>
          <a:prstGeom prst="rect">
            <a:avLst/>
          </a:prstGeom>
          <a:noFill/>
        </p:spPr>
        <p:txBody>
          <a:bodyPr wrap="square">
            <a:spAutoFit/>
          </a:bodyPr>
          <a:lstStyle/>
          <a:p>
            <a:pPr marL="342900" marR="0" indent="-342900">
              <a:spcBef>
                <a:spcPts val="0"/>
              </a:spcBef>
              <a:spcAft>
                <a:spcPts val="0"/>
              </a:spcAft>
            </a:pPr>
            <a:r>
              <a:rPr lang="en-US" sz="2400">
                <a:solidFill>
                  <a:srgbClr val="000000"/>
                </a:solidFill>
                <a:effectLst/>
                <a:latin typeface="Arial" panose="020B0604020202020204" pitchFamily="34" charset="0"/>
                <a:ea typeface="Times New Roman" panose="02020603050405020304" pitchFamily="18" charset="0"/>
              </a:rPr>
              <a:t>5. Nới vít cổng QĐ, dịch chuyển đến vị trí thích hợp rồi vặn chặt để định vị. Đo quãng đường EF và ghi số liệu vào Bảng.</a:t>
            </a:r>
          </a:p>
          <a:p>
            <a:pPr marR="0">
              <a:spcBef>
                <a:spcPts val="0"/>
              </a:spcBef>
              <a:spcAft>
                <a:spcPts val="0"/>
              </a:spcAft>
            </a:pPr>
            <a:r>
              <a:rPr lang="en-US" sz="2400">
                <a:solidFill>
                  <a:srgbClr val="000000"/>
                </a:solidFill>
                <a:effectLst/>
                <a:latin typeface="Arial" panose="020B0604020202020204" pitchFamily="34" charset="0"/>
                <a:ea typeface="Times New Roman" panose="02020603050405020304" pitchFamily="18" charset="0"/>
              </a:rPr>
              <a:t>6. Đặt bi thép lên máng nghiêng tiếp xúc với NCĐ N và bị </a:t>
            </a:r>
            <a:r>
              <a:rPr lang="en-US" sz="2500">
                <a:solidFill>
                  <a:srgbClr val="000000"/>
                </a:solidFill>
                <a:effectLst/>
                <a:latin typeface="Arial" panose="020B0604020202020204" pitchFamily="34" charset="0"/>
                <a:ea typeface="Times New Roman" panose="02020603050405020304" pitchFamily="18" charset="0"/>
              </a:rPr>
              <a:t>giữ</a:t>
            </a:r>
            <a:r>
              <a:rPr lang="en-US" sz="2400">
                <a:solidFill>
                  <a:srgbClr val="000000"/>
                </a:solidFill>
                <a:effectLst/>
                <a:latin typeface="Arial" panose="020B0604020202020204" pitchFamily="34" charset="0"/>
                <a:ea typeface="Times New Roman" panose="02020603050405020304" pitchFamily="18" charset="0"/>
              </a:rPr>
              <a:t> lại ở đó</a:t>
            </a:r>
          </a:p>
        </p:txBody>
      </p:sp>
      <p:sp>
        <p:nvSpPr>
          <p:cNvPr id="19" name="TextBox 18">
            <a:extLst>
              <a:ext uri="{FF2B5EF4-FFF2-40B4-BE49-F238E27FC236}">
                <a16:creationId xmlns:a16="http://schemas.microsoft.com/office/drawing/2014/main" id="{B2F52545-4326-3E3D-D2B3-38474D1732FB}"/>
              </a:ext>
            </a:extLst>
          </p:cNvPr>
          <p:cNvSpPr txBox="1"/>
          <p:nvPr/>
        </p:nvSpPr>
        <p:spPr>
          <a:xfrm>
            <a:off x="1044432" y="2917579"/>
            <a:ext cx="9860051" cy="1246495"/>
          </a:xfrm>
          <a:prstGeom prst="rect">
            <a:avLst/>
          </a:prstGeom>
          <a:noFill/>
        </p:spPr>
        <p:txBody>
          <a:bodyPr wrap="square">
            <a:spAutoFit/>
          </a:bodyPr>
          <a:lstStyle/>
          <a:p>
            <a:pPr marL="292100" marR="0" indent="-292100">
              <a:spcBef>
                <a:spcPts val="0"/>
              </a:spcBef>
              <a:spcAft>
                <a:spcPts val="0"/>
              </a:spcAft>
            </a:pPr>
            <a:r>
              <a:rPr lang="en-US" sz="2500" dirty="0">
                <a:solidFill>
                  <a:srgbClr val="000000"/>
                </a:solidFill>
                <a:effectLst/>
                <a:latin typeface="Arial" panose="020B0604020202020204" pitchFamily="34" charset="0"/>
                <a:ea typeface="Times New Roman" panose="02020603050405020304" pitchFamily="18" charset="0"/>
              </a:rPr>
              <a:t>7. </a:t>
            </a:r>
            <a:r>
              <a:rPr lang="en-US" sz="2500" dirty="0" err="1">
                <a:solidFill>
                  <a:srgbClr val="000000"/>
                </a:solidFill>
                <a:effectLst/>
                <a:latin typeface="Arial" panose="020B0604020202020204" pitchFamily="34" charset="0"/>
                <a:ea typeface="Times New Roman" panose="02020603050405020304" pitchFamily="18" charset="0"/>
              </a:rPr>
              <a:t>Nhấn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nút</a:t>
            </a:r>
            <a:r>
              <a:rPr lang="en-US" sz="2500" dirty="0">
                <a:solidFill>
                  <a:srgbClr val="000000"/>
                </a:solidFill>
                <a:effectLst/>
                <a:latin typeface="Arial" panose="020B0604020202020204" pitchFamily="34" charset="0"/>
                <a:ea typeface="Times New Roman" panose="02020603050405020304" pitchFamily="18" charset="0"/>
              </a:rPr>
              <a:t> RESET </a:t>
            </a:r>
            <a:r>
              <a:rPr lang="en-US" sz="2500" dirty="0" err="1">
                <a:solidFill>
                  <a:srgbClr val="000000"/>
                </a:solidFill>
                <a:effectLst/>
                <a:latin typeface="Arial" panose="020B0604020202020204" pitchFamily="34" charset="0"/>
                <a:ea typeface="Times New Roman" panose="02020603050405020304" pitchFamily="18" charset="0"/>
              </a:rPr>
              <a:t>để</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số</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hiển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thị</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về</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giá</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trị</a:t>
            </a:r>
            <a:r>
              <a:rPr lang="en-US" sz="2500" dirty="0">
                <a:solidFill>
                  <a:srgbClr val="000000"/>
                </a:solidFill>
                <a:effectLst/>
                <a:latin typeface="Arial" panose="020B0604020202020204" pitchFamily="34" charset="0"/>
                <a:ea typeface="Times New Roman" panose="02020603050405020304" pitchFamily="18" charset="0"/>
              </a:rPr>
              <a:t> ban </a:t>
            </a:r>
            <a:r>
              <a:rPr lang="en-US" sz="2500" dirty="0" err="1">
                <a:solidFill>
                  <a:srgbClr val="000000"/>
                </a:solidFill>
                <a:effectLst/>
                <a:latin typeface="Arial" panose="020B0604020202020204" pitchFamily="34" charset="0"/>
                <a:ea typeface="Times New Roman" panose="02020603050405020304" pitchFamily="18" charset="0"/>
              </a:rPr>
              <a:t>đầu</a:t>
            </a:r>
            <a:r>
              <a:rPr lang="en-US" sz="2500" dirty="0">
                <a:solidFill>
                  <a:srgbClr val="000000"/>
                </a:solidFill>
                <a:effectLst/>
                <a:latin typeface="Arial" panose="020B0604020202020204" pitchFamily="34" charset="0"/>
                <a:ea typeface="Times New Roman" panose="02020603050405020304" pitchFamily="18" charset="0"/>
              </a:rPr>
              <a:t> 0.000. </a:t>
            </a:r>
          </a:p>
          <a:p>
            <a:pPr marL="292100" marR="0" indent="-292100">
              <a:spcBef>
                <a:spcPts val="0"/>
              </a:spcBef>
              <a:spcAft>
                <a:spcPts val="0"/>
              </a:spcAft>
            </a:pPr>
            <a:r>
              <a:rPr lang="en-US" sz="2500" dirty="0">
                <a:solidFill>
                  <a:srgbClr val="000000"/>
                </a:solidFill>
                <a:effectLst/>
                <a:latin typeface="Arial" panose="020B0604020202020204" pitchFamily="34" charset="0"/>
                <a:ea typeface="Times New Roman" panose="02020603050405020304" pitchFamily="18" charset="0"/>
              </a:rPr>
              <a:t>8. </a:t>
            </a:r>
            <a:r>
              <a:rPr lang="en-US" sz="2500" dirty="0" err="1">
                <a:solidFill>
                  <a:srgbClr val="000000"/>
                </a:solidFill>
                <a:effectLst/>
                <a:latin typeface="Arial" panose="020B0604020202020204" pitchFamily="34" charset="0"/>
                <a:ea typeface="Times New Roman" panose="02020603050405020304" pitchFamily="18" charset="0"/>
              </a:rPr>
              <a:t>Nhấn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nút</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của</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hộp</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công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tắc</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kép</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để</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ngắt</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điện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vào</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nam</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châm</a:t>
            </a:r>
            <a:r>
              <a:rPr lang="en-US" sz="2500" dirty="0">
                <a:solidFill>
                  <a:srgbClr val="000000"/>
                </a:solidFill>
                <a:effectLst/>
                <a:latin typeface="Arial" panose="020B0604020202020204" pitchFamily="34" charset="0"/>
                <a:ea typeface="Times New Roman" panose="02020603050405020304" pitchFamily="18" charset="0"/>
              </a:rPr>
              <a:t> N: </a:t>
            </a:r>
            <a:r>
              <a:rPr lang="en-US" sz="2500" dirty="0" err="1">
                <a:solidFill>
                  <a:srgbClr val="000000"/>
                </a:solidFill>
                <a:effectLst/>
                <a:latin typeface="Arial" panose="020B0604020202020204" pitchFamily="34" charset="0"/>
                <a:ea typeface="Times New Roman" panose="02020603050405020304" pitchFamily="18" charset="0"/>
              </a:rPr>
              <a:t>viên</a:t>
            </a:r>
            <a:r>
              <a:rPr lang="en-US" sz="2500" dirty="0">
                <a:solidFill>
                  <a:srgbClr val="000000"/>
                </a:solidFill>
                <a:effectLst/>
                <a:latin typeface="Arial" panose="020B0604020202020204" pitchFamily="34" charset="0"/>
                <a:ea typeface="Times New Roman" panose="02020603050405020304" pitchFamily="18" charset="0"/>
              </a:rPr>
              <a:t> bi </a:t>
            </a:r>
            <a:r>
              <a:rPr lang="en-US" sz="2500" dirty="0" err="1">
                <a:solidFill>
                  <a:srgbClr val="000000"/>
                </a:solidFill>
                <a:effectLst/>
                <a:latin typeface="Arial" panose="020B0604020202020204" pitchFamily="34" charset="0"/>
                <a:ea typeface="Times New Roman" panose="02020603050405020304" pitchFamily="18" charset="0"/>
              </a:rPr>
              <a:t>lăn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xuống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và</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chuyển</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động</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đi</a:t>
            </a:r>
            <a:r>
              <a:rPr lang="en-US" sz="2500" dirty="0">
                <a:solidFill>
                  <a:srgbClr val="000000"/>
                </a:solidFill>
                <a:effectLst/>
                <a:latin typeface="Arial" panose="020B0604020202020204" pitchFamily="34" charset="0"/>
                <a:ea typeface="Times New Roman" panose="02020603050405020304" pitchFamily="18" charset="0"/>
              </a:rPr>
              <a:t> qua </a:t>
            </a:r>
            <a:r>
              <a:rPr lang="en-US" sz="2500" dirty="0" err="1">
                <a:solidFill>
                  <a:srgbClr val="000000"/>
                </a:solidFill>
                <a:effectLst/>
                <a:latin typeface="Arial" panose="020B0604020202020204" pitchFamily="34" charset="0"/>
                <a:ea typeface="Times New Roman" panose="02020603050405020304" pitchFamily="18" charset="0"/>
              </a:rPr>
              <a:t>hai</a:t>
            </a:r>
            <a:r>
              <a:rPr lang="en-US" sz="2500" dirty="0">
                <a:solidFill>
                  <a:srgbClr val="000000"/>
                </a:solidFill>
                <a:effectLst/>
                <a:latin typeface="Arial" panose="020B0604020202020204" pitchFamily="34" charset="0"/>
                <a:ea typeface="Times New Roman" panose="02020603050405020304" pitchFamily="18" charset="0"/>
              </a:rPr>
              <a:t> </a:t>
            </a:r>
            <a:r>
              <a:rPr lang="en-US" sz="2500" dirty="0" err="1">
                <a:solidFill>
                  <a:srgbClr val="000000"/>
                </a:solidFill>
                <a:effectLst/>
                <a:latin typeface="Arial" panose="020B0604020202020204" pitchFamily="34" charset="0"/>
                <a:ea typeface="Times New Roman" panose="02020603050405020304" pitchFamily="18" charset="0"/>
              </a:rPr>
              <a:t>cổng</a:t>
            </a:r>
            <a:r>
              <a:rPr lang="en-US" sz="2500" dirty="0">
                <a:solidFill>
                  <a:srgbClr val="000000"/>
                </a:solidFill>
                <a:effectLst/>
                <a:latin typeface="Arial" panose="020B0604020202020204" pitchFamily="34" charset="0"/>
                <a:ea typeface="Times New Roman" panose="02020603050405020304" pitchFamily="18" charset="0"/>
              </a:rPr>
              <a:t> QĐ E, F.</a:t>
            </a:r>
          </a:p>
        </p:txBody>
      </p:sp>
    </p:spTree>
    <p:extLst>
      <p:ext uri="{BB962C8B-B14F-4D97-AF65-F5344CB8AC3E}">
        <p14:creationId xmlns:p14="http://schemas.microsoft.com/office/powerpoint/2010/main" val="45580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AE09EC08-23DE-4920-8ED5-9CE1232C1446}"/>
              </a:ext>
            </a:extLst>
          </p:cNvPr>
          <p:cNvGrpSpPr/>
          <p:nvPr/>
        </p:nvGrpSpPr>
        <p:grpSpPr>
          <a:xfrm>
            <a:off x="-29497" y="91162"/>
            <a:ext cx="11307097" cy="518439"/>
            <a:chOff x="74035" y="2267003"/>
            <a:chExt cx="11237038" cy="723701"/>
          </a:xfrm>
        </p:grpSpPr>
        <p:grpSp>
          <p:nvGrpSpPr>
            <p:cNvPr id="35" name="Group 70">
              <a:extLst>
                <a:ext uri="{FF2B5EF4-FFF2-40B4-BE49-F238E27FC236}">
                  <a16:creationId xmlns:a16="http://schemas.microsoft.com/office/drawing/2014/main" id="{D2F660D3-B2E8-4676-8D5D-CE77035DBD31}"/>
                </a:ext>
              </a:extLst>
            </p:cNvPr>
            <p:cNvGrpSpPr>
              <a:grpSpLocks/>
            </p:cNvGrpSpPr>
            <p:nvPr/>
          </p:nvGrpSpPr>
          <p:grpSpPr bwMode="auto">
            <a:xfrm>
              <a:off x="286112" y="2280389"/>
              <a:ext cx="6178379" cy="708275"/>
              <a:chOff x="564749" y="3403331"/>
              <a:chExt cx="3181577" cy="1364238"/>
            </a:xfrm>
          </p:grpSpPr>
          <p:pic>
            <p:nvPicPr>
              <p:cNvPr id="38" name="Picture 8" descr="empty-green-rectangle">
                <a:extLst>
                  <a:ext uri="{FF2B5EF4-FFF2-40B4-BE49-F238E27FC236}">
                    <a16:creationId xmlns:a16="http://schemas.microsoft.com/office/drawing/2014/main" id="{79B4C849-655F-4FAC-B58A-7914A2DC85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9" y="3403331"/>
                <a:ext cx="3181577"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green-top-faded">
                <a:extLst>
                  <a:ext uri="{FF2B5EF4-FFF2-40B4-BE49-F238E27FC236}">
                    <a16:creationId xmlns:a16="http://schemas.microsoft.com/office/drawing/2014/main" id="{81B9CF62-BB9F-4FB4-AEAC-51620436EC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C6FA6BB5-0E72-4B79-9609-9D9F164F38F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7" name="Rectangle 1026060">
              <a:extLst>
                <a:ext uri="{FF2B5EF4-FFF2-40B4-BE49-F238E27FC236}">
                  <a16:creationId xmlns:a16="http://schemas.microsoft.com/office/drawing/2014/main" id="{659FB3B3-524A-4AE9-9426-6DBE05D13AEC}"/>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Thực hành đo tốc độ chuyển động</a:t>
              </a:r>
              <a:endParaRPr lang="en-US" sz="2500" dirty="0">
                <a:cs typeface="Arial" panose="020B0604020202020204" pitchFamily="34" charset="0"/>
              </a:endParaRPr>
            </a:p>
          </p:txBody>
        </p:sp>
      </p:grpSp>
      <p:sp>
        <p:nvSpPr>
          <p:cNvPr id="16" name="Text Box 5">
            <a:extLst>
              <a:ext uri="{FF2B5EF4-FFF2-40B4-BE49-F238E27FC236}">
                <a16:creationId xmlns:a16="http://schemas.microsoft.com/office/drawing/2014/main" id="{E56B4E37-1B22-1A07-34F6-A8C915F8503F}"/>
              </a:ext>
            </a:extLst>
          </p:cNvPr>
          <p:cNvSpPr txBox="1">
            <a:spLocks noChangeArrowheads="1"/>
          </p:cNvSpPr>
          <p:nvPr/>
        </p:nvSpPr>
        <p:spPr bwMode="auto">
          <a:xfrm>
            <a:off x="338942" y="680281"/>
            <a:ext cx="952294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3. Tiến hành thí nghiệm</a:t>
            </a:r>
            <a:endParaRPr lang="en-US" altLang="en-US" sz="2600">
              <a:solidFill>
                <a:srgbClr val="0070C0"/>
              </a:solidFill>
              <a:cs typeface="Arial" panose="020B0604020202020204" pitchFamily="34" charset="0"/>
            </a:endParaRPr>
          </a:p>
        </p:txBody>
      </p:sp>
      <p:sp>
        <p:nvSpPr>
          <p:cNvPr id="14" name="Text Box 5">
            <a:extLst>
              <a:ext uri="{FF2B5EF4-FFF2-40B4-BE49-F238E27FC236}">
                <a16:creationId xmlns:a16="http://schemas.microsoft.com/office/drawing/2014/main" id="{F2573E95-F99D-9D60-4005-63DE33CA637B}"/>
              </a:ext>
            </a:extLst>
          </p:cNvPr>
          <p:cNvSpPr txBox="1">
            <a:spLocks noChangeArrowheads="1"/>
          </p:cNvSpPr>
          <p:nvPr/>
        </p:nvSpPr>
        <p:spPr bwMode="auto">
          <a:xfrm>
            <a:off x="394122" y="1126835"/>
            <a:ext cx="579645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a. Thí nghiệm 1: Đo tốc độ trung bình</a:t>
            </a:r>
            <a:endParaRPr lang="en-US" altLang="en-US" sz="2200" i="1">
              <a:cs typeface="Arial" panose="020B0604020202020204" pitchFamily="34" charset="0"/>
            </a:endParaRPr>
          </a:p>
        </p:txBody>
      </p:sp>
      <p:pic>
        <p:nvPicPr>
          <p:cNvPr id="17" name="Picture 4" descr="empty-blue-rectangle">
            <a:extLst>
              <a:ext uri="{FF2B5EF4-FFF2-40B4-BE49-F238E27FC236}">
                <a16:creationId xmlns:a16="http://schemas.microsoft.com/office/drawing/2014/main" id="{9B1CF2D7-9BB5-DF89-D15C-C89581A9F0C5}"/>
              </a:ext>
            </a:extLst>
          </p:cNvPr>
          <p:cNvPicPr>
            <a:picLocks noChangeAspect="1" noChangeArrowheads="1"/>
          </p:cNvPicPr>
          <p:nvPr/>
        </p:nvPicPr>
        <p:blipFill>
          <a:blip r:embed="rId5"/>
          <a:srcRect/>
          <a:stretch>
            <a:fillRect/>
          </a:stretch>
        </p:blipFill>
        <p:spPr bwMode="auto">
          <a:xfrm>
            <a:off x="91951" y="1625596"/>
            <a:ext cx="11566649" cy="1534430"/>
          </a:xfrm>
          <a:prstGeom prst="rect">
            <a:avLst/>
          </a:prstGeom>
          <a:noFill/>
          <a:ln w="9525">
            <a:noFill/>
            <a:miter lim="800000"/>
            <a:headEnd/>
            <a:tailEnd/>
          </a:ln>
        </p:spPr>
      </p:pic>
      <mc:AlternateContent xmlns:mc="http://schemas.openxmlformats.org/markup-compatibility/2006" xmlns:a14="http://schemas.microsoft.com/office/drawing/2010/main">
        <mc:Choice Requires="a14">
          <p:graphicFrame>
            <p:nvGraphicFramePr>
              <p:cNvPr id="15" name="Table 13">
                <a:extLst>
                  <a:ext uri="{FF2B5EF4-FFF2-40B4-BE49-F238E27FC236}">
                    <a16:creationId xmlns:a16="http://schemas.microsoft.com/office/drawing/2014/main" id="{F2A474A5-B466-8699-DD24-C3F7D857382F}"/>
                  </a:ext>
                </a:extLst>
              </p:cNvPr>
              <p:cNvGraphicFramePr>
                <a:graphicFrameLocks noGrp="1"/>
              </p:cNvGraphicFramePr>
              <p:nvPr>
                <p:extLst>
                  <p:ext uri="{D42A27DB-BD31-4B8C-83A1-F6EECF244321}">
                    <p14:modId xmlns:p14="http://schemas.microsoft.com/office/powerpoint/2010/main" val="1708082633"/>
                  </p:ext>
                </p:extLst>
              </p:nvPr>
            </p:nvGraphicFramePr>
            <p:xfrm>
              <a:off x="215446" y="4013427"/>
              <a:ext cx="11319658" cy="1798320"/>
            </p:xfrm>
            <a:graphic>
              <a:graphicData uri="http://schemas.openxmlformats.org/drawingml/2006/table">
                <a:tbl>
                  <a:tblPr firstRow="1" bandRow="1">
                    <a:tableStyleId>{93296810-A885-4BE3-A3E7-6D5BEEA58F35}</a:tableStyleId>
                  </a:tblPr>
                  <a:tblGrid>
                    <a:gridCol w="2011743">
                      <a:extLst>
                        <a:ext uri="{9D8B030D-6E8A-4147-A177-3AD203B41FA5}">
                          <a16:colId xmlns:a16="http://schemas.microsoft.com/office/drawing/2014/main" val="1913795865"/>
                        </a:ext>
                      </a:extLst>
                    </a:gridCol>
                    <a:gridCol w="1389963">
                      <a:extLst>
                        <a:ext uri="{9D8B030D-6E8A-4147-A177-3AD203B41FA5}">
                          <a16:colId xmlns:a16="http://schemas.microsoft.com/office/drawing/2014/main" val="1264622068"/>
                        </a:ext>
                      </a:extLst>
                    </a:gridCol>
                    <a:gridCol w="1547691">
                      <a:extLst>
                        <a:ext uri="{9D8B030D-6E8A-4147-A177-3AD203B41FA5}">
                          <a16:colId xmlns:a16="http://schemas.microsoft.com/office/drawing/2014/main" val="397702833"/>
                        </a:ext>
                      </a:extLst>
                    </a:gridCol>
                    <a:gridCol w="1942900">
                      <a:extLst>
                        <a:ext uri="{9D8B030D-6E8A-4147-A177-3AD203B41FA5}">
                          <a16:colId xmlns:a16="http://schemas.microsoft.com/office/drawing/2014/main" val="2741692590"/>
                        </a:ext>
                      </a:extLst>
                    </a:gridCol>
                    <a:gridCol w="2546923">
                      <a:extLst>
                        <a:ext uri="{9D8B030D-6E8A-4147-A177-3AD203B41FA5}">
                          <a16:colId xmlns:a16="http://schemas.microsoft.com/office/drawing/2014/main" val="1601266568"/>
                        </a:ext>
                      </a:extLst>
                    </a:gridCol>
                    <a:gridCol w="1880438">
                      <a:extLst>
                        <a:ext uri="{9D8B030D-6E8A-4147-A177-3AD203B41FA5}">
                          <a16:colId xmlns:a16="http://schemas.microsoft.com/office/drawing/2014/main" val="3726663111"/>
                        </a:ext>
                      </a:extLst>
                    </a:gridCol>
                  </a:tblGrid>
                  <a:tr h="291875">
                    <a:tc rowSpan="2">
                      <a:txBody>
                        <a:bodyPr/>
                        <a:lstStyle/>
                        <a:p>
                          <a:pPr algn="ctr"/>
                          <a:endParaRPr lang="en-US" sz="2500">
                            <a:latin typeface="Arial" panose="020B0604020202020204" pitchFamily="34" charset="0"/>
                            <a:cs typeface="Arial" panose="020B0604020202020204" pitchFamily="34" charset="0"/>
                          </a:endParaRPr>
                        </a:p>
                      </a:txBody>
                      <a:tcPr/>
                    </a:tc>
                    <a:tc gridSpan="3">
                      <a:txBody>
                        <a:bodyPr/>
                        <a:lstStyle/>
                        <a:p>
                          <a:pPr algn="ctr"/>
                          <a:r>
                            <a:rPr lang="en-US" sz="2500">
                              <a:latin typeface="Arial" panose="020B0604020202020204" pitchFamily="34" charset="0"/>
                              <a:cs typeface="Arial" panose="020B0604020202020204" pitchFamily="34" charset="0"/>
                            </a:rPr>
                            <a:t>Lần đo</a:t>
                          </a:r>
                        </a:p>
                      </a:txBody>
                      <a:tcPr/>
                    </a:tc>
                    <a:tc hMerge="1">
                      <a:txBody>
                        <a:bodyPr/>
                        <a:lstStyle/>
                        <a:p>
                          <a:endParaRPr lang="en-US"/>
                        </a:p>
                      </a:txBody>
                      <a:tcPr/>
                    </a:tc>
                    <a:tc hMerge="1">
                      <a:txBody>
                        <a:bodyPr/>
                        <a:lstStyle/>
                        <a:p>
                          <a:endParaRPr lang="en-US"/>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a:latin typeface="Arial" panose="020B0604020202020204" pitchFamily="34" charset="0"/>
                              <a:cs typeface="Arial" panose="020B0604020202020204" pitchFamily="34" charset="0"/>
                            </a:rPr>
                            <a:t>Thời gian  trung bình </a:t>
                          </a:r>
                          <a14:m>
                            <m:oMath xmlns:m="http://schemas.openxmlformats.org/officeDocument/2006/math">
                              <m:acc>
                                <m:accPr>
                                  <m:chr m:val="̅"/>
                                  <m:ctrlPr>
                                    <a:rPr lang="en-US" sz="2500" i="1" smtClean="0">
                                      <a:latin typeface="Cambria Math" panose="02040503050406030204" pitchFamily="18" charset="0"/>
                                    </a:rPr>
                                  </m:ctrlPr>
                                </m:accPr>
                                <m:e>
                                  <m:r>
                                    <a:rPr lang="en-US" sz="2500" b="1" i="1" smtClean="0">
                                      <a:latin typeface="Cambria Math" panose="02040503050406030204" pitchFamily="18" charset="0"/>
                                    </a:rPr>
                                    <m:t>𝒕</m:t>
                                  </m:r>
                                </m:e>
                              </m:acc>
                            </m:oMath>
                          </a14:m>
                          <a:r>
                            <a:rPr lang="en-US" sz="2500">
                              <a:latin typeface="Arial" panose="020B0604020202020204" pitchFamily="34" charset="0"/>
                              <a:cs typeface="Arial" panose="020B0604020202020204" pitchFamily="34" charset="0"/>
                            </a:rPr>
                            <a:t> (s)</a:t>
                          </a:r>
                        </a:p>
                      </a:txBody>
                      <a:tcPr/>
                    </a:tc>
                    <a:tc rowSpan="2">
                      <a:txBody>
                        <a:bodyPr/>
                        <a:lstStyle/>
                        <a:p>
                          <a:pPr algn="ctr"/>
                          <a:r>
                            <a:rPr lang="en-US" sz="2500">
                              <a:latin typeface="Arial" panose="020B0604020202020204" pitchFamily="34" charset="0"/>
                              <a:cs typeface="Arial" panose="020B0604020202020204" pitchFamily="34" charset="0"/>
                            </a:rPr>
                            <a:t>Sai số</a:t>
                          </a:r>
                        </a:p>
                      </a:txBody>
                      <a:tcPr/>
                    </a:tc>
                    <a:extLst>
                      <a:ext uri="{0D108BD9-81ED-4DB2-BD59-A6C34878D82A}">
                        <a16:rowId xmlns:a16="http://schemas.microsoft.com/office/drawing/2014/main" val="3263656310"/>
                      </a:ext>
                    </a:extLst>
                  </a:tr>
                  <a:tr h="324731">
                    <a:tc vMerge="1">
                      <a:txBody>
                        <a:bodyPr/>
                        <a:lstStyle/>
                        <a:p>
                          <a:endParaRPr lang="en-US"/>
                        </a:p>
                      </a:txBody>
                      <a:tcPr/>
                    </a:tc>
                    <a:tc>
                      <a:txBody>
                        <a:bodyPr/>
                        <a:lstStyle/>
                        <a:p>
                          <a:pPr algn="ctr"/>
                          <a:r>
                            <a:rPr lang="en-US" sz="2500">
                              <a:latin typeface="Arial" panose="020B0604020202020204" pitchFamily="34" charset="0"/>
                              <a:cs typeface="Arial" panose="020B0604020202020204" pitchFamily="34" charset="0"/>
                            </a:rPr>
                            <a:t>Lần 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3</a:t>
                          </a:r>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917829699"/>
                      </a:ext>
                    </a:extLst>
                  </a:tr>
                  <a:tr h="690491">
                    <a:tc>
                      <a:txBody>
                        <a:bodyPr/>
                        <a:lstStyle/>
                        <a:p>
                          <a:pPr algn="ctr"/>
                          <a:r>
                            <a:rPr lang="en-US" sz="2500" b="1" kern="1200">
                              <a:solidFill>
                                <a:schemeClr val="tx1"/>
                              </a:solidFill>
                              <a:effectLst/>
                              <a:latin typeface="Arial" panose="020B0604020202020204" pitchFamily="34" charset="0"/>
                              <a:ea typeface="+mn-ea"/>
                              <a:cs typeface="Arial" panose="020B0604020202020204" pitchFamily="34" charset="0"/>
                            </a:rPr>
                            <a:t>Thời gian</a:t>
                          </a:r>
                        </a:p>
                        <a:p>
                          <a:pPr algn="ctr"/>
                          <a:r>
                            <a:rPr lang="en-US" sz="2500" b="1" kern="1200">
                              <a:solidFill>
                                <a:schemeClr val="tx1"/>
                              </a:solidFill>
                              <a:effectLst/>
                              <a:latin typeface="Arial" panose="020B0604020202020204" pitchFamily="34" charset="0"/>
                              <a:ea typeface="+mn-ea"/>
                              <a:cs typeface="Arial" panose="020B0604020202020204" pitchFamily="34" charset="0"/>
                            </a:rPr>
                            <a:t>t(s)</a:t>
                          </a:r>
                        </a:p>
                      </a:txBody>
                      <a:tcPr/>
                    </a:tc>
                    <a:tc>
                      <a:txBody>
                        <a:bodyPr/>
                        <a:lstStyle/>
                        <a:p>
                          <a:pPr algn="ctr"/>
                          <a:endParaRPr lang="en-US" sz="2500">
                            <a:latin typeface="Arial" panose="020B0604020202020204" pitchFamily="34" charset="0"/>
                            <a:cs typeface="Arial" panose="020B0604020202020204" pitchFamily="34" charset="0"/>
                          </a:endParaRPr>
                        </a:p>
                      </a:txBody>
                      <a:tcPr/>
                    </a:tc>
                    <a:tc>
                      <a:txBody>
                        <a:bodyPr/>
                        <a:lstStyle/>
                        <a:p>
                          <a:pPr algn="ctr"/>
                          <a:endParaRPr lang="en-US" sz="2500">
                            <a:latin typeface="Arial" panose="020B0604020202020204" pitchFamily="34" charset="0"/>
                            <a:cs typeface="Arial" panose="020B0604020202020204" pitchFamily="34" charset="0"/>
                          </a:endParaRPr>
                        </a:p>
                      </a:txBody>
                      <a:tcPr/>
                    </a:tc>
                    <a:tc>
                      <a:txBody>
                        <a:bodyPr/>
                        <a:lstStyle/>
                        <a:p>
                          <a:pPr algn="ctr"/>
                          <a:endParaRPr lang="en-US" sz="2500">
                            <a:latin typeface="Arial" panose="020B0604020202020204" pitchFamily="34" charset="0"/>
                            <a:cs typeface="Arial" panose="020B0604020202020204" pitchFamily="34" charset="0"/>
                          </a:endParaRPr>
                        </a:p>
                      </a:txBody>
                      <a:tcPr/>
                    </a:tc>
                    <a:tc>
                      <a:txBody>
                        <a:bodyPr/>
                        <a:lstStyle/>
                        <a:p>
                          <a:pPr algn="ctr"/>
                          <a:endParaRPr lang="en-US" sz="2500">
                            <a:latin typeface="Arial" panose="020B0604020202020204" pitchFamily="34" charset="0"/>
                            <a:cs typeface="Arial" panose="020B0604020202020204" pitchFamily="34" charset="0"/>
                          </a:endParaRPr>
                        </a:p>
                      </a:txBody>
                      <a:tcPr/>
                    </a:tc>
                    <a:tc>
                      <a:txBody>
                        <a:bodyPr/>
                        <a:lstStyle/>
                        <a:p>
                          <a:pPr algn="ctr"/>
                          <a:endParaRPr lang="en-US" sz="25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46915788"/>
                      </a:ext>
                    </a:extLst>
                  </a:tr>
                </a:tbl>
              </a:graphicData>
            </a:graphic>
          </p:graphicFrame>
        </mc:Choice>
        <mc:Fallback xmlns="">
          <p:graphicFrame>
            <p:nvGraphicFramePr>
              <p:cNvPr id="15" name="Table 13">
                <a:extLst>
                  <a:ext uri="{FF2B5EF4-FFF2-40B4-BE49-F238E27FC236}">
                    <a16:creationId xmlns:a16="http://schemas.microsoft.com/office/drawing/2014/main" id="{F2A474A5-B466-8699-DD24-C3F7D857382F}"/>
                  </a:ext>
                </a:extLst>
              </p:cNvPr>
              <p:cNvGraphicFramePr>
                <a:graphicFrameLocks noGrp="1"/>
              </p:cNvGraphicFramePr>
              <p:nvPr>
                <p:extLst>
                  <p:ext uri="{D42A27DB-BD31-4B8C-83A1-F6EECF244321}">
                    <p14:modId xmlns:p14="http://schemas.microsoft.com/office/powerpoint/2010/main" val="1708082633"/>
                  </p:ext>
                </p:extLst>
              </p:nvPr>
            </p:nvGraphicFramePr>
            <p:xfrm>
              <a:off x="215446" y="4013427"/>
              <a:ext cx="11319658" cy="1798320"/>
            </p:xfrm>
            <a:graphic>
              <a:graphicData uri="http://schemas.openxmlformats.org/drawingml/2006/table">
                <a:tbl>
                  <a:tblPr firstRow="1" bandRow="1">
                    <a:tableStyleId>{93296810-A885-4BE3-A3E7-6D5BEEA58F35}</a:tableStyleId>
                  </a:tblPr>
                  <a:tblGrid>
                    <a:gridCol w="2011743">
                      <a:extLst>
                        <a:ext uri="{9D8B030D-6E8A-4147-A177-3AD203B41FA5}">
                          <a16:colId xmlns:a16="http://schemas.microsoft.com/office/drawing/2014/main" val="1913795865"/>
                        </a:ext>
                      </a:extLst>
                    </a:gridCol>
                    <a:gridCol w="1389963">
                      <a:extLst>
                        <a:ext uri="{9D8B030D-6E8A-4147-A177-3AD203B41FA5}">
                          <a16:colId xmlns:a16="http://schemas.microsoft.com/office/drawing/2014/main" val="1264622068"/>
                        </a:ext>
                      </a:extLst>
                    </a:gridCol>
                    <a:gridCol w="1547691">
                      <a:extLst>
                        <a:ext uri="{9D8B030D-6E8A-4147-A177-3AD203B41FA5}">
                          <a16:colId xmlns:a16="http://schemas.microsoft.com/office/drawing/2014/main" val="397702833"/>
                        </a:ext>
                      </a:extLst>
                    </a:gridCol>
                    <a:gridCol w="1942900">
                      <a:extLst>
                        <a:ext uri="{9D8B030D-6E8A-4147-A177-3AD203B41FA5}">
                          <a16:colId xmlns:a16="http://schemas.microsoft.com/office/drawing/2014/main" val="2741692590"/>
                        </a:ext>
                      </a:extLst>
                    </a:gridCol>
                    <a:gridCol w="2546923">
                      <a:extLst>
                        <a:ext uri="{9D8B030D-6E8A-4147-A177-3AD203B41FA5}">
                          <a16:colId xmlns:a16="http://schemas.microsoft.com/office/drawing/2014/main" val="1601266568"/>
                        </a:ext>
                      </a:extLst>
                    </a:gridCol>
                    <a:gridCol w="1880438">
                      <a:extLst>
                        <a:ext uri="{9D8B030D-6E8A-4147-A177-3AD203B41FA5}">
                          <a16:colId xmlns:a16="http://schemas.microsoft.com/office/drawing/2014/main" val="3726663111"/>
                        </a:ext>
                      </a:extLst>
                    </a:gridCol>
                  </a:tblGrid>
                  <a:tr h="472440">
                    <a:tc rowSpan="2">
                      <a:txBody>
                        <a:bodyPr/>
                        <a:lstStyle/>
                        <a:p>
                          <a:pPr algn="ctr"/>
                          <a:endParaRPr lang="en-US" sz="2500">
                            <a:latin typeface="Arial" panose="020B0604020202020204" pitchFamily="34" charset="0"/>
                            <a:cs typeface="Arial" panose="020B0604020202020204" pitchFamily="34" charset="0"/>
                          </a:endParaRPr>
                        </a:p>
                      </a:txBody>
                      <a:tcPr/>
                    </a:tc>
                    <a:tc gridSpan="3">
                      <a:txBody>
                        <a:bodyPr/>
                        <a:lstStyle/>
                        <a:p>
                          <a:pPr algn="ctr"/>
                          <a:r>
                            <a:rPr lang="en-US" sz="2500">
                              <a:latin typeface="Arial" panose="020B0604020202020204" pitchFamily="34" charset="0"/>
                              <a:cs typeface="Arial" panose="020B0604020202020204" pitchFamily="34" charset="0"/>
                            </a:rPr>
                            <a:t>Lần đo</a:t>
                          </a:r>
                        </a:p>
                      </a:txBody>
                      <a:tcPr/>
                    </a:tc>
                    <a:tc hMerge="1">
                      <a:txBody>
                        <a:bodyPr/>
                        <a:lstStyle/>
                        <a:p>
                          <a:endParaRPr lang="en-US"/>
                        </a:p>
                      </a:txBody>
                      <a:tcPr/>
                    </a:tc>
                    <a:tc hMerge="1">
                      <a:txBody>
                        <a:bodyPr/>
                        <a:lstStyle/>
                        <a:p>
                          <a:endParaRPr lang="en-US"/>
                        </a:p>
                      </a:txBody>
                      <a:tcPr/>
                    </a:tc>
                    <a:tc rowSpan="2">
                      <a:txBody>
                        <a:bodyPr/>
                        <a:lstStyle/>
                        <a:p>
                          <a:endParaRPr lang="en-US"/>
                        </a:p>
                      </a:txBody>
                      <a:tcPr>
                        <a:blipFill>
                          <a:blip r:embed="rId6"/>
                          <a:stretch>
                            <a:fillRect l="-270813" t="-4487" r="-74880" b="-104487"/>
                          </a:stretch>
                        </a:blipFill>
                      </a:tcPr>
                    </a:tc>
                    <a:tc rowSpan="2">
                      <a:txBody>
                        <a:bodyPr/>
                        <a:lstStyle/>
                        <a:p>
                          <a:pPr algn="ctr"/>
                          <a:r>
                            <a:rPr lang="en-US" sz="2500">
                              <a:latin typeface="Arial" panose="020B0604020202020204" pitchFamily="34" charset="0"/>
                              <a:cs typeface="Arial" panose="020B0604020202020204" pitchFamily="34" charset="0"/>
                            </a:rPr>
                            <a:t>Sai số</a:t>
                          </a:r>
                        </a:p>
                      </a:txBody>
                      <a:tcPr/>
                    </a:tc>
                    <a:extLst>
                      <a:ext uri="{0D108BD9-81ED-4DB2-BD59-A6C34878D82A}">
                        <a16:rowId xmlns:a16="http://schemas.microsoft.com/office/drawing/2014/main" val="3263656310"/>
                      </a:ext>
                    </a:extLst>
                  </a:tr>
                  <a:tr h="472440">
                    <a:tc vMerge="1">
                      <a:txBody>
                        <a:bodyPr/>
                        <a:lstStyle/>
                        <a:p>
                          <a:endParaRPr lang="en-US"/>
                        </a:p>
                      </a:txBody>
                      <a:tcPr/>
                    </a:tc>
                    <a:tc>
                      <a:txBody>
                        <a:bodyPr/>
                        <a:lstStyle/>
                        <a:p>
                          <a:pPr algn="ctr"/>
                          <a:r>
                            <a:rPr lang="en-US" sz="2500">
                              <a:latin typeface="Arial" panose="020B0604020202020204" pitchFamily="34" charset="0"/>
                              <a:cs typeface="Arial" panose="020B0604020202020204" pitchFamily="34" charset="0"/>
                            </a:rPr>
                            <a:t>Lần 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3</a:t>
                          </a:r>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917829699"/>
                      </a:ext>
                    </a:extLst>
                  </a:tr>
                  <a:tr h="853440">
                    <a:tc>
                      <a:txBody>
                        <a:bodyPr/>
                        <a:lstStyle/>
                        <a:p>
                          <a:pPr algn="ctr"/>
                          <a:r>
                            <a:rPr lang="en-US" sz="2500" b="1" kern="1200">
                              <a:solidFill>
                                <a:schemeClr val="tx1"/>
                              </a:solidFill>
                              <a:effectLst/>
                              <a:latin typeface="Arial" panose="020B0604020202020204" pitchFamily="34" charset="0"/>
                              <a:ea typeface="+mn-ea"/>
                              <a:cs typeface="Arial" panose="020B0604020202020204" pitchFamily="34" charset="0"/>
                            </a:rPr>
                            <a:t>Thời gian</a:t>
                          </a:r>
                        </a:p>
                        <a:p>
                          <a:pPr algn="ctr"/>
                          <a:r>
                            <a:rPr lang="en-US" sz="2500" b="1" kern="1200">
                              <a:solidFill>
                                <a:schemeClr val="tx1"/>
                              </a:solidFill>
                              <a:effectLst/>
                              <a:latin typeface="Arial" panose="020B0604020202020204" pitchFamily="34" charset="0"/>
                              <a:ea typeface="+mn-ea"/>
                              <a:cs typeface="Arial" panose="020B0604020202020204" pitchFamily="34" charset="0"/>
                            </a:rPr>
                            <a:t>t(s)</a:t>
                          </a:r>
                        </a:p>
                      </a:txBody>
                      <a:tcPr/>
                    </a:tc>
                    <a:tc>
                      <a:txBody>
                        <a:bodyPr/>
                        <a:lstStyle/>
                        <a:p>
                          <a:pPr algn="ctr"/>
                          <a:endParaRPr lang="en-US" sz="2500">
                            <a:latin typeface="Arial" panose="020B0604020202020204" pitchFamily="34" charset="0"/>
                            <a:cs typeface="Arial" panose="020B0604020202020204" pitchFamily="34" charset="0"/>
                          </a:endParaRPr>
                        </a:p>
                      </a:txBody>
                      <a:tcPr/>
                    </a:tc>
                    <a:tc>
                      <a:txBody>
                        <a:bodyPr/>
                        <a:lstStyle/>
                        <a:p>
                          <a:pPr algn="ctr"/>
                          <a:endParaRPr lang="en-US" sz="2500">
                            <a:latin typeface="Arial" panose="020B0604020202020204" pitchFamily="34" charset="0"/>
                            <a:cs typeface="Arial" panose="020B0604020202020204" pitchFamily="34" charset="0"/>
                          </a:endParaRPr>
                        </a:p>
                      </a:txBody>
                      <a:tcPr/>
                    </a:tc>
                    <a:tc>
                      <a:txBody>
                        <a:bodyPr/>
                        <a:lstStyle/>
                        <a:p>
                          <a:pPr algn="ctr"/>
                          <a:endParaRPr lang="en-US" sz="2500">
                            <a:latin typeface="Arial" panose="020B0604020202020204" pitchFamily="34" charset="0"/>
                            <a:cs typeface="Arial" panose="020B0604020202020204" pitchFamily="34" charset="0"/>
                          </a:endParaRPr>
                        </a:p>
                      </a:txBody>
                      <a:tcPr/>
                    </a:tc>
                    <a:tc>
                      <a:txBody>
                        <a:bodyPr/>
                        <a:lstStyle/>
                        <a:p>
                          <a:pPr algn="ctr"/>
                          <a:endParaRPr lang="en-US" sz="2500">
                            <a:latin typeface="Arial" panose="020B0604020202020204" pitchFamily="34" charset="0"/>
                            <a:cs typeface="Arial" panose="020B0604020202020204" pitchFamily="34" charset="0"/>
                          </a:endParaRPr>
                        </a:p>
                      </a:txBody>
                      <a:tcPr/>
                    </a:tc>
                    <a:tc>
                      <a:txBody>
                        <a:bodyPr/>
                        <a:lstStyle/>
                        <a:p>
                          <a:pPr algn="ctr"/>
                          <a:endParaRPr lang="en-US" sz="25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46915788"/>
                      </a:ext>
                    </a:extLst>
                  </a:tr>
                </a:tbl>
              </a:graphicData>
            </a:graphic>
          </p:graphicFrame>
        </mc:Fallback>
      </mc:AlternateContent>
      <p:sp>
        <p:nvSpPr>
          <p:cNvPr id="18" name="TextBox 17">
            <a:extLst>
              <a:ext uri="{FF2B5EF4-FFF2-40B4-BE49-F238E27FC236}">
                <a16:creationId xmlns:a16="http://schemas.microsoft.com/office/drawing/2014/main" id="{EA43271C-D03E-AF8A-2346-1F86E5AC4A13}"/>
              </a:ext>
            </a:extLst>
          </p:cNvPr>
          <p:cNvSpPr txBox="1"/>
          <p:nvPr/>
        </p:nvSpPr>
        <p:spPr>
          <a:xfrm>
            <a:off x="1149535" y="3479795"/>
            <a:ext cx="2286000" cy="477054"/>
          </a:xfrm>
          <a:prstGeom prst="rect">
            <a:avLst/>
          </a:prstGeom>
          <a:noFill/>
        </p:spPr>
        <p:txBody>
          <a:bodyPr wrap="square">
            <a:spAutoFit/>
          </a:bodyPr>
          <a:lstStyle/>
          <a:p>
            <a:pPr algn="ctr"/>
            <a:r>
              <a:rPr lang="en-US" sz="2500" i="1">
                <a:solidFill>
                  <a:srgbClr val="7030A0"/>
                </a:solidFill>
                <a:effectLst/>
                <a:latin typeface="Arial" panose="020B0604020202020204" pitchFamily="34" charset="0"/>
                <a:ea typeface="Times New Roman" panose="02020603050405020304" pitchFamily="18" charset="0"/>
              </a:rPr>
              <a:t>Bảng 6.1:</a:t>
            </a:r>
            <a:endParaRPr lang="en-US" sz="2500" i="1">
              <a:solidFill>
                <a:srgbClr val="7030A0"/>
              </a:solidFill>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DFE9BCA4-A291-6DD5-A151-3DFA779770D9}"/>
                  </a:ext>
                </a:extLst>
              </p:cNvPr>
              <p:cNvSpPr txBox="1"/>
              <p:nvPr/>
            </p:nvSpPr>
            <p:spPr>
              <a:xfrm>
                <a:off x="4648200" y="5912185"/>
                <a:ext cx="2027498" cy="752963"/>
              </a:xfrm>
              <a:prstGeom prst="rect">
                <a:avLst/>
              </a:prstGeom>
              <a:noFill/>
            </p:spPr>
            <p:txBody>
              <a:bodyPr wrap="square">
                <a:spAutoFit/>
              </a:bodyPr>
              <a:lstStyle/>
              <a:p>
                <a14:m>
                  <m:oMath xmlns:m="http://schemas.openxmlformats.org/officeDocument/2006/math">
                    <m:acc>
                      <m:accPr>
                        <m:chr m:val="̅"/>
                        <m:ctrlPr>
                          <a:rPr lang="en-US" sz="3000" i="1" smtClean="0">
                            <a:solidFill>
                              <a:srgbClr val="FF0000"/>
                            </a:solidFill>
                            <a:latin typeface="Cambria Math" panose="02040503050406030204" pitchFamily="18" charset="0"/>
                          </a:rPr>
                        </m:ctrlPr>
                      </m:accPr>
                      <m:e>
                        <m:r>
                          <a:rPr lang="en-US" sz="3000" b="1" i="1" smtClean="0">
                            <a:solidFill>
                              <a:srgbClr val="FF0000"/>
                            </a:solidFill>
                            <a:latin typeface="Cambria Math" panose="02040503050406030204" pitchFamily="18" charset="0"/>
                          </a:rPr>
                          <m:t>𝒗</m:t>
                        </m:r>
                      </m:e>
                    </m:acc>
                  </m:oMath>
                </a14:m>
                <a:r>
                  <a:rPr lang="en-US" sz="3000">
                    <a:solidFill>
                      <a:srgbClr val="FF0000"/>
                    </a:solidFill>
                    <a:latin typeface="Arial" panose="020B0604020202020204" pitchFamily="34" charset="0"/>
                    <a:cs typeface="Arial" panose="020B0604020202020204" pitchFamily="34" charset="0"/>
                    <a:sym typeface="Symbol" panose="05050102010706020507" pitchFamily="18" charset="2"/>
                  </a:rPr>
                  <a:t> = </a:t>
                </a:r>
                <a14:m>
                  <m:oMath xmlns:m="http://schemas.openxmlformats.org/officeDocument/2006/math">
                    <m:f>
                      <m:fPr>
                        <m:ctrlPr>
                          <a:rPr lang="en-US" sz="3000" i="1" smtClean="0">
                            <a:solidFill>
                              <a:srgbClr val="FF0000"/>
                            </a:solidFill>
                            <a:latin typeface="Cambria Math" panose="02040503050406030204" pitchFamily="18" charset="0"/>
                            <a:cs typeface="Arial" panose="020B0604020202020204" pitchFamily="34" charset="0"/>
                            <a:sym typeface="Symbol" panose="05050102010706020507" pitchFamily="18" charset="2"/>
                          </a:rPr>
                        </m:ctrlPr>
                      </m:fPr>
                      <m:num>
                        <m:acc>
                          <m:accPr>
                            <m:chr m:val="̅"/>
                            <m:ctrlPr>
                              <a:rPr lang="en-US" sz="3000" i="1" smtClean="0">
                                <a:solidFill>
                                  <a:srgbClr val="FF0000"/>
                                </a:solidFill>
                                <a:latin typeface="Cambria Math" panose="02040503050406030204" pitchFamily="18" charset="0"/>
                              </a:rPr>
                            </m:ctrlPr>
                          </m:accPr>
                          <m:e>
                            <m:r>
                              <a:rPr lang="en-US" sz="3000" b="1" i="1" smtClean="0">
                                <a:solidFill>
                                  <a:srgbClr val="FF0000"/>
                                </a:solidFill>
                                <a:latin typeface="Cambria Math" panose="02040503050406030204" pitchFamily="18" charset="0"/>
                              </a:rPr>
                              <m:t>𝒔</m:t>
                            </m:r>
                          </m:e>
                        </m:acc>
                        <m:r>
                          <m:rPr>
                            <m:nor/>
                          </m:rPr>
                          <a:rPr lang="en-US" sz="3000" smtClean="0">
                            <a:solidFill>
                              <a:srgbClr val="FF0000"/>
                            </a:solidFill>
                            <a:latin typeface="Arial" panose="020B0604020202020204" pitchFamily="34" charset="0"/>
                            <a:cs typeface="Arial" panose="020B0604020202020204" pitchFamily="34" charset="0"/>
                          </a:rPr>
                          <m:t> </m:t>
                        </m:r>
                      </m:num>
                      <m:den>
                        <m:acc>
                          <m:accPr>
                            <m:chr m:val="̅"/>
                            <m:ctrlPr>
                              <a:rPr lang="en-US" sz="3000" i="1" smtClean="0">
                                <a:solidFill>
                                  <a:srgbClr val="FF0000"/>
                                </a:solidFill>
                                <a:latin typeface="Cambria Math" panose="02040503050406030204" pitchFamily="18" charset="0"/>
                              </a:rPr>
                            </m:ctrlPr>
                          </m:accPr>
                          <m:e>
                            <m:r>
                              <a:rPr lang="en-US" sz="3000" b="1" i="1" smtClean="0">
                                <a:solidFill>
                                  <a:srgbClr val="FF0000"/>
                                </a:solidFill>
                                <a:latin typeface="Cambria Math" panose="02040503050406030204" pitchFamily="18" charset="0"/>
                              </a:rPr>
                              <m:t>𝒕</m:t>
                            </m:r>
                          </m:e>
                        </m:acc>
                      </m:den>
                    </m:f>
                  </m:oMath>
                </a14:m>
                <a:r>
                  <a:rPr lang="en-US" sz="3000">
                    <a:solidFill>
                      <a:srgbClr val="FF0000"/>
                    </a:solidFill>
                    <a:latin typeface="Arial" panose="020B0604020202020204" pitchFamily="34" charset="0"/>
                    <a:cs typeface="Arial" panose="020B0604020202020204" pitchFamily="34" charset="0"/>
                    <a:sym typeface="Symbol" panose="05050102010706020507" pitchFamily="18" charset="2"/>
                  </a:rPr>
                  <a:t> = … </a:t>
                </a:r>
                <a:endParaRPr lang="en-US" sz="3000">
                  <a:solidFill>
                    <a:srgbClr val="FF0000"/>
                  </a:solidFill>
                </a:endParaRPr>
              </a:p>
            </p:txBody>
          </p:sp>
        </mc:Choice>
        <mc:Fallback xmlns="">
          <p:sp>
            <p:nvSpPr>
              <p:cNvPr id="19" name="TextBox 18">
                <a:extLst>
                  <a:ext uri="{FF2B5EF4-FFF2-40B4-BE49-F238E27FC236}">
                    <a16:creationId xmlns:a16="http://schemas.microsoft.com/office/drawing/2014/main" id="{DFE9BCA4-A291-6DD5-A151-3DFA779770D9}"/>
                  </a:ext>
                </a:extLst>
              </p:cNvPr>
              <p:cNvSpPr txBox="1">
                <a:spLocks noRot="1" noChangeAspect="1" noMove="1" noResize="1" noEditPoints="1" noAdjustHandles="1" noChangeArrowheads="1" noChangeShapeType="1" noTextEdit="1"/>
              </p:cNvSpPr>
              <p:nvPr/>
            </p:nvSpPr>
            <p:spPr>
              <a:xfrm>
                <a:off x="4648200" y="5912185"/>
                <a:ext cx="2027498" cy="752963"/>
              </a:xfrm>
              <a:prstGeom prst="rect">
                <a:avLst/>
              </a:prstGeom>
              <a:blipFill>
                <a:blip r:embed="rId7"/>
                <a:stretch>
                  <a:fillRect r="-6627" b="-10569"/>
                </a:stretch>
              </a:blipFill>
            </p:spPr>
            <p:txBody>
              <a:bodyPr/>
              <a:lstStyle/>
              <a:p>
                <a:r>
                  <a:rPr lang="en-US">
                    <a:noFill/>
                  </a:rPr>
                  <a:t> </a:t>
                </a:r>
              </a:p>
            </p:txBody>
          </p:sp>
        </mc:Fallback>
      </mc:AlternateContent>
      <p:sp>
        <p:nvSpPr>
          <p:cNvPr id="20" name="TextBox 19">
            <a:extLst>
              <a:ext uri="{FF2B5EF4-FFF2-40B4-BE49-F238E27FC236}">
                <a16:creationId xmlns:a16="http://schemas.microsoft.com/office/drawing/2014/main" id="{C92A1DAF-29A4-6F7F-9DCD-18B269C5C52F}"/>
              </a:ext>
            </a:extLst>
          </p:cNvPr>
          <p:cNvSpPr txBox="1"/>
          <p:nvPr/>
        </p:nvSpPr>
        <p:spPr>
          <a:xfrm>
            <a:off x="4181492" y="3494878"/>
            <a:ext cx="6112042" cy="477054"/>
          </a:xfrm>
          <a:prstGeom prst="rect">
            <a:avLst/>
          </a:prstGeom>
          <a:noFill/>
        </p:spPr>
        <p:txBody>
          <a:bodyPr wrap="square">
            <a:spAutoFit/>
          </a:bodyPr>
          <a:lstStyle/>
          <a:p>
            <a:r>
              <a:rPr lang="en-US" sz="2500" i="1">
                <a:solidFill>
                  <a:srgbClr val="7030A0"/>
                </a:solidFill>
                <a:effectLst/>
                <a:latin typeface="Arial" panose="020B0604020202020204" pitchFamily="34" charset="0"/>
                <a:ea typeface="Times New Roman" panose="02020603050405020304" pitchFamily="18" charset="0"/>
              </a:rPr>
              <a:t>Quãng đường: s = … (m); </a:t>
            </a:r>
            <a:r>
              <a:rPr lang="en-US" sz="2500" i="1">
                <a:solidFill>
                  <a:srgbClr val="7030A0"/>
                </a:solidFill>
                <a:effectLst/>
                <a:latin typeface="Arial" panose="020B0604020202020204" pitchFamily="34" charset="0"/>
                <a:ea typeface="Times New Roman" panose="02020603050405020304" pitchFamily="18" charset="0"/>
                <a:sym typeface="Symbol" panose="05050102010706020507" pitchFamily="18" charset="2"/>
              </a:rPr>
              <a:t></a:t>
            </a:r>
            <a:r>
              <a:rPr lang="en-US" sz="2500" i="1">
                <a:solidFill>
                  <a:srgbClr val="7030A0"/>
                </a:solidFill>
                <a:effectLst/>
                <a:latin typeface="Arial" panose="020B0604020202020204" pitchFamily="34" charset="0"/>
                <a:ea typeface="Times New Roman" panose="02020603050405020304" pitchFamily="18" charset="0"/>
              </a:rPr>
              <a:t>s =… (m)</a:t>
            </a:r>
            <a:endParaRPr lang="en-US" sz="2500"/>
          </a:p>
        </p:txBody>
      </p:sp>
      <p:sp>
        <p:nvSpPr>
          <p:cNvPr id="21" name="TextBox 20">
            <a:extLst>
              <a:ext uri="{FF2B5EF4-FFF2-40B4-BE49-F238E27FC236}">
                <a16:creationId xmlns:a16="http://schemas.microsoft.com/office/drawing/2014/main" id="{9665C0B3-5B77-938D-73E5-104D789039D5}"/>
              </a:ext>
            </a:extLst>
          </p:cNvPr>
          <p:cNvSpPr txBox="1"/>
          <p:nvPr/>
        </p:nvSpPr>
        <p:spPr>
          <a:xfrm>
            <a:off x="914400" y="1738323"/>
            <a:ext cx="10111626" cy="1246495"/>
          </a:xfrm>
          <a:prstGeom prst="rect">
            <a:avLst/>
          </a:prstGeom>
          <a:noFill/>
        </p:spPr>
        <p:txBody>
          <a:bodyPr wrap="square">
            <a:spAutoFit/>
          </a:bodyPr>
          <a:lstStyle/>
          <a:p>
            <a:pPr marL="342900" marR="0" indent="-342900">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rPr>
              <a:t>9.  Ghi lại các giá trị thời gian hiển thị trên đồng hồ.</a:t>
            </a:r>
          </a:p>
          <a:p>
            <a:pPr marL="342900" marR="0" indent="-342900">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rPr>
              <a:t>10. Thực hiện lại các thao tác 6, 7, 8, 9 ba lần </a:t>
            </a:r>
            <a:r>
              <a:rPr lang="en-US" sz="2500">
                <a:solidFill>
                  <a:srgbClr val="000000"/>
                </a:solidFill>
                <a:effectLst/>
                <a:latin typeface="Arial" panose="020B0604020202020204" pitchFamily="34" charset="0"/>
                <a:ea typeface="游明朝" panose="02020400000000000000" pitchFamily="18" charset="-128"/>
              </a:rPr>
              <a:t>và ghi các giá trị thời gian t tương ứng với quãng đường s vào Bảng 6.1 trong báo cáo.</a:t>
            </a:r>
            <a:endParaRPr lang="en-US" sz="2500"/>
          </a:p>
        </p:txBody>
      </p:sp>
    </p:spTree>
    <p:extLst>
      <p:ext uri="{BB962C8B-B14F-4D97-AF65-F5344CB8AC3E}">
        <p14:creationId xmlns:p14="http://schemas.microsoft.com/office/powerpoint/2010/main" val="283639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AE09EC08-23DE-4920-8ED5-9CE1232C1446}"/>
              </a:ext>
            </a:extLst>
          </p:cNvPr>
          <p:cNvGrpSpPr/>
          <p:nvPr/>
        </p:nvGrpSpPr>
        <p:grpSpPr>
          <a:xfrm>
            <a:off x="-29497" y="91162"/>
            <a:ext cx="11307097" cy="518439"/>
            <a:chOff x="74035" y="2267003"/>
            <a:chExt cx="11237038" cy="723701"/>
          </a:xfrm>
        </p:grpSpPr>
        <p:grpSp>
          <p:nvGrpSpPr>
            <p:cNvPr id="35" name="Group 70">
              <a:extLst>
                <a:ext uri="{FF2B5EF4-FFF2-40B4-BE49-F238E27FC236}">
                  <a16:creationId xmlns:a16="http://schemas.microsoft.com/office/drawing/2014/main" id="{D2F660D3-B2E8-4676-8D5D-CE77035DBD31}"/>
                </a:ext>
              </a:extLst>
            </p:cNvPr>
            <p:cNvGrpSpPr>
              <a:grpSpLocks/>
            </p:cNvGrpSpPr>
            <p:nvPr/>
          </p:nvGrpSpPr>
          <p:grpSpPr bwMode="auto">
            <a:xfrm>
              <a:off x="286112" y="2280389"/>
              <a:ext cx="6178379" cy="708275"/>
              <a:chOff x="564749" y="3403331"/>
              <a:chExt cx="3181577" cy="1364238"/>
            </a:xfrm>
          </p:grpSpPr>
          <p:pic>
            <p:nvPicPr>
              <p:cNvPr id="38" name="Picture 8" descr="empty-green-rectangle">
                <a:extLst>
                  <a:ext uri="{FF2B5EF4-FFF2-40B4-BE49-F238E27FC236}">
                    <a16:creationId xmlns:a16="http://schemas.microsoft.com/office/drawing/2014/main" id="{79B4C849-655F-4FAC-B58A-7914A2DC85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9" y="3403331"/>
                <a:ext cx="3181577"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green-top-faded">
                <a:extLst>
                  <a:ext uri="{FF2B5EF4-FFF2-40B4-BE49-F238E27FC236}">
                    <a16:creationId xmlns:a16="http://schemas.microsoft.com/office/drawing/2014/main" id="{81B9CF62-BB9F-4FB4-AEAC-51620436EC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C6FA6BB5-0E72-4B79-9609-9D9F164F38F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7" name="Rectangle 1026060">
              <a:extLst>
                <a:ext uri="{FF2B5EF4-FFF2-40B4-BE49-F238E27FC236}">
                  <a16:creationId xmlns:a16="http://schemas.microsoft.com/office/drawing/2014/main" id="{659FB3B3-524A-4AE9-9426-6DBE05D13AEC}"/>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Thực hành đo tốc độ chuyển động</a:t>
              </a:r>
              <a:endParaRPr lang="en-US" sz="2500" dirty="0">
                <a:cs typeface="Arial" panose="020B0604020202020204" pitchFamily="34" charset="0"/>
              </a:endParaRPr>
            </a:p>
          </p:txBody>
        </p:sp>
      </p:grpSp>
      <p:sp>
        <p:nvSpPr>
          <p:cNvPr id="16" name="Text Box 5">
            <a:extLst>
              <a:ext uri="{FF2B5EF4-FFF2-40B4-BE49-F238E27FC236}">
                <a16:creationId xmlns:a16="http://schemas.microsoft.com/office/drawing/2014/main" id="{E56B4E37-1B22-1A07-34F6-A8C915F8503F}"/>
              </a:ext>
            </a:extLst>
          </p:cNvPr>
          <p:cNvSpPr txBox="1">
            <a:spLocks noChangeArrowheads="1"/>
          </p:cNvSpPr>
          <p:nvPr/>
        </p:nvSpPr>
        <p:spPr bwMode="auto">
          <a:xfrm>
            <a:off x="338942" y="680281"/>
            <a:ext cx="952294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3. Tiến hành thí nghiệm</a:t>
            </a:r>
            <a:endParaRPr lang="en-US" altLang="en-US" sz="2600">
              <a:solidFill>
                <a:srgbClr val="0070C0"/>
              </a:solidFill>
              <a:cs typeface="Arial" panose="020B0604020202020204" pitchFamily="34" charset="0"/>
            </a:endParaRPr>
          </a:p>
        </p:txBody>
      </p:sp>
      <p:sp>
        <p:nvSpPr>
          <p:cNvPr id="14" name="Text Box 5">
            <a:extLst>
              <a:ext uri="{FF2B5EF4-FFF2-40B4-BE49-F238E27FC236}">
                <a16:creationId xmlns:a16="http://schemas.microsoft.com/office/drawing/2014/main" id="{F2573E95-F99D-9D60-4005-63DE33CA637B}"/>
              </a:ext>
            </a:extLst>
          </p:cNvPr>
          <p:cNvSpPr txBox="1">
            <a:spLocks noChangeArrowheads="1"/>
          </p:cNvSpPr>
          <p:nvPr/>
        </p:nvSpPr>
        <p:spPr bwMode="auto">
          <a:xfrm>
            <a:off x="394122" y="1126835"/>
            <a:ext cx="579645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b. Thí nghiệm 2: Đo tốc độ tức thời</a:t>
            </a:r>
            <a:endParaRPr lang="en-US" altLang="en-US" sz="2200" i="1">
              <a:cs typeface="Arial" panose="020B0604020202020204" pitchFamily="34" charset="0"/>
            </a:endParaRPr>
          </a:p>
        </p:txBody>
      </p:sp>
      <p:pic>
        <p:nvPicPr>
          <p:cNvPr id="17" name="Picture 4" descr="empty-blue-rectangle">
            <a:extLst>
              <a:ext uri="{FF2B5EF4-FFF2-40B4-BE49-F238E27FC236}">
                <a16:creationId xmlns:a16="http://schemas.microsoft.com/office/drawing/2014/main" id="{9B1CF2D7-9BB5-DF89-D15C-C89581A9F0C5}"/>
              </a:ext>
            </a:extLst>
          </p:cNvPr>
          <p:cNvPicPr>
            <a:picLocks noChangeAspect="1" noChangeArrowheads="1"/>
          </p:cNvPicPr>
          <p:nvPr/>
        </p:nvPicPr>
        <p:blipFill>
          <a:blip r:embed="rId5"/>
          <a:srcRect/>
          <a:stretch>
            <a:fillRect/>
          </a:stretch>
        </p:blipFill>
        <p:spPr bwMode="auto">
          <a:xfrm>
            <a:off x="338942" y="1752600"/>
            <a:ext cx="11445750" cy="1524000"/>
          </a:xfrm>
          <a:prstGeom prst="rect">
            <a:avLst/>
          </a:prstGeom>
          <a:noFill/>
          <a:ln w="9525">
            <a:noFill/>
            <a:miter lim="800000"/>
            <a:headEnd/>
            <a:tailEnd/>
          </a:ln>
        </p:spPr>
      </p:pic>
      <p:sp>
        <p:nvSpPr>
          <p:cNvPr id="15" name="TextBox 14">
            <a:extLst>
              <a:ext uri="{FF2B5EF4-FFF2-40B4-BE49-F238E27FC236}">
                <a16:creationId xmlns:a16="http://schemas.microsoft.com/office/drawing/2014/main" id="{F871F569-6600-8A46-1E80-BF3E10DF6233}"/>
              </a:ext>
            </a:extLst>
          </p:cNvPr>
          <p:cNvSpPr txBox="1"/>
          <p:nvPr/>
        </p:nvSpPr>
        <p:spPr>
          <a:xfrm>
            <a:off x="838200" y="1828800"/>
            <a:ext cx="11445750" cy="461665"/>
          </a:xfrm>
          <a:prstGeom prst="rect">
            <a:avLst/>
          </a:prstGeom>
          <a:noFill/>
        </p:spPr>
        <p:txBody>
          <a:bodyPr wrap="square">
            <a:spAutoFit/>
          </a:bodyPr>
          <a:lstStyle/>
          <a:p>
            <a:pPr marL="457200" marR="0" indent="-457200">
              <a:spcBef>
                <a:spcPts val="0"/>
              </a:spcBef>
              <a:spcAft>
                <a:spcPts val="0"/>
              </a:spcAft>
              <a:buAutoNum type="arabicPeriod"/>
            </a:pPr>
            <a:r>
              <a:rPr lang="en-US" sz="2400">
                <a:solidFill>
                  <a:srgbClr val="000000"/>
                </a:solidFill>
                <a:effectLst/>
                <a:latin typeface="Arial" panose="020B0604020202020204" pitchFamily="34" charset="0"/>
                <a:ea typeface="Times New Roman" panose="02020603050405020304" pitchFamily="18" charset="0"/>
              </a:rPr>
              <a:t>Nới vít cổng QĐ, dịch chuyển đến vị trí thích hợp và vặn chặt để định vị</a:t>
            </a:r>
          </a:p>
        </p:txBody>
      </p:sp>
      <p:pic>
        <p:nvPicPr>
          <p:cNvPr id="19" name="Picture 18" descr="Diagram&#10;&#10;Description automatically generated with low confidence">
            <a:extLst>
              <a:ext uri="{FF2B5EF4-FFF2-40B4-BE49-F238E27FC236}">
                <a16:creationId xmlns:a16="http://schemas.microsoft.com/office/drawing/2014/main" id="{C9DC7A88-3340-C2E2-0CD3-FF3EEBC1F20D}"/>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4445" t="30740" r="2222" b="20370"/>
          <a:stretch/>
        </p:blipFill>
        <p:spPr>
          <a:xfrm>
            <a:off x="1828800" y="3426372"/>
            <a:ext cx="8284771" cy="3254731"/>
          </a:xfrm>
          <a:prstGeom prst="rect">
            <a:avLst/>
          </a:prstGeom>
          <a:ln>
            <a:noFill/>
          </a:ln>
          <a:effectLst>
            <a:softEdge rad="112500"/>
          </a:effectLst>
        </p:spPr>
      </p:pic>
      <p:sp>
        <p:nvSpPr>
          <p:cNvPr id="18" name="TextBox 17">
            <a:extLst>
              <a:ext uri="{FF2B5EF4-FFF2-40B4-BE49-F238E27FC236}">
                <a16:creationId xmlns:a16="http://schemas.microsoft.com/office/drawing/2014/main" id="{8D69BFA3-8C75-D109-5261-31A40DBF566C}"/>
              </a:ext>
            </a:extLst>
          </p:cNvPr>
          <p:cNvSpPr txBox="1"/>
          <p:nvPr/>
        </p:nvSpPr>
        <p:spPr>
          <a:xfrm>
            <a:off x="838200" y="2210767"/>
            <a:ext cx="11445750" cy="461665"/>
          </a:xfrm>
          <a:prstGeom prst="rect">
            <a:avLst/>
          </a:prstGeom>
          <a:noFill/>
        </p:spPr>
        <p:txBody>
          <a:bodyPr wrap="square">
            <a:spAutoFit/>
          </a:bodyPr>
          <a:lstStyle/>
          <a:p>
            <a:pPr marR="0">
              <a:spcBef>
                <a:spcPts val="0"/>
              </a:spcBef>
              <a:spcAft>
                <a:spcPts val="0"/>
              </a:spcAft>
            </a:pPr>
            <a:r>
              <a:rPr lang="en-US" sz="2400">
                <a:solidFill>
                  <a:srgbClr val="000000"/>
                </a:solidFill>
                <a:effectLst/>
                <a:latin typeface="Arial" panose="020B0604020202020204" pitchFamily="34" charset="0"/>
                <a:ea typeface="Times New Roman" panose="02020603050405020304" pitchFamily="18" charset="0"/>
              </a:rPr>
              <a:t>2.  Sử dụng thước cặp đo đường kính viên bi</a:t>
            </a:r>
          </a:p>
        </p:txBody>
      </p:sp>
      <p:sp>
        <p:nvSpPr>
          <p:cNvPr id="20" name="TextBox 19">
            <a:extLst>
              <a:ext uri="{FF2B5EF4-FFF2-40B4-BE49-F238E27FC236}">
                <a16:creationId xmlns:a16="http://schemas.microsoft.com/office/drawing/2014/main" id="{AEDF1925-28FB-88D3-9749-2BF155E860BE}"/>
              </a:ext>
            </a:extLst>
          </p:cNvPr>
          <p:cNvSpPr txBox="1"/>
          <p:nvPr/>
        </p:nvSpPr>
        <p:spPr>
          <a:xfrm>
            <a:off x="838200" y="2626266"/>
            <a:ext cx="11445750" cy="461665"/>
          </a:xfrm>
          <a:prstGeom prst="rect">
            <a:avLst/>
          </a:prstGeom>
          <a:noFill/>
        </p:spPr>
        <p:txBody>
          <a:bodyPr wrap="square">
            <a:spAutoFit/>
          </a:bodyPr>
          <a:lstStyle/>
          <a:p>
            <a:pPr marR="0">
              <a:spcBef>
                <a:spcPts val="0"/>
              </a:spcBef>
              <a:spcAft>
                <a:spcPts val="0"/>
              </a:spcAft>
            </a:pPr>
            <a:r>
              <a:rPr lang="en-US" sz="2400">
                <a:solidFill>
                  <a:srgbClr val="000000"/>
                </a:solidFill>
                <a:latin typeface="Arial" panose="020B0604020202020204" pitchFamily="34" charset="0"/>
                <a:ea typeface="Times New Roman" panose="02020603050405020304" pitchFamily="18" charset="0"/>
              </a:rPr>
              <a:t>3.  Bật công tắc nguồn đồng hồ đo thời gian hiện số, đặt MODE ở A hoặc B</a:t>
            </a:r>
          </a:p>
        </p:txBody>
      </p:sp>
    </p:spTree>
    <p:extLst>
      <p:ext uri="{BB962C8B-B14F-4D97-AF65-F5344CB8AC3E}">
        <p14:creationId xmlns:p14="http://schemas.microsoft.com/office/powerpoint/2010/main" val="157560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AE09EC08-23DE-4920-8ED5-9CE1232C1446}"/>
              </a:ext>
            </a:extLst>
          </p:cNvPr>
          <p:cNvGrpSpPr/>
          <p:nvPr/>
        </p:nvGrpSpPr>
        <p:grpSpPr>
          <a:xfrm>
            <a:off x="-29497" y="91162"/>
            <a:ext cx="11307097" cy="518439"/>
            <a:chOff x="74035" y="2267003"/>
            <a:chExt cx="11237038" cy="723701"/>
          </a:xfrm>
        </p:grpSpPr>
        <p:grpSp>
          <p:nvGrpSpPr>
            <p:cNvPr id="35" name="Group 70">
              <a:extLst>
                <a:ext uri="{FF2B5EF4-FFF2-40B4-BE49-F238E27FC236}">
                  <a16:creationId xmlns:a16="http://schemas.microsoft.com/office/drawing/2014/main" id="{D2F660D3-B2E8-4676-8D5D-CE77035DBD31}"/>
                </a:ext>
              </a:extLst>
            </p:cNvPr>
            <p:cNvGrpSpPr>
              <a:grpSpLocks/>
            </p:cNvGrpSpPr>
            <p:nvPr/>
          </p:nvGrpSpPr>
          <p:grpSpPr bwMode="auto">
            <a:xfrm>
              <a:off x="286112" y="2280389"/>
              <a:ext cx="6178379" cy="708275"/>
              <a:chOff x="564749" y="3403331"/>
              <a:chExt cx="3181577" cy="1364238"/>
            </a:xfrm>
          </p:grpSpPr>
          <p:pic>
            <p:nvPicPr>
              <p:cNvPr id="38" name="Picture 8" descr="empty-green-rectangle">
                <a:extLst>
                  <a:ext uri="{FF2B5EF4-FFF2-40B4-BE49-F238E27FC236}">
                    <a16:creationId xmlns:a16="http://schemas.microsoft.com/office/drawing/2014/main" id="{79B4C849-655F-4FAC-B58A-7914A2DC85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9" y="3403331"/>
                <a:ext cx="3181577"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green-top-faded">
                <a:extLst>
                  <a:ext uri="{FF2B5EF4-FFF2-40B4-BE49-F238E27FC236}">
                    <a16:creationId xmlns:a16="http://schemas.microsoft.com/office/drawing/2014/main" id="{81B9CF62-BB9F-4FB4-AEAC-51620436EC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C6FA6BB5-0E72-4B79-9609-9D9F164F38F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7" name="Rectangle 1026060">
              <a:extLst>
                <a:ext uri="{FF2B5EF4-FFF2-40B4-BE49-F238E27FC236}">
                  <a16:creationId xmlns:a16="http://schemas.microsoft.com/office/drawing/2014/main" id="{659FB3B3-524A-4AE9-9426-6DBE05D13AEC}"/>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Thực hành đo tốc độ chuyển động</a:t>
              </a:r>
              <a:endParaRPr lang="en-US" sz="2500" dirty="0">
                <a:cs typeface="Arial" panose="020B0604020202020204" pitchFamily="34" charset="0"/>
              </a:endParaRPr>
            </a:p>
          </p:txBody>
        </p:sp>
      </p:grpSp>
      <p:sp>
        <p:nvSpPr>
          <p:cNvPr id="16" name="Text Box 5">
            <a:extLst>
              <a:ext uri="{FF2B5EF4-FFF2-40B4-BE49-F238E27FC236}">
                <a16:creationId xmlns:a16="http://schemas.microsoft.com/office/drawing/2014/main" id="{E56B4E37-1B22-1A07-34F6-A8C915F8503F}"/>
              </a:ext>
            </a:extLst>
          </p:cNvPr>
          <p:cNvSpPr txBox="1">
            <a:spLocks noChangeArrowheads="1"/>
          </p:cNvSpPr>
          <p:nvPr/>
        </p:nvSpPr>
        <p:spPr bwMode="auto">
          <a:xfrm>
            <a:off x="338942" y="680281"/>
            <a:ext cx="952294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3. Tiến hành thí nghiệm</a:t>
            </a:r>
            <a:endParaRPr lang="en-US" altLang="en-US" sz="2600">
              <a:solidFill>
                <a:srgbClr val="0070C0"/>
              </a:solidFill>
              <a:cs typeface="Arial" panose="020B0604020202020204" pitchFamily="34" charset="0"/>
            </a:endParaRPr>
          </a:p>
        </p:txBody>
      </p:sp>
      <p:sp>
        <p:nvSpPr>
          <p:cNvPr id="14" name="Text Box 5">
            <a:extLst>
              <a:ext uri="{FF2B5EF4-FFF2-40B4-BE49-F238E27FC236}">
                <a16:creationId xmlns:a16="http://schemas.microsoft.com/office/drawing/2014/main" id="{F2573E95-F99D-9D60-4005-63DE33CA637B}"/>
              </a:ext>
            </a:extLst>
          </p:cNvPr>
          <p:cNvSpPr txBox="1">
            <a:spLocks noChangeArrowheads="1"/>
          </p:cNvSpPr>
          <p:nvPr/>
        </p:nvSpPr>
        <p:spPr bwMode="auto">
          <a:xfrm>
            <a:off x="394122" y="1126835"/>
            <a:ext cx="579645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b. Thí nghiệm 2: Đo tốc độ tức thời</a:t>
            </a:r>
            <a:endParaRPr lang="en-US" altLang="en-US" sz="2200" i="1">
              <a:cs typeface="Arial" panose="020B0604020202020204" pitchFamily="34" charset="0"/>
            </a:endParaRPr>
          </a:p>
        </p:txBody>
      </p:sp>
      <p:pic>
        <p:nvPicPr>
          <p:cNvPr id="17" name="Picture 4" descr="empty-blue-rectangle">
            <a:extLst>
              <a:ext uri="{FF2B5EF4-FFF2-40B4-BE49-F238E27FC236}">
                <a16:creationId xmlns:a16="http://schemas.microsoft.com/office/drawing/2014/main" id="{9B1CF2D7-9BB5-DF89-D15C-C89581A9F0C5}"/>
              </a:ext>
            </a:extLst>
          </p:cNvPr>
          <p:cNvPicPr>
            <a:picLocks noChangeAspect="1" noChangeArrowheads="1"/>
          </p:cNvPicPr>
          <p:nvPr/>
        </p:nvPicPr>
        <p:blipFill>
          <a:blip r:embed="rId5"/>
          <a:srcRect/>
          <a:stretch>
            <a:fillRect/>
          </a:stretch>
        </p:blipFill>
        <p:spPr bwMode="auto">
          <a:xfrm>
            <a:off x="394122" y="1631978"/>
            <a:ext cx="11340678" cy="1873222"/>
          </a:xfrm>
          <a:prstGeom prst="rect">
            <a:avLst/>
          </a:prstGeom>
          <a:noFill/>
          <a:ln w="9525">
            <a:noFill/>
            <a:miter lim="800000"/>
            <a:headEnd/>
            <a:tailEnd/>
          </a:ln>
        </p:spPr>
      </p:pic>
      <p:pic>
        <p:nvPicPr>
          <p:cNvPr id="19" name="Picture 18" descr="Diagram&#10;&#10;Description automatically generated with low confidence">
            <a:extLst>
              <a:ext uri="{FF2B5EF4-FFF2-40B4-BE49-F238E27FC236}">
                <a16:creationId xmlns:a16="http://schemas.microsoft.com/office/drawing/2014/main" id="{C9DC7A88-3340-C2E2-0CD3-FF3EEBC1F20D}"/>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4445" t="30740" r="2222" b="20370"/>
          <a:stretch/>
        </p:blipFill>
        <p:spPr>
          <a:xfrm>
            <a:off x="1904999" y="3547207"/>
            <a:ext cx="7956889" cy="3125920"/>
          </a:xfrm>
          <a:prstGeom prst="rect">
            <a:avLst/>
          </a:prstGeom>
          <a:ln>
            <a:noFill/>
          </a:ln>
          <a:effectLst>
            <a:softEdge rad="112500"/>
          </a:effectLst>
        </p:spPr>
      </p:pic>
      <p:sp>
        <p:nvSpPr>
          <p:cNvPr id="13" name="TextBox 12">
            <a:extLst>
              <a:ext uri="{FF2B5EF4-FFF2-40B4-BE49-F238E27FC236}">
                <a16:creationId xmlns:a16="http://schemas.microsoft.com/office/drawing/2014/main" id="{F9538C14-3509-E3E5-9E18-A0009D72B341}"/>
              </a:ext>
            </a:extLst>
          </p:cNvPr>
          <p:cNvSpPr txBox="1"/>
          <p:nvPr/>
        </p:nvSpPr>
        <p:spPr>
          <a:xfrm>
            <a:off x="974850" y="1729026"/>
            <a:ext cx="11445750" cy="861774"/>
          </a:xfrm>
          <a:prstGeom prst="rect">
            <a:avLst/>
          </a:prstGeom>
          <a:noFill/>
        </p:spPr>
        <p:txBody>
          <a:bodyPr wrap="square">
            <a:spAutoFit/>
          </a:bodyPr>
          <a:lstStyle/>
          <a:p>
            <a:pPr marL="457200" indent="-457200">
              <a:buAutoNum type="arabicPeriod" startAt="4"/>
            </a:pPr>
            <a:r>
              <a:rPr lang="en-US" sz="2500">
                <a:solidFill>
                  <a:srgbClr val="000000"/>
                </a:solidFill>
                <a:effectLst/>
                <a:latin typeface="Arial" panose="020B0604020202020204" pitchFamily="34" charset="0"/>
                <a:ea typeface="Times New Roman" panose="02020603050405020304" pitchFamily="18" charset="0"/>
              </a:rPr>
              <a:t>Đặt bi thép lên máng nghiêng tiếp xúc với NCĐ N và bị giữ lại ở đó. </a:t>
            </a:r>
          </a:p>
          <a:p>
            <a:r>
              <a:rPr lang="en-US" sz="2500">
                <a:solidFill>
                  <a:srgbClr val="000000"/>
                </a:solidFill>
                <a:latin typeface="Arial" panose="020B0604020202020204" pitchFamily="34" charset="0"/>
                <a:ea typeface="Times New Roman" panose="02020603050405020304" pitchFamily="18" charset="0"/>
              </a:rPr>
              <a:t>5.   </a:t>
            </a:r>
            <a:r>
              <a:rPr lang="en-US" sz="2500">
                <a:solidFill>
                  <a:srgbClr val="000000"/>
                </a:solidFill>
                <a:effectLst/>
                <a:latin typeface="Arial" panose="020B0604020202020204" pitchFamily="34" charset="0"/>
                <a:ea typeface="Times New Roman" panose="02020603050405020304" pitchFamily="18" charset="0"/>
              </a:rPr>
              <a:t>Nhấn nút RESET để chuyển số hiển thị về giá trị ban đầu 0.000. </a:t>
            </a:r>
          </a:p>
        </p:txBody>
      </p:sp>
      <p:sp>
        <p:nvSpPr>
          <p:cNvPr id="18" name="TextBox 17">
            <a:extLst>
              <a:ext uri="{FF2B5EF4-FFF2-40B4-BE49-F238E27FC236}">
                <a16:creationId xmlns:a16="http://schemas.microsoft.com/office/drawing/2014/main" id="{5DB7D702-0183-0C88-8867-6072232CB76D}"/>
              </a:ext>
            </a:extLst>
          </p:cNvPr>
          <p:cNvSpPr txBox="1"/>
          <p:nvPr/>
        </p:nvSpPr>
        <p:spPr>
          <a:xfrm>
            <a:off x="1001043" y="2500535"/>
            <a:ext cx="9888954" cy="830997"/>
          </a:xfrm>
          <a:prstGeom prst="rect">
            <a:avLst/>
          </a:prstGeom>
          <a:noFill/>
        </p:spPr>
        <p:txBody>
          <a:bodyPr wrap="square">
            <a:spAutoFit/>
          </a:bodyPr>
          <a:lstStyle/>
          <a:p>
            <a:pPr marL="288925" indent="-288925"/>
            <a:r>
              <a:rPr lang="en-US" sz="2400">
                <a:solidFill>
                  <a:srgbClr val="000000"/>
                </a:solidFill>
                <a:effectLst/>
                <a:latin typeface="Arial" panose="020B0604020202020204" pitchFamily="34" charset="0"/>
                <a:ea typeface="Times New Roman" panose="02020603050405020304" pitchFamily="18" charset="0"/>
              </a:rPr>
              <a:t>6.  Nhấn nút của hộp công tác kép để ngắt điện vào nam châm N: viên bi lăn xuống và chuyển động đi qua cổng QĐ.</a:t>
            </a:r>
          </a:p>
        </p:txBody>
      </p:sp>
    </p:spTree>
    <p:extLst>
      <p:ext uri="{BB962C8B-B14F-4D97-AF65-F5344CB8AC3E}">
        <p14:creationId xmlns:p14="http://schemas.microsoft.com/office/powerpoint/2010/main" val="327617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AE09EC08-23DE-4920-8ED5-9CE1232C1446}"/>
              </a:ext>
            </a:extLst>
          </p:cNvPr>
          <p:cNvGrpSpPr/>
          <p:nvPr/>
        </p:nvGrpSpPr>
        <p:grpSpPr>
          <a:xfrm>
            <a:off x="-29497" y="91162"/>
            <a:ext cx="11307097" cy="518439"/>
            <a:chOff x="74035" y="2267003"/>
            <a:chExt cx="11237038" cy="723701"/>
          </a:xfrm>
        </p:grpSpPr>
        <p:grpSp>
          <p:nvGrpSpPr>
            <p:cNvPr id="35" name="Group 70">
              <a:extLst>
                <a:ext uri="{FF2B5EF4-FFF2-40B4-BE49-F238E27FC236}">
                  <a16:creationId xmlns:a16="http://schemas.microsoft.com/office/drawing/2014/main" id="{D2F660D3-B2E8-4676-8D5D-CE77035DBD31}"/>
                </a:ext>
              </a:extLst>
            </p:cNvPr>
            <p:cNvGrpSpPr>
              <a:grpSpLocks/>
            </p:cNvGrpSpPr>
            <p:nvPr/>
          </p:nvGrpSpPr>
          <p:grpSpPr bwMode="auto">
            <a:xfrm>
              <a:off x="286112" y="2280389"/>
              <a:ext cx="6178379" cy="708275"/>
              <a:chOff x="564749" y="3403331"/>
              <a:chExt cx="3181577" cy="1364238"/>
            </a:xfrm>
          </p:grpSpPr>
          <p:pic>
            <p:nvPicPr>
              <p:cNvPr id="38" name="Picture 8" descr="empty-green-rectangle">
                <a:extLst>
                  <a:ext uri="{FF2B5EF4-FFF2-40B4-BE49-F238E27FC236}">
                    <a16:creationId xmlns:a16="http://schemas.microsoft.com/office/drawing/2014/main" id="{79B4C849-655F-4FAC-B58A-7914A2DC85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749" y="3403331"/>
                <a:ext cx="3181577"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green-top-faded">
                <a:extLst>
                  <a:ext uri="{FF2B5EF4-FFF2-40B4-BE49-F238E27FC236}">
                    <a16:creationId xmlns:a16="http://schemas.microsoft.com/office/drawing/2014/main" id="{81B9CF62-BB9F-4FB4-AEAC-51620436EC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C6FA6BB5-0E72-4B79-9609-9D9F164F38F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7" name="Rectangle 1026060">
              <a:extLst>
                <a:ext uri="{FF2B5EF4-FFF2-40B4-BE49-F238E27FC236}">
                  <a16:creationId xmlns:a16="http://schemas.microsoft.com/office/drawing/2014/main" id="{659FB3B3-524A-4AE9-9426-6DBE05D13AEC}"/>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Thực hành đo tốc độ chuyển động</a:t>
              </a:r>
              <a:endParaRPr lang="en-US" sz="2500" dirty="0">
                <a:cs typeface="Arial" panose="020B0604020202020204" pitchFamily="34" charset="0"/>
              </a:endParaRPr>
            </a:p>
          </p:txBody>
        </p:sp>
      </p:grpSp>
      <p:sp>
        <p:nvSpPr>
          <p:cNvPr id="16" name="Text Box 5">
            <a:extLst>
              <a:ext uri="{FF2B5EF4-FFF2-40B4-BE49-F238E27FC236}">
                <a16:creationId xmlns:a16="http://schemas.microsoft.com/office/drawing/2014/main" id="{E56B4E37-1B22-1A07-34F6-A8C915F8503F}"/>
              </a:ext>
            </a:extLst>
          </p:cNvPr>
          <p:cNvSpPr txBox="1">
            <a:spLocks noChangeArrowheads="1"/>
          </p:cNvSpPr>
          <p:nvPr/>
        </p:nvSpPr>
        <p:spPr bwMode="auto">
          <a:xfrm>
            <a:off x="338942" y="680281"/>
            <a:ext cx="952294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3. Tiến hành thí nghiệm</a:t>
            </a:r>
            <a:endParaRPr lang="en-US" altLang="en-US" sz="2600">
              <a:solidFill>
                <a:srgbClr val="0070C0"/>
              </a:solidFill>
              <a:cs typeface="Arial" panose="020B0604020202020204" pitchFamily="34" charset="0"/>
            </a:endParaRPr>
          </a:p>
        </p:txBody>
      </p:sp>
      <p:sp>
        <p:nvSpPr>
          <p:cNvPr id="14" name="Text Box 5">
            <a:extLst>
              <a:ext uri="{FF2B5EF4-FFF2-40B4-BE49-F238E27FC236}">
                <a16:creationId xmlns:a16="http://schemas.microsoft.com/office/drawing/2014/main" id="{F2573E95-F99D-9D60-4005-63DE33CA637B}"/>
              </a:ext>
            </a:extLst>
          </p:cNvPr>
          <p:cNvSpPr txBox="1">
            <a:spLocks noChangeArrowheads="1"/>
          </p:cNvSpPr>
          <p:nvPr/>
        </p:nvSpPr>
        <p:spPr bwMode="auto">
          <a:xfrm>
            <a:off x="394122" y="1126835"/>
            <a:ext cx="579645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b. Thí nghiệm 2: Đo tốc độ tức thời</a:t>
            </a:r>
            <a:endParaRPr lang="en-US" altLang="en-US" sz="2200" i="1">
              <a:cs typeface="Arial" panose="020B0604020202020204" pitchFamily="34" charset="0"/>
            </a:endParaRPr>
          </a:p>
        </p:txBody>
      </p:sp>
      <p:pic>
        <p:nvPicPr>
          <p:cNvPr id="17" name="Picture 4" descr="empty-blue-rectangle">
            <a:extLst>
              <a:ext uri="{FF2B5EF4-FFF2-40B4-BE49-F238E27FC236}">
                <a16:creationId xmlns:a16="http://schemas.microsoft.com/office/drawing/2014/main" id="{9B1CF2D7-9BB5-DF89-D15C-C89581A9F0C5}"/>
              </a:ext>
            </a:extLst>
          </p:cNvPr>
          <p:cNvPicPr>
            <a:picLocks noChangeAspect="1" noChangeArrowheads="1"/>
          </p:cNvPicPr>
          <p:nvPr/>
        </p:nvPicPr>
        <p:blipFill>
          <a:blip r:embed="rId5"/>
          <a:srcRect/>
          <a:stretch>
            <a:fillRect/>
          </a:stretch>
        </p:blipFill>
        <p:spPr bwMode="auto">
          <a:xfrm>
            <a:off x="609600" y="1631978"/>
            <a:ext cx="11125200" cy="1598454"/>
          </a:xfrm>
          <a:prstGeom prst="rect">
            <a:avLst/>
          </a:prstGeom>
          <a:noFill/>
          <a:ln w="9525">
            <a:noFill/>
            <a:miter lim="800000"/>
            <a:headEnd/>
            <a:tailEnd/>
          </a:ln>
        </p:spPr>
      </p:pic>
      <p:sp>
        <p:nvSpPr>
          <p:cNvPr id="15" name="TextBox 14">
            <a:extLst>
              <a:ext uri="{FF2B5EF4-FFF2-40B4-BE49-F238E27FC236}">
                <a16:creationId xmlns:a16="http://schemas.microsoft.com/office/drawing/2014/main" id="{F871F569-6600-8A46-1E80-BF3E10DF6233}"/>
              </a:ext>
            </a:extLst>
          </p:cNvPr>
          <p:cNvSpPr txBox="1"/>
          <p:nvPr/>
        </p:nvSpPr>
        <p:spPr>
          <a:xfrm>
            <a:off x="1036549" y="1738446"/>
            <a:ext cx="9921750" cy="477054"/>
          </a:xfrm>
          <a:prstGeom prst="rect">
            <a:avLst/>
          </a:prstGeom>
          <a:noFill/>
        </p:spPr>
        <p:txBody>
          <a:bodyPr wrap="square">
            <a:spAutoFit/>
          </a:bodyPr>
          <a:lstStyle/>
          <a:p>
            <a:pPr marL="288925" indent="-288925"/>
            <a:r>
              <a:rPr lang="en-US" sz="2500">
                <a:solidFill>
                  <a:srgbClr val="000000"/>
                </a:solidFill>
                <a:effectLst/>
                <a:latin typeface="Arial" panose="020B0604020202020204" pitchFamily="34" charset="0"/>
                <a:ea typeface="Times New Roman" panose="02020603050405020304" pitchFamily="18" charset="0"/>
              </a:rPr>
              <a:t>7. Ghi lại các giá trị thời gian hiển thị trên đồng hồ.</a:t>
            </a:r>
          </a:p>
        </p:txBody>
      </p:sp>
      <mc:AlternateContent xmlns:mc="http://schemas.openxmlformats.org/markup-compatibility/2006" xmlns:a14="http://schemas.microsoft.com/office/drawing/2010/main">
        <mc:Choice Requires="a14">
          <p:graphicFrame>
            <p:nvGraphicFramePr>
              <p:cNvPr id="18" name="Table 13">
                <a:extLst>
                  <a:ext uri="{FF2B5EF4-FFF2-40B4-BE49-F238E27FC236}">
                    <a16:creationId xmlns:a16="http://schemas.microsoft.com/office/drawing/2014/main" id="{575228DC-8949-BF08-0D32-7BFD165BC3D7}"/>
                  </a:ext>
                </a:extLst>
              </p:cNvPr>
              <p:cNvGraphicFramePr>
                <a:graphicFrameLocks noGrp="1"/>
              </p:cNvGraphicFramePr>
              <p:nvPr>
                <p:extLst>
                  <p:ext uri="{D42A27DB-BD31-4B8C-83A1-F6EECF244321}">
                    <p14:modId xmlns:p14="http://schemas.microsoft.com/office/powerpoint/2010/main" val="3733307274"/>
                  </p:ext>
                </p:extLst>
              </p:nvPr>
            </p:nvGraphicFramePr>
            <p:xfrm>
              <a:off x="725845" y="3971411"/>
              <a:ext cx="10704155" cy="1798320"/>
            </p:xfrm>
            <a:graphic>
              <a:graphicData uri="http://schemas.openxmlformats.org/drawingml/2006/table">
                <a:tbl>
                  <a:tblPr firstRow="1" bandRow="1">
                    <a:tableStyleId>{93296810-A885-4BE3-A3E7-6D5BEEA58F35}</a:tableStyleId>
                  </a:tblPr>
                  <a:tblGrid>
                    <a:gridCol w="2026268">
                      <a:extLst>
                        <a:ext uri="{9D8B030D-6E8A-4147-A177-3AD203B41FA5}">
                          <a16:colId xmlns:a16="http://schemas.microsoft.com/office/drawing/2014/main" val="1913795865"/>
                        </a:ext>
                      </a:extLst>
                    </a:gridCol>
                    <a:gridCol w="1510385">
                      <a:extLst>
                        <a:ext uri="{9D8B030D-6E8A-4147-A177-3AD203B41FA5}">
                          <a16:colId xmlns:a16="http://schemas.microsoft.com/office/drawing/2014/main" val="1264622068"/>
                        </a:ext>
                      </a:extLst>
                    </a:gridCol>
                    <a:gridCol w="1510385">
                      <a:extLst>
                        <a:ext uri="{9D8B030D-6E8A-4147-A177-3AD203B41FA5}">
                          <a16:colId xmlns:a16="http://schemas.microsoft.com/office/drawing/2014/main" val="397702833"/>
                        </a:ext>
                      </a:extLst>
                    </a:gridCol>
                    <a:gridCol w="1510385">
                      <a:extLst>
                        <a:ext uri="{9D8B030D-6E8A-4147-A177-3AD203B41FA5}">
                          <a16:colId xmlns:a16="http://schemas.microsoft.com/office/drawing/2014/main" val="2741692590"/>
                        </a:ext>
                      </a:extLst>
                    </a:gridCol>
                    <a:gridCol w="2656564">
                      <a:extLst>
                        <a:ext uri="{9D8B030D-6E8A-4147-A177-3AD203B41FA5}">
                          <a16:colId xmlns:a16="http://schemas.microsoft.com/office/drawing/2014/main" val="1601266568"/>
                        </a:ext>
                      </a:extLst>
                    </a:gridCol>
                    <a:gridCol w="1490168">
                      <a:extLst>
                        <a:ext uri="{9D8B030D-6E8A-4147-A177-3AD203B41FA5}">
                          <a16:colId xmlns:a16="http://schemas.microsoft.com/office/drawing/2014/main" val="3726663111"/>
                        </a:ext>
                      </a:extLst>
                    </a:gridCol>
                  </a:tblGrid>
                  <a:tr h="291875">
                    <a:tc rowSpan="2">
                      <a:txBody>
                        <a:bodyPr/>
                        <a:lstStyle/>
                        <a:p>
                          <a:pPr algn="ctr"/>
                          <a:endParaRPr lang="en-US" sz="2500">
                            <a:latin typeface="Arial" panose="020B0604020202020204" pitchFamily="34" charset="0"/>
                            <a:cs typeface="Arial" panose="020B0604020202020204" pitchFamily="34" charset="0"/>
                          </a:endParaRPr>
                        </a:p>
                      </a:txBody>
                      <a:tcPr/>
                    </a:tc>
                    <a:tc gridSpan="3">
                      <a:txBody>
                        <a:bodyPr/>
                        <a:lstStyle/>
                        <a:p>
                          <a:pPr algn="ctr"/>
                          <a:r>
                            <a:rPr lang="en-US" sz="2500">
                              <a:latin typeface="Arial" panose="020B0604020202020204" pitchFamily="34" charset="0"/>
                              <a:cs typeface="Arial" panose="020B0604020202020204" pitchFamily="34" charset="0"/>
                            </a:rPr>
                            <a:t>Lần đo</a:t>
                          </a:r>
                        </a:p>
                      </a:txBody>
                      <a:tcPr/>
                    </a:tc>
                    <a:tc hMerge="1">
                      <a:txBody>
                        <a:bodyPr/>
                        <a:lstStyle/>
                        <a:p>
                          <a:endParaRPr lang="en-US"/>
                        </a:p>
                      </a:txBody>
                      <a:tcPr/>
                    </a:tc>
                    <a:tc hMerge="1">
                      <a:txBody>
                        <a:bodyPr/>
                        <a:lstStyle/>
                        <a:p>
                          <a:endParaRPr lang="en-US"/>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a:latin typeface="Arial" panose="020B0604020202020204" pitchFamily="34" charset="0"/>
                              <a:cs typeface="Arial" panose="020B0604020202020204" pitchFamily="34" charset="0"/>
                            </a:rPr>
                            <a:t>Thời gian  trung bình </a:t>
                          </a:r>
                          <a14:m>
                            <m:oMath xmlns:m="http://schemas.openxmlformats.org/officeDocument/2006/math">
                              <m:acc>
                                <m:accPr>
                                  <m:chr m:val="̅"/>
                                  <m:ctrlPr>
                                    <a:rPr lang="en-US" sz="2500" i="1" smtClean="0">
                                      <a:latin typeface="Cambria Math" panose="02040503050406030204" pitchFamily="18" charset="0"/>
                                    </a:rPr>
                                  </m:ctrlPr>
                                </m:accPr>
                                <m:e>
                                  <m:r>
                                    <a:rPr lang="en-US" sz="2500" b="1" i="1" smtClean="0">
                                      <a:latin typeface="Cambria Math" panose="02040503050406030204" pitchFamily="18" charset="0"/>
                                    </a:rPr>
                                    <m:t>𝒕</m:t>
                                  </m:r>
                                </m:e>
                              </m:acc>
                            </m:oMath>
                          </a14:m>
                          <a:r>
                            <a:rPr lang="en-US" sz="2500">
                              <a:latin typeface="Arial" panose="020B0604020202020204" pitchFamily="34" charset="0"/>
                              <a:cs typeface="Arial" panose="020B0604020202020204" pitchFamily="34" charset="0"/>
                            </a:rPr>
                            <a:t> (s)</a:t>
                          </a:r>
                        </a:p>
                      </a:txBody>
                      <a:tcPr/>
                    </a:tc>
                    <a:tc rowSpan="2">
                      <a:txBody>
                        <a:bodyPr/>
                        <a:lstStyle/>
                        <a:p>
                          <a:pPr algn="ctr"/>
                          <a:r>
                            <a:rPr lang="en-US" sz="2500">
                              <a:latin typeface="Arial" panose="020B0604020202020204" pitchFamily="34" charset="0"/>
                              <a:cs typeface="Arial" panose="020B0604020202020204" pitchFamily="34" charset="0"/>
                            </a:rPr>
                            <a:t>Sai số</a:t>
                          </a:r>
                        </a:p>
                      </a:txBody>
                      <a:tcPr/>
                    </a:tc>
                    <a:extLst>
                      <a:ext uri="{0D108BD9-81ED-4DB2-BD59-A6C34878D82A}">
                        <a16:rowId xmlns:a16="http://schemas.microsoft.com/office/drawing/2014/main" val="3263656310"/>
                      </a:ext>
                    </a:extLst>
                  </a:tr>
                  <a:tr h="324731">
                    <a:tc vMerge="1">
                      <a:txBody>
                        <a:bodyPr/>
                        <a:lstStyle/>
                        <a:p>
                          <a:endParaRPr lang="en-US"/>
                        </a:p>
                      </a:txBody>
                      <a:tcPr/>
                    </a:tc>
                    <a:tc>
                      <a:txBody>
                        <a:bodyPr/>
                        <a:lstStyle/>
                        <a:p>
                          <a:pPr algn="ctr"/>
                          <a:r>
                            <a:rPr lang="en-US" sz="2500">
                              <a:latin typeface="Arial" panose="020B0604020202020204" pitchFamily="34" charset="0"/>
                              <a:cs typeface="Arial" panose="020B0604020202020204" pitchFamily="34" charset="0"/>
                            </a:rPr>
                            <a:t>Lần 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3</a:t>
                          </a:r>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917829699"/>
                      </a:ext>
                    </a:extLst>
                  </a:tr>
                  <a:tr h="690491">
                    <a:tc>
                      <a:txBody>
                        <a:bodyPr/>
                        <a:lstStyle/>
                        <a:p>
                          <a:pPr algn="ctr"/>
                          <a:r>
                            <a:rPr lang="en-US" sz="2500" b="1" kern="1200">
                              <a:solidFill>
                                <a:schemeClr val="tx1"/>
                              </a:solidFill>
                              <a:effectLst/>
                              <a:latin typeface="Arial" panose="020B0604020202020204" pitchFamily="34" charset="0"/>
                              <a:ea typeface="+mn-ea"/>
                              <a:cs typeface="Arial" panose="020B0604020202020204" pitchFamily="34" charset="0"/>
                            </a:rPr>
                            <a:t>Thời gian</a:t>
                          </a:r>
                        </a:p>
                        <a:p>
                          <a:pPr algn="ctr"/>
                          <a:r>
                            <a:rPr lang="en-US" sz="2500" b="1" kern="1200">
                              <a:solidFill>
                                <a:schemeClr val="tx1"/>
                              </a:solidFill>
                              <a:effectLst/>
                              <a:latin typeface="Arial" panose="020B0604020202020204" pitchFamily="34" charset="0"/>
                              <a:ea typeface="+mn-ea"/>
                              <a:cs typeface="Arial" panose="020B0604020202020204" pitchFamily="34" charset="0"/>
                            </a:rPr>
                            <a:t>t(s)</a:t>
                          </a:r>
                        </a:p>
                      </a:txBody>
                      <a:tcPr/>
                    </a:tc>
                    <a:tc>
                      <a:txBody>
                        <a:bodyPr/>
                        <a:lstStyle/>
                        <a:p>
                          <a:pPr algn="ctr"/>
                          <a:endParaRPr lang="en-US" sz="2500">
                            <a:latin typeface="Arial" panose="020B0604020202020204" pitchFamily="34" charset="0"/>
                            <a:cs typeface="Arial" panose="020B0604020202020204" pitchFamily="34" charset="0"/>
                          </a:endParaRPr>
                        </a:p>
                      </a:txBody>
                      <a:tcPr/>
                    </a:tc>
                    <a:tc>
                      <a:txBody>
                        <a:bodyPr/>
                        <a:lstStyle/>
                        <a:p>
                          <a:pPr algn="ctr"/>
                          <a:endParaRPr lang="en-US" sz="2500">
                            <a:latin typeface="Arial" panose="020B0604020202020204" pitchFamily="34" charset="0"/>
                            <a:cs typeface="Arial" panose="020B0604020202020204" pitchFamily="34" charset="0"/>
                          </a:endParaRPr>
                        </a:p>
                      </a:txBody>
                      <a:tcPr/>
                    </a:tc>
                    <a:tc>
                      <a:txBody>
                        <a:bodyPr/>
                        <a:lstStyle/>
                        <a:p>
                          <a:pPr algn="ctr"/>
                          <a:endParaRPr lang="en-US" sz="2500">
                            <a:latin typeface="Arial" panose="020B0604020202020204" pitchFamily="34" charset="0"/>
                            <a:cs typeface="Arial" panose="020B0604020202020204" pitchFamily="34" charset="0"/>
                          </a:endParaRPr>
                        </a:p>
                      </a:txBody>
                      <a:tcPr/>
                    </a:tc>
                    <a:tc>
                      <a:txBody>
                        <a:bodyPr/>
                        <a:lstStyle/>
                        <a:p>
                          <a:pPr algn="ctr"/>
                          <a:endParaRPr lang="en-US" sz="2500">
                            <a:latin typeface="Arial" panose="020B0604020202020204" pitchFamily="34" charset="0"/>
                            <a:cs typeface="Arial" panose="020B0604020202020204" pitchFamily="34" charset="0"/>
                          </a:endParaRPr>
                        </a:p>
                      </a:txBody>
                      <a:tcPr/>
                    </a:tc>
                    <a:tc>
                      <a:txBody>
                        <a:bodyPr/>
                        <a:lstStyle/>
                        <a:p>
                          <a:pPr algn="ctr"/>
                          <a:endParaRPr lang="en-US" sz="25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46915788"/>
                      </a:ext>
                    </a:extLst>
                  </a:tr>
                </a:tbl>
              </a:graphicData>
            </a:graphic>
          </p:graphicFrame>
        </mc:Choice>
        <mc:Fallback xmlns="">
          <p:graphicFrame>
            <p:nvGraphicFramePr>
              <p:cNvPr id="18" name="Table 13">
                <a:extLst>
                  <a:ext uri="{FF2B5EF4-FFF2-40B4-BE49-F238E27FC236}">
                    <a16:creationId xmlns:a16="http://schemas.microsoft.com/office/drawing/2014/main" id="{575228DC-8949-BF08-0D32-7BFD165BC3D7}"/>
                  </a:ext>
                </a:extLst>
              </p:cNvPr>
              <p:cNvGraphicFramePr>
                <a:graphicFrameLocks noGrp="1"/>
              </p:cNvGraphicFramePr>
              <p:nvPr>
                <p:extLst>
                  <p:ext uri="{D42A27DB-BD31-4B8C-83A1-F6EECF244321}">
                    <p14:modId xmlns:p14="http://schemas.microsoft.com/office/powerpoint/2010/main" val="3733307274"/>
                  </p:ext>
                </p:extLst>
              </p:nvPr>
            </p:nvGraphicFramePr>
            <p:xfrm>
              <a:off x="725845" y="3971411"/>
              <a:ext cx="10704155" cy="1798320"/>
            </p:xfrm>
            <a:graphic>
              <a:graphicData uri="http://schemas.openxmlformats.org/drawingml/2006/table">
                <a:tbl>
                  <a:tblPr firstRow="1" bandRow="1">
                    <a:tableStyleId>{93296810-A885-4BE3-A3E7-6D5BEEA58F35}</a:tableStyleId>
                  </a:tblPr>
                  <a:tblGrid>
                    <a:gridCol w="2026268">
                      <a:extLst>
                        <a:ext uri="{9D8B030D-6E8A-4147-A177-3AD203B41FA5}">
                          <a16:colId xmlns:a16="http://schemas.microsoft.com/office/drawing/2014/main" val="1913795865"/>
                        </a:ext>
                      </a:extLst>
                    </a:gridCol>
                    <a:gridCol w="1510385">
                      <a:extLst>
                        <a:ext uri="{9D8B030D-6E8A-4147-A177-3AD203B41FA5}">
                          <a16:colId xmlns:a16="http://schemas.microsoft.com/office/drawing/2014/main" val="1264622068"/>
                        </a:ext>
                      </a:extLst>
                    </a:gridCol>
                    <a:gridCol w="1510385">
                      <a:extLst>
                        <a:ext uri="{9D8B030D-6E8A-4147-A177-3AD203B41FA5}">
                          <a16:colId xmlns:a16="http://schemas.microsoft.com/office/drawing/2014/main" val="397702833"/>
                        </a:ext>
                      </a:extLst>
                    </a:gridCol>
                    <a:gridCol w="1510385">
                      <a:extLst>
                        <a:ext uri="{9D8B030D-6E8A-4147-A177-3AD203B41FA5}">
                          <a16:colId xmlns:a16="http://schemas.microsoft.com/office/drawing/2014/main" val="2741692590"/>
                        </a:ext>
                      </a:extLst>
                    </a:gridCol>
                    <a:gridCol w="2656564">
                      <a:extLst>
                        <a:ext uri="{9D8B030D-6E8A-4147-A177-3AD203B41FA5}">
                          <a16:colId xmlns:a16="http://schemas.microsoft.com/office/drawing/2014/main" val="1601266568"/>
                        </a:ext>
                      </a:extLst>
                    </a:gridCol>
                    <a:gridCol w="1490168">
                      <a:extLst>
                        <a:ext uri="{9D8B030D-6E8A-4147-A177-3AD203B41FA5}">
                          <a16:colId xmlns:a16="http://schemas.microsoft.com/office/drawing/2014/main" val="3726663111"/>
                        </a:ext>
                      </a:extLst>
                    </a:gridCol>
                  </a:tblGrid>
                  <a:tr h="472440">
                    <a:tc rowSpan="2">
                      <a:txBody>
                        <a:bodyPr/>
                        <a:lstStyle/>
                        <a:p>
                          <a:pPr algn="ctr"/>
                          <a:endParaRPr lang="en-US" sz="2500">
                            <a:latin typeface="Arial" panose="020B0604020202020204" pitchFamily="34" charset="0"/>
                            <a:cs typeface="Arial" panose="020B0604020202020204" pitchFamily="34" charset="0"/>
                          </a:endParaRPr>
                        </a:p>
                      </a:txBody>
                      <a:tcPr/>
                    </a:tc>
                    <a:tc gridSpan="3">
                      <a:txBody>
                        <a:bodyPr/>
                        <a:lstStyle/>
                        <a:p>
                          <a:pPr algn="ctr"/>
                          <a:r>
                            <a:rPr lang="en-US" sz="2500">
                              <a:latin typeface="Arial" panose="020B0604020202020204" pitchFamily="34" charset="0"/>
                              <a:cs typeface="Arial" panose="020B0604020202020204" pitchFamily="34" charset="0"/>
                            </a:rPr>
                            <a:t>Lần đo</a:t>
                          </a:r>
                        </a:p>
                      </a:txBody>
                      <a:tcPr/>
                    </a:tc>
                    <a:tc hMerge="1">
                      <a:txBody>
                        <a:bodyPr/>
                        <a:lstStyle/>
                        <a:p>
                          <a:endParaRPr lang="en-US"/>
                        </a:p>
                      </a:txBody>
                      <a:tcPr/>
                    </a:tc>
                    <a:tc hMerge="1">
                      <a:txBody>
                        <a:bodyPr/>
                        <a:lstStyle/>
                        <a:p>
                          <a:endParaRPr lang="en-US"/>
                        </a:p>
                      </a:txBody>
                      <a:tcPr/>
                    </a:tc>
                    <a:tc rowSpan="2">
                      <a:txBody>
                        <a:bodyPr/>
                        <a:lstStyle/>
                        <a:p>
                          <a:endParaRPr lang="en-US"/>
                        </a:p>
                      </a:txBody>
                      <a:tcPr>
                        <a:blipFill>
                          <a:blip r:embed="rId6"/>
                          <a:stretch>
                            <a:fillRect l="-247018" t="-4487" r="-57110" b="-104487"/>
                          </a:stretch>
                        </a:blipFill>
                      </a:tcPr>
                    </a:tc>
                    <a:tc rowSpan="2">
                      <a:txBody>
                        <a:bodyPr/>
                        <a:lstStyle/>
                        <a:p>
                          <a:pPr algn="ctr"/>
                          <a:r>
                            <a:rPr lang="en-US" sz="2500">
                              <a:latin typeface="Arial" panose="020B0604020202020204" pitchFamily="34" charset="0"/>
                              <a:cs typeface="Arial" panose="020B0604020202020204" pitchFamily="34" charset="0"/>
                            </a:rPr>
                            <a:t>Sai số</a:t>
                          </a:r>
                        </a:p>
                      </a:txBody>
                      <a:tcPr/>
                    </a:tc>
                    <a:extLst>
                      <a:ext uri="{0D108BD9-81ED-4DB2-BD59-A6C34878D82A}">
                        <a16:rowId xmlns:a16="http://schemas.microsoft.com/office/drawing/2014/main" val="3263656310"/>
                      </a:ext>
                    </a:extLst>
                  </a:tr>
                  <a:tr h="472440">
                    <a:tc vMerge="1">
                      <a:txBody>
                        <a:bodyPr/>
                        <a:lstStyle/>
                        <a:p>
                          <a:endParaRPr lang="en-US"/>
                        </a:p>
                      </a:txBody>
                      <a:tcPr/>
                    </a:tc>
                    <a:tc>
                      <a:txBody>
                        <a:bodyPr/>
                        <a:lstStyle/>
                        <a:p>
                          <a:pPr algn="ctr"/>
                          <a:r>
                            <a:rPr lang="en-US" sz="2500">
                              <a:latin typeface="Arial" panose="020B0604020202020204" pitchFamily="34" charset="0"/>
                              <a:cs typeface="Arial" panose="020B0604020202020204" pitchFamily="34" charset="0"/>
                            </a:rPr>
                            <a:t>Lần 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3</a:t>
                          </a:r>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917829699"/>
                      </a:ext>
                    </a:extLst>
                  </a:tr>
                  <a:tr h="853440">
                    <a:tc>
                      <a:txBody>
                        <a:bodyPr/>
                        <a:lstStyle/>
                        <a:p>
                          <a:pPr algn="ctr"/>
                          <a:r>
                            <a:rPr lang="en-US" sz="2500" b="1" kern="1200">
                              <a:solidFill>
                                <a:schemeClr val="tx1"/>
                              </a:solidFill>
                              <a:effectLst/>
                              <a:latin typeface="Arial" panose="020B0604020202020204" pitchFamily="34" charset="0"/>
                              <a:ea typeface="+mn-ea"/>
                              <a:cs typeface="Arial" panose="020B0604020202020204" pitchFamily="34" charset="0"/>
                            </a:rPr>
                            <a:t>Thời gian</a:t>
                          </a:r>
                        </a:p>
                        <a:p>
                          <a:pPr algn="ctr"/>
                          <a:r>
                            <a:rPr lang="en-US" sz="2500" b="1" kern="1200">
                              <a:solidFill>
                                <a:schemeClr val="tx1"/>
                              </a:solidFill>
                              <a:effectLst/>
                              <a:latin typeface="Arial" panose="020B0604020202020204" pitchFamily="34" charset="0"/>
                              <a:ea typeface="+mn-ea"/>
                              <a:cs typeface="Arial" panose="020B0604020202020204" pitchFamily="34" charset="0"/>
                            </a:rPr>
                            <a:t>t(s)</a:t>
                          </a:r>
                        </a:p>
                      </a:txBody>
                      <a:tcPr/>
                    </a:tc>
                    <a:tc>
                      <a:txBody>
                        <a:bodyPr/>
                        <a:lstStyle/>
                        <a:p>
                          <a:pPr algn="ctr"/>
                          <a:endParaRPr lang="en-US" sz="2500">
                            <a:latin typeface="Arial" panose="020B0604020202020204" pitchFamily="34" charset="0"/>
                            <a:cs typeface="Arial" panose="020B0604020202020204" pitchFamily="34" charset="0"/>
                          </a:endParaRPr>
                        </a:p>
                      </a:txBody>
                      <a:tcPr/>
                    </a:tc>
                    <a:tc>
                      <a:txBody>
                        <a:bodyPr/>
                        <a:lstStyle/>
                        <a:p>
                          <a:pPr algn="ctr"/>
                          <a:endParaRPr lang="en-US" sz="2500">
                            <a:latin typeface="Arial" panose="020B0604020202020204" pitchFamily="34" charset="0"/>
                            <a:cs typeface="Arial" panose="020B0604020202020204" pitchFamily="34" charset="0"/>
                          </a:endParaRPr>
                        </a:p>
                      </a:txBody>
                      <a:tcPr/>
                    </a:tc>
                    <a:tc>
                      <a:txBody>
                        <a:bodyPr/>
                        <a:lstStyle/>
                        <a:p>
                          <a:pPr algn="ctr"/>
                          <a:endParaRPr lang="en-US" sz="2500">
                            <a:latin typeface="Arial" panose="020B0604020202020204" pitchFamily="34" charset="0"/>
                            <a:cs typeface="Arial" panose="020B0604020202020204" pitchFamily="34" charset="0"/>
                          </a:endParaRPr>
                        </a:p>
                      </a:txBody>
                      <a:tcPr/>
                    </a:tc>
                    <a:tc>
                      <a:txBody>
                        <a:bodyPr/>
                        <a:lstStyle/>
                        <a:p>
                          <a:pPr algn="ctr"/>
                          <a:endParaRPr lang="en-US" sz="2500">
                            <a:latin typeface="Arial" panose="020B0604020202020204" pitchFamily="34" charset="0"/>
                            <a:cs typeface="Arial" panose="020B0604020202020204" pitchFamily="34" charset="0"/>
                          </a:endParaRPr>
                        </a:p>
                      </a:txBody>
                      <a:tcPr/>
                    </a:tc>
                    <a:tc>
                      <a:txBody>
                        <a:bodyPr/>
                        <a:lstStyle/>
                        <a:p>
                          <a:pPr algn="ctr"/>
                          <a:endParaRPr lang="en-US" sz="25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46915788"/>
                      </a:ext>
                    </a:extLst>
                  </a:tr>
                </a:tbl>
              </a:graphicData>
            </a:graphic>
          </p:graphicFrame>
        </mc:Fallback>
      </mc:AlternateContent>
      <p:sp>
        <p:nvSpPr>
          <p:cNvPr id="19" name="TextBox 18">
            <a:extLst>
              <a:ext uri="{FF2B5EF4-FFF2-40B4-BE49-F238E27FC236}">
                <a16:creationId xmlns:a16="http://schemas.microsoft.com/office/drawing/2014/main" id="{9CD88D99-E717-2A75-0AF1-2ADA50B19175}"/>
              </a:ext>
            </a:extLst>
          </p:cNvPr>
          <p:cNvSpPr txBox="1"/>
          <p:nvPr/>
        </p:nvSpPr>
        <p:spPr>
          <a:xfrm>
            <a:off x="879215" y="3454526"/>
            <a:ext cx="2062112" cy="477054"/>
          </a:xfrm>
          <a:prstGeom prst="rect">
            <a:avLst/>
          </a:prstGeom>
          <a:noFill/>
        </p:spPr>
        <p:txBody>
          <a:bodyPr wrap="square">
            <a:spAutoFit/>
          </a:bodyPr>
          <a:lstStyle/>
          <a:p>
            <a:pPr algn="ctr"/>
            <a:r>
              <a:rPr lang="en-US" sz="2500" i="1">
                <a:solidFill>
                  <a:srgbClr val="7030A0"/>
                </a:solidFill>
                <a:effectLst/>
                <a:latin typeface="Arial" panose="020B0604020202020204" pitchFamily="34" charset="0"/>
                <a:ea typeface="Times New Roman" panose="02020603050405020304" pitchFamily="18" charset="0"/>
              </a:rPr>
              <a:t>Bảng 6.2:</a:t>
            </a:r>
            <a:endParaRPr lang="en-US" sz="2500" i="1">
              <a:solidFill>
                <a:srgbClr val="7030A0"/>
              </a:solidFill>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7D9814F3-DE45-16B6-F9D9-92AAEF05B083}"/>
                  </a:ext>
                </a:extLst>
              </p:cNvPr>
              <p:cNvSpPr txBox="1"/>
              <p:nvPr/>
            </p:nvSpPr>
            <p:spPr>
              <a:xfrm>
                <a:off x="4267200" y="5932800"/>
                <a:ext cx="2330111" cy="811119"/>
              </a:xfrm>
              <a:prstGeom prst="rect">
                <a:avLst/>
              </a:prstGeom>
              <a:noFill/>
            </p:spPr>
            <p:txBody>
              <a:bodyPr wrap="square">
                <a:spAutoFit/>
              </a:bodyPr>
              <a:lstStyle/>
              <a:p>
                <a14:m>
                  <m:oMath xmlns:m="http://schemas.openxmlformats.org/officeDocument/2006/math">
                    <m:acc>
                      <m:accPr>
                        <m:chr m:val="̅"/>
                        <m:ctrlPr>
                          <a:rPr lang="en-US" sz="3000" i="1" smtClean="0">
                            <a:solidFill>
                              <a:srgbClr val="FF0000"/>
                            </a:solidFill>
                            <a:latin typeface="Cambria Math" panose="02040503050406030204" pitchFamily="18" charset="0"/>
                          </a:rPr>
                        </m:ctrlPr>
                      </m:accPr>
                      <m:e>
                        <m:r>
                          <a:rPr lang="en-US" sz="3000" b="1" i="1" smtClean="0">
                            <a:solidFill>
                              <a:srgbClr val="FF0000"/>
                            </a:solidFill>
                            <a:latin typeface="Cambria Math" panose="02040503050406030204" pitchFamily="18" charset="0"/>
                          </a:rPr>
                          <m:t>𝒗</m:t>
                        </m:r>
                        <m:r>
                          <a:rPr lang="en-US" sz="3000" b="1" i="1" baseline="-25000" smtClean="0">
                            <a:solidFill>
                              <a:srgbClr val="FF0000"/>
                            </a:solidFill>
                            <a:latin typeface="Cambria Math" panose="02040503050406030204" pitchFamily="18" charset="0"/>
                          </a:rPr>
                          <m:t>𝒕</m:t>
                        </m:r>
                      </m:e>
                    </m:acc>
                  </m:oMath>
                </a14:m>
                <a:r>
                  <a:rPr lang="en-US" sz="3000">
                    <a:solidFill>
                      <a:srgbClr val="FF0000"/>
                    </a:solidFill>
                    <a:latin typeface="Arial" panose="020B0604020202020204" pitchFamily="34" charset="0"/>
                    <a:cs typeface="Arial" panose="020B0604020202020204" pitchFamily="34" charset="0"/>
                    <a:sym typeface="Symbol" panose="05050102010706020507" pitchFamily="18" charset="2"/>
                  </a:rPr>
                  <a:t> = </a:t>
                </a:r>
                <a14:m>
                  <m:oMath xmlns:m="http://schemas.openxmlformats.org/officeDocument/2006/math">
                    <m:f>
                      <m:fPr>
                        <m:ctrlPr>
                          <a:rPr lang="en-US" sz="3000" i="1" smtClean="0">
                            <a:solidFill>
                              <a:srgbClr val="FF0000"/>
                            </a:solidFill>
                            <a:latin typeface="Cambria Math" panose="02040503050406030204" pitchFamily="18" charset="0"/>
                            <a:cs typeface="Arial" panose="020B0604020202020204" pitchFamily="34" charset="0"/>
                            <a:sym typeface="Symbol" panose="05050102010706020507" pitchFamily="18" charset="2"/>
                          </a:rPr>
                        </m:ctrlPr>
                      </m:fPr>
                      <m:num>
                        <m:acc>
                          <m:accPr>
                            <m:chr m:val="̅"/>
                            <m:ctrlPr>
                              <a:rPr lang="en-US" sz="3000" i="1" smtClean="0">
                                <a:solidFill>
                                  <a:srgbClr val="FF0000"/>
                                </a:solidFill>
                                <a:latin typeface="Cambria Math" panose="02040503050406030204" pitchFamily="18" charset="0"/>
                              </a:rPr>
                            </m:ctrlPr>
                          </m:accPr>
                          <m:e>
                            <m:r>
                              <a:rPr lang="en-US" sz="3000" b="1" i="1" smtClean="0">
                                <a:solidFill>
                                  <a:srgbClr val="FF0000"/>
                                </a:solidFill>
                                <a:latin typeface="Cambria Math" panose="02040503050406030204" pitchFamily="18" charset="0"/>
                              </a:rPr>
                              <m:t>𝒅</m:t>
                            </m:r>
                          </m:e>
                        </m:acc>
                        <m:r>
                          <m:rPr>
                            <m:nor/>
                          </m:rPr>
                          <a:rPr lang="en-US" sz="3000" smtClean="0">
                            <a:solidFill>
                              <a:srgbClr val="FF0000"/>
                            </a:solidFill>
                            <a:latin typeface="Arial" panose="020B0604020202020204" pitchFamily="34" charset="0"/>
                            <a:cs typeface="Arial" panose="020B0604020202020204" pitchFamily="34" charset="0"/>
                          </a:rPr>
                          <m:t> </m:t>
                        </m:r>
                      </m:num>
                      <m:den>
                        <m:acc>
                          <m:accPr>
                            <m:chr m:val="̅"/>
                            <m:ctrlPr>
                              <a:rPr lang="en-US" sz="3000" i="1" smtClean="0">
                                <a:solidFill>
                                  <a:srgbClr val="FF0000"/>
                                </a:solidFill>
                                <a:latin typeface="Cambria Math" panose="02040503050406030204" pitchFamily="18" charset="0"/>
                              </a:rPr>
                            </m:ctrlPr>
                          </m:accPr>
                          <m:e>
                            <m:r>
                              <a:rPr lang="en-US" sz="3000" b="1" i="1" smtClean="0">
                                <a:solidFill>
                                  <a:srgbClr val="FF0000"/>
                                </a:solidFill>
                                <a:latin typeface="Cambria Math" panose="02040503050406030204" pitchFamily="18" charset="0"/>
                              </a:rPr>
                              <m:t>𝒕</m:t>
                            </m:r>
                          </m:e>
                        </m:acc>
                      </m:den>
                    </m:f>
                  </m:oMath>
                </a14:m>
                <a:r>
                  <a:rPr lang="en-US" sz="3000">
                    <a:solidFill>
                      <a:srgbClr val="FF0000"/>
                    </a:solidFill>
                    <a:latin typeface="Arial" panose="020B0604020202020204" pitchFamily="34" charset="0"/>
                    <a:cs typeface="Arial" panose="020B0604020202020204" pitchFamily="34" charset="0"/>
                    <a:sym typeface="Symbol" panose="05050102010706020507" pitchFamily="18" charset="2"/>
                  </a:rPr>
                  <a:t> = … </a:t>
                </a:r>
                <a:endParaRPr lang="en-US" sz="3000">
                  <a:solidFill>
                    <a:srgbClr val="FF0000"/>
                  </a:solidFill>
                </a:endParaRPr>
              </a:p>
            </p:txBody>
          </p:sp>
        </mc:Choice>
        <mc:Fallback xmlns="">
          <p:sp>
            <p:nvSpPr>
              <p:cNvPr id="20" name="TextBox 19">
                <a:extLst>
                  <a:ext uri="{FF2B5EF4-FFF2-40B4-BE49-F238E27FC236}">
                    <a16:creationId xmlns:a16="http://schemas.microsoft.com/office/drawing/2014/main" id="{7D9814F3-DE45-16B6-F9D9-92AAEF05B083}"/>
                  </a:ext>
                </a:extLst>
              </p:cNvPr>
              <p:cNvSpPr txBox="1">
                <a:spLocks noRot="1" noChangeAspect="1" noMove="1" noResize="1" noEditPoints="1" noAdjustHandles="1" noChangeArrowheads="1" noChangeShapeType="1" noTextEdit="1"/>
              </p:cNvSpPr>
              <p:nvPr/>
            </p:nvSpPr>
            <p:spPr>
              <a:xfrm>
                <a:off x="4267200" y="5932800"/>
                <a:ext cx="2330111" cy="811119"/>
              </a:xfrm>
              <a:prstGeom prst="rect">
                <a:avLst/>
              </a:prstGeom>
              <a:blipFill>
                <a:blip r:embed="rId7"/>
                <a:stretch>
                  <a:fillRect b="-9023"/>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98464390-2700-9C48-D8B0-78B953A20DC2}"/>
              </a:ext>
            </a:extLst>
          </p:cNvPr>
          <p:cNvSpPr txBox="1"/>
          <p:nvPr/>
        </p:nvSpPr>
        <p:spPr>
          <a:xfrm>
            <a:off x="3271329" y="3500362"/>
            <a:ext cx="7010400" cy="477054"/>
          </a:xfrm>
          <a:prstGeom prst="rect">
            <a:avLst/>
          </a:prstGeom>
          <a:noFill/>
        </p:spPr>
        <p:txBody>
          <a:bodyPr wrap="square">
            <a:spAutoFit/>
          </a:bodyPr>
          <a:lstStyle/>
          <a:p>
            <a:r>
              <a:rPr lang="en-US" sz="2500" i="1">
                <a:solidFill>
                  <a:srgbClr val="7030A0"/>
                </a:solidFill>
                <a:latin typeface="Arial" panose="020B0604020202020204" pitchFamily="34" charset="0"/>
                <a:ea typeface="Times New Roman" panose="02020603050405020304" pitchFamily="18" charset="0"/>
              </a:rPr>
              <a:t>Đường kính viên bi</a:t>
            </a:r>
            <a:r>
              <a:rPr lang="en-US" sz="2500" i="1">
                <a:solidFill>
                  <a:srgbClr val="7030A0"/>
                </a:solidFill>
                <a:effectLst/>
                <a:latin typeface="Arial" panose="020B0604020202020204" pitchFamily="34" charset="0"/>
                <a:ea typeface="Times New Roman" panose="02020603050405020304" pitchFamily="18" charset="0"/>
              </a:rPr>
              <a:t>: d = … (m); </a:t>
            </a:r>
            <a:r>
              <a:rPr lang="en-US" sz="2500" i="1">
                <a:solidFill>
                  <a:srgbClr val="7030A0"/>
                </a:solidFill>
                <a:effectLst/>
                <a:latin typeface="Arial" panose="020B0604020202020204" pitchFamily="34" charset="0"/>
                <a:ea typeface="Times New Roman" panose="02020603050405020304" pitchFamily="18" charset="0"/>
                <a:sym typeface="Symbol" panose="05050102010706020507" pitchFamily="18" charset="2"/>
              </a:rPr>
              <a:t>d</a:t>
            </a:r>
            <a:r>
              <a:rPr lang="en-US" sz="2500" i="1">
                <a:solidFill>
                  <a:srgbClr val="7030A0"/>
                </a:solidFill>
                <a:effectLst/>
                <a:latin typeface="Arial" panose="020B0604020202020204" pitchFamily="34" charset="0"/>
                <a:ea typeface="Times New Roman" panose="02020603050405020304" pitchFamily="18" charset="0"/>
              </a:rPr>
              <a:t> =… (m)</a:t>
            </a:r>
            <a:endParaRPr lang="en-US" sz="2500"/>
          </a:p>
        </p:txBody>
      </p:sp>
      <p:sp>
        <p:nvSpPr>
          <p:cNvPr id="22" name="TextBox 21">
            <a:extLst>
              <a:ext uri="{FF2B5EF4-FFF2-40B4-BE49-F238E27FC236}">
                <a16:creationId xmlns:a16="http://schemas.microsoft.com/office/drawing/2014/main" id="{D9FB0755-258B-4BDC-685E-5AD8B7F89B70}"/>
              </a:ext>
            </a:extLst>
          </p:cNvPr>
          <p:cNvSpPr txBox="1"/>
          <p:nvPr/>
        </p:nvSpPr>
        <p:spPr>
          <a:xfrm>
            <a:off x="1036549" y="2236083"/>
            <a:ext cx="9921750" cy="861774"/>
          </a:xfrm>
          <a:prstGeom prst="rect">
            <a:avLst/>
          </a:prstGeom>
          <a:noFill/>
        </p:spPr>
        <p:txBody>
          <a:bodyPr wrap="square">
            <a:spAutoFit/>
          </a:bodyPr>
          <a:lstStyle/>
          <a:p>
            <a:pPr marL="288925" marR="0" indent="-288925">
              <a:spcBef>
                <a:spcPts val="0"/>
              </a:spcBef>
              <a:spcAft>
                <a:spcPts val="0"/>
              </a:spcAft>
            </a:pPr>
            <a:r>
              <a:rPr lang="en-US" sz="2500">
                <a:solidFill>
                  <a:srgbClr val="000000"/>
                </a:solidFill>
                <a:latin typeface="Arial" panose="020B0604020202020204" pitchFamily="34" charset="0"/>
                <a:ea typeface="Times New Roman" panose="02020603050405020304" pitchFamily="18" charset="0"/>
              </a:rPr>
              <a:t>8. </a:t>
            </a:r>
            <a:r>
              <a:rPr lang="en-US" sz="2500">
                <a:solidFill>
                  <a:srgbClr val="000000"/>
                </a:solidFill>
                <a:effectLst/>
                <a:latin typeface="Arial" panose="020B0604020202020204" pitchFamily="34" charset="0"/>
                <a:ea typeface="Times New Roman" panose="02020603050405020304" pitchFamily="18" charset="0"/>
              </a:rPr>
              <a:t> Thực hiện lại các thao tác 4,5, 6, 7, ba lần </a:t>
            </a:r>
            <a:r>
              <a:rPr lang="en-US" sz="2500">
                <a:solidFill>
                  <a:srgbClr val="000000"/>
                </a:solidFill>
                <a:effectLst/>
                <a:latin typeface="Arial" panose="020B0604020202020204" pitchFamily="34" charset="0"/>
                <a:ea typeface="游明朝" panose="02020400000000000000" pitchFamily="18" charset="-128"/>
              </a:rPr>
              <a:t>và ghi các giá trị thời gian t vào Bảng 6.2 trong báo cáo.</a:t>
            </a:r>
            <a:endParaRPr lang="en-US" sz="2500"/>
          </a:p>
        </p:txBody>
      </p:sp>
    </p:spTree>
    <p:extLst>
      <p:ext uri="{BB962C8B-B14F-4D97-AF65-F5344CB8AC3E}">
        <p14:creationId xmlns:p14="http://schemas.microsoft.com/office/powerpoint/2010/main" val="364923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9" grpId="0"/>
      <p:bldP spid="20" grpId="0"/>
      <p:bldP spid="21"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11D4A73B-9EA4-879E-CCF0-01625D157CE3}"/>
              </a:ext>
            </a:extLst>
          </p:cNvPr>
          <p:cNvSpPr/>
          <p:nvPr/>
        </p:nvSpPr>
        <p:spPr>
          <a:xfrm>
            <a:off x="770096" y="838200"/>
            <a:ext cx="10651808" cy="1143000"/>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3" name="Text Box 29">
            <a:extLst>
              <a:ext uri="{FF2B5EF4-FFF2-40B4-BE49-F238E27FC236}">
                <a16:creationId xmlns:a16="http://schemas.microsoft.com/office/drawing/2014/main" id="{B08825EF-F172-E04F-9ED1-70BBEC358FAA}"/>
              </a:ext>
            </a:extLst>
          </p:cNvPr>
          <p:cNvSpPr txBox="1">
            <a:spLocks noChangeArrowheads="1"/>
          </p:cNvSpPr>
          <p:nvPr/>
        </p:nvSpPr>
        <p:spPr bwMode="auto">
          <a:xfrm>
            <a:off x="947052" y="794229"/>
            <a:ext cx="10061514" cy="1246495"/>
          </a:xfrm>
          <a:prstGeom prst="rect">
            <a:avLst/>
          </a:prstGeom>
          <a:noFill/>
          <a:ln>
            <a:noFill/>
          </a:ln>
          <a:effectLst/>
        </p:spPr>
        <p:txBody>
          <a:bodyPr wrap="square">
            <a:spAutoFit/>
          </a:bodyPr>
          <a:lstStyle/>
          <a:p>
            <a:pPr marL="0" marR="0" algn="ctr">
              <a:spcBef>
                <a:spcPts val="0"/>
              </a:spcBef>
              <a:spcAft>
                <a:spcPts val="0"/>
              </a:spcAft>
            </a:pPr>
            <a:r>
              <a:rPr lang="en-US" sz="2500" b="1">
                <a:solidFill>
                  <a:srgbClr val="000000"/>
                </a:solidFill>
                <a:effectLst/>
                <a:latin typeface="Arial" panose="020B0604020202020204" pitchFamily="34" charset="0"/>
                <a:ea typeface="Times New Roman" panose="02020603050405020304" pitchFamily="18" charset="0"/>
              </a:rPr>
              <a:t>Xử lí kết quả thí nghiệm</a:t>
            </a:r>
          </a:p>
          <a:p>
            <a:pPr algn="ctr"/>
            <a:r>
              <a:rPr lang="en-US" sz="2500">
                <a:solidFill>
                  <a:srgbClr val="000000"/>
                </a:solidFill>
                <a:effectLst/>
                <a:latin typeface="Arial" panose="020B0604020202020204" pitchFamily="34" charset="0"/>
                <a:ea typeface="Times New Roman" panose="02020603050405020304" pitchFamily="18" charset="0"/>
              </a:rPr>
              <a:t>1. Tính tốc độ trung bình và tốc độ tức thời của viên bi thép và điều kết quả vào Bảng 6.1 và Bảng 6.2. </a:t>
            </a:r>
            <a:r>
              <a:rPr lang="en-US" sz="2500" b="1">
                <a:solidFill>
                  <a:srgbClr val="000000"/>
                </a:solidFill>
                <a:effectLst/>
                <a:latin typeface="Arial" panose="020B0604020202020204" pitchFamily="34" charset="0"/>
                <a:ea typeface="Times New Roman" panose="02020603050405020304" pitchFamily="18" charset="0"/>
              </a:rPr>
              <a:t> </a:t>
            </a:r>
          </a:p>
        </p:txBody>
      </p:sp>
      <p:grpSp>
        <p:nvGrpSpPr>
          <p:cNvPr id="15" name="Group 14">
            <a:extLst>
              <a:ext uri="{FF2B5EF4-FFF2-40B4-BE49-F238E27FC236}">
                <a16:creationId xmlns:a16="http://schemas.microsoft.com/office/drawing/2014/main" id="{2A6C3612-213C-EB78-5C3D-3FA7F2E65C75}"/>
              </a:ext>
            </a:extLst>
          </p:cNvPr>
          <p:cNvGrpSpPr/>
          <p:nvPr/>
        </p:nvGrpSpPr>
        <p:grpSpPr>
          <a:xfrm>
            <a:off x="534577" y="515635"/>
            <a:ext cx="513327" cy="492626"/>
            <a:chOff x="501379" y="507464"/>
            <a:chExt cx="518742" cy="492626"/>
          </a:xfrm>
        </p:grpSpPr>
        <p:sp>
          <p:nvSpPr>
            <p:cNvPr id="18" name="Oval 17">
              <a:extLst>
                <a:ext uri="{FF2B5EF4-FFF2-40B4-BE49-F238E27FC236}">
                  <a16:creationId xmlns:a16="http://schemas.microsoft.com/office/drawing/2014/main" id="{D2313A59-1DA0-9A7B-27F7-4A55A6B8D139}"/>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A0DD21B-B20F-8EF2-F0E2-3568F5FB300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39840" y="515015"/>
              <a:ext cx="480281" cy="442625"/>
            </a:xfrm>
            <a:prstGeom prst="rect">
              <a:avLst/>
            </a:prstGeom>
          </p:spPr>
        </p:pic>
      </p:grpSp>
      <p:grpSp>
        <p:nvGrpSpPr>
          <p:cNvPr id="14" name="Group 56">
            <a:extLst>
              <a:ext uri="{FF2B5EF4-FFF2-40B4-BE49-F238E27FC236}">
                <a16:creationId xmlns:a16="http://schemas.microsoft.com/office/drawing/2014/main" id="{84A80B80-D22E-335F-23D4-D81AB956AEC1}"/>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17" name="Rounded Rectangle 57">
              <a:extLst>
                <a:ext uri="{FF2B5EF4-FFF2-40B4-BE49-F238E27FC236}">
                  <a16:creationId xmlns:a16="http://schemas.microsoft.com/office/drawing/2014/main" id="{C9170C55-5FA9-6BD9-3FB4-368415BE72DD}"/>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9" name="Rounded Rectangle 4">
              <a:extLst>
                <a:ext uri="{FF2B5EF4-FFF2-40B4-BE49-F238E27FC236}">
                  <a16:creationId xmlns:a16="http://schemas.microsoft.com/office/drawing/2014/main" id="{9270A91D-986C-D139-20E9-7BE06BBD4079}"/>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mc:AlternateContent xmlns:mc="http://schemas.openxmlformats.org/markup-compatibility/2006" xmlns:a14="http://schemas.microsoft.com/office/drawing/2010/main">
        <mc:Choice Requires="a14">
          <p:graphicFrame>
            <p:nvGraphicFramePr>
              <p:cNvPr id="31" name="Table 13">
                <a:extLst>
                  <a:ext uri="{FF2B5EF4-FFF2-40B4-BE49-F238E27FC236}">
                    <a16:creationId xmlns:a16="http://schemas.microsoft.com/office/drawing/2014/main" id="{40D486EE-1491-2667-A70D-991351164C82}"/>
                  </a:ext>
                </a:extLst>
              </p:cNvPr>
              <p:cNvGraphicFramePr>
                <a:graphicFrameLocks noGrp="1"/>
              </p:cNvGraphicFramePr>
              <p:nvPr>
                <p:extLst>
                  <p:ext uri="{D42A27DB-BD31-4B8C-83A1-F6EECF244321}">
                    <p14:modId xmlns:p14="http://schemas.microsoft.com/office/powerpoint/2010/main" val="916824016"/>
                  </p:ext>
                </p:extLst>
              </p:nvPr>
            </p:nvGraphicFramePr>
            <p:xfrm>
              <a:off x="598913" y="2577341"/>
              <a:ext cx="9143999" cy="1493520"/>
            </p:xfrm>
            <a:graphic>
              <a:graphicData uri="http://schemas.openxmlformats.org/drawingml/2006/table">
                <a:tbl>
                  <a:tblPr firstRow="1" bandRow="1">
                    <a:tableStyleId>{93296810-A885-4BE3-A3E7-6D5BEEA58F35}</a:tableStyleId>
                  </a:tblPr>
                  <a:tblGrid>
                    <a:gridCol w="1625082">
                      <a:extLst>
                        <a:ext uri="{9D8B030D-6E8A-4147-A177-3AD203B41FA5}">
                          <a16:colId xmlns:a16="http://schemas.microsoft.com/office/drawing/2014/main" val="1913795865"/>
                        </a:ext>
                      </a:extLst>
                    </a:gridCol>
                    <a:gridCol w="1122810">
                      <a:extLst>
                        <a:ext uri="{9D8B030D-6E8A-4147-A177-3AD203B41FA5}">
                          <a16:colId xmlns:a16="http://schemas.microsoft.com/office/drawing/2014/main" val="1264622068"/>
                        </a:ext>
                      </a:extLst>
                    </a:gridCol>
                    <a:gridCol w="1250222">
                      <a:extLst>
                        <a:ext uri="{9D8B030D-6E8A-4147-A177-3AD203B41FA5}">
                          <a16:colId xmlns:a16="http://schemas.microsoft.com/office/drawing/2014/main" val="397702833"/>
                        </a:ext>
                      </a:extLst>
                    </a:gridCol>
                    <a:gridCol w="1569471">
                      <a:extLst>
                        <a:ext uri="{9D8B030D-6E8A-4147-A177-3AD203B41FA5}">
                          <a16:colId xmlns:a16="http://schemas.microsoft.com/office/drawing/2014/main" val="2741692590"/>
                        </a:ext>
                      </a:extLst>
                    </a:gridCol>
                    <a:gridCol w="2057400">
                      <a:extLst>
                        <a:ext uri="{9D8B030D-6E8A-4147-A177-3AD203B41FA5}">
                          <a16:colId xmlns:a16="http://schemas.microsoft.com/office/drawing/2014/main" val="1601266568"/>
                        </a:ext>
                      </a:extLst>
                    </a:gridCol>
                    <a:gridCol w="1519014">
                      <a:extLst>
                        <a:ext uri="{9D8B030D-6E8A-4147-A177-3AD203B41FA5}">
                          <a16:colId xmlns:a16="http://schemas.microsoft.com/office/drawing/2014/main" val="3726663111"/>
                        </a:ext>
                      </a:extLst>
                    </a:gridCol>
                  </a:tblGrid>
                  <a:tr h="291875">
                    <a:tc rowSpan="2">
                      <a:txBody>
                        <a:bodyPr/>
                        <a:lstStyle/>
                        <a:p>
                          <a:pPr algn="ctr"/>
                          <a:endParaRPr lang="en-US" sz="2000">
                            <a:latin typeface="Arial" panose="020B0604020202020204" pitchFamily="34" charset="0"/>
                            <a:cs typeface="Arial" panose="020B0604020202020204" pitchFamily="34" charset="0"/>
                          </a:endParaRPr>
                        </a:p>
                      </a:txBody>
                      <a:tcPr/>
                    </a:tc>
                    <a:tc gridSpan="3">
                      <a:txBody>
                        <a:bodyPr/>
                        <a:lstStyle/>
                        <a:p>
                          <a:pPr algn="ctr"/>
                          <a:r>
                            <a:rPr lang="en-US" sz="2000">
                              <a:latin typeface="Arial" panose="020B0604020202020204" pitchFamily="34" charset="0"/>
                              <a:cs typeface="Arial" panose="020B0604020202020204" pitchFamily="34" charset="0"/>
                            </a:rPr>
                            <a:t>Lần đo</a:t>
                          </a:r>
                        </a:p>
                      </a:txBody>
                      <a:tcPr/>
                    </a:tc>
                    <a:tc hMerge="1">
                      <a:txBody>
                        <a:bodyPr/>
                        <a:lstStyle/>
                        <a:p>
                          <a:endParaRPr lang="en-US"/>
                        </a:p>
                      </a:txBody>
                      <a:tcPr/>
                    </a:tc>
                    <a:tc hMerge="1">
                      <a:txBody>
                        <a:bodyPr/>
                        <a:lstStyle/>
                        <a:p>
                          <a:endParaRPr lang="en-US"/>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cs typeface="Arial" panose="020B0604020202020204" pitchFamily="34" charset="0"/>
                            </a:rPr>
                            <a:t>Thời gian  trung bình </a:t>
                          </a:r>
                          <a14:m>
                            <m:oMath xmlns:m="http://schemas.openxmlformats.org/officeDocument/2006/math">
                              <m:acc>
                                <m:accPr>
                                  <m:chr m:val="̅"/>
                                  <m:ctrlPr>
                                    <a:rPr lang="en-US" sz="2000" i="1" smtClean="0">
                                      <a:latin typeface="Cambria Math" panose="02040503050406030204" pitchFamily="18" charset="0"/>
                                    </a:rPr>
                                  </m:ctrlPr>
                                </m:accPr>
                                <m:e>
                                  <m:r>
                                    <a:rPr lang="en-US" sz="2000" b="1" i="1" smtClean="0">
                                      <a:latin typeface="Cambria Math" panose="02040503050406030204" pitchFamily="18" charset="0"/>
                                    </a:rPr>
                                    <m:t>𝒕</m:t>
                                  </m:r>
                                </m:e>
                              </m:acc>
                            </m:oMath>
                          </a14:m>
                          <a:r>
                            <a:rPr lang="en-US" sz="2000">
                              <a:latin typeface="Arial" panose="020B0604020202020204" pitchFamily="34" charset="0"/>
                              <a:cs typeface="Arial" panose="020B0604020202020204" pitchFamily="34" charset="0"/>
                            </a:rPr>
                            <a:t> (s)</a:t>
                          </a:r>
                        </a:p>
                      </a:txBody>
                      <a:tcPr/>
                    </a:tc>
                    <a:tc rowSpan="2">
                      <a:txBody>
                        <a:bodyPr/>
                        <a:lstStyle/>
                        <a:p>
                          <a:pPr algn="ctr"/>
                          <a:r>
                            <a:rPr lang="en-US" sz="2000">
                              <a:latin typeface="Arial" panose="020B0604020202020204" pitchFamily="34" charset="0"/>
                              <a:cs typeface="Arial" panose="020B0604020202020204" pitchFamily="34" charset="0"/>
                            </a:rPr>
                            <a:t>Sai số</a:t>
                          </a:r>
                        </a:p>
                      </a:txBody>
                      <a:tcPr/>
                    </a:tc>
                    <a:extLst>
                      <a:ext uri="{0D108BD9-81ED-4DB2-BD59-A6C34878D82A}">
                        <a16:rowId xmlns:a16="http://schemas.microsoft.com/office/drawing/2014/main" val="3263656310"/>
                      </a:ext>
                    </a:extLst>
                  </a:tr>
                  <a:tr h="324731">
                    <a:tc vMerge="1">
                      <a:txBody>
                        <a:bodyPr/>
                        <a:lstStyle/>
                        <a:p>
                          <a:endParaRPr lang="en-US"/>
                        </a:p>
                      </a:txBody>
                      <a:tcPr/>
                    </a:tc>
                    <a:tc>
                      <a:txBody>
                        <a:bodyPr/>
                        <a:lstStyle/>
                        <a:p>
                          <a:pPr algn="ctr"/>
                          <a:r>
                            <a:rPr lang="en-US" sz="2000">
                              <a:latin typeface="Arial" panose="020B0604020202020204" pitchFamily="34" charset="0"/>
                              <a:cs typeface="Arial" panose="020B0604020202020204" pitchFamily="34" charset="0"/>
                            </a:rPr>
                            <a:t>Lần 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3</a:t>
                          </a:r>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917829699"/>
                      </a:ext>
                    </a:extLst>
                  </a:tr>
                  <a:tr h="690491">
                    <a:tc>
                      <a:txBody>
                        <a:bodyPr/>
                        <a:lstStyle/>
                        <a:p>
                          <a:pPr algn="ctr"/>
                          <a:r>
                            <a:rPr lang="en-US" sz="2000" b="1" kern="1200">
                              <a:solidFill>
                                <a:schemeClr val="tx1"/>
                              </a:solidFill>
                              <a:effectLst/>
                              <a:latin typeface="Arial" panose="020B0604020202020204" pitchFamily="34" charset="0"/>
                              <a:ea typeface="+mn-ea"/>
                              <a:cs typeface="Arial" panose="020B0604020202020204" pitchFamily="34" charset="0"/>
                            </a:rPr>
                            <a:t>Thời gian</a:t>
                          </a:r>
                        </a:p>
                        <a:p>
                          <a:pPr algn="ctr"/>
                          <a:r>
                            <a:rPr lang="en-US" sz="2000" b="1" kern="1200">
                              <a:solidFill>
                                <a:schemeClr val="tx1"/>
                              </a:solidFill>
                              <a:effectLst/>
                              <a:latin typeface="Arial" panose="020B0604020202020204" pitchFamily="34" charset="0"/>
                              <a:ea typeface="+mn-ea"/>
                              <a:cs typeface="Arial" panose="020B0604020202020204" pitchFamily="34" charset="0"/>
                            </a:rPr>
                            <a:t>t(s)</a:t>
                          </a: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46915788"/>
                      </a:ext>
                    </a:extLst>
                  </a:tr>
                </a:tbl>
              </a:graphicData>
            </a:graphic>
          </p:graphicFrame>
        </mc:Choice>
        <mc:Fallback xmlns="">
          <p:graphicFrame>
            <p:nvGraphicFramePr>
              <p:cNvPr id="31" name="Table 13">
                <a:extLst>
                  <a:ext uri="{FF2B5EF4-FFF2-40B4-BE49-F238E27FC236}">
                    <a16:creationId xmlns:a16="http://schemas.microsoft.com/office/drawing/2014/main" id="{40D486EE-1491-2667-A70D-991351164C82}"/>
                  </a:ext>
                </a:extLst>
              </p:cNvPr>
              <p:cNvGraphicFramePr>
                <a:graphicFrameLocks noGrp="1"/>
              </p:cNvGraphicFramePr>
              <p:nvPr>
                <p:extLst>
                  <p:ext uri="{D42A27DB-BD31-4B8C-83A1-F6EECF244321}">
                    <p14:modId xmlns:p14="http://schemas.microsoft.com/office/powerpoint/2010/main" val="916824016"/>
                  </p:ext>
                </p:extLst>
              </p:nvPr>
            </p:nvGraphicFramePr>
            <p:xfrm>
              <a:off x="598913" y="2577341"/>
              <a:ext cx="9143999" cy="1493520"/>
            </p:xfrm>
            <a:graphic>
              <a:graphicData uri="http://schemas.openxmlformats.org/drawingml/2006/table">
                <a:tbl>
                  <a:tblPr firstRow="1" bandRow="1">
                    <a:tableStyleId>{93296810-A885-4BE3-A3E7-6D5BEEA58F35}</a:tableStyleId>
                  </a:tblPr>
                  <a:tblGrid>
                    <a:gridCol w="1625082">
                      <a:extLst>
                        <a:ext uri="{9D8B030D-6E8A-4147-A177-3AD203B41FA5}">
                          <a16:colId xmlns:a16="http://schemas.microsoft.com/office/drawing/2014/main" val="1913795865"/>
                        </a:ext>
                      </a:extLst>
                    </a:gridCol>
                    <a:gridCol w="1122810">
                      <a:extLst>
                        <a:ext uri="{9D8B030D-6E8A-4147-A177-3AD203B41FA5}">
                          <a16:colId xmlns:a16="http://schemas.microsoft.com/office/drawing/2014/main" val="1264622068"/>
                        </a:ext>
                      </a:extLst>
                    </a:gridCol>
                    <a:gridCol w="1250222">
                      <a:extLst>
                        <a:ext uri="{9D8B030D-6E8A-4147-A177-3AD203B41FA5}">
                          <a16:colId xmlns:a16="http://schemas.microsoft.com/office/drawing/2014/main" val="397702833"/>
                        </a:ext>
                      </a:extLst>
                    </a:gridCol>
                    <a:gridCol w="1569471">
                      <a:extLst>
                        <a:ext uri="{9D8B030D-6E8A-4147-A177-3AD203B41FA5}">
                          <a16:colId xmlns:a16="http://schemas.microsoft.com/office/drawing/2014/main" val="2741692590"/>
                        </a:ext>
                      </a:extLst>
                    </a:gridCol>
                    <a:gridCol w="2057400">
                      <a:extLst>
                        <a:ext uri="{9D8B030D-6E8A-4147-A177-3AD203B41FA5}">
                          <a16:colId xmlns:a16="http://schemas.microsoft.com/office/drawing/2014/main" val="1601266568"/>
                        </a:ext>
                      </a:extLst>
                    </a:gridCol>
                    <a:gridCol w="1519014">
                      <a:extLst>
                        <a:ext uri="{9D8B030D-6E8A-4147-A177-3AD203B41FA5}">
                          <a16:colId xmlns:a16="http://schemas.microsoft.com/office/drawing/2014/main" val="3726663111"/>
                        </a:ext>
                      </a:extLst>
                    </a:gridCol>
                  </a:tblGrid>
                  <a:tr h="396240">
                    <a:tc rowSpan="2">
                      <a:txBody>
                        <a:bodyPr/>
                        <a:lstStyle/>
                        <a:p>
                          <a:pPr algn="ctr"/>
                          <a:endParaRPr lang="en-US" sz="2000">
                            <a:latin typeface="Arial" panose="020B0604020202020204" pitchFamily="34" charset="0"/>
                            <a:cs typeface="Arial" panose="020B0604020202020204" pitchFamily="34" charset="0"/>
                          </a:endParaRPr>
                        </a:p>
                      </a:txBody>
                      <a:tcPr/>
                    </a:tc>
                    <a:tc gridSpan="3">
                      <a:txBody>
                        <a:bodyPr/>
                        <a:lstStyle/>
                        <a:p>
                          <a:pPr algn="ctr"/>
                          <a:r>
                            <a:rPr lang="en-US" sz="2000">
                              <a:latin typeface="Arial" panose="020B0604020202020204" pitchFamily="34" charset="0"/>
                              <a:cs typeface="Arial" panose="020B0604020202020204" pitchFamily="34" charset="0"/>
                            </a:rPr>
                            <a:t>Lần đo</a:t>
                          </a:r>
                        </a:p>
                      </a:txBody>
                      <a:tcPr/>
                    </a:tc>
                    <a:tc hMerge="1">
                      <a:txBody>
                        <a:bodyPr/>
                        <a:lstStyle/>
                        <a:p>
                          <a:endParaRPr lang="en-US"/>
                        </a:p>
                      </a:txBody>
                      <a:tcPr/>
                    </a:tc>
                    <a:tc hMerge="1">
                      <a:txBody>
                        <a:bodyPr/>
                        <a:lstStyle/>
                        <a:p>
                          <a:endParaRPr lang="en-US"/>
                        </a:p>
                      </a:txBody>
                      <a:tcPr/>
                    </a:tc>
                    <a:tc rowSpan="2">
                      <a:txBody>
                        <a:bodyPr/>
                        <a:lstStyle/>
                        <a:p>
                          <a:endParaRPr lang="en-US"/>
                        </a:p>
                      </a:txBody>
                      <a:tcPr>
                        <a:blipFill>
                          <a:blip r:embed="rId5"/>
                          <a:stretch>
                            <a:fillRect l="-270710" t="-3053" r="-74852" b="-102290"/>
                          </a:stretch>
                        </a:blipFill>
                      </a:tcPr>
                    </a:tc>
                    <a:tc rowSpan="2">
                      <a:txBody>
                        <a:bodyPr/>
                        <a:lstStyle/>
                        <a:p>
                          <a:pPr algn="ctr"/>
                          <a:r>
                            <a:rPr lang="en-US" sz="2000">
                              <a:latin typeface="Arial" panose="020B0604020202020204" pitchFamily="34" charset="0"/>
                              <a:cs typeface="Arial" panose="020B0604020202020204" pitchFamily="34" charset="0"/>
                            </a:rPr>
                            <a:t>Sai số</a:t>
                          </a:r>
                        </a:p>
                      </a:txBody>
                      <a:tcPr/>
                    </a:tc>
                    <a:extLst>
                      <a:ext uri="{0D108BD9-81ED-4DB2-BD59-A6C34878D82A}">
                        <a16:rowId xmlns:a16="http://schemas.microsoft.com/office/drawing/2014/main" val="3263656310"/>
                      </a:ext>
                    </a:extLst>
                  </a:tr>
                  <a:tr h="396240">
                    <a:tc vMerge="1">
                      <a:txBody>
                        <a:bodyPr/>
                        <a:lstStyle/>
                        <a:p>
                          <a:endParaRPr lang="en-US"/>
                        </a:p>
                      </a:txBody>
                      <a:tcPr/>
                    </a:tc>
                    <a:tc>
                      <a:txBody>
                        <a:bodyPr/>
                        <a:lstStyle/>
                        <a:p>
                          <a:pPr algn="ctr"/>
                          <a:r>
                            <a:rPr lang="en-US" sz="2000">
                              <a:latin typeface="Arial" panose="020B0604020202020204" pitchFamily="34" charset="0"/>
                              <a:cs typeface="Arial" panose="020B0604020202020204" pitchFamily="34" charset="0"/>
                            </a:rPr>
                            <a:t>Lần 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3</a:t>
                          </a:r>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917829699"/>
                      </a:ext>
                    </a:extLst>
                  </a:tr>
                  <a:tr h="701040">
                    <a:tc>
                      <a:txBody>
                        <a:bodyPr/>
                        <a:lstStyle/>
                        <a:p>
                          <a:pPr algn="ctr"/>
                          <a:r>
                            <a:rPr lang="en-US" sz="2000" b="1" kern="1200">
                              <a:solidFill>
                                <a:schemeClr val="tx1"/>
                              </a:solidFill>
                              <a:effectLst/>
                              <a:latin typeface="Arial" panose="020B0604020202020204" pitchFamily="34" charset="0"/>
                              <a:ea typeface="+mn-ea"/>
                              <a:cs typeface="Arial" panose="020B0604020202020204" pitchFamily="34" charset="0"/>
                            </a:rPr>
                            <a:t>Thời gian</a:t>
                          </a:r>
                        </a:p>
                        <a:p>
                          <a:pPr algn="ctr"/>
                          <a:r>
                            <a:rPr lang="en-US" sz="2000" b="1" kern="1200">
                              <a:solidFill>
                                <a:schemeClr val="tx1"/>
                              </a:solidFill>
                              <a:effectLst/>
                              <a:latin typeface="Arial" panose="020B0604020202020204" pitchFamily="34" charset="0"/>
                              <a:ea typeface="+mn-ea"/>
                              <a:cs typeface="Arial" panose="020B0604020202020204" pitchFamily="34" charset="0"/>
                            </a:rPr>
                            <a:t>t(s)</a:t>
                          </a: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46915788"/>
                      </a:ext>
                    </a:extLst>
                  </a:tr>
                </a:tbl>
              </a:graphicData>
            </a:graphic>
          </p:graphicFrame>
        </mc:Fallback>
      </mc:AlternateContent>
      <p:sp>
        <p:nvSpPr>
          <p:cNvPr id="32" name="TextBox 31">
            <a:extLst>
              <a:ext uri="{FF2B5EF4-FFF2-40B4-BE49-F238E27FC236}">
                <a16:creationId xmlns:a16="http://schemas.microsoft.com/office/drawing/2014/main" id="{65987B8B-53B2-CFF7-28EF-E7BDE8392575}"/>
              </a:ext>
            </a:extLst>
          </p:cNvPr>
          <p:cNvSpPr txBox="1"/>
          <p:nvPr/>
        </p:nvSpPr>
        <p:spPr>
          <a:xfrm>
            <a:off x="849571" y="2095921"/>
            <a:ext cx="1447800" cy="430887"/>
          </a:xfrm>
          <a:prstGeom prst="rect">
            <a:avLst/>
          </a:prstGeom>
          <a:noFill/>
        </p:spPr>
        <p:txBody>
          <a:bodyPr wrap="square">
            <a:spAutoFit/>
          </a:bodyPr>
          <a:lstStyle/>
          <a:p>
            <a:pPr algn="ctr"/>
            <a:r>
              <a:rPr lang="en-US" sz="2200" i="1">
                <a:solidFill>
                  <a:srgbClr val="7030A0"/>
                </a:solidFill>
                <a:effectLst/>
                <a:latin typeface="Arial" panose="020B0604020202020204" pitchFamily="34" charset="0"/>
                <a:ea typeface="Times New Roman" panose="02020603050405020304" pitchFamily="18" charset="0"/>
              </a:rPr>
              <a:t>Bảng 6.1:</a:t>
            </a:r>
            <a:endParaRPr lang="en-US" sz="2200" i="1">
              <a:solidFill>
                <a:srgbClr val="7030A0"/>
              </a:solidFill>
            </a:endParaRP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568CEC94-3296-34DE-215A-BEA1E1DBB194}"/>
                  </a:ext>
                </a:extLst>
              </p:cNvPr>
              <p:cNvSpPr txBox="1"/>
              <p:nvPr/>
            </p:nvSpPr>
            <p:spPr>
              <a:xfrm>
                <a:off x="9927402" y="2907081"/>
                <a:ext cx="2027498" cy="752963"/>
              </a:xfrm>
              <a:prstGeom prst="rect">
                <a:avLst/>
              </a:prstGeom>
              <a:noFill/>
            </p:spPr>
            <p:txBody>
              <a:bodyPr wrap="square">
                <a:spAutoFit/>
              </a:bodyPr>
              <a:lstStyle/>
              <a:p>
                <a14:m>
                  <m:oMath xmlns:m="http://schemas.openxmlformats.org/officeDocument/2006/math">
                    <m:acc>
                      <m:accPr>
                        <m:chr m:val="̅"/>
                        <m:ctrlPr>
                          <a:rPr lang="en-US" sz="3000" i="1" smtClean="0">
                            <a:solidFill>
                              <a:srgbClr val="FF0000"/>
                            </a:solidFill>
                            <a:latin typeface="Cambria Math" panose="02040503050406030204" pitchFamily="18" charset="0"/>
                          </a:rPr>
                        </m:ctrlPr>
                      </m:accPr>
                      <m:e>
                        <m:r>
                          <a:rPr lang="en-US" sz="3000" b="1" i="1" smtClean="0">
                            <a:solidFill>
                              <a:srgbClr val="FF0000"/>
                            </a:solidFill>
                            <a:latin typeface="Cambria Math" panose="02040503050406030204" pitchFamily="18" charset="0"/>
                          </a:rPr>
                          <m:t>𝒗</m:t>
                        </m:r>
                      </m:e>
                    </m:acc>
                  </m:oMath>
                </a14:m>
                <a:r>
                  <a:rPr lang="en-US" sz="3000">
                    <a:solidFill>
                      <a:srgbClr val="FF0000"/>
                    </a:solidFill>
                    <a:latin typeface="Arial" panose="020B0604020202020204" pitchFamily="34" charset="0"/>
                    <a:cs typeface="Arial" panose="020B0604020202020204" pitchFamily="34" charset="0"/>
                    <a:sym typeface="Symbol" panose="05050102010706020507" pitchFamily="18" charset="2"/>
                  </a:rPr>
                  <a:t> = </a:t>
                </a:r>
                <a14:m>
                  <m:oMath xmlns:m="http://schemas.openxmlformats.org/officeDocument/2006/math">
                    <m:f>
                      <m:fPr>
                        <m:ctrlPr>
                          <a:rPr lang="en-US" sz="3000" i="1" smtClean="0">
                            <a:solidFill>
                              <a:srgbClr val="FF0000"/>
                            </a:solidFill>
                            <a:latin typeface="Cambria Math" panose="02040503050406030204" pitchFamily="18" charset="0"/>
                            <a:cs typeface="Arial" panose="020B0604020202020204" pitchFamily="34" charset="0"/>
                            <a:sym typeface="Symbol" panose="05050102010706020507" pitchFamily="18" charset="2"/>
                          </a:rPr>
                        </m:ctrlPr>
                      </m:fPr>
                      <m:num>
                        <m:acc>
                          <m:accPr>
                            <m:chr m:val="̅"/>
                            <m:ctrlPr>
                              <a:rPr lang="en-US" sz="3000" i="1" smtClean="0">
                                <a:solidFill>
                                  <a:srgbClr val="FF0000"/>
                                </a:solidFill>
                                <a:latin typeface="Cambria Math" panose="02040503050406030204" pitchFamily="18" charset="0"/>
                              </a:rPr>
                            </m:ctrlPr>
                          </m:accPr>
                          <m:e>
                            <m:r>
                              <a:rPr lang="en-US" sz="3000" b="1" i="1" smtClean="0">
                                <a:solidFill>
                                  <a:srgbClr val="FF0000"/>
                                </a:solidFill>
                                <a:latin typeface="Cambria Math" panose="02040503050406030204" pitchFamily="18" charset="0"/>
                              </a:rPr>
                              <m:t>𝒔</m:t>
                            </m:r>
                          </m:e>
                        </m:acc>
                        <m:r>
                          <m:rPr>
                            <m:nor/>
                          </m:rPr>
                          <a:rPr lang="en-US" sz="3000" smtClean="0">
                            <a:solidFill>
                              <a:srgbClr val="FF0000"/>
                            </a:solidFill>
                            <a:latin typeface="Arial" panose="020B0604020202020204" pitchFamily="34" charset="0"/>
                            <a:cs typeface="Arial" panose="020B0604020202020204" pitchFamily="34" charset="0"/>
                          </a:rPr>
                          <m:t> </m:t>
                        </m:r>
                      </m:num>
                      <m:den>
                        <m:acc>
                          <m:accPr>
                            <m:chr m:val="̅"/>
                            <m:ctrlPr>
                              <a:rPr lang="en-US" sz="3000" i="1" smtClean="0">
                                <a:solidFill>
                                  <a:srgbClr val="FF0000"/>
                                </a:solidFill>
                                <a:latin typeface="Cambria Math" panose="02040503050406030204" pitchFamily="18" charset="0"/>
                              </a:rPr>
                            </m:ctrlPr>
                          </m:accPr>
                          <m:e>
                            <m:r>
                              <a:rPr lang="en-US" sz="3000" b="1" i="1" smtClean="0">
                                <a:solidFill>
                                  <a:srgbClr val="FF0000"/>
                                </a:solidFill>
                                <a:latin typeface="Cambria Math" panose="02040503050406030204" pitchFamily="18" charset="0"/>
                              </a:rPr>
                              <m:t>𝒕</m:t>
                            </m:r>
                          </m:e>
                        </m:acc>
                      </m:den>
                    </m:f>
                  </m:oMath>
                </a14:m>
                <a:r>
                  <a:rPr lang="en-US" sz="3000">
                    <a:solidFill>
                      <a:srgbClr val="FF0000"/>
                    </a:solidFill>
                    <a:latin typeface="Arial" panose="020B0604020202020204" pitchFamily="34" charset="0"/>
                    <a:cs typeface="Arial" panose="020B0604020202020204" pitchFamily="34" charset="0"/>
                    <a:sym typeface="Symbol" panose="05050102010706020507" pitchFamily="18" charset="2"/>
                  </a:rPr>
                  <a:t> = … </a:t>
                </a:r>
                <a:endParaRPr lang="en-US" sz="3000">
                  <a:solidFill>
                    <a:srgbClr val="FF0000"/>
                  </a:solidFill>
                </a:endParaRPr>
              </a:p>
            </p:txBody>
          </p:sp>
        </mc:Choice>
        <mc:Fallback xmlns="">
          <p:sp>
            <p:nvSpPr>
              <p:cNvPr id="33" name="TextBox 32">
                <a:extLst>
                  <a:ext uri="{FF2B5EF4-FFF2-40B4-BE49-F238E27FC236}">
                    <a16:creationId xmlns:a16="http://schemas.microsoft.com/office/drawing/2014/main" id="{568CEC94-3296-34DE-215A-BEA1E1DBB194}"/>
                  </a:ext>
                </a:extLst>
              </p:cNvPr>
              <p:cNvSpPr txBox="1">
                <a:spLocks noRot="1" noChangeAspect="1" noMove="1" noResize="1" noEditPoints="1" noAdjustHandles="1" noChangeArrowheads="1" noChangeShapeType="1" noTextEdit="1"/>
              </p:cNvSpPr>
              <p:nvPr/>
            </p:nvSpPr>
            <p:spPr>
              <a:xfrm>
                <a:off x="9927402" y="2907081"/>
                <a:ext cx="2027498" cy="752963"/>
              </a:xfrm>
              <a:prstGeom prst="rect">
                <a:avLst/>
              </a:prstGeom>
              <a:blipFill>
                <a:blip r:embed="rId6"/>
                <a:stretch>
                  <a:fillRect r="-6627" b="-10569"/>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E136EB71-E9A6-628D-5602-3E02AD20E4AD}"/>
              </a:ext>
            </a:extLst>
          </p:cNvPr>
          <p:cNvSpPr txBox="1"/>
          <p:nvPr/>
        </p:nvSpPr>
        <p:spPr>
          <a:xfrm>
            <a:off x="2580113" y="2084695"/>
            <a:ext cx="6112042" cy="477054"/>
          </a:xfrm>
          <a:prstGeom prst="rect">
            <a:avLst/>
          </a:prstGeom>
          <a:noFill/>
        </p:spPr>
        <p:txBody>
          <a:bodyPr wrap="square">
            <a:spAutoFit/>
          </a:bodyPr>
          <a:lstStyle/>
          <a:p>
            <a:r>
              <a:rPr lang="en-US" sz="2500" i="1">
                <a:solidFill>
                  <a:srgbClr val="7030A0"/>
                </a:solidFill>
                <a:effectLst/>
                <a:latin typeface="Arial" panose="020B0604020202020204" pitchFamily="34" charset="0"/>
                <a:ea typeface="Times New Roman" panose="02020603050405020304" pitchFamily="18" charset="0"/>
              </a:rPr>
              <a:t>Quãng đường: s = … (m); </a:t>
            </a:r>
            <a:r>
              <a:rPr lang="en-US" sz="2500" i="1">
                <a:solidFill>
                  <a:srgbClr val="7030A0"/>
                </a:solidFill>
                <a:effectLst/>
                <a:latin typeface="Arial" panose="020B0604020202020204" pitchFamily="34" charset="0"/>
                <a:ea typeface="Times New Roman" panose="02020603050405020304" pitchFamily="18" charset="0"/>
                <a:sym typeface="Symbol" panose="05050102010706020507" pitchFamily="18" charset="2"/>
              </a:rPr>
              <a:t></a:t>
            </a:r>
            <a:r>
              <a:rPr lang="en-US" sz="2500" i="1">
                <a:solidFill>
                  <a:srgbClr val="7030A0"/>
                </a:solidFill>
                <a:effectLst/>
                <a:latin typeface="Arial" panose="020B0604020202020204" pitchFamily="34" charset="0"/>
                <a:ea typeface="Times New Roman" panose="02020603050405020304" pitchFamily="18" charset="0"/>
              </a:rPr>
              <a:t>s =… (m)</a:t>
            </a:r>
            <a:endParaRPr lang="en-US" sz="2500"/>
          </a:p>
        </p:txBody>
      </p:sp>
      <mc:AlternateContent xmlns:mc="http://schemas.openxmlformats.org/markup-compatibility/2006" xmlns:a14="http://schemas.microsoft.com/office/drawing/2010/main">
        <mc:Choice Requires="a14">
          <p:graphicFrame>
            <p:nvGraphicFramePr>
              <p:cNvPr id="40" name="Table 13">
                <a:extLst>
                  <a:ext uri="{FF2B5EF4-FFF2-40B4-BE49-F238E27FC236}">
                    <a16:creationId xmlns:a16="http://schemas.microsoft.com/office/drawing/2014/main" id="{2CEB95BF-5372-3969-21DF-0930250DA1D9}"/>
                  </a:ext>
                </a:extLst>
              </p:cNvPr>
              <p:cNvGraphicFramePr>
                <a:graphicFrameLocks noGrp="1"/>
              </p:cNvGraphicFramePr>
              <p:nvPr>
                <p:extLst>
                  <p:ext uri="{D42A27DB-BD31-4B8C-83A1-F6EECF244321}">
                    <p14:modId xmlns:p14="http://schemas.microsoft.com/office/powerpoint/2010/main" val="3590987821"/>
                  </p:ext>
                </p:extLst>
              </p:nvPr>
            </p:nvGraphicFramePr>
            <p:xfrm>
              <a:off x="688235" y="4738247"/>
              <a:ext cx="8858166" cy="1493520"/>
            </p:xfrm>
            <a:graphic>
              <a:graphicData uri="http://schemas.openxmlformats.org/drawingml/2006/table">
                <a:tbl>
                  <a:tblPr firstRow="1" bandRow="1">
                    <a:tableStyleId>{93296810-A885-4BE3-A3E7-6D5BEEA58F35}</a:tableStyleId>
                  </a:tblPr>
                  <a:tblGrid>
                    <a:gridCol w="1466766">
                      <a:extLst>
                        <a:ext uri="{9D8B030D-6E8A-4147-A177-3AD203B41FA5}">
                          <a16:colId xmlns:a16="http://schemas.microsoft.com/office/drawing/2014/main" val="1913795865"/>
                        </a:ext>
                      </a:extLst>
                    </a:gridCol>
                    <a:gridCol w="1281126">
                      <a:extLst>
                        <a:ext uri="{9D8B030D-6E8A-4147-A177-3AD203B41FA5}">
                          <a16:colId xmlns:a16="http://schemas.microsoft.com/office/drawing/2014/main" val="1264622068"/>
                        </a:ext>
                      </a:extLst>
                    </a:gridCol>
                    <a:gridCol w="1250222">
                      <a:extLst>
                        <a:ext uri="{9D8B030D-6E8A-4147-A177-3AD203B41FA5}">
                          <a16:colId xmlns:a16="http://schemas.microsoft.com/office/drawing/2014/main" val="397702833"/>
                        </a:ext>
                      </a:extLst>
                    </a:gridCol>
                    <a:gridCol w="1278652">
                      <a:extLst>
                        <a:ext uri="{9D8B030D-6E8A-4147-A177-3AD203B41FA5}">
                          <a16:colId xmlns:a16="http://schemas.microsoft.com/office/drawing/2014/main" val="2741692590"/>
                        </a:ext>
                      </a:extLst>
                    </a:gridCol>
                    <a:gridCol w="2348219">
                      <a:extLst>
                        <a:ext uri="{9D8B030D-6E8A-4147-A177-3AD203B41FA5}">
                          <a16:colId xmlns:a16="http://schemas.microsoft.com/office/drawing/2014/main" val="1601266568"/>
                        </a:ext>
                      </a:extLst>
                    </a:gridCol>
                    <a:gridCol w="1233181">
                      <a:extLst>
                        <a:ext uri="{9D8B030D-6E8A-4147-A177-3AD203B41FA5}">
                          <a16:colId xmlns:a16="http://schemas.microsoft.com/office/drawing/2014/main" val="3726663111"/>
                        </a:ext>
                      </a:extLst>
                    </a:gridCol>
                  </a:tblGrid>
                  <a:tr h="291875">
                    <a:tc rowSpan="2">
                      <a:txBody>
                        <a:bodyPr/>
                        <a:lstStyle/>
                        <a:p>
                          <a:pPr algn="ctr"/>
                          <a:endParaRPr lang="en-US" sz="2000">
                            <a:latin typeface="Arial" panose="020B0604020202020204" pitchFamily="34" charset="0"/>
                            <a:cs typeface="Arial" panose="020B0604020202020204" pitchFamily="34" charset="0"/>
                          </a:endParaRPr>
                        </a:p>
                      </a:txBody>
                      <a:tcPr/>
                    </a:tc>
                    <a:tc gridSpan="3">
                      <a:txBody>
                        <a:bodyPr/>
                        <a:lstStyle/>
                        <a:p>
                          <a:pPr algn="ctr"/>
                          <a:r>
                            <a:rPr lang="en-US" sz="2000">
                              <a:latin typeface="Arial" panose="020B0604020202020204" pitchFamily="34" charset="0"/>
                              <a:cs typeface="Arial" panose="020B0604020202020204" pitchFamily="34" charset="0"/>
                            </a:rPr>
                            <a:t>Lần đo</a:t>
                          </a:r>
                        </a:p>
                      </a:txBody>
                      <a:tcPr/>
                    </a:tc>
                    <a:tc hMerge="1">
                      <a:txBody>
                        <a:bodyPr/>
                        <a:lstStyle/>
                        <a:p>
                          <a:endParaRPr lang="en-US"/>
                        </a:p>
                      </a:txBody>
                      <a:tcPr/>
                    </a:tc>
                    <a:tc hMerge="1">
                      <a:txBody>
                        <a:bodyPr/>
                        <a:lstStyle/>
                        <a:p>
                          <a:endParaRPr lang="en-US"/>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a:latin typeface="Arial" panose="020B0604020202020204" pitchFamily="34" charset="0"/>
                              <a:cs typeface="Arial" panose="020B0604020202020204" pitchFamily="34" charset="0"/>
                            </a:rPr>
                            <a:t>Thời gian  trung bình </a:t>
                          </a:r>
                          <a14:m>
                            <m:oMath xmlns:m="http://schemas.openxmlformats.org/officeDocument/2006/math">
                              <m:acc>
                                <m:accPr>
                                  <m:chr m:val="̅"/>
                                  <m:ctrlPr>
                                    <a:rPr lang="en-US" sz="2000" i="1" smtClean="0">
                                      <a:latin typeface="Cambria Math" panose="02040503050406030204" pitchFamily="18" charset="0"/>
                                    </a:rPr>
                                  </m:ctrlPr>
                                </m:accPr>
                                <m:e>
                                  <m:r>
                                    <a:rPr lang="en-US" sz="2000" b="1" i="1" smtClean="0">
                                      <a:latin typeface="Cambria Math" panose="02040503050406030204" pitchFamily="18" charset="0"/>
                                    </a:rPr>
                                    <m:t>𝒕</m:t>
                                  </m:r>
                                </m:e>
                              </m:acc>
                            </m:oMath>
                          </a14:m>
                          <a:r>
                            <a:rPr lang="en-US" sz="2000">
                              <a:latin typeface="Arial" panose="020B0604020202020204" pitchFamily="34" charset="0"/>
                              <a:cs typeface="Arial" panose="020B0604020202020204" pitchFamily="34" charset="0"/>
                            </a:rPr>
                            <a:t> (s)</a:t>
                          </a:r>
                        </a:p>
                      </a:txBody>
                      <a:tcPr/>
                    </a:tc>
                    <a:tc rowSpan="2">
                      <a:txBody>
                        <a:bodyPr/>
                        <a:lstStyle/>
                        <a:p>
                          <a:pPr algn="ctr"/>
                          <a:r>
                            <a:rPr lang="en-US" sz="2000">
                              <a:latin typeface="Arial" panose="020B0604020202020204" pitchFamily="34" charset="0"/>
                              <a:cs typeface="Arial" panose="020B0604020202020204" pitchFamily="34" charset="0"/>
                            </a:rPr>
                            <a:t>Sai số</a:t>
                          </a:r>
                        </a:p>
                      </a:txBody>
                      <a:tcPr/>
                    </a:tc>
                    <a:extLst>
                      <a:ext uri="{0D108BD9-81ED-4DB2-BD59-A6C34878D82A}">
                        <a16:rowId xmlns:a16="http://schemas.microsoft.com/office/drawing/2014/main" val="3263656310"/>
                      </a:ext>
                    </a:extLst>
                  </a:tr>
                  <a:tr h="324731">
                    <a:tc vMerge="1">
                      <a:txBody>
                        <a:bodyPr/>
                        <a:lstStyle/>
                        <a:p>
                          <a:endParaRPr lang="en-US"/>
                        </a:p>
                      </a:txBody>
                      <a:tcPr/>
                    </a:tc>
                    <a:tc>
                      <a:txBody>
                        <a:bodyPr/>
                        <a:lstStyle/>
                        <a:p>
                          <a:pPr algn="ctr"/>
                          <a:r>
                            <a:rPr lang="en-US" sz="2000">
                              <a:latin typeface="Arial" panose="020B0604020202020204" pitchFamily="34" charset="0"/>
                              <a:cs typeface="Arial" panose="020B0604020202020204" pitchFamily="34" charset="0"/>
                            </a:rPr>
                            <a:t>Lần 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3</a:t>
                          </a:r>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917829699"/>
                      </a:ext>
                    </a:extLst>
                  </a:tr>
                  <a:tr h="690491">
                    <a:tc>
                      <a:txBody>
                        <a:bodyPr/>
                        <a:lstStyle/>
                        <a:p>
                          <a:pPr algn="ctr"/>
                          <a:r>
                            <a:rPr lang="en-US" sz="2000" b="1" kern="1200">
                              <a:solidFill>
                                <a:schemeClr val="tx1"/>
                              </a:solidFill>
                              <a:effectLst/>
                              <a:latin typeface="Arial" panose="020B0604020202020204" pitchFamily="34" charset="0"/>
                              <a:ea typeface="+mn-ea"/>
                              <a:cs typeface="Arial" panose="020B0604020202020204" pitchFamily="34" charset="0"/>
                            </a:rPr>
                            <a:t>Thời gian</a:t>
                          </a:r>
                        </a:p>
                        <a:p>
                          <a:pPr algn="ctr"/>
                          <a:r>
                            <a:rPr lang="en-US" sz="2000" b="1" kern="1200">
                              <a:solidFill>
                                <a:schemeClr val="tx1"/>
                              </a:solidFill>
                              <a:effectLst/>
                              <a:latin typeface="Arial" panose="020B0604020202020204" pitchFamily="34" charset="0"/>
                              <a:ea typeface="+mn-ea"/>
                              <a:cs typeface="Arial" panose="020B0604020202020204" pitchFamily="34" charset="0"/>
                            </a:rPr>
                            <a:t>t(s)</a:t>
                          </a: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46915788"/>
                      </a:ext>
                    </a:extLst>
                  </a:tr>
                </a:tbl>
              </a:graphicData>
            </a:graphic>
          </p:graphicFrame>
        </mc:Choice>
        <mc:Fallback xmlns="">
          <p:graphicFrame>
            <p:nvGraphicFramePr>
              <p:cNvPr id="40" name="Table 13">
                <a:extLst>
                  <a:ext uri="{FF2B5EF4-FFF2-40B4-BE49-F238E27FC236}">
                    <a16:creationId xmlns:a16="http://schemas.microsoft.com/office/drawing/2014/main" id="{2CEB95BF-5372-3969-21DF-0930250DA1D9}"/>
                  </a:ext>
                </a:extLst>
              </p:cNvPr>
              <p:cNvGraphicFramePr>
                <a:graphicFrameLocks noGrp="1"/>
              </p:cNvGraphicFramePr>
              <p:nvPr>
                <p:extLst>
                  <p:ext uri="{D42A27DB-BD31-4B8C-83A1-F6EECF244321}">
                    <p14:modId xmlns:p14="http://schemas.microsoft.com/office/powerpoint/2010/main" val="3590987821"/>
                  </p:ext>
                </p:extLst>
              </p:nvPr>
            </p:nvGraphicFramePr>
            <p:xfrm>
              <a:off x="688235" y="4738247"/>
              <a:ext cx="8858166" cy="1493520"/>
            </p:xfrm>
            <a:graphic>
              <a:graphicData uri="http://schemas.openxmlformats.org/drawingml/2006/table">
                <a:tbl>
                  <a:tblPr firstRow="1" bandRow="1">
                    <a:tableStyleId>{93296810-A885-4BE3-A3E7-6D5BEEA58F35}</a:tableStyleId>
                  </a:tblPr>
                  <a:tblGrid>
                    <a:gridCol w="1466766">
                      <a:extLst>
                        <a:ext uri="{9D8B030D-6E8A-4147-A177-3AD203B41FA5}">
                          <a16:colId xmlns:a16="http://schemas.microsoft.com/office/drawing/2014/main" val="1913795865"/>
                        </a:ext>
                      </a:extLst>
                    </a:gridCol>
                    <a:gridCol w="1281126">
                      <a:extLst>
                        <a:ext uri="{9D8B030D-6E8A-4147-A177-3AD203B41FA5}">
                          <a16:colId xmlns:a16="http://schemas.microsoft.com/office/drawing/2014/main" val="1264622068"/>
                        </a:ext>
                      </a:extLst>
                    </a:gridCol>
                    <a:gridCol w="1250222">
                      <a:extLst>
                        <a:ext uri="{9D8B030D-6E8A-4147-A177-3AD203B41FA5}">
                          <a16:colId xmlns:a16="http://schemas.microsoft.com/office/drawing/2014/main" val="397702833"/>
                        </a:ext>
                      </a:extLst>
                    </a:gridCol>
                    <a:gridCol w="1278652">
                      <a:extLst>
                        <a:ext uri="{9D8B030D-6E8A-4147-A177-3AD203B41FA5}">
                          <a16:colId xmlns:a16="http://schemas.microsoft.com/office/drawing/2014/main" val="2741692590"/>
                        </a:ext>
                      </a:extLst>
                    </a:gridCol>
                    <a:gridCol w="2348219">
                      <a:extLst>
                        <a:ext uri="{9D8B030D-6E8A-4147-A177-3AD203B41FA5}">
                          <a16:colId xmlns:a16="http://schemas.microsoft.com/office/drawing/2014/main" val="1601266568"/>
                        </a:ext>
                      </a:extLst>
                    </a:gridCol>
                    <a:gridCol w="1233181">
                      <a:extLst>
                        <a:ext uri="{9D8B030D-6E8A-4147-A177-3AD203B41FA5}">
                          <a16:colId xmlns:a16="http://schemas.microsoft.com/office/drawing/2014/main" val="3726663111"/>
                        </a:ext>
                      </a:extLst>
                    </a:gridCol>
                  </a:tblGrid>
                  <a:tr h="396240">
                    <a:tc rowSpan="2">
                      <a:txBody>
                        <a:bodyPr/>
                        <a:lstStyle/>
                        <a:p>
                          <a:pPr algn="ctr"/>
                          <a:endParaRPr lang="en-US" sz="2000">
                            <a:latin typeface="Arial" panose="020B0604020202020204" pitchFamily="34" charset="0"/>
                            <a:cs typeface="Arial" panose="020B0604020202020204" pitchFamily="34" charset="0"/>
                          </a:endParaRPr>
                        </a:p>
                      </a:txBody>
                      <a:tcPr/>
                    </a:tc>
                    <a:tc gridSpan="3">
                      <a:txBody>
                        <a:bodyPr/>
                        <a:lstStyle/>
                        <a:p>
                          <a:pPr algn="ctr"/>
                          <a:r>
                            <a:rPr lang="en-US" sz="2000">
                              <a:latin typeface="Arial" panose="020B0604020202020204" pitchFamily="34" charset="0"/>
                              <a:cs typeface="Arial" panose="020B0604020202020204" pitchFamily="34" charset="0"/>
                            </a:rPr>
                            <a:t>Lần đo</a:t>
                          </a:r>
                        </a:p>
                      </a:txBody>
                      <a:tcPr/>
                    </a:tc>
                    <a:tc hMerge="1">
                      <a:txBody>
                        <a:bodyPr/>
                        <a:lstStyle/>
                        <a:p>
                          <a:endParaRPr lang="en-US"/>
                        </a:p>
                      </a:txBody>
                      <a:tcPr/>
                    </a:tc>
                    <a:tc hMerge="1">
                      <a:txBody>
                        <a:bodyPr/>
                        <a:lstStyle/>
                        <a:p>
                          <a:endParaRPr lang="en-US"/>
                        </a:p>
                      </a:txBody>
                      <a:tcPr/>
                    </a:tc>
                    <a:tc rowSpan="2">
                      <a:txBody>
                        <a:bodyPr/>
                        <a:lstStyle/>
                        <a:p>
                          <a:endParaRPr lang="en-US"/>
                        </a:p>
                      </a:txBody>
                      <a:tcPr>
                        <a:blipFill>
                          <a:blip r:embed="rId7"/>
                          <a:stretch>
                            <a:fillRect l="-225455" t="-3053" r="-53766" b="-101527"/>
                          </a:stretch>
                        </a:blipFill>
                      </a:tcPr>
                    </a:tc>
                    <a:tc rowSpan="2">
                      <a:txBody>
                        <a:bodyPr/>
                        <a:lstStyle/>
                        <a:p>
                          <a:pPr algn="ctr"/>
                          <a:r>
                            <a:rPr lang="en-US" sz="2000">
                              <a:latin typeface="Arial" panose="020B0604020202020204" pitchFamily="34" charset="0"/>
                              <a:cs typeface="Arial" panose="020B0604020202020204" pitchFamily="34" charset="0"/>
                            </a:rPr>
                            <a:t>Sai số</a:t>
                          </a:r>
                        </a:p>
                      </a:txBody>
                      <a:tcPr/>
                    </a:tc>
                    <a:extLst>
                      <a:ext uri="{0D108BD9-81ED-4DB2-BD59-A6C34878D82A}">
                        <a16:rowId xmlns:a16="http://schemas.microsoft.com/office/drawing/2014/main" val="3263656310"/>
                      </a:ext>
                    </a:extLst>
                  </a:tr>
                  <a:tr h="396240">
                    <a:tc vMerge="1">
                      <a:txBody>
                        <a:bodyPr/>
                        <a:lstStyle/>
                        <a:p>
                          <a:endParaRPr lang="en-US"/>
                        </a:p>
                      </a:txBody>
                      <a:tcPr/>
                    </a:tc>
                    <a:tc>
                      <a:txBody>
                        <a:bodyPr/>
                        <a:lstStyle/>
                        <a:p>
                          <a:pPr algn="ctr"/>
                          <a:r>
                            <a:rPr lang="en-US" sz="2000">
                              <a:latin typeface="Arial" panose="020B0604020202020204" pitchFamily="34" charset="0"/>
                              <a:cs typeface="Arial" panose="020B0604020202020204" pitchFamily="34" charset="0"/>
                            </a:rPr>
                            <a:t>Lần 1</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2</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Lần 3</a:t>
                          </a:r>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917829699"/>
                      </a:ext>
                    </a:extLst>
                  </a:tr>
                  <a:tr h="701040">
                    <a:tc>
                      <a:txBody>
                        <a:bodyPr/>
                        <a:lstStyle/>
                        <a:p>
                          <a:pPr algn="ctr"/>
                          <a:r>
                            <a:rPr lang="en-US" sz="2000" b="1" kern="1200">
                              <a:solidFill>
                                <a:schemeClr val="tx1"/>
                              </a:solidFill>
                              <a:effectLst/>
                              <a:latin typeface="Arial" panose="020B0604020202020204" pitchFamily="34" charset="0"/>
                              <a:ea typeface="+mn-ea"/>
                              <a:cs typeface="Arial" panose="020B0604020202020204" pitchFamily="34" charset="0"/>
                            </a:rPr>
                            <a:t>Thời gian</a:t>
                          </a:r>
                        </a:p>
                        <a:p>
                          <a:pPr algn="ctr"/>
                          <a:r>
                            <a:rPr lang="en-US" sz="2000" b="1" kern="1200">
                              <a:solidFill>
                                <a:schemeClr val="tx1"/>
                              </a:solidFill>
                              <a:effectLst/>
                              <a:latin typeface="Arial" panose="020B0604020202020204" pitchFamily="34" charset="0"/>
                              <a:ea typeface="+mn-ea"/>
                              <a:cs typeface="Arial" panose="020B0604020202020204" pitchFamily="34" charset="0"/>
                            </a:rPr>
                            <a:t>t(s)</a:t>
                          </a: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tc>
                      <a:txBody>
                        <a:bodyPr/>
                        <a:lstStyle/>
                        <a:p>
                          <a:pPr algn="ctr"/>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546915788"/>
                      </a:ext>
                    </a:extLst>
                  </a:tr>
                </a:tbl>
              </a:graphicData>
            </a:graphic>
          </p:graphicFrame>
        </mc:Fallback>
      </mc:AlternateContent>
      <p:sp>
        <p:nvSpPr>
          <p:cNvPr id="41" name="TextBox 40">
            <a:extLst>
              <a:ext uri="{FF2B5EF4-FFF2-40B4-BE49-F238E27FC236}">
                <a16:creationId xmlns:a16="http://schemas.microsoft.com/office/drawing/2014/main" id="{4E3AF17A-9021-C93E-F070-2B7737BBA8E3}"/>
              </a:ext>
            </a:extLst>
          </p:cNvPr>
          <p:cNvSpPr txBox="1"/>
          <p:nvPr/>
        </p:nvSpPr>
        <p:spPr>
          <a:xfrm>
            <a:off x="849571" y="4201174"/>
            <a:ext cx="1447800" cy="430887"/>
          </a:xfrm>
          <a:prstGeom prst="rect">
            <a:avLst/>
          </a:prstGeom>
          <a:noFill/>
        </p:spPr>
        <p:txBody>
          <a:bodyPr wrap="square">
            <a:spAutoFit/>
          </a:bodyPr>
          <a:lstStyle/>
          <a:p>
            <a:pPr algn="ctr"/>
            <a:r>
              <a:rPr lang="en-US" sz="2200" i="1">
                <a:solidFill>
                  <a:srgbClr val="7030A0"/>
                </a:solidFill>
                <a:effectLst/>
                <a:latin typeface="Arial" panose="020B0604020202020204" pitchFamily="34" charset="0"/>
                <a:ea typeface="Times New Roman" panose="02020603050405020304" pitchFamily="18" charset="0"/>
              </a:rPr>
              <a:t>Bảng 6.2:</a:t>
            </a:r>
            <a:endParaRPr lang="en-US" sz="2200" i="1">
              <a:solidFill>
                <a:srgbClr val="7030A0"/>
              </a:solidFill>
            </a:endParaRPr>
          </a:p>
        </p:txBody>
      </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3DFDD532-F5CE-100D-F5EC-A935C648C4A3}"/>
                  </a:ext>
                </a:extLst>
              </p:cNvPr>
              <p:cNvSpPr txBox="1"/>
              <p:nvPr/>
            </p:nvSpPr>
            <p:spPr>
              <a:xfrm>
                <a:off x="9775001" y="4899562"/>
                <a:ext cx="2330111" cy="811119"/>
              </a:xfrm>
              <a:prstGeom prst="rect">
                <a:avLst/>
              </a:prstGeom>
              <a:noFill/>
            </p:spPr>
            <p:txBody>
              <a:bodyPr wrap="square">
                <a:spAutoFit/>
              </a:bodyPr>
              <a:lstStyle/>
              <a:p>
                <a14:m>
                  <m:oMath xmlns:m="http://schemas.openxmlformats.org/officeDocument/2006/math">
                    <m:acc>
                      <m:accPr>
                        <m:chr m:val="̅"/>
                        <m:ctrlPr>
                          <a:rPr lang="en-US" sz="3000" i="1" smtClean="0">
                            <a:solidFill>
                              <a:srgbClr val="FF0000"/>
                            </a:solidFill>
                            <a:latin typeface="Cambria Math" panose="02040503050406030204" pitchFamily="18" charset="0"/>
                          </a:rPr>
                        </m:ctrlPr>
                      </m:accPr>
                      <m:e>
                        <m:r>
                          <a:rPr lang="en-US" sz="3000" b="1" i="1" smtClean="0">
                            <a:solidFill>
                              <a:srgbClr val="FF0000"/>
                            </a:solidFill>
                            <a:latin typeface="Cambria Math" panose="02040503050406030204" pitchFamily="18" charset="0"/>
                          </a:rPr>
                          <m:t>𝒗</m:t>
                        </m:r>
                        <m:r>
                          <a:rPr lang="en-US" sz="3000" b="1" i="1" baseline="-25000" smtClean="0">
                            <a:solidFill>
                              <a:srgbClr val="FF0000"/>
                            </a:solidFill>
                            <a:latin typeface="Cambria Math" panose="02040503050406030204" pitchFamily="18" charset="0"/>
                          </a:rPr>
                          <m:t>𝒕</m:t>
                        </m:r>
                      </m:e>
                    </m:acc>
                  </m:oMath>
                </a14:m>
                <a:r>
                  <a:rPr lang="en-US" sz="3000">
                    <a:solidFill>
                      <a:srgbClr val="FF0000"/>
                    </a:solidFill>
                    <a:latin typeface="Arial" panose="020B0604020202020204" pitchFamily="34" charset="0"/>
                    <a:cs typeface="Arial" panose="020B0604020202020204" pitchFamily="34" charset="0"/>
                    <a:sym typeface="Symbol" panose="05050102010706020507" pitchFamily="18" charset="2"/>
                  </a:rPr>
                  <a:t> = </a:t>
                </a:r>
                <a14:m>
                  <m:oMath xmlns:m="http://schemas.openxmlformats.org/officeDocument/2006/math">
                    <m:f>
                      <m:fPr>
                        <m:ctrlPr>
                          <a:rPr lang="en-US" sz="3000" i="1" smtClean="0">
                            <a:solidFill>
                              <a:srgbClr val="FF0000"/>
                            </a:solidFill>
                            <a:latin typeface="Cambria Math" panose="02040503050406030204" pitchFamily="18" charset="0"/>
                            <a:cs typeface="Arial" panose="020B0604020202020204" pitchFamily="34" charset="0"/>
                            <a:sym typeface="Symbol" panose="05050102010706020507" pitchFamily="18" charset="2"/>
                          </a:rPr>
                        </m:ctrlPr>
                      </m:fPr>
                      <m:num>
                        <m:acc>
                          <m:accPr>
                            <m:chr m:val="̅"/>
                            <m:ctrlPr>
                              <a:rPr lang="en-US" sz="3000" i="1" smtClean="0">
                                <a:solidFill>
                                  <a:srgbClr val="FF0000"/>
                                </a:solidFill>
                                <a:latin typeface="Cambria Math" panose="02040503050406030204" pitchFamily="18" charset="0"/>
                              </a:rPr>
                            </m:ctrlPr>
                          </m:accPr>
                          <m:e>
                            <m:r>
                              <a:rPr lang="en-US" sz="3000" b="1" i="1" smtClean="0">
                                <a:solidFill>
                                  <a:srgbClr val="FF0000"/>
                                </a:solidFill>
                                <a:latin typeface="Cambria Math" panose="02040503050406030204" pitchFamily="18" charset="0"/>
                              </a:rPr>
                              <m:t>𝒅</m:t>
                            </m:r>
                          </m:e>
                        </m:acc>
                        <m:r>
                          <m:rPr>
                            <m:nor/>
                          </m:rPr>
                          <a:rPr lang="en-US" sz="3000" smtClean="0">
                            <a:solidFill>
                              <a:srgbClr val="FF0000"/>
                            </a:solidFill>
                            <a:latin typeface="Arial" panose="020B0604020202020204" pitchFamily="34" charset="0"/>
                            <a:cs typeface="Arial" panose="020B0604020202020204" pitchFamily="34" charset="0"/>
                          </a:rPr>
                          <m:t> </m:t>
                        </m:r>
                      </m:num>
                      <m:den>
                        <m:acc>
                          <m:accPr>
                            <m:chr m:val="̅"/>
                            <m:ctrlPr>
                              <a:rPr lang="en-US" sz="3000" i="1" smtClean="0">
                                <a:solidFill>
                                  <a:srgbClr val="FF0000"/>
                                </a:solidFill>
                                <a:latin typeface="Cambria Math" panose="02040503050406030204" pitchFamily="18" charset="0"/>
                              </a:rPr>
                            </m:ctrlPr>
                          </m:accPr>
                          <m:e>
                            <m:r>
                              <a:rPr lang="en-US" sz="3000" b="1" i="1" smtClean="0">
                                <a:solidFill>
                                  <a:srgbClr val="FF0000"/>
                                </a:solidFill>
                                <a:latin typeface="Cambria Math" panose="02040503050406030204" pitchFamily="18" charset="0"/>
                              </a:rPr>
                              <m:t>𝒕</m:t>
                            </m:r>
                          </m:e>
                        </m:acc>
                      </m:den>
                    </m:f>
                  </m:oMath>
                </a14:m>
                <a:r>
                  <a:rPr lang="en-US" sz="3000">
                    <a:solidFill>
                      <a:srgbClr val="FF0000"/>
                    </a:solidFill>
                    <a:latin typeface="Arial" panose="020B0604020202020204" pitchFamily="34" charset="0"/>
                    <a:cs typeface="Arial" panose="020B0604020202020204" pitchFamily="34" charset="0"/>
                    <a:sym typeface="Symbol" panose="05050102010706020507" pitchFamily="18" charset="2"/>
                  </a:rPr>
                  <a:t> = … </a:t>
                </a:r>
                <a:endParaRPr lang="en-US" sz="3000">
                  <a:solidFill>
                    <a:srgbClr val="FF0000"/>
                  </a:solidFill>
                </a:endParaRPr>
              </a:p>
            </p:txBody>
          </p:sp>
        </mc:Choice>
        <mc:Fallback xmlns="">
          <p:sp>
            <p:nvSpPr>
              <p:cNvPr id="42" name="TextBox 41">
                <a:extLst>
                  <a:ext uri="{FF2B5EF4-FFF2-40B4-BE49-F238E27FC236}">
                    <a16:creationId xmlns:a16="http://schemas.microsoft.com/office/drawing/2014/main" id="{3DFDD532-F5CE-100D-F5EC-A935C648C4A3}"/>
                  </a:ext>
                </a:extLst>
              </p:cNvPr>
              <p:cNvSpPr txBox="1">
                <a:spLocks noRot="1" noChangeAspect="1" noMove="1" noResize="1" noEditPoints="1" noAdjustHandles="1" noChangeArrowheads="1" noChangeShapeType="1" noTextEdit="1"/>
              </p:cNvSpPr>
              <p:nvPr/>
            </p:nvSpPr>
            <p:spPr>
              <a:xfrm>
                <a:off x="9775001" y="4899562"/>
                <a:ext cx="2330111" cy="811119"/>
              </a:xfrm>
              <a:prstGeom prst="rect">
                <a:avLst/>
              </a:prstGeom>
              <a:blipFill>
                <a:blip r:embed="rId8"/>
                <a:stretch>
                  <a:fillRect b="-9023"/>
                </a:stretch>
              </a:blipFill>
            </p:spPr>
            <p:txBody>
              <a:bodyPr/>
              <a:lstStyle/>
              <a:p>
                <a:r>
                  <a:rPr lang="en-US">
                    <a:noFill/>
                  </a:rPr>
                  <a:t> </a:t>
                </a:r>
              </a:p>
            </p:txBody>
          </p:sp>
        </mc:Fallback>
      </mc:AlternateContent>
      <p:sp>
        <p:nvSpPr>
          <p:cNvPr id="43" name="TextBox 42">
            <a:extLst>
              <a:ext uri="{FF2B5EF4-FFF2-40B4-BE49-F238E27FC236}">
                <a16:creationId xmlns:a16="http://schemas.microsoft.com/office/drawing/2014/main" id="{3499C311-2FB2-B7D1-E7EA-398B5B83FDD4}"/>
              </a:ext>
            </a:extLst>
          </p:cNvPr>
          <p:cNvSpPr txBox="1"/>
          <p:nvPr/>
        </p:nvSpPr>
        <p:spPr>
          <a:xfrm>
            <a:off x="2580113" y="4189948"/>
            <a:ext cx="7010400" cy="477054"/>
          </a:xfrm>
          <a:prstGeom prst="rect">
            <a:avLst/>
          </a:prstGeom>
          <a:noFill/>
        </p:spPr>
        <p:txBody>
          <a:bodyPr wrap="square">
            <a:spAutoFit/>
          </a:bodyPr>
          <a:lstStyle/>
          <a:p>
            <a:r>
              <a:rPr lang="en-US" sz="2500" i="1">
                <a:solidFill>
                  <a:srgbClr val="7030A0"/>
                </a:solidFill>
                <a:latin typeface="Arial" panose="020B0604020202020204" pitchFamily="34" charset="0"/>
                <a:ea typeface="Times New Roman" panose="02020603050405020304" pitchFamily="18" charset="0"/>
              </a:rPr>
              <a:t>Đường kính viên bi</a:t>
            </a:r>
            <a:r>
              <a:rPr lang="en-US" sz="2500" i="1">
                <a:solidFill>
                  <a:srgbClr val="7030A0"/>
                </a:solidFill>
                <a:effectLst/>
                <a:latin typeface="Arial" panose="020B0604020202020204" pitchFamily="34" charset="0"/>
                <a:ea typeface="Times New Roman" panose="02020603050405020304" pitchFamily="18" charset="0"/>
              </a:rPr>
              <a:t>: d = … (m); </a:t>
            </a:r>
            <a:r>
              <a:rPr lang="en-US" sz="2500" i="1">
                <a:solidFill>
                  <a:srgbClr val="7030A0"/>
                </a:solidFill>
                <a:effectLst/>
                <a:latin typeface="Arial" panose="020B0604020202020204" pitchFamily="34" charset="0"/>
                <a:ea typeface="Times New Roman" panose="02020603050405020304" pitchFamily="18" charset="0"/>
                <a:sym typeface="Symbol" panose="05050102010706020507" pitchFamily="18" charset="2"/>
              </a:rPr>
              <a:t>d</a:t>
            </a:r>
            <a:r>
              <a:rPr lang="en-US" sz="2500" i="1">
                <a:solidFill>
                  <a:srgbClr val="7030A0"/>
                </a:solidFill>
                <a:effectLst/>
                <a:latin typeface="Arial" panose="020B0604020202020204" pitchFamily="34" charset="0"/>
                <a:ea typeface="Times New Roman" panose="02020603050405020304" pitchFamily="18" charset="0"/>
              </a:rPr>
              <a:t> =… (m)</a:t>
            </a:r>
            <a:endParaRPr lang="en-US" sz="2500"/>
          </a:p>
        </p:txBody>
      </p:sp>
    </p:spTree>
    <p:extLst>
      <p:ext uri="{BB962C8B-B14F-4D97-AF65-F5344CB8AC3E}">
        <p14:creationId xmlns:p14="http://schemas.microsoft.com/office/powerpoint/2010/main" val="269405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41" grpId="0"/>
      <p:bldP spid="42" grpId="0"/>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11D4A73B-9EA4-879E-CCF0-01625D157CE3}"/>
              </a:ext>
            </a:extLst>
          </p:cNvPr>
          <p:cNvSpPr/>
          <p:nvPr/>
        </p:nvSpPr>
        <p:spPr>
          <a:xfrm>
            <a:off x="770096" y="838199"/>
            <a:ext cx="10651808" cy="541513"/>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3" name="Text Box 29">
            <a:extLst>
              <a:ext uri="{FF2B5EF4-FFF2-40B4-BE49-F238E27FC236}">
                <a16:creationId xmlns:a16="http://schemas.microsoft.com/office/drawing/2014/main" id="{B08825EF-F172-E04F-9ED1-70BBEC358FAA}"/>
              </a:ext>
            </a:extLst>
          </p:cNvPr>
          <p:cNvSpPr txBox="1">
            <a:spLocks noChangeArrowheads="1"/>
          </p:cNvSpPr>
          <p:nvPr/>
        </p:nvSpPr>
        <p:spPr bwMode="auto">
          <a:xfrm>
            <a:off x="1085964" y="844969"/>
            <a:ext cx="10061514" cy="477054"/>
          </a:xfrm>
          <a:prstGeom prst="rect">
            <a:avLst/>
          </a:prstGeom>
          <a:noFill/>
          <a:ln>
            <a:noFill/>
          </a:ln>
          <a:effectLst/>
        </p:spPr>
        <p:txBody>
          <a:bodyPr wrap="square">
            <a:spAutoFit/>
          </a:bodyPr>
          <a:lstStyle/>
          <a:p>
            <a:pPr marL="346075" marR="0" indent="-346075"/>
            <a:r>
              <a:rPr lang="en-US" sz="2500">
                <a:solidFill>
                  <a:srgbClr val="000000"/>
                </a:solidFill>
                <a:effectLst/>
                <a:latin typeface="Arial" panose="020B0604020202020204" pitchFamily="34" charset="0"/>
                <a:ea typeface="Times New Roman" panose="02020603050405020304" pitchFamily="18" charset="0"/>
              </a:rPr>
              <a:t>2. Tính sai số của phép đo s, t và phép đo tốc độ. </a:t>
            </a:r>
          </a:p>
        </p:txBody>
      </p:sp>
      <p:grpSp>
        <p:nvGrpSpPr>
          <p:cNvPr id="15" name="Group 14">
            <a:extLst>
              <a:ext uri="{FF2B5EF4-FFF2-40B4-BE49-F238E27FC236}">
                <a16:creationId xmlns:a16="http://schemas.microsoft.com/office/drawing/2014/main" id="{2A6C3612-213C-EB78-5C3D-3FA7F2E65C75}"/>
              </a:ext>
            </a:extLst>
          </p:cNvPr>
          <p:cNvGrpSpPr/>
          <p:nvPr/>
        </p:nvGrpSpPr>
        <p:grpSpPr>
          <a:xfrm>
            <a:off x="534577" y="515635"/>
            <a:ext cx="513327" cy="492626"/>
            <a:chOff x="501379" y="507464"/>
            <a:chExt cx="518742" cy="492626"/>
          </a:xfrm>
        </p:grpSpPr>
        <p:sp>
          <p:nvSpPr>
            <p:cNvPr id="18" name="Oval 17">
              <a:extLst>
                <a:ext uri="{FF2B5EF4-FFF2-40B4-BE49-F238E27FC236}">
                  <a16:creationId xmlns:a16="http://schemas.microsoft.com/office/drawing/2014/main" id="{D2313A59-1DA0-9A7B-27F7-4A55A6B8D139}"/>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A0DD21B-B20F-8EF2-F0E2-3568F5FB300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39840" y="515015"/>
              <a:ext cx="480281" cy="442625"/>
            </a:xfrm>
            <a:prstGeom prst="rect">
              <a:avLst/>
            </a:prstGeom>
          </p:spPr>
        </p:pic>
      </p:grpSp>
      <p:grpSp>
        <p:nvGrpSpPr>
          <p:cNvPr id="14" name="Group 56">
            <a:extLst>
              <a:ext uri="{FF2B5EF4-FFF2-40B4-BE49-F238E27FC236}">
                <a16:creationId xmlns:a16="http://schemas.microsoft.com/office/drawing/2014/main" id="{84A80B80-D22E-335F-23D4-D81AB956AEC1}"/>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17" name="Rounded Rectangle 57">
              <a:extLst>
                <a:ext uri="{FF2B5EF4-FFF2-40B4-BE49-F238E27FC236}">
                  <a16:creationId xmlns:a16="http://schemas.microsoft.com/office/drawing/2014/main" id="{C9170C55-5FA9-6BD9-3FB4-368415BE72DD}"/>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9" name="Rounded Rectangle 4">
              <a:extLst>
                <a:ext uri="{FF2B5EF4-FFF2-40B4-BE49-F238E27FC236}">
                  <a16:creationId xmlns:a16="http://schemas.microsoft.com/office/drawing/2014/main" id="{9270A91D-986C-D139-20E9-7BE06BBD4079}"/>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Hoạt động</a:t>
              </a:r>
            </a:p>
          </p:txBody>
        </p:sp>
      </p:grpSp>
      <p:sp>
        <p:nvSpPr>
          <p:cNvPr id="22" name="TextBox 21">
            <a:extLst>
              <a:ext uri="{FF2B5EF4-FFF2-40B4-BE49-F238E27FC236}">
                <a16:creationId xmlns:a16="http://schemas.microsoft.com/office/drawing/2014/main" id="{EA4FF4E1-9960-EC69-EF31-F7E425F2C74F}"/>
              </a:ext>
            </a:extLst>
          </p:cNvPr>
          <p:cNvSpPr txBox="1"/>
          <p:nvPr/>
        </p:nvSpPr>
        <p:spPr>
          <a:xfrm>
            <a:off x="513556" y="1599434"/>
            <a:ext cx="6725444" cy="477054"/>
          </a:xfrm>
          <a:prstGeom prst="rect">
            <a:avLst/>
          </a:prstGeom>
          <a:noFill/>
        </p:spPr>
        <p:txBody>
          <a:bodyPr wrap="square">
            <a:spAutoFit/>
          </a:bodyPr>
          <a:lstStyle/>
          <a:p>
            <a:pPr marL="803275" lvl="2" indent="-346075">
              <a:buFont typeface="Arial" panose="020B0604020202020204" pitchFamily="34" charset="0"/>
              <a:buChar char="•"/>
            </a:pPr>
            <a:r>
              <a:rPr lang="en-US" sz="25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a:t>
            </a:r>
            <a:r>
              <a:rPr lang="en-US" sz="2500">
                <a:solidFill>
                  <a:srgbClr val="000000"/>
                </a:solidFill>
                <a:effectLst/>
                <a:latin typeface="Arial" panose="020B0604020202020204" pitchFamily="34" charset="0"/>
                <a:ea typeface="Times New Roman" panose="02020603050405020304" pitchFamily="18" charset="0"/>
              </a:rPr>
              <a:t>s bằng nửa ĐCNN của thước đo. </a:t>
            </a:r>
          </a:p>
        </p:txBody>
      </p:sp>
      <p:sp>
        <p:nvSpPr>
          <p:cNvPr id="24" name="TextBox 23">
            <a:extLst>
              <a:ext uri="{FF2B5EF4-FFF2-40B4-BE49-F238E27FC236}">
                <a16:creationId xmlns:a16="http://schemas.microsoft.com/office/drawing/2014/main" id="{5C4C977F-3EFB-10E7-23A8-4754EA18618E}"/>
              </a:ext>
            </a:extLst>
          </p:cNvPr>
          <p:cNvSpPr txBox="1"/>
          <p:nvPr/>
        </p:nvSpPr>
        <p:spPr>
          <a:xfrm>
            <a:off x="495163" y="2131780"/>
            <a:ext cx="6725444" cy="477054"/>
          </a:xfrm>
          <a:prstGeom prst="rect">
            <a:avLst/>
          </a:prstGeom>
          <a:noFill/>
        </p:spPr>
        <p:txBody>
          <a:bodyPr wrap="square">
            <a:spAutoFit/>
          </a:bodyPr>
          <a:lstStyle/>
          <a:p>
            <a:pPr marL="803275" lvl="2" indent="-346075">
              <a:buFont typeface="Arial" panose="020B0604020202020204" pitchFamily="34" charset="0"/>
              <a:buChar char="•"/>
            </a:pPr>
            <a:r>
              <a:rPr lang="en-US" sz="25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a:t>
            </a:r>
            <a:r>
              <a:rPr lang="en-US" sz="2500">
                <a:solidFill>
                  <a:srgbClr val="000000"/>
                </a:solidFill>
                <a:effectLst/>
                <a:latin typeface="Arial" panose="020B0604020202020204" pitchFamily="34" charset="0"/>
                <a:ea typeface="Times New Roman" panose="02020603050405020304" pitchFamily="18" charset="0"/>
              </a:rPr>
              <a:t>t theo công thức (3.1), (3.2) trang 18.</a:t>
            </a:r>
          </a:p>
        </p:txBody>
      </p:sp>
      <p:sp>
        <p:nvSpPr>
          <p:cNvPr id="29" name="TextBox 28">
            <a:extLst>
              <a:ext uri="{FF2B5EF4-FFF2-40B4-BE49-F238E27FC236}">
                <a16:creationId xmlns:a16="http://schemas.microsoft.com/office/drawing/2014/main" id="{3552B29A-49C4-ADD8-9D86-1C0A7A2B3720}"/>
              </a:ext>
            </a:extLst>
          </p:cNvPr>
          <p:cNvSpPr txBox="1"/>
          <p:nvPr/>
        </p:nvSpPr>
        <p:spPr>
          <a:xfrm>
            <a:off x="534577" y="4516269"/>
            <a:ext cx="6725444" cy="477054"/>
          </a:xfrm>
          <a:prstGeom prst="rect">
            <a:avLst/>
          </a:prstGeom>
          <a:noFill/>
        </p:spPr>
        <p:txBody>
          <a:bodyPr wrap="square">
            <a:spAutoFit/>
          </a:bodyPr>
          <a:lstStyle/>
          <a:p>
            <a:pPr marL="803275" lvl="2" indent="-346075">
              <a:buFont typeface="Arial" panose="020B0604020202020204" pitchFamily="34" charset="0"/>
              <a:buChar char="•"/>
            </a:pPr>
            <a:r>
              <a:rPr lang="en-US" sz="2500">
                <a:solidFill>
                  <a:srgbClr val="000000"/>
                </a:solidFill>
                <a:effectLst/>
                <a:latin typeface="Arial" panose="020B0604020202020204" pitchFamily="34" charset="0"/>
                <a:ea typeface="Times New Roman" panose="02020603050405020304" pitchFamily="18" charset="0"/>
                <a:sym typeface="Symbol" panose="05050102010706020507" pitchFamily="18" charset="2"/>
              </a:rPr>
              <a:t>v </a:t>
            </a:r>
            <a:r>
              <a:rPr lang="en-US" sz="2500">
                <a:solidFill>
                  <a:srgbClr val="000000"/>
                </a:solidFill>
                <a:effectLst/>
                <a:latin typeface="Arial" panose="020B0604020202020204" pitchFamily="34" charset="0"/>
                <a:ea typeface="Times New Roman" panose="02020603050405020304" pitchFamily="18" charset="0"/>
              </a:rPr>
              <a:t> tính theo ví dụ trang 18. </a:t>
            </a:r>
          </a:p>
        </p:txBody>
      </p:sp>
      <p:grpSp>
        <p:nvGrpSpPr>
          <p:cNvPr id="31" name="Group 30">
            <a:extLst>
              <a:ext uri="{FF2B5EF4-FFF2-40B4-BE49-F238E27FC236}">
                <a16:creationId xmlns:a16="http://schemas.microsoft.com/office/drawing/2014/main" id="{28C965BF-A000-476A-3655-8201D62C4915}"/>
              </a:ext>
            </a:extLst>
          </p:cNvPr>
          <p:cNvGrpSpPr/>
          <p:nvPr/>
        </p:nvGrpSpPr>
        <p:grpSpPr>
          <a:xfrm>
            <a:off x="2133600" y="2681549"/>
            <a:ext cx="7543800" cy="692787"/>
            <a:chOff x="4087719" y="2861567"/>
            <a:chExt cx="7543800" cy="607594"/>
          </a:xfrm>
        </p:grpSpPr>
        <p:pic>
          <p:nvPicPr>
            <p:cNvPr id="32" name="Picture 31" descr="empty-red-rectangle">
              <a:extLst>
                <a:ext uri="{FF2B5EF4-FFF2-40B4-BE49-F238E27FC236}">
                  <a16:creationId xmlns:a16="http://schemas.microsoft.com/office/drawing/2014/main" id="{EF3523BF-440F-24EB-82E9-6C2CFA42B6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9298" y="2861567"/>
              <a:ext cx="7244596" cy="607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83D03E96-74FA-56CA-5044-3436FCC604D3}"/>
                    </a:ext>
                  </a:extLst>
                </p:cNvPr>
                <p:cNvSpPr txBox="1"/>
                <p:nvPr/>
              </p:nvSpPr>
              <p:spPr>
                <a:xfrm>
                  <a:off x="4087719" y="2915901"/>
                  <a:ext cx="7543800" cy="477888"/>
                </a:xfrm>
                <a:prstGeom prst="rect">
                  <a:avLst/>
                </a:prstGeom>
                <a:noFill/>
              </p:spPr>
              <p:txBody>
                <a:bodyPr wrap="square">
                  <a:spAutoFit/>
                </a:bodyPr>
                <a:lstStyle/>
                <a:p>
                  <a:pPr algn="ctr"/>
                  <a:r>
                    <a:rPr lang="en-US" sz="2500" b="0" i="1">
                      <a:solidFill>
                        <a:srgbClr val="000000"/>
                      </a:solidFill>
                      <a:effectLst/>
                      <a:cs typeface="Arial" panose="020B0604020202020204" pitchFamily="34" charset="0"/>
                      <a:sym typeface="Symbol" panose="05050102010706020507" pitchFamily="18" charset="2"/>
                    </a:rPr>
                    <a:t></a:t>
                  </a:r>
                  <a:r>
                    <a:rPr lang="en-US" sz="2500" i="1">
                      <a:solidFill>
                        <a:srgbClr val="000000"/>
                      </a:solidFill>
                      <a:cs typeface="Arial" panose="020B0604020202020204" pitchFamily="34" charset="0"/>
                      <a:sym typeface="Symbol" panose="05050102010706020507" pitchFamily="18" charset="2"/>
                    </a:rPr>
                    <a:t>A</a:t>
                  </a:r>
                  <a:r>
                    <a:rPr lang="en-US" sz="2500" i="1" baseline="-25000">
                      <a:solidFill>
                        <a:srgbClr val="000000"/>
                      </a:solidFill>
                      <a:cs typeface="Arial" panose="020B0604020202020204" pitchFamily="34" charset="0"/>
                      <a:sym typeface="Symbol" panose="05050102010706020507" pitchFamily="18" charset="2"/>
                    </a:rPr>
                    <a:t>1</a:t>
                  </a:r>
                  <a:r>
                    <a:rPr lang="en-US" sz="2500" b="0">
                      <a:solidFill>
                        <a:srgbClr val="000000"/>
                      </a:solidFill>
                      <a:effectLst/>
                      <a:cs typeface="Arial" panose="020B0604020202020204" pitchFamily="34" charset="0"/>
                    </a:rPr>
                    <a:t> = </a:t>
                  </a:r>
                  <a14:m>
                    <m:oMath xmlns:m="http://schemas.openxmlformats.org/officeDocument/2006/math">
                      <m:d>
                        <m:dPr>
                          <m:begChr m:val="|"/>
                          <m:endChr m:val="|"/>
                          <m:ctrlPr>
                            <a:rPr lang="en-US" sz="2500" b="0" i="1" smtClean="0">
                              <a:solidFill>
                                <a:srgbClr val="000000"/>
                              </a:solidFill>
                              <a:effectLst/>
                              <a:latin typeface="Cambria Math" panose="02040503050406030204" pitchFamily="18" charset="0"/>
                              <a:cs typeface="Arial" panose="020B0604020202020204" pitchFamily="34" charset="0"/>
                            </a:rPr>
                          </m:ctrlPr>
                        </m:dPr>
                        <m:e>
                          <m:acc>
                            <m:accPr>
                              <m:chr m:val="̅"/>
                              <m:ctrlPr>
                                <a:rPr lang="en-US" sz="2500" i="1">
                                  <a:solidFill>
                                    <a:srgbClr val="000000"/>
                                  </a:solidFill>
                                  <a:latin typeface="Cambria Math" panose="02040503050406030204" pitchFamily="18" charset="0"/>
                                  <a:cs typeface="Arial" panose="020B0604020202020204" pitchFamily="34" charset="0"/>
                                </a:rPr>
                              </m:ctrlPr>
                            </m:accPr>
                            <m:e>
                              <m:r>
                                <a:rPr lang="en-US" sz="2500" i="1">
                                  <a:solidFill>
                                    <a:srgbClr val="000000"/>
                                  </a:solidFill>
                                  <a:latin typeface="Cambria Math" panose="02040503050406030204" pitchFamily="18" charset="0"/>
                                  <a:cs typeface="Arial" panose="020B0604020202020204" pitchFamily="34" charset="0"/>
                                </a:rPr>
                                <m:t>𝐴</m:t>
                              </m:r>
                            </m:e>
                          </m:acc>
                          <m:r>
                            <a:rPr lang="en-US" sz="2500" b="0" i="1" smtClean="0">
                              <a:solidFill>
                                <a:srgbClr val="000000"/>
                              </a:solidFill>
                              <a:latin typeface="Cambria Math" panose="02040503050406030204" pitchFamily="18" charset="0"/>
                              <a:cs typeface="Arial" panose="020B0604020202020204" pitchFamily="34" charset="0"/>
                            </a:rPr>
                            <m:t>−</m:t>
                          </m:r>
                          <m:sSub>
                            <m:sSubPr>
                              <m:ctrlPr>
                                <a:rPr lang="en-US" sz="2500" b="0" i="1" smtClean="0">
                                  <a:solidFill>
                                    <a:srgbClr val="000000"/>
                                  </a:solidFill>
                                  <a:latin typeface="Cambria Math" panose="02040503050406030204" pitchFamily="18" charset="0"/>
                                  <a:cs typeface="Arial" panose="020B0604020202020204" pitchFamily="34" charset="0"/>
                                </a:rPr>
                              </m:ctrlPr>
                            </m:sSubPr>
                            <m:e>
                              <m:r>
                                <a:rPr lang="en-US" sz="2500" b="0" i="1" smtClean="0">
                                  <a:solidFill>
                                    <a:srgbClr val="000000"/>
                                  </a:solidFill>
                                  <a:latin typeface="Cambria Math" panose="02040503050406030204" pitchFamily="18" charset="0"/>
                                  <a:cs typeface="Arial" panose="020B0604020202020204" pitchFamily="34" charset="0"/>
                                </a:rPr>
                                <m:t>𝐴</m:t>
                              </m:r>
                            </m:e>
                            <m:sub>
                              <m:r>
                                <a:rPr lang="en-US" sz="2500" b="0" i="1" smtClean="0">
                                  <a:solidFill>
                                    <a:srgbClr val="000000"/>
                                  </a:solidFill>
                                  <a:latin typeface="Cambria Math" panose="02040503050406030204" pitchFamily="18" charset="0"/>
                                  <a:cs typeface="Arial" panose="020B0604020202020204" pitchFamily="34" charset="0"/>
                                </a:rPr>
                                <m:t>1</m:t>
                              </m:r>
                            </m:sub>
                          </m:sSub>
                        </m:e>
                      </m:d>
                    </m:oMath>
                  </a14:m>
                  <a:r>
                    <a:rPr lang="en-US" sz="2500" b="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2500" i="1">
                      <a:solidFill>
                        <a:srgbClr val="000000"/>
                      </a:solidFill>
                      <a:cs typeface="Arial" panose="020B0604020202020204" pitchFamily="34" charset="0"/>
                      <a:sym typeface="Symbol" panose="05050102010706020507" pitchFamily="18" charset="2"/>
                    </a:rPr>
                    <a:t>A</a:t>
                  </a:r>
                  <a:r>
                    <a:rPr lang="en-US" sz="2500" i="1" baseline="-25000">
                      <a:solidFill>
                        <a:srgbClr val="000000"/>
                      </a:solidFill>
                      <a:cs typeface="Arial" panose="020B0604020202020204" pitchFamily="34" charset="0"/>
                      <a:sym typeface="Symbol" panose="05050102010706020507" pitchFamily="18" charset="2"/>
                    </a:rPr>
                    <a:t>2</a:t>
                  </a:r>
                  <a:r>
                    <a:rPr lang="en-US" sz="2500">
                      <a:solidFill>
                        <a:srgbClr val="000000"/>
                      </a:solidFill>
                      <a:cs typeface="Arial" panose="020B0604020202020204" pitchFamily="34" charset="0"/>
                    </a:rPr>
                    <a:t> = </a:t>
                  </a:r>
                  <a14:m>
                    <m:oMath xmlns:m="http://schemas.openxmlformats.org/officeDocument/2006/math">
                      <m:d>
                        <m:dPr>
                          <m:begChr m:val="|"/>
                          <m:endChr m:val="|"/>
                          <m:ctrlPr>
                            <a:rPr lang="en-US" sz="2500" i="1">
                              <a:solidFill>
                                <a:srgbClr val="000000"/>
                              </a:solidFill>
                              <a:latin typeface="Cambria Math" panose="02040503050406030204" pitchFamily="18" charset="0"/>
                              <a:cs typeface="Arial" panose="020B0604020202020204" pitchFamily="34" charset="0"/>
                            </a:rPr>
                          </m:ctrlPr>
                        </m:dPr>
                        <m:e>
                          <m:acc>
                            <m:accPr>
                              <m:chr m:val="̅"/>
                              <m:ctrlPr>
                                <a:rPr lang="en-US" sz="2500" i="1">
                                  <a:solidFill>
                                    <a:srgbClr val="000000"/>
                                  </a:solidFill>
                                  <a:latin typeface="Cambria Math" panose="02040503050406030204" pitchFamily="18" charset="0"/>
                                  <a:cs typeface="Arial" panose="020B0604020202020204" pitchFamily="34" charset="0"/>
                                </a:rPr>
                              </m:ctrlPr>
                            </m:accPr>
                            <m:e>
                              <m:r>
                                <a:rPr lang="en-US" sz="2500" i="1">
                                  <a:solidFill>
                                    <a:srgbClr val="000000"/>
                                  </a:solidFill>
                                  <a:latin typeface="Cambria Math" panose="02040503050406030204" pitchFamily="18" charset="0"/>
                                  <a:cs typeface="Arial" panose="020B0604020202020204" pitchFamily="34" charset="0"/>
                                </a:rPr>
                                <m:t>𝐴</m:t>
                              </m:r>
                            </m:e>
                          </m:acc>
                          <m:r>
                            <a:rPr lang="en-US" sz="2500" i="1">
                              <a:solidFill>
                                <a:srgbClr val="000000"/>
                              </a:solidFill>
                              <a:latin typeface="Cambria Math" panose="02040503050406030204" pitchFamily="18" charset="0"/>
                              <a:cs typeface="Arial" panose="020B0604020202020204" pitchFamily="34" charset="0"/>
                            </a:rPr>
                            <m:t>−</m:t>
                          </m:r>
                          <m:sSub>
                            <m:sSubPr>
                              <m:ctrlPr>
                                <a:rPr lang="en-US" sz="2500" i="1">
                                  <a:solidFill>
                                    <a:srgbClr val="000000"/>
                                  </a:solidFill>
                                  <a:latin typeface="Cambria Math" panose="02040503050406030204" pitchFamily="18" charset="0"/>
                                  <a:cs typeface="Arial" panose="020B0604020202020204" pitchFamily="34" charset="0"/>
                                </a:rPr>
                              </m:ctrlPr>
                            </m:sSubPr>
                            <m:e>
                              <m:r>
                                <a:rPr lang="en-US" sz="2500" i="1">
                                  <a:solidFill>
                                    <a:srgbClr val="000000"/>
                                  </a:solidFill>
                                  <a:latin typeface="Cambria Math" panose="02040503050406030204" pitchFamily="18" charset="0"/>
                                  <a:cs typeface="Arial" panose="020B0604020202020204" pitchFamily="34" charset="0"/>
                                </a:rPr>
                                <m:t>𝐴</m:t>
                              </m:r>
                            </m:e>
                            <m:sub>
                              <m:r>
                                <a:rPr lang="en-US" sz="2500" b="0" i="1" smtClean="0">
                                  <a:solidFill>
                                    <a:srgbClr val="000000"/>
                                  </a:solidFill>
                                  <a:latin typeface="Cambria Math" panose="02040503050406030204" pitchFamily="18" charset="0"/>
                                  <a:cs typeface="Arial" panose="020B0604020202020204" pitchFamily="34" charset="0"/>
                                </a:rPr>
                                <m:t>2</m:t>
                              </m:r>
                            </m:sub>
                          </m:sSub>
                        </m:e>
                      </m:d>
                    </m:oMath>
                  </a14:m>
                  <a:r>
                    <a:rPr lang="en-US" sz="2500">
                      <a:latin typeface="Arial" panose="020B0604020202020204" pitchFamily="34" charset="0"/>
                      <a:ea typeface="Calibri" panose="020F0502020204030204" pitchFamily="34" charset="0"/>
                      <a:cs typeface="Arial" panose="020B0604020202020204" pitchFamily="34" charset="0"/>
                    </a:rPr>
                    <a:t>; </a:t>
                  </a:r>
                  <a:r>
                    <a:rPr lang="en-US" sz="2500" i="1">
                      <a:solidFill>
                        <a:srgbClr val="000000"/>
                      </a:solidFill>
                      <a:cs typeface="Arial" panose="020B0604020202020204" pitchFamily="34" charset="0"/>
                      <a:sym typeface="Symbol" panose="05050102010706020507" pitchFamily="18" charset="2"/>
                    </a:rPr>
                    <a:t>A</a:t>
                  </a:r>
                  <a:r>
                    <a:rPr lang="en-US" sz="2500" i="1" baseline="-25000">
                      <a:solidFill>
                        <a:srgbClr val="000000"/>
                      </a:solidFill>
                      <a:cs typeface="Arial" panose="020B0604020202020204" pitchFamily="34" charset="0"/>
                      <a:sym typeface="Symbol" panose="05050102010706020507" pitchFamily="18" charset="2"/>
                    </a:rPr>
                    <a:t>3</a:t>
                  </a:r>
                  <a:r>
                    <a:rPr lang="en-US" sz="2500">
                      <a:solidFill>
                        <a:srgbClr val="000000"/>
                      </a:solidFill>
                      <a:cs typeface="Arial" panose="020B0604020202020204" pitchFamily="34" charset="0"/>
                    </a:rPr>
                    <a:t> = </a:t>
                  </a:r>
                  <a14:m>
                    <m:oMath xmlns:m="http://schemas.openxmlformats.org/officeDocument/2006/math">
                      <m:d>
                        <m:dPr>
                          <m:begChr m:val="|"/>
                          <m:endChr m:val="|"/>
                          <m:ctrlPr>
                            <a:rPr lang="en-US" sz="2500" i="1">
                              <a:solidFill>
                                <a:srgbClr val="000000"/>
                              </a:solidFill>
                              <a:latin typeface="Cambria Math" panose="02040503050406030204" pitchFamily="18" charset="0"/>
                              <a:cs typeface="Arial" panose="020B0604020202020204" pitchFamily="34" charset="0"/>
                            </a:rPr>
                          </m:ctrlPr>
                        </m:dPr>
                        <m:e>
                          <m:acc>
                            <m:accPr>
                              <m:chr m:val="̅"/>
                              <m:ctrlPr>
                                <a:rPr lang="en-US" sz="2500" i="1">
                                  <a:solidFill>
                                    <a:srgbClr val="000000"/>
                                  </a:solidFill>
                                  <a:latin typeface="Cambria Math" panose="02040503050406030204" pitchFamily="18" charset="0"/>
                                  <a:cs typeface="Arial" panose="020B0604020202020204" pitchFamily="34" charset="0"/>
                                </a:rPr>
                              </m:ctrlPr>
                            </m:accPr>
                            <m:e>
                              <m:r>
                                <a:rPr lang="en-US" sz="2500" i="1">
                                  <a:solidFill>
                                    <a:srgbClr val="000000"/>
                                  </a:solidFill>
                                  <a:latin typeface="Cambria Math" panose="02040503050406030204" pitchFamily="18" charset="0"/>
                                  <a:cs typeface="Arial" panose="020B0604020202020204" pitchFamily="34" charset="0"/>
                                </a:rPr>
                                <m:t>𝐴</m:t>
                              </m:r>
                            </m:e>
                          </m:acc>
                          <m:r>
                            <a:rPr lang="en-US" sz="2500" i="1">
                              <a:solidFill>
                                <a:srgbClr val="000000"/>
                              </a:solidFill>
                              <a:latin typeface="Cambria Math" panose="02040503050406030204" pitchFamily="18" charset="0"/>
                              <a:cs typeface="Arial" panose="020B0604020202020204" pitchFamily="34" charset="0"/>
                            </a:rPr>
                            <m:t>−</m:t>
                          </m:r>
                          <m:sSub>
                            <m:sSubPr>
                              <m:ctrlPr>
                                <a:rPr lang="en-US" sz="2500" i="1">
                                  <a:solidFill>
                                    <a:srgbClr val="000000"/>
                                  </a:solidFill>
                                  <a:latin typeface="Cambria Math" panose="02040503050406030204" pitchFamily="18" charset="0"/>
                                  <a:cs typeface="Arial" panose="020B0604020202020204" pitchFamily="34" charset="0"/>
                                </a:rPr>
                              </m:ctrlPr>
                            </m:sSubPr>
                            <m:e>
                              <m:r>
                                <a:rPr lang="en-US" sz="2500" i="1">
                                  <a:solidFill>
                                    <a:srgbClr val="000000"/>
                                  </a:solidFill>
                                  <a:latin typeface="Cambria Math" panose="02040503050406030204" pitchFamily="18" charset="0"/>
                                  <a:cs typeface="Arial" panose="020B0604020202020204" pitchFamily="34" charset="0"/>
                                </a:rPr>
                                <m:t>𝐴</m:t>
                              </m:r>
                            </m:e>
                            <m:sub>
                              <m:r>
                                <a:rPr lang="en-US" sz="2500" b="0" i="1" smtClean="0">
                                  <a:solidFill>
                                    <a:srgbClr val="000000"/>
                                  </a:solidFill>
                                  <a:latin typeface="Cambria Math" panose="02040503050406030204" pitchFamily="18" charset="0"/>
                                  <a:cs typeface="Arial" panose="020B0604020202020204" pitchFamily="34" charset="0"/>
                                </a:rPr>
                                <m:t>3</m:t>
                              </m:r>
                            </m:sub>
                          </m:sSub>
                        </m:e>
                      </m:d>
                      <m:r>
                        <a:rPr lang="en-US" sz="2500" b="0" i="1" smtClean="0">
                          <a:solidFill>
                            <a:srgbClr val="000000"/>
                          </a:solidFill>
                          <a:latin typeface="Cambria Math" panose="02040503050406030204" pitchFamily="18" charset="0"/>
                          <a:cs typeface="Arial" panose="020B0604020202020204" pitchFamily="34" charset="0"/>
                        </a:rPr>
                        <m:t>…</m:t>
                      </m:r>
                    </m:oMath>
                  </a14:m>
                  <a:endParaRPr lang="vi-VN" sz="2500">
                    <a:ea typeface="Calibri" panose="020F0502020204030204" pitchFamily="34" charset="0"/>
                    <a:cs typeface="Arial" panose="020B0604020202020204" pitchFamily="34" charset="0"/>
                  </a:endParaRPr>
                </a:p>
              </p:txBody>
            </p:sp>
          </mc:Choice>
          <mc:Fallback xmlns="">
            <p:sp>
              <p:nvSpPr>
                <p:cNvPr id="27" name="TextBox 26">
                  <a:extLst>
                    <a:ext uri="{FF2B5EF4-FFF2-40B4-BE49-F238E27FC236}">
                      <a16:creationId xmlns:a16="http://schemas.microsoft.com/office/drawing/2014/main" id="{40F75308-0368-0727-5C45-2321807430A3}"/>
                    </a:ext>
                  </a:extLst>
                </p:cNvPr>
                <p:cNvSpPr txBox="1">
                  <a:spLocks noRot="1" noChangeAspect="1" noMove="1" noResize="1" noEditPoints="1" noAdjustHandles="1" noChangeArrowheads="1" noChangeShapeType="1" noTextEdit="1"/>
                </p:cNvSpPr>
                <p:nvPr/>
              </p:nvSpPr>
              <p:spPr>
                <a:xfrm>
                  <a:off x="4087719" y="2915901"/>
                  <a:ext cx="7543800" cy="477888"/>
                </a:xfrm>
                <a:prstGeom prst="rect">
                  <a:avLst/>
                </a:prstGeom>
                <a:blipFill>
                  <a:blip r:embed="rId6"/>
                  <a:stretch>
                    <a:fillRect t="-12360" b="-14607"/>
                  </a:stretch>
                </a:blipFill>
              </p:spPr>
              <p:txBody>
                <a:bodyPr/>
                <a:lstStyle/>
                <a:p>
                  <a:r>
                    <a:rPr lang="en-US">
                      <a:noFill/>
                    </a:rPr>
                    <a:t> </a:t>
                  </a:r>
                </a:p>
              </p:txBody>
            </p:sp>
          </mc:Fallback>
        </mc:AlternateContent>
      </p:grpSp>
      <p:grpSp>
        <p:nvGrpSpPr>
          <p:cNvPr id="34" name="Group 33">
            <a:extLst>
              <a:ext uri="{FF2B5EF4-FFF2-40B4-BE49-F238E27FC236}">
                <a16:creationId xmlns:a16="http://schemas.microsoft.com/office/drawing/2014/main" id="{45809386-FAA9-07EC-BCC8-268ABE20D653}"/>
              </a:ext>
            </a:extLst>
          </p:cNvPr>
          <p:cNvGrpSpPr/>
          <p:nvPr/>
        </p:nvGrpSpPr>
        <p:grpSpPr>
          <a:xfrm>
            <a:off x="4148976" y="3527396"/>
            <a:ext cx="3513048" cy="987289"/>
            <a:chOff x="5231186" y="3112946"/>
            <a:chExt cx="4663325" cy="1110251"/>
          </a:xfrm>
        </p:grpSpPr>
        <p:pic>
          <p:nvPicPr>
            <p:cNvPr id="35" name="Picture 34" descr="empty-red-rectangle">
              <a:extLst>
                <a:ext uri="{FF2B5EF4-FFF2-40B4-BE49-F238E27FC236}">
                  <a16:creationId xmlns:a16="http://schemas.microsoft.com/office/drawing/2014/main" id="{D1937599-6850-78D3-4478-4DCB56A67D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1186" y="3112946"/>
              <a:ext cx="4663325" cy="111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10012478-D7C5-2A9F-D710-60850D13ADD0}"/>
                    </a:ext>
                  </a:extLst>
                </p:cNvPr>
                <p:cNvSpPr txBox="1"/>
                <p:nvPr/>
              </p:nvSpPr>
              <p:spPr>
                <a:xfrm>
                  <a:off x="5410200" y="3200400"/>
                  <a:ext cx="4305298" cy="750270"/>
                </a:xfrm>
                <a:prstGeom prst="rect">
                  <a:avLst/>
                </a:prstGeom>
                <a:noFill/>
              </p:spPr>
              <p:txBody>
                <a:bodyPr wrap="square">
                  <a:spAutoFit/>
                </a:bodyPr>
                <a:lstStyle/>
                <a:p>
                  <a:pPr algn="ctr"/>
                  <a14:m>
                    <m:oMath xmlns:m="http://schemas.openxmlformats.org/officeDocument/2006/math">
                      <m:acc>
                        <m:accPr>
                          <m:chr m:val="̅"/>
                          <m:ctrlPr>
                            <a:rPr lang="en-US" sz="3000" i="1" smtClean="0">
                              <a:solidFill>
                                <a:srgbClr val="000000"/>
                              </a:solidFill>
                              <a:effectLst/>
                              <a:latin typeface="Cambria Math" panose="02040503050406030204" pitchFamily="18" charset="0"/>
                              <a:cs typeface="Arial" panose="020B0604020202020204" pitchFamily="34" charset="0"/>
                            </a:rPr>
                          </m:ctrlPr>
                        </m:accPr>
                        <m:e>
                          <m:r>
                            <a:rPr lang="en-US" sz="3000" b="0" i="1" smtClean="0">
                              <a:solidFill>
                                <a:srgbClr val="000000"/>
                              </a:solidFill>
                              <a:effectLst/>
                              <a:latin typeface="Cambria Math" panose="02040503050406030204" pitchFamily="18" charset="0"/>
                              <a:cs typeface="Arial" panose="020B0604020202020204" pitchFamily="34" charset="0"/>
                            </a:rPr>
                            <m:t>𝐴</m:t>
                          </m:r>
                        </m:e>
                      </m:acc>
                    </m:oMath>
                  </a14:m>
                  <a:r>
                    <a:rPr lang="en-US" sz="30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f>
                        <m:fPr>
                          <m:ctrlPr>
                            <a:rPr lang="en-US" sz="3000" i="1" smtClean="0">
                              <a:solidFill>
                                <a:srgbClr val="000000"/>
                              </a:solidFill>
                              <a:effectLst/>
                              <a:latin typeface="Cambria Math" panose="02040503050406030204" pitchFamily="18" charset="0"/>
                              <a:cs typeface="Arial" panose="020B0604020202020204" pitchFamily="34" charset="0"/>
                            </a:rPr>
                          </m:ctrlPr>
                        </m:fPr>
                        <m:num>
                          <m:sSub>
                            <m:sSubPr>
                              <m:ctrlPr>
                                <a:rPr lang="en-US" sz="3000" i="1" smtClean="0">
                                  <a:solidFill>
                                    <a:srgbClr val="000000"/>
                                  </a:solidFill>
                                  <a:effectLst/>
                                  <a:latin typeface="Cambria Math" panose="02040503050406030204" pitchFamily="18" charset="0"/>
                                  <a:cs typeface="Arial" panose="020B0604020202020204" pitchFamily="34" charset="0"/>
                                </a:rPr>
                              </m:ctrlPr>
                            </m:sSubPr>
                            <m:e>
                              <m:r>
                                <a:rPr lang="en-US" sz="3000" b="0" i="1" smtClean="0">
                                  <a:solidFill>
                                    <a:srgbClr val="000000"/>
                                  </a:solidFill>
                                  <a:effectLst/>
                                  <a:latin typeface="Cambria Math" panose="02040503050406030204" pitchFamily="18" charset="0"/>
                                  <a:cs typeface="Arial" panose="020B0604020202020204" pitchFamily="34" charset="0"/>
                                </a:rPr>
                                <m:t>𝐴</m:t>
                              </m:r>
                            </m:e>
                            <m:sub>
                              <m:r>
                                <a:rPr lang="en-US" sz="3000" b="0" i="1" smtClean="0">
                                  <a:solidFill>
                                    <a:srgbClr val="000000"/>
                                  </a:solidFill>
                                  <a:effectLst/>
                                  <a:latin typeface="Cambria Math" panose="02040503050406030204" pitchFamily="18" charset="0"/>
                                  <a:cs typeface="Arial" panose="020B0604020202020204" pitchFamily="34" charset="0"/>
                                </a:rPr>
                                <m:t>1</m:t>
                              </m:r>
                            </m:sub>
                          </m:sSub>
                          <m:r>
                            <a:rPr lang="en-US" sz="3000" b="0" i="1" smtClean="0">
                              <a:solidFill>
                                <a:srgbClr val="000000"/>
                              </a:solidFill>
                              <a:effectLst/>
                              <a:latin typeface="Cambria Math" panose="02040503050406030204" pitchFamily="18" charset="0"/>
                              <a:cs typeface="Arial" panose="020B0604020202020204" pitchFamily="34" charset="0"/>
                            </a:rPr>
                            <m:t>+</m:t>
                          </m:r>
                          <m:sSub>
                            <m:sSubPr>
                              <m:ctrlPr>
                                <a:rPr lang="en-US" sz="3000" i="1">
                                  <a:solidFill>
                                    <a:srgbClr val="000000"/>
                                  </a:solidFill>
                                  <a:latin typeface="Cambria Math" panose="02040503050406030204" pitchFamily="18" charset="0"/>
                                  <a:cs typeface="Arial" panose="020B0604020202020204" pitchFamily="34" charset="0"/>
                                </a:rPr>
                              </m:ctrlPr>
                            </m:sSubPr>
                            <m:e>
                              <m:r>
                                <a:rPr lang="en-US" sz="3000" i="1">
                                  <a:solidFill>
                                    <a:srgbClr val="000000"/>
                                  </a:solidFill>
                                  <a:latin typeface="Cambria Math" panose="02040503050406030204" pitchFamily="18" charset="0"/>
                                  <a:cs typeface="Arial" panose="020B0604020202020204" pitchFamily="34" charset="0"/>
                                </a:rPr>
                                <m:t>𝐴</m:t>
                              </m:r>
                            </m:e>
                            <m:sub>
                              <m:r>
                                <a:rPr lang="en-US" sz="3000" b="0" i="1" smtClean="0">
                                  <a:solidFill>
                                    <a:srgbClr val="000000"/>
                                  </a:solidFill>
                                  <a:latin typeface="Cambria Math" panose="02040503050406030204" pitchFamily="18" charset="0"/>
                                  <a:cs typeface="Arial" panose="020B0604020202020204" pitchFamily="34" charset="0"/>
                                </a:rPr>
                                <m:t>2</m:t>
                              </m:r>
                            </m:sub>
                          </m:sSub>
                          <m:r>
                            <a:rPr lang="en-US" sz="3000" i="1">
                              <a:solidFill>
                                <a:srgbClr val="000000"/>
                              </a:solidFill>
                              <a:latin typeface="Cambria Math" panose="02040503050406030204" pitchFamily="18" charset="0"/>
                              <a:cs typeface="Arial" panose="020B0604020202020204" pitchFamily="34" charset="0"/>
                            </a:rPr>
                            <m:t>+</m:t>
                          </m:r>
                          <m:r>
                            <a:rPr lang="en-US" sz="3000" b="0" i="1" smtClean="0">
                              <a:solidFill>
                                <a:srgbClr val="000000"/>
                              </a:solidFill>
                              <a:latin typeface="Cambria Math" panose="02040503050406030204" pitchFamily="18" charset="0"/>
                              <a:cs typeface="Arial" panose="020B0604020202020204" pitchFamily="34" charset="0"/>
                            </a:rPr>
                            <m:t>…</m:t>
                          </m:r>
                          <m:r>
                            <a:rPr lang="en-US" sz="3000" i="1">
                              <a:solidFill>
                                <a:srgbClr val="000000"/>
                              </a:solidFill>
                              <a:latin typeface="Cambria Math" panose="02040503050406030204" pitchFamily="18" charset="0"/>
                              <a:cs typeface="Arial" panose="020B0604020202020204" pitchFamily="34" charset="0"/>
                            </a:rPr>
                            <m:t>+</m:t>
                          </m:r>
                          <m:sSub>
                            <m:sSubPr>
                              <m:ctrlPr>
                                <a:rPr lang="en-US" sz="3000" i="1">
                                  <a:solidFill>
                                    <a:srgbClr val="000000"/>
                                  </a:solidFill>
                                  <a:latin typeface="Cambria Math" panose="02040503050406030204" pitchFamily="18" charset="0"/>
                                  <a:cs typeface="Arial" panose="020B0604020202020204" pitchFamily="34" charset="0"/>
                                </a:rPr>
                              </m:ctrlPr>
                            </m:sSubPr>
                            <m:e>
                              <m:r>
                                <a:rPr lang="en-US" sz="3000" i="1">
                                  <a:solidFill>
                                    <a:srgbClr val="000000"/>
                                  </a:solidFill>
                                  <a:latin typeface="Cambria Math" panose="02040503050406030204" pitchFamily="18" charset="0"/>
                                  <a:cs typeface="Arial" panose="020B0604020202020204" pitchFamily="34" charset="0"/>
                                </a:rPr>
                                <m:t>𝐴</m:t>
                              </m:r>
                            </m:e>
                            <m:sub>
                              <m:r>
                                <a:rPr lang="en-US" sz="3000" b="0" i="1" smtClean="0">
                                  <a:solidFill>
                                    <a:srgbClr val="000000"/>
                                  </a:solidFill>
                                  <a:latin typeface="Cambria Math" panose="02040503050406030204" pitchFamily="18" charset="0"/>
                                  <a:cs typeface="Arial" panose="020B0604020202020204" pitchFamily="34" charset="0"/>
                                </a:rPr>
                                <m:t>𝑛</m:t>
                              </m:r>
                            </m:sub>
                          </m:sSub>
                        </m:num>
                        <m:den>
                          <m:r>
                            <a:rPr lang="en-US" sz="3000" b="0" i="1" smtClean="0">
                              <a:solidFill>
                                <a:srgbClr val="000000"/>
                              </a:solidFill>
                              <a:effectLst/>
                              <a:latin typeface="Cambria Math" panose="02040503050406030204" pitchFamily="18" charset="0"/>
                              <a:cs typeface="Arial" panose="020B0604020202020204" pitchFamily="34" charset="0"/>
                            </a:rPr>
                            <m:t>𝑛</m:t>
                          </m:r>
                        </m:den>
                      </m:f>
                    </m:oMath>
                  </a14:m>
                  <a:r>
                    <a:rPr lang="en-US" sz="30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3000"/>
                </a:p>
              </p:txBody>
            </p:sp>
          </mc:Choice>
          <mc:Fallback xmlns="">
            <p:sp>
              <p:nvSpPr>
                <p:cNvPr id="30" name="TextBox 29">
                  <a:extLst>
                    <a:ext uri="{FF2B5EF4-FFF2-40B4-BE49-F238E27FC236}">
                      <a16:creationId xmlns:a16="http://schemas.microsoft.com/office/drawing/2014/main" id="{D4ED7EBE-A947-AEA4-297D-CDA12CAB4017}"/>
                    </a:ext>
                  </a:extLst>
                </p:cNvPr>
                <p:cNvSpPr txBox="1">
                  <a:spLocks noRot="1" noChangeAspect="1" noMove="1" noResize="1" noEditPoints="1" noAdjustHandles="1" noChangeArrowheads="1" noChangeShapeType="1" noTextEdit="1"/>
                </p:cNvSpPr>
                <p:nvPr/>
              </p:nvSpPr>
              <p:spPr>
                <a:xfrm>
                  <a:off x="5410200" y="3200400"/>
                  <a:ext cx="4305298" cy="750270"/>
                </a:xfrm>
                <a:prstGeom prst="rect">
                  <a:avLst/>
                </a:prstGeom>
                <a:blipFill>
                  <a:blip r:embed="rId7"/>
                  <a:stretch>
                    <a:fillRect b="-26168"/>
                  </a:stretch>
                </a:blipFill>
              </p:spPr>
              <p:txBody>
                <a:bodyPr/>
                <a:lstStyle/>
                <a:p>
                  <a:r>
                    <a:rPr lang="en-US">
                      <a:noFill/>
                    </a:rPr>
                    <a:t> </a:t>
                  </a:r>
                </a:p>
              </p:txBody>
            </p:sp>
          </mc:Fallback>
        </mc:AlternateContent>
      </p:grpSp>
      <p:grpSp>
        <p:nvGrpSpPr>
          <p:cNvPr id="37" name="Group 36">
            <a:extLst>
              <a:ext uri="{FF2B5EF4-FFF2-40B4-BE49-F238E27FC236}">
                <a16:creationId xmlns:a16="http://schemas.microsoft.com/office/drawing/2014/main" id="{F3C5C837-F0BE-96B7-02BA-166EFA749ED5}"/>
              </a:ext>
            </a:extLst>
          </p:cNvPr>
          <p:cNvGrpSpPr/>
          <p:nvPr/>
        </p:nvGrpSpPr>
        <p:grpSpPr>
          <a:xfrm>
            <a:off x="4272082" y="6088907"/>
            <a:ext cx="2792082" cy="681457"/>
            <a:chOff x="5231186" y="3112946"/>
            <a:chExt cx="4663325" cy="1110251"/>
          </a:xfrm>
        </p:grpSpPr>
        <p:pic>
          <p:nvPicPr>
            <p:cNvPr id="38" name="Picture 37" descr="empty-red-rectangle">
              <a:extLst>
                <a:ext uri="{FF2B5EF4-FFF2-40B4-BE49-F238E27FC236}">
                  <a16:creationId xmlns:a16="http://schemas.microsoft.com/office/drawing/2014/main" id="{F14BA2F0-97CA-B953-8A50-8661CC4553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1186" y="3112946"/>
              <a:ext cx="4663325" cy="111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0B19CC8C-EDCF-9A6B-58B2-49C92EC03F49}"/>
                    </a:ext>
                  </a:extLst>
                </p:cNvPr>
                <p:cNvSpPr txBox="1"/>
                <p:nvPr/>
              </p:nvSpPr>
              <p:spPr>
                <a:xfrm>
                  <a:off x="5410199" y="3262582"/>
                  <a:ext cx="4305298" cy="622996"/>
                </a:xfrm>
                <a:prstGeom prst="rect">
                  <a:avLst/>
                </a:prstGeom>
                <a:noFill/>
              </p:spPr>
              <p:txBody>
                <a:bodyPr wrap="square">
                  <a:spAutoFit/>
                </a:bodyPr>
                <a:lstStyle/>
                <a:p>
                  <a:pPr algn="ctr"/>
                  <a14:m>
                    <m:oMath xmlns:m="http://schemas.openxmlformats.org/officeDocument/2006/math">
                      <m:r>
                        <a:rPr lang="en-US" sz="3000" i="1" smtClean="0">
                          <a:solidFill>
                            <a:srgbClr val="000000"/>
                          </a:solidFill>
                          <a:latin typeface="Cambria Math" panose="02040503050406030204" pitchFamily="18" charset="0"/>
                          <a:cs typeface="Arial" panose="020B0604020202020204" pitchFamily="34" charset="0"/>
                          <a:sym typeface="Symbol" panose="05050102010706020507" pitchFamily="18" charset="2"/>
                        </a:rPr>
                        <m:t></m:t>
                      </m:r>
                      <m:r>
                        <a:rPr lang="en-US" sz="3000" b="0" i="1" smtClean="0">
                          <a:solidFill>
                            <a:srgbClr val="000000"/>
                          </a:solidFill>
                          <a:effectLst/>
                          <a:latin typeface="Cambria Math" panose="02040503050406030204" pitchFamily="18" charset="0"/>
                          <a:cs typeface="Arial" panose="020B0604020202020204" pitchFamily="34" charset="0"/>
                          <a:sym typeface="Symbol" panose="05050102010706020507" pitchFamily="18" charset="2"/>
                        </a:rPr>
                        <m:t>𝑣</m:t>
                      </m:r>
                    </m:oMath>
                  </a14:m>
                  <a:r>
                    <a:rPr lang="en-US" sz="30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r>
                        <a:rPr lang="en-US" sz="3000" i="1">
                          <a:solidFill>
                            <a:srgbClr val="000000"/>
                          </a:solidFill>
                          <a:latin typeface="Cambria Math" panose="02040503050406030204" pitchFamily="18" charset="0"/>
                          <a:cs typeface="Arial" panose="020B0604020202020204" pitchFamily="34" charset="0"/>
                          <a:sym typeface="Symbol" panose="05050102010706020507" pitchFamily="18" charset="2"/>
                        </a:rPr>
                        <m:t></m:t>
                      </m:r>
                      <m:r>
                        <a:rPr lang="en-US" sz="3000" i="1">
                          <a:solidFill>
                            <a:srgbClr val="000000"/>
                          </a:solidFill>
                          <a:latin typeface="Cambria Math" panose="02040503050406030204" pitchFamily="18" charset="0"/>
                          <a:cs typeface="Arial" panose="020B0604020202020204" pitchFamily="34" charset="0"/>
                          <a:sym typeface="Symbol" panose="05050102010706020507" pitchFamily="18" charset="2"/>
                        </a:rPr>
                        <m:t>𝑣</m:t>
                      </m:r>
                    </m:oMath>
                  </a14:m>
                  <a:r>
                    <a:rPr lang="en-US" sz="30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acc>
                        <m:accPr>
                          <m:chr m:val="̅"/>
                          <m:ctrlPr>
                            <a:rPr lang="en-US" sz="3000" i="1" smtClean="0">
                              <a:solidFill>
                                <a:srgbClr val="000000"/>
                              </a:solidFill>
                              <a:effectLst/>
                              <a:latin typeface="Cambria Math" panose="02040503050406030204" pitchFamily="18" charset="0"/>
                              <a:cs typeface="Arial" panose="020B0604020202020204" pitchFamily="34" charset="0"/>
                            </a:rPr>
                          </m:ctrlPr>
                        </m:accPr>
                        <m:e>
                          <m:r>
                            <a:rPr lang="en-US" sz="3000" b="0" i="1" smtClean="0">
                              <a:solidFill>
                                <a:srgbClr val="000000"/>
                              </a:solidFill>
                              <a:effectLst/>
                              <a:latin typeface="Cambria Math" panose="02040503050406030204" pitchFamily="18" charset="0"/>
                              <a:cs typeface="Arial" panose="020B0604020202020204" pitchFamily="34" charset="0"/>
                            </a:rPr>
                            <m:t>𝑣</m:t>
                          </m:r>
                        </m:e>
                      </m:acc>
                    </m:oMath>
                  </a14:m>
                  <a:endParaRPr lang="en-US" sz="3000"/>
                </a:p>
              </p:txBody>
            </p:sp>
          </mc:Choice>
          <mc:Fallback xmlns="">
            <p:sp>
              <p:nvSpPr>
                <p:cNvPr id="15" name="TextBox 14">
                  <a:extLst>
                    <a:ext uri="{FF2B5EF4-FFF2-40B4-BE49-F238E27FC236}">
                      <a16:creationId xmlns:a16="http://schemas.microsoft.com/office/drawing/2014/main" id="{61A23761-4581-9C02-8A72-2B1252398D0C}"/>
                    </a:ext>
                  </a:extLst>
                </p:cNvPr>
                <p:cNvSpPr txBox="1">
                  <a:spLocks noRot="1" noChangeAspect="1" noMove="1" noResize="1" noEditPoints="1" noAdjustHandles="1" noChangeArrowheads="1" noChangeShapeType="1" noTextEdit="1"/>
                </p:cNvSpPr>
                <p:nvPr/>
              </p:nvSpPr>
              <p:spPr>
                <a:xfrm>
                  <a:off x="5410199" y="3262582"/>
                  <a:ext cx="4305298" cy="622996"/>
                </a:xfrm>
                <a:prstGeom prst="rect">
                  <a:avLst/>
                </a:prstGeom>
                <a:blipFill>
                  <a:blip r:embed="rId8"/>
                  <a:stretch>
                    <a:fillRect t="-19481" b="-54545"/>
                  </a:stretch>
                </a:blipFill>
              </p:spPr>
              <p:txBody>
                <a:bodyPr/>
                <a:lstStyle/>
                <a:p>
                  <a:r>
                    <a:rPr lang="en-US">
                      <a:noFill/>
                    </a:rPr>
                    <a:t> </a:t>
                  </a:r>
                </a:p>
              </p:txBody>
            </p:sp>
          </mc:Fallback>
        </mc:AlternateContent>
      </p:grpSp>
      <p:grpSp>
        <p:nvGrpSpPr>
          <p:cNvPr id="40" name="Group 39">
            <a:extLst>
              <a:ext uri="{FF2B5EF4-FFF2-40B4-BE49-F238E27FC236}">
                <a16:creationId xmlns:a16="http://schemas.microsoft.com/office/drawing/2014/main" id="{FCAB63D7-00FC-F89C-A354-5E66BC3EBA18}"/>
              </a:ext>
            </a:extLst>
          </p:cNvPr>
          <p:cNvGrpSpPr/>
          <p:nvPr/>
        </p:nvGrpSpPr>
        <p:grpSpPr>
          <a:xfrm>
            <a:off x="3602271" y="5032512"/>
            <a:ext cx="4818154" cy="987289"/>
            <a:chOff x="5231186" y="3112946"/>
            <a:chExt cx="4663325" cy="1110251"/>
          </a:xfrm>
        </p:grpSpPr>
        <p:pic>
          <p:nvPicPr>
            <p:cNvPr id="41" name="Picture 40" descr="empty-red-rectangle">
              <a:extLst>
                <a:ext uri="{FF2B5EF4-FFF2-40B4-BE49-F238E27FC236}">
                  <a16:creationId xmlns:a16="http://schemas.microsoft.com/office/drawing/2014/main" id="{B81897C0-4BC8-32A2-DE9A-8B59F73AB7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1186" y="3112946"/>
              <a:ext cx="4663325" cy="1110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4A54ECD4-9171-75A9-5CB5-B04CE2708C27}"/>
                    </a:ext>
                  </a:extLst>
                </p:cNvPr>
                <p:cNvSpPr txBox="1"/>
                <p:nvPr/>
              </p:nvSpPr>
              <p:spPr>
                <a:xfrm>
                  <a:off x="5351028" y="3209898"/>
                  <a:ext cx="4305298" cy="795690"/>
                </a:xfrm>
                <a:prstGeom prst="rect">
                  <a:avLst/>
                </a:prstGeom>
                <a:noFill/>
              </p:spPr>
              <p:txBody>
                <a:bodyPr wrap="square">
                  <a:spAutoFit/>
                </a:bodyPr>
                <a:lstStyle/>
                <a:p>
                  <a:pPr algn="ctr"/>
                  <a14:m>
                    <m:oMath xmlns:m="http://schemas.openxmlformats.org/officeDocument/2006/math">
                      <m:r>
                        <a:rPr lang="en-US" sz="2500" i="1" smtClean="0">
                          <a:solidFill>
                            <a:srgbClr val="000000"/>
                          </a:solidFill>
                          <a:effectLst/>
                          <a:latin typeface="Cambria Math" panose="02040503050406030204" pitchFamily="18" charset="0"/>
                          <a:cs typeface="Arial" panose="020B0604020202020204" pitchFamily="34" charset="0"/>
                          <a:sym typeface="Symbol" panose="05050102010706020507" pitchFamily="18" charset="2"/>
                        </a:rPr>
                        <m:t></m:t>
                      </m:r>
                      <m:r>
                        <a:rPr lang="en-US" sz="2500" b="0" i="1" smtClean="0">
                          <a:solidFill>
                            <a:srgbClr val="000000"/>
                          </a:solidFill>
                          <a:effectLst/>
                          <a:latin typeface="Cambria Math" panose="02040503050406030204" pitchFamily="18" charset="0"/>
                          <a:cs typeface="Arial" panose="020B0604020202020204" pitchFamily="34" charset="0"/>
                          <a:sym typeface="Symbol" panose="05050102010706020507" pitchFamily="18" charset="2"/>
                        </a:rPr>
                        <m:t>𝑣</m:t>
                      </m:r>
                    </m:oMath>
                  </a14:m>
                  <a:r>
                    <a:rPr lang="en-US" sz="25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f>
                        <m:fPr>
                          <m:ctrlPr>
                            <a:rPr lang="en-US" sz="2500" i="1" smtClean="0">
                              <a:solidFill>
                                <a:srgbClr val="000000"/>
                              </a:solidFill>
                              <a:effectLst/>
                              <a:latin typeface="Cambria Math" panose="02040503050406030204" pitchFamily="18" charset="0"/>
                              <a:cs typeface="Arial" panose="020B0604020202020204" pitchFamily="34" charset="0"/>
                            </a:rPr>
                          </m:ctrlPr>
                        </m:fPr>
                        <m:num>
                          <m:r>
                            <a:rPr lang="en-US" sz="2500" i="1">
                              <a:solidFill>
                                <a:srgbClr val="000000"/>
                              </a:solidFill>
                              <a:latin typeface="Cambria Math" panose="02040503050406030204" pitchFamily="18" charset="0"/>
                              <a:cs typeface="Arial" panose="020B0604020202020204" pitchFamily="34" charset="0"/>
                              <a:sym typeface="Symbol" panose="05050102010706020507" pitchFamily="18" charset="2"/>
                            </a:rPr>
                            <m:t></m:t>
                          </m:r>
                          <m:r>
                            <a:rPr lang="en-US" sz="2500" b="0" i="1" smtClean="0">
                              <a:solidFill>
                                <a:srgbClr val="000000"/>
                              </a:solidFill>
                              <a:latin typeface="Cambria Math" panose="02040503050406030204" pitchFamily="18" charset="0"/>
                              <a:cs typeface="Arial" panose="020B0604020202020204" pitchFamily="34" charset="0"/>
                              <a:sym typeface="Symbol" panose="05050102010706020507" pitchFamily="18" charset="2"/>
                            </a:rPr>
                            <m:t>𝑠</m:t>
                          </m:r>
                        </m:num>
                        <m:den>
                          <m:r>
                            <a:rPr lang="en-US" sz="2500" b="0" i="1" smtClean="0">
                              <a:solidFill>
                                <a:srgbClr val="000000"/>
                              </a:solidFill>
                              <a:effectLst/>
                              <a:latin typeface="Cambria Math" panose="02040503050406030204" pitchFamily="18" charset="0"/>
                              <a:cs typeface="Arial" panose="020B0604020202020204" pitchFamily="34" charset="0"/>
                            </a:rPr>
                            <m:t>𝑠</m:t>
                          </m:r>
                        </m:den>
                      </m:f>
                    </m:oMath>
                  </a14:m>
                  <a:r>
                    <a:rPr lang="en-US" sz="2500" i="1">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 . </a:t>
                  </a:r>
                  <a:r>
                    <a:rPr lang="en-US" sz="2500" i="1">
                      <a:solidFill>
                        <a:srgbClr val="000000"/>
                      </a:solidFill>
                      <a:effectLst/>
                      <a:latin typeface="Arial" panose="020B0604020202020204" pitchFamily="34" charset="0"/>
                      <a:ea typeface="Times New Roman" panose="02020603050405020304" pitchFamily="18" charset="0"/>
                      <a:cs typeface="Arial" panose="020B0604020202020204" pitchFamily="34" charset="0"/>
                    </a:rPr>
                    <a:t>100% + </a:t>
                  </a:r>
                  <a14:m>
                    <m:oMath xmlns:m="http://schemas.openxmlformats.org/officeDocument/2006/math">
                      <m:f>
                        <m:fPr>
                          <m:ctrlPr>
                            <a:rPr lang="en-US" sz="2500" i="1">
                              <a:solidFill>
                                <a:srgbClr val="000000"/>
                              </a:solidFill>
                              <a:latin typeface="Cambria Math" panose="02040503050406030204" pitchFamily="18" charset="0"/>
                              <a:cs typeface="Arial" panose="020B0604020202020204" pitchFamily="34" charset="0"/>
                            </a:rPr>
                          </m:ctrlPr>
                        </m:fPr>
                        <m:num>
                          <m:r>
                            <a:rPr lang="en-US" sz="2500" i="1">
                              <a:solidFill>
                                <a:srgbClr val="000000"/>
                              </a:solidFill>
                              <a:latin typeface="Cambria Math" panose="02040503050406030204" pitchFamily="18" charset="0"/>
                              <a:cs typeface="Arial" panose="020B0604020202020204" pitchFamily="34" charset="0"/>
                              <a:sym typeface="Symbol" panose="05050102010706020507" pitchFamily="18" charset="2"/>
                            </a:rPr>
                            <m:t></m:t>
                          </m:r>
                          <m:r>
                            <a:rPr lang="en-US" sz="2500" b="0" i="1" smtClean="0">
                              <a:solidFill>
                                <a:srgbClr val="000000"/>
                              </a:solidFill>
                              <a:latin typeface="Cambria Math" panose="02040503050406030204" pitchFamily="18" charset="0"/>
                              <a:cs typeface="Arial" panose="020B0604020202020204" pitchFamily="34" charset="0"/>
                              <a:sym typeface="Symbol" panose="05050102010706020507" pitchFamily="18" charset="2"/>
                            </a:rPr>
                            <m:t>𝑡</m:t>
                          </m:r>
                        </m:num>
                        <m:den>
                          <m:r>
                            <a:rPr lang="en-US" sz="2500" b="0" i="1" smtClean="0">
                              <a:solidFill>
                                <a:srgbClr val="000000"/>
                              </a:solidFill>
                              <a:latin typeface="Cambria Math" panose="02040503050406030204" pitchFamily="18" charset="0"/>
                              <a:cs typeface="Arial" panose="020B0604020202020204" pitchFamily="34" charset="0"/>
                            </a:rPr>
                            <m:t>𝑡</m:t>
                          </m:r>
                        </m:den>
                      </m:f>
                    </m:oMath>
                  </a14:m>
                  <a:r>
                    <a:rPr lang="en-US" sz="2500" i="1">
                      <a:solidFill>
                        <a:srgbClr val="000000"/>
                      </a:solidFill>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 . </a:t>
                  </a:r>
                  <a:r>
                    <a:rPr lang="en-US" sz="2500" i="1">
                      <a:solidFill>
                        <a:srgbClr val="000000"/>
                      </a:solidFill>
                      <a:latin typeface="Arial" panose="020B0604020202020204" pitchFamily="34" charset="0"/>
                      <a:ea typeface="Times New Roman" panose="02020603050405020304" pitchFamily="18" charset="0"/>
                      <a:cs typeface="Arial" panose="020B0604020202020204" pitchFamily="34" charset="0"/>
                    </a:rPr>
                    <a:t>100% </a:t>
                  </a:r>
                  <a:endParaRPr lang="en-US" sz="2500"/>
                </a:p>
              </p:txBody>
            </p:sp>
          </mc:Choice>
          <mc:Fallback xmlns="">
            <p:sp>
              <p:nvSpPr>
                <p:cNvPr id="42" name="TextBox 41">
                  <a:extLst>
                    <a:ext uri="{FF2B5EF4-FFF2-40B4-BE49-F238E27FC236}">
                      <a16:creationId xmlns:a16="http://schemas.microsoft.com/office/drawing/2014/main" id="{4A54ECD4-9171-75A9-5CB5-B04CE2708C27}"/>
                    </a:ext>
                  </a:extLst>
                </p:cNvPr>
                <p:cNvSpPr txBox="1">
                  <a:spLocks noRot="1" noChangeAspect="1" noMove="1" noResize="1" noEditPoints="1" noAdjustHandles="1" noChangeArrowheads="1" noChangeShapeType="1" noTextEdit="1"/>
                </p:cNvSpPr>
                <p:nvPr/>
              </p:nvSpPr>
              <p:spPr>
                <a:xfrm>
                  <a:off x="5351028" y="3209898"/>
                  <a:ext cx="4305298" cy="795690"/>
                </a:xfrm>
                <a:prstGeom prst="rect">
                  <a:avLst/>
                </a:prstGeom>
                <a:blipFill>
                  <a:blip r:embed="rId9"/>
                  <a:stretch>
                    <a:fillRect b="-6897"/>
                  </a:stretch>
                </a:blipFill>
              </p:spPr>
              <p:txBody>
                <a:bodyPr/>
                <a:lstStyle/>
                <a:p>
                  <a:r>
                    <a:rPr lang="en-US">
                      <a:noFill/>
                    </a:rPr>
                    <a:t> </a:t>
                  </a:r>
                </a:p>
              </p:txBody>
            </p:sp>
          </mc:Fallback>
        </mc:AlternateContent>
      </p:grpSp>
    </p:spTree>
    <p:extLst>
      <p:ext uri="{BB962C8B-B14F-4D97-AF65-F5344CB8AC3E}">
        <p14:creationId xmlns:p14="http://schemas.microsoft.com/office/powerpoint/2010/main" val="274307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15A7278-3680-4F63-87E9-B2B61DDA569A}"/>
              </a:ext>
            </a:extLst>
          </p:cNvPr>
          <p:cNvGrpSpPr/>
          <p:nvPr/>
        </p:nvGrpSpPr>
        <p:grpSpPr>
          <a:xfrm>
            <a:off x="4876800" y="153812"/>
            <a:ext cx="2269096"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B5301CE9-501A-4EE2-9D96-48AEC9FE29FF}"/>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04006ED8-2EC5-4CA8-9308-7E51B58A717D}"/>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sp>
        <p:nvSpPr>
          <p:cNvPr id="11" name="Rectangle: Rounded Corners 10">
            <a:extLst>
              <a:ext uri="{FF2B5EF4-FFF2-40B4-BE49-F238E27FC236}">
                <a16:creationId xmlns:a16="http://schemas.microsoft.com/office/drawing/2014/main" id="{2C509900-4AC3-45EA-A45F-EC1B97DE1172}"/>
              </a:ext>
            </a:extLst>
          </p:cNvPr>
          <p:cNvSpPr/>
          <p:nvPr/>
        </p:nvSpPr>
        <p:spPr>
          <a:xfrm>
            <a:off x="641722" y="838922"/>
            <a:ext cx="11275469" cy="930999"/>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12" name="Text Box 29">
            <a:extLst>
              <a:ext uri="{FF2B5EF4-FFF2-40B4-BE49-F238E27FC236}">
                <a16:creationId xmlns:a16="http://schemas.microsoft.com/office/drawing/2014/main" id="{189C30EA-1D33-48C1-A547-C2D77244DE37}"/>
              </a:ext>
            </a:extLst>
          </p:cNvPr>
          <p:cNvSpPr txBox="1">
            <a:spLocks noChangeArrowheads="1"/>
          </p:cNvSpPr>
          <p:nvPr/>
        </p:nvSpPr>
        <p:spPr bwMode="auto">
          <a:xfrm>
            <a:off x="937215" y="874993"/>
            <a:ext cx="10111785" cy="923330"/>
          </a:xfrm>
          <a:prstGeom prst="rect">
            <a:avLst/>
          </a:prstGeom>
          <a:noFill/>
          <a:ln>
            <a:noFill/>
          </a:ln>
          <a:effectLst/>
        </p:spPr>
        <p:txBody>
          <a:bodyPr wrap="square">
            <a:spAutoFit/>
          </a:bodyPr>
          <a:lstStyle/>
          <a:p>
            <a:pPr marL="0" marR="0" algn="ctr">
              <a:spcBef>
                <a:spcPts val="0"/>
              </a:spcBef>
              <a:spcAft>
                <a:spcPts val="0"/>
              </a:spcAft>
            </a:pPr>
            <a:r>
              <a:rPr lang="en-US" sz="2700" i="1">
                <a:solidFill>
                  <a:srgbClr val="000000"/>
                </a:solidFill>
                <a:effectLst/>
                <a:latin typeface="Arial" panose="020B0604020202020204" pitchFamily="34" charset="0"/>
                <a:ea typeface="Times New Roman" panose="02020603050405020304" pitchFamily="18" charset="0"/>
              </a:rPr>
              <a:t>Làm thế nào đo được tốc độ chuyển động của vật bằng dụng cụ thí nghiệm thực hành?</a:t>
            </a:r>
            <a:endParaRPr lang="en-US" sz="2700">
              <a:effectLst/>
              <a:latin typeface="Times New Roman" panose="02020603050405020304" pitchFamily="18" charset="0"/>
              <a:ea typeface="Times New Roman" panose="02020603050405020304" pitchFamily="18" charset="0"/>
            </a:endParaRPr>
          </a:p>
        </p:txBody>
      </p:sp>
      <p:grpSp>
        <p:nvGrpSpPr>
          <p:cNvPr id="15" name="Group 14">
            <a:extLst>
              <a:ext uri="{FF2B5EF4-FFF2-40B4-BE49-F238E27FC236}">
                <a16:creationId xmlns:a16="http://schemas.microsoft.com/office/drawing/2014/main" id="{F7216F74-D0F4-9D91-8CA3-EAD355525E30}"/>
              </a:ext>
            </a:extLst>
          </p:cNvPr>
          <p:cNvGrpSpPr/>
          <p:nvPr/>
        </p:nvGrpSpPr>
        <p:grpSpPr>
          <a:xfrm>
            <a:off x="354750" y="489991"/>
            <a:ext cx="573943" cy="732171"/>
            <a:chOff x="492857" y="487470"/>
            <a:chExt cx="573943" cy="732171"/>
          </a:xfrm>
        </p:grpSpPr>
        <p:grpSp>
          <p:nvGrpSpPr>
            <p:cNvPr id="16" name="Group 15">
              <a:extLst>
                <a:ext uri="{FF2B5EF4-FFF2-40B4-BE49-F238E27FC236}">
                  <a16:creationId xmlns:a16="http://schemas.microsoft.com/office/drawing/2014/main" id="{E421933C-2E4F-D71C-C37B-BFE023129DD6}"/>
                </a:ext>
              </a:extLst>
            </p:cNvPr>
            <p:cNvGrpSpPr/>
            <p:nvPr/>
          </p:nvGrpSpPr>
          <p:grpSpPr>
            <a:xfrm>
              <a:off x="492857" y="487470"/>
              <a:ext cx="573943" cy="531990"/>
              <a:chOff x="492857" y="307120"/>
              <a:chExt cx="758778" cy="712340"/>
            </a:xfrm>
          </p:grpSpPr>
          <p:sp>
            <p:nvSpPr>
              <p:cNvPr id="20" name="Oval 19">
                <a:extLst>
                  <a:ext uri="{FF2B5EF4-FFF2-40B4-BE49-F238E27FC236}">
                    <a16:creationId xmlns:a16="http://schemas.microsoft.com/office/drawing/2014/main" id="{B63D7165-747D-6AE5-0D3A-B29609E43398}"/>
                  </a:ext>
                </a:extLst>
              </p:cNvPr>
              <p:cNvSpPr/>
              <p:nvPr/>
            </p:nvSpPr>
            <p:spPr>
              <a:xfrm>
                <a:off x="504123" y="333892"/>
                <a:ext cx="685800" cy="6596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Logo&#10;&#10;Description automatically generated">
                <a:extLst>
                  <a:ext uri="{FF2B5EF4-FFF2-40B4-BE49-F238E27FC236}">
                    <a16:creationId xmlns:a16="http://schemas.microsoft.com/office/drawing/2014/main" id="{464C6B4A-4DBC-92A0-49AF-A24BAE27A4B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26889" t="8771" r="26000" b="14679"/>
              <a:stretch/>
            </p:blipFill>
            <p:spPr>
              <a:xfrm>
                <a:off x="492857" y="307120"/>
                <a:ext cx="758778" cy="712340"/>
              </a:xfrm>
              <a:prstGeom prst="rect">
                <a:avLst/>
              </a:prstGeom>
            </p:spPr>
          </p:pic>
        </p:grpSp>
        <p:pic>
          <p:nvPicPr>
            <p:cNvPr id="17" name="Picture 16" descr="A picture containing handwear&#10;&#10;Description automatically generated">
              <a:extLst>
                <a:ext uri="{FF2B5EF4-FFF2-40B4-BE49-F238E27FC236}">
                  <a16:creationId xmlns:a16="http://schemas.microsoft.com/office/drawing/2014/main" id="{7C1437E1-7205-62BE-22E1-981A831C60A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418" b="89942" l="7111" r="93889">
                          <a14:foregroundMark x1="42222" y1="5222" x2="42222" y2="5222"/>
                          <a14:foregroundMark x1="42667" y1="1934" x2="42667" y2="1934"/>
                          <a14:foregroundMark x1="7333" y1="34687" x2="7333" y2="34687"/>
                          <a14:foregroundMark x1="93889" y1="38878" x2="93889" y2="38878"/>
                          <a14:foregroundMark x1="42889" y1="1418" x2="42889" y2="1418"/>
                        </a14:backgroundRemoval>
                      </a14:imgEffect>
                    </a14:imgLayer>
                  </a14:imgProps>
                </a:ext>
                <a:ext uri="{28A0092B-C50C-407E-A947-70E740481C1C}">
                  <a14:useLocalDpi xmlns:a14="http://schemas.microsoft.com/office/drawing/2010/main" val="0"/>
                </a:ext>
              </a:extLst>
            </a:blip>
            <a:srcRect b="10877"/>
            <a:stretch/>
          </p:blipFill>
          <p:spPr>
            <a:xfrm>
              <a:off x="600775" y="770499"/>
              <a:ext cx="292432" cy="449142"/>
            </a:xfrm>
            <a:prstGeom prst="rect">
              <a:avLst/>
            </a:prstGeom>
          </p:spPr>
        </p:pic>
      </p:grpSp>
      <p:pic>
        <p:nvPicPr>
          <p:cNvPr id="22" name="Content Placeholder 5" descr="A picture containing text, device, meter&#10;&#10;Description automatically generated">
            <a:extLst>
              <a:ext uri="{FF2B5EF4-FFF2-40B4-BE49-F238E27FC236}">
                <a16:creationId xmlns:a16="http://schemas.microsoft.com/office/drawing/2014/main" id="{8C1E4D92-7B3B-8AD4-6CB0-7B45E43FE61F}"/>
              </a:ext>
            </a:extLst>
          </p:cNvPr>
          <p:cNvPicPr>
            <a:picLocks noGrp="1" noChangeAspect="1"/>
          </p:cNvPicPr>
          <p:nvPr>
            <p:ph sz="half" idx="1"/>
          </p:nvPr>
        </p:nvPicPr>
        <p:blipFill>
          <a:blip r:embed="rId6">
            <a:extLst>
              <a:ext uri="{28A0092B-C50C-407E-A947-70E740481C1C}">
                <a14:useLocalDpi xmlns:a14="http://schemas.microsoft.com/office/drawing/2010/main" val="0"/>
              </a:ext>
            </a:extLst>
          </a:blip>
          <a:stretch>
            <a:fillRect/>
          </a:stretch>
        </p:blipFill>
        <p:spPr>
          <a:xfrm>
            <a:off x="608884" y="2451538"/>
            <a:ext cx="5192355" cy="3024412"/>
          </a:xfrm>
          <a:prstGeom prst="rect">
            <a:avLst/>
          </a:prstGeom>
          <a:ln>
            <a:noFill/>
          </a:ln>
          <a:effectLst>
            <a:softEdge rad="112500"/>
          </a:effectLst>
        </p:spPr>
      </p:pic>
      <p:pic>
        <p:nvPicPr>
          <p:cNvPr id="24" name="Picture 23">
            <a:extLst>
              <a:ext uri="{FF2B5EF4-FFF2-40B4-BE49-F238E27FC236}">
                <a16:creationId xmlns:a16="http://schemas.microsoft.com/office/drawing/2014/main" id="{4C3AC5E4-7109-ED15-2244-E33E98301B6E}"/>
              </a:ext>
            </a:extLst>
          </p:cNvPr>
          <p:cNvPicPr>
            <a:picLocks noChangeAspect="1"/>
          </p:cNvPicPr>
          <p:nvPr/>
        </p:nvPicPr>
        <p:blipFill>
          <a:blip r:embed="rId7"/>
          <a:stretch>
            <a:fillRect/>
          </a:stretch>
        </p:blipFill>
        <p:spPr>
          <a:xfrm>
            <a:off x="5943600" y="2727653"/>
            <a:ext cx="5800238" cy="2453947"/>
          </a:xfrm>
          <a:prstGeom prst="rect">
            <a:avLst/>
          </a:prstGeom>
        </p:spPr>
      </p:pic>
      <p:sp>
        <p:nvSpPr>
          <p:cNvPr id="18" name="TextBox 17">
            <a:extLst>
              <a:ext uri="{FF2B5EF4-FFF2-40B4-BE49-F238E27FC236}">
                <a16:creationId xmlns:a16="http://schemas.microsoft.com/office/drawing/2014/main" id="{388017B7-B871-0932-E59E-4B22348B0569}"/>
              </a:ext>
            </a:extLst>
          </p:cNvPr>
          <p:cNvSpPr txBox="1"/>
          <p:nvPr/>
        </p:nvSpPr>
        <p:spPr>
          <a:xfrm>
            <a:off x="157061" y="5554724"/>
            <a:ext cx="6096000" cy="477054"/>
          </a:xfrm>
          <a:prstGeom prst="rect">
            <a:avLst/>
          </a:prstGeom>
          <a:noFill/>
        </p:spPr>
        <p:txBody>
          <a:bodyPr wrap="square">
            <a:spAutoFit/>
          </a:bodyPr>
          <a:lstStyle/>
          <a:p>
            <a:pPr algn="ctr"/>
            <a:r>
              <a:rPr lang="en-US" sz="2500" i="1">
                <a:solidFill>
                  <a:srgbClr val="0070C0"/>
                </a:solidFill>
                <a:latin typeface="Arial" panose="020B0604020202020204" pitchFamily="34" charset="0"/>
              </a:rPr>
              <a:t>Đồng hồ đo thời gian hiện số</a:t>
            </a:r>
            <a:endParaRPr lang="en-US" sz="2500">
              <a:solidFill>
                <a:srgbClr val="0070C0"/>
              </a:solidFill>
            </a:endParaRPr>
          </a:p>
        </p:txBody>
      </p:sp>
      <p:sp>
        <p:nvSpPr>
          <p:cNvPr id="19" name="TextBox 18">
            <a:extLst>
              <a:ext uri="{FF2B5EF4-FFF2-40B4-BE49-F238E27FC236}">
                <a16:creationId xmlns:a16="http://schemas.microsoft.com/office/drawing/2014/main" id="{CBE0BB30-FAD9-47A4-0FE9-2CAFBFC7737E}"/>
              </a:ext>
            </a:extLst>
          </p:cNvPr>
          <p:cNvSpPr txBox="1"/>
          <p:nvPr/>
        </p:nvSpPr>
        <p:spPr>
          <a:xfrm>
            <a:off x="6786319" y="5475950"/>
            <a:ext cx="4114800" cy="477054"/>
          </a:xfrm>
          <a:prstGeom prst="rect">
            <a:avLst/>
          </a:prstGeom>
          <a:noFill/>
        </p:spPr>
        <p:txBody>
          <a:bodyPr wrap="square">
            <a:spAutoFit/>
          </a:bodyPr>
          <a:lstStyle/>
          <a:p>
            <a:pPr algn="ctr"/>
            <a:r>
              <a:rPr lang="en-US" sz="2500" i="1">
                <a:solidFill>
                  <a:srgbClr val="0070C0"/>
                </a:solidFill>
                <a:latin typeface="Arial" panose="020B0604020202020204" pitchFamily="34" charset="0"/>
              </a:rPr>
              <a:t>Cổng quang điện</a:t>
            </a:r>
            <a:endParaRPr lang="en-US" sz="2500">
              <a:solidFill>
                <a:srgbClr val="0070C0"/>
              </a:solidFill>
            </a:endParaRPr>
          </a:p>
        </p:txBody>
      </p:sp>
    </p:spTree>
    <p:extLst>
      <p:ext uri="{BB962C8B-B14F-4D97-AF65-F5344CB8AC3E}">
        <p14:creationId xmlns:p14="http://schemas.microsoft.com/office/powerpoint/2010/main" val="423924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Em có thể </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591800" cy="94447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975780" y="752685"/>
            <a:ext cx="10454220"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500">
                <a:solidFill>
                  <a:srgbClr val="000000"/>
                </a:solidFill>
                <a:effectLst/>
                <a:latin typeface="Arial" panose="020B0604020202020204" pitchFamily="34" charset="0"/>
                <a:ea typeface="Times New Roman" panose="02020603050405020304" pitchFamily="18" charset="0"/>
              </a:rPr>
              <a:t>Em có thể xác định tốc độ trung bình của một vật chuyển động bằng cách đo thời gian vật đi giữa hai vị trí xác định và khoảng cách. </a:t>
            </a:r>
          </a:p>
        </p:txBody>
      </p:sp>
      <p:pic>
        <p:nvPicPr>
          <p:cNvPr id="12" name="Picture 11" descr="A close-up of a human brain&#10;&#10;Description automatically generated with low confidence">
            <a:extLst>
              <a:ext uri="{FF2B5EF4-FFF2-40B4-BE49-F238E27FC236}">
                <a16:creationId xmlns:a16="http://schemas.microsoft.com/office/drawing/2014/main" id="{107BAFB7-5116-2096-13AE-885849B127D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50" b="99000" l="10000" r="90000">
                        <a14:foregroundMark x1="50667" y1="4750" x2="50667" y2="4750"/>
                        <a14:foregroundMark x1="40000" y1="99000" x2="40000" y2="99000"/>
                      </a14:backgroundRemoval>
                    </a14:imgEffect>
                  </a14:imgLayer>
                </a14:imgProps>
              </a:ext>
              <a:ext uri="{28A0092B-C50C-407E-A947-70E740481C1C}">
                <a14:useLocalDpi xmlns:a14="http://schemas.microsoft.com/office/drawing/2010/main" val="0"/>
              </a:ext>
            </a:extLst>
          </a:blip>
          <a:srcRect l="12059" t="-7355" r="10163" b="93"/>
          <a:stretch/>
        </p:blipFill>
        <p:spPr>
          <a:xfrm flipH="1">
            <a:off x="539502" y="360860"/>
            <a:ext cx="734976" cy="650702"/>
          </a:xfrm>
          <a:prstGeom prst="rect">
            <a:avLst/>
          </a:prstGeom>
        </p:spPr>
      </p:pic>
      <p:pic>
        <p:nvPicPr>
          <p:cNvPr id="13" name="Picture 12" descr="A highway with a sign on it&#10;&#10;Description automatically generated with low confidence">
            <a:extLst>
              <a:ext uri="{FF2B5EF4-FFF2-40B4-BE49-F238E27FC236}">
                <a16:creationId xmlns:a16="http://schemas.microsoft.com/office/drawing/2014/main" id="{F51682B3-AF71-2D77-899D-E702EB651418}"/>
              </a:ext>
            </a:extLst>
          </p:cNvPr>
          <p:cNvPicPr>
            <a:picLocks noChangeAspect="1"/>
          </p:cNvPicPr>
          <p:nvPr/>
        </p:nvPicPr>
        <p:blipFill rotWithShape="1">
          <a:blip r:embed="rId4">
            <a:extLst>
              <a:ext uri="{28A0092B-C50C-407E-A947-70E740481C1C}">
                <a14:useLocalDpi xmlns:a14="http://schemas.microsoft.com/office/drawing/2010/main" val="0"/>
              </a:ext>
            </a:extLst>
          </a:blip>
          <a:srcRect l="829" t="5603" r="-82" b="7026"/>
          <a:stretch/>
        </p:blipFill>
        <p:spPr>
          <a:xfrm>
            <a:off x="5647097" y="1774906"/>
            <a:ext cx="5486399" cy="3226028"/>
          </a:xfrm>
          <a:prstGeom prst="rect">
            <a:avLst/>
          </a:prstGeom>
          <a:ln>
            <a:noFill/>
          </a:ln>
          <a:effectLst>
            <a:softEdge rad="112500"/>
          </a:effectLst>
        </p:spPr>
      </p:pic>
      <p:sp>
        <p:nvSpPr>
          <p:cNvPr id="15" name="TextBox 14">
            <a:extLst>
              <a:ext uri="{FF2B5EF4-FFF2-40B4-BE49-F238E27FC236}">
                <a16:creationId xmlns:a16="http://schemas.microsoft.com/office/drawing/2014/main" id="{AAC0A891-D21F-8A86-7CB1-F43AD9E3A94F}"/>
              </a:ext>
            </a:extLst>
          </p:cNvPr>
          <p:cNvSpPr txBox="1"/>
          <p:nvPr/>
        </p:nvSpPr>
        <p:spPr>
          <a:xfrm>
            <a:off x="5211510" y="4946028"/>
            <a:ext cx="6106311" cy="1785104"/>
          </a:xfrm>
          <a:prstGeom prst="rect">
            <a:avLst/>
          </a:prstGeom>
          <a:noFill/>
        </p:spPr>
        <p:txBody>
          <a:bodyPr wrap="square">
            <a:spAutoFit/>
          </a:bodyPr>
          <a:lstStyle/>
          <a:p>
            <a:pPr algn="just"/>
            <a:r>
              <a:rPr lang="en-US" sz="2200">
                <a:solidFill>
                  <a:srgbClr val="000000"/>
                </a:solidFill>
                <a:effectLst/>
                <a:latin typeface="Arial" panose="020B0604020202020204" pitchFamily="34" charset="0"/>
                <a:ea typeface="Times New Roman" panose="02020603050405020304" pitchFamily="18" charset="0"/>
              </a:rPr>
              <a:t>VD: Trên đường cao tốc, sau một quãng đường cố định, chẳng hạn 2 000 m, lại có một biển báo số điện thoại khẩn cấp</a:t>
            </a:r>
            <a:r>
              <a:rPr lang="en-US" sz="2200">
                <a:solidFill>
                  <a:srgbClr val="000000"/>
                </a:solidFill>
                <a:latin typeface="Arial" panose="020B0604020202020204" pitchFamily="34" charset="0"/>
                <a:ea typeface="Times New Roman" panose="02020603050405020304" pitchFamily="18" charset="0"/>
              </a:rPr>
              <a:t> </a:t>
            </a:r>
            <a:r>
              <a:rPr lang="en-US" sz="2200">
                <a:solidFill>
                  <a:srgbClr val="000000"/>
                </a:solidFill>
                <a:latin typeface="Arial" panose="020B0604020202020204" pitchFamily="34" charset="0"/>
                <a:ea typeface="Times New Roman" panose="02020603050405020304" pitchFamily="18" charset="0"/>
                <a:sym typeface="Symbol" panose="05050102010706020507" pitchFamily="18" charset="2"/>
              </a:rPr>
              <a:t> </a:t>
            </a:r>
            <a:r>
              <a:rPr lang="en-US" sz="2200">
                <a:solidFill>
                  <a:srgbClr val="000000"/>
                </a:solidFill>
                <a:effectLst/>
                <a:latin typeface="Arial" panose="020B0604020202020204" pitchFamily="34" charset="0"/>
                <a:ea typeface="Times New Roman" panose="02020603050405020304" pitchFamily="18" charset="0"/>
              </a:rPr>
              <a:t>Sử dụng đồng hồ đo thời gian ô tô đi trên quãng đường này sẽ tính được tốc độ trung bình của ô tô</a:t>
            </a:r>
            <a:endParaRPr lang="en-US" sz="2200"/>
          </a:p>
        </p:txBody>
      </p:sp>
      <p:sp>
        <p:nvSpPr>
          <p:cNvPr id="16" name="TextBox 15">
            <a:extLst>
              <a:ext uri="{FF2B5EF4-FFF2-40B4-BE49-F238E27FC236}">
                <a16:creationId xmlns:a16="http://schemas.microsoft.com/office/drawing/2014/main" id="{C3B3B9D1-C486-D989-92F2-2CF659F48846}"/>
              </a:ext>
            </a:extLst>
          </p:cNvPr>
          <p:cNvSpPr txBox="1"/>
          <p:nvPr/>
        </p:nvSpPr>
        <p:spPr>
          <a:xfrm>
            <a:off x="874179" y="5198404"/>
            <a:ext cx="3545421" cy="1446550"/>
          </a:xfrm>
          <a:prstGeom prst="rect">
            <a:avLst/>
          </a:prstGeom>
          <a:noFill/>
        </p:spPr>
        <p:txBody>
          <a:bodyPr wrap="square">
            <a:spAutoFit/>
          </a:bodyPr>
          <a:lstStyle/>
          <a:p>
            <a:pPr marL="0" marR="0" algn="just">
              <a:spcBef>
                <a:spcPts val="0"/>
              </a:spcBef>
            </a:pPr>
            <a:r>
              <a:rPr lang="en-US" sz="2200">
                <a:effectLst/>
                <a:latin typeface="Arial" panose="020B0604020202020204" pitchFamily="34" charset="0"/>
                <a:ea typeface="Times New Roman" panose="02020603050405020304" pitchFamily="18" charset="0"/>
                <a:cs typeface="Times New Roman" panose="02020603050405020304" pitchFamily="18" charset="0"/>
              </a:rPr>
              <a:t>VD: Dùng đồng hồ bấm giây và thước đo có thể đo tốc chạy trung bình của một người</a:t>
            </a:r>
          </a:p>
        </p:txBody>
      </p:sp>
      <p:pic>
        <p:nvPicPr>
          <p:cNvPr id="18" name="Picture 17" descr="A person holding a watch&#10;&#10;Description automatically generated with low confidence">
            <a:extLst>
              <a:ext uri="{FF2B5EF4-FFF2-40B4-BE49-F238E27FC236}">
                <a16:creationId xmlns:a16="http://schemas.microsoft.com/office/drawing/2014/main" id="{1349F4F4-14F5-AAFA-5A88-F86E502752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504" y="1867219"/>
            <a:ext cx="3226028" cy="3226028"/>
          </a:xfrm>
          <a:prstGeom prst="rect">
            <a:avLst/>
          </a:prstGeom>
          <a:ln>
            <a:noFill/>
          </a:ln>
          <a:effectLst>
            <a:softEdge rad="112500"/>
          </a:effectLst>
        </p:spPr>
      </p:pic>
    </p:spTree>
    <p:extLst>
      <p:ext uri="{BB962C8B-B14F-4D97-AF65-F5344CB8AC3E}">
        <p14:creationId xmlns:p14="http://schemas.microsoft.com/office/powerpoint/2010/main" val="1649307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Em có biết</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591800" cy="1631216"/>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863601" y="747290"/>
            <a:ext cx="1045422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spcAft>
                <a:spcPts val="0"/>
              </a:spcAft>
            </a:pPr>
            <a:r>
              <a:rPr lang="en-US" sz="2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Sử dụng cảm biến chuyển động </a:t>
            </a:r>
          </a:p>
          <a:p>
            <a:pPr marL="0" marR="0">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Cảm biến chuyển động là thiết bị truyền các sóng siêu âm đập vào tất cả gắn trên xe và nhận các sống phản xạ từ xe tới cảm biến. Máy tính kết nối với cảm biến sẽ xác định được tốc độ của xe.</a:t>
            </a:r>
            <a:r>
              <a:rPr lang="en-US" sz="2500">
                <a:solidFill>
                  <a:srgbClr val="000000"/>
                </a:solidFill>
                <a:effectLst/>
                <a:latin typeface="Arial" panose="020B0604020202020204" pitchFamily="34" charset="0"/>
                <a:ea typeface="游明朝" panose="02020400000000000000" pitchFamily="18" charset="-128"/>
                <a:cs typeface="Arial" panose="020B0604020202020204" pitchFamily="34" charset="0"/>
              </a:rPr>
              <a:t> </a:t>
            </a:r>
            <a:endParaRPr lang="en-US" sz="2500">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sp>
        <p:nvSpPr>
          <p:cNvPr id="15" name="TextBox 14">
            <a:extLst>
              <a:ext uri="{FF2B5EF4-FFF2-40B4-BE49-F238E27FC236}">
                <a16:creationId xmlns:a16="http://schemas.microsoft.com/office/drawing/2014/main" id="{C2FD0340-3DEE-15FC-45E4-F3D462981F40}"/>
              </a:ext>
            </a:extLst>
          </p:cNvPr>
          <p:cNvSpPr txBox="1"/>
          <p:nvPr/>
        </p:nvSpPr>
        <p:spPr>
          <a:xfrm>
            <a:off x="863600" y="5857472"/>
            <a:ext cx="4343401" cy="477054"/>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游明朝" panose="02020400000000000000" pitchFamily="18" charset="-128"/>
              </a:rPr>
              <a:t>Cảm biến chuyển động</a:t>
            </a:r>
            <a:endParaRPr lang="en-US" sz="2500"/>
          </a:p>
        </p:txBody>
      </p:sp>
      <p:sp>
        <p:nvSpPr>
          <p:cNvPr id="16" name="TextBox 15">
            <a:extLst>
              <a:ext uri="{FF2B5EF4-FFF2-40B4-BE49-F238E27FC236}">
                <a16:creationId xmlns:a16="http://schemas.microsoft.com/office/drawing/2014/main" id="{78ADE841-ED63-CE9B-17E2-0E5064880F40}"/>
              </a:ext>
            </a:extLst>
          </p:cNvPr>
          <p:cNvSpPr txBox="1"/>
          <p:nvPr/>
        </p:nvSpPr>
        <p:spPr>
          <a:xfrm>
            <a:off x="5638800" y="5857472"/>
            <a:ext cx="5791200" cy="477055"/>
          </a:xfrm>
          <a:prstGeom prst="rect">
            <a:avLst/>
          </a:prstGeom>
          <a:noFill/>
        </p:spPr>
        <p:txBody>
          <a:bodyPr wrap="square">
            <a:spAutoFit/>
          </a:bodyPr>
          <a:lstStyle/>
          <a:p>
            <a:pPr algn="ctr"/>
            <a:r>
              <a:rPr lang="en-US" sz="2500">
                <a:solidFill>
                  <a:srgbClr val="000000"/>
                </a:solidFill>
                <a:effectLst/>
                <a:latin typeface="Arial" panose="020B0604020202020204" pitchFamily="34" charset="0"/>
                <a:ea typeface="游明朝" panose="02020400000000000000" pitchFamily="18" charset="-128"/>
              </a:rPr>
              <a:t>Đo tốc độ bằng cảm biến chuyển động </a:t>
            </a:r>
            <a:endParaRPr lang="en-US" sz="2500"/>
          </a:p>
        </p:txBody>
      </p:sp>
      <p:pic>
        <p:nvPicPr>
          <p:cNvPr id="8" name="Picture 7">
            <a:extLst>
              <a:ext uri="{FF2B5EF4-FFF2-40B4-BE49-F238E27FC236}">
                <a16:creationId xmlns:a16="http://schemas.microsoft.com/office/drawing/2014/main" id="{3926A72D-C781-A610-443B-057725E3D645}"/>
              </a:ext>
            </a:extLst>
          </p:cNvPr>
          <p:cNvPicPr>
            <a:picLocks noChangeAspect="1"/>
          </p:cNvPicPr>
          <p:nvPr/>
        </p:nvPicPr>
        <p:blipFill>
          <a:blip r:embed="rId4"/>
          <a:stretch>
            <a:fillRect/>
          </a:stretch>
        </p:blipFill>
        <p:spPr>
          <a:xfrm>
            <a:off x="2211387" y="3052194"/>
            <a:ext cx="1647825" cy="2171700"/>
          </a:xfrm>
          <a:prstGeom prst="rect">
            <a:avLst/>
          </a:prstGeom>
        </p:spPr>
      </p:pic>
      <p:pic>
        <p:nvPicPr>
          <p:cNvPr id="10" name="Picture 9">
            <a:extLst>
              <a:ext uri="{FF2B5EF4-FFF2-40B4-BE49-F238E27FC236}">
                <a16:creationId xmlns:a16="http://schemas.microsoft.com/office/drawing/2014/main" id="{05A85E5F-3B4B-B0A4-B385-73035A9C5EDF}"/>
              </a:ext>
            </a:extLst>
          </p:cNvPr>
          <p:cNvPicPr>
            <a:picLocks noChangeAspect="1"/>
          </p:cNvPicPr>
          <p:nvPr/>
        </p:nvPicPr>
        <p:blipFill>
          <a:blip r:embed="rId5"/>
          <a:stretch>
            <a:fillRect/>
          </a:stretch>
        </p:blipFill>
        <p:spPr>
          <a:xfrm>
            <a:off x="5638800" y="3052194"/>
            <a:ext cx="5353050" cy="2428875"/>
          </a:xfrm>
          <a:prstGeom prst="rect">
            <a:avLst/>
          </a:prstGeom>
        </p:spPr>
      </p:pic>
    </p:spTree>
    <p:extLst>
      <p:ext uri="{BB962C8B-B14F-4D97-AF65-F5344CB8AC3E}">
        <p14:creationId xmlns:p14="http://schemas.microsoft.com/office/powerpoint/2010/main" val="5299033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Em có biết</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591800" cy="2001226"/>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166782" y="723642"/>
            <a:ext cx="9956799" cy="2015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spcAft>
                <a:spcPts val="0"/>
              </a:spcAft>
            </a:pPr>
            <a:r>
              <a:rPr lang="en-US" sz="2500" b="1">
                <a:solidFill>
                  <a:srgbClr val="7030A0"/>
                </a:solidFill>
                <a:effectLst/>
                <a:latin typeface="Arial" panose="020B0604020202020204" pitchFamily="34" charset="0"/>
                <a:ea typeface="Times New Roman" panose="02020603050405020304" pitchFamily="18" charset="0"/>
                <a:cs typeface="Times New Roman" panose="02020603050405020304" pitchFamily="18" charset="0"/>
              </a:rPr>
              <a:t>Súng bắn tốc độ </a:t>
            </a:r>
          </a:p>
          <a:p>
            <a:pPr marR="0" algn="just">
              <a:spcBef>
                <a:spcPts val="0"/>
              </a:spcBef>
            </a:pPr>
            <a:r>
              <a:rPr lang="en-US" sz="2500">
                <a:effectLst/>
                <a:latin typeface="Arial" panose="020B0604020202020204" pitchFamily="34" charset="0"/>
                <a:ea typeface="Times New Roman" panose="02020603050405020304" pitchFamily="18" charset="0"/>
                <a:cs typeface="Times New Roman" panose="02020603050405020304" pitchFamily="18" charset="0"/>
              </a:rPr>
              <a:t>Trong đời sống, cảnh sát giao thông có thể sử dụng súng bắn tốc độ để đo trực tiếp tốc độ tức thời của các phương tiện giao thông đang di chuyển trên đường.</a:t>
            </a:r>
            <a:r>
              <a:rPr lang="en-US" sz="2500" i="1">
                <a:effectLst/>
                <a:latin typeface="Arial" panose="020B0604020202020204" pitchFamily="34" charset="0"/>
                <a:ea typeface="Times New Roman" panose="02020603050405020304" pitchFamily="18" charset="0"/>
                <a:cs typeface="Times New Roman" panose="02020603050405020304" pitchFamily="18" charset="0"/>
              </a:rPr>
              <a:t> </a:t>
            </a:r>
            <a:r>
              <a:rPr lang="en-US" sz="2500">
                <a:effectLst/>
                <a:latin typeface="Arial" panose="020B0604020202020204" pitchFamily="34" charset="0"/>
                <a:ea typeface="Times New Roman" panose="02020603050405020304" pitchFamily="18" charset="0"/>
                <a:cs typeface="Times New Roman" panose="02020603050405020304" pitchFamily="18" charset="0"/>
              </a:rPr>
              <a:t>Cách đo này có ưu điểm là tiện lợi và chính xác, tuy nhiên giá thành cao.</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4" name="Content Placeholder 4" descr="A picture containing text, outdoor, road, way&#10;&#10;Description automatically generated">
            <a:extLst>
              <a:ext uri="{FF2B5EF4-FFF2-40B4-BE49-F238E27FC236}">
                <a16:creationId xmlns:a16="http://schemas.microsoft.com/office/drawing/2014/main" id="{F9128DC9-6672-BDAB-1BDA-8E320FCAB63D}"/>
              </a:ext>
            </a:extLst>
          </p:cNvPr>
          <p:cNvPicPr>
            <a:picLocks noChangeAspect="1"/>
          </p:cNvPicPr>
          <p:nvPr/>
        </p:nvPicPr>
        <p:blipFill rotWithShape="1">
          <a:blip r:embed="rId4">
            <a:extLst>
              <a:ext uri="{28A0092B-C50C-407E-A947-70E740481C1C}">
                <a14:useLocalDpi xmlns:a14="http://schemas.microsoft.com/office/drawing/2010/main" val="0"/>
              </a:ext>
            </a:extLst>
          </a:blip>
          <a:srcRect l="16553" r="3996" b="13622"/>
          <a:stretch/>
        </p:blipFill>
        <p:spPr>
          <a:xfrm>
            <a:off x="6322438" y="2885490"/>
            <a:ext cx="5338309" cy="3225219"/>
          </a:xfrm>
          <a:prstGeom prst="rect">
            <a:avLst/>
          </a:prstGeom>
          <a:ln>
            <a:noFill/>
          </a:ln>
          <a:effectLst>
            <a:softEdge rad="112500"/>
          </a:effectLst>
        </p:spPr>
      </p:pic>
      <p:pic>
        <p:nvPicPr>
          <p:cNvPr id="17" name="Content Placeholder 4" descr="A picture containing text, way, road, outdoor&#10;&#10;Description automatically generated">
            <a:extLst>
              <a:ext uri="{FF2B5EF4-FFF2-40B4-BE49-F238E27FC236}">
                <a16:creationId xmlns:a16="http://schemas.microsoft.com/office/drawing/2014/main" id="{94A61F99-B3B4-7D70-37B2-AEE3D671E4D4}"/>
              </a:ext>
            </a:extLst>
          </p:cNvPr>
          <p:cNvPicPr>
            <a:picLocks noChangeAspect="1"/>
          </p:cNvPicPr>
          <p:nvPr/>
        </p:nvPicPr>
        <p:blipFill rotWithShape="1">
          <a:blip r:embed="rId5">
            <a:extLst>
              <a:ext uri="{28A0092B-C50C-407E-A947-70E740481C1C}">
                <a14:useLocalDpi xmlns:a14="http://schemas.microsoft.com/office/drawing/2010/main" val="0"/>
              </a:ext>
            </a:extLst>
          </a:blip>
          <a:srcRect l="16666" t="1298" r="23913" b="1661"/>
          <a:stretch/>
        </p:blipFill>
        <p:spPr>
          <a:xfrm>
            <a:off x="702606" y="2915875"/>
            <a:ext cx="5619832" cy="3164450"/>
          </a:xfrm>
          <a:prstGeom prst="rect">
            <a:avLst/>
          </a:prstGeom>
          <a:ln>
            <a:noFill/>
          </a:ln>
          <a:effectLst>
            <a:softEdge rad="112500"/>
          </a:effectLst>
        </p:spPr>
      </p:pic>
    </p:spTree>
    <p:extLst>
      <p:ext uri="{BB962C8B-B14F-4D97-AF65-F5344CB8AC3E}">
        <p14:creationId xmlns:p14="http://schemas.microsoft.com/office/powerpoint/2010/main" val="3489906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empty-blue-rectangle">
            <a:extLst>
              <a:ext uri="{FF2B5EF4-FFF2-40B4-BE49-F238E27FC236}">
                <a16:creationId xmlns:a16="http://schemas.microsoft.com/office/drawing/2014/main" id="{272B11C8-AD02-44AD-B865-6A8FCD5CD1AC}"/>
              </a:ext>
            </a:extLst>
          </p:cNvPr>
          <p:cNvPicPr>
            <a:picLocks noChangeAspect="1" noChangeArrowheads="1"/>
          </p:cNvPicPr>
          <p:nvPr/>
        </p:nvPicPr>
        <p:blipFill>
          <a:blip r:embed="rId3"/>
          <a:srcRect/>
          <a:stretch>
            <a:fillRect/>
          </a:stretch>
        </p:blipFill>
        <p:spPr bwMode="auto">
          <a:xfrm>
            <a:off x="353923" y="721723"/>
            <a:ext cx="11471777" cy="1081339"/>
          </a:xfrm>
          <a:prstGeom prst="rect">
            <a:avLst/>
          </a:prstGeom>
          <a:noFill/>
          <a:ln w="9525">
            <a:noFill/>
            <a:miter lim="800000"/>
            <a:headEnd/>
            <a:tailEnd/>
          </a:ln>
        </p:spPr>
      </p:pic>
      <p:sp>
        <p:nvSpPr>
          <p:cNvPr id="19" name="TextBox 18">
            <a:extLst>
              <a:ext uri="{FF2B5EF4-FFF2-40B4-BE49-F238E27FC236}">
                <a16:creationId xmlns:a16="http://schemas.microsoft.com/office/drawing/2014/main" id="{98CDA5ED-0774-4A45-AB70-57331A0C8F26}"/>
              </a:ext>
            </a:extLst>
          </p:cNvPr>
          <p:cNvSpPr txBox="1"/>
          <p:nvPr/>
        </p:nvSpPr>
        <p:spPr>
          <a:xfrm>
            <a:off x="1036549" y="788056"/>
            <a:ext cx="10007926" cy="923330"/>
          </a:xfrm>
          <a:prstGeom prst="rect">
            <a:avLst/>
          </a:prstGeom>
          <a:noFill/>
        </p:spPr>
        <p:txBody>
          <a:bodyPr wrap="square">
            <a:spAutoFit/>
          </a:bodyPr>
          <a:lstStyle/>
          <a:p>
            <a:pPr algn="ctr"/>
            <a:r>
              <a:rPr lang="en-US" sz="2700">
                <a:latin typeface="Arial" panose="020B0604020202020204" pitchFamily="34" charset="0"/>
                <a:cs typeface="Arial" panose="020B0604020202020204" pitchFamily="34" charset="0"/>
              </a:rPr>
              <a:t>Để </a:t>
            </a:r>
            <a:r>
              <a:rPr lang="en-US" sz="2700" b="1">
                <a:solidFill>
                  <a:srgbClr val="7030A0"/>
                </a:solidFill>
                <a:latin typeface="Arial" panose="020B0604020202020204" pitchFamily="34" charset="0"/>
                <a:cs typeface="Arial" panose="020B0604020202020204" pitchFamily="34" charset="0"/>
              </a:rPr>
              <a:t>đo tốc độ </a:t>
            </a:r>
            <a:r>
              <a:rPr lang="en-US" sz="2700">
                <a:latin typeface="Arial" panose="020B0604020202020204" pitchFamily="34" charset="0"/>
                <a:cs typeface="Arial" panose="020B0604020202020204" pitchFamily="34" charset="0"/>
              </a:rPr>
              <a:t>chuyển động của một vật có thể </a:t>
            </a:r>
            <a:r>
              <a:rPr lang="en-US" sz="2700" b="1">
                <a:solidFill>
                  <a:srgbClr val="0070C0"/>
                </a:solidFill>
                <a:latin typeface="Arial" panose="020B0604020202020204" pitchFamily="34" charset="0"/>
                <a:cs typeface="Arial" panose="020B0604020202020204" pitchFamily="34" charset="0"/>
              </a:rPr>
              <a:t>đo thời gian </a:t>
            </a:r>
            <a:r>
              <a:rPr lang="en-US" sz="2700">
                <a:latin typeface="Arial" panose="020B0604020202020204" pitchFamily="34" charset="0"/>
                <a:cs typeface="Arial" panose="020B0604020202020204" pitchFamily="34" charset="0"/>
              </a:rPr>
              <a:t>và </a:t>
            </a:r>
            <a:r>
              <a:rPr lang="en-US" sz="2700" b="1">
                <a:solidFill>
                  <a:srgbClr val="0070C0"/>
                </a:solidFill>
                <a:latin typeface="Arial" panose="020B0604020202020204" pitchFamily="34" charset="0"/>
                <a:cs typeface="Arial" panose="020B0604020202020204" pitchFamily="34" charset="0"/>
              </a:rPr>
              <a:t>quãng đường chuyển động </a:t>
            </a:r>
            <a:r>
              <a:rPr lang="en-US" sz="2700">
                <a:latin typeface="Arial" panose="020B0604020202020204" pitchFamily="34" charset="0"/>
                <a:cs typeface="Arial" panose="020B0604020202020204" pitchFamily="34" charset="0"/>
              </a:rPr>
              <a:t>của vật đó</a:t>
            </a:r>
          </a:p>
        </p:txBody>
      </p:sp>
      <p:grpSp>
        <p:nvGrpSpPr>
          <p:cNvPr id="29" name="Group 28">
            <a:extLst>
              <a:ext uri="{FF2B5EF4-FFF2-40B4-BE49-F238E27FC236}">
                <a16:creationId xmlns:a16="http://schemas.microsoft.com/office/drawing/2014/main" id="{AE09EC08-23DE-4920-8ED5-9CE1232C1446}"/>
              </a:ext>
            </a:extLst>
          </p:cNvPr>
          <p:cNvGrpSpPr/>
          <p:nvPr/>
        </p:nvGrpSpPr>
        <p:grpSpPr>
          <a:xfrm>
            <a:off x="-29497" y="91162"/>
            <a:ext cx="11307097" cy="518439"/>
            <a:chOff x="74035" y="2267003"/>
            <a:chExt cx="11237038" cy="723701"/>
          </a:xfrm>
        </p:grpSpPr>
        <p:grpSp>
          <p:nvGrpSpPr>
            <p:cNvPr id="35" name="Group 70">
              <a:extLst>
                <a:ext uri="{FF2B5EF4-FFF2-40B4-BE49-F238E27FC236}">
                  <a16:creationId xmlns:a16="http://schemas.microsoft.com/office/drawing/2014/main" id="{D2F660D3-B2E8-4676-8D5D-CE77035DBD31}"/>
                </a:ext>
              </a:extLst>
            </p:cNvPr>
            <p:cNvGrpSpPr>
              <a:grpSpLocks/>
            </p:cNvGrpSpPr>
            <p:nvPr/>
          </p:nvGrpSpPr>
          <p:grpSpPr bwMode="auto">
            <a:xfrm>
              <a:off x="286110" y="2280389"/>
              <a:ext cx="7617212" cy="708275"/>
              <a:chOff x="564748" y="3403331"/>
              <a:chExt cx="3922509" cy="1364238"/>
            </a:xfrm>
          </p:grpSpPr>
          <p:pic>
            <p:nvPicPr>
              <p:cNvPr id="38" name="Picture 8" descr="empty-green-rectangle">
                <a:extLst>
                  <a:ext uri="{FF2B5EF4-FFF2-40B4-BE49-F238E27FC236}">
                    <a16:creationId xmlns:a16="http://schemas.microsoft.com/office/drawing/2014/main" id="{79B4C849-655F-4FAC-B58A-7914A2DC85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748" y="3403331"/>
                <a:ext cx="3922509"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green-top-faded">
                <a:extLst>
                  <a:ext uri="{FF2B5EF4-FFF2-40B4-BE49-F238E27FC236}">
                    <a16:creationId xmlns:a16="http://schemas.microsoft.com/office/drawing/2014/main" id="{81B9CF62-BB9F-4FB4-AEAC-51620436EC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C6FA6BB5-0E72-4B79-9609-9D9F164F38F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7" name="Rectangle 1026060">
              <a:extLst>
                <a:ext uri="{FF2B5EF4-FFF2-40B4-BE49-F238E27FC236}">
                  <a16:creationId xmlns:a16="http://schemas.microsoft.com/office/drawing/2014/main" id="{659FB3B3-524A-4AE9-9426-6DBE05D13AEC}"/>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Cách đo tốc độ trong phòng thí nghiệm</a:t>
              </a:r>
              <a:endParaRPr lang="en-US" sz="2500" dirty="0">
                <a:cs typeface="Arial" panose="020B0604020202020204" pitchFamily="34" charset="0"/>
              </a:endParaRPr>
            </a:p>
          </p:txBody>
        </p:sp>
      </p:grpSp>
      <p:sp>
        <p:nvSpPr>
          <p:cNvPr id="21" name="Rectangle: Rounded Corners 20">
            <a:extLst>
              <a:ext uri="{FF2B5EF4-FFF2-40B4-BE49-F238E27FC236}">
                <a16:creationId xmlns:a16="http://schemas.microsoft.com/office/drawing/2014/main" id="{CE929ED8-29C8-403F-B2DB-4DE8F97A0957}"/>
              </a:ext>
            </a:extLst>
          </p:cNvPr>
          <p:cNvSpPr/>
          <p:nvPr/>
        </p:nvSpPr>
        <p:spPr>
          <a:xfrm>
            <a:off x="679124" y="2349452"/>
            <a:ext cx="10903276" cy="328934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23" name="Text Box 29">
            <a:extLst>
              <a:ext uri="{FF2B5EF4-FFF2-40B4-BE49-F238E27FC236}">
                <a16:creationId xmlns:a16="http://schemas.microsoft.com/office/drawing/2014/main" id="{9198722F-B3F6-8051-B211-C84A3C9BCB69}"/>
              </a:ext>
            </a:extLst>
          </p:cNvPr>
          <p:cNvSpPr txBox="1">
            <a:spLocks noChangeArrowheads="1"/>
          </p:cNvSpPr>
          <p:nvPr/>
        </p:nvSpPr>
        <p:spPr bwMode="auto">
          <a:xfrm>
            <a:off x="1112749" y="2369579"/>
            <a:ext cx="10271234" cy="1292662"/>
          </a:xfrm>
          <a:prstGeom prst="rect">
            <a:avLst/>
          </a:prstGeom>
          <a:noFill/>
          <a:ln>
            <a:noFill/>
          </a:ln>
          <a:effectLst/>
        </p:spPr>
        <p:txBody>
          <a:bodyPr wrap="square">
            <a:spAutoFit/>
          </a:bodyPr>
          <a:lstStyle/>
          <a:p>
            <a:pPr marL="346075" marR="0" indent="-346075">
              <a:spcBef>
                <a:spcPts val="0"/>
              </a:spcBef>
              <a:spcAft>
                <a:spcPts val="0"/>
              </a:spcAft>
            </a:pPr>
            <a:r>
              <a:rPr lang="en-US" sz="2600">
                <a:solidFill>
                  <a:srgbClr val="000000"/>
                </a:solidFill>
                <a:effectLst/>
                <a:latin typeface="Arial" panose="020B0604020202020204" pitchFamily="34" charset="0"/>
                <a:ea typeface="Times New Roman" panose="02020603050405020304" pitchFamily="18" charset="0"/>
              </a:rPr>
              <a:t>Hãy thảo luận nhóm và trả lời câu hỏi sau: </a:t>
            </a:r>
          </a:p>
          <a:p>
            <a:pPr marL="346075" marR="0" indent="-346075">
              <a:spcBef>
                <a:spcPts val="0"/>
              </a:spcBef>
              <a:spcAft>
                <a:spcPts val="0"/>
              </a:spcAft>
            </a:pPr>
            <a:r>
              <a:rPr lang="en-US" sz="2600">
                <a:solidFill>
                  <a:srgbClr val="000000"/>
                </a:solidFill>
                <a:effectLst/>
                <a:latin typeface="Arial" panose="020B0604020202020204" pitchFamily="34" charset="0"/>
                <a:ea typeface="Times New Roman" panose="02020603050405020304" pitchFamily="18" charset="0"/>
              </a:rPr>
              <a:t>1. Dùng dụng cụ gì để đo quãng đường và thời gian chuyển động của vật? </a:t>
            </a:r>
          </a:p>
        </p:txBody>
      </p:sp>
      <p:grpSp>
        <p:nvGrpSpPr>
          <p:cNvPr id="25" name="Group 24">
            <a:extLst>
              <a:ext uri="{FF2B5EF4-FFF2-40B4-BE49-F238E27FC236}">
                <a16:creationId xmlns:a16="http://schemas.microsoft.com/office/drawing/2014/main" id="{C839C527-568A-5F62-93E8-FCE6C59515EC}"/>
              </a:ext>
            </a:extLst>
          </p:cNvPr>
          <p:cNvGrpSpPr/>
          <p:nvPr/>
        </p:nvGrpSpPr>
        <p:grpSpPr>
          <a:xfrm>
            <a:off x="481141" y="2020903"/>
            <a:ext cx="518742" cy="492626"/>
            <a:chOff x="501379" y="507464"/>
            <a:chExt cx="518742" cy="492626"/>
          </a:xfrm>
        </p:grpSpPr>
        <p:sp>
          <p:nvSpPr>
            <p:cNvPr id="27" name="Oval 26">
              <a:extLst>
                <a:ext uri="{FF2B5EF4-FFF2-40B4-BE49-F238E27FC236}">
                  <a16:creationId xmlns:a16="http://schemas.microsoft.com/office/drawing/2014/main" id="{776869AF-B28B-E8E5-D888-1D4ED78A8D21}"/>
                </a:ext>
              </a:extLst>
            </p:cNvPr>
            <p:cNvSpPr/>
            <p:nvPr/>
          </p:nvSpPr>
          <p:spPr>
            <a:xfrm>
              <a:off x="501379" y="507464"/>
              <a:ext cx="518742" cy="492626"/>
            </a:xfrm>
            <a:prstGeom prst="ellipse">
              <a:avLst/>
            </a:prstGeom>
            <a:solidFill>
              <a:schemeClr val="bg1"/>
            </a:solidFill>
            <a:ln cmpd="thickThi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D6DE0B34-0DC6-AA2B-EEF5-9AF15016F2B3}"/>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2227" b="89879" l="9494" r="98101">
                          <a14:foregroundMark x1="42405" y1="8097" x2="42405" y2="8097"/>
                          <a14:foregroundMark x1="54747" y1="5061" x2="54747" y2="5061"/>
                          <a14:foregroundMark x1="53481" y1="2227" x2="53481" y2="2227"/>
                          <a14:foregroundMark x1="92089" y1="39271" x2="92089" y2="39271"/>
                          <a14:foregroundMark x1="98101" y1="36437" x2="98101" y2="36437"/>
                        </a14:backgroundRemoval>
                      </a14:imgEffect>
                    </a14:imgLayer>
                  </a14:imgProps>
                </a:ext>
                <a:ext uri="{28A0092B-C50C-407E-A947-70E740481C1C}">
                  <a14:useLocalDpi xmlns:a14="http://schemas.microsoft.com/office/drawing/2010/main" val="0"/>
                </a:ext>
              </a:extLst>
            </a:blip>
            <a:srcRect r="-16970" b="22269"/>
            <a:stretch/>
          </p:blipFill>
          <p:spPr>
            <a:xfrm flipH="1">
              <a:off x="539840" y="515015"/>
              <a:ext cx="480281" cy="442625"/>
            </a:xfrm>
            <a:prstGeom prst="rect">
              <a:avLst/>
            </a:prstGeom>
          </p:spPr>
        </p:pic>
      </p:grpSp>
      <p:sp>
        <p:nvSpPr>
          <p:cNvPr id="15" name="Text Box 29">
            <a:extLst>
              <a:ext uri="{FF2B5EF4-FFF2-40B4-BE49-F238E27FC236}">
                <a16:creationId xmlns:a16="http://schemas.microsoft.com/office/drawing/2014/main" id="{EA5038AB-21BD-71F6-0940-AD9A15FA9BBA}"/>
              </a:ext>
            </a:extLst>
          </p:cNvPr>
          <p:cNvSpPr txBox="1">
            <a:spLocks noChangeArrowheads="1"/>
          </p:cNvSpPr>
          <p:nvPr/>
        </p:nvSpPr>
        <p:spPr bwMode="auto">
          <a:xfrm>
            <a:off x="1112749" y="3725109"/>
            <a:ext cx="10271234" cy="892552"/>
          </a:xfrm>
          <a:prstGeom prst="rect">
            <a:avLst/>
          </a:prstGeom>
          <a:noFill/>
          <a:ln>
            <a:noFill/>
          </a:ln>
          <a:effectLst/>
        </p:spPr>
        <p:txBody>
          <a:bodyPr wrap="square">
            <a:spAutoFit/>
          </a:bodyPr>
          <a:lstStyle/>
          <a:p>
            <a:pPr marL="346075" marR="0" indent="-346075">
              <a:spcBef>
                <a:spcPts val="0"/>
              </a:spcBef>
              <a:spcAft>
                <a:spcPts val="0"/>
              </a:spcAft>
            </a:pPr>
            <a:r>
              <a:rPr lang="en-US" sz="2600">
                <a:solidFill>
                  <a:srgbClr val="000000"/>
                </a:solidFill>
                <a:effectLst/>
                <a:latin typeface="Arial" panose="020B0604020202020204" pitchFamily="34" charset="0"/>
                <a:ea typeface="Times New Roman" panose="02020603050405020304" pitchFamily="18" charset="0"/>
              </a:rPr>
              <a:t>2. Làm thế nào đo được quãng đường đi được của vật trong một khoảng thời gian hoặc ngược lại? </a:t>
            </a:r>
          </a:p>
        </p:txBody>
      </p:sp>
      <p:sp>
        <p:nvSpPr>
          <p:cNvPr id="16" name="Text Box 29">
            <a:extLst>
              <a:ext uri="{FF2B5EF4-FFF2-40B4-BE49-F238E27FC236}">
                <a16:creationId xmlns:a16="http://schemas.microsoft.com/office/drawing/2014/main" id="{830AAE48-A1FC-ACEB-B1AB-A800269ED99F}"/>
              </a:ext>
            </a:extLst>
          </p:cNvPr>
          <p:cNvSpPr txBox="1">
            <a:spLocks noChangeArrowheads="1"/>
          </p:cNvSpPr>
          <p:nvPr/>
        </p:nvSpPr>
        <p:spPr bwMode="auto">
          <a:xfrm>
            <a:off x="1112749" y="4654907"/>
            <a:ext cx="10271234" cy="892552"/>
          </a:xfrm>
          <a:prstGeom prst="rect">
            <a:avLst/>
          </a:prstGeom>
          <a:noFill/>
          <a:ln>
            <a:noFill/>
          </a:ln>
          <a:effectLst/>
        </p:spPr>
        <p:txBody>
          <a:bodyPr wrap="square">
            <a:spAutoFit/>
          </a:bodyPr>
          <a:lstStyle/>
          <a:p>
            <a:pPr marL="346075" marR="0" indent="-346075">
              <a:spcBef>
                <a:spcPts val="0"/>
              </a:spcBef>
              <a:spcAft>
                <a:spcPts val="0"/>
              </a:spcAft>
            </a:pPr>
            <a:r>
              <a:rPr lang="en-US" sz="2600">
                <a:solidFill>
                  <a:srgbClr val="000000"/>
                </a:solidFill>
                <a:effectLst/>
                <a:latin typeface="Arial" panose="020B0604020202020204" pitchFamily="34" charset="0"/>
                <a:ea typeface="Times New Roman" panose="02020603050405020304" pitchFamily="18" charset="0"/>
              </a:rPr>
              <a:t>3. Thiết kế các phương án đo tốc độ và so sánh ưu, nhược điểm của các phương án đó.</a:t>
            </a:r>
            <a:endParaRPr lang="en-US" sz="26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51349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animBg="1"/>
      <p:bldP spid="23"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empty-blue-rectangle">
            <a:extLst>
              <a:ext uri="{FF2B5EF4-FFF2-40B4-BE49-F238E27FC236}">
                <a16:creationId xmlns:a16="http://schemas.microsoft.com/office/drawing/2014/main" id="{272B11C8-AD02-44AD-B865-6A8FCD5CD1AC}"/>
              </a:ext>
            </a:extLst>
          </p:cNvPr>
          <p:cNvPicPr>
            <a:picLocks noChangeAspect="1" noChangeArrowheads="1"/>
          </p:cNvPicPr>
          <p:nvPr/>
        </p:nvPicPr>
        <p:blipFill>
          <a:blip r:embed="rId3"/>
          <a:srcRect/>
          <a:stretch>
            <a:fillRect/>
          </a:stretch>
        </p:blipFill>
        <p:spPr bwMode="auto">
          <a:xfrm>
            <a:off x="209302" y="1229067"/>
            <a:ext cx="11471777" cy="1081339"/>
          </a:xfrm>
          <a:prstGeom prst="rect">
            <a:avLst/>
          </a:prstGeom>
          <a:noFill/>
          <a:ln w="9525">
            <a:noFill/>
            <a:miter lim="800000"/>
            <a:headEnd/>
            <a:tailEnd/>
          </a:ln>
        </p:spPr>
      </p:pic>
      <p:sp>
        <p:nvSpPr>
          <p:cNvPr id="19" name="TextBox 18">
            <a:extLst>
              <a:ext uri="{FF2B5EF4-FFF2-40B4-BE49-F238E27FC236}">
                <a16:creationId xmlns:a16="http://schemas.microsoft.com/office/drawing/2014/main" id="{98CDA5ED-0774-4A45-AB70-57331A0C8F26}"/>
              </a:ext>
            </a:extLst>
          </p:cNvPr>
          <p:cNvSpPr txBox="1"/>
          <p:nvPr/>
        </p:nvSpPr>
        <p:spPr>
          <a:xfrm>
            <a:off x="891928" y="1295400"/>
            <a:ext cx="10007926" cy="923330"/>
          </a:xfrm>
          <a:prstGeom prst="rect">
            <a:avLst/>
          </a:prstGeom>
          <a:noFill/>
        </p:spPr>
        <p:txBody>
          <a:bodyPr wrap="square">
            <a:spAutoFit/>
          </a:bodyPr>
          <a:lstStyle/>
          <a:p>
            <a:pPr algn="ctr"/>
            <a:r>
              <a:rPr lang="en-US" sz="2700" b="1" i="1">
                <a:latin typeface="Arial" panose="020B0604020202020204" pitchFamily="34" charset="0"/>
                <a:cs typeface="Arial" panose="020B0604020202020204" pitchFamily="34" charset="0"/>
              </a:rPr>
              <a:t>Đồng hồ đo thời gian hiện số </a:t>
            </a:r>
            <a:r>
              <a:rPr lang="en-US" sz="2700">
                <a:latin typeface="Arial" panose="020B0604020202020204" pitchFamily="34" charset="0"/>
                <a:cs typeface="Arial" panose="020B0604020202020204" pitchFamily="34" charset="0"/>
              </a:rPr>
              <a:t>có thể đo thời gian chính xác đến phần nghìn giây, được điều khiển bằng cổng quang điện</a:t>
            </a:r>
          </a:p>
        </p:txBody>
      </p:sp>
      <p:grpSp>
        <p:nvGrpSpPr>
          <p:cNvPr id="29" name="Group 28">
            <a:extLst>
              <a:ext uri="{FF2B5EF4-FFF2-40B4-BE49-F238E27FC236}">
                <a16:creationId xmlns:a16="http://schemas.microsoft.com/office/drawing/2014/main" id="{AE09EC08-23DE-4920-8ED5-9CE1232C1446}"/>
              </a:ext>
            </a:extLst>
          </p:cNvPr>
          <p:cNvGrpSpPr/>
          <p:nvPr/>
        </p:nvGrpSpPr>
        <p:grpSpPr>
          <a:xfrm>
            <a:off x="-29497" y="91162"/>
            <a:ext cx="11307097" cy="518439"/>
            <a:chOff x="74035" y="2267003"/>
            <a:chExt cx="11237038" cy="723701"/>
          </a:xfrm>
        </p:grpSpPr>
        <p:grpSp>
          <p:nvGrpSpPr>
            <p:cNvPr id="35" name="Group 70">
              <a:extLst>
                <a:ext uri="{FF2B5EF4-FFF2-40B4-BE49-F238E27FC236}">
                  <a16:creationId xmlns:a16="http://schemas.microsoft.com/office/drawing/2014/main" id="{D2F660D3-B2E8-4676-8D5D-CE77035DBD31}"/>
                </a:ext>
              </a:extLst>
            </p:cNvPr>
            <p:cNvGrpSpPr>
              <a:grpSpLocks/>
            </p:cNvGrpSpPr>
            <p:nvPr/>
          </p:nvGrpSpPr>
          <p:grpSpPr bwMode="auto">
            <a:xfrm>
              <a:off x="286112" y="2280389"/>
              <a:ext cx="6178379" cy="708275"/>
              <a:chOff x="564749" y="3403331"/>
              <a:chExt cx="3181577" cy="1364238"/>
            </a:xfrm>
          </p:grpSpPr>
          <p:pic>
            <p:nvPicPr>
              <p:cNvPr id="38" name="Picture 8" descr="empty-green-rectangle">
                <a:extLst>
                  <a:ext uri="{FF2B5EF4-FFF2-40B4-BE49-F238E27FC236}">
                    <a16:creationId xmlns:a16="http://schemas.microsoft.com/office/drawing/2014/main" id="{79B4C849-655F-4FAC-B58A-7914A2DC85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749" y="3403331"/>
                <a:ext cx="3181577"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green-top-faded">
                <a:extLst>
                  <a:ext uri="{FF2B5EF4-FFF2-40B4-BE49-F238E27FC236}">
                    <a16:creationId xmlns:a16="http://schemas.microsoft.com/office/drawing/2014/main" id="{81B9CF62-BB9F-4FB4-AEAC-51620436EC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C6FA6BB5-0E72-4B79-9609-9D9F164F38F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7" name="Rectangle 1026060">
              <a:extLst>
                <a:ext uri="{FF2B5EF4-FFF2-40B4-BE49-F238E27FC236}">
                  <a16:creationId xmlns:a16="http://schemas.microsoft.com/office/drawing/2014/main" id="{659FB3B3-524A-4AE9-9426-6DBE05D13AEC}"/>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Giới thiệu dụng cụ đo thời gian</a:t>
              </a:r>
              <a:endParaRPr lang="en-US" sz="2500" dirty="0">
                <a:cs typeface="Arial" panose="020B0604020202020204" pitchFamily="34" charset="0"/>
              </a:endParaRPr>
            </a:p>
          </p:txBody>
        </p:sp>
      </p:grpSp>
      <p:sp>
        <p:nvSpPr>
          <p:cNvPr id="16" name="Text Box 5">
            <a:extLst>
              <a:ext uri="{FF2B5EF4-FFF2-40B4-BE49-F238E27FC236}">
                <a16:creationId xmlns:a16="http://schemas.microsoft.com/office/drawing/2014/main" id="{E56B4E37-1B22-1A07-34F6-A8C915F8503F}"/>
              </a:ext>
            </a:extLst>
          </p:cNvPr>
          <p:cNvSpPr txBox="1">
            <a:spLocks noChangeArrowheads="1"/>
          </p:cNvSpPr>
          <p:nvPr/>
        </p:nvSpPr>
        <p:spPr bwMode="auto">
          <a:xfrm>
            <a:off x="338942" y="680281"/>
            <a:ext cx="80430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1. Đồng hồ đo thời gian hiện số và cổng quang điện</a:t>
            </a:r>
            <a:endParaRPr lang="en-US" altLang="en-US" sz="2600">
              <a:solidFill>
                <a:srgbClr val="0070C0"/>
              </a:solidFill>
              <a:cs typeface="Arial" panose="020B0604020202020204" pitchFamily="34" charset="0"/>
            </a:endParaRPr>
          </a:p>
        </p:txBody>
      </p:sp>
      <p:pic>
        <p:nvPicPr>
          <p:cNvPr id="3" name="Picture 2" descr="Diagram, schematic&#10;&#10;Description automatically generated">
            <a:extLst>
              <a:ext uri="{FF2B5EF4-FFF2-40B4-BE49-F238E27FC236}">
                <a16:creationId xmlns:a16="http://schemas.microsoft.com/office/drawing/2014/main" id="{D5EF0CEA-8F60-A7E4-33AB-92E2A8D9CB7F}"/>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l="32422" t="18889" r="35555" b="27778"/>
          <a:stretch/>
        </p:blipFill>
        <p:spPr>
          <a:xfrm rot="5400000">
            <a:off x="7082960" y="4063134"/>
            <a:ext cx="2369479" cy="2959779"/>
          </a:xfrm>
          <a:prstGeom prst="rect">
            <a:avLst/>
          </a:prstGeom>
        </p:spPr>
      </p:pic>
      <p:pic>
        <p:nvPicPr>
          <p:cNvPr id="22" name="Picture 13">
            <a:extLst>
              <a:ext uri="{FF2B5EF4-FFF2-40B4-BE49-F238E27FC236}">
                <a16:creationId xmlns:a16="http://schemas.microsoft.com/office/drawing/2014/main" id="{E18D6055-10F6-5662-9289-B3A147EA93E1}"/>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93963" y="4539262"/>
            <a:ext cx="3916264" cy="219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Content Placeholder 5" descr="A picture containing text, device, meter&#10;&#10;Description automatically generated">
            <a:extLst>
              <a:ext uri="{FF2B5EF4-FFF2-40B4-BE49-F238E27FC236}">
                <a16:creationId xmlns:a16="http://schemas.microsoft.com/office/drawing/2014/main" id="{B585E5E0-F31C-924F-250F-90E4F0C25F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19364" y="2376739"/>
            <a:ext cx="4067958" cy="2369480"/>
          </a:xfrm>
          <a:prstGeom prst="rect">
            <a:avLst/>
          </a:prstGeom>
          <a:ln>
            <a:noFill/>
          </a:ln>
          <a:effectLst>
            <a:softEdge rad="112500"/>
          </a:effectLst>
        </p:spPr>
      </p:pic>
      <p:pic>
        <p:nvPicPr>
          <p:cNvPr id="26" name="Picture 25" descr="A picture containing text&#10;&#10;Description automatically generated">
            <a:extLst>
              <a:ext uri="{FF2B5EF4-FFF2-40B4-BE49-F238E27FC236}">
                <a16:creationId xmlns:a16="http://schemas.microsoft.com/office/drawing/2014/main" id="{41FA09CF-9C88-EAC3-475A-90FB2D796F0A}"/>
              </a:ext>
            </a:extLst>
          </p:cNvPr>
          <p:cNvPicPr>
            <a:picLocks noChangeAspect="1"/>
          </p:cNvPicPr>
          <p:nvPr/>
        </p:nvPicPr>
        <p:blipFill rotWithShape="1">
          <a:blip r:embed="rId10">
            <a:extLst>
              <a:ext uri="{28A0092B-C50C-407E-A947-70E740481C1C}">
                <a14:useLocalDpi xmlns:a14="http://schemas.microsoft.com/office/drawing/2010/main" val="0"/>
              </a:ext>
            </a:extLst>
          </a:blip>
          <a:srcRect t="31112" b="18888"/>
          <a:stretch/>
        </p:blipFill>
        <p:spPr>
          <a:xfrm>
            <a:off x="6400801" y="2491384"/>
            <a:ext cx="3733799" cy="1866900"/>
          </a:xfrm>
          <a:prstGeom prst="rect">
            <a:avLst/>
          </a:prstGeom>
          <a:ln>
            <a:noFill/>
          </a:ln>
          <a:effectLst>
            <a:softEdge rad="112500"/>
          </a:effectLst>
        </p:spPr>
      </p:pic>
    </p:spTree>
    <p:extLst>
      <p:ext uri="{BB962C8B-B14F-4D97-AF65-F5344CB8AC3E}">
        <p14:creationId xmlns:p14="http://schemas.microsoft.com/office/powerpoint/2010/main" val="109858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Lưu ý</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972800" cy="53198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897224" y="762000"/>
            <a:ext cx="108547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800">
                <a:solidFill>
                  <a:srgbClr val="000000"/>
                </a:solidFill>
                <a:effectLst/>
                <a:latin typeface="Arial" panose="020B0604020202020204" pitchFamily="34" charset="0"/>
                <a:ea typeface="Times New Roman" panose="02020603050405020304" pitchFamily="18" charset="0"/>
              </a:rPr>
              <a:t>Sử dụng đồng hồ đo thời gian hiện Số MC964:</a:t>
            </a:r>
            <a:endParaRPr lang="en-US" sz="2800">
              <a:effectLst/>
              <a:latin typeface="Times New Roman" panose="02020603050405020304" pitchFamily="18" charset="0"/>
              <a:ea typeface="Times New Roman" panose="02020603050405020304" pitchFamily="18" charset="0"/>
            </a:endParaRPr>
          </a:p>
        </p:txBody>
      </p:sp>
      <p:sp>
        <p:nvSpPr>
          <p:cNvPr id="33" name="Oval 32">
            <a:extLst>
              <a:ext uri="{FF2B5EF4-FFF2-40B4-BE49-F238E27FC236}">
                <a16:creationId xmlns:a16="http://schemas.microsoft.com/office/drawing/2014/main" id="{E528D5BC-B358-859B-E466-E89F286A6671}"/>
              </a:ext>
            </a:extLst>
          </p:cNvPr>
          <p:cNvSpPr/>
          <p:nvPr/>
        </p:nvSpPr>
        <p:spPr>
          <a:xfrm>
            <a:off x="532438" y="437645"/>
            <a:ext cx="536542" cy="533099"/>
          </a:xfrm>
          <a:prstGeom prst="ellipse">
            <a:avLst/>
          </a:prstGeom>
          <a:solidFill>
            <a:schemeClr val="accent4">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Shape, background pattern&#10;&#10;Description automatically generated">
            <a:extLst>
              <a:ext uri="{FF2B5EF4-FFF2-40B4-BE49-F238E27FC236}">
                <a16:creationId xmlns:a16="http://schemas.microsoft.com/office/drawing/2014/main" id="{15C9C344-C953-E86E-9D70-E8561751122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427" b="94172" l="10000" r="90000">
                        <a14:foregroundMark x1="49333" y1="6481" x2="49333" y2="6481"/>
                        <a14:foregroundMark x1="57111" y1="84641" x2="57111" y2="84641"/>
                        <a14:foregroundMark x1="52778" y1="94172" x2="52778" y2="94172"/>
                      </a14:backgroundRemoval>
                    </a14:imgEffect>
                  </a14:imgLayer>
                </a14:imgProps>
              </a:ext>
              <a:ext uri="{28A0092B-C50C-407E-A947-70E740481C1C}">
                <a14:useLocalDpi xmlns:a14="http://schemas.microsoft.com/office/drawing/2010/main" val="0"/>
              </a:ext>
            </a:extLst>
          </a:blip>
          <a:stretch>
            <a:fillRect/>
          </a:stretch>
        </p:blipFill>
        <p:spPr>
          <a:xfrm flipH="1">
            <a:off x="686663" y="477775"/>
            <a:ext cx="228091" cy="465306"/>
          </a:xfrm>
          <a:prstGeom prst="rect">
            <a:avLst/>
          </a:prstGeom>
        </p:spPr>
      </p:pic>
      <p:grpSp>
        <p:nvGrpSpPr>
          <p:cNvPr id="21" name="Group 20">
            <a:extLst>
              <a:ext uri="{FF2B5EF4-FFF2-40B4-BE49-F238E27FC236}">
                <a16:creationId xmlns:a16="http://schemas.microsoft.com/office/drawing/2014/main" id="{972F11AF-E992-D589-D5FE-7E9DE4386106}"/>
              </a:ext>
            </a:extLst>
          </p:cNvPr>
          <p:cNvGrpSpPr/>
          <p:nvPr/>
        </p:nvGrpSpPr>
        <p:grpSpPr>
          <a:xfrm>
            <a:off x="501634" y="1512254"/>
            <a:ext cx="11660425" cy="2526346"/>
            <a:chOff x="834244" y="1828413"/>
            <a:chExt cx="10834579" cy="2843390"/>
          </a:xfrm>
        </p:grpSpPr>
        <p:pic>
          <p:nvPicPr>
            <p:cNvPr id="22" name="Picture 5" descr="empty-blue-rectangle">
              <a:extLst>
                <a:ext uri="{FF2B5EF4-FFF2-40B4-BE49-F238E27FC236}">
                  <a16:creationId xmlns:a16="http://schemas.microsoft.com/office/drawing/2014/main" id="{51942582-4BB2-7401-4390-4AFCA4C5B6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44" y="1828413"/>
              <a:ext cx="10834579" cy="284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C33A841F-42AC-E06F-8CD6-A9AC0864C817}"/>
                </a:ext>
              </a:extLst>
            </p:cNvPr>
            <p:cNvSpPr txBox="1"/>
            <p:nvPr/>
          </p:nvSpPr>
          <p:spPr>
            <a:xfrm>
              <a:off x="1238017" y="1908655"/>
              <a:ext cx="9892442" cy="542750"/>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endParaRPr lang="en-US" sz="2100">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28" name="TextBox 27">
            <a:extLst>
              <a:ext uri="{FF2B5EF4-FFF2-40B4-BE49-F238E27FC236}">
                <a16:creationId xmlns:a16="http://schemas.microsoft.com/office/drawing/2014/main" id="{71AF21BE-122B-4E20-3966-2AC5035DE656}"/>
              </a:ext>
            </a:extLst>
          </p:cNvPr>
          <p:cNvSpPr txBox="1"/>
          <p:nvPr/>
        </p:nvSpPr>
        <p:spPr>
          <a:xfrm>
            <a:off x="1143925" y="1609575"/>
            <a:ext cx="10297818" cy="954107"/>
          </a:xfrm>
          <a:prstGeom prst="rect">
            <a:avLst/>
          </a:prstGeom>
          <a:noFill/>
        </p:spPr>
        <p:txBody>
          <a:bodyPr wrap="square">
            <a:spAutoFit/>
          </a:bodyPr>
          <a:lstStyle/>
          <a:p>
            <a:pPr marL="457200" marR="0" indent="-457200">
              <a:spcBef>
                <a:spcPts val="0"/>
              </a:spcBef>
              <a:spcAft>
                <a:spcPts val="0"/>
              </a:spcAft>
              <a:buFontTx/>
              <a:buChar char="-"/>
            </a:pPr>
            <a:r>
              <a:rPr lang="en-US" sz="2800" b="1" i="1">
                <a:solidFill>
                  <a:srgbClr val="000000"/>
                </a:solidFill>
                <a:effectLst/>
                <a:latin typeface="Arial" panose="020B0604020202020204" pitchFamily="34" charset="0"/>
                <a:ea typeface="Times New Roman" panose="02020603050405020304" pitchFamily="18" charset="0"/>
              </a:rPr>
              <a:t>THANG ĐO: </a:t>
            </a:r>
            <a:r>
              <a:rPr lang="en-US" sz="2800">
                <a:solidFill>
                  <a:srgbClr val="000000"/>
                </a:solidFill>
                <a:effectLst/>
                <a:latin typeface="Arial" panose="020B0604020202020204" pitchFamily="34" charset="0"/>
                <a:ea typeface="Times New Roman" panose="02020603050405020304" pitchFamily="18" charset="0"/>
              </a:rPr>
              <a:t>Chọn thang đo thời gian, với ĐCNN tương ứng là 0,001s hoặc 0,01 s.</a:t>
            </a:r>
          </a:p>
        </p:txBody>
      </p:sp>
      <p:pic>
        <p:nvPicPr>
          <p:cNvPr id="13" name="Content Placeholder 5" descr="A picture containing text, device&#10;&#10;Description automatically generated">
            <a:extLst>
              <a:ext uri="{FF2B5EF4-FFF2-40B4-BE49-F238E27FC236}">
                <a16:creationId xmlns:a16="http://schemas.microsoft.com/office/drawing/2014/main" id="{9340AD0F-8493-4BBA-5B63-89E39C4F6218}"/>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5254" t="50685" r="724" b="-1"/>
          <a:stretch/>
        </p:blipFill>
        <p:spPr>
          <a:xfrm>
            <a:off x="1981200" y="4109895"/>
            <a:ext cx="8108032" cy="2392205"/>
          </a:xfrm>
          <a:prstGeom prst="rect">
            <a:avLst/>
          </a:prstGeom>
          <a:ln>
            <a:noFill/>
          </a:ln>
          <a:effectLst>
            <a:softEdge rad="112500"/>
          </a:effectLst>
        </p:spPr>
      </p:pic>
      <p:sp>
        <p:nvSpPr>
          <p:cNvPr id="14" name="TextBox 13">
            <a:extLst>
              <a:ext uri="{FF2B5EF4-FFF2-40B4-BE49-F238E27FC236}">
                <a16:creationId xmlns:a16="http://schemas.microsoft.com/office/drawing/2014/main" id="{DB65D59D-8878-37D6-BD00-B9028ED28E27}"/>
              </a:ext>
            </a:extLst>
          </p:cNvPr>
          <p:cNvSpPr txBox="1"/>
          <p:nvPr/>
        </p:nvSpPr>
        <p:spPr>
          <a:xfrm>
            <a:off x="1143925" y="2532409"/>
            <a:ext cx="10608050" cy="1384995"/>
          </a:xfrm>
          <a:prstGeom prst="rect">
            <a:avLst/>
          </a:prstGeom>
          <a:noFill/>
        </p:spPr>
        <p:txBody>
          <a:bodyPr wrap="square">
            <a:spAutoFit/>
          </a:bodyPr>
          <a:lstStyle/>
          <a:p>
            <a:pPr marL="457200" marR="0" indent="-457200">
              <a:spcBef>
                <a:spcPts val="0"/>
              </a:spcBef>
              <a:spcAft>
                <a:spcPts val="0"/>
              </a:spcAft>
              <a:buFontTx/>
              <a:buChar char="-"/>
            </a:pPr>
            <a:r>
              <a:rPr lang="en-US" sz="2800" b="1" i="1" dirty="0">
                <a:solidFill>
                  <a:srgbClr val="000000"/>
                </a:solidFill>
                <a:effectLst/>
                <a:latin typeface="Arial" panose="020B0604020202020204" pitchFamily="34" charset="0"/>
                <a:ea typeface="Times New Roman" panose="02020603050405020304" pitchFamily="18" charset="0"/>
              </a:rPr>
              <a:t>MODE: </a:t>
            </a:r>
            <a:r>
              <a:rPr lang="en-US" sz="2800" dirty="0" err="1">
                <a:solidFill>
                  <a:srgbClr val="000000"/>
                </a:solidFill>
                <a:effectLst/>
                <a:latin typeface="Arial" panose="020B0604020202020204" pitchFamily="34" charset="0"/>
                <a:ea typeface="Times New Roman" panose="02020603050405020304" pitchFamily="18" charset="0"/>
              </a:rPr>
              <a:t>Chọn</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kiểu</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làm</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việc</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cho</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máy</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đo</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thời</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gian</a:t>
            </a:r>
            <a:r>
              <a:rPr lang="en-US" sz="2800" dirty="0">
                <a:solidFill>
                  <a:srgbClr val="000000"/>
                </a:solidFill>
                <a:effectLst/>
                <a:latin typeface="Arial" panose="020B0604020202020204" pitchFamily="34" charset="0"/>
                <a:ea typeface="Times New Roman" panose="02020603050405020304" pitchFamily="18" charset="0"/>
              </a:rPr>
              <a:t> </a:t>
            </a:r>
          </a:p>
          <a:p>
            <a:pPr marR="0">
              <a:spcBef>
                <a:spcPts val="0"/>
              </a:spcBef>
              <a:spcAft>
                <a:spcPts val="0"/>
              </a:spcAft>
            </a:pPr>
            <a:r>
              <a:rPr lang="en-US" sz="2800" dirty="0">
                <a:solidFill>
                  <a:srgbClr val="000000"/>
                </a:solidFill>
                <a:latin typeface="Arial" panose="020B0604020202020204" pitchFamily="34" charset="0"/>
                <a:ea typeface="Times New Roman" panose="02020603050405020304" pitchFamily="18" charset="0"/>
              </a:rPr>
              <a:t>(</a:t>
            </a:r>
            <a:r>
              <a:rPr lang="en-US" sz="2800" dirty="0">
                <a:solidFill>
                  <a:srgbClr val="000000"/>
                </a:solidFill>
                <a:effectLst/>
                <a:latin typeface="Arial" panose="020B0604020202020204" pitchFamily="34" charset="0"/>
                <a:ea typeface="Times New Roman" panose="02020603050405020304" pitchFamily="18" charset="0"/>
              </a:rPr>
              <a:t>1) MODE A: </a:t>
            </a:r>
            <a:r>
              <a:rPr lang="en-US" sz="2800" dirty="0" err="1">
                <a:solidFill>
                  <a:srgbClr val="000000"/>
                </a:solidFill>
                <a:effectLst/>
                <a:latin typeface="Arial" panose="020B0604020202020204" pitchFamily="34" charset="0"/>
                <a:ea typeface="Times New Roman" panose="02020603050405020304" pitchFamily="18" charset="0"/>
              </a:rPr>
              <a:t>Đo</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thời</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gian</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vật</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chắn</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cổng</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quang</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điện</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nối</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với</a:t>
            </a:r>
            <a:r>
              <a:rPr lang="en-US" sz="2800" dirty="0">
                <a:solidFill>
                  <a:srgbClr val="000000"/>
                </a:solidFill>
                <a:effectLst/>
                <a:latin typeface="Arial" panose="020B0604020202020204" pitchFamily="34" charset="0"/>
                <a:ea typeface="Times New Roman" panose="02020603050405020304" pitchFamily="18" charset="0"/>
              </a:rPr>
              <a:t> ổ A </a:t>
            </a:r>
          </a:p>
          <a:p>
            <a:pPr marR="0">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rPr>
              <a:t>(2) MODE B: </a:t>
            </a:r>
            <a:r>
              <a:rPr lang="en-US" sz="2800" dirty="0" err="1">
                <a:solidFill>
                  <a:srgbClr val="000000"/>
                </a:solidFill>
                <a:effectLst/>
                <a:latin typeface="Arial" panose="020B0604020202020204" pitchFamily="34" charset="0"/>
                <a:ea typeface="Times New Roman" panose="02020603050405020304" pitchFamily="18" charset="0"/>
              </a:rPr>
              <a:t>Đo</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thời</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gian</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vật</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chắn</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latin typeface="Arial" panose="020B0604020202020204" pitchFamily="34" charset="0"/>
                <a:ea typeface="Times New Roman" panose="02020603050405020304" pitchFamily="18" charset="0"/>
              </a:rPr>
              <a:t>c</a:t>
            </a:r>
            <a:r>
              <a:rPr lang="en-US" sz="2800" dirty="0" err="1">
                <a:solidFill>
                  <a:srgbClr val="000000"/>
                </a:solidFill>
                <a:effectLst/>
                <a:latin typeface="Arial" panose="020B0604020202020204" pitchFamily="34" charset="0"/>
                <a:ea typeface="Times New Roman" panose="02020603050405020304" pitchFamily="18" charset="0"/>
              </a:rPr>
              <a:t>ổng</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quang</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điện</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nối</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với</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a:solidFill>
                  <a:srgbClr val="000000"/>
                </a:solidFill>
                <a:latin typeface="Arial" panose="020B0604020202020204" pitchFamily="34" charset="0"/>
                <a:ea typeface="Times New Roman" panose="02020603050405020304" pitchFamily="18" charset="0"/>
              </a:rPr>
              <a:t>ổ</a:t>
            </a:r>
            <a:r>
              <a:rPr lang="en-US" sz="2800" dirty="0">
                <a:solidFill>
                  <a:srgbClr val="000000"/>
                </a:solidFill>
                <a:effectLst/>
                <a:latin typeface="Arial" panose="020B0604020202020204" pitchFamily="34" charset="0"/>
                <a:ea typeface="Times New Roman" panose="02020603050405020304" pitchFamily="18" charset="0"/>
              </a:rPr>
              <a:t> B.</a:t>
            </a:r>
          </a:p>
        </p:txBody>
      </p:sp>
    </p:spTree>
    <p:extLst>
      <p:ext uri="{BB962C8B-B14F-4D97-AF65-F5344CB8AC3E}">
        <p14:creationId xmlns:p14="http://schemas.microsoft.com/office/powerpoint/2010/main" val="348693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Lưu ý</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667137" cy="531988"/>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838200" y="760472"/>
            <a:ext cx="108547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800">
                <a:solidFill>
                  <a:srgbClr val="000000"/>
                </a:solidFill>
                <a:effectLst/>
                <a:latin typeface="Arial" panose="020B0604020202020204" pitchFamily="34" charset="0"/>
                <a:ea typeface="Times New Roman" panose="02020603050405020304" pitchFamily="18" charset="0"/>
              </a:rPr>
              <a:t>Sử dụng đồng hồ đo thời gian hiện Số MC964:</a:t>
            </a:r>
            <a:endParaRPr lang="en-US" sz="2800">
              <a:effectLst/>
              <a:latin typeface="Times New Roman" panose="02020603050405020304" pitchFamily="18" charset="0"/>
              <a:ea typeface="Times New Roman" panose="02020603050405020304" pitchFamily="18" charset="0"/>
            </a:endParaRPr>
          </a:p>
        </p:txBody>
      </p:sp>
      <p:sp>
        <p:nvSpPr>
          <p:cNvPr id="33" name="Oval 32">
            <a:extLst>
              <a:ext uri="{FF2B5EF4-FFF2-40B4-BE49-F238E27FC236}">
                <a16:creationId xmlns:a16="http://schemas.microsoft.com/office/drawing/2014/main" id="{E528D5BC-B358-859B-E466-E89F286A6671}"/>
              </a:ext>
            </a:extLst>
          </p:cNvPr>
          <p:cNvSpPr/>
          <p:nvPr/>
        </p:nvSpPr>
        <p:spPr>
          <a:xfrm>
            <a:off x="532438" y="437645"/>
            <a:ext cx="536542" cy="533099"/>
          </a:xfrm>
          <a:prstGeom prst="ellipse">
            <a:avLst/>
          </a:prstGeom>
          <a:solidFill>
            <a:schemeClr val="accent4">
              <a:lumMod val="20000"/>
              <a:lumOff val="8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Shape, background pattern&#10;&#10;Description automatically generated">
            <a:extLst>
              <a:ext uri="{FF2B5EF4-FFF2-40B4-BE49-F238E27FC236}">
                <a16:creationId xmlns:a16="http://schemas.microsoft.com/office/drawing/2014/main" id="{15C9C344-C953-E86E-9D70-E8561751122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427" b="94172" l="10000" r="90000">
                        <a14:foregroundMark x1="49333" y1="6481" x2="49333" y2="6481"/>
                        <a14:foregroundMark x1="57111" y1="84641" x2="57111" y2="84641"/>
                        <a14:foregroundMark x1="52778" y1="94172" x2="52778" y2="94172"/>
                      </a14:backgroundRemoval>
                    </a14:imgEffect>
                  </a14:imgLayer>
                </a14:imgProps>
              </a:ext>
              <a:ext uri="{28A0092B-C50C-407E-A947-70E740481C1C}">
                <a14:useLocalDpi xmlns:a14="http://schemas.microsoft.com/office/drawing/2010/main" val="0"/>
              </a:ext>
            </a:extLst>
          </a:blip>
          <a:stretch>
            <a:fillRect/>
          </a:stretch>
        </p:blipFill>
        <p:spPr>
          <a:xfrm flipH="1">
            <a:off x="686663" y="477775"/>
            <a:ext cx="228091" cy="465306"/>
          </a:xfrm>
          <a:prstGeom prst="rect">
            <a:avLst/>
          </a:prstGeom>
        </p:spPr>
      </p:pic>
      <p:grpSp>
        <p:nvGrpSpPr>
          <p:cNvPr id="21" name="Group 20">
            <a:extLst>
              <a:ext uri="{FF2B5EF4-FFF2-40B4-BE49-F238E27FC236}">
                <a16:creationId xmlns:a16="http://schemas.microsoft.com/office/drawing/2014/main" id="{972F11AF-E992-D589-D5FE-7E9DE4386106}"/>
              </a:ext>
            </a:extLst>
          </p:cNvPr>
          <p:cNvGrpSpPr/>
          <p:nvPr/>
        </p:nvGrpSpPr>
        <p:grpSpPr>
          <a:xfrm>
            <a:off x="380999" y="1396663"/>
            <a:ext cx="11734801" cy="3323141"/>
            <a:chOff x="834244" y="1828413"/>
            <a:chExt cx="10834579" cy="2843390"/>
          </a:xfrm>
        </p:grpSpPr>
        <p:pic>
          <p:nvPicPr>
            <p:cNvPr id="22" name="Picture 5" descr="empty-blue-rectangle">
              <a:extLst>
                <a:ext uri="{FF2B5EF4-FFF2-40B4-BE49-F238E27FC236}">
                  <a16:creationId xmlns:a16="http://schemas.microsoft.com/office/drawing/2014/main" id="{51942582-4BB2-7401-4390-4AFCA4C5B6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44" y="1828413"/>
              <a:ext cx="10834579" cy="284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C33A841F-42AC-E06F-8CD6-A9AC0864C817}"/>
                </a:ext>
              </a:extLst>
            </p:cNvPr>
            <p:cNvSpPr txBox="1"/>
            <p:nvPr/>
          </p:nvSpPr>
          <p:spPr>
            <a:xfrm>
              <a:off x="1238017" y="1908655"/>
              <a:ext cx="9892442" cy="542750"/>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endParaRPr lang="en-US" sz="2100">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28" name="TextBox 27">
            <a:extLst>
              <a:ext uri="{FF2B5EF4-FFF2-40B4-BE49-F238E27FC236}">
                <a16:creationId xmlns:a16="http://schemas.microsoft.com/office/drawing/2014/main" id="{71AF21BE-122B-4E20-3966-2AC5035DE656}"/>
              </a:ext>
            </a:extLst>
          </p:cNvPr>
          <p:cNvSpPr txBox="1"/>
          <p:nvPr/>
        </p:nvSpPr>
        <p:spPr>
          <a:xfrm>
            <a:off x="895910" y="1601012"/>
            <a:ext cx="10513688" cy="954107"/>
          </a:xfrm>
          <a:prstGeom prst="rect">
            <a:avLst/>
          </a:prstGeom>
          <a:noFill/>
        </p:spPr>
        <p:txBody>
          <a:bodyPr wrap="square">
            <a:spAutoFit/>
          </a:bodyPr>
          <a:lstStyle/>
          <a:p>
            <a:pPr marL="514350" marR="0" indent="-514350">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rPr>
              <a:t>(3) MODE A+ B: </a:t>
            </a:r>
            <a:r>
              <a:rPr lang="en-US" sz="2800" dirty="0" err="1">
                <a:solidFill>
                  <a:srgbClr val="000000"/>
                </a:solidFill>
                <a:effectLst/>
                <a:latin typeface="Arial" panose="020B0604020202020204" pitchFamily="34" charset="0"/>
                <a:ea typeface="Times New Roman" panose="02020603050405020304" pitchFamily="18" charset="0"/>
              </a:rPr>
              <a:t>Đo</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tổng</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của</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hai</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khoảng</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thời</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gian</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vật</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chắn</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cổng</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quang</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điện</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nối</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với</a:t>
            </a:r>
            <a:r>
              <a:rPr lang="en-US" sz="2800" dirty="0">
                <a:solidFill>
                  <a:srgbClr val="000000"/>
                </a:solidFill>
                <a:effectLst/>
                <a:latin typeface="Arial" panose="020B0604020202020204" pitchFamily="34" charset="0"/>
                <a:ea typeface="Times New Roman" panose="02020603050405020304" pitchFamily="18" charset="0"/>
              </a:rPr>
              <a:t> ổ A </a:t>
            </a:r>
            <a:r>
              <a:rPr lang="en-US" sz="2800" dirty="0" err="1">
                <a:solidFill>
                  <a:srgbClr val="000000"/>
                </a:solidFill>
                <a:effectLst/>
                <a:latin typeface="Arial" panose="020B0604020202020204" pitchFamily="34" charset="0"/>
                <a:ea typeface="Times New Roman" panose="02020603050405020304" pitchFamily="18" charset="0"/>
              </a:rPr>
              <a:t>và</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vật</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chắn</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cổng</a:t>
            </a:r>
            <a:r>
              <a:rPr lang="en-US" sz="2800" dirty="0">
                <a:solidFill>
                  <a:srgbClr val="000000"/>
                </a:solidFill>
                <a:effectLst/>
                <a:latin typeface="Arial" panose="020B0604020202020204" pitchFamily="34" charset="0"/>
                <a:ea typeface="Times New Roman" panose="02020603050405020304" pitchFamily="18" charset="0"/>
              </a:rPr>
              <a:t> QĐ </a:t>
            </a:r>
            <a:r>
              <a:rPr lang="en-US" sz="2800" dirty="0" err="1">
                <a:solidFill>
                  <a:srgbClr val="000000"/>
                </a:solidFill>
                <a:effectLst/>
                <a:latin typeface="Arial" panose="020B0604020202020204" pitchFamily="34" charset="0"/>
                <a:ea typeface="Times New Roman" panose="02020603050405020304" pitchFamily="18" charset="0"/>
              </a:rPr>
              <a:t>nối</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với</a:t>
            </a:r>
            <a:r>
              <a:rPr lang="en-US" sz="2800" dirty="0">
                <a:solidFill>
                  <a:srgbClr val="000000"/>
                </a:solidFill>
                <a:effectLst/>
                <a:latin typeface="Arial" panose="020B0604020202020204" pitchFamily="34" charset="0"/>
                <a:ea typeface="Times New Roman" panose="02020603050405020304" pitchFamily="18" charset="0"/>
              </a:rPr>
              <a:t> ổ B.</a:t>
            </a:r>
          </a:p>
        </p:txBody>
      </p:sp>
      <p:pic>
        <p:nvPicPr>
          <p:cNvPr id="13" name="Content Placeholder 5" descr="A picture containing text, device&#10;&#10;Description automatically generated">
            <a:extLst>
              <a:ext uri="{FF2B5EF4-FFF2-40B4-BE49-F238E27FC236}">
                <a16:creationId xmlns:a16="http://schemas.microsoft.com/office/drawing/2014/main" id="{0E81444E-2EA3-BF84-333B-AF4829E6E8A1}"/>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5254" t="50685" r="724" b="-1"/>
          <a:stretch/>
        </p:blipFill>
        <p:spPr>
          <a:xfrm>
            <a:off x="2743200" y="4719804"/>
            <a:ext cx="6324600" cy="1866018"/>
          </a:xfrm>
          <a:prstGeom prst="rect">
            <a:avLst/>
          </a:prstGeom>
          <a:ln>
            <a:noFill/>
          </a:ln>
          <a:effectLst>
            <a:softEdge rad="112500"/>
          </a:effectLst>
        </p:spPr>
      </p:pic>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165276C9-149B-F10F-2787-A37FF8F6E301}"/>
                  </a:ext>
                </a:extLst>
              </p:cNvPr>
              <p:cNvSpPr txBox="1"/>
              <p:nvPr/>
            </p:nvSpPr>
            <p:spPr>
              <a:xfrm>
                <a:off x="859124" y="2613657"/>
                <a:ext cx="10951876" cy="523220"/>
              </a:xfrm>
              <a:prstGeom prst="rect">
                <a:avLst/>
              </a:prstGeom>
              <a:noFill/>
            </p:spPr>
            <p:txBody>
              <a:bodyPr wrap="square">
                <a:spAutoFit/>
              </a:bodyPr>
              <a:lstStyle/>
              <a:p>
                <a:pPr marL="461963" marR="0" indent="-461963">
                  <a:spcBef>
                    <a:spcPts val="0"/>
                  </a:spcBef>
                  <a:spcAft>
                    <a:spcPts val="0"/>
                  </a:spcAft>
                </a:pPr>
                <a:r>
                  <a:rPr lang="en-US" sz="2800" dirty="0">
                    <a:solidFill>
                      <a:srgbClr val="000000"/>
                    </a:solidFill>
                    <a:effectLst/>
                    <a:latin typeface="Arial" panose="020B0604020202020204" pitchFamily="34" charset="0"/>
                    <a:ea typeface="Times New Roman" panose="02020603050405020304" pitchFamily="18" charset="0"/>
                  </a:rPr>
                  <a:t>(4) MODE A </a:t>
                </a:r>
                <a14:m>
                  <m:oMath xmlns:m="http://schemas.openxmlformats.org/officeDocument/2006/math">
                    <m:r>
                      <a:rPr lang="en-US" sz="2800" i="1" smtClean="0">
                        <a:solidFill>
                          <a:srgbClr val="000000"/>
                        </a:solidFill>
                        <a:effectLst/>
                        <a:latin typeface="Cambria Math" panose="02040503050406030204" pitchFamily="18" charset="0"/>
                        <a:ea typeface="Cambria Math" panose="02040503050406030204" pitchFamily="18" charset="0"/>
                      </a:rPr>
                      <m:t>↔</m:t>
                    </m:r>
                  </m:oMath>
                </a14:m>
                <a:r>
                  <a:rPr lang="en-US" sz="2800" dirty="0">
                    <a:solidFill>
                      <a:srgbClr val="000000"/>
                    </a:solidFill>
                    <a:effectLst/>
                    <a:latin typeface="Arial" panose="020B0604020202020204" pitchFamily="34" charset="0"/>
                    <a:ea typeface="Times New Roman" panose="02020603050405020304" pitchFamily="18" charset="0"/>
                  </a:rPr>
                  <a:t>B: </a:t>
                </a:r>
                <a:r>
                  <a:rPr lang="en-US" sz="2800" dirty="0" err="1">
                    <a:solidFill>
                      <a:srgbClr val="000000"/>
                    </a:solidFill>
                    <a:effectLst/>
                    <a:latin typeface="Arial" panose="020B0604020202020204" pitchFamily="34" charset="0"/>
                    <a:ea typeface="Times New Roman" panose="02020603050405020304" pitchFamily="18" charset="0"/>
                  </a:rPr>
                  <a:t>Đo</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thời</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gian</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vật</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chuyển</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động</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từ</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err="1">
                    <a:solidFill>
                      <a:srgbClr val="000000"/>
                    </a:solidFill>
                    <a:effectLst/>
                    <a:latin typeface="Arial" panose="020B0604020202020204" pitchFamily="34" charset="0"/>
                    <a:ea typeface="Times New Roman" panose="02020603050405020304" pitchFamily="18" charset="0"/>
                  </a:rPr>
                  <a:t>cổng</a:t>
                </a:r>
                <a:r>
                  <a:rPr lang="en-US" sz="2800" dirty="0">
                    <a:solidFill>
                      <a:srgbClr val="000000"/>
                    </a:solidFill>
                    <a:effectLst/>
                    <a:latin typeface="Arial" panose="020B0604020202020204" pitchFamily="34" charset="0"/>
                    <a:ea typeface="Times New Roman" panose="02020603050405020304" pitchFamily="18" charset="0"/>
                  </a:rPr>
                  <a:t> </a:t>
                </a:r>
                <a:r>
                  <a:rPr lang="en-US" sz="2800" dirty="0">
                    <a:solidFill>
                      <a:srgbClr val="000000"/>
                    </a:solidFill>
                    <a:latin typeface="Arial" panose="020B0604020202020204" pitchFamily="34" charset="0"/>
                    <a:ea typeface="Times New Roman" panose="02020603050405020304" pitchFamily="18" charset="0"/>
                  </a:rPr>
                  <a:t>QĐ A </a:t>
                </a:r>
                <a:r>
                  <a:rPr lang="en-US" sz="2800" dirty="0" err="1">
                    <a:solidFill>
                      <a:srgbClr val="000000"/>
                    </a:solidFill>
                    <a:latin typeface="Arial" panose="020B0604020202020204" pitchFamily="34" charset="0"/>
                    <a:ea typeface="Times New Roman" panose="02020603050405020304" pitchFamily="18" charset="0"/>
                    <a:sym typeface="Symbol" panose="05050102010706020507" pitchFamily="18" charset="2"/>
                  </a:rPr>
                  <a:t>đến</a:t>
                </a:r>
                <a:r>
                  <a:rPr lang="en-US" sz="2800" dirty="0">
                    <a:solidFill>
                      <a:srgbClr val="000000"/>
                    </a:solidFill>
                    <a:latin typeface="Arial" panose="020B0604020202020204" pitchFamily="34" charset="0"/>
                    <a:ea typeface="Times New Roman" panose="02020603050405020304" pitchFamily="18" charset="0"/>
                    <a:sym typeface="Symbol" panose="05050102010706020507" pitchFamily="18" charset="2"/>
                  </a:rPr>
                  <a:t> B</a:t>
                </a:r>
                <a:endParaRPr lang="en-US" sz="2800" dirty="0">
                  <a:solidFill>
                    <a:srgbClr val="000000"/>
                  </a:solidFill>
                  <a:effectLst/>
                  <a:latin typeface="Arial" panose="020B0604020202020204" pitchFamily="34" charset="0"/>
                  <a:ea typeface="Times New Roman" panose="02020603050405020304" pitchFamily="18" charset="0"/>
                </a:endParaRPr>
              </a:p>
            </p:txBody>
          </p:sp>
        </mc:Choice>
        <mc:Fallback>
          <p:sp>
            <p:nvSpPr>
              <p:cNvPr id="14" name="TextBox 13">
                <a:extLst>
                  <a:ext uri="{FF2B5EF4-FFF2-40B4-BE49-F238E27FC236}">
                    <a16:creationId xmlns:a16="http://schemas.microsoft.com/office/drawing/2014/main" id="{165276C9-149B-F10F-2787-A37FF8F6E301}"/>
                  </a:ext>
                </a:extLst>
              </p:cNvPr>
              <p:cNvSpPr txBox="1">
                <a:spLocks noRot="1" noChangeAspect="1" noMove="1" noResize="1" noEditPoints="1" noAdjustHandles="1" noChangeArrowheads="1" noChangeShapeType="1" noTextEdit="1"/>
              </p:cNvSpPr>
              <p:nvPr/>
            </p:nvSpPr>
            <p:spPr>
              <a:xfrm>
                <a:off x="859124" y="2613657"/>
                <a:ext cx="10951876" cy="523220"/>
              </a:xfrm>
              <a:prstGeom prst="rect">
                <a:avLst/>
              </a:prstGeom>
              <a:blipFill>
                <a:blip r:embed="rId6"/>
                <a:stretch>
                  <a:fillRect l="-1169" t="-12791" r="-223" b="-31395"/>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E7FE70FA-F2FF-A1A5-28CC-2B0319951002}"/>
              </a:ext>
            </a:extLst>
          </p:cNvPr>
          <p:cNvSpPr txBox="1"/>
          <p:nvPr/>
        </p:nvSpPr>
        <p:spPr>
          <a:xfrm>
            <a:off x="876203" y="3214057"/>
            <a:ext cx="10513688" cy="523220"/>
          </a:xfrm>
          <a:prstGeom prst="rect">
            <a:avLst/>
          </a:prstGeom>
          <a:noFill/>
        </p:spPr>
        <p:txBody>
          <a:bodyPr wrap="square">
            <a:spAutoFit/>
          </a:bodyPr>
          <a:lstStyle/>
          <a:p>
            <a:pPr marL="457200" marR="0" indent="-457200">
              <a:spcBef>
                <a:spcPts val="0"/>
              </a:spcBef>
              <a:spcAft>
                <a:spcPts val="0"/>
              </a:spcAft>
            </a:pPr>
            <a:r>
              <a:rPr lang="en-US" sz="2800">
                <a:solidFill>
                  <a:srgbClr val="000000"/>
                </a:solidFill>
                <a:effectLst/>
                <a:latin typeface="Arial" panose="020B0604020202020204" pitchFamily="34" charset="0"/>
                <a:ea typeface="Times New Roman" panose="02020603050405020304" pitchFamily="18" charset="0"/>
              </a:rPr>
              <a:t>(5) MODE T: Đo khoảng thời gian T của từng chu kì dao động.</a:t>
            </a:r>
          </a:p>
        </p:txBody>
      </p:sp>
      <p:sp>
        <p:nvSpPr>
          <p:cNvPr id="16" name="TextBox 15">
            <a:extLst>
              <a:ext uri="{FF2B5EF4-FFF2-40B4-BE49-F238E27FC236}">
                <a16:creationId xmlns:a16="http://schemas.microsoft.com/office/drawing/2014/main" id="{5ECCF73F-7BB6-4FA9-AFE3-923D31F07411}"/>
              </a:ext>
            </a:extLst>
          </p:cNvPr>
          <p:cNvSpPr txBox="1"/>
          <p:nvPr/>
        </p:nvSpPr>
        <p:spPr>
          <a:xfrm>
            <a:off x="859124" y="3817597"/>
            <a:ext cx="10513688" cy="523220"/>
          </a:xfrm>
          <a:prstGeom prst="rect">
            <a:avLst/>
          </a:prstGeom>
          <a:noFill/>
        </p:spPr>
        <p:txBody>
          <a:bodyPr wrap="square">
            <a:spAutoFit/>
          </a:bodyPr>
          <a:lstStyle/>
          <a:p>
            <a:pPr marL="457200" marR="0" indent="-457200">
              <a:spcBef>
                <a:spcPts val="0"/>
              </a:spcBef>
              <a:spcAft>
                <a:spcPts val="0"/>
              </a:spcAft>
            </a:pPr>
            <a:r>
              <a:rPr lang="en-US" sz="2800">
                <a:solidFill>
                  <a:srgbClr val="000000"/>
                </a:solidFill>
                <a:effectLst/>
                <a:latin typeface="Arial" panose="020B0604020202020204" pitchFamily="34" charset="0"/>
                <a:ea typeface="Times New Roman" panose="02020603050405020304" pitchFamily="18" charset="0"/>
              </a:rPr>
              <a:t> - Nút RESET: Đặt lại chỉ số của đồng hồ về giá trị 0.000.</a:t>
            </a:r>
            <a:endParaRPr lang="en-US" sz="28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7508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4"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56">
            <a:extLst>
              <a:ext uri="{FF2B5EF4-FFF2-40B4-BE49-F238E27FC236}">
                <a16:creationId xmlns:a16="http://schemas.microsoft.com/office/drawing/2014/main" id="{191916B2-4ACD-4AAC-8F91-D3547A606C07}"/>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24" name="Rounded Rectangle 57">
              <a:extLst>
                <a:ext uri="{FF2B5EF4-FFF2-40B4-BE49-F238E27FC236}">
                  <a16:creationId xmlns:a16="http://schemas.microsoft.com/office/drawing/2014/main" id="{F99A500B-7AFE-42F1-982B-FB60E374A9A0}"/>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25" name="Rounded Rectangle 4">
              <a:extLst>
                <a:ext uri="{FF2B5EF4-FFF2-40B4-BE49-F238E27FC236}">
                  <a16:creationId xmlns:a16="http://schemas.microsoft.com/office/drawing/2014/main" id="{2D81FD56-72A7-41B1-BE9A-DBEF44418680}"/>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Câu hỏi</a:t>
              </a:r>
            </a:p>
          </p:txBody>
        </p:sp>
      </p:grpSp>
      <p:sp>
        <p:nvSpPr>
          <p:cNvPr id="26" name="Rectangle: Rounded Corners 25">
            <a:extLst>
              <a:ext uri="{FF2B5EF4-FFF2-40B4-BE49-F238E27FC236}">
                <a16:creationId xmlns:a16="http://schemas.microsoft.com/office/drawing/2014/main" id="{E7BC6088-E3D7-4AEC-8453-6B51263F81F1}"/>
              </a:ext>
            </a:extLst>
          </p:cNvPr>
          <p:cNvSpPr/>
          <p:nvPr/>
        </p:nvSpPr>
        <p:spPr>
          <a:xfrm>
            <a:off x="838200" y="762000"/>
            <a:ext cx="10591800" cy="847064"/>
          </a:xfrm>
          <a:prstGeom prst="roundRect">
            <a:avLst>
              <a:gd name="adj" fmla="val 8564"/>
            </a:avLst>
          </a:prstGeom>
          <a:solidFill>
            <a:schemeClr val="accent5">
              <a:lumMod val="20000"/>
              <a:lumOff val="80000"/>
            </a:schemeClr>
          </a:solidFill>
          <a:ln cmpd="dbl">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30" name="Text Box 29">
            <a:extLst>
              <a:ext uri="{FF2B5EF4-FFF2-40B4-BE49-F238E27FC236}">
                <a16:creationId xmlns:a16="http://schemas.microsoft.com/office/drawing/2014/main" id="{A0300333-C687-4848-8F80-51CDEBECBDDC}"/>
              </a:ext>
            </a:extLst>
          </p:cNvPr>
          <p:cNvSpPr txBox="1">
            <a:spLocks noChangeArrowheads="1"/>
          </p:cNvSpPr>
          <p:nvPr/>
        </p:nvSpPr>
        <p:spPr bwMode="auto">
          <a:xfrm>
            <a:off x="1331379" y="747290"/>
            <a:ext cx="9986441"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spcAft>
                <a:spcPts val="0"/>
              </a:spcAft>
            </a:pPr>
            <a:r>
              <a:rPr lang="en-US" sz="2500">
                <a:solidFill>
                  <a:srgbClr val="000000"/>
                </a:solidFill>
                <a:effectLst/>
                <a:latin typeface="Arial" panose="020B0604020202020204" pitchFamily="34" charset="0"/>
                <a:ea typeface="Times New Roman" panose="02020603050405020304" pitchFamily="18" charset="0"/>
              </a:rPr>
              <a:t>Sử dụng đồng hồ đo thời quang điện để đo tốc độ chuyển động có ưu điểm, nhược điểm gì?</a:t>
            </a:r>
            <a:endParaRPr lang="en-US" sz="2500">
              <a:effectLst/>
              <a:latin typeface="Times New Roman" panose="02020603050405020304" pitchFamily="18" charset="0"/>
              <a:ea typeface="Times New Roman" panose="02020603050405020304" pitchFamily="18" charset="0"/>
            </a:endParaRPr>
          </a:p>
        </p:txBody>
      </p:sp>
      <p:grpSp>
        <p:nvGrpSpPr>
          <p:cNvPr id="32" name="Group 31">
            <a:extLst>
              <a:ext uri="{FF2B5EF4-FFF2-40B4-BE49-F238E27FC236}">
                <a16:creationId xmlns:a16="http://schemas.microsoft.com/office/drawing/2014/main" id="{5DE850E9-C099-536B-328F-F52F75901BF9}"/>
              </a:ext>
            </a:extLst>
          </p:cNvPr>
          <p:cNvGrpSpPr/>
          <p:nvPr/>
        </p:nvGrpSpPr>
        <p:grpSpPr>
          <a:xfrm>
            <a:off x="523655" y="427780"/>
            <a:ext cx="629089" cy="639020"/>
            <a:chOff x="493574" y="321685"/>
            <a:chExt cx="755550" cy="790692"/>
          </a:xfrm>
        </p:grpSpPr>
        <p:sp>
          <p:nvSpPr>
            <p:cNvPr id="33" name="Oval 32">
              <a:extLst>
                <a:ext uri="{FF2B5EF4-FFF2-40B4-BE49-F238E27FC236}">
                  <a16:creationId xmlns:a16="http://schemas.microsoft.com/office/drawing/2014/main" id="{E528D5BC-B358-859B-E466-E89F286A6671}"/>
                </a:ext>
              </a:extLst>
            </p:cNvPr>
            <p:cNvSpPr/>
            <p:nvPr/>
          </p:nvSpPr>
          <p:spPr>
            <a:xfrm>
              <a:off x="504123" y="333892"/>
              <a:ext cx="644399" cy="6596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Icon&#10;&#10;Description automatically generated">
              <a:extLst>
                <a:ext uri="{FF2B5EF4-FFF2-40B4-BE49-F238E27FC236}">
                  <a16:creationId xmlns:a16="http://schemas.microsoft.com/office/drawing/2014/main" id="{8F02AD5B-862A-99DE-18B0-942F0EA4460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00" b="90000" l="7442" r="90349">
                          <a14:foregroundMark x1="7558" y1="39556" x2="7558" y2="39556"/>
                          <a14:foregroundMark x1="46744" y1="8556" x2="46744" y2="8556"/>
                          <a14:foregroundMark x1="49302" y1="7000" x2="49302" y2="7000"/>
                          <a14:foregroundMark x1="90349" y1="44333" x2="90349" y2="44333"/>
                        </a14:backgroundRemoval>
                      </a14:imgEffect>
                    </a14:imgLayer>
                  </a14:imgProps>
                </a:ext>
                <a:ext uri="{28A0092B-C50C-407E-A947-70E740481C1C}">
                  <a14:useLocalDpi xmlns:a14="http://schemas.microsoft.com/office/drawing/2010/main" val="0"/>
                </a:ext>
              </a:extLst>
            </a:blip>
            <a:stretch>
              <a:fillRect/>
            </a:stretch>
          </p:blipFill>
          <p:spPr>
            <a:xfrm>
              <a:off x="493574" y="321685"/>
              <a:ext cx="755550" cy="790692"/>
            </a:xfrm>
            <a:prstGeom prst="rect">
              <a:avLst/>
            </a:prstGeom>
          </p:spPr>
        </p:pic>
      </p:grpSp>
      <p:pic>
        <p:nvPicPr>
          <p:cNvPr id="14" name="Picture 13">
            <a:extLst>
              <a:ext uri="{FF2B5EF4-FFF2-40B4-BE49-F238E27FC236}">
                <a16:creationId xmlns:a16="http://schemas.microsoft.com/office/drawing/2014/main" id="{15F281A8-9EF6-25BF-0613-D127C3CF17BD}"/>
              </a:ext>
            </a:extLst>
          </p:cNvPr>
          <p:cNvPicPr>
            <a:picLocks noChangeAspect="1"/>
          </p:cNvPicPr>
          <p:nvPr/>
        </p:nvPicPr>
        <p:blipFill rotWithShape="1">
          <a:blip r:embed="rId4"/>
          <a:srcRect l="30" t="14677" r="760" b="13573"/>
          <a:stretch/>
        </p:blipFill>
        <p:spPr>
          <a:xfrm>
            <a:off x="1752600" y="1743801"/>
            <a:ext cx="8382000" cy="3141182"/>
          </a:xfrm>
          <a:prstGeom prst="rect">
            <a:avLst/>
          </a:prstGeom>
          <a:ln>
            <a:noFill/>
          </a:ln>
          <a:effectLst>
            <a:softEdge rad="112500"/>
          </a:effectLst>
        </p:spPr>
      </p:pic>
      <p:grpSp>
        <p:nvGrpSpPr>
          <p:cNvPr id="12" name="Group 11">
            <a:extLst>
              <a:ext uri="{FF2B5EF4-FFF2-40B4-BE49-F238E27FC236}">
                <a16:creationId xmlns:a16="http://schemas.microsoft.com/office/drawing/2014/main" id="{B7477C5C-0B7B-60EC-2304-161981ACB744}"/>
              </a:ext>
            </a:extLst>
          </p:cNvPr>
          <p:cNvGrpSpPr/>
          <p:nvPr/>
        </p:nvGrpSpPr>
        <p:grpSpPr>
          <a:xfrm>
            <a:off x="523655" y="5019720"/>
            <a:ext cx="11439745" cy="1631593"/>
            <a:chOff x="834244" y="1828413"/>
            <a:chExt cx="10834579" cy="2843390"/>
          </a:xfrm>
        </p:grpSpPr>
        <p:pic>
          <p:nvPicPr>
            <p:cNvPr id="15" name="Picture 5" descr="empty-blue-rectangle">
              <a:extLst>
                <a:ext uri="{FF2B5EF4-FFF2-40B4-BE49-F238E27FC236}">
                  <a16:creationId xmlns:a16="http://schemas.microsoft.com/office/drawing/2014/main" id="{C8126A3F-D7A7-C651-7E9D-1B4CA5C2E5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244" y="1828413"/>
              <a:ext cx="10834579" cy="2843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4ED15A97-38FD-1FC7-D237-927689104017}"/>
                </a:ext>
              </a:extLst>
            </p:cNvPr>
            <p:cNvSpPr txBox="1"/>
            <p:nvPr/>
          </p:nvSpPr>
          <p:spPr>
            <a:xfrm>
              <a:off x="1238017" y="1908655"/>
              <a:ext cx="9892442" cy="542750"/>
            </a:xfrm>
            <a:prstGeom prst="rect">
              <a:avLst/>
            </a:prstGeom>
            <a:noFill/>
          </p:spPr>
          <p:txBody>
            <a:bodyPr wrap="square">
              <a:spAutoFit/>
            </a:bodyPr>
            <a:lstStyle/>
            <a:p>
              <a:pPr marL="342900" marR="0" indent="-342900" algn="just">
                <a:spcBef>
                  <a:spcPts val="0"/>
                </a:spcBef>
                <a:buFont typeface="Arial" panose="020B0604020202020204" pitchFamily="34" charset="0"/>
                <a:buChar char="•"/>
              </a:pPr>
              <a:endParaRPr lang="en-US" sz="2100">
                <a:effectLst/>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17" name="TextBox 16">
            <a:extLst>
              <a:ext uri="{FF2B5EF4-FFF2-40B4-BE49-F238E27FC236}">
                <a16:creationId xmlns:a16="http://schemas.microsoft.com/office/drawing/2014/main" id="{9FCBF972-79F2-545B-F9FE-F565EA8D0D4C}"/>
              </a:ext>
            </a:extLst>
          </p:cNvPr>
          <p:cNvSpPr txBox="1"/>
          <p:nvPr/>
        </p:nvSpPr>
        <p:spPr>
          <a:xfrm>
            <a:off x="600583" y="5189185"/>
            <a:ext cx="11230865" cy="1292662"/>
          </a:xfrm>
          <a:prstGeom prst="rect">
            <a:avLst/>
          </a:prstGeom>
          <a:noFill/>
        </p:spPr>
        <p:txBody>
          <a:bodyPr wrap="square">
            <a:spAutoFit/>
          </a:bodyPr>
          <a:lstStyle/>
          <a:p>
            <a:pPr marL="800100" lvl="1" indent="-342900">
              <a:buFont typeface="Wingdings" panose="05000000000000000000" pitchFamily="2" charset="2"/>
              <a:buChar char="§"/>
            </a:pPr>
            <a:r>
              <a:rPr lang="en-US" sz="2600">
                <a:effectLst/>
                <a:latin typeface="Arial" panose="020B0604020202020204" pitchFamily="34" charset="0"/>
                <a:ea typeface="Times New Roman" panose="02020603050405020304" pitchFamily="18" charset="0"/>
                <a:cs typeface="Times New Roman" panose="02020603050405020304" pitchFamily="18" charset="0"/>
              </a:rPr>
              <a:t>Ưu điểm: chính xác hơn do không phụ thuộc vào người thực hiện.</a:t>
            </a:r>
            <a:endParaRPr lang="en-US" sz="2600">
              <a:effectLst/>
              <a:latin typeface="Calibri" panose="020F0502020204030204" pitchFamily="34" charset="0"/>
              <a:ea typeface="游明朝" panose="02020400000000000000" pitchFamily="18" charset="-128"/>
              <a:cs typeface="Times New Roman" panose="02020603050405020304" pitchFamily="18" charset="0"/>
            </a:endParaRPr>
          </a:p>
          <a:p>
            <a:pPr marL="800100" lvl="1" indent="-342900">
              <a:buFont typeface="Wingdings" panose="05000000000000000000" pitchFamily="2" charset="2"/>
              <a:buChar char="§"/>
            </a:pPr>
            <a:r>
              <a:rPr lang="en-US" sz="2600">
                <a:effectLst/>
                <a:latin typeface="Arial" panose="020B0604020202020204" pitchFamily="34" charset="0"/>
                <a:ea typeface="Times New Roman" panose="02020603050405020304" pitchFamily="18" charset="0"/>
                <a:cs typeface="Times New Roman" panose="02020603050405020304" pitchFamily="18" charset="0"/>
              </a:rPr>
              <a:t>Nhược điểm: Lắp đặt phức tạp, chỉ đo được cho các vật có kích thước phù hợp để có thể đi qua được cổng quang điện. </a:t>
            </a:r>
            <a:endParaRPr lang="en-US" sz="26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948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empty-blue-rectangle">
            <a:extLst>
              <a:ext uri="{FF2B5EF4-FFF2-40B4-BE49-F238E27FC236}">
                <a16:creationId xmlns:a16="http://schemas.microsoft.com/office/drawing/2014/main" id="{272B11C8-AD02-44AD-B865-6A8FCD5CD1AC}"/>
              </a:ext>
            </a:extLst>
          </p:cNvPr>
          <p:cNvPicPr>
            <a:picLocks noChangeAspect="1" noChangeArrowheads="1"/>
          </p:cNvPicPr>
          <p:nvPr/>
        </p:nvPicPr>
        <p:blipFill>
          <a:blip r:embed="rId3"/>
          <a:srcRect/>
          <a:stretch>
            <a:fillRect/>
          </a:stretch>
        </p:blipFill>
        <p:spPr bwMode="auto">
          <a:xfrm>
            <a:off x="316462" y="1253259"/>
            <a:ext cx="11471777" cy="1883015"/>
          </a:xfrm>
          <a:prstGeom prst="rect">
            <a:avLst/>
          </a:prstGeom>
          <a:noFill/>
          <a:ln w="9525">
            <a:noFill/>
            <a:miter lim="800000"/>
            <a:headEnd/>
            <a:tailEnd/>
          </a:ln>
        </p:spPr>
      </p:pic>
      <p:sp>
        <p:nvSpPr>
          <p:cNvPr id="19" name="TextBox 18">
            <a:extLst>
              <a:ext uri="{FF2B5EF4-FFF2-40B4-BE49-F238E27FC236}">
                <a16:creationId xmlns:a16="http://schemas.microsoft.com/office/drawing/2014/main" id="{98CDA5ED-0774-4A45-AB70-57331A0C8F26}"/>
              </a:ext>
            </a:extLst>
          </p:cNvPr>
          <p:cNvSpPr txBox="1"/>
          <p:nvPr/>
        </p:nvSpPr>
        <p:spPr>
          <a:xfrm>
            <a:off x="826472" y="1327712"/>
            <a:ext cx="10222528" cy="861774"/>
          </a:xfrm>
          <a:prstGeom prst="rect">
            <a:avLst/>
          </a:prstGeom>
          <a:noFill/>
        </p:spPr>
        <p:txBody>
          <a:bodyPr wrap="square">
            <a:spAutoFit/>
          </a:bodyPr>
          <a:lstStyle/>
          <a:p>
            <a:pPr marL="342900" indent="-342900">
              <a:buFont typeface="Arial" panose="020B0604020202020204" pitchFamily="34" charset="0"/>
              <a:buChar char="•"/>
            </a:pPr>
            <a:r>
              <a:rPr lang="en-US" sz="2500">
                <a:latin typeface="Arial" panose="020B0604020202020204" pitchFamily="34" charset="0"/>
                <a:cs typeface="Arial" panose="020B0604020202020204" pitchFamily="34" charset="0"/>
              </a:rPr>
              <a:t>Đồng hồ cần rung sử dụng một cần rung đều đặn khoảng 50 lần/s và đánh dấu các chấm trên bằng giấy gắn vào xe chuyển động. </a:t>
            </a:r>
          </a:p>
        </p:txBody>
      </p:sp>
      <p:grpSp>
        <p:nvGrpSpPr>
          <p:cNvPr id="29" name="Group 28">
            <a:extLst>
              <a:ext uri="{FF2B5EF4-FFF2-40B4-BE49-F238E27FC236}">
                <a16:creationId xmlns:a16="http://schemas.microsoft.com/office/drawing/2014/main" id="{AE09EC08-23DE-4920-8ED5-9CE1232C1446}"/>
              </a:ext>
            </a:extLst>
          </p:cNvPr>
          <p:cNvGrpSpPr/>
          <p:nvPr/>
        </p:nvGrpSpPr>
        <p:grpSpPr>
          <a:xfrm>
            <a:off x="-29497" y="91162"/>
            <a:ext cx="11307097" cy="518439"/>
            <a:chOff x="74035" y="2267003"/>
            <a:chExt cx="11237038" cy="723701"/>
          </a:xfrm>
        </p:grpSpPr>
        <p:grpSp>
          <p:nvGrpSpPr>
            <p:cNvPr id="35" name="Group 70">
              <a:extLst>
                <a:ext uri="{FF2B5EF4-FFF2-40B4-BE49-F238E27FC236}">
                  <a16:creationId xmlns:a16="http://schemas.microsoft.com/office/drawing/2014/main" id="{D2F660D3-B2E8-4676-8D5D-CE77035DBD31}"/>
                </a:ext>
              </a:extLst>
            </p:cNvPr>
            <p:cNvGrpSpPr>
              <a:grpSpLocks/>
            </p:cNvGrpSpPr>
            <p:nvPr/>
          </p:nvGrpSpPr>
          <p:grpSpPr bwMode="auto">
            <a:xfrm>
              <a:off x="286112" y="2280389"/>
              <a:ext cx="6178379" cy="708275"/>
              <a:chOff x="564749" y="3403331"/>
              <a:chExt cx="3181577" cy="1364238"/>
            </a:xfrm>
          </p:grpSpPr>
          <p:pic>
            <p:nvPicPr>
              <p:cNvPr id="38" name="Picture 8" descr="empty-green-rectangle">
                <a:extLst>
                  <a:ext uri="{FF2B5EF4-FFF2-40B4-BE49-F238E27FC236}">
                    <a16:creationId xmlns:a16="http://schemas.microsoft.com/office/drawing/2014/main" id="{79B4C849-655F-4FAC-B58A-7914A2DC85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749" y="3403331"/>
                <a:ext cx="3181577"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green-top-faded">
                <a:extLst>
                  <a:ext uri="{FF2B5EF4-FFF2-40B4-BE49-F238E27FC236}">
                    <a16:creationId xmlns:a16="http://schemas.microsoft.com/office/drawing/2014/main" id="{81B9CF62-BB9F-4FB4-AEAC-51620436EC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C6FA6BB5-0E72-4B79-9609-9D9F164F38F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7" name="Rectangle 1026060">
              <a:extLst>
                <a:ext uri="{FF2B5EF4-FFF2-40B4-BE49-F238E27FC236}">
                  <a16:creationId xmlns:a16="http://schemas.microsoft.com/office/drawing/2014/main" id="{659FB3B3-524A-4AE9-9426-6DBE05D13AEC}"/>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Giới thiệu dụng cụ đo thời gian</a:t>
              </a:r>
              <a:endParaRPr lang="en-US" sz="2500" dirty="0">
                <a:cs typeface="Arial" panose="020B0604020202020204" pitchFamily="34" charset="0"/>
              </a:endParaRPr>
            </a:p>
          </p:txBody>
        </p:sp>
      </p:grpSp>
      <p:sp>
        <p:nvSpPr>
          <p:cNvPr id="16" name="Text Box 5">
            <a:extLst>
              <a:ext uri="{FF2B5EF4-FFF2-40B4-BE49-F238E27FC236}">
                <a16:creationId xmlns:a16="http://schemas.microsoft.com/office/drawing/2014/main" id="{E56B4E37-1B22-1A07-34F6-A8C915F8503F}"/>
              </a:ext>
            </a:extLst>
          </p:cNvPr>
          <p:cNvSpPr txBox="1">
            <a:spLocks noChangeArrowheads="1"/>
          </p:cNvSpPr>
          <p:nvPr/>
        </p:nvSpPr>
        <p:spPr bwMode="auto">
          <a:xfrm>
            <a:off x="338941" y="680281"/>
            <a:ext cx="952294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2. Thiết bị đo thời gian bằng cần rung (đồng hồ cần rung)</a:t>
            </a:r>
            <a:endParaRPr lang="en-US" altLang="en-US" sz="2600">
              <a:solidFill>
                <a:srgbClr val="0070C0"/>
              </a:solidFill>
              <a:cs typeface="Arial" panose="020B0604020202020204" pitchFamily="34" charset="0"/>
            </a:endParaRPr>
          </a:p>
        </p:txBody>
      </p:sp>
      <p:pic>
        <p:nvPicPr>
          <p:cNvPr id="6" name="Picture 5">
            <a:extLst>
              <a:ext uri="{FF2B5EF4-FFF2-40B4-BE49-F238E27FC236}">
                <a16:creationId xmlns:a16="http://schemas.microsoft.com/office/drawing/2014/main" id="{3B99A1B0-0A1D-91E2-26A9-F6562931AECC}"/>
              </a:ext>
            </a:extLst>
          </p:cNvPr>
          <p:cNvPicPr>
            <a:picLocks noChangeAspect="1"/>
          </p:cNvPicPr>
          <p:nvPr/>
        </p:nvPicPr>
        <p:blipFill>
          <a:blip r:embed="rId6"/>
          <a:stretch>
            <a:fillRect/>
          </a:stretch>
        </p:blipFill>
        <p:spPr>
          <a:xfrm>
            <a:off x="3165210" y="3528098"/>
            <a:ext cx="3276600" cy="1440071"/>
          </a:xfrm>
          <a:prstGeom prst="rect">
            <a:avLst/>
          </a:prstGeom>
        </p:spPr>
      </p:pic>
      <p:pic>
        <p:nvPicPr>
          <p:cNvPr id="8" name="Picture 7">
            <a:extLst>
              <a:ext uri="{FF2B5EF4-FFF2-40B4-BE49-F238E27FC236}">
                <a16:creationId xmlns:a16="http://schemas.microsoft.com/office/drawing/2014/main" id="{D062D746-0AF2-237D-06F2-613B45E0EF15}"/>
              </a:ext>
            </a:extLst>
          </p:cNvPr>
          <p:cNvPicPr>
            <a:picLocks noChangeAspect="1"/>
          </p:cNvPicPr>
          <p:nvPr/>
        </p:nvPicPr>
        <p:blipFill>
          <a:blip r:embed="rId7"/>
          <a:stretch>
            <a:fillRect/>
          </a:stretch>
        </p:blipFill>
        <p:spPr>
          <a:xfrm>
            <a:off x="887275" y="5252251"/>
            <a:ext cx="10161725" cy="1165953"/>
          </a:xfrm>
          <a:prstGeom prst="rect">
            <a:avLst/>
          </a:prstGeom>
        </p:spPr>
      </p:pic>
      <p:sp>
        <p:nvSpPr>
          <p:cNvPr id="23" name="TextBox 22">
            <a:extLst>
              <a:ext uri="{FF2B5EF4-FFF2-40B4-BE49-F238E27FC236}">
                <a16:creationId xmlns:a16="http://schemas.microsoft.com/office/drawing/2014/main" id="{6682A62A-50D2-5D7E-D52C-081ED96E5AFD}"/>
              </a:ext>
            </a:extLst>
          </p:cNvPr>
          <p:cNvSpPr txBox="1"/>
          <p:nvPr/>
        </p:nvSpPr>
        <p:spPr>
          <a:xfrm>
            <a:off x="3165210" y="6374587"/>
            <a:ext cx="6108700" cy="430887"/>
          </a:xfrm>
          <a:prstGeom prst="rect">
            <a:avLst/>
          </a:prstGeom>
          <a:noFill/>
        </p:spPr>
        <p:txBody>
          <a:bodyPr wrap="square">
            <a:spAutoFit/>
          </a:bodyPr>
          <a:lstStyle/>
          <a:p>
            <a:pPr algn="ctr"/>
            <a:r>
              <a:rPr lang="en-US" sz="2200" i="1">
                <a:solidFill>
                  <a:srgbClr val="000000"/>
                </a:solidFill>
                <a:effectLst/>
                <a:latin typeface="Arial" panose="020B0604020202020204" pitchFamily="34" charset="0"/>
                <a:ea typeface="游明朝" panose="02020400000000000000" pitchFamily="18" charset="-128"/>
              </a:rPr>
              <a:t>Những chấm mực trên bằng giấy gắn vào xe </a:t>
            </a:r>
            <a:endParaRPr lang="en-US" sz="2200"/>
          </a:p>
        </p:txBody>
      </p:sp>
      <p:sp>
        <p:nvSpPr>
          <p:cNvPr id="25" name="TextBox 24">
            <a:extLst>
              <a:ext uri="{FF2B5EF4-FFF2-40B4-BE49-F238E27FC236}">
                <a16:creationId xmlns:a16="http://schemas.microsoft.com/office/drawing/2014/main" id="{72AF288D-ACDA-11D1-1154-957338641F3D}"/>
              </a:ext>
            </a:extLst>
          </p:cNvPr>
          <p:cNvSpPr txBox="1"/>
          <p:nvPr/>
        </p:nvSpPr>
        <p:spPr>
          <a:xfrm>
            <a:off x="785421" y="3784142"/>
            <a:ext cx="1616859" cy="769441"/>
          </a:xfrm>
          <a:prstGeom prst="rect">
            <a:avLst/>
          </a:prstGeom>
          <a:noFill/>
        </p:spPr>
        <p:txBody>
          <a:bodyPr wrap="square">
            <a:spAutoFit/>
          </a:bodyPr>
          <a:lstStyle/>
          <a:p>
            <a:pPr algn="ctr"/>
            <a:r>
              <a:rPr lang="en-US" sz="2200" i="1">
                <a:solidFill>
                  <a:srgbClr val="000000"/>
                </a:solidFill>
                <a:effectLst/>
                <a:latin typeface="Arial" panose="020B0604020202020204" pitchFamily="34" charset="0"/>
                <a:ea typeface="游明朝" panose="02020400000000000000" pitchFamily="18" charset="-128"/>
              </a:rPr>
              <a:t>Đồng hồ cần rung</a:t>
            </a:r>
            <a:endParaRPr lang="en-US" sz="2200"/>
          </a:p>
        </p:txBody>
      </p:sp>
      <p:pic>
        <p:nvPicPr>
          <p:cNvPr id="12" name="Picture 11">
            <a:extLst>
              <a:ext uri="{FF2B5EF4-FFF2-40B4-BE49-F238E27FC236}">
                <a16:creationId xmlns:a16="http://schemas.microsoft.com/office/drawing/2014/main" id="{5EA351F6-5C0C-892B-0285-99B01C37E7E8}"/>
              </a:ext>
            </a:extLst>
          </p:cNvPr>
          <p:cNvPicPr>
            <a:picLocks noChangeAspect="1"/>
          </p:cNvPicPr>
          <p:nvPr/>
        </p:nvPicPr>
        <p:blipFill>
          <a:blip r:embed="rId8"/>
          <a:stretch>
            <a:fillRect/>
          </a:stretch>
        </p:blipFill>
        <p:spPr>
          <a:xfrm>
            <a:off x="6858000" y="3216809"/>
            <a:ext cx="2214563" cy="1999202"/>
          </a:xfrm>
          <a:prstGeom prst="rect">
            <a:avLst/>
          </a:prstGeom>
        </p:spPr>
      </p:pic>
      <p:sp>
        <p:nvSpPr>
          <p:cNvPr id="28" name="TextBox 27">
            <a:extLst>
              <a:ext uri="{FF2B5EF4-FFF2-40B4-BE49-F238E27FC236}">
                <a16:creationId xmlns:a16="http://schemas.microsoft.com/office/drawing/2014/main" id="{11F1C768-DAAC-7FAF-524F-BF4DE78D868A}"/>
              </a:ext>
            </a:extLst>
          </p:cNvPr>
          <p:cNvSpPr txBox="1"/>
          <p:nvPr/>
        </p:nvSpPr>
        <p:spPr>
          <a:xfrm>
            <a:off x="9432389" y="3541440"/>
            <a:ext cx="2355850" cy="1107996"/>
          </a:xfrm>
          <a:prstGeom prst="rect">
            <a:avLst/>
          </a:prstGeom>
          <a:noFill/>
        </p:spPr>
        <p:txBody>
          <a:bodyPr wrap="square">
            <a:spAutoFit/>
          </a:bodyPr>
          <a:lstStyle/>
          <a:p>
            <a:pPr algn="ctr"/>
            <a:r>
              <a:rPr lang="en-US" sz="2200" i="1">
                <a:solidFill>
                  <a:srgbClr val="000000"/>
                </a:solidFill>
                <a:effectLst/>
                <a:latin typeface="Arial" panose="020B0604020202020204" pitchFamily="34" charset="0"/>
                <a:ea typeface="游明朝" panose="02020400000000000000" pitchFamily="18" charset="-128"/>
              </a:rPr>
              <a:t>Thí nghiệm đo tốc độ bằng đồng hồ cần lưng</a:t>
            </a:r>
            <a:endParaRPr lang="en-US" sz="2200"/>
          </a:p>
        </p:txBody>
      </p:sp>
      <p:sp>
        <p:nvSpPr>
          <p:cNvPr id="18" name="TextBox 17">
            <a:extLst>
              <a:ext uri="{FF2B5EF4-FFF2-40B4-BE49-F238E27FC236}">
                <a16:creationId xmlns:a16="http://schemas.microsoft.com/office/drawing/2014/main" id="{3E68042C-CC2A-C511-C80C-7B86819DA53D}"/>
              </a:ext>
            </a:extLst>
          </p:cNvPr>
          <p:cNvSpPr txBox="1"/>
          <p:nvPr/>
        </p:nvSpPr>
        <p:spPr>
          <a:xfrm>
            <a:off x="856873" y="2162439"/>
            <a:ext cx="10222528" cy="861774"/>
          </a:xfrm>
          <a:prstGeom prst="rect">
            <a:avLst/>
          </a:prstGeom>
          <a:noFill/>
        </p:spPr>
        <p:txBody>
          <a:bodyPr wrap="square">
            <a:spAutoFit/>
          </a:bodyPr>
          <a:lstStyle/>
          <a:p>
            <a:pPr marL="342900" indent="-342900">
              <a:buFont typeface="Arial" panose="020B0604020202020204" pitchFamily="34" charset="0"/>
              <a:buChar char="•"/>
            </a:pPr>
            <a:r>
              <a:rPr lang="en-US" sz="2500">
                <a:latin typeface="Arial" panose="020B0604020202020204" pitchFamily="34" charset="0"/>
                <a:cs typeface="Arial" panose="020B0604020202020204" pitchFamily="34" charset="0"/>
              </a:rPr>
              <a:t>Đo khoảng cách giữa các dấu chấm xác định được quãng đường đi được của xe trong 0,02s</a:t>
            </a:r>
          </a:p>
        </p:txBody>
      </p:sp>
    </p:spTree>
    <p:extLst>
      <p:ext uri="{BB962C8B-B14F-4D97-AF65-F5344CB8AC3E}">
        <p14:creationId xmlns:p14="http://schemas.microsoft.com/office/powerpoint/2010/main" val="417451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5" grpId="0"/>
      <p:bldP spid="28"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 descr="empty-blue-rectangle">
            <a:extLst>
              <a:ext uri="{FF2B5EF4-FFF2-40B4-BE49-F238E27FC236}">
                <a16:creationId xmlns:a16="http://schemas.microsoft.com/office/drawing/2014/main" id="{272B11C8-AD02-44AD-B865-6A8FCD5CD1AC}"/>
              </a:ext>
            </a:extLst>
          </p:cNvPr>
          <p:cNvPicPr>
            <a:picLocks noChangeAspect="1" noChangeArrowheads="1"/>
          </p:cNvPicPr>
          <p:nvPr/>
        </p:nvPicPr>
        <p:blipFill>
          <a:blip r:embed="rId3"/>
          <a:srcRect/>
          <a:stretch>
            <a:fillRect/>
          </a:stretch>
        </p:blipFill>
        <p:spPr bwMode="auto">
          <a:xfrm>
            <a:off x="183902" y="1310155"/>
            <a:ext cx="11779498" cy="1814045"/>
          </a:xfrm>
          <a:prstGeom prst="rect">
            <a:avLst/>
          </a:prstGeom>
          <a:noFill/>
          <a:ln w="9525">
            <a:noFill/>
            <a:miter lim="800000"/>
            <a:headEnd/>
            <a:tailEnd/>
          </a:ln>
        </p:spPr>
      </p:pic>
      <p:sp>
        <p:nvSpPr>
          <p:cNvPr id="19" name="TextBox 18">
            <a:extLst>
              <a:ext uri="{FF2B5EF4-FFF2-40B4-BE49-F238E27FC236}">
                <a16:creationId xmlns:a16="http://schemas.microsoft.com/office/drawing/2014/main" id="{98CDA5ED-0774-4A45-AB70-57331A0C8F26}"/>
              </a:ext>
            </a:extLst>
          </p:cNvPr>
          <p:cNvSpPr txBox="1"/>
          <p:nvPr/>
        </p:nvSpPr>
        <p:spPr>
          <a:xfrm>
            <a:off x="685800" y="1348255"/>
            <a:ext cx="11049000" cy="861774"/>
          </a:xfrm>
          <a:prstGeom prst="rect">
            <a:avLst/>
          </a:prstGeom>
          <a:noFill/>
        </p:spPr>
        <p:txBody>
          <a:bodyPr wrap="square">
            <a:spAutoFit/>
          </a:bodyPr>
          <a:lstStyle/>
          <a:p>
            <a:pPr marL="342900" indent="-342900">
              <a:buFontTx/>
              <a:buChar char="-"/>
            </a:pPr>
            <a:r>
              <a:rPr lang="en-US" sz="2500" i="1">
                <a:latin typeface="Arial" panose="020B0604020202020204" pitchFamily="34" charset="0"/>
                <a:cs typeface="Arial" panose="020B0604020202020204" pitchFamily="34" charset="0"/>
              </a:rPr>
              <a:t>Đồng hồ đo thời gian hiện </a:t>
            </a:r>
            <a:r>
              <a:rPr lang="en-US" sz="2500">
                <a:latin typeface="Arial" panose="020B0604020202020204" pitchFamily="34" charset="0"/>
                <a:cs typeface="Arial" panose="020B0604020202020204" pitchFamily="34" charset="0"/>
              </a:rPr>
              <a:t>số MC964 (1).</a:t>
            </a:r>
          </a:p>
          <a:p>
            <a:pPr marL="342900" indent="-342900">
              <a:buFontTx/>
              <a:buChar char="-"/>
            </a:pPr>
            <a:r>
              <a:rPr lang="en-US" sz="2500">
                <a:latin typeface="Arial" panose="020B0604020202020204" pitchFamily="34" charset="0"/>
                <a:cs typeface="Arial" panose="020B0604020202020204" pitchFamily="34" charset="0"/>
              </a:rPr>
              <a:t>Cổng quang điện có vai trò như công tắc mở/đóng đồng hồ đo (2).</a:t>
            </a:r>
          </a:p>
        </p:txBody>
      </p:sp>
      <p:grpSp>
        <p:nvGrpSpPr>
          <p:cNvPr id="29" name="Group 28">
            <a:extLst>
              <a:ext uri="{FF2B5EF4-FFF2-40B4-BE49-F238E27FC236}">
                <a16:creationId xmlns:a16="http://schemas.microsoft.com/office/drawing/2014/main" id="{AE09EC08-23DE-4920-8ED5-9CE1232C1446}"/>
              </a:ext>
            </a:extLst>
          </p:cNvPr>
          <p:cNvGrpSpPr/>
          <p:nvPr/>
        </p:nvGrpSpPr>
        <p:grpSpPr>
          <a:xfrm>
            <a:off x="-29497" y="91162"/>
            <a:ext cx="11307097" cy="518439"/>
            <a:chOff x="74035" y="2267003"/>
            <a:chExt cx="11237038" cy="723701"/>
          </a:xfrm>
        </p:grpSpPr>
        <p:grpSp>
          <p:nvGrpSpPr>
            <p:cNvPr id="35" name="Group 70">
              <a:extLst>
                <a:ext uri="{FF2B5EF4-FFF2-40B4-BE49-F238E27FC236}">
                  <a16:creationId xmlns:a16="http://schemas.microsoft.com/office/drawing/2014/main" id="{D2F660D3-B2E8-4676-8D5D-CE77035DBD31}"/>
                </a:ext>
              </a:extLst>
            </p:cNvPr>
            <p:cNvGrpSpPr>
              <a:grpSpLocks/>
            </p:cNvGrpSpPr>
            <p:nvPr/>
          </p:nvGrpSpPr>
          <p:grpSpPr bwMode="auto">
            <a:xfrm>
              <a:off x="286112" y="2280389"/>
              <a:ext cx="6178379" cy="708275"/>
              <a:chOff x="564749" y="3403331"/>
              <a:chExt cx="3181577" cy="1364238"/>
            </a:xfrm>
          </p:grpSpPr>
          <p:pic>
            <p:nvPicPr>
              <p:cNvPr id="38" name="Picture 8" descr="empty-green-rectangle">
                <a:extLst>
                  <a:ext uri="{FF2B5EF4-FFF2-40B4-BE49-F238E27FC236}">
                    <a16:creationId xmlns:a16="http://schemas.microsoft.com/office/drawing/2014/main" id="{79B4C849-655F-4FAC-B58A-7914A2DC85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749" y="3403331"/>
                <a:ext cx="3181577"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9" descr="green-top-faded">
                <a:extLst>
                  <a:ext uri="{FF2B5EF4-FFF2-40B4-BE49-F238E27FC236}">
                    <a16:creationId xmlns:a16="http://schemas.microsoft.com/office/drawing/2014/main" id="{81B9CF62-BB9F-4FB4-AEAC-51620436EC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TextBox 35">
              <a:extLst>
                <a:ext uri="{FF2B5EF4-FFF2-40B4-BE49-F238E27FC236}">
                  <a16:creationId xmlns:a16="http://schemas.microsoft.com/office/drawing/2014/main" id="{C6FA6BB5-0E72-4B79-9609-9D9F164F38F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III</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37" name="Rectangle 1026060">
              <a:extLst>
                <a:ext uri="{FF2B5EF4-FFF2-40B4-BE49-F238E27FC236}">
                  <a16:creationId xmlns:a16="http://schemas.microsoft.com/office/drawing/2014/main" id="{659FB3B3-524A-4AE9-9426-6DBE05D13AEC}"/>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Thực hành đo tốc độ chuyển động</a:t>
              </a:r>
              <a:endParaRPr lang="en-US" sz="2500" dirty="0">
                <a:cs typeface="Arial" panose="020B0604020202020204" pitchFamily="34" charset="0"/>
              </a:endParaRPr>
            </a:p>
          </p:txBody>
        </p:sp>
      </p:grpSp>
      <p:sp>
        <p:nvSpPr>
          <p:cNvPr id="16" name="Text Box 5">
            <a:extLst>
              <a:ext uri="{FF2B5EF4-FFF2-40B4-BE49-F238E27FC236}">
                <a16:creationId xmlns:a16="http://schemas.microsoft.com/office/drawing/2014/main" id="{E56B4E37-1B22-1A07-34F6-A8C915F8503F}"/>
              </a:ext>
            </a:extLst>
          </p:cNvPr>
          <p:cNvSpPr txBox="1">
            <a:spLocks noChangeArrowheads="1"/>
          </p:cNvSpPr>
          <p:nvPr/>
        </p:nvSpPr>
        <p:spPr bwMode="auto">
          <a:xfrm>
            <a:off x="338941" y="680281"/>
            <a:ext cx="952294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600" i="1">
                <a:solidFill>
                  <a:srgbClr val="0070C0"/>
                </a:solidFill>
                <a:cs typeface="Arial" panose="020B0604020202020204" pitchFamily="34" charset="0"/>
              </a:rPr>
              <a:t>1. Dụng cụ thí nghiệm</a:t>
            </a:r>
            <a:endParaRPr lang="en-US" altLang="en-US" sz="2600">
              <a:solidFill>
                <a:srgbClr val="0070C0"/>
              </a:solidFill>
              <a:cs typeface="Arial" panose="020B0604020202020204" pitchFamily="34" charset="0"/>
            </a:endParaRPr>
          </a:p>
        </p:txBody>
      </p:sp>
      <p:pic>
        <p:nvPicPr>
          <p:cNvPr id="3" name="Picture 2" descr="Diagram&#10;&#10;Description automatically generated with low confidence">
            <a:extLst>
              <a:ext uri="{FF2B5EF4-FFF2-40B4-BE49-F238E27FC236}">
                <a16:creationId xmlns:a16="http://schemas.microsoft.com/office/drawing/2014/main" id="{C93CB3EA-2148-EA3B-4881-1B97D87E585A}"/>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l="4445" t="30740" r="2222" b="20370"/>
          <a:stretch/>
        </p:blipFill>
        <p:spPr>
          <a:xfrm>
            <a:off x="1481189" y="3084045"/>
            <a:ext cx="9029700" cy="3547382"/>
          </a:xfrm>
          <a:prstGeom prst="rect">
            <a:avLst/>
          </a:prstGeom>
          <a:ln>
            <a:noFill/>
          </a:ln>
          <a:effectLst>
            <a:softEdge rad="112500"/>
          </a:effectLst>
        </p:spPr>
      </p:pic>
      <p:sp>
        <p:nvSpPr>
          <p:cNvPr id="12" name="TextBox 11">
            <a:extLst>
              <a:ext uri="{FF2B5EF4-FFF2-40B4-BE49-F238E27FC236}">
                <a16:creationId xmlns:a16="http://schemas.microsoft.com/office/drawing/2014/main" id="{6C22E1BE-D3E8-455C-EBAA-697D031BB87E}"/>
              </a:ext>
            </a:extLst>
          </p:cNvPr>
          <p:cNvSpPr txBox="1"/>
          <p:nvPr/>
        </p:nvSpPr>
        <p:spPr>
          <a:xfrm>
            <a:off x="685800" y="2210029"/>
            <a:ext cx="11049000" cy="861774"/>
          </a:xfrm>
          <a:prstGeom prst="rect">
            <a:avLst/>
          </a:prstGeom>
          <a:noFill/>
        </p:spPr>
        <p:txBody>
          <a:bodyPr wrap="square">
            <a:spAutoFit/>
          </a:bodyPr>
          <a:lstStyle/>
          <a:p>
            <a:pPr marL="342900" indent="-342900">
              <a:buFontTx/>
              <a:buChar char="-"/>
            </a:pPr>
            <a:r>
              <a:rPr lang="en-US" sz="2500">
                <a:latin typeface="Arial" panose="020B0604020202020204" pitchFamily="34" charset="0"/>
                <a:cs typeface="Arial" panose="020B0604020202020204" pitchFamily="34" charset="0"/>
              </a:rPr>
              <a:t>Nam châm điện và công tắc sử dụng để giữ/thả viên bị thép (3). </a:t>
            </a:r>
          </a:p>
          <a:p>
            <a:pPr marL="342900" indent="-342900">
              <a:buFontTx/>
              <a:buChar char="-"/>
            </a:pPr>
            <a:r>
              <a:rPr lang="en-US" sz="2500">
                <a:latin typeface="Arial" panose="020B0604020202020204" pitchFamily="34" charset="0"/>
                <a:cs typeface="Arial" panose="020B0604020202020204" pitchFamily="34" charset="0"/>
              </a:rPr>
              <a:t>Máng có giá đỡ bằng hợp kim nhôm, có gắn thước đo góc và dây dọi (4).</a:t>
            </a:r>
          </a:p>
        </p:txBody>
      </p:sp>
    </p:spTree>
    <p:extLst>
      <p:ext uri="{BB962C8B-B14F-4D97-AF65-F5344CB8AC3E}">
        <p14:creationId xmlns:p14="http://schemas.microsoft.com/office/powerpoint/2010/main" val="199044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5193</TotalTime>
  <Words>1897</Words>
  <PresentationFormat>Widescreen</PresentationFormat>
  <Paragraphs>185</Paragraphs>
  <Slides>22</Slides>
  <Notes>14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Calibri Light</vt:lpstr>
      <vt:lpstr>Cambria Math</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dcterms:created xsi:type="dcterms:W3CDTF">2007-10-27T08:09:53Z</dcterms:created>
  <dcterms:modified xsi:type="dcterms:W3CDTF">2022-08-03T03:48:06Z</dcterms:modified>
</cp:coreProperties>
</file>