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 id="2147483783" r:id="rId3"/>
  </p:sldMasterIdLst>
  <p:notesMasterIdLst>
    <p:notesMasterId r:id="rId26"/>
  </p:notesMasterIdLst>
  <p:sldIdLst>
    <p:sldId id="680" r:id="rId4"/>
    <p:sldId id="256" r:id="rId5"/>
    <p:sldId id="375" r:id="rId6"/>
    <p:sldId id="352" r:id="rId7"/>
    <p:sldId id="372" r:id="rId8"/>
    <p:sldId id="373" r:id="rId9"/>
    <p:sldId id="374" r:id="rId10"/>
    <p:sldId id="363" r:id="rId11"/>
    <p:sldId id="365" r:id="rId12"/>
    <p:sldId id="376" r:id="rId13"/>
    <p:sldId id="681" r:id="rId14"/>
    <p:sldId id="682" r:id="rId15"/>
    <p:sldId id="683" r:id="rId16"/>
    <p:sldId id="684" r:id="rId17"/>
    <p:sldId id="685" r:id="rId18"/>
    <p:sldId id="669" r:id="rId19"/>
    <p:sldId id="686" r:id="rId20"/>
    <p:sldId id="694" r:id="rId21"/>
    <p:sldId id="695" r:id="rId22"/>
    <p:sldId id="697" r:id="rId23"/>
    <p:sldId id="698" r:id="rId24"/>
    <p:sldId id="700" r:id="rId25"/>
  </p:sldIdLst>
  <p:sldSz cx="24384000" cy="13716000"/>
  <p:notesSz cx="6858000" cy="9144000"/>
  <p:custDataLst>
    <p:tags r:id="rId2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8" autoAdjust="0"/>
    <p:restoredTop sz="94139" autoAdjust="0"/>
  </p:normalViewPr>
  <p:slideViewPr>
    <p:cSldViewPr>
      <p:cViewPr varScale="1">
        <p:scale>
          <a:sx n="54" d="100"/>
          <a:sy n="54" d="100"/>
        </p:scale>
        <p:origin x="216" y="9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12/14/2023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125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418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3249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39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45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890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278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610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1341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393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7" name="Google Shape;2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388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1341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1341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313414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502559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5792420" y="6560607"/>
            <a:ext cx="12773145" cy="1537643"/>
          </a:xfrm>
          <a:prstGeom prst="rect">
            <a:avLst/>
          </a:prstGeom>
        </p:spPr>
      </p:pic>
    </p:spTree>
    <p:extLst>
      <p:ext uri="{BB962C8B-B14F-4D97-AF65-F5344CB8AC3E}">
        <p14:creationId xmlns:p14="http://schemas.microsoft.com/office/powerpoint/2010/main" val="330125314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12/14/2023</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12/14/2023</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12/14/2023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12/14/2023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0"/>
        <p:cNvGrpSpPr/>
        <p:nvPr/>
      </p:nvGrpSpPr>
      <p:grpSpPr>
        <a:xfrm>
          <a:off x="0" y="0"/>
          <a:ext cx="0" cy="0"/>
          <a:chOff x="0" y="0"/>
          <a:chExt cx="0" cy="0"/>
        </a:xfrm>
      </p:grpSpPr>
      <p:pic>
        <p:nvPicPr>
          <p:cNvPr id="2" name="Picture 1">
            <a:extLst>
              <a:ext uri="{FF2B5EF4-FFF2-40B4-BE49-F238E27FC236}">
                <a16:creationId xmlns:a16="http://schemas.microsoft.com/office/drawing/2014/main" id="{17855C21-6581-4E82-AD84-1FE9EFDC7E72}"/>
              </a:ext>
            </a:extLst>
          </p:cNvPr>
          <p:cNvPicPr>
            <a:picLocks noChangeAspect="1"/>
          </p:cNvPicPr>
          <p:nvPr userDrawn="1"/>
        </p:nvPicPr>
        <p:blipFill>
          <a:blip r:embed="rId3">
            <a:extLst>
              <a:ext uri="{BEBA8EAE-BF5A-486C-A8C5-ECC9F3942E4B}">
                <a14:imgProps xmlns:a14="http://schemas.microsoft.com/office/drawing/2010/main">
                  <a14:imgLayer r:embed="rId4">
                    <a14:imgEffect>
                      <a14:colorTemperature colorTemp="2774"/>
                    </a14:imgEffect>
                  </a14:imgLayer>
                </a14:imgProps>
              </a:ext>
              <a:ext uri="{28A0092B-C50C-407E-A947-70E740481C1C}">
                <a14:useLocalDpi xmlns:a14="http://schemas.microsoft.com/office/drawing/2010/main" val="0"/>
              </a:ext>
            </a:extLst>
          </a:blip>
          <a:stretch>
            <a:fillRect/>
          </a:stretch>
        </p:blipFill>
        <p:spPr>
          <a:xfrm rot="16200000" flipV="1">
            <a:off x="-5792420" y="6560607"/>
            <a:ext cx="12773145" cy="1537643"/>
          </a:xfrm>
          <a:prstGeom prst="rect">
            <a:avLst/>
          </a:prstGeom>
        </p:spPr>
      </p:pic>
    </p:spTree>
    <p:extLst>
      <p:ext uri="{BB962C8B-B14F-4D97-AF65-F5344CB8AC3E}">
        <p14:creationId xmlns:p14="http://schemas.microsoft.com/office/powerpoint/2010/main" val="157543314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7"/>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96549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383745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10366376" y="1974851"/>
            <a:ext cx="12344400" cy="9747250"/>
          </a:xfrm>
          <a:prstGeom prst="rect">
            <a:avLst/>
          </a:prstGeom>
          <a:noFill/>
          <a:ln>
            <a:noFill/>
          </a:ln>
        </p:spPr>
        <p:txBody>
          <a:bodyPr spcFirstLastPara="1" wrap="square" lIns="91425" tIns="45700" rIns="91425" bIns="45700" anchor="t" anchorCtr="0">
            <a:noAutofit/>
          </a:bodyPr>
          <a:lstStyle>
            <a:lvl1pPr marL="457200" marR="0" lvl="0" indent="-635000" algn="l" rtl="0">
              <a:lnSpc>
                <a:spcPct val="90000"/>
              </a:lnSpc>
              <a:spcBef>
                <a:spcPts val="20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4pPr>
            <a:lvl5pPr marL="2286000" marR="0" lvl="4"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6275938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679577" y="914400"/>
            <a:ext cx="7864474" cy="32004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400"/>
              <a:buFont typeface="Calibri"/>
              <a:buNone/>
              <a:defRPr sz="6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10"/>
          <p:cNvSpPr>
            <a:spLocks noGrp="1"/>
          </p:cNvSpPr>
          <p:nvPr>
            <p:ph type="pic" idx="2"/>
          </p:nvPr>
        </p:nvSpPr>
        <p:spPr>
          <a:xfrm>
            <a:off x="10366376" y="1974851"/>
            <a:ext cx="12344400" cy="9747250"/>
          </a:xfrm>
          <a:prstGeom prst="rect">
            <a:avLst/>
          </a:prstGeom>
          <a:noFill/>
          <a:ln>
            <a:noFill/>
          </a:ln>
        </p:spPr>
      </p:sp>
      <p:sp>
        <p:nvSpPr>
          <p:cNvPr id="57" name="Google Shape;57;p10"/>
          <p:cNvSpPr txBox="1">
            <a:spLocks noGrp="1"/>
          </p:cNvSpPr>
          <p:nvPr>
            <p:ph type="body" idx="1"/>
          </p:nvPr>
        </p:nvSpPr>
        <p:spPr>
          <a:xfrm>
            <a:off x="1679577" y="4114800"/>
            <a:ext cx="7864474" cy="76231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755866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rot="5400000">
            <a:off x="7840662" y="-2513012"/>
            <a:ext cx="8702676" cy="210312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925303"/>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14266862" y="3913188"/>
            <a:ext cx="11623676" cy="5257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2"/>
          <p:cNvSpPr txBox="1">
            <a:spLocks noGrp="1"/>
          </p:cNvSpPr>
          <p:nvPr>
            <p:ph type="body" idx="1"/>
          </p:nvPr>
        </p:nvSpPr>
        <p:spPr>
          <a:xfrm rot="5400000">
            <a:off x="3598862" y="-1192212"/>
            <a:ext cx="11623676" cy="15468600"/>
          </a:xfrm>
          <a:prstGeom prst="rect">
            <a:avLst/>
          </a:prstGeom>
          <a:noFill/>
          <a:ln>
            <a:noFill/>
          </a:ln>
        </p:spPr>
        <p:txBody>
          <a:bodyPr spcFirstLastPara="1" wrap="square" lIns="91425" tIns="45700" rIns="91425" bIns="45700" anchor="t" anchorCtr="0">
            <a:no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1676400" y="12712701"/>
            <a:ext cx="54864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ftr" idx="11"/>
          </p:nvPr>
        </p:nvSpPr>
        <p:spPr>
          <a:xfrm>
            <a:off x="8077200" y="12712701"/>
            <a:ext cx="8229600" cy="730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sldNum" idx="12"/>
          </p:nvPr>
        </p:nvSpPr>
        <p:spPr>
          <a:xfrm>
            <a:off x="17221200" y="12712701"/>
            <a:ext cx="5486400" cy="73025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417297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73"/>
        <p:cNvGrpSpPr/>
        <p:nvPr/>
      </p:nvGrpSpPr>
      <p:grpSpPr>
        <a:xfrm>
          <a:off x="0" y="0"/>
          <a:ext cx="0" cy="0"/>
          <a:chOff x="0" y="0"/>
          <a:chExt cx="0" cy="0"/>
        </a:xfrm>
      </p:grpSpPr>
    </p:spTree>
    <p:extLst>
      <p:ext uri="{BB962C8B-B14F-4D97-AF65-F5344CB8AC3E}">
        <p14:creationId xmlns:p14="http://schemas.microsoft.com/office/powerpoint/2010/main" val="34847547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12/14/2023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 id="2147483792" r:id="rId13"/>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631333590"/>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490.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3.png"/><Relationship Id="rId7" Type="http://schemas.openxmlformats.org/officeDocument/2006/relationships/image" Target="../media/image54.png"/><Relationship Id="rId12"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48.jpeg"/><Relationship Id="rId15" Type="http://schemas.openxmlformats.org/officeDocument/2006/relationships/image" Target="../media/image63.png"/><Relationship Id="rId10" Type="http://schemas.openxmlformats.org/officeDocument/2006/relationships/image" Target="../media/image540.png"/><Relationship Id="rId4" Type="http://schemas.openxmlformats.org/officeDocument/2006/relationships/image" Target="../media/image47.png"/><Relationship Id="rId9" Type="http://schemas.openxmlformats.org/officeDocument/2006/relationships/image" Target="../media/image57.png"/><Relationship Id="rId1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1.png"/><Relationship Id="rId12" Type="http://schemas.openxmlformats.org/officeDocument/2006/relationships/image" Target="../media/image7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7.png"/><Relationship Id="rId11" Type="http://schemas.openxmlformats.org/officeDocument/2006/relationships/image" Target="../media/image74.png"/><Relationship Id="rId5" Type="http://schemas.openxmlformats.org/officeDocument/2006/relationships/image" Target="../media/image58.png"/><Relationship Id="rId10" Type="http://schemas.openxmlformats.org/officeDocument/2006/relationships/image" Target="../media/image72.png"/><Relationship Id="rId4" Type="http://schemas.openxmlformats.org/officeDocument/2006/relationships/image" Target="../media/image64.png"/><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370.png"/><Relationship Id="rId4" Type="http://schemas.openxmlformats.org/officeDocument/2006/relationships/image" Target="../media/image250.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380.png"/><Relationship Id="rId4" Type="http://schemas.openxmlformats.org/officeDocument/2006/relationships/image" Target="../media/image270.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3000.png"/><Relationship Id="rId4" Type="http://schemas.openxmlformats.org/officeDocument/2006/relationships/image" Target="../media/image290.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9.xml"/><Relationship Id="rId5" Type="http://schemas.openxmlformats.org/officeDocument/2006/relationships/image" Target="../media/image3200.png"/><Relationship Id="rId4" Type="http://schemas.openxmlformats.org/officeDocument/2006/relationships/image" Target="../media/image310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9.xml"/><Relationship Id="rId5" Type="http://schemas.openxmlformats.org/officeDocument/2006/relationships/image" Target="../media/image330.png"/><Relationship Id="rId4" Type="http://schemas.openxmlformats.org/officeDocument/2006/relationships/image" Target="../media/image3100.png"/></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361.png"/><Relationship Id="rId4" Type="http://schemas.openxmlformats.org/officeDocument/2006/relationships/image" Target="../media/image351.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360.png"/><Relationship Id="rId4" Type="http://schemas.openxmlformats.org/officeDocument/2006/relationships/image" Target="../media/image3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hyperlink" Target="../../../Downloads/L&#431;&#7906;NG%20GI&#193;C%20TRONG%20&#272;&#7900;I%20S&#7888;NG.mp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20.png"/><Relationship Id="rId11" Type="http://schemas.openxmlformats.org/officeDocument/2006/relationships/image" Target="../media/image38.png"/><Relationship Id="rId5" Type="http://schemas.openxmlformats.org/officeDocument/2006/relationships/image" Target="../media/image310.png"/><Relationship Id="rId10" Type="http://schemas.openxmlformats.org/officeDocument/2006/relationships/image" Target="../media/image9.png"/><Relationship Id="rId4" Type="http://schemas.openxmlformats.org/officeDocument/2006/relationships/image" Target="../media/image300.png"/><Relationship Id="rId9" Type="http://schemas.openxmlformats.org/officeDocument/2006/relationships/image" Target="../media/image3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A5495C-7827-99F3-7F97-C97E8140EF8D}"/>
              </a:ext>
            </a:extLst>
          </p:cNvPr>
          <p:cNvPicPr>
            <a:picLocks noChangeAspect="1"/>
          </p:cNvPicPr>
          <p:nvPr/>
        </p:nvPicPr>
        <p:blipFill>
          <a:blip r:embed="rId2"/>
          <a:stretch>
            <a:fillRect/>
          </a:stretch>
        </p:blipFill>
        <p:spPr>
          <a:xfrm>
            <a:off x="623454" y="1097240"/>
            <a:ext cx="8769927" cy="12403182"/>
          </a:xfrm>
          <a:prstGeom prst="rect">
            <a:avLst/>
          </a:prstGeom>
        </p:spPr>
      </p:pic>
      <p:grpSp>
        <p:nvGrpSpPr>
          <p:cNvPr id="2" name="Group 1">
            <a:extLst>
              <a:ext uri="{FF2B5EF4-FFF2-40B4-BE49-F238E27FC236}">
                <a16:creationId xmlns:a16="http://schemas.microsoft.com/office/drawing/2014/main" id="{0CA58FA6-48A7-E250-99BC-376858C405D1}"/>
              </a:ext>
            </a:extLst>
          </p:cNvPr>
          <p:cNvGrpSpPr/>
          <p:nvPr/>
        </p:nvGrpSpPr>
        <p:grpSpPr>
          <a:xfrm>
            <a:off x="9815946" y="1267238"/>
            <a:ext cx="13944600" cy="12033126"/>
            <a:chOff x="9851187" y="2126503"/>
            <a:chExt cx="13944600" cy="12033126"/>
          </a:xfrm>
        </p:grpSpPr>
        <p:grpSp>
          <p:nvGrpSpPr>
            <p:cNvPr id="3" name="Group 2">
              <a:extLst>
                <a:ext uri="{FF2B5EF4-FFF2-40B4-BE49-F238E27FC236}">
                  <a16:creationId xmlns:a16="http://schemas.microsoft.com/office/drawing/2014/main" id="{D0ED603B-0A7A-C285-9C4B-6FB1F9D51AD7}"/>
                </a:ext>
              </a:extLst>
            </p:cNvPr>
            <p:cNvGrpSpPr/>
            <p:nvPr/>
          </p:nvGrpSpPr>
          <p:grpSpPr>
            <a:xfrm>
              <a:off x="9851187" y="2126503"/>
              <a:ext cx="13944600" cy="12033126"/>
              <a:chOff x="1339699" y="3448230"/>
              <a:chExt cx="13944600" cy="12033126"/>
            </a:xfrm>
          </p:grpSpPr>
          <p:sp>
            <p:nvSpPr>
              <p:cNvPr id="11" name="Right Triangle 10">
                <a:extLst>
                  <a:ext uri="{FF2B5EF4-FFF2-40B4-BE49-F238E27FC236}">
                    <a16:creationId xmlns:a16="http://schemas.microsoft.com/office/drawing/2014/main" id="{C398C295-F2B1-0BB9-608A-45ADF7674C9D}"/>
                  </a:ext>
                </a:extLst>
              </p:cNvPr>
              <p:cNvSpPr/>
              <p:nvPr/>
            </p:nvSpPr>
            <p:spPr>
              <a:xfrm flipH="1">
                <a:off x="8958821" y="3486542"/>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12" name="Group 11">
                <a:extLst>
                  <a:ext uri="{FF2B5EF4-FFF2-40B4-BE49-F238E27FC236}">
                    <a16:creationId xmlns:a16="http://schemas.microsoft.com/office/drawing/2014/main" id="{BEB33C8F-C7CC-EA21-6E4A-D941D2FF1008}"/>
                  </a:ext>
                </a:extLst>
              </p:cNvPr>
              <p:cNvGrpSpPr/>
              <p:nvPr/>
            </p:nvGrpSpPr>
            <p:grpSpPr>
              <a:xfrm>
                <a:off x="1339699" y="3448230"/>
                <a:ext cx="13944600" cy="12033126"/>
                <a:chOff x="1339699" y="3448230"/>
                <a:chExt cx="13944600" cy="12033126"/>
              </a:xfrm>
            </p:grpSpPr>
            <p:sp>
              <p:nvSpPr>
                <p:cNvPr id="13" name="Rounded Rectangle 11">
                  <a:extLst>
                    <a:ext uri="{FF2B5EF4-FFF2-40B4-BE49-F238E27FC236}">
                      <a16:creationId xmlns:a16="http://schemas.microsoft.com/office/drawing/2014/main" id="{CFE2C5F5-AA30-584D-FC6E-51D03737E313}"/>
                    </a:ext>
                  </a:extLst>
                </p:cNvPr>
                <p:cNvSpPr/>
                <p:nvPr/>
              </p:nvSpPr>
              <p:spPr>
                <a:xfrm>
                  <a:off x="1339699" y="3696072"/>
                  <a:ext cx="13944600" cy="11785284"/>
                </a:xfrm>
                <a:prstGeom prst="roundRect">
                  <a:avLst>
                    <a:gd name="adj" fmla="val 2374"/>
                  </a:avLst>
                </a:prstGeom>
                <a:solidFill>
                  <a:srgbClr val="70AD47">
                    <a:lumMod val="20000"/>
                    <a:lumOff val="80000"/>
                  </a:srgbClr>
                </a:solidFill>
                <a:ln w="28575" cap="flat" cmpd="sng" algn="ctr">
                  <a:solidFill>
                    <a:srgbClr val="0999C8"/>
                  </a:solidFill>
                  <a:prstDash val="solid"/>
                  <a:miter lim="800000"/>
                </a:ln>
                <a:effectLst/>
              </p:spPr>
              <p:txBody>
                <a:bodyPr lIns="36000" tIns="18000" rIns="36000" bIns="18000"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6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14" name="TextBox 13">
                  <a:extLst>
                    <a:ext uri="{FF2B5EF4-FFF2-40B4-BE49-F238E27FC236}">
                      <a16:creationId xmlns:a16="http://schemas.microsoft.com/office/drawing/2014/main" id="{3496DF8B-F7B1-9A8B-D896-EEDFE4DC13F1}"/>
                    </a:ext>
                  </a:extLst>
                </p:cNvPr>
                <p:cNvSpPr txBox="1"/>
                <p:nvPr/>
              </p:nvSpPr>
              <p:spPr>
                <a:xfrm>
                  <a:off x="5759299" y="3448230"/>
                  <a:ext cx="3890809" cy="923330"/>
                </a:xfrm>
                <a:prstGeom prst="rect">
                  <a:avLst/>
                </a:prstGeom>
                <a:noFill/>
              </p:spPr>
              <p:txBody>
                <a:bodyPr wrap="none" rtlCol="0">
                  <a:spAutoFit/>
                </a:bodyPr>
                <a:lstStyle/>
                <a:p>
                  <a:pPr marL="0" marR="0" lvl="0" indent="0" algn="ctr" defTabSz="2177278" rtl="0" eaLnBrk="1" fontAlgn="auto" latinLnBrk="0" hangingPunct="1">
                    <a:lnSpc>
                      <a:spcPct val="100000"/>
                    </a:lnSpc>
                    <a:spcBef>
                      <a:spcPct val="50000"/>
                    </a:spcBef>
                    <a:spcAft>
                      <a:spcPts val="0"/>
                    </a:spcAft>
                    <a:buClrTx/>
                    <a:buSzTx/>
                    <a:buFontTx/>
                    <a:buNone/>
                    <a:tabLst/>
                    <a:defRPr/>
                  </a:pPr>
                  <a:r>
                    <a:rPr kumimoji="0" lang="en-US" sz="5400" b="1" i="0" u="none" strike="noStrike" kern="1200" cap="all" spc="0" normalizeH="0" baseline="0" noProof="0" dirty="0">
                      <a:ln w="0"/>
                      <a:solidFill>
                        <a:prstClr val="white"/>
                      </a:solidFill>
                      <a:effectLst>
                        <a:reflection blurRad="12700" stA="50000" endPos="50000" dist="5000" dir="5400000" sy="-100000" rotWithShape="0"/>
                      </a:effectLst>
                      <a:uLnTx/>
                      <a:uFillTx/>
                      <a:latin typeface="Tahoma" pitchFamily="34" charset="0"/>
                      <a:ea typeface="Tahoma" pitchFamily="34" charset="0"/>
                      <a:cs typeface="Tahoma" pitchFamily="34" charset="0"/>
                      <a:sym typeface="Arial"/>
                    </a:rPr>
                    <a:t>CHƯƠNG I</a:t>
                  </a:r>
                </a:p>
              </p:txBody>
            </p:sp>
          </p:grpSp>
        </p:grpSp>
        <p:sp>
          <p:nvSpPr>
            <p:cNvPr id="7" name="Right Triangle 6">
              <a:extLst>
                <a:ext uri="{FF2B5EF4-FFF2-40B4-BE49-F238E27FC236}">
                  <a16:creationId xmlns:a16="http://schemas.microsoft.com/office/drawing/2014/main" id="{FDB16050-EB06-A465-1747-9C60C9507C4D}"/>
                </a:ext>
              </a:extLst>
            </p:cNvPr>
            <p:cNvSpPr/>
            <p:nvPr/>
          </p:nvSpPr>
          <p:spPr>
            <a:xfrm flipH="1">
              <a:off x="11477625" y="2164818"/>
              <a:ext cx="193377" cy="212342"/>
            </a:xfrm>
            <a:prstGeom prst="r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8" name="Round Same Side Corner Rectangle 15">
              <a:extLst>
                <a:ext uri="{FF2B5EF4-FFF2-40B4-BE49-F238E27FC236}">
                  <a16:creationId xmlns:a16="http://schemas.microsoft.com/office/drawing/2014/main" id="{CB82B906-9450-7471-2273-6A19CAE3C51D}"/>
                </a:ext>
              </a:extLst>
            </p:cNvPr>
            <p:cNvSpPr/>
            <p:nvPr/>
          </p:nvSpPr>
          <p:spPr>
            <a:xfrm flipV="1">
              <a:off x="11222787" y="2164810"/>
              <a:ext cx="11998623" cy="2857292"/>
            </a:xfrm>
            <a:prstGeom prst="round2SameRect">
              <a:avLst/>
            </a:prstGeom>
            <a:solidFill>
              <a:srgbClr val="4472C4">
                <a:lumMod val="75000"/>
              </a:srgbClr>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10" name="TextBox 9">
              <a:extLst>
                <a:ext uri="{FF2B5EF4-FFF2-40B4-BE49-F238E27FC236}">
                  <a16:creationId xmlns:a16="http://schemas.microsoft.com/office/drawing/2014/main" id="{C74C83BF-50C3-E172-28A4-55EBC5C96C10}"/>
                </a:ext>
              </a:extLst>
            </p:cNvPr>
            <p:cNvSpPr txBox="1"/>
            <p:nvPr/>
          </p:nvSpPr>
          <p:spPr>
            <a:xfrm>
              <a:off x="11617058" y="2601341"/>
              <a:ext cx="1130896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CHƯƠNG </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I</a:t>
              </a:r>
              <a:r>
                <a:rPr kumimoji="0" lang="vi-VN"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a:t>
              </a:r>
              <a:r>
                <a:rPr kumimoji="0" lang="vi-VN"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HÀM</a:t>
              </a: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SỐ</a:t>
              </a: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LƯỢNG</a:t>
              </a: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GIÁC</a:t>
              </a: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PHƯƠNG</a:t>
              </a: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TRÌNH</a:t>
              </a: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LƯỢNG</a:t>
              </a: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rPr>
                <a:t>GIÁC</a:t>
              </a:r>
              <a:endPar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sp>
        <p:nvSpPr>
          <p:cNvPr id="15" name="Rectangle 6">
            <a:extLst>
              <a:ext uri="{FF2B5EF4-FFF2-40B4-BE49-F238E27FC236}">
                <a16:creationId xmlns:a16="http://schemas.microsoft.com/office/drawing/2014/main" id="{3E385AD5-0B1A-4291-DA54-6A658D73F7B0}"/>
              </a:ext>
            </a:extLst>
          </p:cNvPr>
          <p:cNvSpPr>
            <a:spLocks noChangeArrowheads="1"/>
          </p:cNvSpPr>
          <p:nvPr/>
        </p:nvSpPr>
        <p:spPr bwMode="auto">
          <a:xfrm>
            <a:off x="10058400" y="4501058"/>
            <a:ext cx="13210627" cy="7858089"/>
          </a:xfrm>
          <a:prstGeom prst="rect">
            <a:avLst/>
          </a:prstGeom>
          <a:noFill/>
          <a:ln w="9525">
            <a:noFill/>
            <a:miter lim="800000"/>
            <a:headEnd/>
            <a:tailEnd/>
          </a:ln>
          <a:effectLst/>
        </p:spPr>
        <p:txBody>
          <a:bodyPr/>
          <a:lstStyle/>
          <a:p>
            <a:pPr marL="0" marR="0" lvl="0" indent="0" algn="just" defTabSz="2177278" rtl="0" eaLnBrk="1" fontAlgn="auto" latinLnBrk="0" hangingPunct="1">
              <a:lnSpc>
                <a:spcPct val="150000"/>
              </a:lnSpc>
              <a:spcBef>
                <a:spcPct val="20000"/>
              </a:spcBef>
              <a:spcAft>
                <a:spcPts val="0"/>
              </a:spcAft>
              <a:buClrTx/>
              <a:buSzTx/>
              <a:buFont typeface="Arial"/>
              <a:buNone/>
              <a:tabLst/>
              <a:defRPr/>
            </a:pP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§1.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Giá</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trị</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lượng</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giác</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của</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góc</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lượng</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giác</a:t>
            </a:r>
            <a:endPar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endParaRPr>
          </a:p>
          <a:p>
            <a:pPr marL="0" marR="0" lvl="0" indent="0" algn="just" defTabSz="2177278" rtl="0"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§2. </a:t>
            </a:r>
            <a:r>
              <a:rPr kumimoji="0" lang="en-US" sz="50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Công</a:t>
            </a:r>
            <a:r>
              <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thức</a:t>
            </a:r>
            <a:r>
              <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lượng</a:t>
            </a:r>
            <a:r>
              <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FF0000"/>
                </a:solidFill>
                <a:effectLst/>
                <a:uLnTx/>
                <a:uFillTx/>
                <a:latin typeface="Tahoma" pitchFamily="34" charset="0"/>
                <a:ea typeface="Tahoma" pitchFamily="34" charset="0"/>
                <a:cs typeface="Tahoma" pitchFamily="34" charset="0"/>
                <a:sym typeface="Arial"/>
              </a:rPr>
              <a:t>giác</a:t>
            </a:r>
            <a:endParaRPr kumimoji="0" lang="en-US" sz="50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a:p>
            <a:pPr marL="0" marR="0" lvl="0" indent="0" algn="just" defTabSz="2177278" rtl="0"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§3.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Hàm</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số</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lượng</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giác</a:t>
            </a:r>
            <a:endPar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endParaRPr>
          </a:p>
          <a:p>
            <a:pPr marL="0" marR="0" lvl="0" indent="0" algn="just" defTabSz="2177278" rtl="0" eaLnBrk="1" fontAlgn="auto" latinLnBrk="0" hangingPunct="1">
              <a:lnSpc>
                <a:spcPct val="150000"/>
              </a:lnSpc>
              <a:spcBef>
                <a:spcPct val="20000"/>
              </a:spcBef>
              <a:spcAft>
                <a:spcPts val="0"/>
              </a:spcAft>
              <a:buClrTx/>
              <a:buSzTx/>
              <a:buFont typeface="Arial"/>
              <a:buNone/>
              <a:tabLst/>
              <a:defRPr/>
            </a:pP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§4.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Phương</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trình</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lượng</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giác</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cơ</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bản</a:t>
            </a:r>
            <a:endPar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endParaRPr>
          </a:p>
          <a:p>
            <a:pPr marL="0" marR="0" lvl="0" indent="0" algn="l" defTabSz="2177278" rtl="0" eaLnBrk="1" fontAlgn="auto" latinLnBrk="0" hangingPunct="1">
              <a:lnSpc>
                <a:spcPct val="150000"/>
              </a:lnSpc>
              <a:spcBef>
                <a:spcPct val="20000"/>
              </a:spcBef>
              <a:spcAft>
                <a:spcPts val="0"/>
              </a:spcAft>
              <a:buClrTx/>
              <a:buSzTx/>
              <a:buFontTx/>
              <a:buNone/>
              <a:tabLst/>
              <a:defRPr/>
            </a:pP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Bài</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tập</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cuối</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a:t>
            </a:r>
            <a:r>
              <a:rPr kumimoji="0" lang="en-US" sz="5000" b="1" i="0" u="none" strike="noStrike" kern="1200" cap="none" spc="0" normalizeH="0" baseline="0" noProof="0" dirty="0" err="1">
                <a:ln>
                  <a:noFill/>
                </a:ln>
                <a:solidFill>
                  <a:srgbClr val="0033CC"/>
                </a:solidFill>
                <a:effectLst/>
                <a:uLnTx/>
                <a:uFillTx/>
                <a:latin typeface="Tahoma" pitchFamily="34" charset="0"/>
                <a:ea typeface="Tahoma" pitchFamily="34" charset="0"/>
                <a:cs typeface="Tahoma" pitchFamily="34" charset="0"/>
                <a:sym typeface="Arial"/>
              </a:rPr>
              <a:t>chương</a:t>
            </a:r>
            <a:r>
              <a:rPr kumimoji="0" lang="en-US" sz="5000" b="1" i="0" u="none" strike="noStrike" kern="1200" cap="none" spc="0" normalizeH="0" baseline="0" noProof="0" dirty="0">
                <a:ln>
                  <a:noFill/>
                </a:ln>
                <a:solidFill>
                  <a:srgbClr val="0033CC"/>
                </a:solidFill>
                <a:effectLst/>
                <a:uLnTx/>
                <a:uFillTx/>
                <a:latin typeface="Tahoma" pitchFamily="34" charset="0"/>
                <a:ea typeface="Tahoma" pitchFamily="34" charset="0"/>
                <a:cs typeface="Tahoma" pitchFamily="34" charset="0"/>
                <a:sym typeface="Arial"/>
              </a:rPr>
              <a:t> I</a:t>
            </a:r>
          </a:p>
        </p:txBody>
      </p:sp>
    </p:spTree>
    <p:extLst>
      <p:ext uri="{BB962C8B-B14F-4D97-AF65-F5344CB8AC3E}">
        <p14:creationId xmlns:p14="http://schemas.microsoft.com/office/powerpoint/2010/main" val="307802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52">
            <a:extLst>
              <a:ext uri="{FF2B5EF4-FFF2-40B4-BE49-F238E27FC236}">
                <a16:creationId xmlns:a16="http://schemas.microsoft.com/office/drawing/2014/main" id="{4F4AA5FD-8F03-4AC3-A426-AC82C8339B0B}"/>
              </a:ext>
            </a:extLst>
          </p:cNvPr>
          <p:cNvSpPr/>
          <p:nvPr/>
        </p:nvSpPr>
        <p:spPr>
          <a:xfrm>
            <a:off x="432998" y="4953000"/>
            <a:ext cx="23570002" cy="8382000"/>
          </a:xfrm>
          <a:prstGeom prst="roundRect">
            <a:avLst>
              <a:gd name="adj" fmla="val 2239"/>
            </a:avLst>
          </a:prstGeom>
          <a:solidFill>
            <a:schemeClr val="accent5">
              <a:lumMod val="40000"/>
              <a:lumOff val="60000"/>
            </a:schemeClr>
          </a:solid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nvGrpSpPr>
          <p:cNvPr id="29" name="Group 28">
            <a:extLst>
              <a:ext uri="{FF2B5EF4-FFF2-40B4-BE49-F238E27FC236}">
                <a16:creationId xmlns:a16="http://schemas.microsoft.com/office/drawing/2014/main" id="{248D407C-158A-4094-801B-C152E7CB5B46}"/>
              </a:ext>
            </a:extLst>
          </p:cNvPr>
          <p:cNvGrpSpPr/>
          <p:nvPr/>
        </p:nvGrpSpPr>
        <p:grpSpPr>
          <a:xfrm>
            <a:off x="234416" y="1861678"/>
            <a:ext cx="23768584" cy="2634122"/>
            <a:chOff x="907537" y="4133365"/>
            <a:chExt cx="24824737" cy="1911364"/>
          </a:xfrm>
        </p:grpSpPr>
        <p:sp>
          <p:nvSpPr>
            <p:cNvPr id="32" name="Rounded Rectangle 36">
              <a:extLst>
                <a:ext uri="{FF2B5EF4-FFF2-40B4-BE49-F238E27FC236}">
                  <a16:creationId xmlns:a16="http://schemas.microsoft.com/office/drawing/2014/main" id="{8DAE7818-FB12-462D-8980-1E516ABB17EF}"/>
                </a:ext>
              </a:extLst>
            </p:cNvPr>
            <p:cNvSpPr/>
            <p:nvPr/>
          </p:nvSpPr>
          <p:spPr>
            <a:xfrm>
              <a:off x="964240" y="4247391"/>
              <a:ext cx="24768034" cy="1797338"/>
            </a:xfrm>
            <a:prstGeom prst="roundRect">
              <a:avLst>
                <a:gd name="adj" fmla="val 433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a:extLst>
                <a:ext uri="{FF2B5EF4-FFF2-40B4-BE49-F238E27FC236}">
                  <a16:creationId xmlns:a16="http://schemas.microsoft.com/office/drawing/2014/main" id="{4F23E3E1-FCE1-49FB-99AA-9C07F74C1F90}"/>
                </a:ext>
              </a:extLst>
            </p:cNvPr>
            <p:cNvGrpSpPr/>
            <p:nvPr/>
          </p:nvGrpSpPr>
          <p:grpSpPr>
            <a:xfrm>
              <a:off x="907537" y="4133365"/>
              <a:ext cx="3755822" cy="810107"/>
              <a:chOff x="907537" y="4133365"/>
              <a:chExt cx="3755822" cy="810107"/>
            </a:xfrm>
          </p:grpSpPr>
          <p:grpSp>
            <p:nvGrpSpPr>
              <p:cNvPr id="35" name="Group 34">
                <a:extLst>
                  <a:ext uri="{FF2B5EF4-FFF2-40B4-BE49-F238E27FC236}">
                    <a16:creationId xmlns:a16="http://schemas.microsoft.com/office/drawing/2014/main" id="{BEADDF1F-15D0-4CCD-BE1C-A94E1D49734D}"/>
                  </a:ext>
                </a:extLst>
              </p:cNvPr>
              <p:cNvGrpSpPr/>
              <p:nvPr/>
            </p:nvGrpSpPr>
            <p:grpSpPr>
              <a:xfrm>
                <a:off x="1390227" y="4202753"/>
                <a:ext cx="3273132" cy="712786"/>
                <a:chOff x="2056977" y="4564703"/>
                <a:chExt cx="3273132" cy="712786"/>
              </a:xfrm>
            </p:grpSpPr>
            <p:sp>
              <p:nvSpPr>
                <p:cNvPr id="45" name="Freeform 20">
                  <a:extLst>
                    <a:ext uri="{FF2B5EF4-FFF2-40B4-BE49-F238E27FC236}">
                      <a16:creationId xmlns:a16="http://schemas.microsoft.com/office/drawing/2014/main" id="{763A1102-4D2E-4FAA-9438-560F298E007E}"/>
                    </a:ext>
                  </a:extLst>
                </p:cNvPr>
                <p:cNvSpPr>
                  <a:spLocks/>
                </p:cNvSpPr>
                <p:nvPr/>
              </p:nvSpPr>
              <p:spPr bwMode="auto">
                <a:xfrm rot="5400000">
                  <a:off x="3357877" y="3263803"/>
                  <a:ext cx="671331" cy="3273131"/>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465B47D8-6188-40CC-9F7D-2C1CD33E9853}"/>
                    </a:ext>
                  </a:extLst>
                </p:cNvPr>
                <p:cNvSpPr txBox="1"/>
                <p:nvPr/>
              </p:nvSpPr>
              <p:spPr>
                <a:xfrm>
                  <a:off x="2526391" y="4674503"/>
                  <a:ext cx="2803718" cy="602986"/>
                </a:xfrm>
                <a:prstGeom prst="rect">
                  <a:avLst/>
                </a:prstGeom>
                <a:noFill/>
              </p:spPr>
              <p:txBody>
                <a:bodyPr wrap="square" rtlCol="0">
                  <a:spAutoFit/>
                </a:bodyPr>
                <a:lstStyle/>
                <a:p>
                  <a:pPr algn="ctr"/>
                  <a:r>
                    <a:rPr lang="en-US" sz="4800" b="1" dirty="0" err="1">
                      <a:solidFill>
                        <a:srgbClr val="0000CC"/>
                      </a:solidFill>
                      <a:latin typeface="Tahoma" pitchFamily="34" charset="0"/>
                      <a:ea typeface="Tahoma" pitchFamily="34" charset="0"/>
                      <a:cs typeface="Tahoma" pitchFamily="34" charset="0"/>
                    </a:rPr>
                    <a:t>Ví</a:t>
                  </a:r>
                  <a:r>
                    <a:rPr lang="en-US" sz="4800" b="1" dirty="0">
                      <a:solidFill>
                        <a:srgbClr val="0000CC"/>
                      </a:solidFill>
                      <a:latin typeface="Tahoma" pitchFamily="34" charset="0"/>
                      <a:ea typeface="Tahoma" pitchFamily="34" charset="0"/>
                      <a:cs typeface="Tahoma" pitchFamily="34" charset="0"/>
                    </a:rPr>
                    <a:t> </a:t>
                  </a:r>
                  <a:r>
                    <a:rPr lang="en-US" sz="4800" b="1" dirty="0" err="1">
                      <a:solidFill>
                        <a:srgbClr val="0000CC"/>
                      </a:solidFill>
                      <a:latin typeface="Tahoma" pitchFamily="34" charset="0"/>
                      <a:ea typeface="Tahoma" pitchFamily="34" charset="0"/>
                      <a:cs typeface="Tahoma" pitchFamily="34" charset="0"/>
                    </a:rPr>
                    <a:t>dụ</a:t>
                  </a:r>
                  <a:endParaRPr lang="en-US" sz="4800" b="1" dirty="0">
                    <a:solidFill>
                      <a:srgbClr val="0000CC"/>
                    </a:solidFill>
                    <a:latin typeface="Tahoma" pitchFamily="34" charset="0"/>
                    <a:ea typeface="Tahoma" pitchFamily="34" charset="0"/>
                    <a:cs typeface="Tahoma" pitchFamily="34" charset="0"/>
                  </a:endParaRPr>
                </a:p>
              </p:txBody>
            </p:sp>
          </p:grpSp>
          <p:pic>
            <p:nvPicPr>
              <p:cNvPr id="40" name="Picture 39">
                <a:extLst>
                  <a:ext uri="{FF2B5EF4-FFF2-40B4-BE49-F238E27FC236}">
                    <a16:creationId xmlns:a16="http://schemas.microsoft.com/office/drawing/2014/main" id="{39EA31CA-5E62-4855-ABBA-F2462D4BC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07537" y="4133365"/>
                <a:ext cx="1076356" cy="810107"/>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7" name="Rectangle 7">
            <a:extLst>
              <a:ext uri="{FF2B5EF4-FFF2-40B4-BE49-F238E27FC236}">
                <a16:creationId xmlns:a16="http://schemas.microsoft.com/office/drawing/2014/main" id="{A4BBFD56-BA2F-4B07-9447-3EC2F2938B75}"/>
              </a:ext>
            </a:extLst>
          </p:cNvPr>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EAD95FE2-B716-4398-8FAF-1345220AFD4B}"/>
                  </a:ext>
                </a:extLst>
              </p:cNvPr>
              <p:cNvSpPr txBox="1"/>
              <p:nvPr/>
            </p:nvSpPr>
            <p:spPr bwMode="auto">
              <a:xfrm>
                <a:off x="0" y="0"/>
                <a:ext cx="465138" cy="388938"/>
              </a:xfrm>
              <a:prstGeom prst="rect">
                <a:avLst/>
              </a:prstGeom>
              <a:noFill/>
            </p:spPr>
            <p:txBody>
              <a:bodyPr>
                <a:normAutofit fontScale="25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𝜋</m:t>
                      </m:r>
                      <m:r>
                        <a:rPr lang="en-US" i="1">
                          <a:solidFill>
                            <a:srgbClr val="000000"/>
                          </a:solidFill>
                          <a:latin typeface="Cambria Math" panose="02040503050406030204" pitchFamily="18" charset="0"/>
                        </a:rPr>
                        <m:t>&lt;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m:t>
                          </m:r>
                        </m:num>
                        <m:den>
                          <m:r>
                            <a:rPr lang="en-US" i="1">
                              <a:solidFill>
                                <a:srgbClr val="000000"/>
                              </a:solidFill>
                              <a:latin typeface="Cambria Math" panose="02040503050406030204" pitchFamily="18" charset="0"/>
                            </a:rPr>
                            <m:t>3</m:t>
                          </m:r>
                        </m:den>
                      </m:f>
                    </m:oMath>
                  </m:oMathPara>
                </a14:m>
                <a:endParaRPr lang="en-US"/>
              </a:p>
            </p:txBody>
          </p:sp>
        </mc:Choice>
        <mc:Fallback xmlns="">
          <p:sp>
            <p:nvSpPr>
              <p:cNvPr id="8" name="Object 7">
                <a:extLst>
                  <a:ext uri="{FF2B5EF4-FFF2-40B4-BE49-F238E27FC236}">
                    <a16:creationId xmlns:a16="http://schemas.microsoft.com/office/drawing/2014/main" id="{EAD95FE2-B716-4398-8FAF-1345220AFD4B}"/>
                  </a:ext>
                </a:extLst>
              </p:cNvPr>
              <p:cNvSpPr txBox="1">
                <a:spLocks noRot="1" noChangeAspect="1" noMove="1" noResize="1" noEditPoints="1" noAdjustHandles="1" noChangeArrowheads="1" noChangeShapeType="1" noTextEdit="1"/>
              </p:cNvSpPr>
              <p:nvPr/>
            </p:nvSpPr>
            <p:spPr bwMode="auto">
              <a:xfrm>
                <a:off x="0" y="0"/>
                <a:ext cx="465138" cy="388938"/>
              </a:xfrm>
              <a:prstGeom prst="rect">
                <a:avLst/>
              </a:prstGeom>
              <a:blipFill>
                <a:blip r:embed="rId4"/>
                <a:stretch>
                  <a:fillRect b="-45313"/>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531D24F3-A9C3-44D6-BB03-636158F2B0A8}"/>
              </a:ext>
            </a:extLst>
          </p:cNvPr>
          <p:cNvGrpSpPr/>
          <p:nvPr/>
        </p:nvGrpSpPr>
        <p:grpSpPr>
          <a:xfrm>
            <a:off x="205513" y="4569098"/>
            <a:ext cx="3725766" cy="828000"/>
            <a:chOff x="1275608" y="6322796"/>
            <a:chExt cx="3572909" cy="828631"/>
          </a:xfrm>
        </p:grpSpPr>
        <p:sp>
          <p:nvSpPr>
            <p:cNvPr id="28" name="Freeform 20">
              <a:extLst>
                <a:ext uri="{FF2B5EF4-FFF2-40B4-BE49-F238E27FC236}">
                  <a16:creationId xmlns:a16="http://schemas.microsoft.com/office/drawing/2014/main" id="{8CC8FD31-D02F-4640-B9D6-CE7134718EBD}"/>
                </a:ext>
              </a:extLst>
            </p:cNvPr>
            <p:cNvSpPr>
              <a:spLocks/>
            </p:cNvSpPr>
            <p:nvPr/>
          </p:nvSpPr>
          <p:spPr bwMode="auto">
            <a:xfrm rot="16200000" flipV="1">
              <a:off x="2908070" y="5210980"/>
              <a:ext cx="828631" cy="3052263"/>
            </a:xfrm>
            <a:prstGeom prst="round1Rect">
              <a:avLst/>
            </a:prstGeom>
            <a:solidFill>
              <a:sysClr val="window" lastClr="FFFFFF"/>
            </a:solidFill>
            <a:ln w="57150">
              <a:solidFill>
                <a:srgbClr val="70AD47">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FC19EB80-2C94-427F-9694-C44F5CB2365F}"/>
                </a:ext>
              </a:extLst>
            </p:cNvPr>
            <p:cNvSpPr txBox="1"/>
            <p:nvPr/>
          </p:nvSpPr>
          <p:spPr>
            <a:xfrm>
              <a:off x="2310574" y="6372066"/>
              <a:ext cx="2276953" cy="7700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a:t>
              </a:r>
              <a:r>
                <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g</a:t>
              </a:r>
              <a:r>
                <a:rPr kumimoji="0" lang="vi-VN"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iải</a:t>
              </a:r>
              <a:endParaRPr kumimoji="0" lang="en-US" sz="4400" b="1"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1" name="Round Diagonal Corner Rectangle 8">
              <a:extLst>
                <a:ext uri="{FF2B5EF4-FFF2-40B4-BE49-F238E27FC236}">
                  <a16:creationId xmlns:a16="http://schemas.microsoft.com/office/drawing/2014/main" id="{3B927E29-FCA6-418A-ADAC-9031AAB53E2F}"/>
                </a:ext>
              </a:extLst>
            </p:cNvPr>
            <p:cNvSpPr/>
            <p:nvPr/>
          </p:nvSpPr>
          <p:spPr>
            <a:xfrm flipV="1">
              <a:off x="1275608" y="6330946"/>
              <a:ext cx="852450" cy="820481"/>
            </a:xfrm>
            <a:prstGeom prst="round2DiagRect">
              <a:avLst/>
            </a:prstGeom>
            <a:solidFill>
              <a:srgbClr val="70AD47">
                <a:lumMod val="75000"/>
              </a:srgbClr>
            </a:solidFill>
            <a:ln w="57150" cap="flat" cmpd="sng" algn="ctr">
              <a:solidFill>
                <a:srgbClr val="70AD47">
                  <a:lumMod val="50000"/>
                </a:srgbClr>
              </a:solidFill>
              <a:prstDash val="solid"/>
              <a:miter lim="800000"/>
            </a:ln>
            <a:effectLst>
              <a:innerShdw blurRad="114300">
                <a:prstClr val="black"/>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Freeform 9">
              <a:extLst>
                <a:ext uri="{FF2B5EF4-FFF2-40B4-BE49-F238E27FC236}">
                  <a16:creationId xmlns:a16="http://schemas.microsoft.com/office/drawing/2014/main" id="{10BE311B-0798-4877-82E6-314227AD14C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4338113" y="2108623"/>
                <a:ext cx="13880998" cy="1105687"/>
              </a:xfrm>
              <a:prstGeom prst="rect">
                <a:avLst/>
              </a:prstGeom>
            </p:spPr>
            <p:txBody>
              <a:bodyPr wrap="square">
                <a:spAutoFit/>
              </a:bodyPr>
              <a:lstStyle/>
              <a:p>
                <a:r>
                  <a:rPr lang="en-US" sz="4400" b="1" dirty="0"/>
                  <a:t>a) Cho </a:t>
                </a:r>
                <a14:m>
                  <m:oMath xmlns:m="http://schemas.openxmlformats.org/officeDocument/2006/math">
                    <m:func>
                      <m:funcPr>
                        <m:ctrlPr>
                          <a:rPr lang="en-US" sz="4400" b="1" i="1">
                            <a:latin typeface="Cambria Math" panose="02040503050406030204" pitchFamily="18" charset="0"/>
                          </a:rPr>
                        </m:ctrlPr>
                      </m:funcPr>
                      <m:fName>
                        <m:r>
                          <a:rPr lang="en-US" sz="4400" b="1" i="1">
                            <a:latin typeface="Cambria Math"/>
                          </a:rPr>
                          <m:t>𝒄𝒐𝒔</m:t>
                        </m:r>
                      </m:fName>
                      <m:e>
                        <m:r>
                          <a:rPr lang="en-US" sz="4400" b="1" i="1">
                            <a:latin typeface="Cambria Math"/>
                          </a:rPr>
                          <m:t>𝒂</m:t>
                        </m:r>
                      </m:e>
                    </m:func>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m:t>
                        </m:r>
                        <m:r>
                          <a:rPr lang="en-US" sz="4400" b="1" i="1">
                            <a:latin typeface="Cambria Math"/>
                          </a:rPr>
                          <m:t>𝟏</m:t>
                        </m:r>
                      </m:num>
                      <m:den>
                        <m:r>
                          <a:rPr lang="en-US" sz="4400" b="1" i="1">
                            <a:latin typeface="Cambria Math"/>
                          </a:rPr>
                          <m:t>𝟑</m:t>
                        </m:r>
                      </m:den>
                    </m:f>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en-US" sz="4400" b="1" i="1">
                                <a:latin typeface="Cambria Math"/>
                              </a:rPr>
                              <m:t>𝝅</m:t>
                            </m:r>
                          </m:num>
                          <m:den>
                            <m:r>
                              <a:rPr lang="en-US" sz="4400" b="1" i="1">
                                <a:latin typeface="Cambria Math"/>
                              </a:rPr>
                              <m:t>𝟐</m:t>
                            </m:r>
                          </m:den>
                        </m:f>
                        <m:r>
                          <a:rPr lang="en-US" sz="4400" b="1" i="1">
                            <a:latin typeface="Cambria Math"/>
                          </a:rPr>
                          <m:t>&lt;</m:t>
                        </m:r>
                        <m:r>
                          <a:rPr lang="en-US" sz="4400" b="1" i="1">
                            <a:latin typeface="Cambria Math"/>
                          </a:rPr>
                          <m:t>𝒂</m:t>
                        </m:r>
                        <m:r>
                          <a:rPr lang="en-US" sz="4400" b="1" i="1">
                            <a:latin typeface="Cambria Math"/>
                          </a:rPr>
                          <m:t>&lt;</m:t>
                        </m:r>
                        <m:r>
                          <a:rPr lang="en-US" sz="4400" b="1" i="1">
                            <a:latin typeface="Cambria Math"/>
                          </a:rPr>
                          <m:t>𝝅</m:t>
                        </m:r>
                      </m:e>
                    </m:d>
                  </m:oMath>
                </a14:m>
                <a:r>
                  <a:rPr lang="en-US" sz="4400" b="1" dirty="0"/>
                  <a:t>. </a:t>
                </a:r>
                <a:r>
                  <a:rPr lang="en-US" sz="4400" b="1" dirty="0" err="1"/>
                  <a:t>Tính</a:t>
                </a:r>
                <a:r>
                  <a:rPr lang="en-US" sz="4400" b="1" dirty="0"/>
                  <a:t> </a:t>
                </a:r>
                <a14:m>
                  <m:oMath xmlns:m="http://schemas.openxmlformats.org/officeDocument/2006/math">
                    <m:func>
                      <m:funcPr>
                        <m:ctrlPr>
                          <a:rPr lang="en-US" sz="4400" b="1" i="1">
                            <a:latin typeface="Cambria Math" panose="02040503050406030204" pitchFamily="18" charset="0"/>
                          </a:rPr>
                        </m:ctrlPr>
                      </m:funcPr>
                      <m:fName>
                        <m:r>
                          <a:rPr lang="en-US" sz="4400" b="1" i="1">
                            <a:latin typeface="Cambria Math"/>
                          </a:rPr>
                          <m:t>𝒔𝒊𝒏</m:t>
                        </m:r>
                      </m:fName>
                      <m:e>
                        <m:r>
                          <a:rPr lang="en-US" sz="4400" b="1" i="1">
                            <a:latin typeface="Cambria Math"/>
                          </a:rPr>
                          <m:t>𝟐</m:t>
                        </m:r>
                      </m:e>
                    </m:func>
                    <m:r>
                      <a:rPr lang="en-US" sz="4400" b="1" i="1">
                        <a:latin typeface="Cambria Math"/>
                      </a:rPr>
                      <m:t>𝒂</m:t>
                    </m:r>
                  </m:oMath>
                </a14:m>
                <a:r>
                  <a:rPr lang="en-US" sz="4400" b="1" dirty="0"/>
                  <a:t>?</a:t>
                </a:r>
              </a:p>
            </p:txBody>
          </p:sp>
        </mc:Choice>
        <mc:Fallback xmlns="">
          <p:sp>
            <p:nvSpPr>
              <p:cNvPr id="2" name="Rectangle 1"/>
              <p:cNvSpPr>
                <a:spLocks noRot="1" noChangeAspect="1" noMove="1" noResize="1" noEditPoints="1" noAdjustHandles="1" noChangeArrowheads="1" noChangeShapeType="1" noTextEdit="1"/>
              </p:cNvSpPr>
              <p:nvPr/>
            </p:nvSpPr>
            <p:spPr>
              <a:xfrm>
                <a:off x="4338113" y="2108623"/>
                <a:ext cx="13880998" cy="1105687"/>
              </a:xfrm>
              <a:prstGeom prst="rect">
                <a:avLst/>
              </a:prstGeom>
              <a:blipFill>
                <a:blip r:embed="rId5"/>
                <a:stretch>
                  <a:fillRect l="-1801" b="-11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350711" y="3214310"/>
                <a:ext cx="8647432" cy="992323"/>
              </a:xfrm>
              <a:prstGeom prst="rect">
                <a:avLst/>
              </a:prstGeom>
            </p:spPr>
            <p:txBody>
              <a:bodyPr wrap="none">
                <a:spAutoFit/>
              </a:bodyPr>
              <a:lstStyle/>
              <a:p>
                <a:r>
                  <a:rPr lang="en-US" sz="4400" b="1" dirty="0"/>
                  <a:t>b) </a:t>
                </a:r>
                <a:r>
                  <a:rPr lang="en-US" sz="4400" b="1" dirty="0" err="1"/>
                  <a:t>Không</a:t>
                </a:r>
                <a:r>
                  <a:rPr lang="en-US" sz="4400" b="1" dirty="0"/>
                  <a:t> </a:t>
                </a:r>
                <a:r>
                  <a:rPr lang="en-US" sz="4400" b="1" dirty="0" err="1"/>
                  <a:t>dùng</a:t>
                </a:r>
                <a:r>
                  <a:rPr lang="en-US" sz="4400" b="1" dirty="0"/>
                  <a:t> </a:t>
                </a:r>
                <a:r>
                  <a:rPr lang="en-US" sz="4400" b="1" dirty="0" err="1"/>
                  <a:t>máy</a:t>
                </a:r>
                <a:r>
                  <a:rPr lang="en-US" sz="4400" b="1" dirty="0"/>
                  <a:t> </a:t>
                </a:r>
                <a:r>
                  <a:rPr lang="en-US" sz="4400" b="1" dirty="0" err="1"/>
                  <a:t>tính</a:t>
                </a:r>
                <a:r>
                  <a:rPr lang="en-US" sz="4400" b="1" dirty="0"/>
                  <a:t>, </a:t>
                </a:r>
                <a:r>
                  <a:rPr lang="en-US" sz="4400" b="1" dirty="0" err="1"/>
                  <a:t>tính</a:t>
                </a:r>
                <a:r>
                  <a:rPr lang="en-US" sz="4400" b="1" dirty="0"/>
                  <a:t> </a:t>
                </a:r>
                <a14:m>
                  <m:oMath xmlns:m="http://schemas.openxmlformats.org/officeDocument/2006/math">
                    <m:func>
                      <m:funcPr>
                        <m:ctrlPr>
                          <a:rPr lang="en-US" sz="4400" b="1" i="1">
                            <a:latin typeface="Cambria Math" panose="02040503050406030204" pitchFamily="18" charset="0"/>
                          </a:rPr>
                        </m:ctrlPr>
                      </m:funcPr>
                      <m:fName>
                        <m:r>
                          <a:rPr lang="en-US" sz="4400" b="1" i="1">
                            <a:latin typeface="Cambria Math"/>
                          </a:rPr>
                          <m:t>𝒄𝒐𝒔</m:t>
                        </m:r>
                      </m:fName>
                      <m:e>
                        <m:f>
                          <m:fPr>
                            <m:ctrlPr>
                              <a:rPr lang="en-US" sz="4400" b="1" i="1">
                                <a:latin typeface="Cambria Math" panose="02040503050406030204" pitchFamily="18" charset="0"/>
                              </a:rPr>
                            </m:ctrlPr>
                          </m:fPr>
                          <m:num>
                            <m:r>
                              <a:rPr lang="en-US" sz="4400" b="1" i="1">
                                <a:latin typeface="Cambria Math"/>
                              </a:rPr>
                              <m:t>𝝅</m:t>
                            </m:r>
                          </m:num>
                          <m:den>
                            <m:r>
                              <a:rPr lang="en-US" sz="4400" b="1" i="1">
                                <a:latin typeface="Cambria Math"/>
                              </a:rPr>
                              <m:t>𝟖</m:t>
                            </m:r>
                          </m:den>
                        </m:f>
                      </m:e>
                    </m:func>
                  </m:oMath>
                </a14:m>
                <a:r>
                  <a:rPr lang="en-US" sz="4400" b="1" dirty="0"/>
                  <a:t>?</a:t>
                </a:r>
              </a:p>
            </p:txBody>
          </p:sp>
        </mc:Choice>
        <mc:Fallback xmlns="">
          <p:sp>
            <p:nvSpPr>
              <p:cNvPr id="3" name="Rectangle 2"/>
              <p:cNvSpPr>
                <a:spLocks noRot="1" noChangeAspect="1" noMove="1" noResize="1" noEditPoints="1" noAdjustHandles="1" noChangeArrowheads="1" noChangeShapeType="1" noTextEdit="1"/>
              </p:cNvSpPr>
              <p:nvPr/>
            </p:nvSpPr>
            <p:spPr>
              <a:xfrm>
                <a:off x="4350711" y="3214310"/>
                <a:ext cx="8647432" cy="992323"/>
              </a:xfrm>
              <a:prstGeom prst="rect">
                <a:avLst/>
              </a:prstGeom>
              <a:blipFill>
                <a:blip r:embed="rId6"/>
                <a:stretch>
                  <a:fillRect l="-2891" t="-3681" r="-1904" b="-14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89516" y="5451886"/>
                <a:ext cx="22060033" cy="6232219"/>
              </a:xfrm>
              <a:prstGeom prst="rect">
                <a:avLst/>
              </a:prstGeom>
            </p:spPr>
            <p:txBody>
              <a:bodyPr wrap="square">
                <a:spAutoFit/>
              </a:bodyPr>
              <a:lstStyle/>
              <a:p>
                <a:pPr marL="742950" indent="-742950">
                  <a:buAutoNum type="alphaLcParenR"/>
                </a:pPr>
                <a:r>
                  <a:rPr lang="en-US" sz="4400" b="1" dirty="0"/>
                  <a:t>Vì </a:t>
                </a:r>
                <a14:m>
                  <m:oMath xmlns:m="http://schemas.openxmlformats.org/officeDocument/2006/math">
                    <m:f>
                      <m:fPr>
                        <m:ctrlPr>
                          <a:rPr lang="en-US" sz="4400" b="1" i="1">
                            <a:latin typeface="Cambria Math" panose="02040503050406030204" pitchFamily="18" charset="0"/>
                          </a:rPr>
                        </m:ctrlPr>
                      </m:fPr>
                      <m:num>
                        <m:r>
                          <a:rPr lang="en-US" sz="4400" b="1" i="1">
                            <a:latin typeface="Cambria Math"/>
                          </a:rPr>
                          <m:t>𝝅</m:t>
                        </m:r>
                      </m:num>
                      <m:den>
                        <m:r>
                          <a:rPr lang="en-US" sz="4400" b="1" i="1">
                            <a:latin typeface="Cambria Math"/>
                          </a:rPr>
                          <m:t>𝟐</m:t>
                        </m:r>
                      </m:den>
                    </m:f>
                    <m:r>
                      <a:rPr lang="en-US" sz="4400" b="1" i="1">
                        <a:latin typeface="Cambria Math"/>
                      </a:rPr>
                      <m:t>&lt;</m:t>
                    </m:r>
                    <m:r>
                      <a:rPr lang="en-US" sz="4400" b="1" i="1">
                        <a:latin typeface="Cambria Math"/>
                      </a:rPr>
                      <m:t>𝒂</m:t>
                    </m:r>
                    <m:r>
                      <a:rPr lang="en-US" sz="4400" b="1" i="1">
                        <a:latin typeface="Cambria Math"/>
                      </a:rPr>
                      <m:t>&lt;</m:t>
                    </m:r>
                    <m:r>
                      <a:rPr lang="en-US" sz="4400" b="1" i="1">
                        <a:latin typeface="Cambria Math"/>
                      </a:rPr>
                      <m:t>𝝅</m:t>
                    </m:r>
                  </m:oMath>
                </a14:m>
                <a:r>
                  <a:rPr lang="en-US" sz="4400" b="1" dirty="0"/>
                  <a:t> </a:t>
                </a:r>
                <a:r>
                  <a:rPr lang="en-US" sz="4400" b="1" dirty="0" err="1"/>
                  <a:t>nên</a:t>
                </a:r>
                <a:r>
                  <a:rPr lang="en-US" sz="4400" b="1" dirty="0"/>
                  <a:t> </a:t>
                </a:r>
                <a14:m>
                  <m:oMath xmlns:m="http://schemas.openxmlformats.org/officeDocument/2006/math">
                    <m:func>
                      <m:funcPr>
                        <m:ctrlPr>
                          <a:rPr lang="en-US" sz="4400" b="1" i="1">
                            <a:latin typeface="Cambria Math" panose="02040503050406030204" pitchFamily="18" charset="0"/>
                          </a:rPr>
                        </m:ctrlPr>
                      </m:funcPr>
                      <m:fName>
                        <m:r>
                          <a:rPr lang="en-US" sz="4400" b="1" i="1">
                            <a:latin typeface="Cambria Math"/>
                          </a:rPr>
                          <m:t>𝒔𝒊𝒏</m:t>
                        </m:r>
                      </m:fName>
                      <m:e>
                        <m:r>
                          <a:rPr lang="en-US" sz="4400" b="1" i="1">
                            <a:latin typeface="Cambria Math"/>
                          </a:rPr>
                          <m:t>𝒂</m:t>
                        </m:r>
                      </m:e>
                    </m:func>
                    <m:r>
                      <a:rPr lang="en-US" sz="4400" b="1" i="1">
                        <a:latin typeface="Cambria Math"/>
                      </a:rPr>
                      <m:t>&gt;</m:t>
                    </m:r>
                    <m:r>
                      <a:rPr lang="en-US" sz="4400" b="1" i="1">
                        <a:latin typeface="Cambria Math"/>
                      </a:rPr>
                      <m:t>𝟎</m:t>
                    </m:r>
                  </m:oMath>
                </a14:m>
                <a:r>
                  <a:rPr lang="en-US" sz="4400" b="1" dirty="0"/>
                  <a:t>. </a:t>
                </a:r>
              </a:p>
              <a:p>
                <a:r>
                  <a:rPr lang="en-US" sz="4400" b="1" dirty="0"/>
                  <a:t>Do </a:t>
                </a:r>
                <a:r>
                  <a:rPr lang="en-US" sz="4400" b="1" dirty="0" err="1"/>
                  <a:t>đó</a:t>
                </a:r>
                <a:r>
                  <a:rPr lang="en-US" sz="4400" b="1" dirty="0"/>
                  <a:t> </a:t>
                </a:r>
                <a14:m>
                  <m:oMath xmlns:m="http://schemas.openxmlformats.org/officeDocument/2006/math">
                    <m:func>
                      <m:funcPr>
                        <m:ctrlPr>
                          <a:rPr lang="en-US" sz="4400" b="1" i="1">
                            <a:latin typeface="Cambria Math" panose="02040503050406030204" pitchFamily="18" charset="0"/>
                          </a:rPr>
                        </m:ctrlPr>
                      </m:funcPr>
                      <m:fName>
                        <m:r>
                          <a:rPr lang="en-US" sz="4400" b="1" i="1">
                            <a:latin typeface="Cambria Math"/>
                          </a:rPr>
                          <m:t>𝒔𝒊𝒏</m:t>
                        </m:r>
                      </m:fName>
                      <m:e>
                        <m:r>
                          <a:rPr lang="en-US" sz="4400" b="1" i="1">
                            <a:latin typeface="Cambria Math"/>
                          </a:rPr>
                          <m:t>𝒂</m:t>
                        </m:r>
                      </m:e>
                    </m:func>
                    <m:r>
                      <a:rPr lang="en-US" sz="4400" b="1" i="1">
                        <a:latin typeface="Cambria Math"/>
                      </a:rPr>
                      <m:t>=</m:t>
                    </m:r>
                    <m:rad>
                      <m:radPr>
                        <m:degHide m:val="on"/>
                        <m:ctrlPr>
                          <a:rPr lang="en-US" sz="4400" b="1" i="1">
                            <a:latin typeface="Cambria Math" panose="02040503050406030204" pitchFamily="18" charset="0"/>
                          </a:rPr>
                        </m:ctrlPr>
                      </m:radPr>
                      <m:deg/>
                      <m:e>
                        <m:r>
                          <a:rPr lang="en-US" sz="4400" b="1" i="1">
                            <a:latin typeface="Cambria Math"/>
                          </a:rPr>
                          <m:t>𝟏</m:t>
                        </m:r>
                        <m:r>
                          <a:rPr lang="en-US" sz="4400" b="1" i="1">
                            <a:latin typeface="Cambria Math"/>
                          </a:rPr>
                          <m:t>−</m:t>
                        </m:r>
                        <m:func>
                          <m:funcPr>
                            <m:ctrlPr>
                              <a:rPr lang="en-US" sz="4400" b="1" i="1">
                                <a:latin typeface="Cambria Math" panose="02040503050406030204" pitchFamily="18" charset="0"/>
                              </a:rPr>
                            </m:ctrlPr>
                          </m:funcPr>
                          <m:fName>
                            <m:sSup>
                              <m:sSupPr>
                                <m:ctrlPr>
                                  <a:rPr lang="en-US" sz="4400" b="1" i="1">
                                    <a:latin typeface="Cambria Math" panose="02040503050406030204" pitchFamily="18" charset="0"/>
                                  </a:rPr>
                                </m:ctrlPr>
                              </m:sSupPr>
                              <m:e>
                                <m:r>
                                  <a:rPr lang="en-US" sz="4400" b="1" i="1">
                                    <a:latin typeface="Cambria Math"/>
                                  </a:rPr>
                                  <m:t>𝒄𝒐𝒔</m:t>
                                </m:r>
                              </m:e>
                              <m:sup>
                                <m:r>
                                  <a:rPr lang="en-US" sz="4400" b="1" i="1">
                                    <a:latin typeface="Cambria Math"/>
                                  </a:rPr>
                                  <m:t>𝟐</m:t>
                                </m:r>
                              </m:sup>
                            </m:sSup>
                          </m:fName>
                          <m:e>
                            <m:r>
                              <a:rPr lang="en-US" sz="4400" b="1" i="1">
                                <a:latin typeface="Cambria Math"/>
                              </a:rPr>
                              <m:t>𝒂</m:t>
                            </m:r>
                          </m:e>
                        </m:func>
                      </m:e>
                    </m:rad>
                  </m:oMath>
                </a14:m>
                <a:endParaRPr lang="en-US" sz="44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4400" b="1" i="1" smtClean="0">
                          <a:latin typeface="Cambria Math" panose="02040503050406030204" pitchFamily="18" charset="0"/>
                        </a:rPr>
                        <m:t>                       </m:t>
                      </m:r>
                      <m:r>
                        <a:rPr lang="en-US" sz="4400" b="1" i="1">
                          <a:latin typeface="Cambria Math"/>
                        </a:rPr>
                        <m:t>=</m:t>
                      </m:r>
                      <m:rad>
                        <m:radPr>
                          <m:degHide m:val="on"/>
                          <m:ctrlPr>
                            <a:rPr lang="en-US" sz="4400" b="1" i="1">
                              <a:latin typeface="Cambria Math" panose="02040503050406030204" pitchFamily="18" charset="0"/>
                            </a:rPr>
                          </m:ctrlPr>
                        </m:radPr>
                        <m:deg/>
                        <m:e>
                          <m:r>
                            <a:rPr lang="en-US" sz="4400" b="1" i="1">
                              <a:latin typeface="Cambria Math"/>
                            </a:rPr>
                            <m:t>𝟏</m:t>
                          </m:r>
                          <m:r>
                            <a:rPr lang="en-US" sz="4400" b="1" i="1">
                              <a:latin typeface="Cambria Math"/>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𝟏</m:t>
                                      </m:r>
                                    </m:num>
                                    <m:den>
                                      <m:r>
                                        <a:rPr lang="en-US" sz="4400" b="1" i="1">
                                          <a:latin typeface="Cambria Math"/>
                                        </a:rPr>
                                        <m:t>𝟑</m:t>
                                      </m:r>
                                    </m:den>
                                  </m:f>
                                </m:e>
                              </m:d>
                            </m:e>
                            <m:sup>
                              <m:r>
                                <a:rPr lang="en-US" sz="4400" b="1" i="1">
                                  <a:latin typeface="Cambria Math"/>
                                </a:rPr>
                                <m:t>𝟐</m:t>
                              </m:r>
                            </m:sup>
                          </m:sSup>
                        </m:e>
                      </m:rad>
                    </m:oMath>
                  </m:oMathPara>
                </a14:m>
                <a:endParaRPr lang="en-US" sz="4400" b="1" i="1" dirty="0">
                  <a:latin typeface="Cambria Math" panose="02040503050406030204" pitchFamily="18" charset="0"/>
                </a:endParaRPr>
              </a:p>
              <a:p>
                <a:r>
                  <a:rPr lang="en-US" sz="4400" b="1" dirty="0"/>
                  <a:t>                      </a:t>
                </a:r>
                <a14:m>
                  <m:oMath xmlns:m="http://schemas.openxmlformats.org/officeDocument/2006/math">
                    <m:r>
                      <a:rPr lang="en-US" sz="4400" b="1" i="1">
                        <a:latin typeface="Cambria Math"/>
                      </a:rPr>
                      <m:t>=</m:t>
                    </m:r>
                    <m:rad>
                      <m:radPr>
                        <m:degHide m:val="on"/>
                        <m:ctrlPr>
                          <a:rPr lang="en-US" sz="4400" b="1" i="1">
                            <a:latin typeface="Cambria Math" panose="02040503050406030204" pitchFamily="18" charset="0"/>
                          </a:rPr>
                        </m:ctrlPr>
                      </m:radPr>
                      <m:deg/>
                      <m:e>
                        <m:r>
                          <a:rPr lang="en-US" sz="4400" b="1" i="1">
                            <a:latin typeface="Cambria Math"/>
                          </a:rPr>
                          <m:t>𝟏</m:t>
                        </m:r>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𝟏</m:t>
                            </m:r>
                          </m:num>
                          <m:den>
                            <m:r>
                              <a:rPr lang="en-US" sz="4400" b="1" i="1">
                                <a:latin typeface="Cambria Math"/>
                              </a:rPr>
                              <m:t>𝟗</m:t>
                            </m:r>
                          </m:den>
                        </m:f>
                      </m:e>
                    </m:rad>
                    <m:r>
                      <a:rPr lang="en-US" sz="4400" b="1" i="1">
                        <a:latin typeface="Cambria Math"/>
                      </a:rPr>
                      <m:t>=</m:t>
                    </m:r>
                    <m:rad>
                      <m:radPr>
                        <m:degHide m:val="on"/>
                        <m:ctrlPr>
                          <a:rPr lang="en-US" sz="4400" b="1" i="1">
                            <a:latin typeface="Cambria Math" panose="02040503050406030204" pitchFamily="18" charset="0"/>
                          </a:rPr>
                        </m:ctrlPr>
                      </m:radPr>
                      <m:deg/>
                      <m:e>
                        <m:f>
                          <m:fPr>
                            <m:ctrlPr>
                              <a:rPr lang="en-US" sz="4400" b="1" i="1">
                                <a:latin typeface="Cambria Math" panose="02040503050406030204" pitchFamily="18" charset="0"/>
                              </a:rPr>
                            </m:ctrlPr>
                          </m:fPr>
                          <m:num>
                            <m:r>
                              <a:rPr lang="en-US" sz="4400" b="1" i="1">
                                <a:latin typeface="Cambria Math"/>
                              </a:rPr>
                              <m:t>𝟖</m:t>
                            </m:r>
                          </m:num>
                          <m:den>
                            <m:r>
                              <a:rPr lang="en-US" sz="4400" b="1" i="1">
                                <a:latin typeface="Cambria Math"/>
                              </a:rPr>
                              <m:t>𝟗</m:t>
                            </m:r>
                          </m:den>
                        </m:f>
                      </m:e>
                    </m:rad>
                  </m:oMath>
                </a14:m>
                <a:endParaRPr lang="en-US" sz="4400" b="1" i="1" dirty="0">
                  <a:latin typeface="Cambria Math" panose="02040503050406030204" pitchFamily="18" charset="0"/>
                </a:endParaRPr>
              </a:p>
              <a:p>
                <a14:m>
                  <m:oMath xmlns:m="http://schemas.openxmlformats.org/officeDocument/2006/math">
                    <m:r>
                      <a:rPr lang="en-US" sz="4400" b="1" i="1" smtClean="0">
                        <a:latin typeface="Cambria Math" panose="02040503050406030204" pitchFamily="18" charset="0"/>
                      </a:rPr>
                      <m:t>                       </m:t>
                    </m:r>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𝟐</m:t>
                        </m:r>
                        <m:rad>
                          <m:radPr>
                            <m:degHide m:val="on"/>
                            <m:ctrlPr>
                              <a:rPr lang="en-US" sz="4400" b="1" i="1">
                                <a:latin typeface="Cambria Math" panose="02040503050406030204" pitchFamily="18" charset="0"/>
                              </a:rPr>
                            </m:ctrlPr>
                          </m:radPr>
                          <m:deg/>
                          <m:e>
                            <m:r>
                              <a:rPr lang="en-US" sz="4400" b="1" i="1">
                                <a:latin typeface="Cambria Math"/>
                              </a:rPr>
                              <m:t>𝟐</m:t>
                            </m:r>
                          </m:e>
                        </m:rad>
                      </m:num>
                      <m:den>
                        <m:r>
                          <a:rPr lang="en-US" sz="4400" b="1" i="1">
                            <a:latin typeface="Cambria Math"/>
                          </a:rPr>
                          <m:t>𝟑</m:t>
                        </m:r>
                      </m:den>
                    </m:f>
                  </m:oMath>
                </a14:m>
                <a:r>
                  <a:rPr lang="en-US" sz="4400" b="1" dirty="0"/>
                  <a:t>.</a:t>
                </a:r>
              </a:p>
            </p:txBody>
          </p:sp>
        </mc:Choice>
        <mc:Fallback xmlns="">
          <p:sp>
            <p:nvSpPr>
              <p:cNvPr id="4" name="Rectangle 3"/>
              <p:cNvSpPr>
                <a:spLocks noRot="1" noChangeAspect="1" noMove="1" noResize="1" noEditPoints="1" noAdjustHandles="1" noChangeArrowheads="1" noChangeShapeType="1" noTextEdit="1"/>
              </p:cNvSpPr>
              <p:nvPr/>
            </p:nvSpPr>
            <p:spPr>
              <a:xfrm>
                <a:off x="589516" y="5451886"/>
                <a:ext cx="22060033" cy="6232219"/>
              </a:xfrm>
              <a:prstGeom prst="rect">
                <a:avLst/>
              </a:prstGeom>
              <a:blipFill>
                <a:blip r:embed="rId7"/>
                <a:stretch>
                  <a:fillRect l="-1161" t="-880" b="-14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89516" y="11581560"/>
                <a:ext cx="14855541" cy="1200329"/>
              </a:xfrm>
              <a:prstGeom prst="rect">
                <a:avLst/>
              </a:prstGeom>
            </p:spPr>
            <p:txBody>
              <a:bodyPr wrap="square">
                <a:spAutoFit/>
              </a:bodyPr>
              <a:lstStyle/>
              <a:p>
                <a:r>
                  <a:rPr lang="en-US" sz="4400" b="1" dirty="0" err="1"/>
                  <a:t>Vậy</a:t>
                </a:r>
                <a:r>
                  <a:rPr lang="en-US" sz="4400" b="1" dirty="0"/>
                  <a:t> </a:t>
                </a:r>
                <a14:m>
                  <m:oMath xmlns:m="http://schemas.openxmlformats.org/officeDocument/2006/math">
                    <m:func>
                      <m:funcPr>
                        <m:ctrlPr>
                          <a:rPr lang="en-US" sz="4400" b="1" i="1">
                            <a:latin typeface="Cambria Math" panose="02040503050406030204" pitchFamily="18" charset="0"/>
                          </a:rPr>
                        </m:ctrlPr>
                      </m:funcPr>
                      <m:fName>
                        <m:r>
                          <a:rPr lang="en-US" sz="4400" b="1" i="1">
                            <a:latin typeface="Cambria Math"/>
                          </a:rPr>
                          <m:t>𝒔𝒊𝒏</m:t>
                        </m:r>
                      </m:fName>
                      <m:e>
                        <m:r>
                          <a:rPr lang="en-US" sz="4400" b="1" i="1">
                            <a:latin typeface="Cambria Math"/>
                          </a:rPr>
                          <m:t>𝟐</m:t>
                        </m:r>
                      </m:e>
                    </m:func>
                    <m:r>
                      <a:rPr lang="en-US" sz="4400" b="1" i="1">
                        <a:latin typeface="Cambria Math"/>
                      </a:rPr>
                      <m:t>𝒂</m:t>
                    </m:r>
                    <m:r>
                      <a:rPr lang="en-US" sz="4400" b="1" i="1">
                        <a:latin typeface="Cambria Math"/>
                      </a:rPr>
                      <m:t>=</m:t>
                    </m:r>
                    <m:r>
                      <a:rPr lang="en-US" sz="4400" b="1" i="1">
                        <a:latin typeface="Cambria Math"/>
                      </a:rPr>
                      <m:t>𝟐</m:t>
                    </m:r>
                    <m:func>
                      <m:funcPr>
                        <m:ctrlPr>
                          <a:rPr lang="en-US" sz="4400" b="1" i="1">
                            <a:latin typeface="Cambria Math" panose="02040503050406030204" pitchFamily="18" charset="0"/>
                          </a:rPr>
                        </m:ctrlPr>
                      </m:funcPr>
                      <m:fName>
                        <m:r>
                          <a:rPr lang="en-US" sz="4400" b="1" i="1">
                            <a:latin typeface="Cambria Math"/>
                          </a:rPr>
                          <m:t>𝒔𝒊𝒏</m:t>
                        </m:r>
                      </m:fName>
                      <m:e>
                        <m:r>
                          <a:rPr lang="en-US" sz="4400" b="1" i="1">
                            <a:latin typeface="Cambria Math"/>
                          </a:rPr>
                          <m:t>𝒂</m:t>
                        </m:r>
                      </m:e>
                    </m:func>
                    <m:r>
                      <a:rPr lang="en-US" sz="4400" b="1" i="1">
                        <a:latin typeface="Cambria Math"/>
                      </a:rPr>
                      <m:t>.</m:t>
                    </m:r>
                    <m:func>
                      <m:funcPr>
                        <m:ctrlPr>
                          <a:rPr lang="en-US" sz="4400" b="1" i="1">
                            <a:latin typeface="Cambria Math" panose="02040503050406030204" pitchFamily="18" charset="0"/>
                          </a:rPr>
                        </m:ctrlPr>
                      </m:funcPr>
                      <m:fName>
                        <m:r>
                          <a:rPr lang="en-US" sz="4400" b="1" i="1">
                            <a:latin typeface="Cambria Math"/>
                          </a:rPr>
                          <m:t>𝒄𝒐𝒔</m:t>
                        </m:r>
                      </m:fName>
                      <m:e>
                        <m:r>
                          <a:rPr lang="en-US" sz="4400" b="1" i="1">
                            <a:latin typeface="Cambria Math"/>
                          </a:rPr>
                          <m:t>𝒂</m:t>
                        </m:r>
                      </m:e>
                    </m:func>
                    <m:r>
                      <a:rPr lang="en-US" sz="4400" b="1" i="1">
                        <a:latin typeface="Cambria Math"/>
                      </a:rPr>
                      <m:t>=</m:t>
                    </m:r>
                    <m:r>
                      <a:rPr lang="en-US" sz="4400" b="1" i="1">
                        <a:latin typeface="Cambria Math"/>
                      </a:rPr>
                      <m:t>𝟐</m:t>
                    </m:r>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𝟐</m:t>
                        </m:r>
                        <m:rad>
                          <m:radPr>
                            <m:degHide m:val="on"/>
                            <m:ctrlPr>
                              <a:rPr lang="en-US" sz="4400" b="1" i="1">
                                <a:latin typeface="Cambria Math" panose="02040503050406030204" pitchFamily="18" charset="0"/>
                              </a:rPr>
                            </m:ctrlPr>
                          </m:radPr>
                          <m:deg/>
                          <m:e>
                            <m:r>
                              <a:rPr lang="en-US" sz="4400" b="1" i="1">
                                <a:latin typeface="Cambria Math"/>
                              </a:rPr>
                              <m:t>𝟐</m:t>
                            </m:r>
                          </m:e>
                        </m:rad>
                      </m:num>
                      <m:den>
                        <m:r>
                          <a:rPr lang="en-US" sz="4400" b="1" i="1">
                            <a:latin typeface="Cambria Math"/>
                          </a:rPr>
                          <m:t>𝟑</m:t>
                        </m:r>
                      </m:den>
                    </m:f>
                    <m:r>
                      <a:rPr lang="en-US" sz="4400" b="1" i="1">
                        <a:latin typeface="Cambria Math"/>
                      </a:rPr>
                      <m:t>.</m:t>
                    </m:r>
                    <m:d>
                      <m:dPr>
                        <m:ctrlPr>
                          <a:rPr lang="en-US" sz="4400" b="1" i="1">
                            <a:latin typeface="Cambria Math" panose="02040503050406030204" pitchFamily="18" charset="0"/>
                          </a:rPr>
                        </m:ctrlPr>
                      </m:dPr>
                      <m:e>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𝟏</m:t>
                            </m:r>
                          </m:num>
                          <m:den>
                            <m:r>
                              <a:rPr lang="en-US" sz="4400" b="1" i="1">
                                <a:latin typeface="Cambria Math"/>
                              </a:rPr>
                              <m:t>𝟑</m:t>
                            </m:r>
                          </m:den>
                        </m:f>
                      </m:e>
                    </m:d>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𝟒</m:t>
                        </m:r>
                        <m:rad>
                          <m:radPr>
                            <m:degHide m:val="on"/>
                            <m:ctrlPr>
                              <a:rPr lang="en-US" sz="4400" b="1" i="1">
                                <a:latin typeface="Cambria Math" panose="02040503050406030204" pitchFamily="18" charset="0"/>
                              </a:rPr>
                            </m:ctrlPr>
                          </m:radPr>
                          <m:deg/>
                          <m:e>
                            <m:r>
                              <a:rPr lang="en-US" sz="4400" b="1" i="1">
                                <a:latin typeface="Cambria Math"/>
                              </a:rPr>
                              <m:t>𝟐</m:t>
                            </m:r>
                          </m:e>
                        </m:rad>
                      </m:num>
                      <m:den>
                        <m:r>
                          <a:rPr lang="en-US" sz="4400" b="1" i="1">
                            <a:latin typeface="Cambria Math"/>
                          </a:rPr>
                          <m:t>𝟗</m:t>
                        </m:r>
                      </m:den>
                    </m:f>
                  </m:oMath>
                </a14:m>
                <a:r>
                  <a:rPr lang="en-US" sz="4400" b="1" dirty="0"/>
                  <a:t>.</a:t>
                </a:r>
              </a:p>
            </p:txBody>
          </p:sp>
        </mc:Choice>
        <mc:Fallback xmlns="">
          <p:sp>
            <p:nvSpPr>
              <p:cNvPr id="36" name="Rectangle 35"/>
              <p:cNvSpPr>
                <a:spLocks noRot="1" noChangeAspect="1" noMove="1" noResize="1" noEditPoints="1" noAdjustHandles="1" noChangeArrowheads="1" noChangeShapeType="1" noTextEdit="1"/>
              </p:cNvSpPr>
              <p:nvPr/>
            </p:nvSpPr>
            <p:spPr>
              <a:xfrm>
                <a:off x="589516" y="11581560"/>
                <a:ext cx="14855541" cy="1200329"/>
              </a:xfrm>
              <a:prstGeom prst="rect">
                <a:avLst/>
              </a:prstGeom>
              <a:blipFill>
                <a:blip r:embed="rId8"/>
                <a:stretch>
                  <a:fillRect l="-1682"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13716001" y="4871558"/>
                <a:ext cx="8610600" cy="5943678"/>
              </a:xfrm>
              <a:prstGeom prst="rect">
                <a:avLst/>
              </a:prstGeom>
            </p:spPr>
            <p:txBody>
              <a:bodyPr wrap="square">
                <a:spAutoFit/>
              </a:bodyPr>
              <a:lstStyle/>
              <a:p>
                <a:r>
                  <a:rPr lang="fr-FR" sz="4400" b="1" dirty="0"/>
                  <a:t>b) Ta </a:t>
                </a:r>
                <a:r>
                  <a:rPr lang="fr-FR" sz="4400" b="1" dirty="0" err="1"/>
                  <a:t>có</a:t>
                </a:r>
                <a:r>
                  <a:rPr lang="fr-FR" sz="4400" b="1" dirty="0"/>
                  <a:t> </a:t>
                </a:r>
                <a14:m>
                  <m:oMath xmlns:m="http://schemas.openxmlformats.org/officeDocument/2006/math">
                    <m:func>
                      <m:funcPr>
                        <m:ctrlPr>
                          <a:rPr lang="en-US" sz="5200" b="1" i="1">
                            <a:latin typeface="Cambria Math" panose="02040503050406030204" pitchFamily="18" charset="0"/>
                          </a:rPr>
                        </m:ctrlPr>
                      </m:funcPr>
                      <m:fName>
                        <m:sSup>
                          <m:sSupPr>
                            <m:ctrlPr>
                              <a:rPr lang="en-US" sz="5200" b="1" i="1">
                                <a:latin typeface="Cambria Math" panose="02040503050406030204" pitchFamily="18" charset="0"/>
                              </a:rPr>
                            </m:ctrlPr>
                          </m:sSupPr>
                          <m:e>
                            <m:r>
                              <a:rPr lang="en-US" sz="5200" b="1" i="1">
                                <a:latin typeface="Cambria Math"/>
                              </a:rPr>
                              <m:t>𝒄𝒐𝒔</m:t>
                            </m:r>
                          </m:e>
                          <m:sup>
                            <m:r>
                              <a:rPr lang="en-US" sz="5200" b="1" i="1">
                                <a:latin typeface="Cambria Math"/>
                              </a:rPr>
                              <m:t>𝟐</m:t>
                            </m:r>
                          </m:sup>
                        </m:sSup>
                      </m:fName>
                      <m:e>
                        <m:f>
                          <m:fPr>
                            <m:ctrlPr>
                              <a:rPr lang="en-US" sz="5200" b="1" i="1">
                                <a:latin typeface="Cambria Math" panose="02040503050406030204" pitchFamily="18" charset="0"/>
                              </a:rPr>
                            </m:ctrlPr>
                          </m:fPr>
                          <m:num>
                            <m:r>
                              <a:rPr lang="en-US" sz="5200" b="1" i="1">
                                <a:latin typeface="Cambria Math"/>
                              </a:rPr>
                              <m:t>𝝅</m:t>
                            </m:r>
                          </m:num>
                          <m:den>
                            <m:r>
                              <a:rPr lang="en-US" sz="5200" b="1" i="1">
                                <a:latin typeface="Cambria Math"/>
                              </a:rPr>
                              <m:t>𝟖</m:t>
                            </m:r>
                          </m:den>
                        </m:f>
                      </m:e>
                    </m:func>
                    <m:r>
                      <a:rPr lang="en-US" sz="5200" b="1" i="1">
                        <a:latin typeface="Cambria Math"/>
                      </a:rPr>
                      <m:t>=</m:t>
                    </m:r>
                    <m:f>
                      <m:fPr>
                        <m:ctrlPr>
                          <a:rPr lang="en-US" sz="5200" b="1" i="1">
                            <a:latin typeface="Cambria Math" panose="02040503050406030204" pitchFamily="18" charset="0"/>
                          </a:rPr>
                        </m:ctrlPr>
                      </m:fPr>
                      <m:num>
                        <m:r>
                          <a:rPr lang="en-US" sz="5200" b="1" i="1">
                            <a:latin typeface="Cambria Math"/>
                          </a:rPr>
                          <m:t>𝟏</m:t>
                        </m:r>
                        <m:r>
                          <a:rPr lang="en-US" sz="5200" b="1" i="1">
                            <a:latin typeface="Cambria Math"/>
                          </a:rPr>
                          <m:t>+</m:t>
                        </m:r>
                        <m:func>
                          <m:funcPr>
                            <m:ctrlPr>
                              <a:rPr lang="en-US" sz="5200" b="1" i="1">
                                <a:latin typeface="Cambria Math" panose="02040503050406030204" pitchFamily="18" charset="0"/>
                              </a:rPr>
                            </m:ctrlPr>
                          </m:funcPr>
                          <m:fName>
                            <m:r>
                              <a:rPr lang="en-US" sz="5200" b="1" i="1">
                                <a:latin typeface="Cambria Math"/>
                              </a:rPr>
                              <m:t>𝒄𝒐𝒔</m:t>
                            </m:r>
                          </m:fName>
                          <m:e>
                            <m:r>
                              <a:rPr lang="en-US" sz="5200" b="1" i="1">
                                <a:latin typeface="Cambria Math"/>
                              </a:rPr>
                              <m:t>𝟐</m:t>
                            </m:r>
                          </m:e>
                        </m:func>
                        <m:r>
                          <a:rPr lang="en-US" sz="5200" b="1" i="1">
                            <a:latin typeface="Cambria Math"/>
                          </a:rPr>
                          <m:t>.</m:t>
                        </m:r>
                        <m:f>
                          <m:fPr>
                            <m:ctrlPr>
                              <a:rPr lang="en-US" sz="5200" b="1" i="1">
                                <a:latin typeface="Cambria Math" panose="02040503050406030204" pitchFamily="18" charset="0"/>
                              </a:rPr>
                            </m:ctrlPr>
                          </m:fPr>
                          <m:num>
                            <m:r>
                              <a:rPr lang="en-US" sz="5200" b="1" i="1">
                                <a:latin typeface="Cambria Math"/>
                              </a:rPr>
                              <m:t>𝝅</m:t>
                            </m:r>
                          </m:num>
                          <m:den>
                            <m:r>
                              <a:rPr lang="en-US" sz="5200" b="1" i="1">
                                <a:latin typeface="Cambria Math"/>
                              </a:rPr>
                              <m:t>𝟖</m:t>
                            </m:r>
                          </m:den>
                        </m:f>
                      </m:num>
                      <m:den>
                        <m:r>
                          <a:rPr lang="en-US" sz="5200" b="1" i="1">
                            <a:latin typeface="Cambria Math"/>
                          </a:rPr>
                          <m:t>𝟐</m:t>
                        </m:r>
                      </m:den>
                    </m:f>
                  </m:oMath>
                </a14:m>
                <a:endParaRPr lang="en-US" sz="5200" b="1" i="1" dirty="0">
                  <a:latin typeface="Cambria Math" panose="02040503050406030204" pitchFamily="18" charset="0"/>
                </a:endParaRPr>
              </a:p>
              <a:p>
                <a:r>
                  <a:rPr lang="en-US" sz="5200" b="1" dirty="0"/>
                  <a:t>                            </a:t>
                </a:r>
                <a14:m>
                  <m:oMath xmlns:m="http://schemas.openxmlformats.org/officeDocument/2006/math">
                    <m:r>
                      <a:rPr lang="en-US" sz="5200" b="1" i="1">
                        <a:latin typeface="Cambria Math"/>
                      </a:rPr>
                      <m:t>=</m:t>
                    </m:r>
                    <m:f>
                      <m:fPr>
                        <m:ctrlPr>
                          <a:rPr lang="en-US" sz="5200" b="1" i="1">
                            <a:latin typeface="Cambria Math" panose="02040503050406030204" pitchFamily="18" charset="0"/>
                          </a:rPr>
                        </m:ctrlPr>
                      </m:fPr>
                      <m:num>
                        <m:r>
                          <a:rPr lang="en-US" sz="5200" b="1" i="1">
                            <a:latin typeface="Cambria Math"/>
                          </a:rPr>
                          <m:t>𝟏</m:t>
                        </m:r>
                        <m:r>
                          <a:rPr lang="en-US" sz="5200" b="1" i="1">
                            <a:latin typeface="Cambria Math"/>
                          </a:rPr>
                          <m:t>+</m:t>
                        </m:r>
                        <m:func>
                          <m:funcPr>
                            <m:ctrlPr>
                              <a:rPr lang="en-US" sz="5200" b="1" i="1">
                                <a:latin typeface="Cambria Math" panose="02040503050406030204" pitchFamily="18" charset="0"/>
                              </a:rPr>
                            </m:ctrlPr>
                          </m:funcPr>
                          <m:fName>
                            <m:r>
                              <a:rPr lang="en-US" sz="5200" b="1" i="1">
                                <a:latin typeface="Cambria Math"/>
                              </a:rPr>
                              <m:t>𝒄𝒐𝒔</m:t>
                            </m:r>
                          </m:fName>
                          <m:e>
                            <m:f>
                              <m:fPr>
                                <m:ctrlPr>
                                  <a:rPr lang="en-US" sz="5200" b="1" i="1">
                                    <a:latin typeface="Cambria Math" panose="02040503050406030204" pitchFamily="18" charset="0"/>
                                  </a:rPr>
                                </m:ctrlPr>
                              </m:fPr>
                              <m:num>
                                <m:r>
                                  <a:rPr lang="en-US" sz="5200" b="1" i="1">
                                    <a:latin typeface="Cambria Math"/>
                                  </a:rPr>
                                  <m:t>𝝅</m:t>
                                </m:r>
                              </m:num>
                              <m:den>
                                <m:r>
                                  <a:rPr lang="en-US" sz="5200" b="1" i="1">
                                    <a:latin typeface="Cambria Math"/>
                                  </a:rPr>
                                  <m:t>𝟒</m:t>
                                </m:r>
                              </m:den>
                            </m:f>
                          </m:e>
                        </m:func>
                      </m:num>
                      <m:den>
                        <m:r>
                          <a:rPr lang="en-US" sz="5200" b="1" i="1">
                            <a:latin typeface="Cambria Math"/>
                          </a:rPr>
                          <m:t>𝟐</m:t>
                        </m:r>
                      </m:den>
                    </m:f>
                  </m:oMath>
                </a14:m>
                <a:endParaRPr lang="en-US" sz="5200" b="1" i="1" dirty="0">
                  <a:latin typeface="Cambria Math" panose="02040503050406030204" pitchFamily="18" charset="0"/>
                </a:endParaRPr>
              </a:p>
              <a:p>
                <a:r>
                  <a:rPr lang="en-US" sz="5200" b="1" dirty="0"/>
                  <a:t>                            </a:t>
                </a:r>
                <a14:m>
                  <m:oMath xmlns:m="http://schemas.openxmlformats.org/officeDocument/2006/math">
                    <m:r>
                      <a:rPr lang="en-US" sz="5200" b="1" i="1">
                        <a:latin typeface="Cambria Math"/>
                      </a:rPr>
                      <m:t>=</m:t>
                    </m:r>
                    <m:f>
                      <m:fPr>
                        <m:ctrlPr>
                          <a:rPr lang="en-US" sz="5200" b="1" i="1">
                            <a:latin typeface="Cambria Math" panose="02040503050406030204" pitchFamily="18" charset="0"/>
                          </a:rPr>
                        </m:ctrlPr>
                      </m:fPr>
                      <m:num>
                        <m:r>
                          <a:rPr lang="en-US" sz="5200" b="1" i="1">
                            <a:latin typeface="Cambria Math"/>
                          </a:rPr>
                          <m:t>𝟏</m:t>
                        </m:r>
                        <m:r>
                          <a:rPr lang="en-US" sz="5200" b="1" i="1">
                            <a:latin typeface="Cambria Math"/>
                          </a:rPr>
                          <m:t>+</m:t>
                        </m:r>
                        <m:f>
                          <m:fPr>
                            <m:ctrlPr>
                              <a:rPr lang="en-US" sz="5200" b="1" i="1">
                                <a:latin typeface="Cambria Math" panose="02040503050406030204" pitchFamily="18" charset="0"/>
                              </a:rPr>
                            </m:ctrlPr>
                          </m:fPr>
                          <m:num>
                            <m:rad>
                              <m:radPr>
                                <m:degHide m:val="on"/>
                                <m:ctrlPr>
                                  <a:rPr lang="en-US" sz="5200" b="1" i="1">
                                    <a:latin typeface="Cambria Math" panose="02040503050406030204" pitchFamily="18" charset="0"/>
                                  </a:rPr>
                                </m:ctrlPr>
                              </m:radPr>
                              <m:deg/>
                              <m:e>
                                <m:r>
                                  <a:rPr lang="en-US" sz="5200" b="1" i="1">
                                    <a:latin typeface="Cambria Math"/>
                                  </a:rPr>
                                  <m:t>𝟐</m:t>
                                </m:r>
                              </m:e>
                            </m:rad>
                          </m:num>
                          <m:den>
                            <m:r>
                              <a:rPr lang="en-US" sz="5200" b="1" i="1">
                                <a:latin typeface="Cambria Math"/>
                              </a:rPr>
                              <m:t>𝟐</m:t>
                            </m:r>
                          </m:den>
                        </m:f>
                      </m:num>
                      <m:den>
                        <m:r>
                          <a:rPr lang="en-US" sz="5200" b="1" i="1">
                            <a:latin typeface="Cambria Math"/>
                          </a:rPr>
                          <m:t>𝟐</m:t>
                        </m:r>
                      </m:den>
                    </m:f>
                  </m:oMath>
                </a14:m>
                <a:endParaRPr lang="en-US" sz="5200" b="1"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4400" b="1" i="1" smtClean="0">
                          <a:latin typeface="Cambria Math" panose="02040503050406030204" pitchFamily="18" charset="0"/>
                        </a:rPr>
                        <m:t>                                   </m:t>
                      </m:r>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𝟐</m:t>
                          </m:r>
                          <m:r>
                            <a:rPr lang="en-US" sz="4400" b="1" i="1">
                              <a:latin typeface="Cambria Math"/>
                            </a:rPr>
                            <m:t>+</m:t>
                          </m:r>
                          <m:rad>
                            <m:radPr>
                              <m:degHide m:val="on"/>
                              <m:ctrlPr>
                                <a:rPr lang="en-US" sz="4400" b="1" i="1">
                                  <a:latin typeface="Cambria Math" panose="02040503050406030204" pitchFamily="18" charset="0"/>
                                </a:rPr>
                              </m:ctrlPr>
                            </m:radPr>
                            <m:deg/>
                            <m:e>
                              <m:r>
                                <a:rPr lang="en-US" sz="4400" b="1" i="1">
                                  <a:latin typeface="Cambria Math"/>
                                </a:rPr>
                                <m:t>𝟐</m:t>
                              </m:r>
                            </m:e>
                          </m:rad>
                        </m:num>
                        <m:den>
                          <m:r>
                            <a:rPr lang="en-US" sz="4400" b="1" i="1">
                              <a:latin typeface="Cambria Math"/>
                            </a:rPr>
                            <m:t>𝟒</m:t>
                          </m:r>
                        </m:den>
                      </m:f>
                    </m:oMath>
                  </m:oMathPara>
                </a14:m>
                <a:endParaRPr lang="en-US" sz="4400" b="1" dirty="0"/>
              </a:p>
            </p:txBody>
          </p:sp>
        </mc:Choice>
        <mc:Fallback xmlns="">
          <p:sp>
            <p:nvSpPr>
              <p:cNvPr id="37" name="Rectangle 36"/>
              <p:cNvSpPr>
                <a:spLocks noRot="1" noChangeAspect="1" noMove="1" noResize="1" noEditPoints="1" noAdjustHandles="1" noChangeArrowheads="1" noChangeShapeType="1" noTextEdit="1"/>
              </p:cNvSpPr>
              <p:nvPr/>
            </p:nvSpPr>
            <p:spPr>
              <a:xfrm>
                <a:off x="13716001" y="4871558"/>
                <a:ext cx="8610600" cy="5943678"/>
              </a:xfrm>
              <a:prstGeom prst="rect">
                <a:avLst/>
              </a:prstGeom>
              <a:blipFill>
                <a:blip r:embed="rId9"/>
                <a:stretch>
                  <a:fillRect l="-2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4452905" y="11098397"/>
                <a:ext cx="6193106" cy="1497076"/>
              </a:xfrm>
              <a:prstGeom prst="rect">
                <a:avLst/>
              </a:prstGeom>
            </p:spPr>
            <p:txBody>
              <a:bodyPr wrap="none">
                <a:spAutoFit/>
              </a:bodyPr>
              <a:lstStyle/>
              <a:p>
                <a:r>
                  <a:rPr lang="fr-FR" sz="5200" b="1" dirty="0" err="1"/>
                  <a:t>Suy</a:t>
                </a:r>
                <a:r>
                  <a:rPr lang="fr-FR" sz="5200" b="1" dirty="0"/>
                  <a:t> ra </a:t>
                </a:r>
                <a14:m>
                  <m:oMath xmlns:m="http://schemas.openxmlformats.org/officeDocument/2006/math">
                    <m:func>
                      <m:funcPr>
                        <m:ctrlPr>
                          <a:rPr lang="en-US" sz="5200" b="1" i="1">
                            <a:latin typeface="Cambria Math" panose="02040503050406030204" pitchFamily="18" charset="0"/>
                          </a:rPr>
                        </m:ctrlPr>
                      </m:funcPr>
                      <m:fName>
                        <m:r>
                          <a:rPr lang="en-US" sz="5200" b="1" i="1">
                            <a:latin typeface="Cambria Math"/>
                          </a:rPr>
                          <m:t>𝒄𝒐𝒔</m:t>
                        </m:r>
                      </m:fName>
                      <m:e>
                        <m:f>
                          <m:fPr>
                            <m:ctrlPr>
                              <a:rPr lang="en-US" sz="5200" b="1" i="1">
                                <a:latin typeface="Cambria Math" panose="02040503050406030204" pitchFamily="18" charset="0"/>
                              </a:rPr>
                            </m:ctrlPr>
                          </m:fPr>
                          <m:num>
                            <m:r>
                              <a:rPr lang="en-US" sz="5200" b="1" i="1">
                                <a:latin typeface="Cambria Math"/>
                              </a:rPr>
                              <m:t>𝝅</m:t>
                            </m:r>
                          </m:num>
                          <m:den>
                            <m:r>
                              <a:rPr lang="en-US" sz="5200" b="1" i="1">
                                <a:latin typeface="Cambria Math"/>
                              </a:rPr>
                              <m:t>𝟖</m:t>
                            </m:r>
                          </m:den>
                        </m:f>
                      </m:e>
                    </m:func>
                    <m:r>
                      <a:rPr lang="en-US" sz="5200" b="1" i="1">
                        <a:latin typeface="Cambria Math"/>
                      </a:rPr>
                      <m:t>=</m:t>
                    </m:r>
                    <m:f>
                      <m:fPr>
                        <m:ctrlPr>
                          <a:rPr lang="en-US" sz="5200" b="1" i="1">
                            <a:latin typeface="Cambria Math" panose="02040503050406030204" pitchFamily="18" charset="0"/>
                          </a:rPr>
                        </m:ctrlPr>
                      </m:fPr>
                      <m:num>
                        <m:rad>
                          <m:radPr>
                            <m:degHide m:val="on"/>
                            <m:ctrlPr>
                              <a:rPr lang="en-US" sz="5200" b="1" i="1">
                                <a:latin typeface="Cambria Math" panose="02040503050406030204" pitchFamily="18" charset="0"/>
                              </a:rPr>
                            </m:ctrlPr>
                          </m:radPr>
                          <m:deg/>
                          <m:e>
                            <m:r>
                              <a:rPr lang="en-US" sz="5200" b="1" i="1">
                                <a:latin typeface="Cambria Math"/>
                              </a:rPr>
                              <m:t>𝟐</m:t>
                            </m:r>
                            <m:r>
                              <a:rPr lang="en-US" sz="5200" b="1" i="1">
                                <a:latin typeface="Cambria Math"/>
                              </a:rPr>
                              <m:t>+</m:t>
                            </m:r>
                            <m:rad>
                              <m:radPr>
                                <m:degHide m:val="on"/>
                                <m:ctrlPr>
                                  <a:rPr lang="en-US" sz="5200" b="1" i="1">
                                    <a:latin typeface="Cambria Math" panose="02040503050406030204" pitchFamily="18" charset="0"/>
                                  </a:rPr>
                                </m:ctrlPr>
                              </m:radPr>
                              <m:deg/>
                              <m:e>
                                <m:r>
                                  <a:rPr lang="en-US" sz="5200" b="1" i="1">
                                    <a:latin typeface="Cambria Math"/>
                                  </a:rPr>
                                  <m:t>𝟐</m:t>
                                </m:r>
                              </m:e>
                            </m:rad>
                          </m:e>
                        </m:rad>
                      </m:num>
                      <m:den>
                        <m:r>
                          <a:rPr lang="en-US" sz="5200" b="1" i="1">
                            <a:latin typeface="Cambria Math"/>
                          </a:rPr>
                          <m:t>𝟐</m:t>
                        </m:r>
                      </m:den>
                    </m:f>
                  </m:oMath>
                </a14:m>
                <a:r>
                  <a:rPr lang="fr-FR" sz="5200" b="1" dirty="0"/>
                  <a:t>.</a:t>
                </a:r>
                <a:endParaRPr lang="en-US" sz="5200" b="1" dirty="0"/>
              </a:p>
            </p:txBody>
          </p:sp>
        </mc:Choice>
        <mc:Fallback xmlns="">
          <p:sp>
            <p:nvSpPr>
              <p:cNvPr id="38" name="Rectangle 37"/>
              <p:cNvSpPr>
                <a:spLocks noRot="1" noChangeAspect="1" noMove="1" noResize="1" noEditPoints="1" noAdjustHandles="1" noChangeArrowheads="1" noChangeShapeType="1" noTextEdit="1"/>
              </p:cNvSpPr>
              <p:nvPr/>
            </p:nvSpPr>
            <p:spPr>
              <a:xfrm>
                <a:off x="14452905" y="11098397"/>
                <a:ext cx="6193106" cy="1497076"/>
              </a:xfrm>
              <a:prstGeom prst="rect">
                <a:avLst/>
              </a:prstGeom>
              <a:blipFill>
                <a:blip r:embed="rId10"/>
                <a:stretch>
                  <a:fillRect l="-5020" r="-3937" b="-12245"/>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DE3E0B31-C03F-2B99-CF6E-5AD2AFC3B8DF}"/>
              </a:ext>
            </a:extLst>
          </p:cNvPr>
          <p:cNvCxnSpPr/>
          <p:nvPr/>
        </p:nvCxnSpPr>
        <p:spPr>
          <a:xfrm>
            <a:off x="13411200" y="5003050"/>
            <a:ext cx="0" cy="79509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625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left)">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left)">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par>
                                <p:cTn id="54" presetID="22" presetClass="entr" presetSubtype="4"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animEffect transition="in" filter="wipe(left)">
                                      <p:cBhvr>
                                        <p:cTn id="61" dur="500"/>
                                        <p:tgtEl>
                                          <p:spTgt spid="3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7">
                                            <p:txEl>
                                              <p:pRg st="1" end="1"/>
                                            </p:txEl>
                                          </p:spTgt>
                                        </p:tgtEl>
                                        <p:attrNameLst>
                                          <p:attrName>style.visibility</p:attrName>
                                        </p:attrNameLst>
                                      </p:cBhvr>
                                      <p:to>
                                        <p:strVal val="visible"/>
                                      </p:to>
                                    </p:set>
                                    <p:animEffect transition="in" filter="wipe(left)">
                                      <p:cBhvr>
                                        <p:cTn id="66" dur="500"/>
                                        <p:tgtEl>
                                          <p:spTgt spid="37">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7">
                                            <p:txEl>
                                              <p:pRg st="2" end="2"/>
                                            </p:txEl>
                                          </p:spTgt>
                                        </p:tgtEl>
                                        <p:attrNameLst>
                                          <p:attrName>style.visibility</p:attrName>
                                        </p:attrNameLst>
                                      </p:cBhvr>
                                      <p:to>
                                        <p:strVal val="visible"/>
                                      </p:to>
                                    </p:set>
                                    <p:animEffect transition="in" filter="wipe(left)">
                                      <p:cBhvr>
                                        <p:cTn id="71" dur="500"/>
                                        <p:tgtEl>
                                          <p:spTgt spid="37">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7">
                                            <p:txEl>
                                              <p:pRg st="3" end="3"/>
                                            </p:txEl>
                                          </p:spTgt>
                                        </p:tgtEl>
                                        <p:attrNameLst>
                                          <p:attrName>style.visibility</p:attrName>
                                        </p:attrNameLst>
                                      </p:cBhvr>
                                      <p:to>
                                        <p:strVal val="visible"/>
                                      </p:to>
                                    </p:set>
                                    <p:animEffect transition="in" filter="wipe(left)">
                                      <p:cBhvr>
                                        <p:cTn id="76" dur="500"/>
                                        <p:tgtEl>
                                          <p:spTgt spid="37">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P spid="3" grpId="0"/>
      <p:bldP spid="36"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634393" y="2238918"/>
            <a:ext cx="23309364" cy="1435436"/>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31" name="TextBox 30">
            <a:extLst>
              <a:ext uri="{FF2B5EF4-FFF2-40B4-BE49-F238E27FC236}">
                <a16:creationId xmlns:a16="http://schemas.microsoft.com/office/drawing/2014/main" id="{80FB2F11-95C4-2F14-8423-2E196BEFECB0}"/>
              </a:ext>
            </a:extLst>
          </p:cNvPr>
          <p:cNvSpPr txBox="1"/>
          <p:nvPr/>
        </p:nvSpPr>
        <p:spPr>
          <a:xfrm>
            <a:off x="4313494" y="2441844"/>
            <a:ext cx="19567326" cy="830997"/>
          </a:xfrm>
          <a:prstGeom prst="rect">
            <a:avLst/>
          </a:prstGeom>
          <a:noFill/>
        </p:spPr>
        <p:txBody>
          <a:bodyPr wrap="square" rtlCol="0">
            <a:spAutoFit/>
          </a:bodyPr>
          <a:lstStyle/>
          <a:p>
            <a:pPr defTabSz="914400">
              <a:buClr>
                <a:srgbClr val="000000"/>
              </a:buClr>
              <a:defRPr/>
            </a:pP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đúng</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32" name="Group 31">
            <a:extLst>
              <a:ext uri="{FF2B5EF4-FFF2-40B4-BE49-F238E27FC236}">
                <a16:creationId xmlns:a16="http://schemas.microsoft.com/office/drawing/2014/main" id="{99862314-8DFC-FCE6-3FE8-67C65CD08E36}"/>
              </a:ext>
            </a:extLst>
          </p:cNvPr>
          <p:cNvGrpSpPr/>
          <p:nvPr/>
        </p:nvGrpSpPr>
        <p:grpSpPr>
          <a:xfrm>
            <a:off x="428460" y="1996328"/>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sym typeface="Arial"/>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CÂU </a:t>
                </a:r>
                <a:r>
                  <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1</a:t>
                </a: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46" name="Group 47">
            <a:extLst>
              <a:ext uri="{FF2B5EF4-FFF2-40B4-BE49-F238E27FC236}">
                <a16:creationId xmlns:a16="http://schemas.microsoft.com/office/drawing/2014/main" id="{B6C56E29-C6BF-7AA5-603C-7441AC93E516}"/>
              </a:ext>
            </a:extLst>
          </p:cNvPr>
          <p:cNvGrpSpPr/>
          <p:nvPr/>
        </p:nvGrpSpPr>
        <p:grpSpPr>
          <a:xfrm>
            <a:off x="7946319" y="770148"/>
            <a:ext cx="9154126" cy="968318"/>
            <a:chOff x="739068" y="1515168"/>
            <a:chExt cx="8338389" cy="968444"/>
          </a:xfrm>
          <a:solidFill>
            <a:srgbClr val="FFC000"/>
          </a:solidFill>
        </p:grpSpPr>
        <p:sp>
          <p:nvSpPr>
            <p:cNvPr id="47" name="Freeform 71">
              <a:extLst>
                <a:ext uri="{FF2B5EF4-FFF2-40B4-BE49-F238E27FC236}">
                  <a16:creationId xmlns:a16="http://schemas.microsoft.com/office/drawing/2014/main" id="{45FE6FBD-BDD4-8607-D10F-0E8ADDB5A6E9}"/>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48" name="Group 30">
              <a:extLst>
                <a:ext uri="{FF2B5EF4-FFF2-40B4-BE49-F238E27FC236}">
                  <a16:creationId xmlns:a16="http://schemas.microsoft.com/office/drawing/2014/main" id="{FE207EAB-FAA4-CF01-A4F1-4040E2DBECC9}"/>
                </a:ext>
              </a:extLst>
            </p:cNvPr>
            <p:cNvGrpSpPr/>
            <p:nvPr/>
          </p:nvGrpSpPr>
          <p:grpSpPr>
            <a:xfrm>
              <a:off x="739068" y="1515168"/>
              <a:ext cx="7220702" cy="960327"/>
              <a:chOff x="739068" y="1515168"/>
              <a:chExt cx="7220702" cy="960327"/>
            </a:xfrm>
            <a:grpFill/>
          </p:grpSpPr>
          <p:sp>
            <p:nvSpPr>
              <p:cNvPr id="49"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0"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1"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2"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3"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4"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5"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6"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7"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8"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9"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0"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1" name="TextBox 43">
                <a:extLst>
                  <a:ext uri="{FF2B5EF4-FFF2-40B4-BE49-F238E27FC236}">
                    <a16:creationId xmlns:a16="http://schemas.microsoft.com/office/drawing/2014/main" id="{2E941BB9-25AD-2343-FCAC-CB1030F735FD}"/>
                  </a:ext>
                </a:extLst>
              </p:cNvPr>
              <p:cNvSpPr txBox="1"/>
              <p:nvPr/>
            </p:nvSpPr>
            <p:spPr>
              <a:xfrm>
                <a:off x="2132732" y="1706054"/>
                <a:ext cx="5827038" cy="769441"/>
              </a:xfrm>
              <a:prstGeom prst="rect">
                <a:avLst/>
              </a:prstGeom>
              <a:grpFill/>
              <a:ln w="12700" cap="flat" cmpd="sng" algn="ctr">
                <a:solidFill>
                  <a:srgbClr val="A5A5A5">
                    <a:shade val="50000"/>
                  </a:srgbClr>
                </a:solidFill>
                <a:prstDash val="solid"/>
                <a:miter lim="800000"/>
              </a:ln>
              <a:effectLst/>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sym typeface="Arial"/>
                  </a:rPr>
                  <a:t>   PHIẾU HỌC TẬP SỐ 3</a:t>
                </a:r>
              </a:p>
            </p:txBody>
          </p:sp>
        </p:grpSp>
      </p:grpSp>
      <p:grpSp>
        <p:nvGrpSpPr>
          <p:cNvPr id="69" name="Group 68">
            <a:extLst>
              <a:ext uri="{FF2B5EF4-FFF2-40B4-BE49-F238E27FC236}">
                <a16:creationId xmlns:a16="http://schemas.microsoft.com/office/drawing/2014/main" id="{8A11A24E-F954-16C0-6756-66F88F306382}"/>
              </a:ext>
            </a:extLst>
          </p:cNvPr>
          <p:cNvGrpSpPr/>
          <p:nvPr/>
        </p:nvGrpSpPr>
        <p:grpSpPr>
          <a:xfrm>
            <a:off x="2492229" y="4015818"/>
            <a:ext cx="22542293" cy="6338178"/>
            <a:chOff x="2358344" y="4475845"/>
            <a:chExt cx="6822768" cy="6338178"/>
          </a:xfrm>
          <a:solidFill>
            <a:srgbClr val="5F8D2E"/>
          </a:solidFill>
        </p:grpSpPr>
        <p:grpSp>
          <p:nvGrpSpPr>
            <p:cNvPr id="70" name="Group 69">
              <a:extLst>
                <a:ext uri="{FF2B5EF4-FFF2-40B4-BE49-F238E27FC236}">
                  <a16:creationId xmlns:a16="http://schemas.microsoft.com/office/drawing/2014/main" id="{2ABA8375-C5E5-AFC2-B15E-1E7453F68139}"/>
                </a:ext>
              </a:extLst>
            </p:cNvPr>
            <p:cNvGrpSpPr/>
            <p:nvPr/>
          </p:nvGrpSpPr>
          <p:grpSpPr>
            <a:xfrm>
              <a:off x="2632511" y="4475845"/>
              <a:ext cx="4532960" cy="6338178"/>
              <a:chOff x="1344661" y="2169466"/>
              <a:chExt cx="2266480" cy="3169089"/>
            </a:xfrm>
            <a:grpFill/>
          </p:grpSpPr>
          <p:sp>
            <p:nvSpPr>
              <p:cNvPr id="75" name="Rectangle 74">
                <a:extLst>
                  <a:ext uri="{FF2B5EF4-FFF2-40B4-BE49-F238E27FC236}">
                    <a16:creationId xmlns:a16="http://schemas.microsoft.com/office/drawing/2014/main" id="{7CA42F16-C81D-D2BE-76E1-E431B636B292}"/>
                  </a:ext>
                </a:extLst>
              </p:cNvPr>
              <p:cNvSpPr/>
              <p:nvPr/>
            </p:nvSpPr>
            <p:spPr>
              <a:xfrm>
                <a:off x="1538753" y="2955917"/>
                <a:ext cx="207023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6" name="Rectangle 75">
                <a:extLst>
                  <a:ext uri="{FF2B5EF4-FFF2-40B4-BE49-F238E27FC236}">
                    <a16:creationId xmlns:a16="http://schemas.microsoft.com/office/drawing/2014/main" id="{1DDE97C6-6AA9-31CE-568A-A8DB9D89EA20}"/>
                  </a:ext>
                </a:extLst>
              </p:cNvPr>
              <p:cNvSpPr/>
              <p:nvPr/>
            </p:nvSpPr>
            <p:spPr>
              <a:xfrm>
                <a:off x="1537402" y="2169466"/>
                <a:ext cx="207023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7" name="Oval 76">
                <a:extLst>
                  <a:ext uri="{FF2B5EF4-FFF2-40B4-BE49-F238E27FC236}">
                    <a16:creationId xmlns:a16="http://schemas.microsoft.com/office/drawing/2014/main" id="{26D3D18C-AEC2-1135-9A24-BD4C06F5FE27}"/>
                  </a:ext>
                </a:extLst>
              </p:cNvPr>
              <p:cNvSpPr/>
              <p:nvPr/>
            </p:nvSpPr>
            <p:spPr>
              <a:xfrm>
                <a:off x="1344661" y="3083784"/>
                <a:ext cx="235788"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8" name="Oval 77">
                <a:extLst>
                  <a:ext uri="{FF2B5EF4-FFF2-40B4-BE49-F238E27FC236}">
                    <a16:creationId xmlns:a16="http://schemas.microsoft.com/office/drawing/2014/main" id="{56670AC1-7B48-253C-A904-48F93BF56EFD}"/>
                  </a:ext>
                </a:extLst>
              </p:cNvPr>
              <p:cNvSpPr/>
              <p:nvPr/>
            </p:nvSpPr>
            <p:spPr>
              <a:xfrm>
                <a:off x="1350709" y="2336791"/>
                <a:ext cx="238348"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9" name="Rectangle 78">
                <a:extLst>
                  <a:ext uri="{FF2B5EF4-FFF2-40B4-BE49-F238E27FC236}">
                    <a16:creationId xmlns:a16="http://schemas.microsoft.com/office/drawing/2014/main" id="{E7F7D778-B9B7-07E5-3652-6C33DA44FDA8}"/>
                  </a:ext>
                </a:extLst>
              </p:cNvPr>
              <p:cNvSpPr/>
              <p:nvPr/>
            </p:nvSpPr>
            <p:spPr>
              <a:xfrm>
                <a:off x="1538753" y="3758584"/>
                <a:ext cx="207023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0" name="Oval 79">
                <a:extLst>
                  <a:ext uri="{FF2B5EF4-FFF2-40B4-BE49-F238E27FC236}">
                    <a16:creationId xmlns:a16="http://schemas.microsoft.com/office/drawing/2014/main" id="{23BEF3E0-C67B-9EF6-964B-49AC41077673}"/>
                  </a:ext>
                </a:extLst>
              </p:cNvPr>
              <p:cNvSpPr/>
              <p:nvPr/>
            </p:nvSpPr>
            <p:spPr>
              <a:xfrm>
                <a:off x="1344661" y="3886451"/>
                <a:ext cx="221620"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81" name="Rectangle 80">
                <a:extLst>
                  <a:ext uri="{FF2B5EF4-FFF2-40B4-BE49-F238E27FC236}">
                    <a16:creationId xmlns:a16="http://schemas.microsoft.com/office/drawing/2014/main" id="{BE9A7C6A-2B1E-3572-6A25-8F4B5C1C51DC}"/>
                  </a:ext>
                </a:extLst>
              </p:cNvPr>
              <p:cNvSpPr/>
              <p:nvPr/>
            </p:nvSpPr>
            <p:spPr>
              <a:xfrm>
                <a:off x="1540911" y="4582555"/>
                <a:ext cx="207023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82" name="Oval 81">
                <a:extLst>
                  <a:ext uri="{FF2B5EF4-FFF2-40B4-BE49-F238E27FC236}">
                    <a16:creationId xmlns:a16="http://schemas.microsoft.com/office/drawing/2014/main" id="{4DBDC494-2C3F-2605-FCC4-4202C29A035F}"/>
                  </a:ext>
                </a:extLst>
              </p:cNvPr>
              <p:cNvSpPr/>
              <p:nvPr/>
            </p:nvSpPr>
            <p:spPr>
              <a:xfrm>
                <a:off x="1350012" y="4657175"/>
                <a:ext cx="216679"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71" name="Rectangle 70">
              <a:extLst>
                <a:ext uri="{FF2B5EF4-FFF2-40B4-BE49-F238E27FC236}">
                  <a16:creationId xmlns:a16="http://schemas.microsoft.com/office/drawing/2014/main" id="{F9B0A0F1-A750-988D-62AB-C7B377A0A5F9}"/>
                </a:ext>
              </a:extLst>
            </p:cNvPr>
            <p:cNvSpPr/>
            <p:nvPr/>
          </p:nvSpPr>
          <p:spPr>
            <a:xfrm>
              <a:off x="2358344" y="4693390"/>
              <a:ext cx="6822768" cy="830997"/>
            </a:xfrm>
            <a:prstGeom prst="rect">
              <a:avLst/>
            </a:prstGeom>
            <a:noFill/>
          </p:spPr>
          <p:txBody>
            <a:bodyPr wrap="square">
              <a:spAutoFit/>
            </a:bodyPr>
            <a:lstStyle/>
            <a:p>
              <a:pPr lvl="0" algn="ctr" defTabSz="2177278">
                <a:buClrTx/>
                <a:defRPr/>
              </a:pPr>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5730916" y="4447607"/>
                <a:ext cx="11716289" cy="830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a:rPr>
                                <m:t>𝒂</m:t>
                              </m:r>
                              <m:r>
                                <a:rPr lang="en-US" sz="4800" b="1" i="1">
                                  <a:solidFill>
                                    <a:schemeClr val="bg1"/>
                                  </a:solidFill>
                                  <a:latin typeface="Cambria Math"/>
                                </a:rPr>
                                <m:t>–</m:t>
                              </m:r>
                              <m:r>
                                <a:rPr lang="en-US" sz="4800" b="1" i="1">
                                  <a:solidFill>
                                    <a:schemeClr val="bg1"/>
                                  </a:solidFill>
                                  <a:latin typeface="Cambria Math"/>
                                </a:rPr>
                                <m:t>𝒃</m:t>
                              </m:r>
                            </m:e>
                          </m:d>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r>
                            <a:rPr lang="en-US" sz="4800" b="1" i="1">
                              <a:solidFill>
                                <a:schemeClr val="bg1"/>
                              </a:solidFill>
                              <a:latin typeface="Cambria Math"/>
                            </a:rPr>
                            <m:t>𝒃</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r>
                            <a:rPr lang="en-US" sz="4800" b="1" i="1">
                              <a:solidFill>
                                <a:schemeClr val="bg1"/>
                              </a:solidFill>
                              <a:latin typeface="Cambria Math"/>
                            </a:rPr>
                            <m:t>𝒃</m:t>
                          </m:r>
                        </m:e>
                      </m:func>
                      <m:r>
                        <a:rPr lang="en-US" sz="4800" b="1" i="1">
                          <a:solidFill>
                            <a:schemeClr val="bg1"/>
                          </a:solidFill>
                          <a:latin typeface="Cambria Math"/>
                        </a:rPr>
                        <m:t>.</m:t>
                      </m:r>
                    </m:oMath>
                  </m:oMathPara>
                </a14:m>
                <a:endParaRPr lang="en-US" sz="4800" b="1"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730916" y="4447607"/>
                <a:ext cx="11716289" cy="8309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205743" y="5859101"/>
                <a:ext cx="11473590"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a:rPr>
                                <m:t>𝒂</m:t>
                              </m:r>
                              <m:r>
                                <a:rPr lang="en-US" sz="4800" b="1" i="1">
                                  <a:solidFill>
                                    <a:schemeClr val="bg1"/>
                                  </a:solidFill>
                                  <a:latin typeface="Cambria Math"/>
                                </a:rPr>
                                <m:t>+</m:t>
                              </m:r>
                              <m:r>
                                <a:rPr lang="en-US" sz="4800" b="1" i="1">
                                  <a:solidFill>
                                    <a:schemeClr val="bg1"/>
                                  </a:solidFill>
                                  <a:latin typeface="Cambria Math"/>
                                </a:rPr>
                                <m:t>𝒃</m:t>
                              </m:r>
                            </m:e>
                          </m:d>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r>
                            <a:rPr lang="en-US" sz="4800" b="1" i="1">
                              <a:solidFill>
                                <a:schemeClr val="bg1"/>
                              </a:solidFill>
                              <a:latin typeface="Cambria Math"/>
                            </a:rPr>
                            <m:t>𝒃</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r>
                            <a:rPr lang="en-US" sz="4800" b="1" i="1">
                              <a:solidFill>
                                <a:schemeClr val="bg1"/>
                              </a:solidFill>
                              <a:latin typeface="Cambria Math"/>
                            </a:rPr>
                            <m:t>𝒃</m:t>
                          </m:r>
                        </m:e>
                      </m:func>
                      <m:r>
                        <a:rPr lang="en-US" sz="4800" b="1" i="1">
                          <a:solidFill>
                            <a:schemeClr val="bg1"/>
                          </a:solidFill>
                          <a:latin typeface="Cambria Math"/>
                        </a:rPr>
                        <m:t>.</m:t>
                      </m:r>
                    </m:oMath>
                  </m:oMathPara>
                </a14:m>
                <a:endParaRPr lang="en-US" sz="4800" b="1"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205743" y="5859101"/>
                <a:ext cx="11473590" cy="83099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201236" y="7587674"/>
                <a:ext cx="1111188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a:rPr>
                                <m:t>𝒂</m:t>
                              </m:r>
                              <m:r>
                                <a:rPr lang="en-US" sz="4800" b="1" i="1">
                                  <a:solidFill>
                                    <a:schemeClr val="bg1"/>
                                  </a:solidFill>
                                  <a:latin typeface="Cambria Math"/>
                                </a:rPr>
                                <m:t>–</m:t>
                              </m:r>
                              <m:r>
                                <a:rPr lang="en-US" sz="4800" b="1" i="1">
                                  <a:solidFill>
                                    <a:schemeClr val="bg1"/>
                                  </a:solidFill>
                                  <a:latin typeface="Cambria Math"/>
                                </a:rPr>
                                <m:t>𝒃</m:t>
                              </m:r>
                            </m:e>
                          </m:d>
                        </m:e>
                      </m:func>
                      <m:r>
                        <a:rPr lang="en-US" sz="4800" b="1" i="1">
                          <a:solidFill>
                            <a:schemeClr val="bg1"/>
                          </a:solidFill>
                          <a:latin typeface="Cambria Math"/>
                        </a:rPr>
                        <m:t>=</m:t>
                      </m:r>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r>
                            <a:rPr lang="en-US" sz="4800" b="1" i="1">
                              <a:solidFill>
                                <a:schemeClr val="bg1"/>
                              </a:solidFill>
                              <a:latin typeface="Cambria Math"/>
                            </a:rPr>
                            <m:t>𝒃</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r>
                            <a:rPr lang="en-US" sz="4800" b="1" i="1">
                              <a:solidFill>
                                <a:schemeClr val="bg1"/>
                              </a:solidFill>
                              <a:latin typeface="Cambria Math"/>
                            </a:rPr>
                            <m:t>𝒃</m:t>
                          </m:r>
                        </m:e>
                      </m:func>
                      <m:r>
                        <a:rPr lang="en-US" sz="4800" b="1" i="1">
                          <a:solidFill>
                            <a:schemeClr val="bg1"/>
                          </a:solidFill>
                          <a:latin typeface="Cambria Math"/>
                        </a:rPr>
                        <m:t>.</m:t>
                      </m:r>
                    </m:oMath>
                  </m:oMathPara>
                </a14:m>
                <a:endParaRPr lang="en-US" sz="4800" b="1" dirty="0">
                  <a:solidFill>
                    <a:schemeClr val="bg1"/>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6201236" y="7587674"/>
                <a:ext cx="11111888" cy="8309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205743" y="9129122"/>
                <a:ext cx="10846816"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a:rPr>
                                <m:t>𝒂</m:t>
                              </m:r>
                              <m:r>
                                <a:rPr lang="en-US" sz="4800" b="1" i="1">
                                  <a:solidFill>
                                    <a:schemeClr val="bg1"/>
                                  </a:solidFill>
                                  <a:latin typeface="Cambria Math"/>
                                </a:rPr>
                                <m:t>+</m:t>
                              </m:r>
                              <m:r>
                                <a:rPr lang="en-US" sz="4800" b="1" i="1">
                                  <a:solidFill>
                                    <a:schemeClr val="bg1"/>
                                  </a:solidFill>
                                  <a:latin typeface="Cambria Math"/>
                                </a:rPr>
                                <m:t>𝒃</m:t>
                              </m:r>
                            </m:e>
                          </m:d>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𝒔𝒊𝒏</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𝒄𝒐𝒔</m:t>
                          </m:r>
                        </m:fName>
                        <m:e>
                          <m:r>
                            <a:rPr lang="en-US" sz="4800" b="1" i="1">
                              <a:solidFill>
                                <a:schemeClr val="bg1"/>
                              </a:solidFill>
                              <a:latin typeface="Cambria Math"/>
                            </a:rPr>
                            <m:t>𝒃</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𝒄𝒐𝒔</m:t>
                          </m:r>
                          <m:r>
                            <a:rPr lang="en-US" sz="4800" b="1" i="1">
                              <a:solidFill>
                                <a:schemeClr val="bg1"/>
                              </a:solidFill>
                              <a:latin typeface="Cambria Math"/>
                            </a:rPr>
                            <m:t>.</m:t>
                          </m:r>
                          <m:r>
                            <a:rPr lang="en-US" sz="4800" b="1" i="1">
                              <a:solidFill>
                                <a:schemeClr val="bg1"/>
                              </a:solidFill>
                              <a:latin typeface="Cambria Math"/>
                            </a:rPr>
                            <m:t>𝒔𝒊𝒏</m:t>
                          </m:r>
                        </m:fName>
                        <m:e>
                          <m:r>
                            <a:rPr lang="en-US" sz="4800" b="1" i="1">
                              <a:solidFill>
                                <a:schemeClr val="bg1"/>
                              </a:solidFill>
                              <a:latin typeface="Cambria Math"/>
                            </a:rPr>
                            <m:t>𝒃</m:t>
                          </m:r>
                        </m:e>
                      </m:func>
                      <m:r>
                        <a:rPr lang="en-US" sz="4800" b="1" i="1">
                          <a:solidFill>
                            <a:schemeClr val="bg1"/>
                          </a:solidFill>
                          <a:latin typeface="Cambria Math"/>
                        </a:rPr>
                        <m:t>.</m:t>
                      </m:r>
                    </m:oMath>
                  </m:oMathPara>
                </a14:m>
                <a:endParaRPr lang="en-US" sz="4800" b="1"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205743" y="9129122"/>
                <a:ext cx="10846816" cy="830997"/>
              </a:xfrm>
              <a:prstGeom prst="rect">
                <a:avLst/>
              </a:prstGeom>
              <a:blipFill>
                <a:blip r:embed="rId7"/>
                <a:stretch>
                  <a:fillRect/>
                </a:stretch>
              </a:blipFill>
            </p:spPr>
            <p:txBody>
              <a:bodyPr/>
              <a:lstStyle/>
              <a:p>
                <a:r>
                  <a:rPr lang="en-US">
                    <a:noFill/>
                  </a:rPr>
                  <a:t> </a:t>
                </a:r>
              </a:p>
            </p:txBody>
          </p:sp>
        </mc:Fallback>
      </mc:AlternateContent>
      <p:sp>
        <p:nvSpPr>
          <p:cNvPr id="30" name="Oval 29">
            <a:extLst>
              <a:ext uri="{FF2B5EF4-FFF2-40B4-BE49-F238E27FC236}">
                <a16:creationId xmlns:a16="http://schemas.microsoft.com/office/drawing/2014/main" id="{8A26F18B-950F-1229-9597-118F0FA7B802}"/>
              </a:ext>
            </a:extLst>
          </p:cNvPr>
          <p:cNvSpPr/>
          <p:nvPr/>
        </p:nvSpPr>
        <p:spPr>
          <a:xfrm>
            <a:off x="3915236" y="7453738"/>
            <a:ext cx="142910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6400" b="0"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5" name="TextBox 4">
            <a:extLst>
              <a:ext uri="{FF2B5EF4-FFF2-40B4-BE49-F238E27FC236}">
                <a16:creationId xmlns:a16="http://schemas.microsoft.com/office/drawing/2014/main" id="{DF51B81F-0902-5047-85B8-8420D97F6550}"/>
              </a:ext>
            </a:extLst>
          </p:cNvPr>
          <p:cNvSpPr txBox="1"/>
          <p:nvPr/>
        </p:nvSpPr>
        <p:spPr>
          <a:xfrm>
            <a:off x="11847495" y="11185331"/>
            <a:ext cx="11811000" cy="1569660"/>
          </a:xfrm>
          <a:prstGeom prst="rect">
            <a:avLst/>
          </a:prstGeom>
          <a:solidFill>
            <a:srgbClr val="FFFF00"/>
          </a:solidFill>
        </p:spPr>
        <p:txBody>
          <a:bodyPr wrap="square" rtlCol="0">
            <a:sp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Sin thì sin cos </a:t>
            </a:r>
            <a:r>
              <a:rPr lang="en-US" sz="4800" b="1" dirty="0" err="1">
                <a:latin typeface="Tahoma" panose="020B0604030504040204" pitchFamily="34" charset="0"/>
                <a:ea typeface="Tahoma" panose="020B0604030504040204" pitchFamily="34" charset="0"/>
                <a:cs typeface="Tahoma" panose="020B0604030504040204" pitchFamily="34" charset="0"/>
              </a:rPr>
              <a:t>cos</a:t>
            </a:r>
            <a:r>
              <a:rPr lang="en-US" sz="4800" b="1" dirty="0">
                <a:latin typeface="Tahoma" panose="020B0604030504040204" pitchFamily="34" charset="0"/>
                <a:ea typeface="Tahoma" panose="020B0604030504040204" pitchFamily="34" charset="0"/>
                <a:cs typeface="Tahoma" panose="020B0604030504040204" pitchFamily="34" charset="0"/>
              </a:rPr>
              <a:t> sin</a:t>
            </a:r>
          </a:p>
          <a:p>
            <a:pPr algn="ctr"/>
            <a:r>
              <a:rPr lang="en-US" sz="4800" b="1" dirty="0">
                <a:latin typeface="Tahoma" panose="020B0604030504040204" pitchFamily="34" charset="0"/>
                <a:ea typeface="Tahoma" panose="020B0604030504040204" pitchFamily="34" charset="0"/>
                <a:cs typeface="Tahoma" panose="020B0604030504040204" pitchFamily="34" charset="0"/>
              </a:rPr>
              <a:t>Cos thì cos </a:t>
            </a:r>
            <a:r>
              <a:rPr lang="en-US" sz="4800" b="1" dirty="0" err="1">
                <a:latin typeface="Tahoma" panose="020B0604030504040204" pitchFamily="34" charset="0"/>
                <a:ea typeface="Tahoma" panose="020B0604030504040204" pitchFamily="34" charset="0"/>
                <a:cs typeface="Tahoma" panose="020B0604030504040204" pitchFamily="34" charset="0"/>
              </a:rPr>
              <a:t>cos</a:t>
            </a:r>
            <a:r>
              <a:rPr lang="en-US" sz="4800" b="1" dirty="0">
                <a:latin typeface="Tahoma" panose="020B0604030504040204" pitchFamily="34" charset="0"/>
                <a:ea typeface="Tahoma" panose="020B0604030504040204" pitchFamily="34" charset="0"/>
                <a:cs typeface="Tahoma" panose="020B0604030504040204" pitchFamily="34" charset="0"/>
              </a:rPr>
              <a:t> sin </a:t>
            </a:r>
            <a:r>
              <a:rPr lang="en-US" sz="4800" b="1" dirty="0" err="1">
                <a:latin typeface="Tahoma" panose="020B0604030504040204" pitchFamily="34" charset="0"/>
                <a:ea typeface="Tahoma" panose="020B0604030504040204" pitchFamily="34" charset="0"/>
                <a:cs typeface="Tahoma" panose="020B0604030504040204" pitchFamily="34" charset="0"/>
              </a:rPr>
              <a:t>sin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nhơ</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trư</a:t>
            </a:r>
            <a:r>
              <a:rPr lang="en-US" sz="48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8138569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15579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4" name="Group 3">
            <a:extLst>
              <a:ext uri="{FF2B5EF4-FFF2-40B4-BE49-F238E27FC236}">
                <a16:creationId xmlns:a16="http://schemas.microsoft.com/office/drawing/2014/main" id="{A64E7AE0-29F0-67EE-2BDE-1C6DA81AC7A4}"/>
              </a:ext>
            </a:extLst>
          </p:cNvPr>
          <p:cNvGrpSpPr/>
          <p:nvPr/>
        </p:nvGrpSpPr>
        <p:grpSpPr>
          <a:xfrm>
            <a:off x="699158" y="3891854"/>
            <a:ext cx="22846642" cy="4185346"/>
            <a:chOff x="56142" y="2201212"/>
            <a:chExt cx="8443354" cy="1707804"/>
          </a:xfrm>
          <a:solidFill>
            <a:srgbClr val="5F8D2E"/>
          </a:solid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32815" y="2231660"/>
              <a:ext cx="3615277"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360335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0" name="Oval 29">
            <a:extLst>
              <a:ext uri="{FF2B5EF4-FFF2-40B4-BE49-F238E27FC236}">
                <a16:creationId xmlns:a16="http://schemas.microsoft.com/office/drawing/2014/main" id="{8A26F18B-950F-1229-9597-118F0FA7B802}"/>
              </a:ext>
            </a:extLst>
          </p:cNvPr>
          <p:cNvSpPr/>
          <p:nvPr/>
        </p:nvSpPr>
        <p:spPr>
          <a:xfrm>
            <a:off x="739720" y="4342552"/>
            <a:ext cx="1448833" cy="1100585"/>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0FB2F11-95C4-2F14-8423-2E196BEFECB0}"/>
              </a:ext>
            </a:extLst>
          </p:cNvPr>
          <p:cNvSpPr txBox="1"/>
          <p:nvPr/>
        </p:nvSpPr>
        <p:spPr>
          <a:xfrm>
            <a:off x="3953741" y="2236123"/>
            <a:ext cx="19343581" cy="830997"/>
          </a:xfrm>
          <a:prstGeom prst="rect">
            <a:avLst/>
          </a:prstGeom>
          <a:noFill/>
        </p:spPr>
        <p:txBody>
          <a:bodyPr wrap="square" rtlCol="0">
            <a:spAutoFit/>
          </a:bodyPr>
          <a:lstStyle/>
          <a:p>
            <a:r>
              <a:rPr lang="en-US" sz="4800" b="1" dirty="0" err="1"/>
              <a:t>Trong</a:t>
            </a:r>
            <a:r>
              <a:rPr lang="en-US" sz="4800" b="1" dirty="0"/>
              <a:t> </a:t>
            </a:r>
            <a:r>
              <a:rPr lang="en-US" sz="4800" b="1" dirty="0" err="1"/>
              <a:t>các</a:t>
            </a:r>
            <a:r>
              <a:rPr lang="en-US" sz="4800" b="1" dirty="0"/>
              <a:t> </a:t>
            </a:r>
            <a:r>
              <a:rPr lang="en-US" sz="4800" b="1" dirty="0" err="1"/>
              <a:t>công</a:t>
            </a:r>
            <a:r>
              <a:rPr lang="en-US" sz="4800" b="1" dirty="0"/>
              <a:t> </a:t>
            </a:r>
            <a:r>
              <a:rPr lang="en-US" sz="4800" b="1" dirty="0" err="1"/>
              <a:t>thức</a:t>
            </a:r>
            <a:r>
              <a:rPr lang="en-US" sz="4800" b="1" dirty="0"/>
              <a:t> </a:t>
            </a:r>
            <a:r>
              <a:rPr lang="en-US" sz="4800" b="1" dirty="0" err="1"/>
              <a:t>sau</a:t>
            </a:r>
            <a:r>
              <a:rPr lang="en-US" sz="4800" b="1" dirty="0"/>
              <a:t>, </a:t>
            </a:r>
            <a:r>
              <a:rPr lang="en-US" sz="4800" b="1" dirty="0" err="1"/>
              <a:t>công</a:t>
            </a:r>
            <a:r>
              <a:rPr lang="en-US" sz="4800" b="1" dirty="0"/>
              <a:t> </a:t>
            </a:r>
            <a:r>
              <a:rPr lang="en-US" sz="4800" b="1" dirty="0" err="1"/>
              <a:t>thức</a:t>
            </a:r>
            <a:r>
              <a:rPr lang="en-US" sz="4800" b="1" dirty="0"/>
              <a:t> </a:t>
            </a:r>
            <a:r>
              <a:rPr lang="en-US" sz="4800" b="1" dirty="0" err="1"/>
              <a:t>nào</a:t>
            </a:r>
            <a:r>
              <a:rPr lang="en-US" sz="4800" b="1" dirty="0"/>
              <a:t> </a:t>
            </a:r>
            <a:r>
              <a:rPr lang="en-US" sz="4800" b="1" dirty="0" err="1"/>
              <a:t>đúng</a:t>
            </a:r>
            <a:r>
              <a:rPr lang="en-US" sz="4800" b="1" dirty="0"/>
              <a:t>?</a:t>
            </a:r>
          </a:p>
        </p:txBody>
      </p:sp>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2</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11" name="Rectangle 10"/>
              <p:cNvSpPr/>
              <p:nvPr/>
            </p:nvSpPr>
            <p:spPr>
              <a:xfrm>
                <a:off x="2590800" y="4055151"/>
                <a:ext cx="8639481" cy="14954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a:rPr>
                                <m:t>𝒂</m:t>
                              </m:r>
                              <m:r>
                                <a:rPr lang="en-US" sz="4800" b="1" i="1">
                                  <a:solidFill>
                                    <a:schemeClr val="bg1"/>
                                  </a:solidFill>
                                  <a:latin typeface="Cambria Math"/>
                                </a:rPr>
                                <m:t>−</m:t>
                              </m:r>
                              <m:r>
                                <a:rPr lang="en-US" sz="4800" b="1" i="1">
                                  <a:solidFill>
                                    <a:schemeClr val="bg1"/>
                                  </a:solidFill>
                                  <a:latin typeface="Cambria Math"/>
                                </a:rPr>
                                <m:t>𝒃</m:t>
                              </m:r>
                            </m:e>
                          </m:d>
                        </m:e>
                      </m:func>
                      <m:r>
                        <a:rPr lang="en-US" sz="4800" b="1" i="1">
                          <a:solidFill>
                            <a:schemeClr val="bg1"/>
                          </a:solidFill>
                          <a:latin typeface="Cambria Math"/>
                        </a:rPr>
                        <m:t>=</m:t>
                      </m:r>
                      <m:f>
                        <m:fPr>
                          <m:ctrlPr>
                            <a:rPr lang="en-US" sz="4800" b="1" i="1">
                              <a:solidFill>
                                <a:schemeClr val="bg1"/>
                              </a:solidFill>
                              <a:latin typeface="Cambria Math" panose="02040503050406030204" pitchFamily="18" charset="0"/>
                            </a:rPr>
                          </m:ctrlPr>
                        </m:fPr>
                        <m:num>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𝒃</m:t>
                              </m:r>
                            </m:e>
                          </m:func>
                        </m:num>
                        <m:den>
                          <m:r>
                            <a:rPr lang="en-US" sz="4800" b="1" i="1">
                              <a:solidFill>
                                <a:schemeClr val="bg1"/>
                              </a:solidFill>
                              <a:latin typeface="Cambria Math"/>
                            </a:rPr>
                            <m:t>𝟏</m:t>
                          </m:r>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𝒂</m:t>
                              </m:r>
                            </m:e>
                          </m:func>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𝒃</m:t>
                              </m:r>
                            </m:e>
                          </m:func>
                        </m:den>
                      </m:f>
                      <m:r>
                        <a:rPr lang="en-US" sz="4800" b="1" i="1">
                          <a:solidFill>
                            <a:schemeClr val="bg1"/>
                          </a:solidFill>
                          <a:latin typeface="Cambria Math"/>
                        </a:rPr>
                        <m:t>.</m:t>
                      </m:r>
                    </m:oMath>
                  </m:oMathPara>
                </a14:m>
                <a:endParaRPr lang="en-US" sz="4800" b="1"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590800" y="4055151"/>
                <a:ext cx="8639481" cy="149540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508613" y="4425508"/>
                <a:ext cx="784496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a:rPr>
                                <m:t>𝒂</m:t>
                              </m:r>
                              <m:r>
                                <a:rPr lang="en-US" sz="4800" b="1" i="1">
                                  <a:solidFill>
                                    <a:schemeClr val="bg1"/>
                                  </a:solidFill>
                                  <a:latin typeface="Cambria Math"/>
                                </a:rPr>
                                <m:t>–</m:t>
                              </m:r>
                              <m:r>
                                <a:rPr lang="en-US" sz="4800" b="1" i="1">
                                  <a:solidFill>
                                    <a:schemeClr val="bg1"/>
                                  </a:solidFill>
                                  <a:latin typeface="Cambria Math"/>
                                </a:rPr>
                                <m:t>𝒃</m:t>
                              </m:r>
                            </m:e>
                          </m:d>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𝒃</m:t>
                          </m:r>
                        </m:e>
                      </m:func>
                      <m:r>
                        <a:rPr lang="en-US" sz="4800" b="1" i="1">
                          <a:solidFill>
                            <a:schemeClr val="bg1"/>
                          </a:solidFill>
                          <a:latin typeface="Cambria Math"/>
                        </a:rPr>
                        <m:t>.</m:t>
                      </m:r>
                    </m:oMath>
                  </m:oMathPara>
                </a14:m>
                <a:endParaRPr lang="en-US" sz="4800"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5508613" y="4425508"/>
                <a:ext cx="7844968" cy="83099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590800" y="6400800"/>
                <a:ext cx="8639481" cy="14954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a:rPr>
                                <m:t>𝒂</m:t>
                              </m:r>
                              <m:r>
                                <a:rPr lang="en-US" sz="4800" b="1" i="1">
                                  <a:solidFill>
                                    <a:schemeClr val="bg1"/>
                                  </a:solidFill>
                                  <a:latin typeface="Cambria Math"/>
                                </a:rPr>
                                <m:t>+</m:t>
                              </m:r>
                              <m:r>
                                <a:rPr lang="en-US" sz="4800" b="1" i="1">
                                  <a:solidFill>
                                    <a:schemeClr val="bg1"/>
                                  </a:solidFill>
                                  <a:latin typeface="Cambria Math"/>
                                </a:rPr>
                                <m:t>𝒃</m:t>
                              </m:r>
                            </m:e>
                          </m:d>
                        </m:e>
                      </m:func>
                      <m:r>
                        <a:rPr lang="en-US" sz="4800" b="1" i="1">
                          <a:solidFill>
                            <a:schemeClr val="bg1"/>
                          </a:solidFill>
                          <a:latin typeface="Cambria Math"/>
                        </a:rPr>
                        <m:t>=</m:t>
                      </m:r>
                      <m:f>
                        <m:fPr>
                          <m:ctrlPr>
                            <a:rPr lang="en-US" sz="4800" b="1" i="1">
                              <a:solidFill>
                                <a:schemeClr val="bg1"/>
                              </a:solidFill>
                              <a:latin typeface="Cambria Math" panose="02040503050406030204" pitchFamily="18" charset="0"/>
                            </a:rPr>
                          </m:ctrlPr>
                        </m:fPr>
                        <m:num>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𝒃</m:t>
                              </m:r>
                            </m:e>
                          </m:func>
                        </m:num>
                        <m:den>
                          <m:r>
                            <a:rPr lang="en-US" sz="4800" b="1" i="1">
                              <a:solidFill>
                                <a:schemeClr val="bg1"/>
                              </a:solidFill>
                              <a:latin typeface="Cambria Math"/>
                            </a:rPr>
                            <m:t>𝟏</m:t>
                          </m:r>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𝒂</m:t>
                              </m:r>
                            </m:e>
                          </m:func>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𝒃</m:t>
                              </m:r>
                            </m:e>
                          </m:func>
                        </m:den>
                      </m:f>
                      <m:r>
                        <a:rPr lang="en-US" sz="4800" b="1" i="1">
                          <a:solidFill>
                            <a:schemeClr val="bg1"/>
                          </a:solidFill>
                          <a:latin typeface="Cambria Math"/>
                        </a:rPr>
                        <m:t>.</m:t>
                      </m:r>
                    </m:oMath>
                  </m:oMathPara>
                </a14:m>
                <a:endParaRPr lang="en-US" sz="4800" b="1"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590800" y="6400800"/>
                <a:ext cx="8639481" cy="1495409"/>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5589370" y="6773801"/>
                <a:ext cx="8168198"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800" b="1" i="1" smtClean="0">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d>
                            <m:dPr>
                              <m:ctrlPr>
                                <a:rPr lang="en-US" sz="4800" b="1" i="1">
                                  <a:solidFill>
                                    <a:schemeClr val="bg1"/>
                                  </a:solidFill>
                                  <a:latin typeface="Cambria Math" panose="02040503050406030204" pitchFamily="18" charset="0"/>
                                </a:rPr>
                              </m:ctrlPr>
                            </m:dPr>
                            <m:e>
                              <m:r>
                                <a:rPr lang="en-US" sz="4800" b="1" i="1">
                                  <a:solidFill>
                                    <a:schemeClr val="bg1"/>
                                  </a:solidFill>
                                  <a:latin typeface="Cambria Math"/>
                                </a:rPr>
                                <m:t>𝒂</m:t>
                              </m:r>
                              <m:r>
                                <a:rPr lang="en-US" sz="4800" b="1" i="1">
                                  <a:solidFill>
                                    <a:schemeClr val="bg1"/>
                                  </a:solidFill>
                                  <a:latin typeface="Cambria Math"/>
                                </a:rPr>
                                <m:t>+</m:t>
                              </m:r>
                              <m:r>
                                <a:rPr lang="en-US" sz="4800" b="1" i="1">
                                  <a:solidFill>
                                    <a:schemeClr val="bg1"/>
                                  </a:solidFill>
                                  <a:latin typeface="Cambria Math"/>
                                </a:rPr>
                                <m:t>𝒃</m:t>
                              </m:r>
                            </m:e>
                          </m:d>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𝒂</m:t>
                          </m:r>
                        </m:e>
                      </m:func>
                      <m:r>
                        <a:rPr lang="en-US" sz="4800" b="1" i="1">
                          <a:solidFill>
                            <a:schemeClr val="bg1"/>
                          </a:solidFill>
                          <a:latin typeface="Cambria Math"/>
                        </a:rPr>
                        <m:t>+</m:t>
                      </m:r>
                      <m:func>
                        <m:funcPr>
                          <m:ctrlPr>
                            <a:rPr lang="en-US" sz="4800" b="1" i="1">
                              <a:solidFill>
                                <a:schemeClr val="bg1"/>
                              </a:solidFill>
                              <a:latin typeface="Cambria Math" panose="02040503050406030204" pitchFamily="18" charset="0"/>
                            </a:rPr>
                          </m:ctrlPr>
                        </m:funcPr>
                        <m:fName>
                          <m:r>
                            <a:rPr lang="en-US" sz="4800" b="1" i="1">
                              <a:solidFill>
                                <a:schemeClr val="bg1"/>
                              </a:solidFill>
                              <a:latin typeface="Cambria Math"/>
                            </a:rPr>
                            <m:t>𝒕𝒂𝒏</m:t>
                          </m:r>
                        </m:fName>
                        <m:e>
                          <m:r>
                            <a:rPr lang="en-US" sz="4800" b="1" i="1">
                              <a:solidFill>
                                <a:schemeClr val="bg1"/>
                              </a:solidFill>
                              <a:latin typeface="Cambria Math"/>
                            </a:rPr>
                            <m:t>𝒃</m:t>
                          </m:r>
                        </m:e>
                      </m:func>
                      <m:r>
                        <a:rPr lang="en-US" sz="4800" b="1" i="1">
                          <a:solidFill>
                            <a:schemeClr val="bg1"/>
                          </a:solidFill>
                          <a:latin typeface="Cambria Math"/>
                        </a:rPr>
                        <m:t>.</m:t>
                      </m:r>
                    </m:oMath>
                  </m:oMathPara>
                </a14:m>
                <a:endParaRPr lang="en-US" sz="4800" b="1"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15589370" y="6773801"/>
                <a:ext cx="8168198" cy="830997"/>
              </a:xfrm>
              <a:prstGeom prst="rect">
                <a:avLst/>
              </a:prstGeom>
              <a:blipFill rotWithShape="1">
                <a:blip r:embed="rId7"/>
                <a:stretch>
                  <a:fillRect/>
                </a:stretch>
              </a:blipFill>
            </p:spPr>
            <p:txBody>
              <a:bodyPr/>
              <a:lstStyle/>
              <a:p>
                <a:r>
                  <a:rPr lang="en-US">
                    <a:noFill/>
                  </a:rPr>
                  <a:t> </a:t>
                </a:r>
              </a:p>
            </p:txBody>
          </p:sp>
        </mc:Fallback>
      </mc:AlternateContent>
      <p:grpSp>
        <p:nvGrpSpPr>
          <p:cNvPr id="62" name="Group 47">
            <a:extLst>
              <a:ext uri="{FF2B5EF4-FFF2-40B4-BE49-F238E27FC236}">
                <a16:creationId xmlns:a16="http://schemas.microsoft.com/office/drawing/2014/main" id="{B6C56E29-C6BF-7AA5-603C-7441AC93E516}"/>
              </a:ext>
            </a:extLst>
          </p:cNvPr>
          <p:cNvGrpSpPr/>
          <p:nvPr/>
        </p:nvGrpSpPr>
        <p:grpSpPr>
          <a:xfrm>
            <a:off x="7946319" y="770148"/>
            <a:ext cx="9154126" cy="968318"/>
            <a:chOff x="739068" y="1515168"/>
            <a:chExt cx="8338389" cy="968444"/>
          </a:xfrm>
          <a:solidFill>
            <a:srgbClr val="FFC000"/>
          </a:solidFill>
        </p:grpSpPr>
        <p:sp>
          <p:nvSpPr>
            <p:cNvPr id="63" name="Freeform 71">
              <a:extLst>
                <a:ext uri="{FF2B5EF4-FFF2-40B4-BE49-F238E27FC236}">
                  <a16:creationId xmlns:a16="http://schemas.microsoft.com/office/drawing/2014/main" id="{45FE6FBD-BDD4-8607-D10F-0E8ADDB5A6E9}"/>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64" name="Group 30">
              <a:extLst>
                <a:ext uri="{FF2B5EF4-FFF2-40B4-BE49-F238E27FC236}">
                  <a16:creationId xmlns:a16="http://schemas.microsoft.com/office/drawing/2014/main" id="{FE207EAB-FAA4-CF01-A4F1-4040E2DBECC9}"/>
                </a:ext>
              </a:extLst>
            </p:cNvPr>
            <p:cNvGrpSpPr/>
            <p:nvPr/>
          </p:nvGrpSpPr>
          <p:grpSpPr>
            <a:xfrm>
              <a:off x="739068" y="1515168"/>
              <a:ext cx="7220702" cy="960327"/>
              <a:chOff x="739068" y="1515168"/>
              <a:chExt cx="7220702" cy="960327"/>
            </a:xfrm>
            <a:grpFill/>
          </p:grpSpPr>
          <p:sp>
            <p:nvSpPr>
              <p:cNvPr id="65"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6"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7"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8"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9"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0"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1"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2"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3"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4"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5"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6"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7" name="TextBox 43">
                <a:extLst>
                  <a:ext uri="{FF2B5EF4-FFF2-40B4-BE49-F238E27FC236}">
                    <a16:creationId xmlns:a16="http://schemas.microsoft.com/office/drawing/2014/main" id="{2E941BB9-25AD-2343-FCAC-CB1030F735FD}"/>
                  </a:ext>
                </a:extLst>
              </p:cNvPr>
              <p:cNvSpPr txBox="1"/>
              <p:nvPr/>
            </p:nvSpPr>
            <p:spPr>
              <a:xfrm>
                <a:off x="2132732" y="1706054"/>
                <a:ext cx="5827038" cy="769441"/>
              </a:xfrm>
              <a:prstGeom prst="rect">
                <a:avLst/>
              </a:prstGeom>
              <a:grpFill/>
              <a:ln w="12700" cap="flat" cmpd="sng" algn="ctr">
                <a:solidFill>
                  <a:srgbClr val="A5A5A5">
                    <a:shade val="50000"/>
                  </a:srgbClr>
                </a:solidFill>
                <a:prstDash val="solid"/>
                <a:miter lim="800000"/>
              </a:ln>
              <a:effectLst/>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sym typeface="Arial"/>
                  </a:rPr>
                  <a:t>   PHIẾU HỌC TẬP SỐ 3</a:t>
                </a:r>
              </a:p>
            </p:txBody>
          </p:sp>
        </p:grpSp>
      </p:grpSp>
      <p:sp>
        <p:nvSpPr>
          <p:cNvPr id="3" name="TextBox 2">
            <a:extLst>
              <a:ext uri="{FF2B5EF4-FFF2-40B4-BE49-F238E27FC236}">
                <a16:creationId xmlns:a16="http://schemas.microsoft.com/office/drawing/2014/main" id="{9F3419C8-C917-78FB-C487-F60DB56FDA6B}"/>
              </a:ext>
            </a:extLst>
          </p:cNvPr>
          <p:cNvSpPr txBox="1"/>
          <p:nvPr/>
        </p:nvSpPr>
        <p:spPr>
          <a:xfrm>
            <a:off x="11230280" y="9685191"/>
            <a:ext cx="11811000" cy="1569660"/>
          </a:xfrm>
          <a:prstGeom prst="rect">
            <a:avLst/>
          </a:prstGeom>
          <a:solidFill>
            <a:srgbClr val="FFFF00"/>
          </a:solidFill>
        </p:spPr>
        <p:txBody>
          <a:bodyPr wrap="square" rtlCol="0">
            <a:sp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Tang tổng thì lấy tổng tang</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Chia một trừ với tích tang, dễ òm.</a:t>
            </a:r>
          </a:p>
        </p:txBody>
      </p:sp>
    </p:spTree>
    <p:extLst>
      <p:ext uri="{BB962C8B-B14F-4D97-AF65-F5344CB8AC3E}">
        <p14:creationId xmlns:p14="http://schemas.microsoft.com/office/powerpoint/2010/main" val="870105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1855731"/>
            <a:ext cx="23309364" cy="1857378"/>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grpSp>
        <p:nvGrpSpPr>
          <p:cNvPr id="3" name="Group 2">
            <a:extLst>
              <a:ext uri="{FF2B5EF4-FFF2-40B4-BE49-F238E27FC236}">
                <a16:creationId xmlns:a16="http://schemas.microsoft.com/office/drawing/2014/main" id="{D6ACB9A7-31F6-413A-653F-3120206F375B}"/>
              </a:ext>
            </a:extLst>
          </p:cNvPr>
          <p:cNvGrpSpPr/>
          <p:nvPr/>
        </p:nvGrpSpPr>
        <p:grpSpPr>
          <a:xfrm>
            <a:off x="0" y="4168111"/>
            <a:ext cx="23709864" cy="1627248"/>
            <a:chOff x="-6606231" y="4042281"/>
            <a:chExt cx="23709864" cy="1627248"/>
          </a:xfrm>
          <a:solidFill>
            <a:srgbClr val="5F8D2E"/>
          </a:solidFill>
        </p:grpSpPr>
        <p:grpSp>
          <p:nvGrpSpPr>
            <p:cNvPr id="4" name="Group 3">
              <a:extLst>
                <a:ext uri="{FF2B5EF4-FFF2-40B4-BE49-F238E27FC236}">
                  <a16:creationId xmlns:a16="http://schemas.microsoft.com/office/drawing/2014/main" id="{A64E7AE0-29F0-67EE-2BDE-1C6DA81AC7A4}"/>
                </a:ext>
              </a:extLst>
            </p:cNvPr>
            <p:cNvGrpSpPr/>
            <p:nvPr/>
          </p:nvGrpSpPr>
          <p:grpSpPr>
            <a:xfrm>
              <a:off x="-6606231" y="4042281"/>
              <a:ext cx="23709864" cy="1627248"/>
              <a:chOff x="-3274710" y="1952684"/>
              <a:chExt cx="11854932" cy="813624"/>
            </a:xfrm>
            <a:grpFill/>
          </p:grpSpPr>
          <p:sp>
            <p:nvSpPr>
              <p:cNvPr id="9" name="Rectangle 8">
                <a:extLst>
                  <a:ext uri="{FF2B5EF4-FFF2-40B4-BE49-F238E27FC236}">
                    <a16:creationId xmlns:a16="http://schemas.microsoft.com/office/drawing/2014/main" id="{BDCEEA44-5419-3143-0113-7D2C87D5BA5C}"/>
                  </a:ext>
                </a:extLst>
              </p:cNvPr>
              <p:cNvSpPr/>
              <p:nvPr/>
            </p:nvSpPr>
            <p:spPr>
              <a:xfrm>
                <a:off x="-76735" y="1980767"/>
                <a:ext cx="261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019881" y="1952684"/>
                <a:ext cx="261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13" name="Oval 12">
                <a:extLst>
                  <a:ext uri="{FF2B5EF4-FFF2-40B4-BE49-F238E27FC236}">
                    <a16:creationId xmlns:a16="http://schemas.microsoft.com/office/drawing/2014/main" id="{AAB02E8A-98A3-3349-0AB3-0EE3BB8DE742}"/>
                  </a:ext>
                </a:extLst>
              </p:cNvPr>
              <p:cNvSpPr/>
              <p:nvPr/>
            </p:nvSpPr>
            <p:spPr>
              <a:xfrm>
                <a:off x="-346895" y="2108891"/>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6400" b="0"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14" name="Oval 13">
                <a:extLst>
                  <a:ext uri="{FF2B5EF4-FFF2-40B4-BE49-F238E27FC236}">
                    <a16:creationId xmlns:a16="http://schemas.microsoft.com/office/drawing/2014/main" id="{28B5B15B-4A82-EBE8-A3F1-2012E9B75319}"/>
                  </a:ext>
                </a:extLst>
              </p:cNvPr>
              <p:cNvSpPr/>
              <p:nvPr/>
            </p:nvSpPr>
            <p:spPr>
              <a:xfrm>
                <a:off x="-3274710" y="206848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6400" b="0"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2850644" y="2010308"/>
                <a:ext cx="261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7" name="Oval 26">
                <a:extLst>
                  <a:ext uri="{FF2B5EF4-FFF2-40B4-BE49-F238E27FC236}">
                    <a16:creationId xmlns:a16="http://schemas.microsoft.com/office/drawing/2014/main" id="{46CF1215-B085-6D89-EF3B-1C8F9621E550}"/>
                  </a:ext>
                </a:extLst>
              </p:cNvPr>
              <p:cNvSpPr/>
              <p:nvPr/>
            </p:nvSpPr>
            <p:spPr>
              <a:xfrm>
                <a:off x="2510606" y="2138432"/>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6400" b="0"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970222" y="1975736"/>
                <a:ext cx="261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9" name="Oval 28">
                <a:extLst>
                  <a:ext uri="{FF2B5EF4-FFF2-40B4-BE49-F238E27FC236}">
                    <a16:creationId xmlns:a16="http://schemas.microsoft.com/office/drawing/2014/main" id="{8C090F5F-EB69-D7E6-2B5E-803A942B4FC0}"/>
                  </a:ext>
                </a:extLst>
              </p:cNvPr>
              <p:cNvSpPr/>
              <p:nvPr/>
            </p:nvSpPr>
            <p:spPr>
              <a:xfrm>
                <a:off x="5591725" y="2090571"/>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6400" b="0" i="0" u="none" strike="noStrike" kern="1200" cap="none" spc="0" normalizeH="0" baseline="0" noProof="0" dirty="0">
                  <a:ln>
                    <a:noFill/>
                  </a:ln>
                  <a:solidFill>
                    <a:prstClr val="white"/>
                  </a:solidFill>
                  <a:effectLst/>
                  <a:uLnTx/>
                  <a:uFillTx/>
                  <a:latin typeface="Calibri"/>
                  <a:ea typeface="+mn-ea"/>
                  <a:cs typeface="Arial"/>
                  <a:sym typeface="Arial"/>
                </a:endParaRPr>
              </a:p>
            </p:txBody>
          </p:sp>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E394C6D3-FF37-C5E7-C606-CF2640B619CC}"/>
                    </a:ext>
                  </a:extLst>
                </p:cNvPr>
                <p:cNvSpPr/>
                <p:nvPr/>
              </p:nvSpPr>
              <p:spPr>
                <a:xfrm>
                  <a:off x="-4651946" y="4318055"/>
                  <a:ext cx="3379715" cy="923330"/>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r>
                          <a:rPr lang="en-US" sz="5400" b="1" i="1">
                            <a:solidFill>
                              <a:schemeClr val="bg1"/>
                            </a:solidFill>
                            <a:latin typeface="Cambria Math" panose="02040503050406030204" pitchFamily="18" charset="0"/>
                          </a:rPr>
                          <m:t>𝒔𝒊𝒏</m:t>
                        </m:r>
                        <m:r>
                          <a:rPr lang="en-US" sz="5400" b="1" i="1">
                            <a:solidFill>
                              <a:schemeClr val="bg1"/>
                            </a:solidFill>
                            <a:latin typeface="Cambria Math" panose="02040503050406030204" pitchFamily="18" charset="0"/>
                          </a:rPr>
                          <m:t> </m:t>
                        </m:r>
                        <m:r>
                          <a:rPr lang="en-US" sz="5400" b="1" i="1">
                            <a:solidFill>
                              <a:schemeClr val="bg1"/>
                            </a:solidFill>
                            <a:latin typeface="Cambria Math" panose="02040503050406030204" pitchFamily="18" charset="0"/>
                          </a:rPr>
                          <m:t>𝟐</m:t>
                        </m:r>
                        <m:r>
                          <a:rPr lang="en-US" sz="5400" b="1" i="1">
                            <a:solidFill>
                              <a:schemeClr val="bg1"/>
                            </a:solidFill>
                            <a:latin typeface="Cambria Math" panose="02040503050406030204" pitchFamily="18" charset="0"/>
                          </a:rPr>
                          <m:t>𝒂</m:t>
                        </m:r>
                        <m:r>
                          <a:rPr kumimoji="0" lang="en-US" sz="4800" b="1" i="0" u="none" strike="noStrike" kern="1200" cap="none" spc="0" normalizeH="0" baseline="0" noProof="0" smtClean="0">
                            <a:ln>
                              <a:noFill/>
                            </a:ln>
                            <a:solidFill>
                              <a:srgbClr val="FFFFFF"/>
                            </a:solidFill>
                            <a:effectLst/>
                            <a:uLnTx/>
                            <a:uFillTx/>
                            <a:latin typeface="Cambria Math" panose="02040503050406030204" pitchFamily="18" charset="0"/>
                            <a:ea typeface="+mn-ea"/>
                            <a:cs typeface="+mn-cs"/>
                          </a:rPr>
                          <m:t>.</m:t>
                        </m:r>
                      </m:oMath>
                    </m:oMathPara>
                  </a14:m>
                  <a:endParaRPr kumimoji="0" lang="en-US" sz="6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5" name="Rectangle 4">
                  <a:extLst>
                    <a:ext uri="{FF2B5EF4-FFF2-40B4-BE49-F238E27FC236}">
                      <a16:creationId xmlns:a16="http://schemas.microsoft.com/office/drawing/2014/main" xmlns:a14="http://schemas.microsoft.com/office/drawing/2010/main" xmlns="" id="{E394C6D3-FF37-C5E7-C606-CF2640B619CC}"/>
                    </a:ext>
                  </a:extLst>
                </p:cNvPr>
                <p:cNvSpPr>
                  <a:spLocks noRot="1" noChangeAspect="1" noMove="1" noResize="1" noEditPoints="1" noAdjustHandles="1" noChangeArrowheads="1" noChangeShapeType="1" noTextEdit="1"/>
                </p:cNvSpPr>
                <p:nvPr/>
              </p:nvSpPr>
              <p:spPr>
                <a:xfrm>
                  <a:off x="-4651946" y="4318055"/>
                  <a:ext cx="3379715" cy="923330"/>
                </a:xfrm>
                <a:prstGeom prst="rect">
                  <a:avLst/>
                </a:prstGeom>
                <a:blipFill rotWithShape="1">
                  <a:blip r:embed="rId3"/>
                  <a:stretch>
                    <a:fillRect/>
                  </a:stretch>
                </a:blipFill>
              </p:spPr>
              <p:txBody>
                <a:bodyPr/>
                <a:lstStyle/>
                <a:p>
                  <a:r>
                    <a:rPr lang="en-US">
                      <a:noFill/>
                    </a:rPr>
                    <a:t> </a:t>
                  </a:r>
                </a:p>
              </p:txBody>
            </p:sp>
          </mc:Fallback>
        </mc:AlternateContent>
      </p:grpSp>
      <p:sp>
        <p:nvSpPr>
          <p:cNvPr id="30" name="Oval 29">
            <a:extLst>
              <a:ext uri="{FF2B5EF4-FFF2-40B4-BE49-F238E27FC236}">
                <a16:creationId xmlns:a16="http://schemas.microsoft.com/office/drawing/2014/main" id="{8A26F18B-950F-1229-9597-118F0FA7B802}"/>
              </a:ext>
            </a:extLst>
          </p:cNvPr>
          <p:cNvSpPr/>
          <p:nvPr/>
        </p:nvSpPr>
        <p:spPr>
          <a:xfrm>
            <a:off x="11561097" y="4541946"/>
            <a:ext cx="1088530" cy="1000532"/>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C</a:t>
            </a:r>
          </a:p>
        </p:txBody>
      </p:sp>
      <p:grpSp>
        <p:nvGrpSpPr>
          <p:cNvPr id="32" name="Group 31">
            <a:extLst>
              <a:ext uri="{FF2B5EF4-FFF2-40B4-BE49-F238E27FC236}">
                <a16:creationId xmlns:a16="http://schemas.microsoft.com/office/drawing/2014/main" id="{99862314-8DFC-FCE6-3FE8-67C65CD08E36}"/>
              </a:ext>
            </a:extLst>
          </p:cNvPr>
          <p:cNvGrpSpPr/>
          <p:nvPr/>
        </p:nvGrpSpPr>
        <p:grpSpPr>
          <a:xfrm>
            <a:off x="11769" y="1524000"/>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sym typeface="Arial"/>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CÂU </a:t>
                </a:r>
                <a:r>
                  <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sym typeface="Arial"/>
                  </a:rPr>
                  <a:t>3</a:t>
                </a: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nvGrpSpPr>
          <p:cNvPr id="46" name="Group 47">
            <a:extLst>
              <a:ext uri="{FF2B5EF4-FFF2-40B4-BE49-F238E27FC236}">
                <a16:creationId xmlns:a16="http://schemas.microsoft.com/office/drawing/2014/main" id="{B6C56E29-C6BF-7AA5-603C-7441AC93E516}"/>
              </a:ext>
            </a:extLst>
          </p:cNvPr>
          <p:cNvGrpSpPr/>
          <p:nvPr/>
        </p:nvGrpSpPr>
        <p:grpSpPr>
          <a:xfrm>
            <a:off x="7946319" y="770148"/>
            <a:ext cx="9154126" cy="968318"/>
            <a:chOff x="739068" y="1515168"/>
            <a:chExt cx="8338389" cy="968444"/>
          </a:xfrm>
          <a:solidFill>
            <a:srgbClr val="FFC000"/>
          </a:solidFill>
        </p:grpSpPr>
        <p:sp>
          <p:nvSpPr>
            <p:cNvPr id="47" name="Freeform 71">
              <a:extLst>
                <a:ext uri="{FF2B5EF4-FFF2-40B4-BE49-F238E27FC236}">
                  <a16:creationId xmlns:a16="http://schemas.microsoft.com/office/drawing/2014/main" id="{45FE6FBD-BDD4-8607-D10F-0E8ADDB5A6E9}"/>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48" name="Group 30">
              <a:extLst>
                <a:ext uri="{FF2B5EF4-FFF2-40B4-BE49-F238E27FC236}">
                  <a16:creationId xmlns:a16="http://schemas.microsoft.com/office/drawing/2014/main" id="{FE207EAB-FAA4-CF01-A4F1-4040E2DBECC9}"/>
                </a:ext>
              </a:extLst>
            </p:cNvPr>
            <p:cNvGrpSpPr/>
            <p:nvPr/>
          </p:nvGrpSpPr>
          <p:grpSpPr>
            <a:xfrm>
              <a:off x="739068" y="1515168"/>
              <a:ext cx="7220702" cy="960327"/>
              <a:chOff x="739068" y="1515168"/>
              <a:chExt cx="7220702" cy="960327"/>
            </a:xfrm>
            <a:grpFill/>
          </p:grpSpPr>
          <p:sp>
            <p:nvSpPr>
              <p:cNvPr id="49"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0"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1"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2"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3"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4"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5"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6"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7"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8"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9"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0"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1" name="TextBox 43">
                <a:extLst>
                  <a:ext uri="{FF2B5EF4-FFF2-40B4-BE49-F238E27FC236}">
                    <a16:creationId xmlns:a16="http://schemas.microsoft.com/office/drawing/2014/main" id="{2E941BB9-25AD-2343-FCAC-CB1030F735FD}"/>
                  </a:ext>
                </a:extLst>
              </p:cNvPr>
              <p:cNvSpPr txBox="1"/>
              <p:nvPr/>
            </p:nvSpPr>
            <p:spPr>
              <a:xfrm>
                <a:off x="2132732" y="1706054"/>
                <a:ext cx="5827038" cy="769441"/>
              </a:xfrm>
              <a:prstGeom prst="rect">
                <a:avLst/>
              </a:prstGeom>
              <a:grpFill/>
              <a:ln w="12700" cap="flat" cmpd="sng" algn="ctr">
                <a:solidFill>
                  <a:srgbClr val="A5A5A5">
                    <a:shade val="50000"/>
                  </a:srgbClr>
                </a:solidFill>
                <a:prstDash val="solid"/>
                <a:miter lim="800000"/>
              </a:ln>
              <a:effectLst/>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sym typeface="Arial"/>
                  </a:rPr>
                  <a:t>   PHIẾU HỌC TẬP SỐ 3</a:t>
                </a:r>
              </a:p>
            </p:txBody>
          </p:sp>
        </p:grpSp>
      </p:grpSp>
      <p:grpSp>
        <p:nvGrpSpPr>
          <p:cNvPr id="62" name="Group 61">
            <a:extLst>
              <a:ext uri="{FF2B5EF4-FFF2-40B4-BE49-F238E27FC236}">
                <a16:creationId xmlns:a16="http://schemas.microsoft.com/office/drawing/2014/main" id="{CE2B0210-A332-C599-79A2-936FB3928C7F}"/>
              </a:ext>
            </a:extLst>
          </p:cNvPr>
          <p:cNvGrpSpPr/>
          <p:nvPr/>
        </p:nvGrpSpPr>
        <p:grpSpPr>
          <a:xfrm>
            <a:off x="-152510" y="5783326"/>
            <a:ext cx="23862374" cy="7504087"/>
            <a:chOff x="48567" y="4381499"/>
            <a:chExt cx="23018772" cy="7504086"/>
          </a:xfrm>
          <a:solidFill>
            <a:srgbClr val="DAE3F3"/>
          </a:solidFill>
        </p:grpSpPr>
        <p:sp>
          <p:nvSpPr>
            <p:cNvPr id="63" name="Rounded Rectangle 52">
              <a:extLst>
                <a:ext uri="{FF2B5EF4-FFF2-40B4-BE49-F238E27FC236}">
                  <a16:creationId xmlns:a16="http://schemas.microsoft.com/office/drawing/2014/main" id="{8CAD35BB-7547-C1D8-C394-B1EA6D00959A}"/>
                </a:ext>
              </a:extLst>
            </p:cNvPr>
            <p:cNvSpPr/>
            <p:nvPr/>
          </p:nvSpPr>
          <p:spPr>
            <a:xfrm>
              <a:off x="385312" y="4941556"/>
              <a:ext cx="22682027" cy="6944029"/>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nvGrpSpPr>
            <p:cNvPr id="64" name="Group 6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6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66" name="TextBox 6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sym typeface="Arial"/>
                </a:endParaRPr>
              </a:p>
            </p:txBody>
          </p:sp>
          <p:pic>
            <p:nvPicPr>
              <p:cNvPr id="67" name="Picture 66">
                <a:extLst>
                  <a:ext uri="{FF2B5EF4-FFF2-40B4-BE49-F238E27FC236}">
                    <a16:creationId xmlns:a16="http://schemas.microsoft.com/office/drawing/2014/main" id="{07D70ED3-D667-7B65-6DF6-F35D442FD4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9CF9C55-79E6-676F-1D15-6223916FA7A8}"/>
                  </a:ext>
                </a:extLst>
              </p:cNvPr>
              <p:cNvSpPr/>
              <p:nvPr/>
            </p:nvSpPr>
            <p:spPr>
              <a:xfrm>
                <a:off x="7315200" y="4413208"/>
                <a:ext cx="3388154" cy="923330"/>
              </a:xfrm>
              <a:prstGeom prst="rect">
                <a:avLst/>
              </a:prstGeom>
              <a:noFill/>
            </p:spPr>
            <p:txBody>
              <a:bodyPr wrap="square">
                <a:spAutoFit/>
              </a:bodyPr>
              <a:lstStyle/>
              <a:p>
                <a:pPr algn="ctr">
                  <a:defRPr/>
                </a:pPr>
                <a14:m>
                  <m:oMathPara xmlns:m="http://schemas.openxmlformats.org/officeDocument/2006/math">
                    <m:oMathParaPr>
                      <m:jc m:val="centerGroup"/>
                    </m:oMathParaPr>
                    <m:oMath xmlns:m="http://schemas.openxmlformats.org/officeDocument/2006/math">
                      <m:r>
                        <a:rPr lang="en-US" sz="5400" b="1" i="1">
                          <a:solidFill>
                            <a:schemeClr val="bg1"/>
                          </a:solidFill>
                          <a:latin typeface="Cambria Math" panose="02040503050406030204" pitchFamily="18" charset="0"/>
                        </a:rPr>
                        <m:t>𝒄𝒐𝒔</m:t>
                      </m:r>
                      <m:r>
                        <a:rPr lang="en-US" sz="5400" b="1" i="1">
                          <a:solidFill>
                            <a:schemeClr val="bg1"/>
                          </a:solidFill>
                          <a:latin typeface="Cambria Math" panose="02040503050406030204" pitchFamily="18" charset="0"/>
                        </a:rPr>
                        <m:t> </m:t>
                      </m:r>
                      <m:r>
                        <a:rPr lang="en-US" sz="5400" b="1" i="1">
                          <a:solidFill>
                            <a:schemeClr val="bg1"/>
                          </a:solidFill>
                          <a:latin typeface="Cambria Math" panose="02040503050406030204" pitchFamily="18" charset="0"/>
                        </a:rPr>
                        <m:t>𝟐</m:t>
                      </m:r>
                      <m:r>
                        <a:rPr lang="en-US" sz="5400" b="1" i="1">
                          <a:solidFill>
                            <a:schemeClr val="bg1"/>
                          </a:solidFill>
                          <a:latin typeface="Cambria Math" panose="02040503050406030204" pitchFamily="18" charset="0"/>
                        </a:rPr>
                        <m:t>𝒂</m:t>
                      </m:r>
                    </m:oMath>
                  </m:oMathPara>
                </a14:m>
                <a:endParaRPr kumimoji="0" lang="en-US" sz="66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7" name="Rectangle 16">
                <a:extLst>
                  <a:ext uri="{FF2B5EF4-FFF2-40B4-BE49-F238E27FC236}">
                    <a16:creationId xmlns:a16="http://schemas.microsoft.com/office/drawing/2014/main" xmlns:a14="http://schemas.microsoft.com/office/drawing/2010/main" xmlns="" id="{E9CF9C55-79E6-676F-1D15-6223916FA7A8}"/>
                  </a:ext>
                </a:extLst>
              </p:cNvPr>
              <p:cNvSpPr>
                <a:spLocks noRot="1" noChangeAspect="1" noMove="1" noResize="1" noEditPoints="1" noAdjustHandles="1" noChangeArrowheads="1" noChangeShapeType="1" noTextEdit="1"/>
              </p:cNvSpPr>
              <p:nvPr/>
            </p:nvSpPr>
            <p:spPr>
              <a:xfrm>
                <a:off x="7315200" y="4413208"/>
                <a:ext cx="3388154" cy="92333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DE77A6D-F7FC-0174-98C8-B14962A7E021}"/>
                  </a:ext>
                </a:extLst>
              </p:cNvPr>
              <p:cNvSpPr/>
              <p:nvPr/>
            </p:nvSpPr>
            <p:spPr>
              <a:xfrm>
                <a:off x="13711383" y="4267200"/>
                <a:ext cx="2747817" cy="1475532"/>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f>
                        <m:fPr>
                          <m:ctrlPr>
                            <a:rPr lang="en-US" sz="4800" b="1" i="1">
                              <a:solidFill>
                                <a:schemeClr val="bg1"/>
                              </a:solidFill>
                              <a:latin typeface="Cambria Math" panose="02040503050406030204" pitchFamily="18" charset="0"/>
                            </a:rPr>
                          </m:ctrlPr>
                        </m:fPr>
                        <m:num>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𝟏</m:t>
                          </m:r>
                        </m:num>
                        <m:den>
                          <m:r>
                            <a:rPr lang="en-US" sz="4800" b="1" i="1">
                              <a:solidFill>
                                <a:schemeClr val="bg1"/>
                              </a:solidFill>
                              <a:latin typeface="Cambria Math" panose="02040503050406030204" pitchFamily="18" charset="0"/>
                            </a:rPr>
                            <m:t> </m:t>
                          </m:r>
                          <m:r>
                            <a:rPr lang="en-US" sz="4800" b="1" i="1">
                              <a:solidFill>
                                <a:schemeClr val="bg1"/>
                              </a:solidFill>
                              <a:latin typeface="Cambria Math" panose="02040503050406030204" pitchFamily="18" charset="0"/>
                            </a:rPr>
                            <m:t>𝟐</m:t>
                          </m:r>
                        </m:den>
                      </m:f>
                    </m:oMath>
                  </m:oMathPara>
                </a14:m>
                <a:endParaRPr kumimoji="0" lang="en-US" sz="4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8" name="Rectangle 17">
                <a:extLst>
                  <a:ext uri="{FF2B5EF4-FFF2-40B4-BE49-F238E27FC236}">
                    <a16:creationId xmlns:a16="http://schemas.microsoft.com/office/drawing/2014/main" id="{BDE77A6D-F7FC-0174-98C8-B14962A7E021}"/>
                  </a:ext>
                </a:extLst>
              </p:cNvPr>
              <p:cNvSpPr>
                <a:spLocks noRot="1" noChangeAspect="1" noMove="1" noResize="1" noEditPoints="1" noAdjustHandles="1" noChangeArrowheads="1" noChangeShapeType="1" noTextEdit="1"/>
              </p:cNvSpPr>
              <p:nvPr/>
            </p:nvSpPr>
            <p:spPr>
              <a:xfrm>
                <a:off x="13711383" y="4267200"/>
                <a:ext cx="2747817" cy="14755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6C094CC-37D5-9F05-0A60-9E6921D8D687}"/>
                  </a:ext>
                </a:extLst>
              </p:cNvPr>
              <p:cNvSpPr/>
              <p:nvPr/>
            </p:nvSpPr>
            <p:spPr>
              <a:xfrm>
                <a:off x="18858083" y="4191000"/>
                <a:ext cx="5068717" cy="1475532"/>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f>
                        <m:fPr>
                          <m:ctrlPr>
                            <a:rPr lang="en-US" sz="4800" b="1" i="1">
                              <a:solidFill>
                                <a:schemeClr val="bg1"/>
                              </a:solidFill>
                              <a:latin typeface="Cambria Math" panose="02040503050406030204" pitchFamily="18" charset="0"/>
                            </a:rPr>
                          </m:ctrlPr>
                        </m:fPr>
                        <m:num>
                          <m:r>
                            <a:rPr lang="en-US" sz="4800" b="1" i="1">
                              <a:solidFill>
                                <a:schemeClr val="bg1"/>
                              </a:solidFill>
                              <a:latin typeface="Cambria Math" panose="02040503050406030204" pitchFamily="18" charset="0"/>
                            </a:rPr>
                            <m:t>−</m:t>
                          </m:r>
                          <m:r>
                            <a:rPr lang="en-US" sz="4800" b="1" i="1">
                              <a:solidFill>
                                <a:schemeClr val="bg1"/>
                              </a:solidFill>
                              <a:latin typeface="Cambria Math" panose="02040503050406030204" pitchFamily="18" charset="0"/>
                            </a:rPr>
                            <m:t>𝟏</m:t>
                          </m:r>
                        </m:num>
                        <m:den>
                          <m:r>
                            <a:rPr lang="en-US" sz="4800" b="1" i="1">
                              <a:solidFill>
                                <a:schemeClr val="bg1"/>
                              </a:solidFill>
                              <a:latin typeface="Cambria Math" panose="02040503050406030204" pitchFamily="18" charset="0"/>
                            </a:rPr>
                            <m:t> </m:t>
                          </m:r>
                          <m:r>
                            <a:rPr lang="en-US" sz="4800" b="1" i="1">
                              <a:solidFill>
                                <a:schemeClr val="bg1"/>
                              </a:solidFill>
                              <a:latin typeface="Cambria Math" panose="02040503050406030204" pitchFamily="18" charset="0"/>
                            </a:rPr>
                            <m:t>𝟐</m:t>
                          </m:r>
                        </m:den>
                      </m:f>
                    </m:oMath>
                  </m:oMathPara>
                </a14:m>
                <a:endParaRPr kumimoji="0" lang="en-US" sz="4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9" name="Rectangle 18">
                <a:extLst>
                  <a:ext uri="{FF2B5EF4-FFF2-40B4-BE49-F238E27FC236}">
                    <a16:creationId xmlns:a16="http://schemas.microsoft.com/office/drawing/2014/main" id="{56C094CC-37D5-9F05-0A60-9E6921D8D687}"/>
                  </a:ext>
                </a:extLst>
              </p:cNvPr>
              <p:cNvSpPr>
                <a:spLocks noRot="1" noChangeAspect="1" noMove="1" noResize="1" noEditPoints="1" noAdjustHandles="1" noChangeArrowheads="1" noChangeShapeType="1" noTextEdit="1"/>
              </p:cNvSpPr>
              <p:nvPr/>
            </p:nvSpPr>
            <p:spPr>
              <a:xfrm>
                <a:off x="18858083" y="4191000"/>
                <a:ext cx="5068717" cy="14755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3956" y="1997255"/>
                <a:ext cx="23085908" cy="1569660"/>
              </a:xfrm>
              <a:prstGeom prst="rect">
                <a:avLst/>
              </a:prstGeom>
            </p:spPr>
            <p:txBody>
              <a:bodyPr wrap="square">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Rút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biểu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p>
              <a:p>
                <a:pPr algn="ct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a:rPr>
                          <m:t>𝒔𝒊𝒏</m:t>
                        </m:r>
                      </m:fName>
                      <m:e>
                        <m:d>
                          <m:dPr>
                            <m:ctrlPr>
                              <a:rPr lang="en-US" sz="4800" b="1" i="1">
                                <a:latin typeface="Cambria Math" panose="02040503050406030204" pitchFamily="18" charset="0"/>
                              </a:rPr>
                            </m:ctrlPr>
                          </m:dPr>
                          <m:e>
                            <m:r>
                              <a:rPr lang="en-US" sz="4800" b="1" i="1">
                                <a:latin typeface="Cambria Math"/>
                              </a:rPr>
                              <m:t>𝒂</m:t>
                            </m:r>
                            <m:r>
                              <a:rPr lang="en-US" sz="4800" b="1" i="1">
                                <a:latin typeface="Cambria Math"/>
                              </a:rPr>
                              <m:t>–</m:t>
                            </m:r>
                            <m:r>
                              <a:rPr lang="en-US" sz="4800" b="1" i="1">
                                <a:latin typeface="Cambria Math"/>
                              </a:rPr>
                              <m:t>𝟏𝟕</m:t>
                            </m:r>
                            <m:r>
                              <a:rPr lang="en-US" sz="4800" b="1" i="1">
                                <a:latin typeface="Cambria Math"/>
                              </a:rPr>
                              <m:t>°</m:t>
                            </m:r>
                          </m:e>
                        </m:d>
                      </m:e>
                    </m:func>
                    <m:r>
                      <a:rPr lang="en-US" sz="4800" b="1" i="1">
                        <a:latin typeface="Cambria Math"/>
                      </a:rPr>
                      <m:t>.</m:t>
                    </m:r>
                    <m:func>
                      <m:funcPr>
                        <m:ctrlPr>
                          <a:rPr lang="en-US" sz="4800" b="1" i="1">
                            <a:latin typeface="Cambria Math" panose="02040503050406030204" pitchFamily="18" charset="0"/>
                          </a:rPr>
                        </m:ctrlPr>
                      </m:funcPr>
                      <m:fName>
                        <m:r>
                          <a:rPr lang="en-US" sz="4800" b="1" i="1">
                            <a:latin typeface="Cambria Math"/>
                          </a:rPr>
                          <m:t>𝒄𝒐𝒔</m:t>
                        </m:r>
                      </m:fName>
                      <m:e>
                        <m:d>
                          <m:dPr>
                            <m:ctrlPr>
                              <a:rPr lang="en-US" sz="4800" b="1" i="1">
                                <a:latin typeface="Cambria Math" panose="02040503050406030204" pitchFamily="18" charset="0"/>
                              </a:rPr>
                            </m:ctrlPr>
                          </m:dPr>
                          <m:e>
                            <m:r>
                              <a:rPr lang="en-US" sz="4800" b="1" i="1">
                                <a:latin typeface="Cambria Math"/>
                              </a:rPr>
                              <m:t>𝒂</m:t>
                            </m:r>
                            <m:r>
                              <a:rPr lang="en-US" sz="4800" b="1" i="1">
                                <a:latin typeface="Cambria Math"/>
                              </a:rPr>
                              <m:t>+</m:t>
                            </m:r>
                            <m:r>
                              <a:rPr lang="en-US" sz="4800" b="1" i="1">
                                <a:latin typeface="Cambria Math"/>
                              </a:rPr>
                              <m:t>𝟏𝟑</m:t>
                            </m:r>
                            <m:r>
                              <a:rPr lang="en-US" sz="4800" b="1" i="1">
                                <a:latin typeface="Cambria Math"/>
                              </a:rPr>
                              <m:t>°</m:t>
                            </m:r>
                          </m:e>
                        </m:d>
                      </m:e>
                    </m:func>
                    <m:r>
                      <a:rPr lang="en-US" sz="4800" b="1" i="1">
                        <a:latin typeface="Cambria Math"/>
                      </a:rPr>
                      <m:t>–</m:t>
                    </m:r>
                    <m:func>
                      <m:funcPr>
                        <m:ctrlPr>
                          <a:rPr lang="en-US" sz="4800" b="1" i="1">
                            <a:latin typeface="Cambria Math" panose="02040503050406030204" pitchFamily="18" charset="0"/>
                          </a:rPr>
                        </m:ctrlPr>
                      </m:funcPr>
                      <m:fName>
                        <m:r>
                          <a:rPr lang="en-US" sz="4800" b="1" i="1">
                            <a:latin typeface="Cambria Math"/>
                          </a:rPr>
                          <m:t>𝒔𝒊𝒏</m:t>
                        </m:r>
                      </m:fName>
                      <m:e>
                        <m:d>
                          <m:dPr>
                            <m:ctrlPr>
                              <a:rPr lang="en-US" sz="4800" b="1" i="1">
                                <a:latin typeface="Cambria Math" panose="02040503050406030204" pitchFamily="18" charset="0"/>
                              </a:rPr>
                            </m:ctrlPr>
                          </m:dPr>
                          <m:e>
                            <m:r>
                              <a:rPr lang="en-US" sz="4800" b="1" i="1">
                                <a:latin typeface="Cambria Math"/>
                              </a:rPr>
                              <m:t>𝒂</m:t>
                            </m:r>
                            <m:r>
                              <a:rPr lang="en-US" sz="4800" b="1" i="1">
                                <a:latin typeface="Cambria Math"/>
                              </a:rPr>
                              <m:t>+</m:t>
                            </m:r>
                            <m:r>
                              <a:rPr lang="en-US" sz="4800" b="1" i="1">
                                <a:latin typeface="Cambria Math"/>
                              </a:rPr>
                              <m:t>𝟏𝟑</m:t>
                            </m:r>
                            <m:r>
                              <a:rPr lang="en-US" sz="4800" b="1" i="1">
                                <a:latin typeface="Cambria Math"/>
                              </a:rPr>
                              <m:t>°</m:t>
                            </m:r>
                          </m:e>
                        </m:d>
                      </m:e>
                    </m:func>
                    <m:r>
                      <a:rPr lang="en-US" sz="4800" b="1" i="1">
                        <a:latin typeface="Cambria Math"/>
                      </a:rPr>
                      <m:t>.</m:t>
                    </m:r>
                    <m:func>
                      <m:funcPr>
                        <m:ctrlPr>
                          <a:rPr lang="en-US" sz="4800" b="1" i="1">
                            <a:latin typeface="Cambria Math" panose="02040503050406030204" pitchFamily="18" charset="0"/>
                          </a:rPr>
                        </m:ctrlPr>
                      </m:funcPr>
                      <m:fName>
                        <m:r>
                          <a:rPr lang="en-US" sz="4800" b="1" i="1">
                            <a:latin typeface="Cambria Math"/>
                          </a:rPr>
                          <m:t>𝒄𝒐𝒔</m:t>
                        </m:r>
                      </m:fName>
                      <m:e>
                        <m:d>
                          <m:dPr>
                            <m:ctrlPr>
                              <a:rPr lang="en-US" sz="4800" b="1" i="1">
                                <a:latin typeface="Cambria Math" panose="02040503050406030204" pitchFamily="18" charset="0"/>
                              </a:rPr>
                            </m:ctrlPr>
                          </m:dPr>
                          <m:e>
                            <m:r>
                              <a:rPr lang="en-US" sz="4800" b="1" i="1">
                                <a:latin typeface="Cambria Math"/>
                              </a:rPr>
                              <m:t>𝒂</m:t>
                            </m:r>
                            <m:r>
                              <a:rPr lang="en-US" sz="4800" b="1" i="1">
                                <a:latin typeface="Cambria Math"/>
                              </a:rPr>
                              <m:t>–</m:t>
                            </m:r>
                            <m:r>
                              <a:rPr lang="en-US" sz="4800" b="1" i="1">
                                <a:latin typeface="Cambria Math"/>
                              </a:rPr>
                              <m:t>𝟏𝟕</m:t>
                            </m:r>
                            <m:r>
                              <a:rPr lang="en-US" sz="4800" b="1" i="1">
                                <a:latin typeface="Cambria Math"/>
                              </a:rPr>
                              <m:t>°</m:t>
                            </m:r>
                          </m:e>
                        </m:d>
                      </m:e>
                    </m:func>
                  </m:oMath>
                </a14:m>
                <a:r>
                  <a:rPr lang="en-US" sz="4800" b="1" dirty="0">
                    <a:latin typeface="Tahoma" panose="020B0604030504040204" pitchFamily="34" charset="0"/>
                    <a:ea typeface="Tahoma" panose="020B0604030504040204" pitchFamily="34" charset="0"/>
                    <a:cs typeface="Tahoma" panose="020B0604030504040204" pitchFamily="34" charset="0"/>
                  </a:rPr>
                  <a:t>, ta </a:t>
                </a:r>
                <a:r>
                  <a:rPr lang="en-US" sz="4800" b="1" dirty="0" err="1">
                    <a:latin typeface="Tahoma" panose="020B0604030504040204" pitchFamily="34" charset="0"/>
                    <a:ea typeface="Tahoma" panose="020B0604030504040204" pitchFamily="34" charset="0"/>
                    <a:cs typeface="Tahoma" panose="020B0604030504040204" pitchFamily="34" charset="0"/>
                  </a:rPr>
                  <a:t>được</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23956" y="1997255"/>
                <a:ext cx="23085908" cy="1569660"/>
              </a:xfrm>
              <a:prstGeom prst="rect">
                <a:avLst/>
              </a:prstGeom>
              <a:blipFill>
                <a:blip r:embed="rId9"/>
                <a:stretch>
                  <a:fillRect t="-8949" b="-19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0C1864D1-5A59-421D-AB18-B111523821F7}"/>
                  </a:ext>
                </a:extLst>
              </p:cNvPr>
              <p:cNvSpPr/>
              <p:nvPr/>
            </p:nvSpPr>
            <p:spPr>
              <a:xfrm>
                <a:off x="1266780" y="7162800"/>
                <a:ext cx="21412421" cy="9260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d>
                            <m:dPr>
                              <m:ctrlPr>
                                <a:rPr lang="en-US" sz="4800" b="1" i="1">
                                  <a:latin typeface="Cambria Math" panose="02040503050406030204" pitchFamily="18" charset="0"/>
                                </a:rPr>
                              </m:ctrlPr>
                            </m:dPr>
                            <m:e>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𝟕</m:t>
                                  </m:r>
                                </m:e>
                                <m:sup>
                                  <m:r>
                                    <a:rPr lang="en-US" sz="4800" b="1" i="1">
                                      <a:latin typeface="Cambria Math" panose="02040503050406030204" pitchFamily="18" charset="0"/>
                                    </a:rPr>
                                    <m:t>𝟎</m:t>
                                  </m:r>
                                </m:sup>
                              </m:sSup>
                            </m:e>
                          </m:d>
                        </m:e>
                      </m:func>
                      <m:r>
                        <a:rPr lang="en-US" sz="4800" b="1" i="1">
                          <a:latin typeface="Cambria Math" panose="02040503050406030204" pitchFamily="18" charset="0"/>
                        </a:rPr>
                        <m:t>𝒄</m:t>
                      </m:r>
                      <m:r>
                        <m:rPr>
                          <m:nor/>
                        </m:rPr>
                        <a:rPr lang="en-US" sz="4800" b="1" i="1">
                          <a:latin typeface="Times New Roman" panose="02020603050405020304" pitchFamily="18" charset="0"/>
                          <a:cs typeface="Times New Roman" panose="02020603050405020304" pitchFamily="18" charset="0"/>
                        </a:rPr>
                        <m:t>os</m:t>
                      </m:r>
                      <m:d>
                        <m:dPr>
                          <m:ctrlPr>
                            <a:rPr lang="en-US" sz="4800" b="1" i="1">
                              <a:latin typeface="Cambria Math" panose="02040503050406030204" pitchFamily="18" charset="0"/>
                            </a:rPr>
                          </m:ctrlPr>
                        </m:dPr>
                        <m:e>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𝟑</m:t>
                              </m:r>
                            </m:e>
                            <m:sup>
                              <m:r>
                                <a:rPr lang="en-US" sz="4800" b="1" i="1">
                                  <a:latin typeface="Cambria Math" panose="02040503050406030204" pitchFamily="18" charset="0"/>
                                </a:rPr>
                                <m:t>𝟎</m:t>
                              </m:r>
                            </m:sup>
                          </m:sSup>
                        </m:e>
                      </m:d>
                      <m:r>
                        <a:rPr lang="en-US" sz="4800" b="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d>
                            <m:dPr>
                              <m:ctrlPr>
                                <a:rPr lang="en-US" sz="4800" b="1" i="1">
                                  <a:latin typeface="Cambria Math" panose="02040503050406030204" pitchFamily="18" charset="0"/>
                                </a:rPr>
                              </m:ctrlPr>
                            </m:dPr>
                            <m:e>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𝟑</m:t>
                                  </m:r>
                                </m:e>
                                <m:sup>
                                  <m:r>
                                    <a:rPr lang="en-US" sz="4800" b="1" i="1">
                                      <a:latin typeface="Cambria Math" panose="02040503050406030204" pitchFamily="18" charset="0"/>
                                    </a:rPr>
                                    <m:t>𝟎</m:t>
                                  </m:r>
                                </m:sup>
                              </m:sSup>
                            </m:e>
                          </m:d>
                        </m:e>
                      </m:func>
                      <m:r>
                        <a:rPr lang="en-US" sz="4800" b="1" i="1">
                          <a:latin typeface="Cambria Math" panose="02040503050406030204" pitchFamily="18" charset="0"/>
                        </a:rPr>
                        <m:t>𝒄</m:t>
                      </m:r>
                      <m:r>
                        <m:rPr>
                          <m:nor/>
                        </m:rPr>
                        <a:rPr lang="en-US" sz="4800" b="1" i="1">
                          <a:latin typeface="Times New Roman" panose="02020603050405020304" pitchFamily="18" charset="0"/>
                          <a:cs typeface="Times New Roman" panose="02020603050405020304" pitchFamily="18" charset="0"/>
                        </a:rPr>
                        <m:t>os</m:t>
                      </m:r>
                      <m:d>
                        <m:dPr>
                          <m:ctrlPr>
                            <a:rPr lang="en-US" sz="4800" b="1" i="1">
                              <a:latin typeface="Cambria Math" panose="02040503050406030204" pitchFamily="18" charset="0"/>
                            </a:rPr>
                          </m:ctrlPr>
                        </m:dPr>
                        <m:e>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𝟕</m:t>
                              </m:r>
                            </m:e>
                            <m:sup>
                              <m:r>
                                <a:rPr lang="en-US" sz="4800" b="1" i="1">
                                  <a:latin typeface="Cambria Math" panose="02040503050406030204" pitchFamily="18" charset="0"/>
                                </a:rPr>
                                <m:t>𝟎</m:t>
                              </m:r>
                            </m:sup>
                          </m:sSup>
                        </m:e>
                      </m:d>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69" name="Rectangle 68">
                <a:extLst>
                  <a:ext uri="{FF2B5EF4-FFF2-40B4-BE49-F238E27FC236}">
                    <a16:creationId xmlns="" xmlns:a16="http://schemas.microsoft.com/office/drawing/2014/main" xmlns:a14="http://schemas.microsoft.com/office/drawing/2010/main" id="{0C1864D1-5A59-421D-AB18-B111523821F7}"/>
                  </a:ext>
                </a:extLst>
              </p:cNvPr>
              <p:cNvSpPr>
                <a:spLocks noRot="1" noChangeAspect="1" noMove="1" noResize="1" noEditPoints="1" noAdjustHandles="1" noChangeArrowheads="1" noChangeShapeType="1" noTextEdit="1"/>
              </p:cNvSpPr>
              <p:nvPr/>
            </p:nvSpPr>
            <p:spPr>
              <a:xfrm>
                <a:off x="1266780" y="7162800"/>
                <a:ext cx="21412421" cy="926087"/>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16B52058-C33C-414F-8909-EFEEA653DA4A}"/>
                  </a:ext>
                </a:extLst>
              </p:cNvPr>
              <p:cNvSpPr/>
              <p:nvPr/>
            </p:nvSpPr>
            <p:spPr>
              <a:xfrm>
                <a:off x="914400" y="8802539"/>
                <a:ext cx="21412421" cy="9260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d>
                            <m:dPr>
                              <m:ctrlPr>
                                <a:rPr lang="en-US" sz="4800" b="1" i="1">
                                  <a:latin typeface="Cambria Math" panose="02040503050406030204" pitchFamily="18" charset="0"/>
                                </a:rPr>
                              </m:ctrlPr>
                            </m:dPr>
                            <m:e>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𝟕</m:t>
                                  </m:r>
                                </m:e>
                                <m:sup>
                                  <m:r>
                                    <a:rPr lang="en-US" sz="4800" b="1" i="1">
                                      <a:latin typeface="Cambria Math" panose="02040503050406030204" pitchFamily="18" charset="0"/>
                                    </a:rPr>
                                    <m:t>𝟎</m:t>
                                  </m:r>
                                </m:sup>
                              </m:sSup>
                            </m:e>
                          </m:d>
                        </m:e>
                      </m:func>
                      <m:r>
                        <a:rPr lang="en-US" sz="4800" b="1" i="1">
                          <a:latin typeface="Cambria Math" panose="02040503050406030204" pitchFamily="18" charset="0"/>
                        </a:rPr>
                        <m:t>𝒄</m:t>
                      </m:r>
                      <m:r>
                        <m:rPr>
                          <m:nor/>
                        </m:rPr>
                        <a:rPr lang="en-US" sz="4800" b="1" i="1">
                          <a:latin typeface="Times New Roman" panose="02020603050405020304" pitchFamily="18" charset="0"/>
                          <a:cs typeface="Times New Roman" panose="02020603050405020304" pitchFamily="18" charset="0"/>
                        </a:rPr>
                        <m:t>os</m:t>
                      </m:r>
                      <m:d>
                        <m:dPr>
                          <m:ctrlPr>
                            <a:rPr lang="en-US" sz="4800" b="1" i="1">
                              <a:latin typeface="Cambria Math" panose="02040503050406030204" pitchFamily="18" charset="0"/>
                            </a:rPr>
                          </m:ctrlPr>
                        </m:dPr>
                        <m:e>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𝟑</m:t>
                              </m:r>
                            </m:e>
                            <m:sup>
                              <m:r>
                                <a:rPr lang="en-US" sz="4800" b="1" i="1">
                                  <a:latin typeface="Cambria Math" panose="02040503050406030204" pitchFamily="18" charset="0"/>
                                </a:rPr>
                                <m:t>𝟎</m:t>
                              </m:r>
                            </m:sup>
                          </m:sSup>
                        </m:e>
                      </m:d>
                      <m:r>
                        <a:rPr lang="en-US" sz="4800" b="1">
                          <a:latin typeface="Cambria Math" panose="02040503050406030204" pitchFamily="18" charset="0"/>
                        </a:rPr>
                        <m:t>−</m:t>
                      </m:r>
                      <m:r>
                        <a:rPr lang="en-US" sz="4800" b="1" i="1">
                          <a:latin typeface="Cambria Math" panose="02040503050406030204" pitchFamily="18" charset="0"/>
                        </a:rPr>
                        <m:t>𝒄</m:t>
                      </m:r>
                      <m:r>
                        <m:rPr>
                          <m:nor/>
                        </m:rPr>
                        <a:rPr lang="en-US" sz="4800" b="1" i="1">
                          <a:latin typeface="Times New Roman" panose="02020603050405020304" pitchFamily="18" charset="0"/>
                          <a:cs typeface="Times New Roman" panose="02020603050405020304" pitchFamily="18" charset="0"/>
                        </a:rPr>
                        <m:t>os</m:t>
                      </m:r>
                      <m:d>
                        <m:dPr>
                          <m:ctrlPr>
                            <a:rPr lang="en-US" sz="4800" b="1" i="1">
                              <a:latin typeface="Cambria Math" panose="02040503050406030204" pitchFamily="18" charset="0"/>
                            </a:rPr>
                          </m:ctrlPr>
                        </m:dPr>
                        <m:e>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𝟕</m:t>
                              </m:r>
                            </m:e>
                            <m:sup>
                              <m:r>
                                <a:rPr lang="en-US" sz="4800" b="1" i="1">
                                  <a:latin typeface="Cambria Math" panose="02040503050406030204" pitchFamily="18" charset="0"/>
                                </a:rPr>
                                <m:t>𝟎</m:t>
                              </m:r>
                            </m:sup>
                          </m:sSup>
                        </m:e>
                      </m:d>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d>
                            <m:dPr>
                              <m:ctrlPr>
                                <a:rPr lang="en-US" sz="4800" b="1" i="1">
                                  <a:latin typeface="Cambria Math" panose="02040503050406030204" pitchFamily="18" charset="0"/>
                                </a:rPr>
                              </m:ctrlPr>
                            </m:dPr>
                            <m:e>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𝟑</m:t>
                                  </m:r>
                                </m:e>
                                <m:sup>
                                  <m:r>
                                    <a:rPr lang="en-US" sz="4800" b="1" i="1">
                                      <a:latin typeface="Cambria Math" panose="02040503050406030204" pitchFamily="18" charset="0"/>
                                    </a:rPr>
                                    <m:t>𝟎</m:t>
                                  </m:r>
                                </m:sup>
                              </m:sSup>
                            </m:e>
                          </m:d>
                        </m:e>
                      </m:func>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70" name="Rectangle 69">
                <a:extLst>
                  <a:ext uri="{FF2B5EF4-FFF2-40B4-BE49-F238E27FC236}">
                    <a16:creationId xmlns="" xmlns:a16="http://schemas.microsoft.com/office/drawing/2014/main" xmlns:a14="http://schemas.microsoft.com/office/drawing/2010/main" id="{16B52058-C33C-414F-8909-EFEEA653DA4A}"/>
                  </a:ext>
                </a:extLst>
              </p:cNvPr>
              <p:cNvSpPr>
                <a:spLocks noRot="1" noChangeAspect="1" noMove="1" noResize="1" noEditPoints="1" noAdjustHandles="1" noChangeArrowheads="1" noChangeShapeType="1" noTextEdit="1"/>
              </p:cNvSpPr>
              <p:nvPr/>
            </p:nvSpPr>
            <p:spPr>
              <a:xfrm>
                <a:off x="914400" y="8802539"/>
                <a:ext cx="21412421" cy="926087"/>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CF82A5E1-5207-4DEC-AE1A-01328E222502}"/>
                  </a:ext>
                </a:extLst>
              </p:cNvPr>
              <p:cNvSpPr/>
              <p:nvPr/>
            </p:nvSpPr>
            <p:spPr>
              <a:xfrm>
                <a:off x="3459384" y="10210800"/>
                <a:ext cx="7665816" cy="926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4800" b="1" i="1" smtClean="0">
                              <a:latin typeface="Cambria Math" panose="02040503050406030204" pitchFamily="18" charset="0"/>
                            </a:rPr>
                          </m:ctrlPr>
                        </m:dPr>
                        <m:e>
                          <m:r>
                            <a:rPr lang="en-US" sz="4800" b="1">
                              <a:latin typeface="Cambria Math" panose="02040503050406030204" pitchFamily="18" charset="0"/>
                            </a:rPr>
                            <m:t>=</m:t>
                          </m:r>
                          <m:r>
                            <a:rPr lang="en-US" sz="4800" b="1" i="1" smtClean="0">
                              <a:latin typeface="Cambria Math" panose="02040503050406030204" pitchFamily="18" charset="0"/>
                            </a:rPr>
                            <m:t>𝒔𝒊𝒏</m:t>
                          </m:r>
                          <m:r>
                            <a:rPr lang="en-US" sz="4800" b="1" i="1" smtClean="0">
                              <a:latin typeface="Cambria Math" panose="02040503050406030204" pitchFamily="18" charset="0"/>
                            </a:rPr>
                            <m:t> (</m:t>
                          </m:r>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𝟕</m:t>
                              </m:r>
                            </m:e>
                            <m:sup>
                              <m:r>
                                <a:rPr lang="en-US" sz="4800" b="1" i="1">
                                  <a:latin typeface="Cambria Math" panose="02040503050406030204" pitchFamily="18" charset="0"/>
                                </a:rPr>
                                <m:t>𝟎</m:t>
                              </m:r>
                            </m:sup>
                          </m:sSup>
                          <m:r>
                            <a:rPr lang="en-US" sz="4800" b="1">
                              <a:latin typeface="Cambria Math" panose="02040503050406030204" pitchFamily="18" charset="0"/>
                            </a:rPr>
                            <m:t>−</m:t>
                          </m:r>
                          <m:r>
                            <a:rPr lang="en-US" sz="4800" b="1" i="1">
                              <a:latin typeface="Cambria Math" panose="02040503050406030204" pitchFamily="18" charset="0"/>
                            </a:rPr>
                            <m:t>𝜶</m:t>
                          </m:r>
                          <m:r>
                            <a:rPr lang="en-US" sz="4800" b="1">
                              <a:latin typeface="Cambria Math" panose="02040503050406030204" pitchFamily="18" charset="0"/>
                            </a:rPr>
                            <m:t>−</m:t>
                          </m:r>
                          <m:r>
                            <a:rPr lang="en-US" sz="4800" b="1" i="1">
                              <a:latin typeface="Cambria Math" panose="02040503050406030204" pitchFamily="18" charset="0"/>
                            </a:rPr>
                            <m:t>𝟏</m:t>
                          </m:r>
                          <m:sSup>
                            <m:sSupPr>
                              <m:ctrlPr>
                                <a:rPr lang="en-US" sz="4800" b="1" i="1">
                                  <a:latin typeface="Cambria Math" panose="02040503050406030204" pitchFamily="18" charset="0"/>
                                </a:rPr>
                              </m:ctrlPr>
                            </m:sSupPr>
                            <m:e>
                              <m:r>
                                <a:rPr lang="en-US" sz="4800" b="1" i="1">
                                  <a:latin typeface="Cambria Math" panose="02040503050406030204" pitchFamily="18" charset="0"/>
                                </a:rPr>
                                <m:t>𝟑</m:t>
                              </m:r>
                            </m:e>
                            <m:sup>
                              <m:r>
                                <a:rPr lang="en-US" sz="4800" b="1" i="1">
                                  <a:latin typeface="Cambria Math" panose="02040503050406030204" pitchFamily="18" charset="0"/>
                                </a:rPr>
                                <m:t>𝟎</m:t>
                              </m:r>
                            </m:sup>
                          </m:sSup>
                        </m:e>
                      </m:d>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71" name="Rectangle 70">
                <a:extLst>
                  <a:ext uri="{FF2B5EF4-FFF2-40B4-BE49-F238E27FC236}">
                    <a16:creationId xmlns="" xmlns:a16="http://schemas.microsoft.com/office/drawing/2014/main" xmlns:a14="http://schemas.microsoft.com/office/drawing/2010/main" id="{CF82A5E1-5207-4DEC-AE1A-01328E222502}"/>
                  </a:ext>
                </a:extLst>
              </p:cNvPr>
              <p:cNvSpPr>
                <a:spLocks noRot="1" noChangeAspect="1" noMove="1" noResize="1" noEditPoints="1" noAdjustHandles="1" noChangeArrowheads="1" noChangeShapeType="1" noTextEdit="1"/>
              </p:cNvSpPr>
              <p:nvPr/>
            </p:nvSpPr>
            <p:spPr>
              <a:xfrm>
                <a:off x="3459384" y="10210800"/>
                <a:ext cx="7665816" cy="92608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F42195BD-0E03-422B-B17E-8AC0DBBF7988}"/>
                  </a:ext>
                </a:extLst>
              </p:cNvPr>
              <p:cNvSpPr/>
              <p:nvPr/>
            </p:nvSpPr>
            <p:spPr>
              <a:xfrm>
                <a:off x="3505200" y="11799313"/>
                <a:ext cx="3951146" cy="9260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a:latin typeface="Cambria Math" panose="02040503050406030204" pitchFamily="18" charset="0"/>
                        </a:rPr>
                        <m:t>=</m:t>
                      </m:r>
                      <m:func>
                        <m:funcPr>
                          <m:ctrlPr>
                            <a:rPr lang="en-US" sz="4800" b="1" i="1">
                              <a:latin typeface="Cambria Math" panose="02040503050406030204" pitchFamily="18" charset="0"/>
                            </a:rPr>
                          </m:ctrlPr>
                        </m:funcPr>
                        <m:fName>
                          <m:r>
                            <a:rPr lang="en-US" sz="4800" b="1" i="1">
                              <a:latin typeface="Cambria Math" panose="02040503050406030204" pitchFamily="18" charset="0"/>
                            </a:rPr>
                            <m:t>𝒔𝒊𝒏</m:t>
                          </m:r>
                        </m:fName>
                        <m:e>
                          <m:d>
                            <m:dPr>
                              <m:ctrlPr>
                                <a:rPr lang="en-US" sz="4800" b="1" i="1">
                                  <a:latin typeface="Cambria Math" panose="02040503050406030204" pitchFamily="18" charset="0"/>
                                </a:rPr>
                              </m:ctrlPr>
                            </m:dPr>
                            <m:e>
                              <m:r>
                                <a:rPr lang="en-US" sz="4800" b="1">
                                  <a:latin typeface="Cambria Math" panose="02040503050406030204" pitchFamily="18" charset="0"/>
                                </a:rPr>
                                <m:t>−</m:t>
                              </m:r>
                              <m:r>
                                <a:rPr lang="en-US" sz="4800" b="1" i="1">
                                  <a:latin typeface="Cambria Math" panose="02040503050406030204" pitchFamily="18" charset="0"/>
                                </a:rPr>
                                <m:t>𝟑</m:t>
                              </m:r>
                              <m:sSup>
                                <m:sSupPr>
                                  <m:ctrlPr>
                                    <a:rPr lang="en-US" sz="4800" b="1" i="1">
                                      <a:latin typeface="Cambria Math" panose="02040503050406030204" pitchFamily="18" charset="0"/>
                                    </a:rPr>
                                  </m:ctrlPr>
                                </m:sSupPr>
                                <m:e>
                                  <m:r>
                                    <a:rPr lang="en-US" sz="4800" b="1" i="1">
                                      <a:latin typeface="Cambria Math" panose="02040503050406030204" pitchFamily="18" charset="0"/>
                                    </a:rPr>
                                    <m:t>𝟎</m:t>
                                  </m:r>
                                </m:e>
                                <m:sup>
                                  <m:r>
                                    <a:rPr lang="en-US" sz="4800" b="1" i="1">
                                      <a:latin typeface="Cambria Math" panose="02040503050406030204" pitchFamily="18" charset="0"/>
                                    </a:rPr>
                                    <m:t>𝟎</m:t>
                                  </m:r>
                                </m:sup>
                              </m:sSup>
                            </m:e>
                          </m:d>
                        </m:e>
                      </m:func>
                    </m:oMath>
                  </m:oMathPara>
                </a14:m>
                <a:endParaRPr lang="en-US" sz="4800" b="1" dirty="0">
                  <a:latin typeface="Times New Roman" panose="02020603050405020304" pitchFamily="18" charset="0"/>
                  <a:cs typeface="Times New Roman" panose="02020603050405020304" pitchFamily="18" charset="0"/>
                </a:endParaRPr>
              </a:p>
            </p:txBody>
          </p:sp>
        </mc:Choice>
        <mc:Fallback xmlns="">
          <p:sp>
            <p:nvSpPr>
              <p:cNvPr id="72" name="Rectangle 71">
                <a:extLst>
                  <a:ext uri="{FF2B5EF4-FFF2-40B4-BE49-F238E27FC236}">
                    <a16:creationId xmlns="" xmlns:a16="http://schemas.microsoft.com/office/drawing/2014/main" xmlns:a14="http://schemas.microsoft.com/office/drawing/2010/main" id="{F42195BD-0E03-422B-B17E-8AC0DBBF7988}"/>
                  </a:ext>
                </a:extLst>
              </p:cNvPr>
              <p:cNvSpPr>
                <a:spLocks noRot="1" noChangeAspect="1" noMove="1" noResize="1" noEditPoints="1" noAdjustHandles="1" noChangeArrowheads="1" noChangeShapeType="1" noTextEdit="1"/>
              </p:cNvSpPr>
              <p:nvPr/>
            </p:nvSpPr>
            <p:spPr>
              <a:xfrm>
                <a:off x="3505200" y="11799313"/>
                <a:ext cx="3951146" cy="92608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E266B24F-B7E9-4C83-BB7E-77CCD9A230DA}"/>
                  </a:ext>
                </a:extLst>
              </p:cNvPr>
              <p:cNvSpPr/>
              <p:nvPr/>
            </p:nvSpPr>
            <p:spPr>
              <a:xfrm>
                <a:off x="7738605" y="11801467"/>
                <a:ext cx="3691395"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a:solidFill>
                            <a:prstClr val="black"/>
                          </a:solidFill>
                          <a:latin typeface="Cambria Math" panose="02040503050406030204" pitchFamily="18" charset="0"/>
                        </a:rPr>
                        <m:t>=−</m:t>
                      </m:r>
                      <m:func>
                        <m:funcPr>
                          <m:ctrlPr>
                            <a:rPr lang="en-US" sz="4800" b="1" i="1">
                              <a:solidFill>
                                <a:prstClr val="black"/>
                              </a:solidFill>
                              <a:latin typeface="Cambria Math" panose="02040503050406030204" pitchFamily="18" charset="0"/>
                            </a:rPr>
                          </m:ctrlPr>
                        </m:funcPr>
                        <m:fName>
                          <m:r>
                            <a:rPr lang="en-US" sz="4800" b="1" i="1">
                              <a:solidFill>
                                <a:prstClr val="black"/>
                              </a:solidFill>
                              <a:latin typeface="Cambria Math" panose="02040503050406030204" pitchFamily="18" charset="0"/>
                            </a:rPr>
                            <m:t>𝒔𝒊𝒏</m:t>
                          </m:r>
                        </m:fName>
                        <m:e>
                          <m:r>
                            <a:rPr lang="en-US" sz="4800" b="1" i="1">
                              <a:solidFill>
                                <a:prstClr val="black"/>
                              </a:solidFill>
                              <a:latin typeface="Cambria Math" panose="02040503050406030204" pitchFamily="18" charset="0"/>
                            </a:rPr>
                            <m:t>𝟑</m:t>
                          </m:r>
                        </m:e>
                      </m:func>
                      <m:sSup>
                        <m:sSupPr>
                          <m:ctrlPr>
                            <a:rPr lang="en-US" sz="4800" b="1" i="1">
                              <a:solidFill>
                                <a:prstClr val="black"/>
                              </a:solidFill>
                              <a:latin typeface="Cambria Math" panose="02040503050406030204" pitchFamily="18" charset="0"/>
                            </a:rPr>
                          </m:ctrlPr>
                        </m:sSupPr>
                        <m:e>
                          <m:r>
                            <a:rPr lang="en-US" sz="4800" b="1" i="1">
                              <a:solidFill>
                                <a:prstClr val="black"/>
                              </a:solidFill>
                              <a:latin typeface="Cambria Math" panose="02040503050406030204" pitchFamily="18" charset="0"/>
                            </a:rPr>
                            <m:t>𝟎</m:t>
                          </m:r>
                        </m:e>
                        <m:sup>
                          <m:r>
                            <a:rPr lang="en-US" sz="4800" b="1" i="1">
                              <a:solidFill>
                                <a:prstClr val="black"/>
                              </a:solidFill>
                              <a:latin typeface="Cambria Math" panose="02040503050406030204" pitchFamily="18" charset="0"/>
                            </a:rPr>
                            <m:t>𝟎</m:t>
                          </m:r>
                        </m:sup>
                      </m:sSup>
                    </m:oMath>
                  </m:oMathPara>
                </a14:m>
                <a:endParaRPr lang="en-US" sz="4800" b="1" dirty="0"/>
              </a:p>
            </p:txBody>
          </p:sp>
        </mc:Choice>
        <mc:Fallback xmlns="">
          <p:sp>
            <p:nvSpPr>
              <p:cNvPr id="73" name="Rectangle 72">
                <a:extLst>
                  <a:ext uri="{FF2B5EF4-FFF2-40B4-BE49-F238E27FC236}">
                    <a16:creationId xmlns="" xmlns:a16="http://schemas.microsoft.com/office/drawing/2014/main" xmlns:a14="http://schemas.microsoft.com/office/drawing/2010/main" id="{E266B24F-B7E9-4C83-BB7E-77CCD9A230DA}"/>
                  </a:ext>
                </a:extLst>
              </p:cNvPr>
              <p:cNvSpPr>
                <a:spLocks noRot="1" noChangeAspect="1" noMove="1" noResize="1" noEditPoints="1" noAdjustHandles="1" noChangeArrowheads="1" noChangeShapeType="1" noTextEdit="1"/>
              </p:cNvSpPr>
              <p:nvPr/>
            </p:nvSpPr>
            <p:spPr>
              <a:xfrm>
                <a:off x="7738605" y="11801467"/>
                <a:ext cx="3691395" cy="847733"/>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12784EFC-90A4-41BF-8D1A-B5FF4D6DC5C0}"/>
                  </a:ext>
                </a:extLst>
              </p:cNvPr>
              <p:cNvSpPr/>
              <p:nvPr/>
            </p:nvSpPr>
            <p:spPr>
              <a:xfrm>
                <a:off x="11291546" y="11402588"/>
                <a:ext cx="1886542" cy="1475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a:solidFill>
                            <a:prstClr val="black"/>
                          </a:solidFill>
                          <a:latin typeface="Cambria Math" panose="02040503050406030204" pitchFamily="18" charset="0"/>
                        </a:rPr>
                        <m:t>=−</m:t>
                      </m:r>
                      <m:f>
                        <m:fPr>
                          <m:ctrlPr>
                            <a:rPr lang="en-US" sz="4800" b="1" i="1">
                              <a:solidFill>
                                <a:prstClr val="black"/>
                              </a:solidFill>
                              <a:latin typeface="Cambria Math" panose="02040503050406030204" pitchFamily="18" charset="0"/>
                            </a:rPr>
                          </m:ctrlPr>
                        </m:fPr>
                        <m:num>
                          <m:r>
                            <a:rPr lang="en-US" sz="4800" b="1" i="1">
                              <a:solidFill>
                                <a:prstClr val="black"/>
                              </a:solidFill>
                              <a:latin typeface="Cambria Math" panose="02040503050406030204" pitchFamily="18" charset="0"/>
                            </a:rPr>
                            <m:t>𝟏</m:t>
                          </m:r>
                        </m:num>
                        <m:den>
                          <m:r>
                            <a:rPr lang="en-US" sz="4800" b="1" i="1">
                              <a:solidFill>
                                <a:prstClr val="black"/>
                              </a:solidFill>
                              <a:latin typeface="Cambria Math" panose="02040503050406030204" pitchFamily="18" charset="0"/>
                            </a:rPr>
                            <m:t>𝟐</m:t>
                          </m:r>
                        </m:den>
                      </m:f>
                    </m:oMath>
                  </m:oMathPara>
                </a14:m>
                <a:endParaRPr lang="en-US" sz="4800" b="1" dirty="0"/>
              </a:p>
            </p:txBody>
          </p:sp>
        </mc:Choice>
        <mc:Fallback xmlns="">
          <p:sp>
            <p:nvSpPr>
              <p:cNvPr id="74" name="Rectangle 73">
                <a:extLst>
                  <a:ext uri="{FF2B5EF4-FFF2-40B4-BE49-F238E27FC236}">
                    <a16:creationId xmlns="" xmlns:a16="http://schemas.microsoft.com/office/drawing/2014/main" xmlns:a14="http://schemas.microsoft.com/office/drawing/2010/main" id="{12784EFC-90A4-41BF-8D1A-B5FF4D6DC5C0}"/>
                  </a:ext>
                </a:extLst>
              </p:cNvPr>
              <p:cNvSpPr>
                <a:spLocks noRot="1" noChangeAspect="1" noMove="1" noResize="1" noEditPoints="1" noAdjustHandles="1" noChangeArrowheads="1" noChangeShapeType="1" noTextEdit="1"/>
              </p:cNvSpPr>
              <p:nvPr/>
            </p:nvSpPr>
            <p:spPr>
              <a:xfrm>
                <a:off x="11291546" y="11402588"/>
                <a:ext cx="1886542" cy="1475212"/>
              </a:xfrm>
              <a:prstGeom prst="rect">
                <a:avLst/>
              </a:prstGeom>
              <a:blipFill rotWithShape="1">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1727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wipe(left)">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left)">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wipe(left)">
                                      <p:cBhvr>
                                        <p:cTn id="40" dur="500"/>
                                        <p:tgtEl>
                                          <p:spTgt spid="7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wipe(left)">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left)">
                                      <p:cBhvr>
                                        <p:cTn id="50" dur="500"/>
                                        <p:tgtEl>
                                          <p:spTgt spid="7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69" grpId="0"/>
      <p:bldP spid="70" grpId="0"/>
      <p:bldP spid="71" grpId="0"/>
      <p:bldP spid="72" grpId="0"/>
      <p:bldP spid="73" grpId="0"/>
      <p:bldP spid="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Rounded Rectangle 41">
            <a:extLst>
              <a:ext uri="{FF2B5EF4-FFF2-40B4-BE49-F238E27FC236}">
                <a16:creationId xmlns:a16="http://schemas.microsoft.com/office/drawing/2014/main" id="{55FE2A71-303D-D9D7-93EA-93DDADC542EF}"/>
              </a:ext>
            </a:extLst>
          </p:cNvPr>
          <p:cNvSpPr/>
          <p:nvPr/>
        </p:nvSpPr>
        <p:spPr>
          <a:xfrm>
            <a:off x="450680" y="2122338"/>
            <a:ext cx="23309364" cy="1155797"/>
          </a:xfrm>
          <a:prstGeom prst="roundRect">
            <a:avLst>
              <a:gd name="adj" fmla="val 4376"/>
            </a:avLst>
          </a:prstGeom>
          <a:solidFill>
            <a:srgbClr val="FEEBB0"/>
          </a:solidFill>
          <a:ln w="12700" cap="flat" cmpd="sng" algn="ctr">
            <a:solidFill>
              <a:srgbClr val="91720D"/>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4" name="Group 3">
            <a:extLst>
              <a:ext uri="{FF2B5EF4-FFF2-40B4-BE49-F238E27FC236}">
                <a16:creationId xmlns:a16="http://schemas.microsoft.com/office/drawing/2014/main" id="{A64E7AE0-29F0-67EE-2BDE-1C6DA81AC7A4}"/>
              </a:ext>
            </a:extLst>
          </p:cNvPr>
          <p:cNvGrpSpPr/>
          <p:nvPr/>
        </p:nvGrpSpPr>
        <p:grpSpPr>
          <a:xfrm>
            <a:off x="699158" y="3891854"/>
            <a:ext cx="22846642" cy="4185346"/>
            <a:chOff x="56142" y="2201212"/>
            <a:chExt cx="8443354" cy="1707804"/>
          </a:xfrm>
          <a:solidFill>
            <a:srgbClr val="5F8D2E"/>
          </a:solidFill>
        </p:grpSpPr>
        <p:sp>
          <p:nvSpPr>
            <p:cNvPr id="9" name="Rectangle 8">
              <a:extLst>
                <a:ext uri="{FF2B5EF4-FFF2-40B4-BE49-F238E27FC236}">
                  <a16:creationId xmlns:a16="http://schemas.microsoft.com/office/drawing/2014/main" id="{BDCEEA44-5419-3143-0113-7D2C87D5BA5C}"/>
                </a:ext>
              </a:extLst>
            </p:cNvPr>
            <p:cNvSpPr/>
            <p:nvPr/>
          </p:nvSpPr>
          <p:spPr>
            <a:xfrm>
              <a:off x="5079496" y="2201212"/>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0" name="Rectangle 9">
              <a:extLst>
                <a:ext uri="{FF2B5EF4-FFF2-40B4-BE49-F238E27FC236}">
                  <a16:creationId xmlns:a16="http://schemas.microsoft.com/office/drawing/2014/main" id="{0C3740E9-E1B9-CFE6-3707-E799F2A4A9B4}"/>
                </a:ext>
              </a:extLst>
            </p:cNvPr>
            <p:cNvSpPr/>
            <p:nvPr/>
          </p:nvSpPr>
          <p:spPr>
            <a:xfrm>
              <a:off x="332815" y="2231660"/>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3" name="Oval 12">
              <a:extLst>
                <a:ext uri="{FF2B5EF4-FFF2-40B4-BE49-F238E27FC236}">
                  <a16:creationId xmlns:a16="http://schemas.microsoft.com/office/drawing/2014/main" id="{AAB02E8A-98A3-3349-0AB3-0EE3BB8DE742}"/>
                </a:ext>
              </a:extLst>
            </p:cNvPr>
            <p:cNvSpPr/>
            <p:nvPr/>
          </p:nvSpPr>
          <p:spPr>
            <a:xfrm>
              <a:off x="4771204" y="2329079"/>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28B5B15B-4A82-EBE8-A3F1-2012E9B75319}"/>
                </a:ext>
              </a:extLst>
            </p:cNvPr>
            <p:cNvSpPr/>
            <p:nvPr/>
          </p:nvSpPr>
          <p:spPr>
            <a:xfrm>
              <a:off x="72610" y="235952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E050644-61B5-E533-3DC7-306A035A688F}"/>
                </a:ext>
              </a:extLst>
            </p:cNvPr>
            <p:cNvSpPr/>
            <p:nvPr/>
          </p:nvSpPr>
          <p:spPr>
            <a:xfrm>
              <a:off x="344742" y="3152800"/>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id="{46CF1215-B085-6D89-EF3B-1C8F9621E550}"/>
                </a:ext>
              </a:extLst>
            </p:cNvPr>
            <p:cNvSpPr/>
            <p:nvPr/>
          </p:nvSpPr>
          <p:spPr>
            <a:xfrm>
              <a:off x="56142" y="3280667"/>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5E60EA91-AFE1-46D0-9154-AA9686709442}"/>
                </a:ext>
              </a:extLst>
            </p:cNvPr>
            <p:cNvSpPr/>
            <p:nvPr/>
          </p:nvSpPr>
          <p:spPr>
            <a:xfrm>
              <a:off x="5079496" y="3153016"/>
              <a:ext cx="3420000" cy="756000"/>
            </a:xfrm>
            <a:prstGeom prst="rect">
              <a:avLst/>
            </a:prstGeom>
            <a:solidFill>
              <a:srgbClr val="006600"/>
            </a:solidFill>
            <a:ln w="190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id="{8C090F5F-EB69-D7E6-2B5E-803A942B4FC0}"/>
                </a:ext>
              </a:extLst>
            </p:cNvPr>
            <p:cNvSpPr/>
            <p:nvPr/>
          </p:nvSpPr>
          <p:spPr>
            <a:xfrm>
              <a:off x="4714980" y="3278986"/>
              <a:ext cx="544265" cy="500266"/>
            </a:xfrm>
            <a:prstGeom prst="ellipse">
              <a:avLst/>
            </a:prstGeom>
            <a:solidFill>
              <a:srgbClr val="0066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30" name="Oval 29">
            <a:extLst>
              <a:ext uri="{FF2B5EF4-FFF2-40B4-BE49-F238E27FC236}">
                <a16:creationId xmlns:a16="http://schemas.microsoft.com/office/drawing/2014/main" id="{8A26F18B-950F-1229-9597-118F0FA7B802}"/>
              </a:ext>
            </a:extLst>
          </p:cNvPr>
          <p:cNvSpPr/>
          <p:nvPr/>
        </p:nvSpPr>
        <p:spPr>
          <a:xfrm>
            <a:off x="13481395" y="4279839"/>
            <a:ext cx="1448833" cy="1100585"/>
          </a:xfrm>
          <a:prstGeom prst="ellipse">
            <a:avLst/>
          </a:prstGeom>
          <a:solidFill>
            <a:srgbClr val="FF0000"/>
          </a:solidFill>
          <a:ln w="57150" cap="flat" cmpd="sng" algn="ctr">
            <a:solidFill>
              <a:sysClr val="window" lastClr="FFFFFF"/>
            </a:solidFill>
            <a:prstDash val="solid"/>
            <a:miter lim="800000"/>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80FB2F11-95C4-2F14-8423-2E196BEFECB0}"/>
              </a:ext>
            </a:extLst>
          </p:cNvPr>
          <p:cNvSpPr txBox="1"/>
          <p:nvPr/>
        </p:nvSpPr>
        <p:spPr>
          <a:xfrm>
            <a:off x="3953741" y="2236123"/>
            <a:ext cx="19343581" cy="830997"/>
          </a:xfrm>
          <a:prstGeom prst="rect">
            <a:avLst/>
          </a:prstGeom>
          <a:noFill/>
        </p:spPr>
        <p:txBody>
          <a:bodyPr wrap="square" rtlCol="0">
            <a:spAutoFit/>
          </a:bodyPr>
          <a:lstStyle/>
          <a:p>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thức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sai</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32" name="Group 31">
            <a:extLst>
              <a:ext uri="{FF2B5EF4-FFF2-40B4-BE49-F238E27FC236}">
                <a16:creationId xmlns:a16="http://schemas.microsoft.com/office/drawing/2014/main" id="{99862314-8DFC-FCE6-3FE8-67C65CD08E36}"/>
              </a:ext>
            </a:extLst>
          </p:cNvPr>
          <p:cNvGrpSpPr/>
          <p:nvPr/>
        </p:nvGrpSpPr>
        <p:grpSpPr>
          <a:xfrm>
            <a:off x="11769" y="1790607"/>
            <a:ext cx="3701132" cy="1060654"/>
            <a:chOff x="1171059" y="3991939"/>
            <a:chExt cx="3701132" cy="913062"/>
          </a:xfrm>
        </p:grpSpPr>
        <p:grpSp>
          <p:nvGrpSpPr>
            <p:cNvPr id="42" name="Group 41">
              <a:extLst>
                <a:ext uri="{FF2B5EF4-FFF2-40B4-BE49-F238E27FC236}">
                  <a16:creationId xmlns:a16="http://schemas.microsoft.com/office/drawing/2014/main" id="{06AA3CB5-2770-F36E-7612-4227C6A7C50A}"/>
                </a:ext>
              </a:extLst>
            </p:cNvPr>
            <p:cNvGrpSpPr/>
            <p:nvPr/>
          </p:nvGrpSpPr>
          <p:grpSpPr>
            <a:xfrm>
              <a:off x="1362045" y="4071155"/>
              <a:ext cx="3510146" cy="745750"/>
              <a:chOff x="2028795" y="4433105"/>
              <a:chExt cx="3510146" cy="745750"/>
            </a:xfrm>
          </p:grpSpPr>
          <p:sp>
            <p:nvSpPr>
              <p:cNvPr id="44" name="Freeform 20">
                <a:extLst>
                  <a:ext uri="{FF2B5EF4-FFF2-40B4-BE49-F238E27FC236}">
                    <a16:creationId xmlns:a16="http://schemas.microsoft.com/office/drawing/2014/main" id="{6E795B17-2213-BA0F-A0A5-676340326B19}"/>
                  </a:ext>
                </a:extLst>
              </p:cNvPr>
              <p:cNvSpPr>
                <a:spLocks/>
              </p:cNvSpPr>
              <p:nvPr/>
            </p:nvSpPr>
            <p:spPr bwMode="auto">
              <a:xfrm rot="5400000">
                <a:off x="3407450" y="3054450"/>
                <a:ext cx="745750" cy="3503060"/>
              </a:xfrm>
              <a:prstGeom prst="round2SameRect">
                <a:avLst>
                  <a:gd name="adj1" fmla="val 19445"/>
                  <a:gd name="adj2" fmla="val 0"/>
                </a:avLst>
              </a:prstGeom>
              <a:solidFill>
                <a:sysClr val="window" lastClr="FFFFFF"/>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45" name="TextBox 44">
                <a:extLst>
                  <a:ext uri="{FF2B5EF4-FFF2-40B4-BE49-F238E27FC236}">
                    <a16:creationId xmlns:a16="http://schemas.microsoft.com/office/drawing/2014/main" id="{9C545B05-8386-16B3-8F5D-8FECB24AA383}"/>
                  </a:ext>
                </a:extLst>
              </p:cNvPr>
              <p:cNvSpPr txBox="1"/>
              <p:nvPr/>
            </p:nvSpPr>
            <p:spPr>
              <a:xfrm>
                <a:off x="2745911" y="4456598"/>
                <a:ext cx="2793030" cy="609382"/>
              </a:xfrm>
              <a:prstGeom prst="rect">
                <a:avLst/>
              </a:prstGeom>
              <a:noFill/>
            </p:spPr>
            <p:txBody>
              <a:bodyPr wrap="square" rtlCol="0">
                <a:spAutoFit/>
              </a:bodyP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4</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43" name="Picture 42">
              <a:extLst>
                <a:ext uri="{FF2B5EF4-FFF2-40B4-BE49-F238E27FC236}">
                  <a16:creationId xmlns:a16="http://schemas.microsoft.com/office/drawing/2014/main" id="{516F8211-2BD7-94EE-9406-B24DC54C38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1171059" y="3991939"/>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mc:AlternateContent xmlns:mc="http://schemas.openxmlformats.org/markup-compatibility/2006" xmlns:a14="http://schemas.microsoft.com/office/drawing/2010/main">
        <mc:Choice Requires="a14">
          <p:sp>
            <p:nvSpPr>
              <p:cNvPr id="11" name="Rectangle 10"/>
              <p:cNvSpPr/>
              <p:nvPr/>
            </p:nvSpPr>
            <p:spPr>
              <a:xfrm>
                <a:off x="2727792" y="4431042"/>
                <a:ext cx="6758645"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𝐜</m:t>
                      </m:r>
                      <m:r>
                        <a:rPr lang="en-US" sz="4800" b="1">
                          <a:solidFill>
                            <a:schemeClr val="bg1"/>
                          </a:solidFill>
                          <a:latin typeface="Cambria Math" panose="02040503050406030204" pitchFamily="18" charset="0"/>
                        </a:rPr>
                        <m:t>𝐨𝐬𝟐</m:t>
                      </m:r>
                      <m:r>
                        <a:rPr lang="en-US" sz="4800" b="1" i="1">
                          <a:solidFill>
                            <a:schemeClr val="bg1"/>
                          </a:solidFill>
                          <a:latin typeface="Cambria Math" panose="02040503050406030204" pitchFamily="18" charset="0"/>
                        </a:rPr>
                        <m:t>𝒂</m:t>
                      </m:r>
                      <m:r>
                        <a:rPr lang="en-US" sz="4800" b="1">
                          <a:solidFill>
                            <a:schemeClr val="bg1"/>
                          </a:solidFill>
                          <a:latin typeface="Cambria Math" panose="02040503050406030204" pitchFamily="18" charset="0"/>
                        </a:rPr>
                        <m:t>=</m:t>
                      </m:r>
                      <m:r>
                        <a:rPr lang="en-US" sz="4800" b="1">
                          <a:solidFill>
                            <a:schemeClr val="bg1"/>
                          </a:solidFill>
                          <a:latin typeface="Cambria Math" panose="02040503050406030204" pitchFamily="18" charset="0"/>
                        </a:rPr>
                        <m:t>𝐜𝐨</m:t>
                      </m:r>
                      <m:sSup>
                        <m:sSupPr>
                          <m:ctrlPr>
                            <a:rPr lang="en-US" sz="4800" b="1" i="1">
                              <a:solidFill>
                                <a:schemeClr val="bg1"/>
                              </a:solidFill>
                              <a:latin typeface="Cambria Math" panose="02040503050406030204" pitchFamily="18" charset="0"/>
                            </a:rPr>
                          </m:ctrlPr>
                        </m:sSupPr>
                        <m:e>
                          <m:r>
                            <a:rPr lang="en-US" sz="4800" b="1">
                              <a:solidFill>
                                <a:schemeClr val="bg1"/>
                              </a:solidFill>
                              <a:latin typeface="Cambria Math" panose="02040503050406030204" pitchFamily="18" charset="0"/>
                            </a:rPr>
                            <m:t>𝐬</m:t>
                          </m:r>
                        </m:e>
                        <m:sup>
                          <m:r>
                            <a:rPr lang="en-US" sz="4800" b="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𝒂</m:t>
                      </m:r>
                      <m:r>
                        <a:rPr lang="en-US" sz="4800" b="1">
                          <a:solidFill>
                            <a:schemeClr val="bg1"/>
                          </a:solidFill>
                          <a:latin typeface="Cambria Math" panose="02040503050406030204" pitchFamily="18" charset="0"/>
                        </a:rPr>
                        <m:t>−</m:t>
                      </m:r>
                      <m:r>
                        <a:rPr lang="en-US" sz="4800" b="1">
                          <a:solidFill>
                            <a:schemeClr val="bg1"/>
                          </a:solidFill>
                          <a:latin typeface="Cambria Math" panose="02040503050406030204" pitchFamily="18" charset="0"/>
                        </a:rPr>
                        <m:t>𝐬𝐢</m:t>
                      </m:r>
                      <m:sSup>
                        <m:sSupPr>
                          <m:ctrlPr>
                            <a:rPr lang="en-US" sz="4800" b="1" i="1">
                              <a:solidFill>
                                <a:schemeClr val="bg1"/>
                              </a:solidFill>
                              <a:latin typeface="Cambria Math" panose="02040503050406030204" pitchFamily="18" charset="0"/>
                            </a:rPr>
                          </m:ctrlPr>
                        </m:sSupPr>
                        <m:e>
                          <m:r>
                            <a:rPr lang="en-US" sz="4800" b="1">
                              <a:solidFill>
                                <a:schemeClr val="bg1"/>
                              </a:solidFill>
                              <a:latin typeface="Cambria Math" panose="02040503050406030204" pitchFamily="18" charset="0"/>
                            </a:rPr>
                            <m:t>𝐧</m:t>
                          </m:r>
                        </m:e>
                        <m:sup>
                          <m:r>
                            <a:rPr lang="en-US" sz="4800" b="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𝒂</m:t>
                      </m:r>
                    </m:oMath>
                  </m:oMathPara>
                </a14:m>
                <a:endParaRPr lang="en-US" sz="48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727792" y="4431042"/>
                <a:ext cx="6758645" cy="84773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27792" y="6801727"/>
                <a:ext cx="5849550"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𝐜</m:t>
                      </m:r>
                      <m:r>
                        <a:rPr lang="en-US" sz="4800" b="1">
                          <a:solidFill>
                            <a:schemeClr val="bg1"/>
                          </a:solidFill>
                          <a:latin typeface="Cambria Math" panose="02040503050406030204" pitchFamily="18" charset="0"/>
                        </a:rPr>
                        <m:t>𝐨𝐬𝟐</m:t>
                      </m:r>
                      <m:r>
                        <a:rPr lang="en-US" sz="4800" b="1" i="1">
                          <a:solidFill>
                            <a:schemeClr val="bg1"/>
                          </a:solidFill>
                          <a:latin typeface="Cambria Math" panose="02040503050406030204" pitchFamily="18" charset="0"/>
                        </a:rPr>
                        <m:t>𝒂</m:t>
                      </m:r>
                      <m:r>
                        <a:rPr lang="en-US" sz="4800" b="1">
                          <a:solidFill>
                            <a:schemeClr val="bg1"/>
                          </a:solidFill>
                          <a:latin typeface="Cambria Math" panose="02040503050406030204" pitchFamily="18" charset="0"/>
                        </a:rPr>
                        <m:t>=</m:t>
                      </m:r>
                      <m:r>
                        <a:rPr lang="en-US" sz="4800" b="1" i="0" smtClean="0">
                          <a:solidFill>
                            <a:schemeClr val="bg1"/>
                          </a:solidFill>
                          <a:latin typeface="Cambria Math"/>
                        </a:rPr>
                        <m:t>𝟏</m:t>
                      </m:r>
                      <m:r>
                        <a:rPr lang="en-US" sz="4800" b="1" i="0" smtClean="0">
                          <a:solidFill>
                            <a:schemeClr val="bg1"/>
                          </a:solidFill>
                          <a:latin typeface="Cambria Math"/>
                        </a:rPr>
                        <m:t>−</m:t>
                      </m:r>
                      <m:r>
                        <a:rPr lang="en-US" sz="4800" b="1" i="0" smtClean="0">
                          <a:solidFill>
                            <a:schemeClr val="bg1"/>
                          </a:solidFill>
                          <a:latin typeface="Cambria Math"/>
                        </a:rPr>
                        <m:t>𝟐𝐬𝐢</m:t>
                      </m:r>
                      <m:sSup>
                        <m:sSupPr>
                          <m:ctrlPr>
                            <a:rPr lang="en-US" sz="4800" b="1" i="1">
                              <a:solidFill>
                                <a:schemeClr val="bg1"/>
                              </a:solidFill>
                              <a:latin typeface="Cambria Math" panose="02040503050406030204" pitchFamily="18" charset="0"/>
                            </a:rPr>
                          </m:ctrlPr>
                        </m:sSupPr>
                        <m:e>
                          <m:r>
                            <a:rPr lang="en-US" sz="4800" b="1">
                              <a:solidFill>
                                <a:schemeClr val="bg1"/>
                              </a:solidFill>
                              <a:latin typeface="Cambria Math" panose="02040503050406030204" pitchFamily="18" charset="0"/>
                            </a:rPr>
                            <m:t>𝐧</m:t>
                          </m:r>
                        </m:e>
                        <m:sup>
                          <m:r>
                            <a:rPr lang="en-US" sz="4800" b="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𝒂</m:t>
                      </m:r>
                    </m:oMath>
                  </m:oMathPara>
                </a14:m>
                <a:endParaRPr lang="en-US" sz="48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727792" y="6801727"/>
                <a:ext cx="5849550" cy="84773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5539434" y="4279839"/>
                <a:ext cx="5944448"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𝐜</m:t>
                      </m:r>
                      <m:r>
                        <a:rPr lang="en-US" sz="4800" b="1">
                          <a:solidFill>
                            <a:schemeClr val="bg1"/>
                          </a:solidFill>
                          <a:latin typeface="Cambria Math" panose="02040503050406030204" pitchFamily="18" charset="0"/>
                        </a:rPr>
                        <m:t>𝐨𝐬𝟐</m:t>
                      </m:r>
                      <m:r>
                        <a:rPr lang="en-US" sz="4800" b="1" i="1">
                          <a:solidFill>
                            <a:schemeClr val="bg1"/>
                          </a:solidFill>
                          <a:latin typeface="Cambria Math" panose="02040503050406030204" pitchFamily="18" charset="0"/>
                        </a:rPr>
                        <m:t>𝒂</m:t>
                      </m:r>
                      <m:r>
                        <a:rPr lang="en-US" sz="4800" b="1">
                          <a:solidFill>
                            <a:schemeClr val="bg1"/>
                          </a:solidFill>
                          <a:latin typeface="Cambria Math" panose="02040503050406030204" pitchFamily="18" charset="0"/>
                        </a:rPr>
                        <m:t>=</m:t>
                      </m:r>
                      <m:r>
                        <a:rPr lang="en-US" sz="4800" b="1" i="0" smtClean="0">
                          <a:solidFill>
                            <a:schemeClr val="bg1"/>
                          </a:solidFill>
                          <a:latin typeface="Cambria Math"/>
                        </a:rPr>
                        <m:t>𝟏</m:t>
                      </m:r>
                      <m:r>
                        <a:rPr lang="en-US" sz="4800" b="1" i="0" smtClean="0">
                          <a:solidFill>
                            <a:schemeClr val="bg1"/>
                          </a:solidFill>
                          <a:latin typeface="Cambria Math"/>
                        </a:rPr>
                        <m:t>−</m:t>
                      </m:r>
                      <m:r>
                        <a:rPr lang="en-US" sz="4800" b="1" i="0" smtClean="0">
                          <a:solidFill>
                            <a:schemeClr val="bg1"/>
                          </a:solidFill>
                          <a:latin typeface="Cambria Math"/>
                        </a:rPr>
                        <m:t>𝟐𝐜𝐨</m:t>
                      </m:r>
                      <m:sSup>
                        <m:sSupPr>
                          <m:ctrlPr>
                            <a:rPr lang="en-US" sz="4800" b="1" i="1">
                              <a:solidFill>
                                <a:schemeClr val="bg1"/>
                              </a:solidFill>
                              <a:latin typeface="Cambria Math" panose="02040503050406030204" pitchFamily="18" charset="0"/>
                            </a:rPr>
                          </m:ctrlPr>
                        </m:sSupPr>
                        <m:e>
                          <m:r>
                            <a:rPr lang="en-US" sz="4800" b="1">
                              <a:solidFill>
                                <a:schemeClr val="bg1"/>
                              </a:solidFill>
                              <a:latin typeface="Cambria Math" panose="02040503050406030204" pitchFamily="18" charset="0"/>
                            </a:rPr>
                            <m:t>𝐬</m:t>
                          </m:r>
                        </m:e>
                        <m:sup>
                          <m:r>
                            <a:rPr lang="en-US" sz="4800" b="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𝒂</m:t>
                      </m:r>
                    </m:oMath>
                  </m:oMathPara>
                </a14:m>
                <a:endParaRPr lang="en-US" sz="4800" dirty="0">
                  <a:solidFill>
                    <a:schemeClr val="bg1"/>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15539434" y="4279839"/>
                <a:ext cx="5944448" cy="84773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5691834" y="6726961"/>
                <a:ext cx="5944448" cy="847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𝐜</m:t>
                      </m:r>
                      <m:r>
                        <a:rPr lang="en-US" sz="4800" b="1">
                          <a:solidFill>
                            <a:schemeClr val="bg1"/>
                          </a:solidFill>
                          <a:latin typeface="Cambria Math" panose="02040503050406030204" pitchFamily="18" charset="0"/>
                        </a:rPr>
                        <m:t>𝐨𝐬𝟐</m:t>
                      </m:r>
                      <m:r>
                        <a:rPr lang="en-US" sz="4800" b="1" i="1">
                          <a:solidFill>
                            <a:schemeClr val="bg1"/>
                          </a:solidFill>
                          <a:latin typeface="Cambria Math" panose="02040503050406030204" pitchFamily="18" charset="0"/>
                        </a:rPr>
                        <m:t>𝒂</m:t>
                      </m:r>
                      <m:r>
                        <a:rPr lang="en-US" sz="4800" b="1">
                          <a:solidFill>
                            <a:schemeClr val="bg1"/>
                          </a:solidFill>
                          <a:latin typeface="Cambria Math" panose="02040503050406030204" pitchFamily="18" charset="0"/>
                        </a:rPr>
                        <m:t>=</m:t>
                      </m:r>
                      <m:r>
                        <a:rPr lang="en-US" sz="4800" b="1" i="0" smtClean="0">
                          <a:solidFill>
                            <a:schemeClr val="bg1"/>
                          </a:solidFill>
                          <a:latin typeface="Cambria Math"/>
                        </a:rPr>
                        <m:t>𝟐</m:t>
                      </m:r>
                      <m:r>
                        <a:rPr lang="en-US" sz="4800" b="1">
                          <a:solidFill>
                            <a:schemeClr val="bg1"/>
                          </a:solidFill>
                          <a:latin typeface="Cambria Math" panose="02040503050406030204" pitchFamily="18" charset="0"/>
                        </a:rPr>
                        <m:t>𝐜𝐨</m:t>
                      </m:r>
                      <m:sSup>
                        <m:sSupPr>
                          <m:ctrlPr>
                            <a:rPr lang="en-US" sz="4800" b="1" i="1">
                              <a:solidFill>
                                <a:schemeClr val="bg1"/>
                              </a:solidFill>
                              <a:latin typeface="Cambria Math" panose="02040503050406030204" pitchFamily="18" charset="0"/>
                            </a:rPr>
                          </m:ctrlPr>
                        </m:sSupPr>
                        <m:e>
                          <m:r>
                            <a:rPr lang="en-US" sz="4800" b="1">
                              <a:solidFill>
                                <a:schemeClr val="bg1"/>
                              </a:solidFill>
                              <a:latin typeface="Cambria Math" panose="02040503050406030204" pitchFamily="18" charset="0"/>
                            </a:rPr>
                            <m:t>𝐬</m:t>
                          </m:r>
                        </m:e>
                        <m:sup>
                          <m:r>
                            <a:rPr lang="en-US" sz="4800" b="1">
                              <a:solidFill>
                                <a:schemeClr val="bg1"/>
                              </a:solidFill>
                              <a:latin typeface="Cambria Math" panose="02040503050406030204" pitchFamily="18" charset="0"/>
                            </a:rPr>
                            <m:t>𝟐</m:t>
                          </m:r>
                        </m:sup>
                      </m:sSup>
                      <m:r>
                        <a:rPr lang="en-US" sz="4800" b="1" i="1">
                          <a:solidFill>
                            <a:schemeClr val="bg1"/>
                          </a:solidFill>
                          <a:latin typeface="Cambria Math" panose="02040503050406030204" pitchFamily="18" charset="0"/>
                        </a:rPr>
                        <m:t>𝒂</m:t>
                      </m:r>
                      <m:r>
                        <a:rPr lang="en-US" sz="4800" b="1" i="1" smtClean="0">
                          <a:solidFill>
                            <a:schemeClr val="bg1"/>
                          </a:solidFill>
                          <a:latin typeface="Cambria Math"/>
                        </a:rPr>
                        <m:t>−</m:t>
                      </m:r>
                      <m:r>
                        <a:rPr lang="en-US" sz="4800" b="1" i="1" smtClean="0">
                          <a:solidFill>
                            <a:schemeClr val="bg1"/>
                          </a:solidFill>
                          <a:latin typeface="Cambria Math"/>
                        </a:rPr>
                        <m:t>𝟏</m:t>
                      </m:r>
                    </m:oMath>
                  </m:oMathPara>
                </a14:m>
                <a:endParaRPr lang="en-US" sz="4800" dirty="0">
                  <a:solidFill>
                    <a:schemeClr val="bg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5691834" y="6726961"/>
                <a:ext cx="5944448" cy="847733"/>
              </a:xfrm>
              <a:prstGeom prst="rect">
                <a:avLst/>
              </a:prstGeom>
              <a:blipFill rotWithShape="1">
                <a:blip r:embed="rId7"/>
                <a:stretch>
                  <a:fillRect/>
                </a:stretch>
              </a:blipFill>
            </p:spPr>
            <p:txBody>
              <a:bodyPr/>
              <a:lstStyle/>
              <a:p>
                <a:r>
                  <a:rPr lang="en-US">
                    <a:noFill/>
                  </a:rPr>
                  <a:t> </a:t>
                </a:r>
              </a:p>
            </p:txBody>
          </p:sp>
        </mc:Fallback>
      </mc:AlternateContent>
      <p:grpSp>
        <p:nvGrpSpPr>
          <p:cNvPr id="41" name="Group 47">
            <a:extLst>
              <a:ext uri="{FF2B5EF4-FFF2-40B4-BE49-F238E27FC236}">
                <a16:creationId xmlns:a16="http://schemas.microsoft.com/office/drawing/2014/main" id="{B6C56E29-C6BF-7AA5-603C-7441AC93E516}"/>
              </a:ext>
            </a:extLst>
          </p:cNvPr>
          <p:cNvGrpSpPr/>
          <p:nvPr/>
        </p:nvGrpSpPr>
        <p:grpSpPr>
          <a:xfrm>
            <a:off x="7946319" y="770148"/>
            <a:ext cx="9154126" cy="968318"/>
            <a:chOff x="739068" y="1515168"/>
            <a:chExt cx="8338389" cy="968444"/>
          </a:xfrm>
          <a:solidFill>
            <a:srgbClr val="FFC000"/>
          </a:solidFill>
        </p:grpSpPr>
        <p:sp>
          <p:nvSpPr>
            <p:cNvPr id="62" name="Freeform 71">
              <a:extLst>
                <a:ext uri="{FF2B5EF4-FFF2-40B4-BE49-F238E27FC236}">
                  <a16:creationId xmlns:a16="http://schemas.microsoft.com/office/drawing/2014/main" id="{45FE6FBD-BDD4-8607-D10F-0E8ADDB5A6E9}"/>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63" name="Group 30">
              <a:extLst>
                <a:ext uri="{FF2B5EF4-FFF2-40B4-BE49-F238E27FC236}">
                  <a16:creationId xmlns:a16="http://schemas.microsoft.com/office/drawing/2014/main" id="{FE207EAB-FAA4-CF01-A4F1-4040E2DBECC9}"/>
                </a:ext>
              </a:extLst>
            </p:cNvPr>
            <p:cNvGrpSpPr/>
            <p:nvPr/>
          </p:nvGrpSpPr>
          <p:grpSpPr>
            <a:xfrm>
              <a:off x="739068" y="1515168"/>
              <a:ext cx="7220702" cy="960327"/>
              <a:chOff x="739068" y="1515168"/>
              <a:chExt cx="7220702" cy="960327"/>
            </a:xfrm>
            <a:grpFill/>
          </p:grpSpPr>
          <p:sp>
            <p:nvSpPr>
              <p:cNvPr id="64"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5"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6"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7"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8"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9"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0"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1"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2"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3"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4"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5"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6" name="TextBox 43">
                <a:extLst>
                  <a:ext uri="{FF2B5EF4-FFF2-40B4-BE49-F238E27FC236}">
                    <a16:creationId xmlns:a16="http://schemas.microsoft.com/office/drawing/2014/main" id="{2E941BB9-25AD-2343-FCAC-CB1030F735FD}"/>
                  </a:ext>
                </a:extLst>
              </p:cNvPr>
              <p:cNvSpPr txBox="1"/>
              <p:nvPr/>
            </p:nvSpPr>
            <p:spPr>
              <a:xfrm>
                <a:off x="2132732" y="1706054"/>
                <a:ext cx="5827038" cy="769441"/>
              </a:xfrm>
              <a:prstGeom prst="rect">
                <a:avLst/>
              </a:prstGeom>
              <a:grpFill/>
              <a:ln w="12700" cap="flat" cmpd="sng" algn="ctr">
                <a:solidFill>
                  <a:srgbClr val="A5A5A5">
                    <a:shade val="50000"/>
                  </a:srgbClr>
                </a:solidFill>
                <a:prstDash val="solid"/>
                <a:miter lim="800000"/>
              </a:ln>
              <a:effectLst/>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sym typeface="Arial"/>
                  </a:rPr>
                  <a:t>   PHIẾU HỌC TẬP SỐ 3</a:t>
                </a:r>
              </a:p>
            </p:txBody>
          </p:sp>
        </p:grpSp>
      </p:grpSp>
    </p:spTree>
    <p:extLst>
      <p:ext uri="{BB962C8B-B14F-4D97-AF65-F5344CB8AC3E}">
        <p14:creationId xmlns:p14="http://schemas.microsoft.com/office/powerpoint/2010/main" val="21583191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wipe(left)">
                                      <p:cBhvr>
                                        <p:cTn id="13" dur="500"/>
                                        <p:tgtEl>
                                          <p:spTgt spid="3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41" name="Group 47">
            <a:extLst>
              <a:ext uri="{FF2B5EF4-FFF2-40B4-BE49-F238E27FC236}">
                <a16:creationId xmlns:a16="http://schemas.microsoft.com/office/drawing/2014/main" id="{B6C56E29-C6BF-7AA5-603C-7441AC93E516}"/>
              </a:ext>
            </a:extLst>
          </p:cNvPr>
          <p:cNvGrpSpPr/>
          <p:nvPr/>
        </p:nvGrpSpPr>
        <p:grpSpPr>
          <a:xfrm>
            <a:off x="7946319" y="770148"/>
            <a:ext cx="9154126" cy="968318"/>
            <a:chOff x="739068" y="1515168"/>
            <a:chExt cx="8338389" cy="968444"/>
          </a:xfrm>
          <a:solidFill>
            <a:srgbClr val="FFC000"/>
          </a:solidFill>
        </p:grpSpPr>
        <p:sp>
          <p:nvSpPr>
            <p:cNvPr id="62" name="Freeform 71">
              <a:extLst>
                <a:ext uri="{FF2B5EF4-FFF2-40B4-BE49-F238E27FC236}">
                  <a16:creationId xmlns:a16="http://schemas.microsoft.com/office/drawing/2014/main" id="{45FE6FBD-BDD4-8607-D10F-0E8ADDB5A6E9}"/>
                </a:ext>
              </a:extLst>
            </p:cNvPr>
            <p:cNvSpPr>
              <a:spLocks/>
            </p:cNvSpPr>
            <p:nvPr/>
          </p:nvSpPr>
          <p:spPr bwMode="auto">
            <a:xfrm flipH="1">
              <a:off x="3250419" y="2104202"/>
              <a:ext cx="5827038" cy="379410"/>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63" name="Group 30">
              <a:extLst>
                <a:ext uri="{FF2B5EF4-FFF2-40B4-BE49-F238E27FC236}">
                  <a16:creationId xmlns:a16="http://schemas.microsoft.com/office/drawing/2014/main" id="{FE207EAB-FAA4-CF01-A4F1-4040E2DBECC9}"/>
                </a:ext>
              </a:extLst>
            </p:cNvPr>
            <p:cNvGrpSpPr/>
            <p:nvPr/>
          </p:nvGrpSpPr>
          <p:grpSpPr>
            <a:xfrm>
              <a:off x="739068" y="1515168"/>
              <a:ext cx="7220702" cy="960327"/>
              <a:chOff x="739068" y="1515168"/>
              <a:chExt cx="7220702" cy="960327"/>
            </a:xfrm>
            <a:grpFill/>
          </p:grpSpPr>
          <p:sp>
            <p:nvSpPr>
              <p:cNvPr id="64" name="Freeform 71">
                <a:extLst>
                  <a:ext uri="{FF2B5EF4-FFF2-40B4-BE49-F238E27FC236}">
                    <a16:creationId xmlns:a16="http://schemas.microsoft.com/office/drawing/2014/main" id="{63CF8E9F-3328-5FF4-B412-BB6378D82392}"/>
                  </a:ext>
                </a:extLst>
              </p:cNvPr>
              <p:cNvSpPr>
                <a:spLocks/>
              </p:cNvSpPr>
              <p:nvPr/>
            </p:nvSpPr>
            <p:spPr bwMode="auto">
              <a:xfrm>
                <a:off x="739068" y="2058030"/>
                <a:ext cx="6961968" cy="417465"/>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5" name="Oval 72">
                <a:extLst>
                  <a:ext uri="{FF2B5EF4-FFF2-40B4-BE49-F238E27FC236}">
                    <a16:creationId xmlns:a16="http://schemas.microsoft.com/office/drawing/2014/main" id="{35C1FAA8-18B8-FF72-3A33-3111737EE7C4}"/>
                  </a:ext>
                </a:extLst>
              </p:cNvPr>
              <p:cNvSpPr>
                <a:spLocks noChangeArrowheads="1"/>
              </p:cNvSpPr>
              <p:nvPr/>
            </p:nvSpPr>
            <p:spPr bwMode="auto">
              <a:xfrm>
                <a:off x="1372407" y="1515168"/>
                <a:ext cx="285717" cy="280956"/>
              </a:xfrm>
              <a:prstGeom prst="ellipse">
                <a:avLst/>
              </a:pr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6" name="Freeform 73">
                <a:extLst>
                  <a:ext uri="{FF2B5EF4-FFF2-40B4-BE49-F238E27FC236}">
                    <a16:creationId xmlns:a16="http://schemas.microsoft.com/office/drawing/2014/main" id="{631ED41F-D83B-D0F4-7E33-AE7CAB12FF9E}"/>
                  </a:ext>
                </a:extLst>
              </p:cNvPr>
              <p:cNvSpPr>
                <a:spLocks/>
              </p:cNvSpPr>
              <p:nvPr/>
            </p:nvSpPr>
            <p:spPr bwMode="auto">
              <a:xfrm>
                <a:off x="1300977" y="1773901"/>
                <a:ext cx="209526" cy="190478"/>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7" name="Freeform 74">
                <a:extLst>
                  <a:ext uri="{FF2B5EF4-FFF2-40B4-BE49-F238E27FC236}">
                    <a16:creationId xmlns:a16="http://schemas.microsoft.com/office/drawing/2014/main" id="{70B5B299-CC3C-688D-1114-BBCADF09956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8" name="Freeform 75">
                <a:extLst>
                  <a:ext uri="{FF2B5EF4-FFF2-40B4-BE49-F238E27FC236}">
                    <a16:creationId xmlns:a16="http://schemas.microsoft.com/office/drawing/2014/main" id="{23137481-5A45-A6B3-1DDC-DB4FFDBD6771}"/>
                  </a:ext>
                </a:extLst>
              </p:cNvPr>
              <p:cNvSpPr>
                <a:spLocks/>
              </p:cNvSpPr>
              <p:nvPr/>
            </p:nvSpPr>
            <p:spPr bwMode="auto">
              <a:xfrm>
                <a:off x="1300977" y="1773901"/>
                <a:ext cx="209526" cy="190478"/>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69" name="Freeform 76">
                <a:extLst>
                  <a:ext uri="{FF2B5EF4-FFF2-40B4-BE49-F238E27FC236}">
                    <a16:creationId xmlns:a16="http://schemas.microsoft.com/office/drawing/2014/main" id="{B964250E-36E8-F511-306F-B10E70AFA2DA}"/>
                  </a:ext>
                </a:extLst>
              </p:cNvPr>
              <p:cNvSpPr>
                <a:spLocks/>
              </p:cNvSpPr>
              <p:nvPr/>
            </p:nvSpPr>
            <p:spPr bwMode="auto">
              <a:xfrm>
                <a:off x="1300977" y="1773901"/>
                <a:ext cx="415877" cy="190478"/>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0" name="Freeform 77">
                <a:extLst>
                  <a:ext uri="{FF2B5EF4-FFF2-40B4-BE49-F238E27FC236}">
                    <a16:creationId xmlns:a16="http://schemas.microsoft.com/office/drawing/2014/main" id="{3FC5CC02-2F06-EA70-63CF-4920B29433B8}"/>
                  </a:ext>
                </a:extLst>
              </p:cNvPr>
              <p:cNvSpPr>
                <a:spLocks/>
              </p:cNvSpPr>
              <p:nvPr/>
            </p:nvSpPr>
            <p:spPr bwMode="auto">
              <a:xfrm>
                <a:off x="1226374" y="1853267"/>
                <a:ext cx="566671" cy="17619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1" name="Freeform 78">
                <a:extLst>
                  <a:ext uri="{FF2B5EF4-FFF2-40B4-BE49-F238E27FC236}">
                    <a16:creationId xmlns:a16="http://schemas.microsoft.com/office/drawing/2014/main" id="{5B980DBF-2797-8745-21DC-F4F60E224E20}"/>
                  </a:ext>
                </a:extLst>
              </p:cNvPr>
              <p:cNvSpPr>
                <a:spLocks/>
              </p:cNvSpPr>
              <p:nvPr/>
            </p:nvSpPr>
            <p:spPr bwMode="auto">
              <a:xfrm>
                <a:off x="1515265" y="1908822"/>
                <a:ext cx="306352" cy="473020"/>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2" name="Freeform 79">
                <a:extLst>
                  <a:ext uri="{FF2B5EF4-FFF2-40B4-BE49-F238E27FC236}">
                    <a16:creationId xmlns:a16="http://schemas.microsoft.com/office/drawing/2014/main" id="{3D78220D-6C37-731F-3E6B-C26E909B6CCA}"/>
                  </a:ext>
                </a:extLst>
              </p:cNvPr>
              <p:cNvSpPr>
                <a:spLocks/>
              </p:cNvSpPr>
              <p:nvPr/>
            </p:nvSpPr>
            <p:spPr bwMode="auto">
              <a:xfrm>
                <a:off x="1204151" y="1908822"/>
                <a:ext cx="617466" cy="473020"/>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3" name="Freeform 80">
                <a:extLst>
                  <a:ext uri="{FF2B5EF4-FFF2-40B4-BE49-F238E27FC236}">
                    <a16:creationId xmlns:a16="http://schemas.microsoft.com/office/drawing/2014/main" id="{0FB19CDA-FDF5-63E5-19D5-3696DD14CAA0}"/>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4" name="Freeform 81">
                <a:extLst>
                  <a:ext uri="{FF2B5EF4-FFF2-40B4-BE49-F238E27FC236}">
                    <a16:creationId xmlns:a16="http://schemas.microsoft.com/office/drawing/2014/main" id="{1F0592CE-DA00-5D79-B567-2FA1AA894312}"/>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5" name="Freeform 82">
                <a:extLst>
                  <a:ext uri="{FF2B5EF4-FFF2-40B4-BE49-F238E27FC236}">
                    <a16:creationId xmlns:a16="http://schemas.microsoft.com/office/drawing/2014/main" id="{D4B85540-A29D-F83D-CAEE-BC404B96AB1F}"/>
                  </a:ext>
                </a:extLst>
              </p:cNvPr>
              <p:cNvSpPr>
                <a:spLocks/>
              </p:cNvSpPr>
              <p:nvPr/>
            </p:nvSpPr>
            <p:spPr bwMode="auto">
              <a:xfrm>
                <a:off x="1515265" y="2058030"/>
                <a:ext cx="30159" cy="323813"/>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grpFill/>
              <a:ln w="12700" cap="flat" cmpd="sng" algn="ctr">
                <a:solidFill>
                  <a:srgbClr val="A5A5A5">
                    <a:shade val="50000"/>
                  </a:srgbClr>
                </a:solidFill>
                <a:prstDash val="solid"/>
                <a:miter lim="800000"/>
              </a:ln>
              <a:effectLst/>
            </p:spPr>
            <p:txBody>
              <a:bodyPr vert="horz" wrap="square" lIns="91417" tIns="45709" rIns="91417" bIns="45709"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76" name="TextBox 43">
                <a:extLst>
                  <a:ext uri="{FF2B5EF4-FFF2-40B4-BE49-F238E27FC236}">
                    <a16:creationId xmlns:a16="http://schemas.microsoft.com/office/drawing/2014/main" id="{2E941BB9-25AD-2343-FCAC-CB1030F735FD}"/>
                  </a:ext>
                </a:extLst>
              </p:cNvPr>
              <p:cNvSpPr txBox="1"/>
              <p:nvPr/>
            </p:nvSpPr>
            <p:spPr>
              <a:xfrm>
                <a:off x="2132732" y="1706054"/>
                <a:ext cx="5827038" cy="769441"/>
              </a:xfrm>
              <a:prstGeom prst="rect">
                <a:avLst/>
              </a:prstGeom>
              <a:grpFill/>
              <a:ln w="12700" cap="flat" cmpd="sng" algn="ctr">
                <a:solidFill>
                  <a:srgbClr val="A5A5A5">
                    <a:shade val="50000"/>
                  </a:srgbClr>
                </a:solidFill>
                <a:prstDash val="solid"/>
                <a:miter lim="800000"/>
              </a:ln>
              <a:effectLst/>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rgbClr val="008000"/>
                      </a:solidFill>
                    </a:ln>
                    <a:solidFill>
                      <a:srgbClr val="008000"/>
                    </a:solidFill>
                    <a:effectLst/>
                    <a:uLnTx/>
                    <a:uFillTx/>
                    <a:latin typeface="Calibri"/>
                    <a:ea typeface="Tahoma" panose="020B0604030504040204" pitchFamily="34" charset="0"/>
                    <a:cs typeface="Arial" panose="020B0604020202020204" pitchFamily="34" charset="0"/>
                    <a:sym typeface="Arial"/>
                  </a:rPr>
                  <a:t>   PHIẾU HỌC TẬP SỐ 3</a:t>
                </a:r>
              </a:p>
            </p:txBody>
          </p:sp>
        </p:grpSp>
      </p:grpSp>
      <p:sp>
        <p:nvSpPr>
          <p:cNvPr id="46" name="Rounded Rectangle 45"/>
          <p:cNvSpPr/>
          <p:nvPr/>
        </p:nvSpPr>
        <p:spPr>
          <a:xfrm>
            <a:off x="450680" y="2396419"/>
            <a:ext cx="23530904" cy="2096818"/>
          </a:xfrm>
          <a:prstGeom prst="roundRect">
            <a:avLst>
              <a:gd name="adj" fmla="val 4376"/>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nvGrpSpPr>
          <p:cNvPr id="47" name="Group 46">
            <a:extLst>
              <a:ext uri="{FF2B5EF4-FFF2-40B4-BE49-F238E27FC236}">
                <a16:creationId xmlns:a16="http://schemas.microsoft.com/office/drawing/2014/main" id="{EEF524F8-E36A-455D-B747-24196E0F10B8}"/>
              </a:ext>
            </a:extLst>
          </p:cNvPr>
          <p:cNvGrpSpPr/>
          <p:nvPr/>
        </p:nvGrpSpPr>
        <p:grpSpPr>
          <a:xfrm>
            <a:off x="1475784" y="4876800"/>
            <a:ext cx="20705398" cy="1961050"/>
            <a:chOff x="130069" y="4553817"/>
            <a:chExt cx="20677130" cy="2065988"/>
          </a:xfrm>
          <a:solidFill>
            <a:srgbClr val="5F8D2E"/>
          </a:solidFill>
        </p:grpSpPr>
        <p:grpSp>
          <p:nvGrpSpPr>
            <p:cNvPr id="48" name="Group 47">
              <a:extLst>
                <a:ext uri="{FF2B5EF4-FFF2-40B4-BE49-F238E27FC236}">
                  <a16:creationId xmlns:a16="http://schemas.microsoft.com/office/drawing/2014/main" id="{CC9CDA57-3642-4499-85DC-7E3520E54035}"/>
                </a:ext>
              </a:extLst>
            </p:cNvPr>
            <p:cNvGrpSpPr/>
            <p:nvPr/>
          </p:nvGrpSpPr>
          <p:grpSpPr>
            <a:xfrm>
              <a:off x="130069" y="4553819"/>
              <a:ext cx="20677130" cy="2065986"/>
              <a:chOff x="93440" y="2208453"/>
              <a:chExt cx="10338565" cy="1032993"/>
            </a:xfrm>
            <a:grpFill/>
          </p:grpSpPr>
          <p:sp>
            <p:nvSpPr>
              <p:cNvPr id="51" name="Rectangle 50">
                <a:extLst>
                  <a:ext uri="{FF2B5EF4-FFF2-40B4-BE49-F238E27FC236}">
                    <a16:creationId xmlns:a16="http://schemas.microsoft.com/office/drawing/2014/main" id="{00780CF5-E936-48E1-AB7B-CE819980B2C4}"/>
                  </a:ext>
                </a:extLst>
              </p:cNvPr>
              <p:cNvSpPr/>
              <p:nvPr/>
            </p:nvSpPr>
            <p:spPr>
              <a:xfrm>
                <a:off x="3023177" y="2229375"/>
                <a:ext cx="1977297" cy="997465"/>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2" name="Rectangle 51">
                <a:extLst>
                  <a:ext uri="{FF2B5EF4-FFF2-40B4-BE49-F238E27FC236}">
                    <a16:creationId xmlns:a16="http://schemas.microsoft.com/office/drawing/2014/main" id="{7D7EC5FD-6D19-4178-8F3F-D968CD745CD7}"/>
                  </a:ext>
                </a:extLst>
              </p:cNvPr>
              <p:cNvSpPr/>
              <p:nvPr/>
            </p:nvSpPr>
            <p:spPr>
              <a:xfrm>
                <a:off x="365572" y="2243981"/>
                <a:ext cx="1977297" cy="997465"/>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3" name="Oval 52">
                <a:extLst>
                  <a:ext uri="{FF2B5EF4-FFF2-40B4-BE49-F238E27FC236}">
                    <a16:creationId xmlns:a16="http://schemas.microsoft.com/office/drawing/2014/main" id="{84E3787D-1546-489A-BC25-C3FD609DCB06}"/>
                  </a:ext>
                </a:extLst>
              </p:cNvPr>
              <p:cNvSpPr/>
              <p:nvPr/>
            </p:nvSpPr>
            <p:spPr>
              <a:xfrm>
                <a:off x="2732631" y="2360040"/>
                <a:ext cx="544265" cy="697697"/>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Oval 53">
                <a:extLst>
                  <a:ext uri="{FF2B5EF4-FFF2-40B4-BE49-F238E27FC236}">
                    <a16:creationId xmlns:a16="http://schemas.microsoft.com/office/drawing/2014/main" id="{C676FBB2-AAED-49BD-A619-CEF526460920}"/>
                  </a:ext>
                </a:extLst>
              </p:cNvPr>
              <p:cNvSpPr/>
              <p:nvPr/>
            </p:nvSpPr>
            <p:spPr>
              <a:xfrm>
                <a:off x="93440" y="2372738"/>
                <a:ext cx="544265" cy="697697"/>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Rectangle 54">
                <a:extLst>
                  <a:ext uri="{FF2B5EF4-FFF2-40B4-BE49-F238E27FC236}">
                    <a16:creationId xmlns:a16="http://schemas.microsoft.com/office/drawing/2014/main" id="{A40F324A-DDD8-4E6C-BDD6-975E3ADA5BD3}"/>
                  </a:ext>
                </a:extLst>
              </p:cNvPr>
              <p:cNvSpPr/>
              <p:nvPr/>
            </p:nvSpPr>
            <p:spPr>
              <a:xfrm>
                <a:off x="5723744" y="2221357"/>
                <a:ext cx="1977297" cy="997465"/>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6" name="Oval 55">
                <a:extLst>
                  <a:ext uri="{FF2B5EF4-FFF2-40B4-BE49-F238E27FC236}">
                    <a16:creationId xmlns:a16="http://schemas.microsoft.com/office/drawing/2014/main" id="{A5F2BEF5-F8F4-46A1-9C1D-71C64EC303F1}"/>
                  </a:ext>
                </a:extLst>
              </p:cNvPr>
              <p:cNvSpPr/>
              <p:nvPr/>
            </p:nvSpPr>
            <p:spPr>
              <a:xfrm>
                <a:off x="5418768" y="2352025"/>
                <a:ext cx="544265" cy="697697"/>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3DAB8123-5FE6-40C4-9AE4-208D44B789A6}"/>
                  </a:ext>
                </a:extLst>
              </p:cNvPr>
              <p:cNvSpPr/>
              <p:nvPr/>
            </p:nvSpPr>
            <p:spPr>
              <a:xfrm>
                <a:off x="8454708" y="2208453"/>
                <a:ext cx="1977297" cy="997465"/>
              </a:xfrm>
              <a:prstGeom prst="rect">
                <a:avLst/>
              </a:prstGeom>
              <a:solidFill>
                <a:srgbClr val="006600"/>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4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8" name="Oval 57">
                <a:extLst>
                  <a:ext uri="{FF2B5EF4-FFF2-40B4-BE49-F238E27FC236}">
                    <a16:creationId xmlns:a16="http://schemas.microsoft.com/office/drawing/2014/main" id="{9953997F-6181-4CF6-B667-2A3829F80CDD}"/>
                  </a:ext>
                </a:extLst>
              </p:cNvPr>
              <p:cNvSpPr/>
              <p:nvPr/>
            </p:nvSpPr>
            <p:spPr>
              <a:xfrm>
                <a:off x="8164162" y="2339120"/>
                <a:ext cx="544265" cy="697697"/>
              </a:xfrm>
              <a:prstGeom prst="ellipse">
                <a:avLst/>
              </a:prstGeom>
              <a:solidFill>
                <a:srgbClr val="0066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BEFDA752-A975-4913-AE7E-32648CC5A8A8}"/>
                    </a:ext>
                  </a:extLst>
                </p:cNvPr>
                <p:cNvSpPr/>
                <p:nvPr/>
              </p:nvSpPr>
              <p:spPr>
                <a:xfrm>
                  <a:off x="1714677" y="4820283"/>
                  <a:ext cx="2481168" cy="1559219"/>
                </a:xfrm>
                <a:prstGeom prst="rect">
                  <a:avLst/>
                </a:prstGeom>
                <a:noFill/>
              </p:spPr>
              <p:txBody>
                <a:bodyPr wrap="square">
                  <a:spAutoFit/>
                </a:bodyPr>
                <a:lstStyle/>
                <a:p>
                  <a:pPr lvl="0" algn="ctr" defTabSz="2177278">
                    <a:buClrTx/>
                    <a:defRPr/>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rPr>
                            </m:ctrlPr>
                          </m:fPr>
                          <m:num>
                            <m:r>
                              <a:rPr lang="en-US" sz="4800" b="1" i="1" smtClean="0">
                                <a:solidFill>
                                  <a:schemeClr val="bg1"/>
                                </a:solidFill>
                                <a:latin typeface="Cambria Math"/>
                              </a:rPr>
                              <m:t>𝟗</m:t>
                            </m:r>
                          </m:num>
                          <m:den>
                            <m:r>
                              <a:rPr lang="en-US" sz="4800" b="1" i="1" smtClean="0">
                                <a:solidFill>
                                  <a:schemeClr val="bg1"/>
                                </a:solidFill>
                                <a:latin typeface="Cambria Math"/>
                              </a:rPr>
                              <m:t>𝟕</m:t>
                            </m:r>
                          </m:den>
                        </m:f>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a:extLst>
                    <a:ext uri="{FF2B5EF4-FFF2-40B4-BE49-F238E27FC236}">
                      <a16:creationId xmlns:a16="http://schemas.microsoft.com/office/drawing/2014/main" xmlns:a14="http://schemas.microsoft.com/office/drawing/2010/main" xmlns="" id="{BEFDA752-A975-4913-AE7E-32648CC5A8A8}"/>
                    </a:ext>
                  </a:extLst>
                </p:cNvPr>
                <p:cNvSpPr>
                  <a:spLocks noRot="1" noChangeAspect="1" noMove="1" noResize="1" noEditPoints="1" noAdjustHandles="1" noChangeArrowheads="1" noChangeShapeType="1" noTextEdit="1"/>
                </p:cNvSpPr>
                <p:nvPr/>
              </p:nvSpPr>
              <p:spPr>
                <a:xfrm>
                  <a:off x="1714677" y="4820283"/>
                  <a:ext cx="2481168" cy="155921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FB725FB9-832D-4520-9459-E016C2129A13}"/>
                    </a:ext>
                  </a:extLst>
                </p:cNvPr>
                <p:cNvSpPr/>
                <p:nvPr/>
              </p:nvSpPr>
              <p:spPr>
                <a:xfrm>
                  <a:off x="12101517" y="4553817"/>
                  <a:ext cx="3067608" cy="1941762"/>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r>
                          <a:rPr lang="en-US" sz="5400" b="1" i="1" smtClean="0">
                            <a:solidFill>
                              <a:schemeClr val="bg1"/>
                            </a:solidFill>
                            <a:latin typeface="Cambria Math"/>
                          </a:rPr>
                          <m:t>−</m:t>
                        </m:r>
                        <m:f>
                          <m:fPr>
                            <m:ctrlPr>
                              <a:rPr lang="en-US" sz="5400" b="1" i="1">
                                <a:solidFill>
                                  <a:schemeClr val="bg1"/>
                                </a:solidFill>
                                <a:latin typeface="Cambria Math" panose="02040503050406030204" pitchFamily="18" charset="0"/>
                              </a:rPr>
                            </m:ctrlPr>
                          </m:fPr>
                          <m:num>
                            <m:r>
                              <a:rPr lang="en-US" sz="5400" b="1" i="1">
                                <a:solidFill>
                                  <a:schemeClr val="bg1"/>
                                </a:solidFill>
                                <a:latin typeface="Cambria Math"/>
                              </a:rPr>
                              <m:t>𝟒</m:t>
                            </m:r>
                            <m:rad>
                              <m:radPr>
                                <m:degHide m:val="on"/>
                                <m:ctrlPr>
                                  <a:rPr lang="en-US" sz="5400" b="1" i="1">
                                    <a:solidFill>
                                      <a:schemeClr val="bg1"/>
                                    </a:solidFill>
                                    <a:latin typeface="Cambria Math" panose="02040503050406030204" pitchFamily="18" charset="0"/>
                                  </a:rPr>
                                </m:ctrlPr>
                              </m:radPr>
                              <m:deg/>
                              <m:e>
                                <m:r>
                                  <a:rPr lang="en-US" sz="5400" b="1" i="1">
                                    <a:solidFill>
                                      <a:schemeClr val="bg1"/>
                                    </a:solidFill>
                                    <a:latin typeface="Cambria Math"/>
                                  </a:rPr>
                                  <m:t>𝟐</m:t>
                                </m:r>
                              </m:e>
                            </m:rad>
                          </m:num>
                          <m:den>
                            <m:r>
                              <a:rPr lang="en-US" sz="5400" b="1" i="1">
                                <a:solidFill>
                                  <a:schemeClr val="bg1"/>
                                </a:solidFill>
                                <a:latin typeface="Cambria Math"/>
                              </a:rPr>
                              <m:t>𝟗</m:t>
                            </m:r>
                          </m:den>
                        </m:f>
                        <m:r>
                          <a:rPr lang="en-US" sz="5400" b="1" i="1">
                            <a:solidFill>
                              <a:schemeClr val="bg1"/>
                            </a:solidFill>
                            <a:latin typeface="Cambria Math" panose="02040503050406030204" pitchFamily="18" charset="0"/>
                          </a:rPr>
                          <m:t>.</m:t>
                        </m:r>
                      </m:oMath>
                    </m:oMathPara>
                  </a14:m>
                  <a:endPar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ectangle 49">
                  <a:extLst>
                    <a:ext uri="{FF2B5EF4-FFF2-40B4-BE49-F238E27FC236}">
                      <a16:creationId xmlns="" xmlns:a16="http://schemas.microsoft.com/office/drawing/2014/main" xmlns:a14="http://schemas.microsoft.com/office/drawing/2010/main" id="{FB725FB9-832D-4520-9459-E016C2129A13}"/>
                    </a:ext>
                  </a:extLst>
                </p:cNvPr>
                <p:cNvSpPr>
                  <a:spLocks noRot="1" noChangeAspect="1" noMove="1" noResize="1" noEditPoints="1" noAdjustHandles="1" noChangeArrowheads="1" noChangeShapeType="1" noTextEdit="1"/>
                </p:cNvSpPr>
                <p:nvPr/>
              </p:nvSpPr>
              <p:spPr>
                <a:xfrm>
                  <a:off x="12101517" y="4553817"/>
                  <a:ext cx="3067608" cy="1941762"/>
                </a:xfrm>
                <a:prstGeom prst="rect">
                  <a:avLst/>
                </a:prstGeom>
                <a:blipFill rotWithShape="1">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950A8195-13A6-4B82-A6CD-7B83884B2BD1}"/>
                  </a:ext>
                </a:extLst>
              </p:cNvPr>
              <p:cNvSpPr txBox="1"/>
              <p:nvPr/>
            </p:nvSpPr>
            <p:spPr>
              <a:xfrm>
                <a:off x="4279255" y="2369579"/>
                <a:ext cx="19017163" cy="1897892"/>
              </a:xfrm>
              <a:prstGeom prst="rect">
                <a:avLst/>
              </a:prstGeom>
              <a:noFill/>
            </p:spPr>
            <p:txBody>
              <a:bodyPr wrap="square" rtlCol="0">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Cho góc lượng giác </a:t>
                </a:r>
                <a14:m>
                  <m:oMath xmlns:m="http://schemas.openxmlformats.org/officeDocument/2006/math">
                    <m:r>
                      <a:rPr lang="en-US" sz="4800" b="1" i="1">
                        <a:latin typeface="Cambria Math"/>
                      </a:rPr>
                      <m:t>𝜶</m:t>
                    </m:r>
                  </m:oMath>
                </a14:m>
                <a:r>
                  <a:rPr lang="vi-VN" sz="4800" b="1" dirty="0">
                    <a:latin typeface="Tahoma" panose="020B0604030504040204" pitchFamily="34" charset="0"/>
                    <a:ea typeface="Tahoma" panose="020B0604030504040204" pitchFamily="34" charset="0"/>
                    <a:cs typeface="Tahoma" panose="020B0604030504040204" pitchFamily="34" charset="0"/>
                  </a:rPr>
                  <a:t> thỏa mãn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a:rPr>
                          <m:t>𝒔𝒊𝒏</m:t>
                        </m:r>
                      </m:fName>
                      <m:e>
                        <m:r>
                          <a:rPr lang="en-US" sz="4800" b="1" i="1">
                            <a:latin typeface="Cambria Math"/>
                          </a:rPr>
                          <m:t>𝜶</m:t>
                        </m:r>
                      </m:e>
                    </m:func>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𝟏</m:t>
                        </m:r>
                      </m:num>
                      <m:den>
                        <m:r>
                          <a:rPr lang="en-US" sz="4800" b="1" i="1">
                            <a:latin typeface="Cambria Math"/>
                          </a:rPr>
                          <m:t>𝟑</m:t>
                        </m:r>
                      </m:den>
                    </m:f>
                  </m:oMath>
                </a14:m>
                <a:r>
                  <a:rPr lang="vi-VN" sz="48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4800" b="1" i="1">
                        <a:latin typeface="Cambria Math"/>
                      </a:rPr>
                      <m:t>𝝅</m:t>
                    </m:r>
                    <m:r>
                      <a:rPr lang="en-US" sz="4800" b="1" i="1">
                        <a:latin typeface="Cambria Math"/>
                      </a:rPr>
                      <m:t>&lt;</m:t>
                    </m:r>
                    <m:r>
                      <a:rPr lang="en-US" sz="4800" b="1" i="1">
                        <a:latin typeface="Cambria Math"/>
                      </a:rPr>
                      <m:t>𝜶</m:t>
                    </m:r>
                    <m:r>
                      <a:rPr lang="en-US" sz="4800" b="1" i="1">
                        <a:latin typeface="Cambria Math"/>
                      </a:rPr>
                      <m:t>&lt;</m:t>
                    </m:r>
                    <m:f>
                      <m:fPr>
                        <m:ctrlPr>
                          <a:rPr lang="en-US" sz="4800" b="1" i="1">
                            <a:latin typeface="Cambria Math" panose="02040503050406030204" pitchFamily="18" charset="0"/>
                          </a:rPr>
                        </m:ctrlPr>
                      </m:fPr>
                      <m:num>
                        <m:r>
                          <a:rPr lang="en-US" sz="4800" b="1" i="1">
                            <a:latin typeface="Cambria Math"/>
                          </a:rPr>
                          <m:t>𝟑</m:t>
                        </m:r>
                        <m:r>
                          <a:rPr lang="en-US" sz="4800" b="1" i="1">
                            <a:latin typeface="Cambria Math"/>
                          </a:rPr>
                          <m:t>𝝅</m:t>
                        </m:r>
                      </m:num>
                      <m:den>
                        <m:r>
                          <a:rPr lang="en-US" sz="4800" b="1" i="1">
                            <a:latin typeface="Cambria Math"/>
                          </a:rPr>
                          <m:t>𝟐</m:t>
                        </m:r>
                      </m:den>
                    </m:f>
                  </m:oMath>
                </a14:m>
                <a:r>
                  <a:rPr lang="vi-VN" sz="4800" b="1" dirty="0">
                    <a:latin typeface="Tahoma" panose="020B0604030504040204" pitchFamily="34" charset="0"/>
                    <a:ea typeface="Tahoma" panose="020B0604030504040204" pitchFamily="34" charset="0"/>
                    <a:cs typeface="Tahoma" panose="020B0604030504040204" pitchFamily="34" charset="0"/>
                  </a:rPr>
                  <a:t>. </a:t>
                </a:r>
                <a:endParaRPr lang="en-US" sz="4800" b="1" dirty="0">
                  <a:latin typeface="Tahoma" panose="020B0604030504040204" pitchFamily="34" charset="0"/>
                  <a:ea typeface="Tahoma" panose="020B0604030504040204" pitchFamily="34" charset="0"/>
                  <a:cs typeface="Tahoma" panose="020B0604030504040204" pitchFamily="34" charset="0"/>
                </a:endParaRPr>
              </a:p>
              <a:p>
                <a:r>
                  <a:rPr lang="vi-VN" sz="4800" b="1" dirty="0">
                    <a:latin typeface="Tahoma" panose="020B0604030504040204" pitchFamily="34" charset="0"/>
                    <a:ea typeface="Tahoma" panose="020B0604030504040204" pitchFamily="34" charset="0"/>
                    <a:cs typeface="Tahoma" panose="020B0604030504040204" pitchFamily="34" charset="0"/>
                  </a:rPr>
                  <a:t>Tính </a:t>
                </a:r>
                <a14:m>
                  <m:oMath xmlns:m="http://schemas.openxmlformats.org/officeDocument/2006/math">
                    <m:func>
                      <m:funcPr>
                        <m:ctrlPr>
                          <a:rPr lang="en-US" sz="4800" b="1" i="1">
                            <a:latin typeface="Cambria Math" panose="02040503050406030204" pitchFamily="18" charset="0"/>
                          </a:rPr>
                        </m:ctrlPr>
                      </m:funcPr>
                      <m:fName>
                        <m:r>
                          <a:rPr lang="en-US" sz="4800" b="1" i="1">
                            <a:latin typeface="Cambria Math"/>
                          </a:rPr>
                          <m:t>𝒔𝒊𝒏</m:t>
                        </m:r>
                      </m:fName>
                      <m:e>
                        <m:r>
                          <a:rPr lang="en-US" sz="4800" b="1" i="1">
                            <a:latin typeface="Cambria Math"/>
                          </a:rPr>
                          <m:t>𝟐</m:t>
                        </m:r>
                      </m:e>
                    </m:func>
                    <m:r>
                      <a:rPr lang="en-US" sz="4800" b="1" i="1">
                        <a:latin typeface="Cambria Math"/>
                      </a:rPr>
                      <m:t>𝜶</m:t>
                    </m:r>
                  </m:oMath>
                </a14:m>
                <a:r>
                  <a:rPr lang="vi-VN" sz="4800" b="1" dirty="0">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950A8195-13A6-4B82-A6CD-7B83884B2BD1}"/>
                  </a:ext>
                </a:extLst>
              </p:cNvPr>
              <p:cNvSpPr txBox="1">
                <a:spLocks noRot="1" noChangeAspect="1" noMove="1" noResize="1" noEditPoints="1" noAdjustHandles="1" noChangeArrowheads="1" noChangeShapeType="1" noTextEdit="1"/>
              </p:cNvSpPr>
              <p:nvPr/>
            </p:nvSpPr>
            <p:spPr>
              <a:xfrm>
                <a:off x="4279255" y="2369579"/>
                <a:ext cx="19017163" cy="1897892"/>
              </a:xfrm>
              <a:prstGeom prst="rect">
                <a:avLst/>
              </a:prstGeom>
              <a:blipFill>
                <a:blip r:embed="rId5"/>
                <a:stretch>
                  <a:fillRect l="-1474" b="-15756"/>
                </a:stretch>
              </a:blipFill>
            </p:spPr>
            <p:txBody>
              <a:bodyPr/>
              <a:lstStyle/>
              <a:p>
                <a:r>
                  <a:rPr lang="en-US">
                    <a:noFill/>
                  </a:rPr>
                  <a:t> </a:t>
                </a:r>
              </a:p>
            </p:txBody>
          </p:sp>
        </mc:Fallback>
      </mc:AlternateContent>
      <p:grpSp>
        <p:nvGrpSpPr>
          <p:cNvPr id="60" name="Group 59"/>
          <p:cNvGrpSpPr/>
          <p:nvPr/>
        </p:nvGrpSpPr>
        <p:grpSpPr>
          <a:xfrm>
            <a:off x="72941" y="2047713"/>
            <a:ext cx="3639960" cy="964231"/>
            <a:chOff x="1232231" y="3973277"/>
            <a:chExt cx="3639960" cy="913062"/>
          </a:xfrm>
        </p:grpSpPr>
        <p:grpSp>
          <p:nvGrpSpPr>
            <p:cNvPr id="61" name="Group 60"/>
            <p:cNvGrpSpPr/>
            <p:nvPr/>
          </p:nvGrpSpPr>
          <p:grpSpPr>
            <a:xfrm>
              <a:off x="1362045" y="4071155"/>
              <a:ext cx="3510146" cy="745750"/>
              <a:chOff x="2028795" y="4433105"/>
              <a:chExt cx="3510146" cy="745750"/>
            </a:xfrm>
          </p:grpSpPr>
          <p:sp>
            <p:nvSpPr>
              <p:cNvPr id="78" name="Freeform 20"/>
              <p:cNvSpPr>
                <a:spLocks/>
              </p:cNvSpPr>
              <p:nvPr/>
            </p:nvSpPr>
            <p:spPr bwMode="auto">
              <a:xfrm rot="5400000">
                <a:off x="3407450" y="3054450"/>
                <a:ext cx="745750"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79" name="TextBox 78"/>
              <p:cNvSpPr txBox="1"/>
              <p:nvPr/>
            </p:nvSpPr>
            <p:spPr>
              <a:xfrm>
                <a:off x="2745911" y="4456598"/>
                <a:ext cx="2793030" cy="670320"/>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CÂU </a:t>
                </a:r>
                <a:r>
                  <a:rPr lang="en-US" sz="4000" b="1" kern="1200" dirty="0">
                    <a:solidFill>
                      <a:srgbClr val="0000FF"/>
                    </a:solidFill>
                    <a:latin typeface="Tahoma" pitchFamily="34" charset="0"/>
                    <a:ea typeface="Tahoma" pitchFamily="34" charset="0"/>
                    <a:cs typeface="Tahoma" pitchFamily="34" charset="0"/>
                  </a:rPr>
                  <a:t>5</a:t>
                </a:r>
                <a:endParaRPr kumimoji="0" lang="en-US" sz="40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p:txBody>
          </p:sp>
        </p:grpSp>
        <p:pic>
          <p:nvPicPr>
            <p:cNvPr id="77" name="Picture 76"/>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1232231" y="3973277"/>
              <a:ext cx="1076356" cy="913062"/>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sp>
        <p:nvSpPr>
          <p:cNvPr id="80" name="Oval 79">
            <a:extLst>
              <a:ext uri="{FF2B5EF4-FFF2-40B4-BE49-F238E27FC236}">
                <a16:creationId xmlns:a16="http://schemas.microsoft.com/office/drawing/2014/main" id="{C02D910A-6004-4462-BE7D-EEC55C9A0E8B}"/>
              </a:ext>
            </a:extLst>
          </p:cNvPr>
          <p:cNvSpPr/>
          <p:nvPr/>
        </p:nvSpPr>
        <p:spPr>
          <a:xfrm>
            <a:off x="6761382" y="5057006"/>
            <a:ext cx="1126152" cy="1392373"/>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1" name="Rectangle 80">
                <a:extLst>
                  <a:ext uri="{FF2B5EF4-FFF2-40B4-BE49-F238E27FC236}">
                    <a16:creationId xmlns:a16="http://schemas.microsoft.com/office/drawing/2014/main" id="{D7F0691D-60AC-8B95-923C-65A2D084AB0F}"/>
                  </a:ext>
                </a:extLst>
              </p:cNvPr>
              <p:cNvSpPr/>
              <p:nvPr/>
            </p:nvSpPr>
            <p:spPr>
              <a:xfrm>
                <a:off x="8311857" y="5057007"/>
                <a:ext cx="2484560" cy="1648593"/>
              </a:xfrm>
              <a:prstGeom prst="rect">
                <a:avLst/>
              </a:prstGeom>
              <a:noFill/>
            </p:spPr>
            <p:txBody>
              <a:bodyPr wrap="square">
                <a:spAutoFit/>
              </a:bodyPr>
              <a:lstStyle/>
              <a:p>
                <a:pPr lvl="0" algn="ctr">
                  <a:defRPr/>
                </a:pPr>
                <a14:m>
                  <m:oMathPara xmlns:m="http://schemas.openxmlformats.org/officeDocument/2006/math">
                    <m:oMathParaPr>
                      <m:jc m:val="centerGroup"/>
                    </m:oMathParaPr>
                    <m:oMath xmlns:m="http://schemas.openxmlformats.org/officeDocument/2006/math">
                      <m:f>
                        <m:fPr>
                          <m:ctrlPr>
                            <a:rPr lang="en-US" sz="4800" b="1" i="1" smtClean="0">
                              <a:solidFill>
                                <a:schemeClr val="bg1"/>
                              </a:solidFill>
                              <a:latin typeface="Cambria Math" panose="02040503050406030204" pitchFamily="18" charset="0"/>
                            </a:rPr>
                          </m:ctrlPr>
                        </m:fPr>
                        <m:num>
                          <m:r>
                            <a:rPr lang="en-US" sz="4800" b="1" i="1">
                              <a:solidFill>
                                <a:schemeClr val="bg1"/>
                              </a:solidFill>
                              <a:latin typeface="Cambria Math"/>
                            </a:rPr>
                            <m:t>𝟒</m:t>
                          </m:r>
                          <m:rad>
                            <m:radPr>
                              <m:degHide m:val="on"/>
                              <m:ctrlPr>
                                <a:rPr lang="en-US" sz="4800" b="1" i="1">
                                  <a:solidFill>
                                    <a:schemeClr val="bg1"/>
                                  </a:solidFill>
                                  <a:latin typeface="Cambria Math" panose="02040503050406030204" pitchFamily="18" charset="0"/>
                                </a:rPr>
                              </m:ctrlPr>
                            </m:radPr>
                            <m:deg/>
                            <m:e>
                              <m:r>
                                <a:rPr lang="en-US" sz="4800" b="1" i="1">
                                  <a:solidFill>
                                    <a:schemeClr val="bg1"/>
                                  </a:solidFill>
                                  <a:latin typeface="Cambria Math"/>
                                </a:rPr>
                                <m:t>𝟐</m:t>
                              </m:r>
                            </m:e>
                          </m:rad>
                        </m:num>
                        <m:den>
                          <m:r>
                            <a:rPr lang="en-US" sz="4800" b="1" i="1">
                              <a:solidFill>
                                <a:schemeClr val="bg1"/>
                              </a:solidFill>
                              <a:latin typeface="Cambria Math"/>
                            </a:rPr>
                            <m:t>𝟗</m:t>
                          </m:r>
                        </m:den>
                      </m:f>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1" name="Rectangle 80">
                <a:extLst>
                  <a:ext uri="{FF2B5EF4-FFF2-40B4-BE49-F238E27FC236}">
                    <a16:creationId xmlns="" xmlns:a16="http://schemas.microsoft.com/office/drawing/2014/main" xmlns:a14="http://schemas.microsoft.com/office/drawing/2010/main" id="{D7F0691D-60AC-8B95-923C-65A2D084AB0F}"/>
                  </a:ext>
                </a:extLst>
              </p:cNvPr>
              <p:cNvSpPr>
                <a:spLocks noRot="1" noChangeAspect="1" noMove="1" noResize="1" noEditPoints="1" noAdjustHandles="1" noChangeArrowheads="1" noChangeShapeType="1" noTextEdit="1"/>
              </p:cNvSpPr>
              <p:nvPr/>
            </p:nvSpPr>
            <p:spPr>
              <a:xfrm>
                <a:off x="8311857" y="5057007"/>
                <a:ext cx="2484560" cy="1648593"/>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A33D5E65-5FCC-C920-539F-0B7DFAA8AD9B}"/>
                  </a:ext>
                </a:extLst>
              </p:cNvPr>
              <p:cNvSpPr/>
              <p:nvPr/>
            </p:nvSpPr>
            <p:spPr>
              <a:xfrm>
                <a:off x="19311200" y="5103665"/>
                <a:ext cx="2484560" cy="1480021"/>
              </a:xfrm>
              <a:prstGeom prst="rect">
                <a:avLst/>
              </a:prstGeom>
              <a:noFill/>
            </p:spPr>
            <p:txBody>
              <a:bodyPr wrap="square">
                <a:spAutoFit/>
              </a:bodyPr>
              <a:lstStyle/>
              <a:p>
                <a:pPr lvl="0" algn="ctr" defTabSz="2177278">
                  <a:buClrTx/>
                  <a:defRPr/>
                </a:pPr>
                <a14:m>
                  <m:oMathPara xmlns:m="http://schemas.openxmlformats.org/officeDocument/2006/math">
                    <m:oMathParaPr>
                      <m:jc m:val="centerGroup"/>
                    </m:oMathParaPr>
                    <m:oMath xmlns:m="http://schemas.openxmlformats.org/officeDocument/2006/math">
                      <m:r>
                        <a:rPr lang="en-US" sz="4800" b="1" i="1" smtClean="0">
                          <a:solidFill>
                            <a:schemeClr val="bg1"/>
                          </a:solidFill>
                          <a:latin typeface="Cambria Math" panose="02040503050406030204" pitchFamily="18" charset="0"/>
                        </a:rPr>
                        <m:t>−</m:t>
                      </m:r>
                      <m:f>
                        <m:fPr>
                          <m:ctrlPr>
                            <a:rPr lang="en-US" sz="4800" b="1" i="1" smtClean="0">
                              <a:solidFill>
                                <a:schemeClr val="bg1"/>
                              </a:solidFill>
                              <a:latin typeface="Cambria Math" panose="02040503050406030204" pitchFamily="18" charset="0"/>
                            </a:rPr>
                          </m:ctrlPr>
                        </m:fPr>
                        <m:num>
                          <m:r>
                            <a:rPr lang="en-US" sz="4800" b="1" i="1">
                              <a:solidFill>
                                <a:schemeClr val="bg1"/>
                              </a:solidFill>
                              <a:latin typeface="Cambria Math" panose="02040503050406030204" pitchFamily="18" charset="0"/>
                            </a:rPr>
                            <m:t>𝟐</m:t>
                          </m:r>
                        </m:num>
                        <m:den>
                          <m:r>
                            <a:rPr lang="en-US" sz="4800" b="1" i="1">
                              <a:solidFill>
                                <a:schemeClr val="bg1"/>
                              </a:solidFill>
                              <a:latin typeface="Cambria Math" panose="02040503050406030204" pitchFamily="18" charset="0"/>
                            </a:rPr>
                            <m:t>𝟑</m:t>
                          </m:r>
                        </m:den>
                      </m:f>
                      <m:r>
                        <a:rPr lang="en-US" sz="4800" b="1" i="1">
                          <a:solidFill>
                            <a:schemeClr val="bg1"/>
                          </a:solidFill>
                          <a:latin typeface="Cambria Math" panose="02040503050406030204" pitchFamily="18" charset="0"/>
                        </a:rPr>
                        <m:t>.</m:t>
                      </m:r>
                    </m:oMath>
                  </m:oMathPara>
                </a14:m>
                <a:endParaRPr kumimoji="0" lang="en-US" sz="48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2" name="Rectangle 81">
                <a:extLst>
                  <a:ext uri="{FF2B5EF4-FFF2-40B4-BE49-F238E27FC236}">
                    <a16:creationId xmlns:a16="http://schemas.microsoft.com/office/drawing/2014/main" xmlns:a14="http://schemas.microsoft.com/office/drawing/2010/main" xmlns="" id="{A33D5E65-5FCC-C920-539F-0B7DFAA8AD9B}"/>
                  </a:ext>
                </a:extLst>
              </p:cNvPr>
              <p:cNvSpPr>
                <a:spLocks noRot="1" noChangeAspect="1" noMove="1" noResize="1" noEditPoints="1" noAdjustHandles="1" noChangeArrowheads="1" noChangeShapeType="1" noTextEdit="1"/>
              </p:cNvSpPr>
              <p:nvPr/>
            </p:nvSpPr>
            <p:spPr>
              <a:xfrm>
                <a:off x="19311200" y="5103665"/>
                <a:ext cx="2484560" cy="1480021"/>
              </a:xfrm>
              <a:prstGeom prst="rect">
                <a:avLst/>
              </a:prstGeom>
              <a:blipFill rotWithShape="1">
                <a:blip r:embed="rId8"/>
                <a:stretch>
                  <a:fillRect/>
                </a:stretch>
              </a:blipFill>
            </p:spPr>
            <p:txBody>
              <a:bodyPr/>
              <a:lstStyle/>
              <a:p>
                <a:r>
                  <a:rPr lang="en-US">
                    <a:noFill/>
                  </a:rPr>
                  <a:t> </a:t>
                </a:r>
              </a:p>
            </p:txBody>
          </p:sp>
        </mc:Fallback>
      </mc:AlternateContent>
      <p:grpSp>
        <p:nvGrpSpPr>
          <p:cNvPr id="92" name="Group 91">
            <a:extLst>
              <a:ext uri="{FF2B5EF4-FFF2-40B4-BE49-F238E27FC236}">
                <a16:creationId xmlns:a16="http://schemas.microsoft.com/office/drawing/2014/main" id="{CE2B0210-A332-C599-79A2-936FB3928C7F}"/>
              </a:ext>
            </a:extLst>
          </p:cNvPr>
          <p:cNvGrpSpPr/>
          <p:nvPr/>
        </p:nvGrpSpPr>
        <p:grpSpPr>
          <a:xfrm>
            <a:off x="72941" y="6892770"/>
            <a:ext cx="23862374" cy="6442231"/>
            <a:chOff x="48567" y="4381499"/>
            <a:chExt cx="23018772" cy="6885576"/>
          </a:xfrm>
          <a:solidFill>
            <a:srgbClr val="DAE3F3"/>
          </a:solidFill>
        </p:grpSpPr>
        <p:sp>
          <p:nvSpPr>
            <p:cNvPr id="93" name="Rounded Rectangle 52">
              <a:extLst>
                <a:ext uri="{FF2B5EF4-FFF2-40B4-BE49-F238E27FC236}">
                  <a16:creationId xmlns:a16="http://schemas.microsoft.com/office/drawing/2014/main" id="{8CAD35BB-7547-C1D8-C394-B1EA6D00959A}"/>
                </a:ext>
              </a:extLst>
            </p:cNvPr>
            <p:cNvSpPr/>
            <p:nvPr/>
          </p:nvSpPr>
          <p:spPr>
            <a:xfrm>
              <a:off x="385312" y="4941557"/>
              <a:ext cx="22682027" cy="6325518"/>
            </a:xfrm>
            <a:prstGeom prst="roundRect">
              <a:avLst>
                <a:gd name="adj" fmla="val 2239"/>
              </a:avLst>
            </a:prstGeom>
            <a:grpFill/>
            <a:ln w="28575" cap="flat" cmpd="sng" algn="ctr">
              <a:solidFill>
                <a:srgbClr val="A5A5A5">
                  <a:lumMod val="50000"/>
                </a:srgbClr>
              </a:solidFill>
              <a:prstDash val="solid"/>
              <a:miter lim="800000"/>
            </a:ln>
            <a:effectLst>
              <a:innerShdw blurRad="114300">
                <a:prstClr val="black"/>
              </a:innerShdw>
            </a:effectLst>
            <a:scene3d>
              <a:camera prst="orthographicFront"/>
              <a:lightRig rig="threePt" dir="t"/>
            </a:scene3d>
            <a:sp3d>
              <a:bevelT/>
            </a:sp3d>
          </p:spPr>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nvGrpSpPr>
            <p:cNvPr id="94" name="Group 93">
              <a:extLst>
                <a:ext uri="{FF2B5EF4-FFF2-40B4-BE49-F238E27FC236}">
                  <a16:creationId xmlns:a16="http://schemas.microsoft.com/office/drawing/2014/main" id="{E8B1575B-C82F-8151-B14D-470FFD91A9A2}"/>
                </a:ext>
              </a:extLst>
            </p:cNvPr>
            <p:cNvGrpSpPr/>
            <p:nvPr/>
          </p:nvGrpSpPr>
          <p:grpSpPr>
            <a:xfrm>
              <a:off x="48567" y="4381499"/>
              <a:ext cx="3991940" cy="1079474"/>
              <a:chOff x="410517" y="4648199"/>
              <a:chExt cx="3991940" cy="1079474"/>
            </a:xfrm>
            <a:grpFill/>
          </p:grpSpPr>
          <p:sp>
            <p:nvSpPr>
              <p:cNvPr id="95" name="Freeform 20">
                <a:extLst>
                  <a:ext uri="{FF2B5EF4-FFF2-40B4-BE49-F238E27FC236}">
                    <a16:creationId xmlns:a16="http://schemas.microsoft.com/office/drawing/2014/main" id="{EAFE716F-C0AD-621B-6287-58AE2C5C2515}"/>
                  </a:ext>
                </a:extLst>
              </p:cNvPr>
              <p:cNvSpPr>
                <a:spLocks/>
              </p:cNvSpPr>
              <p:nvPr/>
            </p:nvSpPr>
            <p:spPr bwMode="auto">
              <a:xfrm rot="16200000" flipV="1">
                <a:off x="2421084" y="3633167"/>
                <a:ext cx="966341" cy="2996405"/>
              </a:xfrm>
              <a:prstGeom prst="round1Rect">
                <a:avLst/>
              </a:prstGeom>
              <a:grpFill/>
              <a:ln w="57150">
                <a:solidFill>
                  <a:srgbClr val="70AD47">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96" name="TextBox 95">
                <a:extLst>
                  <a:ext uri="{FF2B5EF4-FFF2-40B4-BE49-F238E27FC236}">
                    <a16:creationId xmlns:a16="http://schemas.microsoft.com/office/drawing/2014/main" id="{20504338-166F-92DF-AE15-777AEB5E322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sym typeface="Arial"/>
                </a:endParaRPr>
              </a:p>
            </p:txBody>
          </p:sp>
          <p:pic>
            <p:nvPicPr>
              <p:cNvPr id="97" name="Picture 96">
                <a:extLst>
                  <a:ext uri="{FF2B5EF4-FFF2-40B4-BE49-F238E27FC236}">
                    <a16:creationId xmlns:a16="http://schemas.microsoft.com/office/drawing/2014/main" id="{07D70ED3-D667-7B65-6DF6-F35D442FD4F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rgbClr val="70AD47">
                    <a:lumMod val="50000"/>
                  </a:srgb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5" name="Rectangle 4"/>
              <p:cNvSpPr/>
              <p:nvPr/>
            </p:nvSpPr>
            <p:spPr>
              <a:xfrm>
                <a:off x="2614524" y="7902739"/>
                <a:ext cx="11287376" cy="1273169"/>
              </a:xfrm>
              <a:prstGeom prst="rect">
                <a:avLst/>
              </a:prstGeom>
            </p:spPr>
            <p:txBody>
              <a:bodyPr wrap="square">
                <a:spAutoFit/>
              </a:bodyPr>
              <a:lstStyle/>
              <a:p>
                <a14:m>
                  <m:oMath xmlns:m="http://schemas.openxmlformats.org/officeDocument/2006/math">
                    <m:func>
                      <m:funcPr>
                        <m:ctrlPr>
                          <a:rPr lang="en-US" sz="4800" b="1" i="1" smtClean="0">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a:rPr>
                              <m:t>𝒄𝒐𝒔</m:t>
                            </m:r>
                          </m:e>
                          <m:sup>
                            <m:r>
                              <a:rPr lang="en-US" sz="4800" b="1" i="1">
                                <a:latin typeface="Cambria Math"/>
                              </a:rPr>
                              <m:t>𝟐</m:t>
                            </m:r>
                          </m:sup>
                        </m:sSup>
                      </m:fName>
                      <m:e>
                        <m:r>
                          <a:rPr lang="en-US" sz="4800" b="1" i="1">
                            <a:latin typeface="Cambria Math"/>
                          </a:rPr>
                          <m:t>𝜶</m:t>
                        </m:r>
                      </m:e>
                    </m:func>
                    <m:r>
                      <a:rPr lang="en-US" sz="4800" b="1" i="1">
                        <a:latin typeface="Cambria Math"/>
                      </a:rPr>
                      <m:t>=</m:t>
                    </m:r>
                    <m:r>
                      <a:rPr lang="en-US" sz="4800" b="1" i="1">
                        <a:latin typeface="Cambria Math"/>
                      </a:rPr>
                      <m:t>𝟏</m:t>
                    </m:r>
                    <m:r>
                      <a:rPr lang="en-US" sz="4800" b="1" i="1">
                        <a:latin typeface="Cambria Math"/>
                      </a:rPr>
                      <m:t>−</m:t>
                    </m:r>
                    <m:func>
                      <m:funcPr>
                        <m:ctrlPr>
                          <a:rPr lang="en-US" sz="4800" b="1" i="1">
                            <a:latin typeface="Cambria Math" panose="02040503050406030204" pitchFamily="18" charset="0"/>
                          </a:rPr>
                        </m:ctrlPr>
                      </m:funcPr>
                      <m:fName>
                        <m:sSup>
                          <m:sSupPr>
                            <m:ctrlPr>
                              <a:rPr lang="en-US" sz="4800" b="1" i="1">
                                <a:latin typeface="Cambria Math" panose="02040503050406030204" pitchFamily="18" charset="0"/>
                              </a:rPr>
                            </m:ctrlPr>
                          </m:sSupPr>
                          <m:e>
                            <m:r>
                              <a:rPr lang="en-US" sz="4800" b="1" i="1">
                                <a:latin typeface="Cambria Math"/>
                              </a:rPr>
                              <m:t>𝒔𝒊𝒏</m:t>
                            </m:r>
                          </m:e>
                          <m:sup>
                            <m:r>
                              <a:rPr lang="en-US" sz="4800" b="1" i="1">
                                <a:latin typeface="Cambria Math"/>
                              </a:rPr>
                              <m:t>𝟐</m:t>
                            </m:r>
                          </m:sup>
                        </m:sSup>
                      </m:fName>
                      <m:e>
                        <m:r>
                          <a:rPr lang="en-US" sz="4800" b="1" i="1">
                            <a:latin typeface="Cambria Math"/>
                          </a:rPr>
                          <m:t>𝜶</m:t>
                        </m:r>
                      </m:e>
                    </m:func>
                    <m:r>
                      <a:rPr lang="en-US" sz="4800" b="1" i="1">
                        <a:latin typeface="Cambria Math"/>
                      </a:rPr>
                      <m:t>=</m:t>
                    </m:r>
                    <m:f>
                      <m:fPr>
                        <m:ctrlPr>
                          <a:rPr lang="en-US" sz="4800" b="1" i="1">
                            <a:latin typeface="Cambria Math" panose="02040503050406030204" pitchFamily="18" charset="0"/>
                          </a:rPr>
                        </m:ctrlPr>
                      </m:fPr>
                      <m:num>
                        <m:r>
                          <a:rPr lang="en-US" sz="4800" b="1" i="1" smtClean="0">
                            <a:latin typeface="Cambria Math"/>
                          </a:rPr>
                          <m:t>𝟖</m:t>
                        </m:r>
                      </m:num>
                      <m:den>
                        <m:r>
                          <a:rPr lang="en-US" sz="4800" b="1" i="1" smtClean="0">
                            <a:latin typeface="Cambria Math"/>
                          </a:rPr>
                          <m:t>𝟗</m:t>
                        </m:r>
                      </m:den>
                    </m:f>
                  </m:oMath>
                </a14:m>
                <a:r>
                  <a:rPr lang="en-US" sz="4800" b="1" dirty="0"/>
                  <a:t> </a:t>
                </a:r>
                <a14:m>
                  <m:oMath xmlns:m="http://schemas.openxmlformats.org/officeDocument/2006/math">
                    <m:r>
                      <a:rPr lang="en-US" sz="4800" b="1" i="1">
                        <a:latin typeface="Cambria Math"/>
                      </a:rPr>
                      <m:t>⇒</m:t>
                    </m:r>
                    <m:func>
                      <m:funcPr>
                        <m:ctrlPr>
                          <a:rPr lang="en-US" sz="4800" b="1" i="1">
                            <a:latin typeface="Cambria Math" panose="02040503050406030204" pitchFamily="18" charset="0"/>
                          </a:rPr>
                        </m:ctrlPr>
                      </m:funcPr>
                      <m:fName>
                        <m:r>
                          <a:rPr lang="en-US" sz="4800" b="1" i="1">
                            <a:latin typeface="Cambria Math"/>
                          </a:rPr>
                          <m:t>𝒄𝒐𝒔</m:t>
                        </m:r>
                      </m:fName>
                      <m:e>
                        <m:r>
                          <a:rPr lang="en-US" sz="4800" b="1" i="1">
                            <a:latin typeface="Cambria Math"/>
                          </a:rPr>
                          <m:t>𝜶</m:t>
                        </m:r>
                      </m:e>
                    </m:func>
                    <m:r>
                      <a:rPr lang="en-US" sz="4800" b="1" i="1">
                        <a:latin typeface="Cambria Math"/>
                      </a:rPr>
                      <m:t>=±</m:t>
                    </m:r>
                    <m:f>
                      <m:fPr>
                        <m:ctrlPr>
                          <a:rPr lang="en-US" sz="4800" b="1" i="1">
                            <a:latin typeface="Cambria Math" panose="02040503050406030204" pitchFamily="18" charset="0"/>
                          </a:rPr>
                        </m:ctrlPr>
                      </m:fPr>
                      <m:num>
                        <m:r>
                          <a:rPr lang="en-US" sz="4800" b="1" i="1" smtClean="0">
                            <a:latin typeface="Cambria Math"/>
                          </a:rPr>
                          <m:t>𝟐</m:t>
                        </m:r>
                        <m:rad>
                          <m:radPr>
                            <m:degHide m:val="on"/>
                            <m:ctrlPr>
                              <a:rPr lang="en-US" sz="4800" b="1" i="1" smtClean="0">
                                <a:latin typeface="Cambria Math" panose="02040503050406030204" pitchFamily="18" charset="0"/>
                              </a:rPr>
                            </m:ctrlPr>
                          </m:radPr>
                          <m:deg/>
                          <m:e>
                            <m:r>
                              <a:rPr lang="en-US" sz="4800" b="1" i="1" smtClean="0">
                                <a:latin typeface="Cambria Math"/>
                              </a:rPr>
                              <m:t>𝟐</m:t>
                            </m:r>
                          </m:e>
                        </m:rad>
                      </m:num>
                      <m:den>
                        <m:r>
                          <a:rPr lang="en-US" sz="4800" b="1" i="1" smtClean="0">
                            <a:latin typeface="Cambria Math"/>
                          </a:rPr>
                          <m:t>𝟑</m:t>
                        </m:r>
                      </m:den>
                    </m:f>
                  </m:oMath>
                </a14:m>
                <a:endParaRPr lang="en-US" sz="4800" b="1" dirty="0"/>
              </a:p>
            </p:txBody>
          </p:sp>
        </mc:Choice>
        <mc:Fallback xmlns="">
          <p:sp>
            <p:nvSpPr>
              <p:cNvPr id="5" name="Rectangle 4"/>
              <p:cNvSpPr>
                <a:spLocks noRot="1" noChangeAspect="1" noMove="1" noResize="1" noEditPoints="1" noAdjustHandles="1" noChangeArrowheads="1" noChangeShapeType="1" noTextEdit="1"/>
              </p:cNvSpPr>
              <p:nvPr/>
            </p:nvSpPr>
            <p:spPr>
              <a:xfrm>
                <a:off x="2614524" y="7902739"/>
                <a:ext cx="11287376" cy="127316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50406" y="11277600"/>
                <a:ext cx="10722995" cy="164859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func>
                        <m:funcPr>
                          <m:ctrlPr>
                            <a:rPr lang="en-US" sz="4800" b="1" i="1" smtClean="0">
                              <a:latin typeface="Cambria Math" panose="02040503050406030204" pitchFamily="18" charset="0"/>
                            </a:rPr>
                          </m:ctrlPr>
                        </m:funcPr>
                        <m:fName>
                          <m:r>
                            <a:rPr lang="en-US" sz="4800" b="1" i="1">
                              <a:latin typeface="Cambria Math"/>
                            </a:rPr>
                            <m:t>𝒔𝒊𝒏</m:t>
                          </m:r>
                        </m:fName>
                        <m:e>
                          <m:r>
                            <a:rPr lang="en-US" sz="4800" b="1" i="1">
                              <a:latin typeface="Cambria Math"/>
                            </a:rPr>
                            <m:t>𝟐</m:t>
                          </m:r>
                        </m:e>
                      </m:func>
                      <m:r>
                        <a:rPr lang="en-US" sz="4800" b="1" i="1">
                          <a:latin typeface="Cambria Math"/>
                        </a:rPr>
                        <m:t>𝜶</m:t>
                      </m:r>
                      <m:r>
                        <a:rPr lang="en-US" sz="4800" b="1" i="1" smtClean="0">
                          <a:latin typeface="Cambria Math"/>
                        </a:rPr>
                        <m:t>=</m:t>
                      </m:r>
                      <m:func>
                        <m:funcPr>
                          <m:ctrlPr>
                            <a:rPr lang="en-US" sz="4800" b="1" i="1">
                              <a:latin typeface="Cambria Math" panose="02040503050406030204" pitchFamily="18" charset="0"/>
                            </a:rPr>
                          </m:ctrlPr>
                        </m:funcPr>
                        <m:fName>
                          <m:r>
                            <a:rPr lang="en-US" sz="4800" b="1" i="1" smtClean="0">
                              <a:latin typeface="Cambria Math"/>
                            </a:rPr>
                            <m:t>𝟐</m:t>
                          </m:r>
                          <m:r>
                            <a:rPr lang="en-US" sz="4800" b="1" i="1">
                              <a:latin typeface="Cambria Math"/>
                            </a:rPr>
                            <m:t>𝒔𝒊𝒏</m:t>
                          </m:r>
                        </m:fName>
                        <m:e>
                          <m:r>
                            <a:rPr lang="en-US" sz="4800" b="1" i="1">
                              <a:latin typeface="Cambria Math"/>
                            </a:rPr>
                            <m:t>𝜶</m:t>
                          </m:r>
                        </m:e>
                      </m:func>
                      <m:func>
                        <m:funcPr>
                          <m:ctrlPr>
                            <a:rPr lang="en-US" sz="4800" b="1" i="1">
                              <a:latin typeface="Cambria Math" panose="02040503050406030204" pitchFamily="18" charset="0"/>
                            </a:rPr>
                          </m:ctrlPr>
                        </m:funcPr>
                        <m:fName>
                          <m:r>
                            <a:rPr lang="en-US" sz="4800" b="1" i="1" smtClean="0">
                              <a:latin typeface="Cambria Math"/>
                            </a:rPr>
                            <m:t>.</m:t>
                          </m:r>
                          <m:r>
                            <a:rPr lang="en-US" sz="4800" b="1" i="1">
                              <a:latin typeface="Cambria Math"/>
                            </a:rPr>
                            <m:t>𝒄𝒐𝒔</m:t>
                          </m:r>
                        </m:fName>
                        <m:e>
                          <m:r>
                            <a:rPr lang="en-US" sz="4800" b="1" i="1">
                              <a:latin typeface="Cambria Math"/>
                            </a:rPr>
                            <m:t>𝜶</m:t>
                          </m:r>
                        </m:e>
                      </m:func>
                      <m:r>
                        <a:rPr lang="en-US" sz="4800" b="1" i="1">
                          <a:latin typeface="Cambria Math"/>
                        </a:rPr>
                        <m:t>=</m:t>
                      </m:r>
                      <m:f>
                        <m:fPr>
                          <m:ctrlPr>
                            <a:rPr lang="en-US" sz="4800" b="1" i="1" smtClean="0">
                              <a:solidFill>
                                <a:schemeClr val="tx1"/>
                              </a:solidFill>
                              <a:latin typeface="Cambria Math" panose="02040503050406030204" pitchFamily="18" charset="0"/>
                            </a:rPr>
                          </m:ctrlPr>
                        </m:fPr>
                        <m:num>
                          <m:r>
                            <a:rPr lang="en-US" sz="4800" b="1" i="1">
                              <a:solidFill>
                                <a:schemeClr val="tx1"/>
                              </a:solidFill>
                              <a:latin typeface="Cambria Math"/>
                            </a:rPr>
                            <m:t>𝟒</m:t>
                          </m:r>
                          <m:rad>
                            <m:radPr>
                              <m:degHide m:val="on"/>
                              <m:ctrlPr>
                                <a:rPr lang="en-US" sz="4800" b="1" i="1">
                                  <a:solidFill>
                                    <a:schemeClr val="tx1"/>
                                  </a:solidFill>
                                  <a:latin typeface="Cambria Math" panose="02040503050406030204" pitchFamily="18" charset="0"/>
                                </a:rPr>
                              </m:ctrlPr>
                            </m:radPr>
                            <m:deg/>
                            <m:e>
                              <m:r>
                                <a:rPr lang="en-US" sz="4800" b="1" i="1">
                                  <a:solidFill>
                                    <a:schemeClr val="tx1"/>
                                  </a:solidFill>
                                  <a:latin typeface="Cambria Math"/>
                                </a:rPr>
                                <m:t>𝟐</m:t>
                              </m:r>
                            </m:e>
                          </m:rad>
                        </m:num>
                        <m:den>
                          <m:r>
                            <a:rPr lang="en-US" sz="4800" b="1" i="1">
                              <a:solidFill>
                                <a:schemeClr val="tx1"/>
                              </a:solidFill>
                              <a:latin typeface="Cambria Math"/>
                            </a:rPr>
                            <m:t>𝟗</m:t>
                          </m:r>
                        </m:den>
                      </m:f>
                      <m:r>
                        <a:rPr lang="en-US" sz="4800" b="1" i="1">
                          <a:solidFill>
                            <a:schemeClr val="tx1"/>
                          </a:solidFill>
                          <a:latin typeface="Cambria Math" panose="02040503050406030204" pitchFamily="18" charset="0"/>
                        </a:rPr>
                        <m:t>.</m:t>
                      </m:r>
                    </m:oMath>
                  </m:oMathPara>
                </a14:m>
                <a:endParaRPr lang="en-US" sz="4800" b="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050406" y="11277600"/>
                <a:ext cx="10722995" cy="164859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2742672" y="9543393"/>
                <a:ext cx="8560598" cy="1273169"/>
              </a:xfrm>
              <a:prstGeom prst="rect">
                <a:avLst/>
              </a:prstGeom>
            </p:spPr>
            <p:txBody>
              <a:bodyPr wrap="square">
                <a:spAutoFit/>
              </a:bodyPr>
              <a:lstStyle/>
              <a:p>
                <a14:m>
                  <m:oMath xmlns:m="http://schemas.openxmlformats.org/officeDocument/2006/math">
                    <m:r>
                      <a:rPr lang="en-US" sz="4800" b="1" i="1">
                        <a:latin typeface="Cambria Math"/>
                      </a:rPr>
                      <m:t>⇒</m:t>
                    </m:r>
                    <m:func>
                      <m:funcPr>
                        <m:ctrlPr>
                          <a:rPr lang="en-US" sz="4800" b="1" i="1">
                            <a:latin typeface="Cambria Math" panose="02040503050406030204" pitchFamily="18" charset="0"/>
                          </a:rPr>
                        </m:ctrlPr>
                      </m:funcPr>
                      <m:fName>
                        <m:r>
                          <a:rPr lang="en-US" sz="4800" b="1" i="1">
                            <a:latin typeface="Cambria Math"/>
                          </a:rPr>
                          <m:t>𝒄𝒐𝒔</m:t>
                        </m:r>
                      </m:fName>
                      <m:e>
                        <m:r>
                          <a:rPr lang="en-US" sz="4800" b="1" i="1">
                            <a:latin typeface="Cambria Math"/>
                          </a:rPr>
                          <m:t>𝜶</m:t>
                        </m:r>
                      </m:e>
                    </m:func>
                    <m:r>
                      <a:rPr lang="en-US" sz="4800" b="1" i="1">
                        <a:latin typeface="Cambria Math"/>
                      </a:rPr>
                      <m:t>=−</m:t>
                    </m:r>
                    <m:f>
                      <m:fPr>
                        <m:ctrlPr>
                          <a:rPr lang="en-US" sz="4800" b="1" i="1">
                            <a:latin typeface="Cambria Math" panose="02040503050406030204" pitchFamily="18" charset="0"/>
                          </a:rPr>
                        </m:ctrlPr>
                      </m:fPr>
                      <m:num>
                        <m:r>
                          <a:rPr lang="en-US" sz="4800" b="1" i="1">
                            <a:latin typeface="Cambria Math"/>
                          </a:rPr>
                          <m:t>𝟐</m:t>
                        </m:r>
                        <m:rad>
                          <m:radPr>
                            <m:degHide m:val="on"/>
                            <m:ctrlPr>
                              <a:rPr lang="en-US" sz="4800" b="1" i="1">
                                <a:latin typeface="Cambria Math" panose="02040503050406030204" pitchFamily="18" charset="0"/>
                              </a:rPr>
                            </m:ctrlPr>
                          </m:radPr>
                          <m:deg/>
                          <m:e>
                            <m:r>
                              <a:rPr lang="en-US" sz="4800" b="1" i="1">
                                <a:latin typeface="Cambria Math"/>
                              </a:rPr>
                              <m:t>𝟐</m:t>
                            </m:r>
                          </m:e>
                        </m:rad>
                      </m:num>
                      <m:den>
                        <m:r>
                          <a:rPr lang="en-US" sz="4800" b="1" i="1">
                            <a:latin typeface="Cambria Math"/>
                          </a:rPr>
                          <m:t>𝟑</m:t>
                        </m:r>
                      </m:den>
                    </m:f>
                  </m:oMath>
                </a14:m>
                <a:r>
                  <a:rPr lang="en-US" sz="4800" b="1" dirty="0"/>
                  <a:t> vì </a:t>
                </a:r>
                <a14:m>
                  <m:oMath xmlns:m="http://schemas.openxmlformats.org/officeDocument/2006/math">
                    <m:r>
                      <a:rPr lang="en-US" sz="4800" b="1" i="1">
                        <a:latin typeface="Cambria Math"/>
                      </a:rPr>
                      <m:t>𝝅</m:t>
                    </m:r>
                    <m:r>
                      <a:rPr lang="en-US" sz="4800" b="1" i="1">
                        <a:latin typeface="Cambria Math"/>
                      </a:rPr>
                      <m:t>&lt;</m:t>
                    </m:r>
                    <m:r>
                      <a:rPr lang="en-US" sz="4800" b="1" i="1">
                        <a:latin typeface="Cambria Math"/>
                      </a:rPr>
                      <m:t>𝜶</m:t>
                    </m:r>
                    <m:r>
                      <a:rPr lang="en-US" sz="4800" b="1" i="1">
                        <a:latin typeface="Cambria Math"/>
                      </a:rPr>
                      <m:t>&lt;</m:t>
                    </m:r>
                    <m:f>
                      <m:fPr>
                        <m:ctrlPr>
                          <a:rPr lang="en-US" sz="4800" b="1" i="1">
                            <a:latin typeface="Cambria Math" panose="02040503050406030204" pitchFamily="18" charset="0"/>
                          </a:rPr>
                        </m:ctrlPr>
                      </m:fPr>
                      <m:num>
                        <m:r>
                          <a:rPr lang="en-US" sz="4800" b="1" i="1">
                            <a:latin typeface="Cambria Math"/>
                          </a:rPr>
                          <m:t>𝟑</m:t>
                        </m:r>
                        <m:r>
                          <a:rPr lang="en-US" sz="4800" b="1" i="1">
                            <a:latin typeface="Cambria Math"/>
                          </a:rPr>
                          <m:t>𝝅</m:t>
                        </m:r>
                      </m:num>
                      <m:den>
                        <m:r>
                          <a:rPr lang="en-US" sz="4800" b="1" i="1">
                            <a:latin typeface="Cambria Math"/>
                          </a:rPr>
                          <m:t>𝟐</m:t>
                        </m:r>
                      </m:den>
                    </m:f>
                  </m:oMath>
                </a14:m>
                <a:r>
                  <a:rPr lang="en-US" sz="4800" b="1" dirty="0"/>
                  <a:t> </a:t>
                </a:r>
              </a:p>
            </p:txBody>
          </p:sp>
        </mc:Choice>
        <mc:Fallback xmlns="">
          <p:sp>
            <p:nvSpPr>
              <p:cNvPr id="98" name="Rectangle 97"/>
              <p:cNvSpPr>
                <a:spLocks noRot="1" noChangeAspect="1" noMove="1" noResize="1" noEditPoints="1" noAdjustHandles="1" noChangeArrowheads="1" noChangeShapeType="1" noTextEdit="1"/>
              </p:cNvSpPr>
              <p:nvPr/>
            </p:nvSpPr>
            <p:spPr>
              <a:xfrm>
                <a:off x="2742672" y="9543393"/>
                <a:ext cx="8560598" cy="1273169"/>
              </a:xfrm>
              <a:prstGeom prst="rect">
                <a:avLst/>
              </a:prstGeom>
              <a:blipFill rotWithShape="1">
                <a:blip r:embed="rId12"/>
                <a:stretch>
                  <a:fillRect b="-13942"/>
                </a:stretch>
              </a:blipFill>
            </p:spPr>
            <p:txBody>
              <a:bodyPr/>
              <a:lstStyle/>
              <a:p>
                <a:r>
                  <a:rPr lang="en-US">
                    <a:noFill/>
                  </a:rPr>
                  <a:t> </a:t>
                </a:r>
              </a:p>
            </p:txBody>
          </p:sp>
        </mc:Fallback>
      </mc:AlternateContent>
    </p:spTree>
    <p:extLst>
      <p:ext uri="{BB962C8B-B14F-4D97-AF65-F5344CB8AC3E}">
        <p14:creationId xmlns:p14="http://schemas.microsoft.com/office/powerpoint/2010/main" val="3111679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nodeType="withEffect">
                                  <p:stCondLst>
                                    <p:cond delay="0"/>
                                  </p:stCondLst>
                                  <p:childTnLst>
                                    <p:set>
                                      <p:cBhvr>
                                        <p:cTn id="12" dur="1" fill="hold">
                                          <p:stCondLst>
                                            <p:cond delay="0"/>
                                          </p:stCondLst>
                                        </p:cTn>
                                        <p:tgtEl>
                                          <p:spTgt spid="59">
                                            <p:txEl>
                                              <p:pRg st="0" end="0"/>
                                            </p:txEl>
                                          </p:spTgt>
                                        </p:tgtEl>
                                        <p:attrNameLst>
                                          <p:attrName>style.visibility</p:attrName>
                                        </p:attrNameLst>
                                      </p:cBhvr>
                                      <p:to>
                                        <p:strVal val="visible"/>
                                      </p:to>
                                    </p:set>
                                    <p:animEffect transition="in" filter="wipe(left)">
                                      <p:cBhvr>
                                        <p:cTn id="13" dur="500"/>
                                        <p:tgtEl>
                                          <p:spTgt spid="5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9">
                                            <p:txEl>
                                              <p:pRg st="1" end="1"/>
                                            </p:txEl>
                                          </p:spTgt>
                                        </p:tgtEl>
                                        <p:attrNameLst>
                                          <p:attrName>style.visibility</p:attrName>
                                        </p:attrNameLst>
                                      </p:cBhvr>
                                      <p:to>
                                        <p:strVal val="visible"/>
                                      </p:to>
                                    </p:set>
                                    <p:animEffect transition="in" filter="wipe(left)">
                                      <p:cBhvr>
                                        <p:cTn id="16" dur="500"/>
                                        <p:tgtEl>
                                          <p:spTgt spid="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wipe(up)">
                                      <p:cBhvr>
                                        <p:cTn id="26" dur="500"/>
                                        <p:tgtEl>
                                          <p:spTgt spid="92"/>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barn(inVertical)">
                                      <p:cBhvr>
                                        <p:cTn id="35" dur="500"/>
                                        <p:tgtEl>
                                          <p:spTgt spid="9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left)">
                                      <p:cBhvr>
                                        <p:cTn id="4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0" grpId="0" animBg="1"/>
      <p:bldP spid="5" grpId="0"/>
      <p:bldP spid="6"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389928" y="1457723"/>
            <a:ext cx="23684993" cy="1171178"/>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Blip>
                    <a:blip r:embed="rId3"/>
                  </a:buBlip>
                  <a:tabLst/>
                  <a:defRPr/>
                </a:pPr>
                <a:r>
                  <a:rPr kumimoji="0" lang="en-US" sz="58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1.7</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1411505" y="1374525"/>
                <a:ext cx="23053143" cy="82266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Sử</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dụng</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𝟓</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0"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oMath>
                </a14:m>
                <a:r>
                  <a:rPr kumimoji="0" lang="en-US" sz="4800" b="1" i="0" u="none" strike="noStrike" kern="0" cap="none" spc="0" normalizeH="0" baseline="0" noProof="0" dirty="0">
                    <a:ln>
                      <a:noFill/>
                    </a:ln>
                    <a:solidFill>
                      <a:srgbClr val="000000"/>
                    </a:solidFill>
                    <a:effectLst/>
                    <a:uLnTx/>
                    <a:uFillTx/>
                    <a:latin typeface="Arial"/>
                    <a:ea typeface="Tahoma" panose="020B0604030504040204" pitchFamily="34" charset="0"/>
                    <a:cs typeface="Tahoma" panose="020B0604030504040204" pitchFamily="34" charset="0"/>
                    <a:sym typeface="Arial"/>
                  </a:rPr>
                  <a:t> </a:t>
                </a:r>
                <a14:m>
                  <m:oMath xmlns:m="http://schemas.openxmlformats.org/officeDocument/2006/math">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oMath>
                </a14:m>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hãy</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tính</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lượng</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giác</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góc</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1411505" y="1374525"/>
                <a:ext cx="23053143" cy="822661"/>
              </a:xfrm>
              <a:prstGeom prst="rect">
                <a:avLst/>
              </a:prstGeom>
              <a:blipFill>
                <a:blip r:embed="rId4"/>
                <a:stretch>
                  <a:fillRect t="-19259" b="-37778"/>
                </a:stretch>
              </a:blipFill>
            </p:spPr>
            <p:txBody>
              <a:bodyPr/>
              <a:lstStyle/>
              <a:p>
                <a:r>
                  <a:rPr lang="en-US">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575995" y="2628901"/>
            <a:ext cx="23498926" cy="10861577"/>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491644" y="2793666"/>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2561560" y="2682322"/>
                <a:ext cx="19761404" cy="108705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d>
                        <m:d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e>
                      </m:d>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𝟓</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oMath>
                  </m:oMathPara>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e>
                        </m:rad>
                      </m:num>
                      <m:den>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e>
                        </m:rad>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e>
                        </m:rad>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𝟔</m:t>
                            </m:r>
                          </m:e>
                        </m:rad>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e>
                        </m:rad>
                      </m:num>
                      <m:den>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a:t>
                </a:r>
                <a14:m>
                  <m:oMath xmlns:m="http://schemas.openxmlformats.org/officeDocument/2006/math">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d>
                      <m:d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𝟒𝟓</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e>
                    </m:d>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𝟒𝟓</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𝟒𝟓</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e>
                        </m:rad>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e>
                        </m:rad>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e>
                        </m:rad>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𝟔</m:t>
                            </m:r>
                          </m:e>
                        </m:rad>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e>
                        </m:rad>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d>
                        <m:d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𝟒𝟓</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0"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m:rPr>
                              <m:nor/>
                            </m:rPr>
                            <a:rPr kumimoji="0" lang="en-US" sz="4800" b="1" i="0" u="none" strike="noStrike" kern="0" cap="none" spc="0" normalizeH="0" baseline="0" noProof="0" dirty="0">
                              <a:ln>
                                <a:noFill/>
                              </a:ln>
                              <a:solidFill>
                                <a:srgbClr val="000000"/>
                              </a:solidFill>
                              <a:effectLst/>
                              <a:uLnTx/>
                              <a:uFillTx/>
                              <a:latin typeface="Arial"/>
                              <a:ea typeface="Tahoma" panose="020B0604030504040204" pitchFamily="34" charset="0"/>
                              <a:cs typeface="Tahoma" panose="020B0604030504040204" pitchFamily="34" charset="0"/>
                              <a:sym typeface="Arial"/>
                            </a:rPr>
                            <m:t> </m:t>
                          </m:r>
                          <m:sSup>
                            <m:sSup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e>
                      </m:d>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num>
                        <m:den>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e>
                              </m:rad>
                            </m:num>
                            <m:den>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den>
                          </m:f>
                        </m:num>
                        <m:den>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e>
                              </m:rad>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den>
                          </m:f>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ad>
                        <m:radPr>
                          <m:degHide m:val="on"/>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e>
                      </m:rad>
                    </m:oMath>
                  </m:oMathPara>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𝒄𝒐𝒕</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sSup>
                            <m:sSup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e>
                            <m:sup>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𝒐</m:t>
                              </m:r>
                            </m:sup>
                          </m:sSup>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ad>
                            <m:radPr>
                              <m:degHide m:val="on"/>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e>
                          </m:rad>
                        </m:den>
                      </m:f>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ad>
                        <m:radPr>
                          <m:degHide m:val="on"/>
                          <m:ctrlP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e>
                      </m:rad>
                    </m:oMath>
                  </m:oMathPara>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2561560" y="2682322"/>
                <a:ext cx="19761404" cy="10870540"/>
              </a:xfrm>
              <a:prstGeom prst="rect">
                <a:avLst/>
              </a:prstGeom>
              <a:blipFill>
                <a:blip r:embed="rId5"/>
                <a:stretch>
                  <a:fillRect l="-1388"/>
                </a:stretch>
              </a:blipFill>
            </p:spPr>
            <p:txBody>
              <a:bodyPr/>
              <a:lstStyle/>
              <a:p>
                <a:r>
                  <a:rPr lang="en-US">
                    <a:noFill/>
                  </a:rPr>
                  <a:t> </a:t>
                </a:r>
              </a:p>
            </p:txBody>
          </p:sp>
        </mc:Fallback>
      </mc:AlternateContent>
    </p:spTree>
    <p:extLst>
      <p:ext uri="{BB962C8B-B14F-4D97-AF65-F5344CB8AC3E}">
        <p14:creationId xmlns:p14="http://schemas.microsoft.com/office/powerpoint/2010/main" val="835637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left)">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
                                            <p:txEl>
                                              <p:pRg st="0" end="0"/>
                                            </p:txEl>
                                          </p:spTgt>
                                        </p:tgtEl>
                                        <p:attrNameLst>
                                          <p:attrName>style.visibility</p:attrName>
                                        </p:attrNameLst>
                                      </p:cBhvr>
                                      <p:to>
                                        <p:strVal val="visible"/>
                                      </p:to>
                                    </p:set>
                                    <p:animEffect transition="in" filter="wipe(left)">
                                      <p:cBhvr>
                                        <p:cTn id="26" dur="500"/>
                                        <p:tgtEl>
                                          <p:spTgt spid="5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1">
                                            <p:txEl>
                                              <p:pRg st="1" end="1"/>
                                            </p:txEl>
                                          </p:spTgt>
                                        </p:tgtEl>
                                        <p:attrNameLst>
                                          <p:attrName>style.visibility</p:attrName>
                                        </p:attrNameLst>
                                      </p:cBhvr>
                                      <p:to>
                                        <p:strVal val="visible"/>
                                      </p:to>
                                    </p:set>
                                    <p:animEffect transition="in" filter="wipe(left)">
                                      <p:cBhvr>
                                        <p:cTn id="31" dur="500"/>
                                        <p:tgtEl>
                                          <p:spTgt spid="5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
                                            <p:txEl>
                                              <p:pRg st="2" end="2"/>
                                            </p:txEl>
                                          </p:spTgt>
                                        </p:tgtEl>
                                        <p:attrNameLst>
                                          <p:attrName>style.visibility</p:attrName>
                                        </p:attrNameLst>
                                      </p:cBhvr>
                                      <p:to>
                                        <p:strVal val="visible"/>
                                      </p:to>
                                    </p:set>
                                    <p:animEffect transition="in" filter="wipe(left)">
                                      <p:cBhvr>
                                        <p:cTn id="36" dur="500"/>
                                        <p:tgtEl>
                                          <p:spTgt spid="5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1">
                                            <p:txEl>
                                              <p:pRg st="3" end="3"/>
                                            </p:txEl>
                                          </p:spTgt>
                                        </p:tgtEl>
                                        <p:attrNameLst>
                                          <p:attrName>style.visibility</p:attrName>
                                        </p:attrNameLst>
                                      </p:cBhvr>
                                      <p:to>
                                        <p:strVal val="visible"/>
                                      </p:to>
                                    </p:set>
                                    <p:animEffect transition="in" filter="wipe(left)">
                                      <p:cBhvr>
                                        <p:cTn id="41" dur="500"/>
                                        <p:tgtEl>
                                          <p:spTgt spid="5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1">
                                            <p:txEl>
                                              <p:pRg st="4" end="4"/>
                                            </p:txEl>
                                          </p:spTgt>
                                        </p:tgtEl>
                                        <p:attrNameLst>
                                          <p:attrName>style.visibility</p:attrName>
                                        </p:attrNameLst>
                                      </p:cBhvr>
                                      <p:to>
                                        <p:strVal val="visible"/>
                                      </p:to>
                                    </p:set>
                                    <p:animEffect transition="in" filter="wipe(left)">
                                      <p:cBhvr>
                                        <p:cTn id="46" dur="500"/>
                                        <p:tgtEl>
                                          <p:spTgt spid="5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1">
                                            <p:txEl>
                                              <p:pRg st="5" end="5"/>
                                            </p:txEl>
                                          </p:spTgt>
                                        </p:tgtEl>
                                        <p:attrNameLst>
                                          <p:attrName>style.visibility</p:attrName>
                                        </p:attrNameLst>
                                      </p:cBhvr>
                                      <p:to>
                                        <p:strVal val="visible"/>
                                      </p:to>
                                    </p:set>
                                    <p:animEffect transition="in" filter="wipe(left)">
                                      <p:cBhvr>
                                        <p:cTn id="51" dur="500"/>
                                        <p:tgtEl>
                                          <p:spTgt spid="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389928" y="1457722"/>
            <a:ext cx="23684993" cy="1714103"/>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Blip>
                    <a:blip r:embed="rId3"/>
                  </a:buBlip>
                  <a:tabLst/>
                  <a:defRPr/>
                </a:pPr>
                <a:r>
                  <a:rPr kumimoji="0" lang="en-US" sz="58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1.8</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309078" y="1526779"/>
                <a:ext cx="22882532" cy="14230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Tính</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d>
                      <m:d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𝟔</m:t>
                            </m:r>
                          </m:den>
                        </m:f>
                      </m:e>
                    </m:d>
                  </m:oMath>
                </a14:m>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biết</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e>
                        </m:rad>
                      </m:den>
                    </m:f>
                  </m:oMath>
                </a14:m>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309078" y="1526779"/>
                <a:ext cx="22882532" cy="1423082"/>
              </a:xfrm>
              <a:prstGeom prst="rect">
                <a:avLst/>
              </a:prstGeom>
              <a:blipFill>
                <a:blip r:embed="rId4"/>
                <a:stretch>
                  <a:fillRect b="-3846"/>
                </a:stretch>
              </a:blipFill>
            </p:spPr>
            <p:txBody>
              <a:bodyPr/>
              <a:lstStyle/>
              <a:p>
                <a:r>
                  <a:rPr lang="en-US">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56662" y="3240882"/>
            <a:ext cx="23498926" cy="10018040"/>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428412" y="3555014"/>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877968" y="4684578"/>
                <a:ext cx="23357623" cy="630448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Vì</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𝟎</m:t>
                    </m:r>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𝒂</m:t>
                        </m:r>
                      </m:e>
                    </m:ra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e>
                    </m:ra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𝟔</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d>
                      <m:d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𝟔</m:t>
                            </m:r>
                          </m:den>
                        </m:f>
                      </m:e>
                    </m: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𝒄𝒐𝒔𝒂𝒄𝒐𝒔</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𝟔</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𝒔𝒊𝒏𝒂𝒔𝒊𝒏</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𝟔</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d>
                      <m:d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ad>
                              <m:radPr>
                                <m:degHide m:val="on"/>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𝟔</m:t>
                                </m:r>
                              </m:e>
                            </m:rad>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den>
                        </m:f>
                      </m:e>
                    </m:d>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ad>
                          <m:radPr>
                            <m:degHide m:val="on"/>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e>
                        </m:rad>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den>
                    </m:f>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ad>
                          <m:radPr>
                            <m:degHide m:val="on"/>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e>
                        </m:rad>
                      </m:den>
                    </m:f>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den>
                    </m:f>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rad>
                          <m:radPr>
                            <m:degHide m:val="on"/>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𝟔</m:t>
                        </m:r>
                      </m:den>
                    </m:f>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877968" y="4684578"/>
                <a:ext cx="23357623" cy="630448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138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
                                            <p:txEl>
                                              <p:pRg st="0" end="0"/>
                                            </p:txEl>
                                          </p:spTgt>
                                        </p:tgtEl>
                                        <p:attrNameLst>
                                          <p:attrName>style.visibility</p:attrName>
                                        </p:attrNameLst>
                                      </p:cBhvr>
                                      <p:to>
                                        <p:strVal val="visible"/>
                                      </p:to>
                                    </p:set>
                                    <p:animEffect transition="in" filter="wipe(left)">
                                      <p:cBhvr>
                                        <p:cTn id="26" dur="500"/>
                                        <p:tgtEl>
                                          <p:spTgt spid="5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1">
                                            <p:txEl>
                                              <p:pRg st="1" end="1"/>
                                            </p:txEl>
                                          </p:spTgt>
                                        </p:tgtEl>
                                        <p:attrNameLst>
                                          <p:attrName>style.visibility</p:attrName>
                                        </p:attrNameLst>
                                      </p:cBhvr>
                                      <p:to>
                                        <p:strVal val="visible"/>
                                      </p:to>
                                    </p:set>
                                    <p:animEffect transition="in" filter="wipe(left)">
                                      <p:cBhvr>
                                        <p:cTn id="31" dur="500"/>
                                        <p:tgtEl>
                                          <p:spTgt spid="5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
                                            <p:txEl>
                                              <p:pRg st="2" end="2"/>
                                            </p:txEl>
                                          </p:spTgt>
                                        </p:tgtEl>
                                        <p:attrNameLst>
                                          <p:attrName>style.visibility</p:attrName>
                                        </p:attrNameLst>
                                      </p:cBhvr>
                                      <p:to>
                                        <p:strVal val="visible"/>
                                      </p:to>
                                    </p:set>
                                    <p:animEffect transition="in" filter="wipe(left)">
                                      <p:cBhvr>
                                        <p:cTn id="36" dur="500"/>
                                        <p:tgtEl>
                                          <p:spTgt spid="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389928" y="1457722"/>
            <a:ext cx="23684993" cy="1714103"/>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Blip>
                    <a:blip r:embed="rId3"/>
                  </a:buBlip>
                  <a:tabLst/>
                  <a:defRPr/>
                </a:pPr>
                <a:r>
                  <a:rPr kumimoji="0" lang="en-US" sz="58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1.8</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309078" y="1526779"/>
                <a:ext cx="22882532" cy="142308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Tính</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b)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d>
                      <m:d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e>
                    </m:d>
                  </m:oMath>
                </a14:m>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biết</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den>
                    </m:f>
                  </m:oMath>
                </a14:m>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309078" y="1526779"/>
                <a:ext cx="22882532" cy="1423082"/>
              </a:xfrm>
              <a:prstGeom prst="rect">
                <a:avLst/>
              </a:prstGeom>
              <a:blipFill>
                <a:blip r:embed="rId4"/>
                <a:stretch>
                  <a:fillRect b="-4701"/>
                </a:stretch>
              </a:blipFill>
            </p:spPr>
            <p:txBody>
              <a:bodyPr/>
              <a:lstStyle/>
              <a:p>
                <a:r>
                  <a:rPr lang="en-US">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56662" y="3240882"/>
            <a:ext cx="23498926" cy="10018040"/>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428412" y="3555014"/>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877968" y="2965842"/>
                <a:ext cx="23357623" cy="95785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Vì</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60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60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𝒔𝒊𝒏𝒂</m:t>
                    </m:r>
                    <m:r>
                      <a:rPr kumimoji="0" lang="en-US" sz="60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&lt;</m:t>
                    </m:r>
                    <m:r>
                      <a:rPr kumimoji="0" lang="en-US" sz="60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𝟎</m:t>
                    </m:r>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𝒂</m:t>
                        </m:r>
                      </m:e>
                    </m:ra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𝟗</m:t>
                            </m:r>
                          </m:den>
                        </m:f>
                      </m:e>
                    </m:ra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oMath>
                </a14:m>
                <a:endParaRPr kumimoji="0" lang="en-US" sz="5400" b="1"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𝒕𝒂𝒏𝒂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𝒔𝒊𝒏𝒂</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𝒄𝒐𝒔𝒂</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oMath>
                  </m:oMathPara>
                </a14:m>
                <a:endParaRPr kumimoji="0" lang="en-US" sz="4800" b="1"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d>
                        <m:d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e>
                      </m: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𝒕𝒂𝒏𝒂𝒕𝒂𝒏</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𝟏𝟕</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oMath>
                  </m:oMathPara>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877968" y="2965842"/>
                <a:ext cx="23357623" cy="957858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1837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
                                            <p:txEl>
                                              <p:pRg st="0" end="0"/>
                                            </p:txEl>
                                          </p:spTgt>
                                        </p:tgtEl>
                                        <p:attrNameLst>
                                          <p:attrName>style.visibility</p:attrName>
                                        </p:attrNameLst>
                                      </p:cBhvr>
                                      <p:to>
                                        <p:strVal val="visible"/>
                                      </p:to>
                                    </p:set>
                                    <p:animEffect transition="in" filter="wipe(left)">
                                      <p:cBhvr>
                                        <p:cTn id="26" dur="500"/>
                                        <p:tgtEl>
                                          <p:spTgt spid="5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1">
                                            <p:txEl>
                                              <p:pRg st="1" end="1"/>
                                            </p:txEl>
                                          </p:spTgt>
                                        </p:tgtEl>
                                        <p:attrNameLst>
                                          <p:attrName>style.visibility</p:attrName>
                                        </p:attrNameLst>
                                      </p:cBhvr>
                                      <p:to>
                                        <p:strVal val="visible"/>
                                      </p:to>
                                    </p:set>
                                    <p:animEffect transition="in" filter="wipe(left)">
                                      <p:cBhvr>
                                        <p:cTn id="31" dur="500"/>
                                        <p:tgtEl>
                                          <p:spTgt spid="5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
                                            <p:txEl>
                                              <p:pRg st="2" end="2"/>
                                            </p:txEl>
                                          </p:spTgt>
                                        </p:tgtEl>
                                        <p:attrNameLst>
                                          <p:attrName>style.visibility</p:attrName>
                                        </p:attrNameLst>
                                      </p:cBhvr>
                                      <p:to>
                                        <p:strVal val="visible"/>
                                      </p:to>
                                    </p:set>
                                    <p:animEffect transition="in" filter="wipe(left)">
                                      <p:cBhvr>
                                        <p:cTn id="36" dur="500"/>
                                        <p:tgtEl>
                                          <p:spTgt spid="5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1">
                                            <p:txEl>
                                              <p:pRg st="3" end="3"/>
                                            </p:txEl>
                                          </p:spTgt>
                                        </p:tgtEl>
                                        <p:attrNameLst>
                                          <p:attrName>style.visibility</p:attrName>
                                        </p:attrNameLst>
                                      </p:cBhvr>
                                      <p:to>
                                        <p:strVal val="visible"/>
                                      </p:to>
                                    </p:set>
                                    <p:animEffect transition="in" filter="wipe(left)">
                                      <p:cBhvr>
                                        <p:cTn id="41" dur="5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245396" y="1281149"/>
            <a:ext cx="23684993" cy="2919166"/>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Blip>
                    <a:blip r:embed="rId3"/>
                  </a:buBlip>
                  <a:tabLst/>
                  <a:defRPr/>
                </a:pPr>
                <a:r>
                  <a:rPr kumimoji="0" lang="en-US" sz="58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1.9</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1028565" y="1641367"/>
                <a:ext cx="22882532" cy="236840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Tính</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oMath>
                </a14:m>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biết</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den>
                    </m:f>
                  </m:oMath>
                </a14:m>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oMath>
                </a14:m>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a:t>
                </a:r>
                <a14:m>
                  <m:oMath xmlns:m="http://schemas.openxmlformats.org/officeDocument/2006/math">
                    <m:r>
                      <a:rPr kumimoji="0" lang="en-US" sz="5400" b="1" i="0"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oMath>
                </a14:m>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1028565" y="1641367"/>
                <a:ext cx="22882532" cy="2368405"/>
              </a:xfrm>
              <a:prstGeom prst="rect">
                <a:avLst/>
              </a:prstGeom>
              <a:blipFill>
                <a:blip r:embed="rId4"/>
                <a:stretch>
                  <a:fillRect l="-1226" t="-8226" b="-5913"/>
                </a:stretch>
              </a:blipFill>
            </p:spPr>
            <p:txBody>
              <a:bodyPr/>
              <a:lstStyle/>
              <a:p>
                <a:r>
                  <a:rPr lang="en-US">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56662" y="4237531"/>
            <a:ext cx="23498926" cy="9021391"/>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389928" y="4359817"/>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664699" y="4187683"/>
                <a:ext cx="23357623" cy="100288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Vì</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𝟎</m:t>
                    </m:r>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Ta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có</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𝒂</m:t>
                        </m:r>
                      </m:e>
                    </m:ra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𝟗</m:t>
                            </m:r>
                          </m:den>
                        </m:f>
                      </m:e>
                    </m:ra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5400" b="1" i="0" u="none" strike="noStrike" kern="0" cap="none" spc="0" normalizeH="0" baseline="0" noProof="0" dirty="0">
                    <a:ln>
                      <a:noFill/>
                    </a:ln>
                    <a:solidFill>
                      <a:srgbClr val="000000"/>
                    </a:solidFill>
                    <a:effectLst/>
                    <a:uLnTx/>
                    <a:uFillTx/>
                    <a:latin typeface="Arial"/>
                    <a:ea typeface="Cambria Math" panose="02040503050406030204" pitchFamily="18"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𝒕𝒂𝒏𝒂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𝒔𝒊𝒏𝒂</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𝒄𝒐𝒔𝒂</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oMath>
                </a14:m>
                <a:endParaRPr kumimoji="0" lang="en-US" sz="5400" b="1" i="0" u="none" strike="noStrike" kern="0" cap="none" spc="0" normalizeH="0" baseline="0" noProof="0" dirty="0">
                  <a:ln>
                    <a:noFill/>
                  </a:ln>
                  <a:solidFill>
                    <a:srgbClr val="000000"/>
                  </a:solidFill>
                  <a:effectLst/>
                  <a:uLnTx/>
                  <a:uFillTx/>
                  <a:latin typeface="Arial"/>
                  <a:ea typeface="Cambria Math" panose="02040503050406030204" pitchFamily="18" charset="0"/>
                  <a:cs typeface="Tahoma" panose="020B060403050404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𝒔𝒊𝒏𝒂𝒄𝒐𝒔𝒂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d>
                      <m:d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d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e>
                    </m: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𝟗</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Cambria Math" panose="02040503050406030204" pitchFamily="18" charset="0"/>
                  <a:cs typeface="Tahoma" panose="020B060403050404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𝟖</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𝟗</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𝟗</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𝟕</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𝟗</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𝒕𝒂𝒏𝒂</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d>
                              <m:d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dPr>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ad>
                                  <m:radPr>
                                    <m:degHide m:val="on"/>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e>
                                </m:rad>
                              </m:e>
                            </m:d>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𝟕</m:t>
                        </m:r>
                      </m:den>
                    </m:f>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664699" y="4187683"/>
                <a:ext cx="23357623" cy="10028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7362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
                                            <p:txEl>
                                              <p:pRg st="0" end="0"/>
                                            </p:txEl>
                                          </p:spTgt>
                                        </p:tgtEl>
                                        <p:attrNameLst>
                                          <p:attrName>style.visibility</p:attrName>
                                        </p:attrNameLst>
                                      </p:cBhvr>
                                      <p:to>
                                        <p:strVal val="visible"/>
                                      </p:to>
                                    </p:set>
                                    <p:animEffect transition="in" filter="wipe(left)">
                                      <p:cBhvr>
                                        <p:cTn id="26" dur="500"/>
                                        <p:tgtEl>
                                          <p:spTgt spid="5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1">
                                            <p:txEl>
                                              <p:pRg st="1" end="1"/>
                                            </p:txEl>
                                          </p:spTgt>
                                        </p:tgtEl>
                                        <p:attrNameLst>
                                          <p:attrName>style.visibility</p:attrName>
                                        </p:attrNameLst>
                                      </p:cBhvr>
                                      <p:to>
                                        <p:strVal val="visible"/>
                                      </p:to>
                                    </p:set>
                                    <p:animEffect transition="in" filter="wipe(left)">
                                      <p:cBhvr>
                                        <p:cTn id="31" dur="500"/>
                                        <p:tgtEl>
                                          <p:spTgt spid="5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
                                            <p:txEl>
                                              <p:pRg st="2" end="2"/>
                                            </p:txEl>
                                          </p:spTgt>
                                        </p:tgtEl>
                                        <p:attrNameLst>
                                          <p:attrName>style.visibility</p:attrName>
                                        </p:attrNameLst>
                                      </p:cBhvr>
                                      <p:to>
                                        <p:strVal val="visible"/>
                                      </p:to>
                                    </p:set>
                                    <p:animEffect transition="in" filter="wipe(left)">
                                      <p:cBhvr>
                                        <p:cTn id="36" dur="500"/>
                                        <p:tgtEl>
                                          <p:spTgt spid="5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1">
                                            <p:txEl>
                                              <p:pRg st="3" end="3"/>
                                            </p:txEl>
                                          </p:spTgt>
                                        </p:tgtEl>
                                        <p:attrNameLst>
                                          <p:attrName>style.visibility</p:attrName>
                                        </p:attrNameLst>
                                      </p:cBhvr>
                                      <p:to>
                                        <p:strVal val="visible"/>
                                      </p:to>
                                    </p:set>
                                    <p:animEffect transition="in" filter="wipe(left)">
                                      <p:cBhvr>
                                        <p:cTn id="41" dur="500"/>
                                        <p:tgtEl>
                                          <p:spTgt spid="5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1">
                                            <p:txEl>
                                              <p:pRg st="4" end="4"/>
                                            </p:txEl>
                                          </p:spTgt>
                                        </p:tgtEl>
                                        <p:attrNameLst>
                                          <p:attrName>style.visibility</p:attrName>
                                        </p:attrNameLst>
                                      </p:cBhvr>
                                      <p:to>
                                        <p:strVal val="visible"/>
                                      </p:to>
                                    </p:set>
                                    <p:animEffect transition="in" filter="wipe(left)">
                                      <p:cBhvr>
                                        <p:cTn id="46" dur="500"/>
                                        <p:tgtEl>
                                          <p:spTgt spid="5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1">
                                            <p:txEl>
                                              <p:pRg st="5" end="5"/>
                                            </p:txEl>
                                          </p:spTgt>
                                        </p:tgtEl>
                                        <p:attrNameLst>
                                          <p:attrName>style.visibility</p:attrName>
                                        </p:attrNameLst>
                                      </p:cBhvr>
                                      <p:to>
                                        <p:strVal val="visible"/>
                                      </p:to>
                                    </p:set>
                                    <p:animEffect transition="in" filter="wipe(left)">
                                      <p:cBhvr>
                                        <p:cTn id="51" dur="500"/>
                                        <p:tgtEl>
                                          <p:spTgt spid="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30"/>
          <p:cNvGrpSpPr/>
          <p:nvPr/>
        </p:nvGrpSpPr>
        <p:grpSpPr>
          <a:xfrm>
            <a:off x="3685573" y="1108399"/>
            <a:ext cx="17726628" cy="1766409"/>
            <a:chOff x="1423993" y="457612"/>
            <a:chExt cx="14004599" cy="1099091"/>
          </a:xfrm>
        </p:grpSpPr>
        <p:grpSp>
          <p:nvGrpSpPr>
            <p:cNvPr id="166" name="Google Shape;166;p30"/>
            <p:cNvGrpSpPr/>
            <p:nvPr/>
          </p:nvGrpSpPr>
          <p:grpSpPr>
            <a:xfrm>
              <a:off x="1423993" y="457612"/>
              <a:ext cx="14004599" cy="1099091"/>
              <a:chOff x="-6641" y="148683"/>
              <a:chExt cx="9820527" cy="1287478"/>
            </a:xfrm>
          </p:grpSpPr>
          <p:pic>
            <p:nvPicPr>
              <p:cNvPr id="167" name="Google Shape;167;p30"/>
              <p:cNvPicPr preferRelativeResize="0"/>
              <p:nvPr/>
            </p:nvPicPr>
            <p:blipFill rotWithShape="1">
              <a:blip r:embed="rId3">
                <a:alphaModFix/>
              </a:blip>
              <a:srcRect/>
              <a:stretch/>
            </p:blipFill>
            <p:spPr>
              <a:xfrm>
                <a:off x="-6641" y="148683"/>
                <a:ext cx="9820527" cy="1287478"/>
              </a:xfrm>
              <a:prstGeom prst="rect">
                <a:avLst/>
              </a:prstGeom>
              <a:noFill/>
              <a:ln>
                <a:noFill/>
              </a:ln>
            </p:spPr>
          </p:pic>
          <p:sp>
            <p:nvSpPr>
              <p:cNvPr id="168" name="Google Shape;168;p30"/>
              <p:cNvSpPr txBox="1"/>
              <p:nvPr/>
            </p:nvSpPr>
            <p:spPr>
              <a:xfrm>
                <a:off x="656729" y="271565"/>
                <a:ext cx="652658" cy="87248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6000"/>
                  </a:lnSpc>
                  <a:spcBef>
                    <a:spcPts val="0"/>
                  </a:spcBef>
                  <a:spcAft>
                    <a:spcPts val="0"/>
                  </a:spcAft>
                  <a:buClr>
                    <a:srgbClr val="000000"/>
                  </a:buClr>
                  <a:buSzTx/>
                  <a:buFont typeface="Arial"/>
                  <a:buNone/>
                  <a:tabLst/>
                  <a:defRPr/>
                </a:pPr>
                <a:r>
                  <a:rPr lang="en-US" sz="6800" b="1" kern="0" dirty="0">
                    <a:solidFill>
                      <a:srgbClr val="FFFFFF"/>
                    </a:solidFill>
                    <a:latin typeface="Abril Fatface"/>
                    <a:cs typeface="Arial"/>
                    <a:sym typeface="Abril Fatface"/>
                  </a:rPr>
                  <a:t>2</a:t>
                </a:r>
                <a:endParaRPr kumimoji="0" sz="68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69" name="Google Shape;169;p30"/>
            <p:cNvSpPr txBox="1"/>
            <p:nvPr/>
          </p:nvSpPr>
          <p:spPr>
            <a:xfrm>
              <a:off x="3395519" y="676406"/>
              <a:ext cx="9971981" cy="5170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rPr>
                <a:t>CÔNG THỨC LƯỢNG GIÁC</a:t>
              </a:r>
              <a:endParaRPr kumimoji="0" sz="4800" b="1" i="0" u="none" strike="noStrike" kern="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grpSp>
      <p:grpSp>
        <p:nvGrpSpPr>
          <p:cNvPr id="170" name="Google Shape;170;p30"/>
          <p:cNvGrpSpPr/>
          <p:nvPr/>
        </p:nvGrpSpPr>
        <p:grpSpPr>
          <a:xfrm>
            <a:off x="290697" y="1830014"/>
            <a:ext cx="23784194" cy="11391678"/>
            <a:chOff x="1017732" y="2020907"/>
            <a:chExt cx="22617039" cy="11391678"/>
          </a:xfrm>
        </p:grpSpPr>
        <p:cxnSp>
          <p:nvCxnSpPr>
            <p:cNvPr id="171" name="Google Shape;171;p30"/>
            <p:cNvCxnSpPr>
              <a:cxnSpLocks/>
            </p:cNvCxnSpPr>
            <p:nvPr/>
          </p:nvCxnSpPr>
          <p:spPr>
            <a:xfrm>
              <a:off x="1023373" y="2020907"/>
              <a:ext cx="3196039" cy="0"/>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2" name="Google Shape;172;p30"/>
            <p:cNvCxnSpPr>
              <a:cxnSpLocks/>
            </p:cNvCxnSpPr>
            <p:nvPr/>
          </p:nvCxnSpPr>
          <p:spPr>
            <a:xfrm flipV="1">
              <a:off x="20233218" y="2020907"/>
              <a:ext cx="3388782" cy="45499"/>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3" name="Google Shape;173;p30"/>
            <p:cNvCxnSpPr>
              <a:cxnSpLocks/>
            </p:cNvCxnSpPr>
            <p:nvPr/>
          </p:nvCxnSpPr>
          <p:spPr>
            <a:xfrm flipV="1">
              <a:off x="23622000" y="2057401"/>
              <a:ext cx="0" cy="11355184"/>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4" name="Google Shape;174;p30"/>
            <p:cNvCxnSpPr>
              <a:cxnSpLocks/>
            </p:cNvCxnSpPr>
            <p:nvPr/>
          </p:nvCxnSpPr>
          <p:spPr>
            <a:xfrm flipV="1">
              <a:off x="1017732" y="2066406"/>
              <a:ext cx="5641" cy="11346179"/>
            </a:xfrm>
            <a:prstGeom prst="straightConnector1">
              <a:avLst/>
            </a:prstGeom>
            <a:noFill/>
            <a:ln w="76200" cap="flat" cmpd="sng">
              <a:solidFill>
                <a:srgbClr val="FF0000"/>
              </a:solidFill>
              <a:prstDash val="solid"/>
              <a:miter lim="800000"/>
              <a:headEnd type="triangle" w="med" len="med"/>
              <a:tailEnd type="triangle" w="med" len="med"/>
            </a:ln>
          </p:spPr>
        </p:cxnSp>
        <p:cxnSp>
          <p:nvCxnSpPr>
            <p:cNvPr id="175" name="Google Shape;175;p30"/>
            <p:cNvCxnSpPr/>
            <p:nvPr/>
          </p:nvCxnSpPr>
          <p:spPr>
            <a:xfrm>
              <a:off x="1036144" y="13412585"/>
              <a:ext cx="22598627" cy="0"/>
            </a:xfrm>
            <a:prstGeom prst="straightConnector1">
              <a:avLst/>
            </a:prstGeom>
            <a:noFill/>
            <a:ln w="76200" cap="flat" cmpd="sng">
              <a:solidFill>
                <a:srgbClr val="FF0000"/>
              </a:solidFill>
              <a:prstDash val="solid"/>
              <a:miter lim="800000"/>
              <a:headEnd type="triangle" w="med" len="med"/>
              <a:tailEnd type="triangle" w="med" len="med"/>
            </a:ln>
          </p:spPr>
        </p:cxnSp>
      </p:grpSp>
      <p:grpSp>
        <p:nvGrpSpPr>
          <p:cNvPr id="176" name="Google Shape;176;p30"/>
          <p:cNvGrpSpPr/>
          <p:nvPr/>
        </p:nvGrpSpPr>
        <p:grpSpPr>
          <a:xfrm>
            <a:off x="940941" y="6044307"/>
            <a:ext cx="5348233" cy="2526045"/>
            <a:chOff x="-191020" y="5755317"/>
            <a:chExt cx="8061391" cy="3167763"/>
          </a:xfrm>
        </p:grpSpPr>
        <p:sp>
          <p:nvSpPr>
            <p:cNvPr id="177" name="Google Shape;177;p30"/>
            <p:cNvSpPr/>
            <p:nvPr/>
          </p:nvSpPr>
          <p:spPr>
            <a:xfrm flipH="1">
              <a:off x="979598" y="5755317"/>
              <a:ext cx="6890773" cy="3144491"/>
            </a:xfrm>
            <a:prstGeom prst="flowChartDisplay">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178;p30"/>
            <p:cNvSpPr/>
            <p:nvPr/>
          </p:nvSpPr>
          <p:spPr>
            <a:xfrm flipH="1">
              <a:off x="394289" y="5762807"/>
              <a:ext cx="6890773" cy="3144492"/>
            </a:xfrm>
            <a:prstGeom prst="flowChartDisplay">
              <a:avLst/>
            </a:prstGeom>
            <a:solidFill>
              <a:schemeClr val="accent4">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79" name="Google Shape;179;p30"/>
            <p:cNvSpPr/>
            <p:nvPr/>
          </p:nvSpPr>
          <p:spPr>
            <a:xfrm flipH="1">
              <a:off x="-191020" y="5778588"/>
              <a:ext cx="6890773" cy="3144492"/>
            </a:xfrm>
            <a:prstGeom prst="flowChartDisplay">
              <a:avLst/>
            </a:prstGeom>
            <a:solidFill>
              <a:srgbClr val="4436F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180" name="Google Shape;180;p30"/>
          <p:cNvSpPr txBox="1"/>
          <p:nvPr/>
        </p:nvSpPr>
        <p:spPr>
          <a:xfrm>
            <a:off x="1494886" y="6805610"/>
            <a:ext cx="3719034" cy="10156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a:ln>
                  <a:noFill/>
                </a:ln>
                <a:solidFill>
                  <a:srgbClr val="FFFF00"/>
                </a:solidFill>
                <a:effectLst/>
                <a:uLnTx/>
                <a:uFillTx/>
                <a:latin typeface="Calibri"/>
                <a:ea typeface="Calibri"/>
                <a:cs typeface="Calibri"/>
                <a:sym typeface="Calibri"/>
              </a:rPr>
              <a:t>NỘI DUNG </a:t>
            </a:r>
            <a:endParaRPr kumimoji="0" sz="6000" b="1" i="0" u="none" strike="noStrike" kern="0" cap="none" spc="0" normalizeH="0" baseline="0" noProof="0">
              <a:ln>
                <a:noFill/>
              </a:ln>
              <a:solidFill>
                <a:srgbClr val="FFFF00"/>
              </a:solidFill>
              <a:effectLst/>
              <a:uLnTx/>
              <a:uFillTx/>
              <a:latin typeface="Calibri"/>
              <a:ea typeface="Calibri"/>
              <a:cs typeface="Calibri"/>
              <a:sym typeface="Calibri"/>
            </a:endParaRPr>
          </a:p>
        </p:txBody>
      </p:sp>
      <p:grpSp>
        <p:nvGrpSpPr>
          <p:cNvPr id="181" name="Google Shape;181;p30"/>
          <p:cNvGrpSpPr/>
          <p:nvPr/>
        </p:nvGrpSpPr>
        <p:grpSpPr>
          <a:xfrm>
            <a:off x="8539236" y="5116318"/>
            <a:ext cx="15331815" cy="1389379"/>
            <a:chOff x="10444842" y="2554465"/>
            <a:chExt cx="14104435" cy="1340874"/>
          </a:xfrm>
        </p:grpSpPr>
        <p:sp>
          <p:nvSpPr>
            <p:cNvPr id="182" name="Google Shape;182;p30"/>
            <p:cNvSpPr/>
            <p:nvPr/>
          </p:nvSpPr>
          <p:spPr>
            <a:xfrm flipH="1">
              <a:off x="11125200" y="2590800"/>
              <a:ext cx="13424077"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Calibri"/>
                </a:rPr>
                <a:t>CÔNG THỨC NHÂN ĐÔI</a:t>
              </a:r>
              <a:endParaRPr kumimoji="0" sz="43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3" name="Google Shape;183;p30"/>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00FF"/>
                  </a:solidFill>
                  <a:effectLst/>
                  <a:uLnTx/>
                  <a:uFillTx/>
                  <a:latin typeface="Calibri"/>
                  <a:ea typeface="Calibri"/>
                  <a:cs typeface="Calibri"/>
                  <a:sym typeface="Calibri"/>
                </a:rPr>
                <a:t>❷</a:t>
              </a:r>
              <a:endParaRPr kumimoji="0" sz="4300" b="1" i="0" u="none" strike="noStrike" kern="0" cap="none" spc="0" normalizeH="0" baseline="0" noProof="0" dirty="0">
                <a:ln>
                  <a:noFill/>
                </a:ln>
                <a:solidFill>
                  <a:srgbClr val="0000FF"/>
                </a:solidFill>
                <a:effectLst/>
                <a:uLnTx/>
                <a:uFillTx/>
                <a:latin typeface="Calibri"/>
                <a:ea typeface="Calibri"/>
                <a:cs typeface="Calibri"/>
                <a:sym typeface="Calibri"/>
              </a:endParaRPr>
            </a:p>
          </p:txBody>
        </p:sp>
      </p:grpSp>
      <p:grpSp>
        <p:nvGrpSpPr>
          <p:cNvPr id="184" name="Google Shape;184;p30"/>
          <p:cNvGrpSpPr/>
          <p:nvPr/>
        </p:nvGrpSpPr>
        <p:grpSpPr>
          <a:xfrm>
            <a:off x="8627656" y="3195531"/>
            <a:ext cx="15193817" cy="1389379"/>
            <a:chOff x="10444842" y="2554465"/>
            <a:chExt cx="13977484" cy="1340874"/>
          </a:xfrm>
        </p:grpSpPr>
        <p:sp>
          <p:nvSpPr>
            <p:cNvPr id="185" name="Google Shape;185;p30"/>
            <p:cNvSpPr/>
            <p:nvPr/>
          </p:nvSpPr>
          <p:spPr>
            <a:xfrm flipH="1">
              <a:off x="11125200" y="2590800"/>
              <a:ext cx="13297126"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Calibri"/>
                </a:rPr>
                <a:t>CÔNG THỨC CỘNG</a:t>
              </a:r>
              <a:endParaRPr kumimoji="0" sz="43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6" name="Google Shape;186;p30"/>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00FF"/>
                  </a:solidFill>
                  <a:effectLst/>
                  <a:uLnTx/>
                  <a:uFillTx/>
                  <a:latin typeface="Calibri"/>
                  <a:ea typeface="Calibri"/>
                  <a:cs typeface="Calibri"/>
                  <a:sym typeface="Calibri"/>
                </a:rPr>
                <a:t>❶</a:t>
              </a:r>
              <a:endParaRPr kumimoji="0" sz="4300" b="1" i="0" u="none" strike="noStrike" kern="0" cap="none" spc="0" normalizeH="0" baseline="0" noProof="0" dirty="0">
                <a:ln>
                  <a:noFill/>
                </a:ln>
                <a:solidFill>
                  <a:srgbClr val="0000FF"/>
                </a:solidFill>
                <a:effectLst/>
                <a:uLnTx/>
                <a:uFillTx/>
                <a:latin typeface="Calibri"/>
                <a:ea typeface="Calibri"/>
                <a:cs typeface="Calibri"/>
                <a:sym typeface="Calibri"/>
              </a:endParaRPr>
            </a:p>
          </p:txBody>
        </p:sp>
      </p:grpSp>
      <p:grpSp>
        <p:nvGrpSpPr>
          <p:cNvPr id="187" name="Google Shape;187;p30"/>
          <p:cNvGrpSpPr/>
          <p:nvPr/>
        </p:nvGrpSpPr>
        <p:grpSpPr>
          <a:xfrm>
            <a:off x="8539236" y="6985745"/>
            <a:ext cx="15550198" cy="1408973"/>
            <a:chOff x="10444842" y="2535555"/>
            <a:chExt cx="11599951" cy="1359784"/>
          </a:xfrm>
        </p:grpSpPr>
        <p:sp>
          <p:nvSpPr>
            <p:cNvPr id="188" name="Google Shape;188;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CÔNG THỨC BIẾN ĐỔI TÍCH THÀNH TỔNG</a:t>
              </a:r>
              <a:endParaRPr kumimoji="0" sz="43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89" name="Google Shape;189;p30"/>
            <p:cNvSpPr/>
            <p:nvPr/>
          </p:nvSpPr>
          <p:spPr>
            <a:xfrm>
              <a:off x="10444842" y="2535555"/>
              <a:ext cx="112765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00FF"/>
                  </a:solidFill>
                  <a:effectLst/>
                  <a:uLnTx/>
                  <a:uFillTx/>
                  <a:latin typeface="Calibri"/>
                  <a:ea typeface="Calibri"/>
                  <a:cs typeface="Calibri"/>
                  <a:sym typeface="Calibri"/>
                </a:rPr>
                <a:t>❸</a:t>
              </a:r>
              <a:endParaRPr kumimoji="0" sz="4300" b="1" i="0" u="none" strike="noStrike" kern="0" cap="none" spc="0" normalizeH="0" baseline="0" noProof="0" dirty="0">
                <a:ln>
                  <a:noFill/>
                </a:ln>
                <a:solidFill>
                  <a:srgbClr val="0000FF"/>
                </a:solidFill>
                <a:effectLst/>
                <a:uLnTx/>
                <a:uFillTx/>
                <a:latin typeface="Calibri"/>
                <a:ea typeface="Calibri"/>
                <a:cs typeface="Calibri"/>
                <a:sym typeface="Calibri"/>
              </a:endParaRPr>
            </a:p>
          </p:txBody>
        </p:sp>
      </p:grpSp>
      <p:grpSp>
        <p:nvGrpSpPr>
          <p:cNvPr id="190" name="Google Shape;190;p30"/>
          <p:cNvGrpSpPr/>
          <p:nvPr/>
        </p:nvGrpSpPr>
        <p:grpSpPr>
          <a:xfrm>
            <a:off x="8539236" y="8864452"/>
            <a:ext cx="15494252" cy="1389379"/>
            <a:chOff x="10444842" y="2554465"/>
            <a:chExt cx="11599951" cy="1340874"/>
          </a:xfrm>
        </p:grpSpPr>
        <p:sp>
          <p:nvSpPr>
            <p:cNvPr id="191" name="Google Shape;191;p30"/>
            <p:cNvSpPr/>
            <p:nvPr/>
          </p:nvSpPr>
          <p:spPr>
            <a:xfrm flipH="1">
              <a:off x="11125200" y="2590800"/>
              <a:ext cx="10919593"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rPr>
                <a:t>CÔNG THỨC BIẾN ĐỔI TỔNG THÀNH TÍCH</a:t>
              </a:r>
              <a:endParaRPr kumimoji="0" sz="45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2" name="Google Shape;192;p30"/>
            <p:cNvSpPr/>
            <p:nvPr/>
          </p:nvSpPr>
          <p:spPr>
            <a:xfrm>
              <a:off x="10444842" y="2554465"/>
              <a:ext cx="1131730"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00FF"/>
                  </a:solidFill>
                  <a:effectLst/>
                  <a:uLnTx/>
                  <a:uFillTx/>
                  <a:latin typeface="Calibri"/>
                  <a:ea typeface="Calibri"/>
                  <a:cs typeface="Calibri"/>
                  <a:sym typeface="Calibri"/>
                </a:rPr>
                <a:t>❹</a:t>
              </a:r>
              <a:endParaRPr kumimoji="0" sz="4300" b="1" i="0" u="none" strike="noStrike" kern="0" cap="none" spc="0" normalizeH="0" baseline="0" noProof="0" dirty="0">
                <a:ln>
                  <a:noFill/>
                </a:ln>
                <a:solidFill>
                  <a:srgbClr val="0000FF"/>
                </a:solidFill>
                <a:effectLst/>
                <a:uLnTx/>
                <a:uFillTx/>
                <a:latin typeface="Calibri"/>
                <a:ea typeface="Calibri"/>
                <a:cs typeface="Calibri"/>
                <a:sym typeface="Calibri"/>
              </a:endParaRPr>
            </a:p>
          </p:txBody>
        </p:sp>
      </p:grpSp>
      <p:grpSp>
        <p:nvGrpSpPr>
          <p:cNvPr id="193" name="Google Shape;193;p30"/>
          <p:cNvGrpSpPr/>
          <p:nvPr/>
        </p:nvGrpSpPr>
        <p:grpSpPr>
          <a:xfrm>
            <a:off x="8539236" y="10696033"/>
            <a:ext cx="15522226" cy="1389379"/>
            <a:chOff x="10444842" y="2554465"/>
            <a:chExt cx="14279602" cy="1340874"/>
          </a:xfrm>
        </p:grpSpPr>
        <p:sp>
          <p:nvSpPr>
            <p:cNvPr id="194" name="Google Shape;194;p30"/>
            <p:cNvSpPr/>
            <p:nvPr/>
          </p:nvSpPr>
          <p:spPr>
            <a:xfrm flipH="1">
              <a:off x="11125200" y="2590800"/>
              <a:ext cx="13599244" cy="1304539"/>
            </a:xfrm>
            <a:custGeom>
              <a:avLst/>
              <a:gdLst/>
              <a:ahLst/>
              <a:cxnLst/>
              <a:rect l="l" t="t" r="r" b="b"/>
              <a:pathLst>
                <a:path w="13262302" h="2507487" extrusionOk="0">
                  <a:moveTo>
                    <a:pt x="12008559" y="0"/>
                  </a:moveTo>
                  <a:lnTo>
                    <a:pt x="798551" y="0"/>
                  </a:lnTo>
                  <a:lnTo>
                    <a:pt x="685605" y="79094"/>
                  </a:lnTo>
                  <a:cubicBezTo>
                    <a:pt x="-228535" y="817444"/>
                    <a:pt x="-228535" y="1690039"/>
                    <a:pt x="685605" y="2428389"/>
                  </a:cubicBezTo>
                  <a:lnTo>
                    <a:pt x="798557" y="2507487"/>
                  </a:lnTo>
                  <a:lnTo>
                    <a:pt x="12008559" y="2507487"/>
                  </a:lnTo>
                  <a:lnTo>
                    <a:pt x="13262302" y="1253744"/>
                  </a:lnTo>
                  <a:close/>
                </a:path>
              </a:pathLst>
            </a:custGeom>
            <a:solidFill>
              <a:srgbClr val="DDEAF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Calibri"/>
                </a:rPr>
                <a:t>BÀI TẬP TRẮC NGHIỆM</a:t>
              </a:r>
              <a:endParaRPr kumimoji="0" sz="43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195" name="Google Shape;195;p30"/>
            <p:cNvSpPr/>
            <p:nvPr/>
          </p:nvSpPr>
          <p:spPr>
            <a:xfrm>
              <a:off x="10444842" y="2554465"/>
              <a:ext cx="1295399" cy="130453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1" i="0" u="none" strike="noStrike" kern="0" cap="none" spc="0" normalizeH="0" baseline="0" noProof="0" dirty="0">
                  <a:ln>
                    <a:noFill/>
                  </a:ln>
                  <a:solidFill>
                    <a:srgbClr val="0000FF"/>
                  </a:solidFill>
                  <a:effectLst/>
                  <a:uLnTx/>
                  <a:uFillTx/>
                  <a:latin typeface="Calibri"/>
                  <a:ea typeface="Calibri"/>
                  <a:cs typeface="Calibri"/>
                  <a:sym typeface="Calibri"/>
                </a:rPr>
                <a:t>❺</a:t>
              </a:r>
              <a:endParaRPr kumimoji="0" sz="4300" b="1" i="0" u="none" strike="noStrike" kern="0" cap="none" spc="0" normalizeH="0" baseline="0" noProof="0" dirty="0">
                <a:ln>
                  <a:noFill/>
                </a:ln>
                <a:solidFill>
                  <a:srgbClr val="0000FF"/>
                </a:solidFill>
                <a:effectLst/>
                <a:uLnTx/>
                <a:uFillTx/>
                <a:latin typeface="Calibri"/>
                <a:ea typeface="Calibri"/>
                <a:cs typeface="Calibri"/>
                <a:sym typeface="Calibri"/>
              </a:endParaRPr>
            </a:p>
          </p:txBody>
        </p:sp>
      </p:grpSp>
      <p:cxnSp>
        <p:nvCxnSpPr>
          <p:cNvPr id="196" name="Google Shape;196;p30"/>
          <p:cNvCxnSpPr>
            <a:cxnSpLocks/>
          </p:cNvCxnSpPr>
          <p:nvPr/>
        </p:nvCxnSpPr>
        <p:spPr>
          <a:xfrm flipV="1">
            <a:off x="6131022" y="4138657"/>
            <a:ext cx="2408214" cy="2768975"/>
          </a:xfrm>
          <a:prstGeom prst="straightConnector1">
            <a:avLst/>
          </a:prstGeom>
          <a:noFill/>
          <a:ln w="76200" cap="flat" cmpd="sng">
            <a:solidFill>
              <a:srgbClr val="4436FA"/>
            </a:solidFill>
            <a:prstDash val="solid"/>
            <a:miter lim="800000"/>
            <a:headEnd type="none" w="sm" len="sm"/>
            <a:tailEnd type="triangle" w="med" len="med"/>
          </a:ln>
        </p:spPr>
      </p:cxnSp>
      <p:cxnSp>
        <p:nvCxnSpPr>
          <p:cNvPr id="197" name="Google Shape;197;p30"/>
          <p:cNvCxnSpPr/>
          <p:nvPr/>
        </p:nvCxnSpPr>
        <p:spPr>
          <a:xfrm rot="10800000" flipH="1">
            <a:off x="6283422" y="5979074"/>
            <a:ext cx="2227841" cy="1080957"/>
          </a:xfrm>
          <a:prstGeom prst="straightConnector1">
            <a:avLst/>
          </a:prstGeom>
          <a:noFill/>
          <a:ln w="76200" cap="flat" cmpd="sng">
            <a:solidFill>
              <a:srgbClr val="4436FA"/>
            </a:solidFill>
            <a:prstDash val="solid"/>
            <a:miter lim="800000"/>
            <a:headEnd type="none" w="sm" len="sm"/>
            <a:tailEnd type="triangle" w="med" len="med"/>
          </a:ln>
        </p:spPr>
      </p:cxnSp>
      <p:cxnSp>
        <p:nvCxnSpPr>
          <p:cNvPr id="198" name="Google Shape;198;p30"/>
          <p:cNvCxnSpPr>
            <a:cxnSpLocks/>
            <a:endCxn id="189" idx="2"/>
          </p:cNvCxnSpPr>
          <p:nvPr/>
        </p:nvCxnSpPr>
        <p:spPr>
          <a:xfrm>
            <a:off x="6375664" y="7228355"/>
            <a:ext cx="2163572" cy="433250"/>
          </a:xfrm>
          <a:prstGeom prst="straightConnector1">
            <a:avLst/>
          </a:prstGeom>
          <a:noFill/>
          <a:ln w="76200" cap="flat" cmpd="sng">
            <a:solidFill>
              <a:srgbClr val="4436FA"/>
            </a:solidFill>
            <a:prstDash val="solid"/>
            <a:miter lim="800000"/>
            <a:headEnd type="none" w="sm" len="sm"/>
            <a:tailEnd type="triangle" w="med" len="med"/>
          </a:ln>
        </p:spPr>
      </p:cxnSp>
      <p:cxnSp>
        <p:nvCxnSpPr>
          <p:cNvPr id="199" name="Google Shape;199;p30"/>
          <p:cNvCxnSpPr>
            <a:cxnSpLocks/>
            <a:endCxn id="192" idx="2"/>
          </p:cNvCxnSpPr>
          <p:nvPr/>
        </p:nvCxnSpPr>
        <p:spPr>
          <a:xfrm>
            <a:off x="6235195" y="7465033"/>
            <a:ext cx="2304041" cy="2075279"/>
          </a:xfrm>
          <a:prstGeom prst="straightConnector1">
            <a:avLst/>
          </a:prstGeom>
          <a:noFill/>
          <a:ln w="76200" cap="flat" cmpd="sng">
            <a:solidFill>
              <a:srgbClr val="4436FA"/>
            </a:solidFill>
            <a:prstDash val="solid"/>
            <a:miter lim="800000"/>
            <a:headEnd type="none" w="sm" len="sm"/>
            <a:tailEnd type="triangle" w="med" len="med"/>
          </a:ln>
        </p:spPr>
      </p:cxnSp>
      <p:cxnSp>
        <p:nvCxnSpPr>
          <p:cNvPr id="200" name="Google Shape;200;p30"/>
          <p:cNvCxnSpPr>
            <a:cxnSpLocks/>
          </p:cNvCxnSpPr>
          <p:nvPr/>
        </p:nvCxnSpPr>
        <p:spPr>
          <a:xfrm>
            <a:off x="6130965" y="7646653"/>
            <a:ext cx="2395501" cy="3501939"/>
          </a:xfrm>
          <a:prstGeom prst="straightConnector1">
            <a:avLst/>
          </a:prstGeom>
          <a:noFill/>
          <a:ln w="76200" cap="flat" cmpd="sng">
            <a:solidFill>
              <a:srgbClr val="4436FA"/>
            </a:solidFill>
            <a:prstDash val="solid"/>
            <a:miter lim="800000"/>
            <a:headEnd type="none" w="sm" len="sm"/>
            <a:tailEnd type="triangle" w="med" len="med"/>
          </a:ln>
        </p:spPr>
      </p:cxnSp>
      <p:grpSp>
        <p:nvGrpSpPr>
          <p:cNvPr id="201" name="Google Shape;201;p30"/>
          <p:cNvGrpSpPr/>
          <p:nvPr/>
        </p:nvGrpSpPr>
        <p:grpSpPr>
          <a:xfrm>
            <a:off x="309109" y="4668197"/>
            <a:ext cx="984868" cy="5086102"/>
            <a:chOff x="-2222967" y="4431471"/>
            <a:chExt cx="1424079" cy="5086102"/>
          </a:xfrm>
        </p:grpSpPr>
        <p:sp>
          <p:nvSpPr>
            <p:cNvPr id="202" name="Google Shape;202;p30"/>
            <p:cNvSpPr/>
            <p:nvPr/>
          </p:nvSpPr>
          <p:spPr>
            <a:xfrm>
              <a:off x="-1637087" y="4806788"/>
              <a:ext cx="838199" cy="4247627"/>
            </a:xfrm>
            <a:prstGeom prst="flowChartDelay">
              <a:avLst/>
            </a:prstGeom>
            <a:solidFill>
              <a:srgbClr val="BBD6E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3" name="Google Shape;203;p30"/>
            <p:cNvSpPr/>
            <p:nvPr/>
          </p:nvSpPr>
          <p:spPr>
            <a:xfrm>
              <a:off x="-1928223" y="4585819"/>
              <a:ext cx="838199" cy="4823899"/>
            </a:xfrm>
            <a:prstGeom prst="flowChartDelay">
              <a:avLst/>
            </a:prstGeom>
            <a:solidFill>
              <a:srgbClr val="ACB8C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4" name="Google Shape;204;p30"/>
            <p:cNvSpPr/>
            <p:nvPr/>
          </p:nvSpPr>
          <p:spPr>
            <a:xfrm>
              <a:off x="-2222967" y="4431471"/>
              <a:ext cx="838199" cy="5086102"/>
            </a:xfrm>
            <a:prstGeom prst="flowChartDelay">
              <a:avLst/>
            </a:prstGeom>
            <a:solidFill>
              <a:srgbClr val="7B7B7B"/>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43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500"/>
                                        <p:tgtEl>
                                          <p:spTgt spid="176"/>
                                        </p:tgtEl>
                                      </p:cBhvr>
                                    </p:animEffect>
                                  </p:childTnLst>
                                </p:cTn>
                              </p:par>
                              <p:par>
                                <p:cTn id="23" presetID="10" presetClass="entr" presetSubtype="0" fill="hold" nodeType="withEffect">
                                  <p:stCondLst>
                                    <p:cond delay="0"/>
                                  </p:stCondLst>
                                  <p:childTnLst>
                                    <p:set>
                                      <p:cBhvr>
                                        <p:cTn id="24" dur="1" fill="hold">
                                          <p:stCondLst>
                                            <p:cond delay="0"/>
                                          </p:stCondLst>
                                        </p:cTn>
                                        <p:tgtEl>
                                          <p:spTgt spid="180"/>
                                        </p:tgtEl>
                                        <p:attrNameLst>
                                          <p:attrName>style.visibility</p:attrName>
                                        </p:attrNameLst>
                                      </p:cBhvr>
                                      <p:to>
                                        <p:strVal val="visible"/>
                                      </p:to>
                                    </p:set>
                                    <p:animEffect transition="in" filter="fade">
                                      <p:cBhvr>
                                        <p:cTn id="25" dur="500"/>
                                        <p:tgtEl>
                                          <p:spTgt spid="18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500"/>
                                        <p:tgtEl>
                                          <p:spTgt spid="1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4"/>
                                        </p:tgtEl>
                                        <p:attrNameLst>
                                          <p:attrName>style.visibility</p:attrName>
                                        </p:attrNameLst>
                                      </p:cBhvr>
                                      <p:to>
                                        <p:strVal val="visible"/>
                                      </p:to>
                                    </p:set>
                                    <p:animEffect transition="in" filter="fade">
                                      <p:cBhvr>
                                        <p:cTn id="35" dur="500"/>
                                        <p:tgtEl>
                                          <p:spTgt spid="18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7"/>
                                        </p:tgtEl>
                                        <p:attrNameLst>
                                          <p:attrName>style.visibility</p:attrName>
                                        </p:attrNameLst>
                                      </p:cBhvr>
                                      <p:to>
                                        <p:strVal val="visible"/>
                                      </p:to>
                                    </p:set>
                                    <p:animEffect transition="in" filter="fade">
                                      <p:cBhvr>
                                        <p:cTn id="40" dur="500"/>
                                        <p:tgtEl>
                                          <p:spTgt spid="19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1"/>
                                        </p:tgtEl>
                                        <p:attrNameLst>
                                          <p:attrName>style.visibility</p:attrName>
                                        </p:attrNameLst>
                                      </p:cBhvr>
                                      <p:to>
                                        <p:strVal val="visible"/>
                                      </p:to>
                                    </p:set>
                                    <p:animEffect transition="in" filter="fade">
                                      <p:cBhvr>
                                        <p:cTn id="45" dur="500"/>
                                        <p:tgtEl>
                                          <p:spTgt spid="1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98"/>
                                        </p:tgtEl>
                                        <p:attrNameLst>
                                          <p:attrName>style.visibility</p:attrName>
                                        </p:attrNameLst>
                                      </p:cBhvr>
                                      <p:to>
                                        <p:strVal val="visible"/>
                                      </p:to>
                                    </p:set>
                                    <p:animEffect transition="in" filter="fade">
                                      <p:cBhvr>
                                        <p:cTn id="50" dur="500"/>
                                        <p:tgtEl>
                                          <p:spTgt spid="19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7"/>
                                        </p:tgtEl>
                                        <p:attrNameLst>
                                          <p:attrName>style.visibility</p:attrName>
                                        </p:attrNameLst>
                                      </p:cBhvr>
                                      <p:to>
                                        <p:strVal val="visible"/>
                                      </p:to>
                                    </p:set>
                                    <p:animEffect transition="in" filter="fade">
                                      <p:cBhvr>
                                        <p:cTn id="55" dur="500"/>
                                        <p:tgtEl>
                                          <p:spTgt spid="18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9"/>
                                        </p:tgtEl>
                                        <p:attrNameLst>
                                          <p:attrName>style.visibility</p:attrName>
                                        </p:attrNameLst>
                                      </p:cBhvr>
                                      <p:to>
                                        <p:strVal val="visible"/>
                                      </p:to>
                                    </p:set>
                                    <p:animEffect transition="in" filter="fade">
                                      <p:cBhvr>
                                        <p:cTn id="60" dur="500"/>
                                        <p:tgtEl>
                                          <p:spTgt spid="1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0"/>
                                        </p:tgtEl>
                                        <p:attrNameLst>
                                          <p:attrName>style.visibility</p:attrName>
                                        </p:attrNameLst>
                                      </p:cBhvr>
                                      <p:to>
                                        <p:strVal val="visible"/>
                                      </p:to>
                                    </p:set>
                                    <p:animEffect transition="in" filter="fade">
                                      <p:cBhvr>
                                        <p:cTn id="65" dur="500"/>
                                        <p:tgtEl>
                                          <p:spTgt spid="19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0"/>
                                        </p:tgtEl>
                                        <p:attrNameLst>
                                          <p:attrName>style.visibility</p:attrName>
                                        </p:attrNameLst>
                                      </p:cBhvr>
                                      <p:to>
                                        <p:strVal val="visible"/>
                                      </p:to>
                                    </p:set>
                                    <p:animEffect transition="in" filter="fade">
                                      <p:cBhvr>
                                        <p:cTn id="70" dur="500"/>
                                        <p:tgtEl>
                                          <p:spTgt spid="20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93"/>
                                        </p:tgtEl>
                                        <p:attrNameLst>
                                          <p:attrName>style.visibility</p:attrName>
                                        </p:attrNameLst>
                                      </p:cBhvr>
                                      <p:to>
                                        <p:strVal val="visible"/>
                                      </p:to>
                                    </p:set>
                                    <p:animEffect transition="in" filter="fade">
                                      <p:cBhvr>
                                        <p:cTn id="75"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245396" y="1281149"/>
            <a:ext cx="23684993" cy="2919166"/>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Blip>
                    <a:blip r:embed="rId3"/>
                  </a:buBlip>
                  <a:tabLst/>
                  <a:defRPr/>
                </a:pPr>
                <a:r>
                  <a:rPr kumimoji="0" lang="en-US" sz="58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1.9</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1028565" y="1641367"/>
                <a:ext cx="22882532" cy="236840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Tính</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oMath>
                </a14:m>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biết</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den>
                    </m:f>
                  </m:oMath>
                </a14:m>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oMath>
                </a14:m>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a:t>
                </a:r>
                <a14:m>
                  <m:oMath xmlns:m="http://schemas.openxmlformats.org/officeDocument/2006/math">
                    <m:r>
                      <a:rPr kumimoji="0" lang="en-US" sz="5400" b="1" i="0"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oMath>
                </a14:m>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và</a:t>
                </a: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1028565" y="1641367"/>
                <a:ext cx="22882532" cy="2368405"/>
              </a:xfrm>
              <a:prstGeom prst="rect">
                <a:avLst/>
              </a:prstGeom>
              <a:blipFill>
                <a:blip r:embed="rId4"/>
                <a:stretch>
                  <a:fillRect l="-1226" t="-8226" b="-5913"/>
                </a:stretch>
              </a:blipFill>
            </p:spPr>
            <p:txBody>
              <a:bodyPr/>
              <a:lstStyle/>
              <a:p>
                <a:r>
                  <a:rPr lang="en-US">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56662" y="4237531"/>
            <a:ext cx="23498926" cy="9021391"/>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389928" y="4359817"/>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664699" y="4187683"/>
                <a:ext cx="23357623" cy="9140323"/>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b)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sSupPr>
                      <m:e>
                        <m:d>
                          <m:d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dPr>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𝒄𝒐𝒔𝒂</m:t>
                            </m:r>
                          </m:e>
                        </m:d>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𝒔𝒊𝒏𝒂𝒄𝒐𝒔𝒂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m:rPr>
                        <m:nor/>
                      </m:rP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v</m:t>
                    </m:r>
                    <m:r>
                      <m:rPr>
                        <m:nor/>
                      </m:rPr>
                      <a:rPr kumimoji="0" lang="en-US" sz="5400" b="1" i="0" u="none" strike="noStrike" kern="0" cap="none" spc="0" normalizeH="0" baseline="0" noProof="0" dirty="0" smtClean="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ì</m:t>
                    </m:r>
                    <m:r>
                      <m:rPr>
                        <m:nor/>
                      </m:rP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m:t> </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&lt;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den>
                    </m:f>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oMath>
                </a14:m>
                <a:r>
                  <a:rPr kumimoji="0" lang="en-US" sz="5400" b="1" i="0" u="none" strike="noStrike" kern="0" cap="none" spc="0" normalizeH="0" baseline="0" noProof="0" dirty="0">
                    <a:ln>
                      <a:noFill/>
                    </a:ln>
                    <a:solidFill>
                      <a:srgbClr val="000000"/>
                    </a:solidFill>
                    <a:effectLst/>
                    <a:uLnTx/>
                    <a:uFillTx/>
                    <a:latin typeface="Arial"/>
                    <a:ea typeface="Cambria Math" panose="02040503050406030204" pitchFamily="18"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&lt;</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&lt;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𝟎</m:t>
                    </m:r>
                  </m:oMath>
                </a14:m>
                <a:endParaRPr kumimoji="0" lang="en-US" sz="5400" b="1" i="0" u="none" strike="noStrike" kern="0" cap="none" spc="0" normalizeH="0" baseline="0" noProof="0" dirty="0">
                  <a:ln>
                    <a:noFill/>
                  </a:ln>
                  <a:solidFill>
                    <a:srgbClr val="000000"/>
                  </a:solidFill>
                  <a:effectLst/>
                  <a:uLnTx/>
                  <a:uFillTx/>
                  <a:latin typeface="Arial"/>
                  <a:ea typeface="Cambria Math" panose="02040503050406030204" pitchFamily="18"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0000"/>
                    </a:solidFill>
                    <a:effectLst/>
                    <a:uLnTx/>
                    <a:uFillTx/>
                    <a:latin typeface="Arial"/>
                    <a:ea typeface="Cambria Math" panose="02040503050406030204" pitchFamily="18"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sSup>
                          <m:sSup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sSupPr>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m:t>
                            </m:r>
                          </m:e>
                          <m: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sup>
                        </m:sSup>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𝒂</m:t>
                        </m:r>
                      </m:e>
                    </m:ra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𝟗</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𝟏𝟔</m:t>
                            </m:r>
                          </m:den>
                        </m:f>
                      </m:e>
                    </m:rad>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𝟕</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𝒕𝒂𝒏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𝒂</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num>
                      <m:den>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ad>
                              <m:radPr>
                                <m:degHide m:val="on"/>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𝟕</m:t>
                                </m:r>
                              </m:e>
                            </m:rad>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num>
                      <m:den>
                        <m:rad>
                          <m:radPr>
                            <m:degHide m:val="on"/>
                            <m:ctrlP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radPr>
                          <m:deg/>
                          <m:e>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𝟕</m:t>
                            </m:r>
                          </m:e>
                        </m:rad>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664699" y="4187683"/>
                <a:ext cx="23357623" cy="9140323"/>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8013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1">
                                            <p:txEl>
                                              <p:pRg st="0" end="0"/>
                                            </p:txEl>
                                          </p:spTgt>
                                        </p:tgtEl>
                                        <p:attrNameLst>
                                          <p:attrName>style.visibility</p:attrName>
                                        </p:attrNameLst>
                                      </p:cBhvr>
                                      <p:to>
                                        <p:strVal val="visible"/>
                                      </p:to>
                                    </p:set>
                                    <p:animEffect transition="in" filter="wipe(left)">
                                      <p:cBhvr>
                                        <p:cTn id="26" dur="500"/>
                                        <p:tgtEl>
                                          <p:spTgt spid="5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1">
                                            <p:txEl>
                                              <p:pRg st="1" end="1"/>
                                            </p:txEl>
                                          </p:spTgt>
                                        </p:tgtEl>
                                        <p:attrNameLst>
                                          <p:attrName>style.visibility</p:attrName>
                                        </p:attrNameLst>
                                      </p:cBhvr>
                                      <p:to>
                                        <p:strVal val="visible"/>
                                      </p:to>
                                    </p:set>
                                    <p:animEffect transition="in" filter="wipe(left)">
                                      <p:cBhvr>
                                        <p:cTn id="31" dur="500"/>
                                        <p:tgtEl>
                                          <p:spTgt spid="5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
                                            <p:txEl>
                                              <p:pRg st="2" end="2"/>
                                            </p:txEl>
                                          </p:spTgt>
                                        </p:tgtEl>
                                        <p:attrNameLst>
                                          <p:attrName>style.visibility</p:attrName>
                                        </p:attrNameLst>
                                      </p:cBhvr>
                                      <p:to>
                                        <p:strVal val="visible"/>
                                      </p:to>
                                    </p:set>
                                    <p:animEffect transition="in" filter="wipe(left)">
                                      <p:cBhvr>
                                        <p:cTn id="36" dur="500"/>
                                        <p:tgtEl>
                                          <p:spTgt spid="5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1">
                                            <p:txEl>
                                              <p:pRg st="3" end="3"/>
                                            </p:txEl>
                                          </p:spTgt>
                                        </p:tgtEl>
                                        <p:attrNameLst>
                                          <p:attrName>style.visibility</p:attrName>
                                        </p:attrNameLst>
                                      </p:cBhvr>
                                      <p:to>
                                        <p:strVal val="visible"/>
                                      </p:to>
                                    </p:set>
                                    <p:animEffect transition="in" filter="wipe(left)">
                                      <p:cBhvr>
                                        <p:cTn id="41" dur="500"/>
                                        <p:tgtEl>
                                          <p:spTgt spid="5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1">
                                            <p:txEl>
                                              <p:pRg st="4" end="4"/>
                                            </p:txEl>
                                          </p:spTgt>
                                        </p:tgtEl>
                                        <p:attrNameLst>
                                          <p:attrName>style.visibility</p:attrName>
                                        </p:attrNameLst>
                                      </p:cBhvr>
                                      <p:to>
                                        <p:strVal val="visible"/>
                                      </p:to>
                                    </p:set>
                                    <p:animEffect transition="in" filter="wipe(left)">
                                      <p:cBhvr>
                                        <p:cTn id="46" dur="500"/>
                                        <p:tgtEl>
                                          <p:spTgt spid="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245396" y="1281149"/>
            <a:ext cx="23684993" cy="3511856"/>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Blip>
                    <a:blip r:embed="rId3"/>
                  </a:buBlip>
                  <a:tabLst/>
                  <a:defRPr/>
                </a:pPr>
                <a:r>
                  <a:rPr kumimoji="0" lang="en-US" sz="58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1.10</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1194129" y="1360035"/>
                <a:ext cx="22882532" cy="337130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Tính</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biểu</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thức</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biết</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14:m>
                  <m:oMath xmlns:m="http://schemas.openxmlformats.org/officeDocument/2006/math">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𝑨</m:t>
                    </m:r>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𝟏𝟎</m:t>
                            </m:r>
                          </m:den>
                        </m:f>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𝟎</m:t>
                            </m:r>
                          </m:den>
                        </m:f>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𝟓</m:t>
                            </m:r>
                          </m:den>
                        </m:f>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𝟓</m:t>
                            </m:r>
                          </m:den>
                        </m:f>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𝟓</m:t>
                            </m:r>
                          </m:den>
                        </m:f>
                      </m:den>
                    </m:f>
                  </m:oMath>
                </a14:m>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b)</a:t>
                </a:r>
                <a14:m>
                  <m:oMath xmlns:m="http://schemas.openxmlformats.org/officeDocument/2006/math">
                    <m:r>
                      <a:rPr kumimoji="0" lang="en-US" sz="5400" b="1" i="0"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𝑩</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𝟏𝟔</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𝟖</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1194129" y="1360035"/>
                <a:ext cx="22882532" cy="3371308"/>
              </a:xfrm>
              <a:prstGeom prst="rect">
                <a:avLst/>
              </a:prstGeom>
              <a:blipFill>
                <a:blip r:embed="rId4"/>
                <a:stretch>
                  <a:fillRect l="-1225" t="-4702"/>
                </a:stretch>
              </a:blipFill>
            </p:spPr>
            <p:txBody>
              <a:bodyPr/>
              <a:lstStyle/>
              <a:p>
                <a:r>
                  <a:rPr lang="en-US">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42537" y="4984156"/>
            <a:ext cx="23498926" cy="8506323"/>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186267" y="4931720"/>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1655629" y="4696525"/>
                <a:ext cx="23357623" cy="878163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a:ln>
                      <a:noFill/>
                    </a:ln>
                    <a:solidFill>
                      <a:srgbClr val="000000"/>
                    </a:solidFill>
                    <a:effectLst/>
                    <a:uLnTx/>
                    <a:uFillTx/>
                    <a:latin typeface="Arial"/>
                    <a:ea typeface="Tahoma" panose="020B0604030504040204" pitchFamily="34" charset="0"/>
                    <a:cs typeface="Tahoma" panose="020B0604030504040204" pitchFamily="34" charset="0"/>
                    <a:sym typeface="Arial"/>
                  </a:rPr>
                  <a:t> </a:t>
                </a:r>
                <a14:m>
                  <m:oMath xmlns:m="http://schemas.openxmlformats.org/officeDocument/2006/math">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𝑨</m:t>
                    </m:r>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𝟏𝟎</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𝟏𝟎</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𝟓</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𝟓</m:t>
                            </m:r>
                          </m:den>
                        </m:f>
                      </m:den>
                    </m:f>
                  </m:oMath>
                </a14:m>
                <a:endParaRPr kumimoji="0" lang="en-US" sz="7200" b="1"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a:rPr kumimoji="0" lang="en-US" sz="48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              </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den>
                          </m:f>
                          <m:d>
                            <m:d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d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𝟑𝟎</m:t>
                                  </m:r>
                                </m:den>
                              </m:f>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𝟔</m:t>
                                  </m:r>
                                </m:den>
                              </m:f>
                            </m:e>
                          </m:d>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den>
                          </m:f>
                          <m:d>
                            <m:d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d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𝟑𝟎</m:t>
                                  </m:r>
                                </m:den>
                              </m:f>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𝒔𝒊𝒏</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𝟔</m:t>
                                  </m:r>
                                </m:den>
                              </m:f>
                            </m:e>
                          </m:d>
                        </m:num>
                        <m:den>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den>
                          </m:f>
                          <m:d>
                            <m:d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d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𝟏𝟓</m:t>
                                  </m:r>
                                </m:den>
                              </m:f>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e>
                          </m:d>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den>
                          </m:f>
                          <m:d>
                            <m:d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dPr>
                            <m:e>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𝟏𝟓</m:t>
                                  </m:r>
                                </m:den>
                              </m:f>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m:t>
                              </m:r>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48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m:t>
                                  </m:r>
                                </m:den>
                              </m:f>
                            </m:e>
                          </m:d>
                        </m:den>
                      </m:f>
                    </m:oMath>
                  </m:oMathPara>
                </a14:m>
                <a:endParaRPr kumimoji="0" lang="en-US" sz="4800" b="1"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endParaRPr kumimoji="0" lang="en-US" sz="36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den>
                        </m:f>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𝟑𝟎</m:t>
                            </m:r>
                          </m:den>
                        </m:f>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𝟔</m:t>
                            </m:r>
                          </m:den>
                        </m:f>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den>
                        </m:f>
                      </m:den>
                    </m:f>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𝟔</m:t>
                            </m:r>
                          </m:den>
                        </m:f>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𝟑</m:t>
                            </m:r>
                          </m:den>
                        </m:f>
                      </m:den>
                    </m:f>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1655629" y="4696525"/>
                <a:ext cx="23357623" cy="878163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4873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
                                            <p:txEl>
                                              <p:pRg st="0" end="0"/>
                                            </p:txEl>
                                          </p:spTgt>
                                        </p:tgtEl>
                                        <p:attrNameLst>
                                          <p:attrName>style.visibility</p:attrName>
                                        </p:attrNameLst>
                                      </p:cBhvr>
                                      <p:to>
                                        <p:strVal val="visible"/>
                                      </p:to>
                                    </p:set>
                                    <p:animEffect transition="in" filter="fade">
                                      <p:cBhvr>
                                        <p:cTn id="26" dur="500"/>
                                        <p:tgtEl>
                                          <p:spTgt spid="5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
                                            <p:txEl>
                                              <p:pRg st="1" end="1"/>
                                            </p:txEl>
                                          </p:spTgt>
                                        </p:tgtEl>
                                        <p:attrNameLst>
                                          <p:attrName>style.visibility</p:attrName>
                                        </p:attrNameLst>
                                      </p:cBhvr>
                                      <p:to>
                                        <p:strVal val="visible"/>
                                      </p:to>
                                    </p:set>
                                    <p:animEffect transition="in" filter="fade">
                                      <p:cBhvr>
                                        <p:cTn id="31" dur="500"/>
                                        <p:tgtEl>
                                          <p:spTgt spid="5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1">
                                            <p:txEl>
                                              <p:pRg st="3" end="3"/>
                                            </p:txEl>
                                          </p:spTgt>
                                        </p:tgtEl>
                                        <p:attrNameLst>
                                          <p:attrName>style.visibility</p:attrName>
                                        </p:attrNameLst>
                                      </p:cBhvr>
                                      <p:to>
                                        <p:strVal val="visible"/>
                                      </p:to>
                                    </p:set>
                                    <p:animEffect transition="in" filter="fade">
                                      <p:cBhvr>
                                        <p:cTn id="36" dur="5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10" name="Rounded Rectangle 61">
            <a:extLst>
              <a:ext uri="{FF2B5EF4-FFF2-40B4-BE49-F238E27FC236}">
                <a16:creationId xmlns:a16="http://schemas.microsoft.com/office/drawing/2014/main" id="{145C94D3-BEAB-E775-8B95-FE171526E141}"/>
              </a:ext>
            </a:extLst>
          </p:cNvPr>
          <p:cNvSpPr/>
          <p:nvPr/>
        </p:nvSpPr>
        <p:spPr>
          <a:xfrm>
            <a:off x="245396" y="1281148"/>
            <a:ext cx="23684993" cy="3925381"/>
          </a:xfrm>
          <a:prstGeom prst="roundRect">
            <a:avLst>
              <a:gd name="adj" fmla="val 5347"/>
            </a:avLst>
          </a:prstGeom>
          <a:solidFill>
            <a:schemeClr val="accent4">
              <a:lumMod val="20000"/>
              <a:lumOff val="80000"/>
            </a:schemeClr>
          </a:solidFill>
          <a:ln w="28575" cap="flat" cmpd="sng" algn="ctr">
            <a:solidFill>
              <a:srgbClr val="70AD47">
                <a:lumMod val="75000"/>
              </a:srgbClr>
            </a:solidFill>
            <a:prstDash val="solid"/>
            <a:miter lim="800000"/>
          </a:ln>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13" name="Group 12">
            <a:extLst>
              <a:ext uri="{FF2B5EF4-FFF2-40B4-BE49-F238E27FC236}">
                <a16:creationId xmlns:a16="http://schemas.microsoft.com/office/drawing/2014/main" id="{504EC8FD-69FE-4989-8123-0802D5CE7583}"/>
              </a:ext>
            </a:extLst>
          </p:cNvPr>
          <p:cNvGrpSpPr/>
          <p:nvPr/>
        </p:nvGrpSpPr>
        <p:grpSpPr>
          <a:xfrm>
            <a:off x="186267" y="1163917"/>
            <a:ext cx="24011466" cy="12326562"/>
            <a:chOff x="9460835" y="1435468"/>
            <a:chExt cx="22518143" cy="12326562"/>
          </a:xfrm>
        </p:grpSpPr>
        <p:sp>
          <p:nvSpPr>
            <p:cNvPr id="14" name="Rectangle: Diagonal Corners Rounded 13">
              <a:extLst>
                <a:ext uri="{FF2B5EF4-FFF2-40B4-BE49-F238E27FC236}">
                  <a16:creationId xmlns:a16="http://schemas.microsoft.com/office/drawing/2014/main" id="{4F7D40A2-0860-4B66-B349-690B44B74626}"/>
                </a:ext>
              </a:extLst>
            </p:cNvPr>
            <p:cNvSpPr/>
            <p:nvPr/>
          </p:nvSpPr>
          <p:spPr>
            <a:xfrm>
              <a:off x="9460835" y="1527287"/>
              <a:ext cx="22518143" cy="12234743"/>
            </a:xfrm>
            <a:prstGeom prst="round2DiagRect">
              <a:avLst>
                <a:gd name="adj1" fmla="val 0"/>
                <a:gd name="adj2" fmla="val 1769"/>
              </a:avLst>
            </a:prstGeom>
            <a:no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7030A0"/>
                </a:solidFill>
                <a:effectLst/>
                <a:uLnTx/>
                <a:uFillTx/>
                <a:latin typeface="Chu Van An" panose="02020603050405020304" pitchFamily="18" charset="0"/>
                <a:ea typeface="+mn-ea"/>
                <a:cs typeface="Chu Van An" panose="02020603050405020304" pitchFamily="18" charset="0"/>
                <a:sym typeface="Arial"/>
              </a:endParaRPr>
            </a:p>
          </p:txBody>
        </p:sp>
        <p:grpSp>
          <p:nvGrpSpPr>
            <p:cNvPr id="15" name="Group 14">
              <a:extLst>
                <a:ext uri="{FF2B5EF4-FFF2-40B4-BE49-F238E27FC236}">
                  <a16:creationId xmlns:a16="http://schemas.microsoft.com/office/drawing/2014/main" id="{08ACBA74-AC27-45C5-846C-F29AAA3777FB}"/>
                </a:ext>
              </a:extLst>
            </p:cNvPr>
            <p:cNvGrpSpPr/>
            <p:nvPr/>
          </p:nvGrpSpPr>
          <p:grpSpPr>
            <a:xfrm>
              <a:off x="9576010" y="1435468"/>
              <a:ext cx="2838821" cy="1037561"/>
              <a:chOff x="9324529" y="1435467"/>
              <a:chExt cx="2838821" cy="1037561"/>
            </a:xfrm>
          </p:grpSpPr>
          <p:grpSp>
            <p:nvGrpSpPr>
              <p:cNvPr id="27" name="Group 26">
                <a:extLst>
                  <a:ext uri="{FF2B5EF4-FFF2-40B4-BE49-F238E27FC236}">
                    <a16:creationId xmlns:a16="http://schemas.microsoft.com/office/drawing/2014/main" id="{0004B154-0B47-4F60-B107-7DE0FF204308}"/>
                  </a:ext>
                </a:extLst>
              </p:cNvPr>
              <p:cNvGrpSpPr/>
              <p:nvPr/>
            </p:nvGrpSpPr>
            <p:grpSpPr>
              <a:xfrm>
                <a:off x="9324529" y="1462271"/>
                <a:ext cx="2838821" cy="1010757"/>
                <a:chOff x="311859" y="5129576"/>
                <a:chExt cx="1632044" cy="620806"/>
              </a:xfrm>
            </p:grpSpPr>
            <p:grpSp>
              <p:nvGrpSpPr>
                <p:cNvPr id="29" name="Group 28">
                  <a:extLst>
                    <a:ext uri="{FF2B5EF4-FFF2-40B4-BE49-F238E27FC236}">
                      <a16:creationId xmlns:a16="http://schemas.microsoft.com/office/drawing/2014/main" id="{ED1F3D67-458F-44D9-A762-F73BC1FE0399}"/>
                    </a:ext>
                  </a:extLst>
                </p:cNvPr>
                <p:cNvGrpSpPr/>
                <p:nvPr/>
              </p:nvGrpSpPr>
              <p:grpSpPr>
                <a:xfrm>
                  <a:off x="311859" y="5129576"/>
                  <a:ext cx="1588455" cy="620806"/>
                  <a:chOff x="579089" y="6169777"/>
                  <a:chExt cx="1588455" cy="493806"/>
                </a:xfrm>
              </p:grpSpPr>
              <p:sp>
                <p:nvSpPr>
                  <p:cNvPr id="31" name="Freeform: Shape 30">
                    <a:extLst>
                      <a:ext uri="{FF2B5EF4-FFF2-40B4-BE49-F238E27FC236}">
                        <a16:creationId xmlns:a16="http://schemas.microsoft.com/office/drawing/2014/main" id="{68F29292-89D7-4425-9F51-0C451C023B6F}"/>
                      </a:ext>
                    </a:extLst>
                  </p:cNvPr>
                  <p:cNvSpPr/>
                  <p:nvPr/>
                </p:nvSpPr>
                <p:spPr>
                  <a:xfrm rot="10800000">
                    <a:off x="579089" y="6190961"/>
                    <a:ext cx="1588455" cy="472622"/>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2" name="Freeform: Shape 31">
                    <a:extLst>
                      <a:ext uri="{FF2B5EF4-FFF2-40B4-BE49-F238E27FC236}">
                        <a16:creationId xmlns:a16="http://schemas.microsoft.com/office/drawing/2014/main" id="{522AD1D4-CE90-48B9-B22D-D30EBEACC1D9}"/>
                      </a:ext>
                    </a:extLst>
                  </p:cNvPr>
                  <p:cNvSpPr/>
                  <p:nvPr/>
                </p:nvSpPr>
                <p:spPr>
                  <a:xfrm rot="10800000">
                    <a:off x="623912" y="6169777"/>
                    <a:ext cx="1430521" cy="396461"/>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30" name="Freeform: Shape 29">
                  <a:extLst>
                    <a:ext uri="{FF2B5EF4-FFF2-40B4-BE49-F238E27FC236}">
                      <a16:creationId xmlns:a16="http://schemas.microsoft.com/office/drawing/2014/main" id="{49137458-563A-4FB9-B2C2-BF24886BC4C3}"/>
                    </a:ext>
                  </a:extLst>
                </p:cNvPr>
                <p:cNvSpPr/>
                <p:nvPr/>
              </p:nvSpPr>
              <p:spPr>
                <a:xfrm rot="10800000">
                  <a:off x="355448" y="5146650"/>
                  <a:ext cx="1588455" cy="45719"/>
                </a:xfrm>
                <a:custGeom>
                  <a:avLst/>
                  <a:gdLst>
                    <a:gd name="connsiteX0" fmla="*/ 404333 w 2513262"/>
                    <a:gd name="connsiteY0" fmla="*/ 0 h 426834"/>
                    <a:gd name="connsiteX1" fmla="*/ 2108929 w 2513262"/>
                    <a:gd name="connsiteY1" fmla="*/ 0 h 426834"/>
                    <a:gd name="connsiteX2" fmla="*/ 2513262 w 2513262"/>
                    <a:gd name="connsiteY2" fmla="*/ 405883 h 426834"/>
                    <a:gd name="connsiteX3" fmla="*/ 2509048 w 2513262"/>
                    <a:gd name="connsiteY3" fmla="*/ 426834 h 426834"/>
                    <a:gd name="connsiteX4" fmla="*/ 4214 w 2513262"/>
                    <a:gd name="connsiteY4" fmla="*/ 426834 h 426834"/>
                    <a:gd name="connsiteX5" fmla="*/ 0 w 2513262"/>
                    <a:gd name="connsiteY5" fmla="*/ 405883 h 426834"/>
                    <a:gd name="connsiteX6" fmla="*/ 404333 w 2513262"/>
                    <a:gd name="connsiteY6" fmla="*/ 0 h 42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3262" h="426834">
                      <a:moveTo>
                        <a:pt x="404333" y="0"/>
                      </a:moveTo>
                      <a:lnTo>
                        <a:pt x="2108929" y="0"/>
                      </a:lnTo>
                      <a:cubicBezTo>
                        <a:pt x="2332214" y="0"/>
                        <a:pt x="2513262" y="181708"/>
                        <a:pt x="2513262" y="405883"/>
                      </a:cubicBezTo>
                      <a:lnTo>
                        <a:pt x="2509048" y="426834"/>
                      </a:lnTo>
                      <a:lnTo>
                        <a:pt x="4214" y="426834"/>
                      </a:lnTo>
                      <a:lnTo>
                        <a:pt x="0" y="405883"/>
                      </a:lnTo>
                      <a:cubicBezTo>
                        <a:pt x="0" y="181708"/>
                        <a:pt x="181048" y="0"/>
                        <a:pt x="40433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sp>
            <p:nvSpPr>
              <p:cNvPr id="28" name="TextBox 27">
                <a:extLst>
                  <a:ext uri="{FF2B5EF4-FFF2-40B4-BE49-F238E27FC236}">
                    <a16:creationId xmlns:a16="http://schemas.microsoft.com/office/drawing/2014/main" id="{C2EA57FA-C05C-4ABA-A45F-B6FB2E4FCC46}"/>
                  </a:ext>
                </a:extLst>
              </p:cNvPr>
              <p:cNvSpPr txBox="1"/>
              <p:nvPr/>
            </p:nvSpPr>
            <p:spPr>
              <a:xfrm>
                <a:off x="9478164" y="1435467"/>
                <a:ext cx="2490434" cy="98488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000000"/>
                  </a:buClr>
                  <a:buSzTx/>
                  <a:buFont typeface="Arial"/>
                  <a:buBlip>
                    <a:blip r:embed="rId3"/>
                  </a:buBlip>
                  <a:tabLst/>
                  <a:defRPr/>
                </a:pPr>
                <a:r>
                  <a:rPr kumimoji="0" lang="en-US" sz="58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sym typeface="Arial"/>
                  </a:rPr>
                  <a:t>1.10</a:t>
                </a:r>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954ACD6-1D85-750D-E5E3-F12DEDA23C0C}"/>
                  </a:ext>
                </a:extLst>
              </p:cNvPr>
              <p:cNvSpPr txBox="1"/>
              <p:nvPr/>
            </p:nvSpPr>
            <p:spPr>
              <a:xfrm>
                <a:off x="1194129" y="1526291"/>
                <a:ext cx="22882532" cy="337130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Tính</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giá</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trị</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của</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các</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biểu</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thức</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sau</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biết</a:t>
                </a: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a) </a:t>
                </a:r>
                <a14:m>
                  <m:oMath xmlns:m="http://schemas.openxmlformats.org/officeDocument/2006/math">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𝑨</m:t>
                    </m:r>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𝟏𝟎</m:t>
                            </m:r>
                          </m:den>
                        </m:f>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𝟎</m:t>
                            </m:r>
                          </m:den>
                        </m:f>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𝟓</m:t>
                            </m:r>
                          </m:den>
                        </m:f>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𝟓</m:t>
                            </m:r>
                          </m:den>
                        </m:f>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𝟏𝟓</m:t>
                            </m:r>
                          </m:den>
                        </m:f>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66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66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𝟓</m:t>
                            </m:r>
                          </m:den>
                        </m:f>
                      </m:den>
                    </m:f>
                  </m:oMath>
                </a14:m>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b)</a:t>
                </a:r>
                <a14:m>
                  <m:oMath xmlns:m="http://schemas.openxmlformats.org/officeDocument/2006/math">
                    <m:r>
                      <a:rPr kumimoji="0" lang="en-US" sz="5400" b="1" i="0"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 </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𝑩</m:t>
                    </m:r>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𝟑𝟐</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𝟏𝟔</m:t>
                        </m:r>
                      </m:den>
                    </m:f>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54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54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𝟖</m:t>
                        </m:r>
                      </m:den>
                    </m:f>
                  </m:oMath>
                </a14:m>
                <a:endParaRPr kumimoji="0" lang="en-US" sz="5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18" name="TextBox 17">
                <a:extLst>
                  <a:ext uri="{FF2B5EF4-FFF2-40B4-BE49-F238E27FC236}">
                    <a16:creationId xmlns:a16="http://schemas.microsoft.com/office/drawing/2014/main" id="{0954ACD6-1D85-750D-E5E3-F12DEDA23C0C}"/>
                  </a:ext>
                </a:extLst>
              </p:cNvPr>
              <p:cNvSpPr txBox="1">
                <a:spLocks noRot="1" noChangeAspect="1" noMove="1" noResize="1" noEditPoints="1" noAdjustHandles="1" noChangeArrowheads="1" noChangeShapeType="1" noTextEdit="1"/>
              </p:cNvSpPr>
              <p:nvPr/>
            </p:nvSpPr>
            <p:spPr>
              <a:xfrm>
                <a:off x="1194129" y="1526291"/>
                <a:ext cx="22882532" cy="3371308"/>
              </a:xfrm>
              <a:prstGeom prst="rect">
                <a:avLst/>
              </a:prstGeom>
              <a:blipFill>
                <a:blip r:embed="rId4"/>
                <a:stretch>
                  <a:fillRect l="-1225" t="-4702"/>
                </a:stretch>
              </a:blipFill>
            </p:spPr>
            <p:txBody>
              <a:bodyPr/>
              <a:lstStyle/>
              <a:p>
                <a:r>
                  <a:rPr lang="en-US">
                    <a:noFill/>
                  </a:rPr>
                  <a:t> </a:t>
                </a:r>
              </a:p>
            </p:txBody>
          </p:sp>
        </mc:Fallback>
      </mc:AlternateContent>
      <p:sp>
        <p:nvSpPr>
          <p:cNvPr id="3" name="Rounded Rectangle 52">
            <a:extLst>
              <a:ext uri="{FF2B5EF4-FFF2-40B4-BE49-F238E27FC236}">
                <a16:creationId xmlns:a16="http://schemas.microsoft.com/office/drawing/2014/main" id="{995103DB-FE60-930A-8043-9297D8A38617}"/>
              </a:ext>
            </a:extLst>
          </p:cNvPr>
          <p:cNvSpPr/>
          <p:nvPr/>
        </p:nvSpPr>
        <p:spPr>
          <a:xfrm>
            <a:off x="442537" y="5371697"/>
            <a:ext cx="23498926" cy="7971290"/>
          </a:xfrm>
          <a:prstGeom prst="roundRect">
            <a:avLst>
              <a:gd name="adj" fmla="val 3132"/>
            </a:avLst>
          </a:prstGeom>
          <a:solidFill>
            <a:schemeClr val="accent6">
              <a:lumMod val="20000"/>
              <a:lumOff val="80000"/>
            </a:schemeClr>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grpSp>
        <p:nvGrpSpPr>
          <p:cNvPr id="5" name="Group 60">
            <a:extLst>
              <a:ext uri="{FF2B5EF4-FFF2-40B4-BE49-F238E27FC236}">
                <a16:creationId xmlns:a16="http://schemas.microsoft.com/office/drawing/2014/main" id="{564CA2A6-84CA-B66E-57CB-4BBA717834F1}"/>
              </a:ext>
            </a:extLst>
          </p:cNvPr>
          <p:cNvGrpSpPr/>
          <p:nvPr/>
        </p:nvGrpSpPr>
        <p:grpSpPr>
          <a:xfrm>
            <a:off x="186267" y="5097976"/>
            <a:ext cx="3568119" cy="800220"/>
            <a:chOff x="1224541" y="6305967"/>
            <a:chExt cx="3568119" cy="885308"/>
          </a:xfrm>
        </p:grpSpPr>
        <p:sp>
          <p:nvSpPr>
            <p:cNvPr id="6" name="Freeform 20">
              <a:extLst>
                <a:ext uri="{FF2B5EF4-FFF2-40B4-BE49-F238E27FC236}">
                  <a16:creationId xmlns:a16="http://schemas.microsoft.com/office/drawing/2014/main" id="{03CBB82D-4D68-5FA0-F2C1-136316EE3F56}"/>
                </a:ext>
              </a:extLst>
            </p:cNvPr>
            <p:cNvSpPr>
              <a:spLocks/>
            </p:cNvSpPr>
            <p:nvPr/>
          </p:nvSpPr>
          <p:spPr bwMode="auto">
            <a:xfrm rot="16200000" flipV="1">
              <a:off x="2880142" y="5238910"/>
              <a:ext cx="828631" cy="2996405"/>
            </a:xfrm>
            <a:prstGeom prst="round1Rect">
              <a:avLst/>
            </a:prstGeom>
            <a:solidFill>
              <a:sysClr val="window" lastClr="FFFFFF"/>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7" name="TextBox 6">
              <a:extLst>
                <a:ext uri="{FF2B5EF4-FFF2-40B4-BE49-F238E27FC236}">
                  <a16:creationId xmlns:a16="http://schemas.microsoft.com/office/drawing/2014/main" id="{E884DD20-6B99-7D42-EF80-815AAD9CCCA8}"/>
                </a:ext>
              </a:extLst>
            </p:cNvPr>
            <p:cNvSpPr txBox="1"/>
            <p:nvPr/>
          </p:nvSpPr>
          <p:spPr>
            <a:xfrm>
              <a:off x="2296330" y="6305967"/>
              <a:ext cx="2372765"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rPr>
                <a:t>Bài giải</a:t>
              </a:r>
              <a:endParaRPr kumimoji="0" lang="en-US" sz="46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sym typeface="Arial"/>
              </a:endParaRPr>
            </a:p>
          </p:txBody>
        </p:sp>
        <p:sp>
          <p:nvSpPr>
            <p:cNvPr id="8" name="Round Diagonal Corner Rectangle 58">
              <a:extLst>
                <a:ext uri="{FF2B5EF4-FFF2-40B4-BE49-F238E27FC236}">
                  <a16:creationId xmlns:a16="http://schemas.microsoft.com/office/drawing/2014/main" id="{728509CA-5E0A-5DF9-392A-950E85C1D64D}"/>
                </a:ext>
              </a:extLst>
            </p:cNvPr>
            <p:cNvSpPr/>
            <p:nvPr/>
          </p:nvSpPr>
          <p:spPr>
            <a:xfrm flipV="1">
              <a:off x="1224541" y="6322799"/>
              <a:ext cx="903517" cy="828630"/>
            </a:xfrm>
            <a:prstGeom prst="round2DiagRect">
              <a:avLst/>
            </a:prstGeom>
            <a:solidFill>
              <a:srgbClr val="0999C8"/>
            </a:solidFill>
            <a:ln w="57150" cap="flat" cmpd="sng" algn="ctr">
              <a:solidFill>
                <a:srgbClr val="0999C8"/>
              </a:solidFill>
              <a:prstDash val="solid"/>
              <a:miter lim="800000"/>
            </a:ln>
            <a:effectLst>
              <a:innerShdw blurRad="114300">
                <a:prstClr val="black"/>
              </a:innerShdw>
            </a:effectLst>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9" name="Freeform 15">
              <a:extLst>
                <a:ext uri="{FF2B5EF4-FFF2-40B4-BE49-F238E27FC236}">
                  <a16:creationId xmlns:a16="http://schemas.microsoft.com/office/drawing/2014/main" id="{F6D994C0-FC65-E68C-14B0-42C34F14D638}"/>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AE93BB2-376F-460F-58F0-45A6E612CA56}"/>
                  </a:ext>
                </a:extLst>
              </p:cNvPr>
              <p:cNvSpPr txBox="1"/>
              <p:nvPr/>
            </p:nvSpPr>
            <p:spPr>
              <a:xfrm>
                <a:off x="1589860" y="5680627"/>
                <a:ext cx="23357623" cy="7393947"/>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0" cap="none" spc="0" normalizeH="0" baseline="0" noProof="0" dirty="0">
                    <a:ln>
                      <a:noFill/>
                    </a:ln>
                    <a:solidFill>
                      <a:srgbClr val="000000"/>
                    </a:solidFill>
                    <a:effectLst/>
                    <a:uLnTx/>
                    <a:uFillTx/>
                    <a:latin typeface="Arial"/>
                    <a:ea typeface="Tahoma" panose="020B0604030504040204" pitchFamily="34" charset="0"/>
                    <a:cs typeface="Tahoma" panose="020B0604030504040204" pitchFamily="34" charset="0"/>
                    <a:sym typeface="Arial"/>
                  </a:rPr>
                  <a:t> </a:t>
                </a:r>
                <a14:m>
                  <m:oMath xmlns:m="http://schemas.openxmlformats.org/officeDocument/2006/math">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𝑩</m:t>
                    </m:r>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𝟑𝟐</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𝟑𝟐</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𝟏𝟔</m:t>
                        </m:r>
                      </m:den>
                    </m:f>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𝒄𝒐𝒔</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𝟖</m:t>
                        </m:r>
                      </m:den>
                    </m:f>
                  </m:oMath>
                </a14:m>
                <a:endPar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𝟐</m:t>
                        </m:r>
                      </m:den>
                    </m:f>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𝟏𝟔</m:t>
                        </m:r>
                      </m:den>
                    </m:f>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𝟏𝟔</m:t>
                        </m:r>
                      </m:den>
                    </m:f>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𝟖</m:t>
                        </m:r>
                      </m:den>
                    </m:f>
                  </m:oMath>
                </a14:m>
                <a:endParaRPr kumimoji="0" lang="en-US" sz="7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𝟒</m:t>
                        </m:r>
                      </m:den>
                    </m:f>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𝟖</m:t>
                        </m:r>
                      </m:den>
                    </m:f>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𝒄𝒐𝒔</m:t>
                    </m:r>
                    <m:f>
                      <m:fPr>
                        <m:ctrlP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𝟖</m:t>
                        </m:r>
                      </m:den>
                    </m:f>
                  </m:oMath>
                </a14:m>
                <a:endParaRPr kumimoji="0" lang="en-US" sz="7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defTabSz="914400" rtl="0" eaLnBrk="1" fontAlgn="auto" latinLnBrk="0" hangingPunct="1">
                  <a:lnSpc>
                    <a:spcPct val="114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14:m>
                  <m:oMath xmlns:m="http://schemas.openxmlformats.org/officeDocument/2006/math">
                    <m:r>
                      <a:rPr kumimoji="0" lang="en-US" sz="7200" b="1" i="0"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𝟏</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𝟖</m:t>
                        </m:r>
                      </m:den>
                    </m:f>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𝒔𝒊𝒏</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ctrlPr>
                      </m:fPr>
                      <m:num>
                        <m: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𝝅</m:t>
                        </m:r>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𝟒</m:t>
                        </m:r>
                      </m:den>
                    </m:f>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Tahoma" panose="020B0604030504040204" pitchFamily="34" charset="0"/>
                        <a:cs typeface="Tahoma" panose="020B0604030504040204" pitchFamily="34" charset="0"/>
                        <a:sym typeface="Arial"/>
                      </a:rPr>
                      <m:t>=</m:t>
                    </m:r>
                    <m:f>
                      <m:fPr>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fPr>
                      <m:num>
                        <m:rad>
                          <m:radPr>
                            <m:degHide m:val="on"/>
                            <m:ctrlPr>
                              <a:rPr kumimoji="0" lang="en-US" sz="7200" b="1"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ctrlPr>
                          </m:radPr>
                          <m:deg/>
                          <m:e>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𝟐</m:t>
                            </m:r>
                          </m:e>
                        </m:rad>
                      </m:num>
                      <m:den>
                        <m:r>
                          <a:rPr kumimoji="0" lang="en-US" sz="7200" b="1"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Tahoma" panose="020B0604030504040204" pitchFamily="34" charset="0"/>
                            <a:sym typeface="Arial"/>
                          </a:rPr>
                          <m:t>𝟖</m:t>
                        </m:r>
                      </m:den>
                    </m:f>
                  </m:oMath>
                </a14:m>
                <a:endParaRPr kumimoji="0" lang="en-US" sz="72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mc:Choice>
        <mc:Fallback xmlns="">
          <p:sp>
            <p:nvSpPr>
              <p:cNvPr id="51" name="TextBox 50">
                <a:extLst>
                  <a:ext uri="{FF2B5EF4-FFF2-40B4-BE49-F238E27FC236}">
                    <a16:creationId xmlns:a16="http://schemas.microsoft.com/office/drawing/2014/main" id="{9AE93BB2-376F-460F-58F0-45A6E612CA56}"/>
                  </a:ext>
                </a:extLst>
              </p:cNvPr>
              <p:cNvSpPr txBox="1">
                <a:spLocks noRot="1" noChangeAspect="1" noMove="1" noResize="1" noEditPoints="1" noAdjustHandles="1" noChangeArrowheads="1" noChangeShapeType="1" noTextEdit="1"/>
              </p:cNvSpPr>
              <p:nvPr/>
            </p:nvSpPr>
            <p:spPr>
              <a:xfrm>
                <a:off x="1589860" y="5680627"/>
                <a:ext cx="23357623" cy="739394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960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
                                            <p:txEl>
                                              <p:pRg st="0" end="0"/>
                                            </p:txEl>
                                          </p:spTgt>
                                        </p:tgtEl>
                                        <p:attrNameLst>
                                          <p:attrName>style.visibility</p:attrName>
                                        </p:attrNameLst>
                                      </p:cBhvr>
                                      <p:to>
                                        <p:strVal val="visible"/>
                                      </p:to>
                                    </p:set>
                                    <p:animEffect transition="in" filter="fade">
                                      <p:cBhvr>
                                        <p:cTn id="11" dur="500"/>
                                        <p:tgtEl>
                                          <p:spTgt spid="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
                                            <p:txEl>
                                              <p:pRg st="1" end="1"/>
                                            </p:txEl>
                                          </p:spTgt>
                                        </p:tgtEl>
                                        <p:attrNameLst>
                                          <p:attrName>style.visibility</p:attrName>
                                        </p:attrNameLst>
                                      </p:cBhvr>
                                      <p:to>
                                        <p:strVal val="visible"/>
                                      </p:to>
                                    </p:set>
                                    <p:animEffect transition="in" filter="fade">
                                      <p:cBhvr>
                                        <p:cTn id="16" dur="500"/>
                                        <p:tgtEl>
                                          <p:spTgt spid="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
                                            <p:txEl>
                                              <p:pRg st="2" end="2"/>
                                            </p:txEl>
                                          </p:spTgt>
                                        </p:tgtEl>
                                        <p:attrNameLst>
                                          <p:attrName>style.visibility</p:attrName>
                                        </p:attrNameLst>
                                      </p:cBhvr>
                                      <p:to>
                                        <p:strVal val="visible"/>
                                      </p:to>
                                    </p:set>
                                    <p:animEffect transition="in" filter="fade">
                                      <p:cBhvr>
                                        <p:cTn id="21" dur="500"/>
                                        <p:tgtEl>
                                          <p:spTgt spid="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
                                            <p:txEl>
                                              <p:pRg st="3" end="3"/>
                                            </p:txEl>
                                          </p:spTgt>
                                        </p:tgtEl>
                                        <p:attrNameLst>
                                          <p:attrName>style.visibility</p:attrName>
                                        </p:attrNameLst>
                                      </p:cBhvr>
                                      <p:to>
                                        <p:strVal val="visible"/>
                                      </p:to>
                                    </p:set>
                                    <p:animEffect transition="in" filter="fade">
                                      <p:cBhvr>
                                        <p:cTn id="26" dur="5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21">
            <a:extLst>
              <a:ext uri="{FF2B5EF4-FFF2-40B4-BE49-F238E27FC236}">
                <a16:creationId xmlns:a16="http://schemas.microsoft.com/office/drawing/2014/main" id="{EFE5FD9A-8DAE-41E9-BE5B-4B8636094028}"/>
              </a:ext>
            </a:extLst>
          </p:cNvPr>
          <p:cNvSpPr txBox="1"/>
          <p:nvPr/>
        </p:nvSpPr>
        <p:spPr>
          <a:xfrm>
            <a:off x="7884010" y="3347059"/>
            <a:ext cx="1469953" cy="1275969"/>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ea typeface="Cascadia Mono" panose="020B0609020000020004" pitchFamily="49" charset="0"/>
                <a:cs typeface="Times New Roman" panose="02020603050405020304" pitchFamily="18" charset="0"/>
              </a:rPr>
              <a:t>2</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F6311BF-A4CF-4E55-85D0-0A86514BB33B}"/>
              </a:ext>
            </a:extLst>
          </p:cNvPr>
          <p:cNvGrpSpPr/>
          <p:nvPr/>
        </p:nvGrpSpPr>
        <p:grpSpPr>
          <a:xfrm>
            <a:off x="6629400" y="1114615"/>
            <a:ext cx="13142304" cy="1275969"/>
            <a:chOff x="71819" y="108752"/>
            <a:chExt cx="6395438" cy="872484"/>
          </a:xfrm>
        </p:grpSpPr>
        <p:pic>
          <p:nvPicPr>
            <p:cNvPr id="12" name="Picture 11">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ea typeface="Cascadia Mono" panose="020B0609020000020004" pitchFamily="49" charset="0"/>
                  <a:cs typeface="Times New Roman" panose="02020603050405020304" pitchFamily="18" charset="0"/>
                </a:rPr>
                <a:t>2</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Rectangle 13"/>
          <p:cNvSpPr/>
          <p:nvPr/>
        </p:nvSpPr>
        <p:spPr>
          <a:xfrm>
            <a:off x="9338425" y="1340026"/>
            <a:ext cx="7613879" cy="923330"/>
          </a:xfrm>
          <a:prstGeom prst="rect">
            <a:avLst/>
          </a:prstGeom>
        </p:spPr>
        <p:txBody>
          <a:bodyPr wrap="none">
            <a:spAutoFit/>
          </a:bodyPr>
          <a:lstStyle/>
          <a:p>
            <a:r>
              <a:rPr lang="en-US" sz="5400" b="1" dirty="0">
                <a:solidFill>
                  <a:prstClr val="white"/>
                </a:solidFill>
              </a:rPr>
              <a:t>CÔNG THỨC LƯỢNG GIÁC</a:t>
            </a:r>
            <a:endParaRPr lang="en-US" sz="5400" dirty="0">
              <a:solidFill>
                <a:prstClr val="white"/>
              </a:solidFill>
            </a:endParaRPr>
          </a:p>
        </p:txBody>
      </p:sp>
      <p:sp>
        <p:nvSpPr>
          <p:cNvPr id="2" name="Rectangle 1"/>
          <p:cNvSpPr/>
          <p:nvPr/>
        </p:nvSpPr>
        <p:spPr>
          <a:xfrm>
            <a:off x="449770" y="2569271"/>
            <a:ext cx="23781830" cy="2935162"/>
          </a:xfrm>
          <a:prstGeom prst="rect">
            <a:avLst/>
          </a:prstGeom>
        </p:spPr>
        <p:txBody>
          <a:bodyPr wrap="square">
            <a:spAutoFit/>
          </a:bodyPr>
          <a:lstStyle/>
          <a:p>
            <a:pPr>
              <a:lnSpc>
                <a:spcPct val="150000"/>
              </a:lnSpc>
            </a:pP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Nhiệm</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FF0000"/>
                </a:solidFill>
                <a:latin typeface="Tahoma" panose="020B0604030504040204" pitchFamily="34" charset="0"/>
                <a:ea typeface="Tahoma" panose="020B0604030504040204" pitchFamily="34" charset="0"/>
                <a:cs typeface="Tahoma" panose="020B0604030504040204" pitchFamily="34" charset="0"/>
              </a:rPr>
              <a:t>vụ</a:t>
            </a:r>
            <a:r>
              <a:rPr lang="en-US" b="1" u="sng"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sinh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xem</a:t>
            </a:r>
            <a:r>
              <a:rPr lang="en-US" b="1" dirty="0">
                <a:latin typeface="Tahoma" panose="020B0604030504040204" pitchFamily="34" charset="0"/>
                <a:ea typeface="Tahoma" panose="020B0604030504040204" pitchFamily="34" charset="0"/>
                <a:cs typeface="Tahoma" panose="020B0604030504040204" pitchFamily="34" charset="0"/>
              </a:rPr>
              <a:t> video “</a:t>
            </a:r>
            <a:r>
              <a:rPr lang="en-US" b="1" dirty="0" err="1">
                <a:latin typeface="Tahoma" panose="020B0604030504040204" pitchFamily="34" charset="0"/>
                <a:ea typeface="Tahoma" panose="020B0604030504040204" pitchFamily="34" charset="0"/>
                <a:cs typeface="Tahoma" panose="020B0604030504040204" pitchFamily="34" charset="0"/>
              </a:rPr>
              <a:t>Lượng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sống</a:t>
            </a:r>
            <a:r>
              <a:rPr lang="en-US" b="1" dirty="0">
                <a:latin typeface="Tahoma" panose="020B0604030504040204" pitchFamily="34" charset="0"/>
                <a:ea typeface="Tahoma" panose="020B0604030504040204" pitchFamily="34" charset="0"/>
                <a:cs typeface="Tahoma" panose="020B0604030504040204" pitchFamily="34" charset="0"/>
              </a:rPr>
              <a:t>” (file </a:t>
            </a:r>
            <a:r>
              <a:rPr lang="en-US" b="1" dirty="0" err="1">
                <a:latin typeface="Tahoma" panose="020B0604030504040204" pitchFamily="34" charset="0"/>
                <a:ea typeface="Tahoma" panose="020B0604030504040204" pitchFamily="34" charset="0"/>
                <a:cs typeface="Tahoma" panose="020B0604030504040204" pitchFamily="34" charset="0"/>
              </a:rPr>
              <a:t>kèm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án</a:t>
            </a:r>
            <a:r>
              <a:rPr lang="en-US" b="1" dirty="0">
                <a:latin typeface="Tahoma" panose="020B0604030504040204" pitchFamily="34" charset="0"/>
                <a:ea typeface="Tahoma" panose="020B0604030504040204" pitchFamily="34" charset="0"/>
                <a:cs typeface="Tahoma" panose="020B0604030504040204" pitchFamily="34" charset="0"/>
              </a:rPr>
              <a:t>) (video </a:t>
            </a:r>
            <a:r>
              <a:rPr lang="en-US" b="1" dirty="0" err="1">
                <a:latin typeface="Tahoma" panose="020B0604030504040204" pitchFamily="34" charset="0"/>
                <a:ea typeface="Tahoma" panose="020B0604030504040204" pitchFamily="34" charset="0"/>
                <a:cs typeface="Tahoma" panose="020B0604030504040204" pitchFamily="34" charset="0"/>
              </a:rPr>
              <a:t>gốc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youtube</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dụng</a:t>
            </a:r>
            <a:r>
              <a:rPr lang="en-US" b="1" dirty="0">
                <a:latin typeface="Tahoma" panose="020B0604030504040204" pitchFamily="34" charset="0"/>
                <a:ea typeface="Tahoma" panose="020B0604030504040204" pitchFamily="34" charset="0"/>
                <a:cs typeface="Tahoma" panose="020B0604030504040204" pitchFamily="34" charset="0"/>
              </a:rPr>
              <a:t> 0:52 – 7:14: </a:t>
            </a:r>
            <a:r>
              <a:rPr lang="vi-VN" b="1" u="sng" dirty="0">
                <a:latin typeface="Tahoma" panose="020B0604030504040204" pitchFamily="34" charset="0"/>
                <a:ea typeface="Tahoma" panose="020B0604030504040204" pitchFamily="34" charset="0"/>
                <a:cs typeface="Tahoma" panose="020B0604030504040204" pitchFamily="34" charset="0"/>
                <a:hlinkClick r:id="rId4" action="ppaction://hlinkfile"/>
              </a:rPr>
              <a:t>..\..\..\Downloads\LƯỢNG GIÁC TRONG ĐỜI SỐNG.mp4</a:t>
            </a:r>
            <a:endParaRPr lang="en-US"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17871" y="4163730"/>
                <a:ext cx="23548258" cy="9984849"/>
              </a:xfrm>
              <a:prstGeom prst="rect">
                <a:avLst/>
              </a:prstGeom>
            </p:spPr>
            <p:txBody>
              <a:bodyPr wrap="square">
                <a:spAutoFit/>
              </a:bodyPr>
              <a:lstStyle/>
              <a:p>
                <a:pPr>
                  <a:lnSpc>
                    <a:spcPct val="150000"/>
                  </a:lnSpc>
                </a:pP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Nhiệm</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u="sng" dirty="0" err="1">
                    <a:solidFill>
                      <a:srgbClr val="FF0000"/>
                    </a:solidFill>
                    <a:latin typeface="Tahoma" panose="020B0604030504040204" pitchFamily="34" charset="0"/>
                    <a:ea typeface="Tahoma" panose="020B0604030504040204" pitchFamily="34" charset="0"/>
                    <a:cs typeface="Tahoma" panose="020B0604030504040204" pitchFamily="34" charset="0"/>
                  </a:rPr>
                  <a:t>vụ</a:t>
                </a:r>
                <a:r>
                  <a:rPr lang="en-US" sz="4400" b="1" u="sng" dirty="0">
                    <a:solidFill>
                      <a:srgbClr val="FF0000"/>
                    </a:solidFill>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Bài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vi-VN" b="1" dirty="0">
                    <a:latin typeface="Tahoma" panose="020B0604030504040204" pitchFamily="34" charset="0"/>
                    <a:ea typeface="Tahoma" panose="020B0604030504040204" pitchFamily="34" charset="0"/>
                    <a:cs typeface="Tahoma" panose="020B0604030504040204" pitchFamily="34" charset="0"/>
                  </a:rPr>
                  <a:t>Một thiết bị trễ kĩ thuật số lặp lại tín hiệu đầu vào bằng cách lặp lại tín hiệu đó trong một khoảng thời gian cố định sau khi nhận được tín hiệu. Nếu một thiết bị như vậy nhận được nốt thuần  </a:t>
                </a:r>
                <a14:m>
                  <m:oMath xmlns:m="http://schemas.openxmlformats.org/officeDocument/2006/math">
                    <m:sSub>
                      <m:sSubPr>
                        <m:ctrlPr>
                          <a:rPr lang="en-US" b="1" i="1">
                            <a:latin typeface="Cambria Math" panose="02040503050406030204" pitchFamily="18" charset="0"/>
                          </a:rPr>
                        </m:ctrlPr>
                      </m:sSubPr>
                      <m:e>
                        <m:r>
                          <a:rPr lang="en-US" b="1" i="1">
                            <a:latin typeface="Cambria Math"/>
                          </a:rPr>
                          <m:t>𝒇</m:t>
                        </m:r>
                      </m:e>
                      <m:sub>
                        <m:r>
                          <a:rPr lang="en-US" b="1" i="1">
                            <a:latin typeface="Cambria Math"/>
                          </a:rPr>
                          <m:t>𝟏</m:t>
                        </m:r>
                      </m:sub>
                    </m:sSub>
                    <m:d>
                      <m:dPr>
                        <m:ctrlPr>
                          <a:rPr lang="en-US" b="1" i="1">
                            <a:latin typeface="Cambria Math" panose="02040503050406030204" pitchFamily="18" charset="0"/>
                          </a:rPr>
                        </m:ctrlPr>
                      </m:dPr>
                      <m:e>
                        <m:r>
                          <a:rPr lang="en-US" b="1" i="1">
                            <a:latin typeface="Cambria Math"/>
                          </a:rPr>
                          <m:t>𝒕</m:t>
                        </m:r>
                      </m:e>
                    </m:d>
                    <m:r>
                      <a:rPr lang="en-US" b="1" i="1">
                        <a:latin typeface="Cambria Math"/>
                      </a:rPr>
                      <m:t>=</m:t>
                    </m:r>
                    <m:r>
                      <a:rPr lang="en-US" b="1" i="1">
                        <a:latin typeface="Cambria Math"/>
                      </a:rPr>
                      <m:t>𝟓</m:t>
                    </m:r>
                    <m:func>
                      <m:funcPr>
                        <m:ctrlPr>
                          <a:rPr lang="en-US" b="1" i="1">
                            <a:latin typeface="Cambria Math" panose="02040503050406030204" pitchFamily="18" charset="0"/>
                          </a:rPr>
                        </m:ctrlPr>
                      </m:funcPr>
                      <m:fName>
                        <m:r>
                          <a:rPr lang="en-US" b="1" i="1">
                            <a:latin typeface="Cambria Math"/>
                          </a:rPr>
                          <m:t>𝒔𝒊𝒏</m:t>
                        </m:r>
                      </m:fName>
                      <m:e>
                        <m:r>
                          <a:rPr lang="en-US" b="1" i="1">
                            <a:latin typeface="Cambria Math"/>
                          </a:rPr>
                          <m:t>𝒕</m:t>
                        </m:r>
                      </m:e>
                    </m:func>
                  </m:oMath>
                </a14:m>
                <a:r>
                  <a:rPr lang="vi-VN" b="1" dirty="0">
                    <a:latin typeface="Tahoma" panose="020B0604030504040204" pitchFamily="34" charset="0"/>
                    <a:ea typeface="Tahoma" panose="020B0604030504040204" pitchFamily="34" charset="0"/>
                    <a:cs typeface="Tahoma" panose="020B0604030504040204" pitchFamily="34" charset="0"/>
                  </a:rPr>
                  <a:t> và phát lại được nốt thuần  </a:t>
                </a:r>
                <a14:m>
                  <m:oMath xmlns:m="http://schemas.openxmlformats.org/officeDocument/2006/math">
                    <m:sSub>
                      <m:sSubPr>
                        <m:ctrlPr>
                          <a:rPr lang="en-US" b="1" i="1">
                            <a:latin typeface="Cambria Math" panose="02040503050406030204" pitchFamily="18" charset="0"/>
                          </a:rPr>
                        </m:ctrlPr>
                      </m:sSubPr>
                      <m:e>
                        <m:r>
                          <a:rPr lang="en-US" b="1" i="1">
                            <a:latin typeface="Cambria Math"/>
                          </a:rPr>
                          <m:t>𝒇</m:t>
                        </m:r>
                      </m:e>
                      <m:sub>
                        <m:r>
                          <a:rPr lang="en-US" b="1" i="1">
                            <a:latin typeface="Cambria Math"/>
                          </a:rPr>
                          <m:t>𝟐</m:t>
                        </m:r>
                      </m:sub>
                    </m:sSub>
                    <m:d>
                      <m:dPr>
                        <m:ctrlPr>
                          <a:rPr lang="en-US" b="1" i="1">
                            <a:latin typeface="Cambria Math" panose="02040503050406030204" pitchFamily="18" charset="0"/>
                          </a:rPr>
                        </m:ctrlPr>
                      </m:dPr>
                      <m:e>
                        <m:r>
                          <a:rPr lang="en-US" b="1" i="1">
                            <a:latin typeface="Cambria Math"/>
                          </a:rPr>
                          <m:t>𝒕</m:t>
                        </m:r>
                      </m:e>
                    </m:d>
                    <m:r>
                      <a:rPr lang="en-US" b="1" i="1">
                        <a:latin typeface="Cambria Math"/>
                      </a:rPr>
                      <m:t>=</m:t>
                    </m:r>
                    <m:r>
                      <a:rPr lang="en-US" b="1" i="1">
                        <a:latin typeface="Cambria Math"/>
                      </a:rPr>
                      <m:t>𝟓</m:t>
                    </m:r>
                    <m:func>
                      <m:funcPr>
                        <m:ctrlPr>
                          <a:rPr lang="en-US" b="1" i="1">
                            <a:latin typeface="Cambria Math" panose="02040503050406030204" pitchFamily="18" charset="0"/>
                          </a:rPr>
                        </m:ctrlPr>
                      </m:funcPr>
                      <m:fName>
                        <m:r>
                          <a:rPr lang="en-US" b="1" i="1">
                            <a:latin typeface="Cambria Math"/>
                          </a:rPr>
                          <m:t>𝒄𝒐𝒔</m:t>
                        </m:r>
                      </m:fName>
                      <m:e>
                        <m:r>
                          <a:rPr lang="en-US" b="1" i="1">
                            <a:latin typeface="Cambria Math"/>
                          </a:rPr>
                          <m:t>𝒕</m:t>
                        </m:r>
                      </m:e>
                    </m:func>
                  </m:oMath>
                </a14:m>
                <a:r>
                  <a:rPr lang="vi-VN" b="1" dirty="0">
                    <a:latin typeface="Tahoma" panose="020B0604030504040204" pitchFamily="34" charset="0"/>
                    <a:ea typeface="Tahoma" panose="020B0604030504040204" pitchFamily="34" charset="0"/>
                    <a:cs typeface="Tahoma" panose="020B0604030504040204" pitchFamily="34" charset="0"/>
                  </a:rPr>
                  <a:t> thì âm kết hợp là  </a:t>
                </a:r>
                <a14:m>
                  <m:oMath xmlns:m="http://schemas.openxmlformats.org/officeDocument/2006/math">
                    <m:r>
                      <a:rPr lang="en-US" b="1" i="1">
                        <a:latin typeface="Cambria Math"/>
                      </a:rPr>
                      <m:t>𝒇</m:t>
                    </m:r>
                    <m:d>
                      <m:dPr>
                        <m:ctrlPr>
                          <a:rPr lang="en-US" b="1" i="1">
                            <a:latin typeface="Cambria Math" panose="02040503050406030204" pitchFamily="18" charset="0"/>
                          </a:rPr>
                        </m:ctrlPr>
                      </m:dPr>
                      <m:e>
                        <m:r>
                          <a:rPr lang="en-US" b="1" i="1">
                            <a:latin typeface="Cambria Math"/>
                          </a:rPr>
                          <m:t>𝒕</m:t>
                        </m:r>
                      </m:e>
                    </m:d>
                    <m:r>
                      <a:rPr lang="en-US" b="1" i="1">
                        <a:latin typeface="Cambria Math"/>
                      </a:rPr>
                      <m:t>=</m:t>
                    </m:r>
                    <m:sSub>
                      <m:sSubPr>
                        <m:ctrlPr>
                          <a:rPr lang="en-US" b="1" i="1">
                            <a:latin typeface="Cambria Math" panose="02040503050406030204" pitchFamily="18" charset="0"/>
                          </a:rPr>
                        </m:ctrlPr>
                      </m:sSubPr>
                      <m:e>
                        <m:r>
                          <a:rPr lang="en-US" b="1" i="1">
                            <a:latin typeface="Cambria Math"/>
                          </a:rPr>
                          <m:t>𝒇</m:t>
                        </m:r>
                      </m:e>
                      <m:sub>
                        <m:r>
                          <a:rPr lang="en-US" b="1" i="1">
                            <a:latin typeface="Cambria Math"/>
                          </a:rPr>
                          <m:t>𝟏</m:t>
                        </m:r>
                      </m:sub>
                    </m:sSub>
                    <m:d>
                      <m:dPr>
                        <m:ctrlPr>
                          <a:rPr lang="en-US" b="1" i="1">
                            <a:latin typeface="Cambria Math" panose="02040503050406030204" pitchFamily="18" charset="0"/>
                          </a:rPr>
                        </m:ctrlPr>
                      </m:dPr>
                      <m:e>
                        <m:r>
                          <a:rPr lang="en-US" b="1" i="1">
                            <a:latin typeface="Cambria Math"/>
                          </a:rPr>
                          <m:t>𝒕</m:t>
                        </m:r>
                      </m:e>
                    </m:d>
                    <m:r>
                      <a:rPr lang="en-US" b="1" i="1">
                        <a:latin typeface="Cambria Math"/>
                      </a:rPr>
                      <m:t>+</m:t>
                    </m:r>
                    <m:sSub>
                      <m:sSubPr>
                        <m:ctrlPr>
                          <a:rPr lang="en-US" b="1" i="1">
                            <a:latin typeface="Cambria Math" panose="02040503050406030204" pitchFamily="18" charset="0"/>
                          </a:rPr>
                        </m:ctrlPr>
                      </m:sSubPr>
                      <m:e>
                        <m:r>
                          <a:rPr lang="en-US" b="1" i="1">
                            <a:latin typeface="Cambria Math"/>
                          </a:rPr>
                          <m:t>𝒇</m:t>
                        </m:r>
                      </m:e>
                      <m:sub>
                        <m:r>
                          <a:rPr lang="en-US" b="1" i="1">
                            <a:latin typeface="Cambria Math"/>
                          </a:rPr>
                          <m:t>𝟐</m:t>
                        </m:r>
                      </m:sub>
                    </m:sSub>
                    <m:d>
                      <m:dPr>
                        <m:ctrlPr>
                          <a:rPr lang="en-US" b="1" i="1">
                            <a:latin typeface="Cambria Math" panose="02040503050406030204" pitchFamily="18" charset="0"/>
                          </a:rPr>
                        </m:ctrlPr>
                      </m:dPr>
                      <m:e>
                        <m:r>
                          <a:rPr lang="en-US" b="1" i="1">
                            <a:latin typeface="Cambria Math"/>
                          </a:rPr>
                          <m:t>𝒕</m:t>
                        </m:r>
                      </m:e>
                    </m:d>
                  </m:oMath>
                </a14:m>
                <a:r>
                  <a:rPr lang="vi-VN" b="1" dirty="0">
                    <a:latin typeface="Tahoma" panose="020B0604030504040204" pitchFamily="34" charset="0"/>
                    <a:ea typeface="Tahoma" panose="020B0604030504040204" pitchFamily="34" charset="0"/>
                    <a:cs typeface="Tahoma" panose="020B0604030504040204" pitchFamily="34" charset="0"/>
                  </a:rPr>
                  <a:t>, trong đó  </a:t>
                </a:r>
                <a14:m>
                  <m:oMath xmlns:m="http://schemas.openxmlformats.org/officeDocument/2006/math">
                    <m:r>
                      <a:rPr lang="en-US" b="1" i="1">
                        <a:latin typeface="Cambria Math"/>
                      </a:rPr>
                      <m:t>𝒕</m:t>
                    </m:r>
                  </m:oMath>
                </a14:m>
                <a:r>
                  <a:rPr lang="vi-VN" b="1" dirty="0">
                    <a:latin typeface="Tahoma" panose="020B0604030504040204" pitchFamily="34" charset="0"/>
                    <a:ea typeface="Tahoma" panose="020B0604030504040204" pitchFamily="34" charset="0"/>
                    <a:cs typeface="Tahoma" panose="020B0604030504040204" pitchFamily="34" charset="0"/>
                  </a:rPr>
                  <a:t> là biến thời gian. Chứng tỏ rằng âm kết hợp viết được dưới dạng </a:t>
                </a:r>
                <a:r>
                  <a:rPr lang="vi-VN"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a:rPr>
                      <m:t>𝒇</m:t>
                    </m:r>
                    <m:d>
                      <m:dPr>
                        <m:ctrlPr>
                          <a:rPr lang="en-US" b="1" i="1">
                            <a:latin typeface="Cambria Math" panose="02040503050406030204" pitchFamily="18" charset="0"/>
                          </a:rPr>
                        </m:ctrlPr>
                      </m:dPr>
                      <m:e>
                        <m:r>
                          <a:rPr lang="en-US" b="1" i="1">
                            <a:latin typeface="Cambria Math"/>
                          </a:rPr>
                          <m:t>𝒕</m:t>
                        </m:r>
                      </m:e>
                    </m:d>
                    <m:r>
                      <a:rPr lang="en-US" b="1" i="1">
                        <a:latin typeface="Cambria Math"/>
                      </a:rPr>
                      <m:t>=</m:t>
                    </m:r>
                    <m:r>
                      <a:rPr lang="en-US" b="1" i="1">
                        <a:latin typeface="Cambria Math"/>
                      </a:rPr>
                      <m:t>𝒌</m:t>
                    </m:r>
                    <m:func>
                      <m:funcPr>
                        <m:ctrlPr>
                          <a:rPr lang="en-US" b="1" i="1">
                            <a:latin typeface="Cambria Math" panose="02040503050406030204" pitchFamily="18" charset="0"/>
                          </a:rPr>
                        </m:ctrlPr>
                      </m:funcPr>
                      <m:fName>
                        <m:r>
                          <a:rPr lang="en-US" b="1" i="1">
                            <a:latin typeface="Cambria Math"/>
                          </a:rPr>
                          <m:t>𝒔𝒊𝒏</m:t>
                        </m:r>
                      </m:fName>
                      <m:e>
                        <m:d>
                          <m:dPr>
                            <m:ctrlPr>
                              <a:rPr lang="en-US" b="1" i="1">
                                <a:latin typeface="Cambria Math" panose="02040503050406030204" pitchFamily="18" charset="0"/>
                              </a:rPr>
                            </m:ctrlPr>
                          </m:dPr>
                          <m:e>
                            <m:r>
                              <a:rPr lang="en-US" b="1" i="1">
                                <a:latin typeface="Cambria Math"/>
                              </a:rPr>
                              <m:t>𝒕</m:t>
                            </m:r>
                            <m:r>
                              <a:rPr lang="en-US" b="1" i="1">
                                <a:latin typeface="Cambria Math"/>
                              </a:rPr>
                              <m:t>+</m:t>
                            </m:r>
                            <m:r>
                              <a:rPr lang="en-US" b="1" i="1">
                                <a:latin typeface="Cambria Math"/>
                              </a:rPr>
                              <m:t>𝝋</m:t>
                            </m:r>
                          </m:e>
                        </m:d>
                      </m:e>
                    </m:func>
                  </m:oMath>
                </a14:m>
                <a:r>
                  <a:rPr lang="vi-VN" b="1" dirty="0">
                    <a:latin typeface="Tahoma" panose="020B0604030504040204" pitchFamily="34" charset="0"/>
                    <a:ea typeface="Tahoma" panose="020B0604030504040204" pitchFamily="34" charset="0"/>
                    <a:cs typeface="Tahoma" panose="020B0604030504040204" pitchFamily="34" charset="0"/>
                  </a:rPr>
                  <a:t>, tức là âm kết hợp là một sóng âm hình sin. Hãy xác định biên độ âm </a:t>
                </a:r>
                <a14:m>
                  <m:oMath xmlns:m="http://schemas.openxmlformats.org/officeDocument/2006/math">
                    <m:r>
                      <a:rPr lang="en-US" b="1" i="1">
                        <a:latin typeface="Cambria Math"/>
                      </a:rPr>
                      <m:t>𝒌</m:t>
                    </m:r>
                    <m:r>
                      <a:rPr lang="en-US" b="1" i="1" smtClean="0">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và pha ban đầu  </a:t>
                </a:r>
                <a14:m>
                  <m:oMath xmlns:m="http://schemas.openxmlformats.org/officeDocument/2006/math">
                    <m:r>
                      <a:rPr lang="en-US" b="1" i="1">
                        <a:latin typeface="Cambria Math"/>
                      </a:rPr>
                      <m:t>𝝋</m:t>
                    </m:r>
                    <m:d>
                      <m:dPr>
                        <m:ctrlPr>
                          <a:rPr lang="en-US" b="1" i="1">
                            <a:latin typeface="Cambria Math" panose="02040503050406030204" pitchFamily="18" charset="0"/>
                          </a:rPr>
                        </m:ctrlPr>
                      </m:dPr>
                      <m:e>
                        <m:r>
                          <a:rPr lang="en-US" b="1" i="1">
                            <a:latin typeface="Cambria Math"/>
                          </a:rPr>
                          <m:t>−</m:t>
                        </m:r>
                        <m:r>
                          <a:rPr lang="en-US" b="1" i="1">
                            <a:latin typeface="Cambria Math"/>
                          </a:rPr>
                          <m:t>𝝅</m:t>
                        </m:r>
                        <m:r>
                          <a:rPr lang="en-US" b="1" i="1">
                            <a:latin typeface="Cambria Math"/>
                          </a:rPr>
                          <m:t>≤</m:t>
                        </m:r>
                        <m:r>
                          <a:rPr lang="en-US" b="1" i="1">
                            <a:latin typeface="Cambria Math"/>
                          </a:rPr>
                          <m:t>𝝋</m:t>
                        </m:r>
                        <m:r>
                          <a:rPr lang="en-US" b="1" i="1">
                            <a:latin typeface="Cambria Math"/>
                          </a:rPr>
                          <m:t>≤</m:t>
                        </m:r>
                        <m:r>
                          <a:rPr lang="en-US" b="1" i="1">
                            <a:latin typeface="Cambria Math"/>
                          </a:rPr>
                          <m:t>𝝅</m:t>
                        </m:r>
                      </m:e>
                    </m:d>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của sóng âm.</a:t>
                </a: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417871" y="4163730"/>
                <a:ext cx="23548258" cy="9984849"/>
              </a:xfrm>
              <a:prstGeom prst="rect">
                <a:avLst/>
              </a:prstGeom>
              <a:blipFill>
                <a:blip r:embed="rId5"/>
                <a:stretch>
                  <a:fillRect l="-1062" r="-1088"/>
                </a:stretch>
              </a:blipFill>
            </p:spPr>
            <p:txBody>
              <a:bodyPr/>
              <a:lstStyle/>
              <a:p>
                <a:r>
                  <a:rPr lang="en-US">
                    <a:noFill/>
                  </a:rPr>
                  <a:t> </a:t>
                </a:r>
              </a:p>
            </p:txBody>
          </p:sp>
        </mc:Fallback>
      </mc:AlternateContent>
    </p:spTree>
    <p:extLst>
      <p:ext uri="{BB962C8B-B14F-4D97-AF65-F5344CB8AC3E}">
        <p14:creationId xmlns:p14="http://schemas.microsoft.com/office/powerpoint/2010/main" val="2921565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21">
            <a:extLst>
              <a:ext uri="{FF2B5EF4-FFF2-40B4-BE49-F238E27FC236}">
                <a16:creationId xmlns:a16="http://schemas.microsoft.com/office/drawing/2014/main" id="{EFE5FD9A-8DAE-41E9-BE5B-4B8636094028}"/>
              </a:ext>
            </a:extLst>
          </p:cNvPr>
          <p:cNvSpPr txBox="1"/>
          <p:nvPr/>
        </p:nvSpPr>
        <p:spPr>
          <a:xfrm>
            <a:off x="7884010" y="4378016"/>
            <a:ext cx="1469953" cy="1275969"/>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F6311BF-A4CF-4E55-85D0-0A86514BB33B}"/>
              </a:ext>
            </a:extLst>
          </p:cNvPr>
          <p:cNvGrpSpPr/>
          <p:nvPr/>
        </p:nvGrpSpPr>
        <p:grpSpPr>
          <a:xfrm>
            <a:off x="6629400" y="1114615"/>
            <a:ext cx="13142304" cy="1275969"/>
            <a:chOff x="71819" y="108752"/>
            <a:chExt cx="6395438" cy="872484"/>
          </a:xfrm>
        </p:grpSpPr>
        <p:pic>
          <p:nvPicPr>
            <p:cNvPr id="12" name="Picture 11">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Rectangle 13"/>
          <p:cNvSpPr/>
          <p:nvPr/>
        </p:nvSpPr>
        <p:spPr>
          <a:xfrm>
            <a:off x="9338425" y="1340026"/>
            <a:ext cx="7613879" cy="923330"/>
          </a:xfrm>
          <a:prstGeom prst="rect">
            <a:avLst/>
          </a:prstGeom>
        </p:spPr>
        <p:txBody>
          <a:bodyPr wrap="none">
            <a:spAutoFit/>
          </a:bodyPr>
          <a:lstStyle/>
          <a:p>
            <a:r>
              <a:rPr lang="en-US" sz="5400" b="1" dirty="0">
                <a:solidFill>
                  <a:schemeClr val="bg1"/>
                </a:solidFill>
              </a:rPr>
              <a:t>CÔNG THỨC LƯỢNG GIÁC</a:t>
            </a:r>
            <a:endParaRPr lang="en-US" sz="5400" dirty="0">
              <a:solidFill>
                <a:schemeClr val="bg1"/>
              </a:solidFill>
            </a:endParaRPr>
          </a:p>
        </p:txBody>
      </p:sp>
      <p:sp>
        <p:nvSpPr>
          <p:cNvPr id="15" name="Rectangle 14"/>
          <p:cNvSpPr/>
          <p:nvPr/>
        </p:nvSpPr>
        <p:spPr>
          <a:xfrm>
            <a:off x="824934" y="2964359"/>
            <a:ext cx="6149440" cy="769441"/>
          </a:xfrm>
          <a:prstGeom prst="rect">
            <a:avLst/>
          </a:prstGeom>
        </p:spPr>
        <p:txBody>
          <a:bodyPr wrap="none">
            <a:spAutoFit/>
          </a:bodyPr>
          <a:lstStyle/>
          <a:p>
            <a:r>
              <a:rPr lang="en-US" sz="4400" b="1" dirty="0">
                <a:solidFill>
                  <a:srgbClr val="FF0000"/>
                </a:solidFill>
                <a:latin typeface="Times New Roman" pitchFamily="18" charset="0"/>
                <a:cs typeface="Times New Roman" pitchFamily="18" charset="0"/>
              </a:rPr>
              <a:t> 1.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CÔNG THỨC CỘNG</a:t>
            </a:r>
          </a:p>
        </p:txBody>
      </p:sp>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6530" y="8755978"/>
            <a:ext cx="4925740" cy="453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3" name="Oval Callout 30">
                <a:extLst>
                  <a:ext uri="{FF2B5EF4-FFF2-40B4-BE49-F238E27FC236}">
                    <a16:creationId xmlns:a16="http://schemas.microsoft.com/office/drawing/2014/main" id="{34124D0D-18CE-AE1A-DC9F-22400A03B74E}"/>
                  </a:ext>
                </a:extLst>
              </p:cNvPr>
              <p:cNvSpPr/>
              <p:nvPr/>
            </p:nvSpPr>
            <p:spPr>
              <a:xfrm>
                <a:off x="-572367" y="3988711"/>
                <a:ext cx="14593167" cy="3733800"/>
              </a:xfrm>
              <a:prstGeom prst="wedgeEllipseCallout">
                <a:avLst>
                  <a:gd name="adj1" fmla="val 7485"/>
                  <a:gd name="adj2" fmla="val 87382"/>
                </a:avLst>
              </a:prstGeom>
              <a:ln w="57150">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vi-VN" sz="4400" b="1" dirty="0">
                    <a:latin typeface="Tahoma" pitchFamily="34" charset="0"/>
                    <a:ea typeface="Tahoma" pitchFamily="34" charset="0"/>
                    <a:cs typeface="Tahoma" pitchFamily="34" charset="0"/>
                  </a:rPr>
                  <a:t>Cho  </a:t>
                </a:r>
                <a14:m>
                  <m:oMath xmlns:m="http://schemas.openxmlformats.org/officeDocument/2006/math">
                    <m:r>
                      <a:rPr lang="en-US" sz="4400" b="1" i="1">
                        <a:latin typeface="Cambria Math"/>
                      </a:rPr>
                      <m:t>𝒂</m:t>
                    </m:r>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𝛑</m:t>
                        </m:r>
                      </m:num>
                      <m:den>
                        <m:r>
                          <a:rPr lang="en-US" sz="4400" b="1" i="1">
                            <a:latin typeface="Cambria Math"/>
                          </a:rPr>
                          <m:t>𝟒</m:t>
                        </m:r>
                      </m:den>
                    </m:f>
                    <m:r>
                      <a:rPr lang="en-US" sz="4400" b="1" i="1">
                        <a:latin typeface="Cambria Math"/>
                      </a:rPr>
                      <m:t> </m:t>
                    </m:r>
                    <m:r>
                      <a:rPr lang="en-US" sz="4400" b="1" i="1">
                        <a:latin typeface="Cambria Math"/>
                      </a:rPr>
                      <m:t>𝒗</m:t>
                    </m:r>
                    <m:r>
                      <a:rPr lang="en-US" sz="4400" b="1" i="1">
                        <a:latin typeface="Cambria Math"/>
                      </a:rPr>
                      <m:t>à </m:t>
                    </m:r>
                    <m:r>
                      <a:rPr lang="en-US" sz="4400" b="1" i="1">
                        <a:latin typeface="Cambria Math"/>
                      </a:rPr>
                      <m:t>𝒃</m:t>
                    </m:r>
                    <m:r>
                      <a:rPr lang="en-US" sz="4400" b="1" i="1">
                        <a:latin typeface="Cambria Math"/>
                      </a:rPr>
                      <m:t>=</m:t>
                    </m:r>
                    <m:f>
                      <m:fPr>
                        <m:ctrlPr>
                          <a:rPr lang="en-US" sz="4400" b="1" i="1">
                            <a:latin typeface="Cambria Math" panose="02040503050406030204" pitchFamily="18" charset="0"/>
                          </a:rPr>
                        </m:ctrlPr>
                      </m:fPr>
                      <m:num>
                        <m:r>
                          <a:rPr lang="en-US" sz="4400" b="1" i="1">
                            <a:latin typeface="Cambria Math"/>
                          </a:rPr>
                          <m:t>𝛑</m:t>
                        </m:r>
                      </m:num>
                      <m:den>
                        <m:r>
                          <a:rPr lang="en-US" sz="4400" b="1" i="1">
                            <a:latin typeface="Cambria Math"/>
                          </a:rPr>
                          <m:t>𝟔</m:t>
                        </m:r>
                      </m:den>
                    </m:f>
                  </m:oMath>
                </a14:m>
                <a:r>
                  <a:rPr lang="en-US" sz="4400" b="1" dirty="0">
                    <a:latin typeface="Tahoma" pitchFamily="34" charset="0"/>
                    <a:ea typeface="Tahoma" pitchFamily="34" charset="0"/>
                    <a:cs typeface="Tahoma" pitchFamily="34" charset="0"/>
                  </a:rPr>
                  <a:t> , </a:t>
                </a:r>
                <a:r>
                  <a:rPr lang="vi-VN" sz="4400" b="1" dirty="0">
                    <a:latin typeface="Tahoma" pitchFamily="34" charset="0"/>
                    <a:ea typeface="Tahoma" pitchFamily="34" charset="0"/>
                    <a:cs typeface="Tahoma" pitchFamily="34" charset="0"/>
                  </a:rPr>
                  <a:t>hãy chứng tỏ</a:t>
                </a:r>
                <a:endParaRPr lang="en-US" sz="4400" b="1" dirty="0">
                  <a:latin typeface="Tahoma" pitchFamily="34" charset="0"/>
                  <a:ea typeface="Tahoma" pitchFamily="34" charset="0"/>
                  <a:cs typeface="Tahoma" pitchFamily="34" charset="0"/>
                </a:endParaRPr>
              </a:p>
              <a:p>
                <a:r>
                  <a:rPr lang="vi-VN" sz="4400" b="1" dirty="0">
                    <a:latin typeface="Tahoma" pitchFamily="34" charset="0"/>
                    <a:ea typeface="Tahoma" pitchFamily="34" charset="0"/>
                    <a:cs typeface="Tahoma" pitchFamily="34" charset="0"/>
                  </a:rPr>
                  <a:t> </a:t>
                </a:r>
                <a14:m>
                  <m:oMath xmlns:m="http://schemas.openxmlformats.org/officeDocument/2006/math">
                    <m:func>
                      <m:funcPr>
                        <m:ctrlPr>
                          <a:rPr lang="en-US" sz="4400" b="1" i="1">
                            <a:latin typeface="Cambria Math" panose="02040503050406030204" pitchFamily="18" charset="0"/>
                          </a:rPr>
                        </m:ctrlPr>
                      </m:funcPr>
                      <m:fName>
                        <m:r>
                          <a:rPr lang="vi-VN" sz="4400" b="1" i="1">
                            <a:latin typeface="Cambria Math"/>
                          </a:rPr>
                          <m:t>𝐜𝐨𝐬</m:t>
                        </m:r>
                      </m:fName>
                      <m:e>
                        <m:d>
                          <m:dPr>
                            <m:ctrlPr>
                              <a:rPr lang="en-US" sz="4400" b="1" i="1">
                                <a:latin typeface="Cambria Math" panose="02040503050406030204" pitchFamily="18" charset="0"/>
                              </a:rPr>
                            </m:ctrlPr>
                          </m:dPr>
                          <m:e>
                            <m:r>
                              <a:rPr lang="en-US" sz="4400" b="1" i="1">
                                <a:latin typeface="Cambria Math"/>
                              </a:rPr>
                              <m:t>𝒂</m:t>
                            </m:r>
                            <m:r>
                              <a:rPr lang="en-US" sz="4400" b="1" i="1">
                                <a:latin typeface="Cambria Math"/>
                              </a:rPr>
                              <m:t>−</m:t>
                            </m:r>
                            <m:r>
                              <a:rPr lang="en-US" sz="4400" b="1" i="1">
                                <a:latin typeface="Cambria Math"/>
                              </a:rPr>
                              <m:t>𝒃</m:t>
                            </m:r>
                          </m:e>
                        </m:d>
                      </m:e>
                    </m:func>
                    <m:r>
                      <a:rPr lang="en-US" sz="4400" b="1" i="1">
                        <a:latin typeface="Cambria Math"/>
                      </a:rPr>
                      <m:t>=</m:t>
                    </m:r>
                    <m:r>
                      <a:rPr lang="en-US" sz="4400" b="1" i="1">
                        <a:latin typeface="Cambria Math"/>
                      </a:rPr>
                      <m:t>𝒄𝒐𝒔𝒂</m:t>
                    </m:r>
                    <m:r>
                      <a:rPr lang="en-US" sz="4400" b="1" i="1">
                        <a:latin typeface="Cambria Math"/>
                      </a:rPr>
                      <m:t>.</m:t>
                    </m:r>
                    <m:r>
                      <a:rPr lang="en-US" sz="4400" b="1" i="1">
                        <a:latin typeface="Cambria Math"/>
                      </a:rPr>
                      <m:t>𝒄𝒐𝒔𝒃</m:t>
                    </m:r>
                    <m:r>
                      <a:rPr lang="en-US" sz="4400" b="1" i="1">
                        <a:latin typeface="Cambria Math"/>
                      </a:rPr>
                      <m:t>+</m:t>
                    </m:r>
                    <m:r>
                      <a:rPr lang="en-US" sz="4400" b="1" i="1">
                        <a:latin typeface="Cambria Math"/>
                      </a:rPr>
                      <m:t>𝒔𝒊𝒏𝒂</m:t>
                    </m:r>
                    <m:r>
                      <a:rPr lang="en-US" sz="4400" b="1" i="1">
                        <a:latin typeface="Cambria Math"/>
                      </a:rPr>
                      <m:t>.</m:t>
                    </m:r>
                    <m:r>
                      <a:rPr lang="en-US" sz="4400" b="1" i="1">
                        <a:latin typeface="Cambria Math"/>
                      </a:rPr>
                      <m:t>𝒔𝒊𝒏𝒃</m:t>
                    </m:r>
                  </m:oMath>
                </a14:m>
                <a:endParaRPr lang="en-US" sz="4400" b="1" dirty="0">
                  <a:latin typeface="Tahoma" pitchFamily="34" charset="0"/>
                  <a:ea typeface="Tahoma" pitchFamily="34" charset="0"/>
                  <a:cs typeface="Tahoma" pitchFamily="34" charset="0"/>
                </a:endParaRPr>
              </a:p>
              <a:p>
                <a:pPr algn="ctr"/>
                <a:endParaRPr lang="en-US" dirty="0"/>
              </a:p>
            </p:txBody>
          </p:sp>
        </mc:Choice>
        <mc:Fallback xmlns="">
          <p:sp>
            <p:nvSpPr>
              <p:cNvPr id="33" name="Oval Callout 30">
                <a:extLst>
                  <a:ext uri="{FF2B5EF4-FFF2-40B4-BE49-F238E27FC236}">
                    <a16:creationId xmlns:a16="http://schemas.microsoft.com/office/drawing/2014/main" id="{34124D0D-18CE-AE1A-DC9F-22400A03B74E}"/>
                  </a:ext>
                </a:extLst>
              </p:cNvPr>
              <p:cNvSpPr>
                <a:spLocks noRot="1" noChangeAspect="1" noMove="1" noResize="1" noEditPoints="1" noAdjustHandles="1" noChangeArrowheads="1" noChangeShapeType="1" noTextEdit="1"/>
              </p:cNvSpPr>
              <p:nvPr/>
            </p:nvSpPr>
            <p:spPr>
              <a:xfrm>
                <a:off x="-572367" y="3988711"/>
                <a:ext cx="14593167" cy="3733800"/>
              </a:xfrm>
              <a:prstGeom prst="wedgeEllipseCallout">
                <a:avLst>
                  <a:gd name="adj1" fmla="val 7485"/>
                  <a:gd name="adj2" fmla="val 87382"/>
                </a:avLst>
              </a:prstGeom>
              <a:blipFill>
                <a:blip r:embed="rId5"/>
                <a:stretch>
                  <a:fillRect/>
                </a:stretch>
              </a:blipFill>
              <a:ln w="57150">
                <a:solidFill>
                  <a:srgbClr val="0000CC"/>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Callout 30">
                <a:extLst>
                  <a:ext uri="{FF2B5EF4-FFF2-40B4-BE49-F238E27FC236}">
                    <a16:creationId xmlns:a16="http://schemas.microsoft.com/office/drawing/2014/main" id="{34124D0D-18CE-AE1A-DC9F-22400A03B74E}"/>
                  </a:ext>
                </a:extLst>
              </p:cNvPr>
              <p:cNvSpPr/>
              <p:nvPr/>
            </p:nvSpPr>
            <p:spPr>
              <a:xfrm>
                <a:off x="8704067" y="2194166"/>
                <a:ext cx="15501325" cy="2967498"/>
              </a:xfrm>
              <a:prstGeom prst="wedgeEllipseCallout">
                <a:avLst>
                  <a:gd name="adj1" fmla="val -52535"/>
                  <a:gd name="adj2" fmla="val 226352"/>
                </a:avLst>
              </a:prstGeom>
              <a:ln w="5715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itchFamily="34" charset="0"/>
                    <a:ea typeface="Tahoma" pitchFamily="34" charset="0"/>
                    <a:cs typeface="Tahoma" pitchFamily="34" charset="0"/>
                  </a:rPr>
                  <a:t>b) Bằng cách viết </a:t>
                </a:r>
                <a14:m>
                  <m:oMath xmlns:m="http://schemas.openxmlformats.org/officeDocument/2006/math">
                    <m:r>
                      <a:rPr lang="en-US" sz="4400" b="1" i="1">
                        <a:latin typeface="Cambria Math"/>
                      </a:rPr>
                      <m:t>𝒂</m:t>
                    </m:r>
                    <m:r>
                      <a:rPr lang="en-US" sz="4400" b="1" i="1">
                        <a:latin typeface="Cambria Math"/>
                      </a:rPr>
                      <m:t>+</m:t>
                    </m:r>
                    <m:r>
                      <a:rPr lang="en-US" sz="4400" b="1" i="1">
                        <a:latin typeface="Cambria Math"/>
                      </a:rPr>
                      <m:t>𝒃</m:t>
                    </m:r>
                    <m:r>
                      <a:rPr lang="en-US" sz="4400" b="1" i="1">
                        <a:latin typeface="Cambria Math"/>
                      </a:rPr>
                      <m:t>=</m:t>
                    </m:r>
                    <m:r>
                      <a:rPr lang="en-US" sz="4400" b="1" i="1">
                        <a:latin typeface="Cambria Math"/>
                      </a:rPr>
                      <m:t>𝒂</m:t>
                    </m:r>
                    <m:r>
                      <a:rPr lang="en-US" sz="4400" b="1" i="1">
                        <a:latin typeface="Cambria Math"/>
                      </a:rPr>
                      <m:t>−(−</m:t>
                    </m:r>
                    <m:r>
                      <a:rPr lang="en-US" sz="4400" b="1" i="1">
                        <a:latin typeface="Cambria Math"/>
                      </a:rPr>
                      <m:t>𝒃</m:t>
                    </m:r>
                    <m:r>
                      <a:rPr lang="en-US" sz="4400" b="1" i="1">
                        <a:latin typeface="Cambria Math"/>
                      </a:rPr>
                      <m:t>)</m:t>
                    </m:r>
                  </m:oMath>
                </a14:m>
                <a:r>
                  <a:rPr lang="vi-VN" sz="4400" b="1" dirty="0">
                    <a:latin typeface="Tahoma" pitchFamily="34" charset="0"/>
                    <a:ea typeface="Tahoma" pitchFamily="34" charset="0"/>
                    <a:cs typeface="Tahoma" pitchFamily="34" charset="0"/>
                  </a:rPr>
                  <a:t> và từ công thức ở </a:t>
                </a:r>
                <a:r>
                  <a:rPr lang="en-US" sz="4400" b="1" dirty="0" err="1">
                    <a:latin typeface="Tahoma" pitchFamily="34" charset="0"/>
                    <a:ea typeface="Tahoma" pitchFamily="34" charset="0"/>
                    <a:cs typeface="Tahoma" pitchFamily="34" charset="0"/>
                  </a:rPr>
                  <a:t>câu</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hỏi</a:t>
                </a:r>
                <a:r>
                  <a:rPr lang="en-US" sz="4400" b="1" dirty="0">
                    <a:latin typeface="Tahoma" pitchFamily="34" charset="0"/>
                    <a:ea typeface="Tahoma" pitchFamily="34" charset="0"/>
                    <a:cs typeface="Tahoma" pitchFamily="34" charset="0"/>
                  </a:rPr>
                  <a:t> a</a:t>
                </a:r>
                <a:r>
                  <a:rPr lang="vi-VN" sz="4400" b="1" dirty="0">
                    <a:latin typeface="Tahoma" pitchFamily="34" charset="0"/>
                    <a:ea typeface="Tahoma" pitchFamily="34" charset="0"/>
                    <a:cs typeface="Tahoma" pitchFamily="34" charset="0"/>
                  </a:rPr>
                  <a:t>, hãy tính </a:t>
                </a:r>
                <a14:m>
                  <m:oMath xmlns:m="http://schemas.openxmlformats.org/officeDocument/2006/math">
                    <m:func>
                      <m:funcPr>
                        <m:ctrlPr>
                          <a:rPr lang="en-US" sz="4400" b="1" i="1">
                            <a:latin typeface="Cambria Math" panose="02040503050406030204" pitchFamily="18" charset="0"/>
                          </a:rPr>
                        </m:ctrlPr>
                      </m:funcPr>
                      <m:fName>
                        <m:r>
                          <a:rPr lang="vi-VN" sz="4400" b="1" i="1">
                            <a:latin typeface="Cambria Math"/>
                          </a:rPr>
                          <m:t>𝐜𝐨𝐬</m:t>
                        </m:r>
                      </m:fName>
                      <m:e>
                        <m:d>
                          <m:dPr>
                            <m:ctrlPr>
                              <a:rPr lang="en-US" sz="4400" b="1" i="1">
                                <a:latin typeface="Cambria Math" panose="02040503050406030204" pitchFamily="18" charset="0"/>
                              </a:rPr>
                            </m:ctrlPr>
                          </m:dPr>
                          <m:e>
                            <m:r>
                              <a:rPr lang="en-US" sz="4400" b="1" i="1">
                                <a:latin typeface="Cambria Math"/>
                              </a:rPr>
                              <m:t>𝒂</m:t>
                            </m:r>
                            <m:r>
                              <a:rPr lang="en-US" sz="4400" b="1" i="1">
                                <a:latin typeface="Cambria Math"/>
                              </a:rPr>
                              <m:t>+</m:t>
                            </m:r>
                            <m:r>
                              <a:rPr lang="en-US" sz="4400" b="1" i="1">
                                <a:latin typeface="Cambria Math"/>
                              </a:rPr>
                              <m:t>𝒃</m:t>
                            </m:r>
                          </m:e>
                        </m:d>
                      </m:e>
                    </m:func>
                  </m:oMath>
                </a14:m>
                <a:r>
                  <a:rPr lang="vi-VN" sz="4400" b="1" dirty="0">
                    <a:latin typeface="Tahoma" pitchFamily="34" charset="0"/>
                    <a:ea typeface="Tahoma" pitchFamily="34" charset="0"/>
                    <a:cs typeface="Tahoma" pitchFamily="34" charset="0"/>
                  </a:rPr>
                  <a:t>.</a:t>
                </a:r>
                <a:endParaRPr lang="en-US" sz="4400" b="1" dirty="0">
                  <a:latin typeface="Tahoma" pitchFamily="34" charset="0"/>
                  <a:ea typeface="Tahoma" pitchFamily="34" charset="0"/>
                  <a:cs typeface="Tahoma" pitchFamily="34" charset="0"/>
                </a:endParaRPr>
              </a:p>
              <a:p>
                <a:pPr algn="ctr"/>
                <a:endParaRPr lang="en-US" b="1" dirty="0"/>
              </a:p>
            </p:txBody>
          </p:sp>
        </mc:Choice>
        <mc:Fallback xmlns="">
          <p:sp>
            <p:nvSpPr>
              <p:cNvPr id="34" name="Oval Callout 30">
                <a:extLst>
                  <a:ext uri="{FF2B5EF4-FFF2-40B4-BE49-F238E27FC236}">
                    <a16:creationId xmlns="" xmlns:a16="http://schemas.microsoft.com/office/drawing/2014/main" xmlns:a14="http://schemas.microsoft.com/office/drawing/2010/main" id="{34124D0D-18CE-AE1A-DC9F-22400A03B74E}"/>
                  </a:ext>
                </a:extLst>
              </p:cNvPr>
              <p:cNvSpPr>
                <a:spLocks noRot="1" noChangeAspect="1" noMove="1" noResize="1" noEditPoints="1" noAdjustHandles="1" noChangeArrowheads="1" noChangeShapeType="1" noTextEdit="1"/>
              </p:cNvSpPr>
              <p:nvPr/>
            </p:nvSpPr>
            <p:spPr>
              <a:xfrm>
                <a:off x="8704067" y="2194166"/>
                <a:ext cx="15501325" cy="2967498"/>
              </a:xfrm>
              <a:prstGeom prst="wedgeEllipseCallout">
                <a:avLst>
                  <a:gd name="adj1" fmla="val -52535"/>
                  <a:gd name="adj2" fmla="val 226352"/>
                </a:avLst>
              </a:prstGeom>
              <a:blipFill rotWithShape="1">
                <a:blip r:embed="rId6"/>
                <a:stretch>
                  <a:fillRect/>
                </a:stretch>
              </a:blipFill>
              <a:ln w="57150">
                <a:solidFill>
                  <a:schemeClr val="accent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Callout 30">
                <a:extLst>
                  <a:ext uri="{FF2B5EF4-FFF2-40B4-BE49-F238E27FC236}">
                    <a16:creationId xmlns:a16="http://schemas.microsoft.com/office/drawing/2014/main" id="{34124D0D-18CE-AE1A-DC9F-22400A03B74E}"/>
                  </a:ext>
                </a:extLst>
              </p:cNvPr>
              <p:cNvSpPr/>
              <p:nvPr/>
            </p:nvSpPr>
            <p:spPr>
              <a:xfrm>
                <a:off x="10439400" y="5823786"/>
                <a:ext cx="15468600" cy="4844214"/>
              </a:xfrm>
              <a:prstGeom prst="wedgeEllipseCallout">
                <a:avLst>
                  <a:gd name="adj1" fmla="val -64042"/>
                  <a:gd name="adj2" fmla="val 67339"/>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r>
                  <a:rPr lang="vi-VN" sz="4400" b="1" dirty="0">
                    <a:latin typeface="Tahoma" pitchFamily="34" charset="0"/>
                    <a:ea typeface="Tahoma" pitchFamily="34" charset="0"/>
                    <a:cs typeface="Tahoma" pitchFamily="34" charset="0"/>
                  </a:rPr>
                  <a:t>c) Bằng cách viết</a:t>
                </a:r>
                <a:endParaRPr lang="en-US" sz="4400" b="1" dirty="0">
                  <a:latin typeface="Tahoma" pitchFamily="34" charset="0"/>
                  <a:ea typeface="Tahoma" pitchFamily="34" charset="0"/>
                  <a:cs typeface="Tahoma" pitchFamily="34" charset="0"/>
                </a:endParaRPr>
              </a:p>
              <a:p>
                <a:pPr algn="ctr"/>
                <a:r>
                  <a:rPr lang="vi-VN" sz="4400" b="1" dirty="0">
                    <a:latin typeface="Tahoma" pitchFamily="34" charset="0"/>
                    <a:ea typeface="Tahoma" pitchFamily="34" charset="0"/>
                    <a:cs typeface="Tahoma" pitchFamily="34" charset="0"/>
                  </a:rPr>
                  <a:t> </a:t>
                </a:r>
                <a14:m>
                  <m:oMath xmlns:m="http://schemas.openxmlformats.org/officeDocument/2006/math">
                    <m:func>
                      <m:funcPr>
                        <m:ctrlPr>
                          <a:rPr lang="en-US" sz="4400" b="1" i="1">
                            <a:latin typeface="Cambria Math" panose="02040503050406030204" pitchFamily="18" charset="0"/>
                          </a:rPr>
                        </m:ctrlPr>
                      </m:funcPr>
                      <m:fName>
                        <m:r>
                          <a:rPr lang="vi-VN" sz="4400" b="1" i="1">
                            <a:latin typeface="Cambria Math"/>
                          </a:rPr>
                          <m:t>𝐬𝐢𝐧</m:t>
                        </m:r>
                      </m:fName>
                      <m:e>
                        <m:d>
                          <m:dPr>
                            <m:ctrlPr>
                              <a:rPr lang="en-US" sz="4400" b="1" i="1">
                                <a:latin typeface="Cambria Math" panose="02040503050406030204" pitchFamily="18" charset="0"/>
                              </a:rPr>
                            </m:ctrlPr>
                          </m:dPr>
                          <m:e>
                            <m:r>
                              <a:rPr lang="en-US" sz="4400" b="1" i="1">
                                <a:latin typeface="Cambria Math"/>
                              </a:rPr>
                              <m:t>𝒂</m:t>
                            </m:r>
                            <m:r>
                              <a:rPr lang="en-US" sz="4400" b="1" i="1">
                                <a:latin typeface="Cambria Math"/>
                              </a:rPr>
                              <m:t>−</m:t>
                            </m:r>
                            <m:r>
                              <a:rPr lang="en-US" sz="4400" b="1" i="1">
                                <a:latin typeface="Cambria Math"/>
                              </a:rPr>
                              <m:t>𝒃</m:t>
                            </m:r>
                          </m:e>
                        </m:d>
                      </m:e>
                    </m:func>
                    <m:r>
                      <a:rPr lang="en-US" sz="4400" b="1" i="1">
                        <a:latin typeface="Cambria Math"/>
                      </a:rPr>
                      <m:t>=</m:t>
                    </m:r>
                    <m:r>
                      <a:rPr lang="en-US" sz="4400" b="1" i="1">
                        <a:latin typeface="Cambria Math"/>
                      </a:rPr>
                      <m:t>𝐜𝐨𝐬</m:t>
                    </m:r>
                    <m:d>
                      <m:dPr>
                        <m:begChr m:val="["/>
                        <m:endChr m:val="]"/>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en-US" sz="4400" b="1" i="1">
                                <a:latin typeface="Cambria Math"/>
                              </a:rPr>
                              <m:t>𝛑</m:t>
                            </m:r>
                          </m:num>
                          <m:den>
                            <m:r>
                              <a:rPr lang="en-US" sz="4400" b="1" i="1">
                                <a:latin typeface="Cambria Math"/>
                              </a:rPr>
                              <m:t>𝟐</m:t>
                            </m:r>
                          </m:den>
                        </m:f>
                        <m:func>
                          <m:funcPr>
                            <m:ctrlPr>
                              <a:rPr lang="en-US" sz="4400" b="1" i="1">
                                <a:latin typeface="Cambria Math" panose="02040503050406030204" pitchFamily="18" charset="0"/>
                              </a:rPr>
                            </m:ctrlPr>
                          </m:funcPr>
                          <m:fName>
                            <m:r>
                              <a:rPr lang="en-US" sz="4400" b="1" i="1">
                                <a:latin typeface="Cambria Math"/>
                              </a:rPr>
                              <m:t>−</m:t>
                            </m:r>
                          </m:fName>
                          <m:e>
                            <m:d>
                              <m:dPr>
                                <m:ctrlPr>
                                  <a:rPr lang="en-US" sz="4400" b="1" i="1">
                                    <a:latin typeface="Cambria Math" panose="02040503050406030204" pitchFamily="18" charset="0"/>
                                  </a:rPr>
                                </m:ctrlPr>
                              </m:dPr>
                              <m:e>
                                <m:r>
                                  <a:rPr lang="en-US" sz="4400" b="1" i="1">
                                    <a:latin typeface="Cambria Math"/>
                                  </a:rPr>
                                  <m:t>𝒂</m:t>
                                </m:r>
                                <m:r>
                                  <a:rPr lang="en-US" sz="4400" b="1" i="1">
                                    <a:latin typeface="Cambria Math"/>
                                  </a:rPr>
                                  <m:t>−</m:t>
                                </m:r>
                                <m:r>
                                  <a:rPr lang="en-US" sz="4400" b="1" i="1">
                                    <a:latin typeface="Cambria Math"/>
                                  </a:rPr>
                                  <m:t>𝒃</m:t>
                                </m:r>
                              </m:e>
                            </m:d>
                          </m:e>
                        </m:func>
                      </m:e>
                    </m:d>
                  </m:oMath>
                </a14:m>
                <a:endParaRPr lang="en-US" sz="4400" b="1" i="1" dirty="0">
                  <a:latin typeface="Cambria Math"/>
                </a:endParaRPr>
              </a:p>
              <a:p>
                <a:pPr algn="ctr"/>
                <a14:m>
                  <m:oMath xmlns:m="http://schemas.openxmlformats.org/officeDocument/2006/math">
                    <m:r>
                      <a:rPr lang="en-US" sz="4400" b="1" i="1">
                        <a:latin typeface="Cambria Math"/>
                      </a:rPr>
                      <m:t>=</m:t>
                    </m:r>
                    <m:r>
                      <a:rPr lang="en-US" sz="4400" b="1" i="1">
                        <a:latin typeface="Cambria Math"/>
                      </a:rPr>
                      <m:t>𝒄𝒐𝒔</m:t>
                    </m:r>
                    <m:r>
                      <a:rPr lang="en-US" sz="4400" b="1">
                        <a:latin typeface="Cambria Math"/>
                      </a:rPr>
                      <m:t>[(</m:t>
                    </m:r>
                    <m:f>
                      <m:fPr>
                        <m:ctrlPr>
                          <a:rPr lang="en-US" sz="4400" b="1" i="1">
                            <a:latin typeface="Cambria Math" panose="02040503050406030204" pitchFamily="18" charset="0"/>
                          </a:rPr>
                        </m:ctrlPr>
                      </m:fPr>
                      <m:num>
                        <m:r>
                          <a:rPr lang="en-US" sz="4400" b="1" i="1">
                            <a:latin typeface="Cambria Math"/>
                          </a:rPr>
                          <m:t>𝛑</m:t>
                        </m:r>
                      </m:num>
                      <m:den>
                        <m:r>
                          <a:rPr lang="en-US" sz="4400" b="1" i="1">
                            <a:latin typeface="Cambria Math"/>
                          </a:rPr>
                          <m:t>𝟐</m:t>
                        </m:r>
                      </m:den>
                    </m:f>
                    <m:func>
                      <m:funcPr>
                        <m:ctrlPr>
                          <a:rPr lang="en-US" sz="4400" b="1" i="1">
                            <a:latin typeface="Cambria Math" panose="02040503050406030204" pitchFamily="18" charset="0"/>
                          </a:rPr>
                        </m:ctrlPr>
                      </m:funcPr>
                      <m:fName>
                        <m:r>
                          <a:rPr lang="en-US" sz="4400" b="1" i="1">
                            <a:latin typeface="Cambria Math"/>
                          </a:rPr>
                          <m:t>−</m:t>
                        </m:r>
                        <m:r>
                          <a:rPr lang="en-US" sz="4400" b="1" i="1">
                            <a:latin typeface="Cambria Math"/>
                          </a:rPr>
                          <m:t>𝒂</m:t>
                        </m:r>
                      </m:fName>
                      <m:e>
                        <m:r>
                          <a:rPr lang="en-US" sz="4400" b="1" i="1">
                            <a:latin typeface="Cambria Math"/>
                          </a:rPr>
                          <m:t>)+</m:t>
                        </m:r>
                        <m:r>
                          <a:rPr lang="en-US" sz="4400" b="1" i="1">
                            <a:latin typeface="Cambria Math"/>
                          </a:rPr>
                          <m:t>𝒃</m:t>
                        </m:r>
                      </m:e>
                    </m:func>
                    <m:r>
                      <a:rPr lang="en-US" sz="4400" b="1" i="1">
                        <a:latin typeface="Cambria Math"/>
                      </a:rPr>
                      <m:t>]</m:t>
                    </m:r>
                  </m:oMath>
                </a14:m>
                <a:r>
                  <a:rPr lang="vi-VN" sz="4400" b="1" dirty="0">
                    <a:latin typeface="Tahoma" pitchFamily="34" charset="0"/>
                    <a:ea typeface="Tahoma" pitchFamily="34" charset="0"/>
                    <a:cs typeface="Tahoma" pitchFamily="34" charset="0"/>
                  </a:rPr>
                  <a:t> và sử dụng công thức vừa thiết lập ở </a:t>
                </a:r>
                <a:r>
                  <a:rPr lang="en-US" sz="4400" b="1" dirty="0" err="1">
                    <a:latin typeface="Tahoma" pitchFamily="34" charset="0"/>
                    <a:ea typeface="Tahoma" pitchFamily="34" charset="0"/>
                    <a:cs typeface="Tahoma" pitchFamily="34" charset="0"/>
                  </a:rPr>
                  <a:t>câu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itchFamily="34" charset="0"/>
                    <a:ea typeface="Tahoma" pitchFamily="34" charset="0"/>
                    <a:cs typeface="Tahoma" pitchFamily="34" charset="0"/>
                  </a:rPr>
                  <a:t>hỏi</a:t>
                </a:r>
                <a:r>
                  <a:rPr lang="en-US" sz="4400" b="1" dirty="0">
                    <a:latin typeface="Tahoma" panose="020B0604030504040204" pitchFamily="34" charset="0"/>
                    <a:ea typeface="Tahoma" panose="020B0604030504040204" pitchFamily="34" charset="0"/>
                    <a:cs typeface="Tahoma" panose="020B0604030504040204" pitchFamily="34" charset="0"/>
                  </a:rPr>
                  <a:t> a</a:t>
                </a:r>
                <a:r>
                  <a:rPr lang="vi-VN" sz="4400" b="1" dirty="0">
                    <a:latin typeface="Tahoma" pitchFamily="34" charset="0"/>
                    <a:ea typeface="Tahoma" pitchFamily="34" charset="0"/>
                    <a:cs typeface="Tahoma" pitchFamily="34" charset="0"/>
                  </a:rPr>
                  <a:t>, hãy tính </a:t>
                </a:r>
                <a14:m>
                  <m:oMath xmlns:m="http://schemas.openxmlformats.org/officeDocument/2006/math">
                    <m:func>
                      <m:funcPr>
                        <m:ctrlPr>
                          <a:rPr lang="en-US" sz="4400" b="1" i="1">
                            <a:latin typeface="Cambria Math" panose="02040503050406030204" pitchFamily="18" charset="0"/>
                          </a:rPr>
                        </m:ctrlPr>
                      </m:funcPr>
                      <m:fName>
                        <m:r>
                          <a:rPr lang="vi-VN" sz="4400" b="1" i="1">
                            <a:latin typeface="Cambria Math"/>
                          </a:rPr>
                          <m:t>𝐬𝐢𝐧</m:t>
                        </m:r>
                      </m:fName>
                      <m:e>
                        <m:d>
                          <m:dPr>
                            <m:ctrlPr>
                              <a:rPr lang="en-US" sz="4400" b="1" i="1">
                                <a:latin typeface="Cambria Math" panose="02040503050406030204" pitchFamily="18" charset="0"/>
                              </a:rPr>
                            </m:ctrlPr>
                          </m:dPr>
                          <m:e>
                            <m:r>
                              <a:rPr lang="en-US" sz="4400" b="1" i="1">
                                <a:latin typeface="Cambria Math"/>
                              </a:rPr>
                              <m:t>𝒂</m:t>
                            </m:r>
                            <m:r>
                              <a:rPr lang="en-US" sz="4400" b="1" i="1">
                                <a:latin typeface="Cambria Math"/>
                              </a:rPr>
                              <m:t>−</m:t>
                            </m:r>
                            <m:r>
                              <a:rPr lang="en-US" sz="4400" b="1" i="1">
                                <a:latin typeface="Cambria Math"/>
                              </a:rPr>
                              <m:t>𝒃</m:t>
                            </m:r>
                          </m:e>
                        </m:d>
                      </m:e>
                    </m:func>
                  </m:oMath>
                </a14:m>
                <a:r>
                  <a:rPr lang="vi-VN" sz="4400" b="1" dirty="0">
                    <a:latin typeface="Tahoma" pitchFamily="34" charset="0"/>
                    <a:ea typeface="Tahoma" pitchFamily="34" charset="0"/>
                    <a:cs typeface="Tahoma"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Oval Callout 30">
                <a:extLst>
                  <a:ext uri="{FF2B5EF4-FFF2-40B4-BE49-F238E27FC236}">
                    <a16:creationId xmlns:a16="http://schemas.microsoft.com/office/drawing/2014/main" id="{34124D0D-18CE-AE1A-DC9F-22400A03B74E}"/>
                  </a:ext>
                </a:extLst>
              </p:cNvPr>
              <p:cNvSpPr>
                <a:spLocks noRot="1" noChangeAspect="1" noMove="1" noResize="1" noEditPoints="1" noAdjustHandles="1" noChangeArrowheads="1" noChangeShapeType="1" noTextEdit="1"/>
              </p:cNvSpPr>
              <p:nvPr/>
            </p:nvSpPr>
            <p:spPr>
              <a:xfrm>
                <a:off x="10439400" y="5823786"/>
                <a:ext cx="15468600" cy="4844214"/>
              </a:xfrm>
              <a:prstGeom prst="wedgeEllipseCallout">
                <a:avLst>
                  <a:gd name="adj1" fmla="val -64042"/>
                  <a:gd name="adj2" fmla="val 67339"/>
                </a:avLst>
              </a:prstGeom>
              <a:blipFill>
                <a:blip r:embed="rId7"/>
                <a:stretch>
                  <a:fillRect/>
                </a:stretch>
              </a:blipFill>
              <a:ln w="57150">
                <a:solidFill>
                  <a:schemeClr val="accent6">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4052876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21">
            <a:extLst>
              <a:ext uri="{FF2B5EF4-FFF2-40B4-BE49-F238E27FC236}">
                <a16:creationId xmlns:a16="http://schemas.microsoft.com/office/drawing/2014/main" id="{EFE5FD9A-8DAE-41E9-BE5B-4B8636094028}"/>
              </a:ext>
            </a:extLst>
          </p:cNvPr>
          <p:cNvSpPr txBox="1"/>
          <p:nvPr/>
        </p:nvSpPr>
        <p:spPr>
          <a:xfrm>
            <a:off x="6992336" y="3347059"/>
            <a:ext cx="1469953" cy="1275969"/>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ea typeface="Cascadia Mono" panose="020B0609020000020004" pitchFamily="49" charset="0"/>
                <a:cs typeface="Times New Roman" panose="02020603050405020304" pitchFamily="18" charset="0"/>
              </a:rPr>
              <a:t>2</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F6311BF-A4CF-4E55-85D0-0A86514BB33B}"/>
              </a:ext>
            </a:extLst>
          </p:cNvPr>
          <p:cNvGrpSpPr/>
          <p:nvPr/>
        </p:nvGrpSpPr>
        <p:grpSpPr>
          <a:xfrm>
            <a:off x="6629400" y="1114615"/>
            <a:ext cx="13142304" cy="1275969"/>
            <a:chOff x="71819" y="108752"/>
            <a:chExt cx="6395438" cy="872484"/>
          </a:xfrm>
        </p:grpSpPr>
        <p:pic>
          <p:nvPicPr>
            <p:cNvPr id="12" name="Picture 11">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ea typeface="Cascadia Mono" panose="020B0609020000020004" pitchFamily="49" charset="0"/>
                  <a:cs typeface="Times New Roman" panose="02020603050405020304" pitchFamily="18" charset="0"/>
                </a:rPr>
                <a:t>2</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Rectangle 13"/>
          <p:cNvSpPr/>
          <p:nvPr/>
        </p:nvSpPr>
        <p:spPr>
          <a:xfrm>
            <a:off x="9338425" y="1340026"/>
            <a:ext cx="7613879" cy="923330"/>
          </a:xfrm>
          <a:prstGeom prst="rect">
            <a:avLst/>
          </a:prstGeom>
        </p:spPr>
        <p:txBody>
          <a:bodyPr wrap="none">
            <a:spAutoFit/>
          </a:bodyPr>
          <a:lstStyle/>
          <a:p>
            <a:r>
              <a:rPr lang="en-US" sz="5400" b="1" dirty="0">
                <a:solidFill>
                  <a:prstClr val="white"/>
                </a:solidFill>
              </a:rPr>
              <a:t>CÔNG THỨC LƯỢNG GIÁC</a:t>
            </a:r>
            <a:endParaRPr lang="en-US" sz="5400" dirty="0">
              <a:solidFill>
                <a:prstClr val="white"/>
              </a:solidFill>
            </a:endParaRPr>
          </a:p>
        </p:txBody>
      </p:sp>
      <p:sp>
        <p:nvSpPr>
          <p:cNvPr id="15" name="Rectangle 14"/>
          <p:cNvSpPr/>
          <p:nvPr/>
        </p:nvSpPr>
        <p:spPr>
          <a:xfrm>
            <a:off x="824934" y="2540226"/>
            <a:ext cx="6149440" cy="769441"/>
          </a:xfrm>
          <a:prstGeom prst="rect">
            <a:avLst/>
          </a:prstGeom>
        </p:spPr>
        <p:txBody>
          <a:bodyPr wrap="none">
            <a:spAutoFit/>
          </a:bodyPr>
          <a:lstStyle/>
          <a:p>
            <a:r>
              <a:rPr lang="en-US" sz="4400" b="1" dirty="0">
                <a:solidFill>
                  <a:srgbClr val="FF0000"/>
                </a:solidFill>
                <a:latin typeface="Times New Roman" pitchFamily="18" charset="0"/>
                <a:cs typeface="Times New Roman" pitchFamily="18" charset="0"/>
              </a:rPr>
              <a:t> 1.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CÔNG THỨC CỘNG</a:t>
            </a:r>
          </a:p>
        </p:txBody>
      </p:sp>
      <p:grpSp>
        <p:nvGrpSpPr>
          <p:cNvPr id="8" name="Group 10"/>
          <p:cNvGrpSpPr/>
          <p:nvPr/>
        </p:nvGrpSpPr>
        <p:grpSpPr>
          <a:xfrm>
            <a:off x="381000" y="5547634"/>
            <a:ext cx="23562413" cy="7617372"/>
            <a:chOff x="1270511" y="5867400"/>
            <a:chExt cx="23562413" cy="8308150"/>
          </a:xfrm>
        </p:grpSpPr>
        <p:sp>
          <p:nvSpPr>
            <p:cNvPr id="9" name="Rounded Rectangle 8"/>
            <p:cNvSpPr/>
            <p:nvPr/>
          </p:nvSpPr>
          <p:spPr>
            <a:xfrm>
              <a:off x="1272210" y="6139009"/>
              <a:ext cx="23560714"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latin typeface="Times New Roman" pitchFamily="18" charset="0"/>
                <a:cs typeface="Times New Roman" pitchFamily="18" charset="0"/>
              </a:endParaRPr>
            </a:p>
          </p:txBody>
        </p:sp>
        <p:grpSp>
          <p:nvGrpSpPr>
            <p:cNvPr id="16" name="Group 60"/>
            <p:cNvGrpSpPr/>
            <p:nvPr/>
          </p:nvGrpSpPr>
          <p:grpSpPr>
            <a:xfrm>
              <a:off x="1270511" y="5867400"/>
              <a:ext cx="3568119" cy="845462"/>
              <a:chOff x="1224541" y="6305967"/>
              <a:chExt cx="3568119" cy="845462"/>
            </a:xfrm>
          </p:grpSpPr>
          <p:sp>
            <p:nvSpPr>
              <p:cNvPr id="1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17"/>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9" name="Round Diagonal Corner Rectangle 1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21" name="Group 54"/>
          <p:cNvGrpSpPr/>
          <p:nvPr/>
        </p:nvGrpSpPr>
        <p:grpSpPr>
          <a:xfrm>
            <a:off x="381000" y="3461657"/>
            <a:ext cx="23562413" cy="1992085"/>
            <a:chOff x="1268078" y="3405486"/>
            <a:chExt cx="23562413" cy="1992085"/>
          </a:xfrm>
        </p:grpSpPr>
        <p:sp>
          <p:nvSpPr>
            <p:cNvPr id="22" name="Rounded Rectangle 21"/>
            <p:cNvSpPr/>
            <p:nvPr/>
          </p:nvSpPr>
          <p:spPr>
            <a:xfrm>
              <a:off x="1268078" y="3790951"/>
              <a:ext cx="23562413"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imes New Roman" pitchFamily="18" charset="0"/>
                  <a:cs typeface="Times New Roman" pitchFamily="18" charset="0"/>
                </a:rPr>
                <a:t>	</a:t>
              </a:r>
            </a:p>
          </p:txBody>
        </p:sp>
        <p:grpSp>
          <p:nvGrpSpPr>
            <p:cNvPr id="23" name="Group 67"/>
            <p:cNvGrpSpPr/>
            <p:nvPr/>
          </p:nvGrpSpPr>
          <p:grpSpPr>
            <a:xfrm>
              <a:off x="1268078" y="3405486"/>
              <a:ext cx="2006126" cy="940513"/>
              <a:chOff x="1311958" y="3405486"/>
              <a:chExt cx="2006126" cy="940513"/>
            </a:xfrm>
          </p:grpSpPr>
          <p:sp>
            <p:nvSpPr>
              <p:cNvPr id="24" name="Freeform 20"/>
              <p:cNvSpPr>
                <a:spLocks/>
              </p:cNvSpPr>
              <p:nvPr/>
            </p:nvSpPr>
            <p:spPr bwMode="auto">
              <a:xfrm rot="5400000">
                <a:off x="2298683" y="3293786"/>
                <a:ext cx="793396" cy="1245406"/>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TextBox 24"/>
              <p:cNvSpPr txBox="1"/>
              <p:nvPr/>
            </p:nvSpPr>
            <p:spPr>
              <a:xfrm>
                <a:off x="2250671" y="3527166"/>
                <a:ext cx="537327" cy="800219"/>
              </a:xfrm>
              <a:prstGeom prst="rect">
                <a:avLst/>
              </a:prstGeom>
              <a:noFill/>
            </p:spPr>
            <p:txBody>
              <a:bodyPr wrap="none" rtlCol="0">
                <a:spAutoFit/>
              </a:bodyPr>
              <a:lstStyle/>
              <a:p>
                <a:r>
                  <a:rPr lang="en-US" sz="4600" b="1" dirty="0">
                    <a:solidFill>
                      <a:prstClr val="white"/>
                    </a:solidFill>
                    <a:latin typeface="Tahoma" pitchFamily="34" charset="0"/>
                    <a:ea typeface="Tahoma" pitchFamily="34" charset="0"/>
                    <a:cs typeface="Tahoma" pitchFamily="34" charset="0"/>
                  </a:rPr>
                  <a:t>a</a:t>
                </a:r>
              </a:p>
            </p:txBody>
          </p:sp>
          <p:grpSp>
            <p:nvGrpSpPr>
              <p:cNvPr id="26" name="Group 70"/>
              <p:cNvGrpSpPr/>
              <p:nvPr/>
            </p:nvGrpSpPr>
            <p:grpSpPr>
              <a:xfrm>
                <a:off x="1311958" y="3405486"/>
                <a:ext cx="950173" cy="940513"/>
                <a:chOff x="1311958" y="3405486"/>
                <a:chExt cx="950173" cy="940513"/>
              </a:xfrm>
            </p:grpSpPr>
            <p:sp>
              <p:nvSpPr>
                <p:cNvPr id="27" name="Rectangle 2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mc:AlternateContent xmlns:mc="http://schemas.openxmlformats.org/markup-compatibility/2006" xmlns:a14="http://schemas.microsoft.com/office/drawing/2010/main">
        <mc:Choice Requires="a14">
          <p:sp>
            <p:nvSpPr>
              <p:cNvPr id="2" name="Rectangle 1"/>
              <p:cNvSpPr/>
              <p:nvPr/>
            </p:nvSpPr>
            <p:spPr>
              <a:xfrm>
                <a:off x="2538322" y="4055919"/>
                <a:ext cx="19353803" cy="971676"/>
              </a:xfrm>
              <a:prstGeom prst="rect">
                <a:avLst/>
              </a:prstGeom>
            </p:spPr>
            <p:txBody>
              <a:bodyPr wrap="square">
                <a:spAutoFit/>
              </a:bodyPr>
              <a:lstStyle/>
              <a:p>
                <a:r>
                  <a:rPr lang="vi-VN" b="1" dirty="0">
                    <a:solidFill>
                      <a:prstClr val="black"/>
                    </a:solidFill>
                  </a:rPr>
                  <a:t>Cho  </a:t>
                </a:r>
                <a14:m>
                  <m:oMath xmlns:m="http://schemas.openxmlformats.org/officeDocument/2006/math">
                    <m:r>
                      <a:rPr lang="en-US" b="1" i="1">
                        <a:solidFill>
                          <a:prstClr val="black"/>
                        </a:solidFill>
                        <a:latin typeface="Cambria Math"/>
                      </a:rPr>
                      <m:t>𝒂</m:t>
                    </m:r>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
                          <a:rPr lang="en-US" b="1" i="1">
                            <a:solidFill>
                              <a:prstClr val="black"/>
                            </a:solidFill>
                            <a:latin typeface="Cambria Math"/>
                          </a:rPr>
                          <m:t>𝛑</m:t>
                        </m:r>
                      </m:num>
                      <m:den>
                        <m:r>
                          <a:rPr lang="en-US" b="1" i="1">
                            <a:solidFill>
                              <a:prstClr val="black"/>
                            </a:solidFill>
                            <a:latin typeface="Cambria Math"/>
                          </a:rPr>
                          <m:t>𝟒</m:t>
                        </m:r>
                      </m:den>
                    </m:f>
                    <m:r>
                      <a:rPr lang="en-US" b="1" i="1">
                        <a:solidFill>
                          <a:prstClr val="black"/>
                        </a:solidFill>
                        <a:latin typeface="Cambria Math"/>
                      </a:rPr>
                      <m:t> </m:t>
                    </m:r>
                    <m:r>
                      <a:rPr lang="en-US" b="1" i="1">
                        <a:solidFill>
                          <a:prstClr val="black"/>
                        </a:solidFill>
                        <a:latin typeface="Cambria Math"/>
                      </a:rPr>
                      <m:t>𝒗</m:t>
                    </m:r>
                    <m:r>
                      <a:rPr lang="en-US" b="1" i="1">
                        <a:solidFill>
                          <a:prstClr val="black"/>
                        </a:solidFill>
                        <a:latin typeface="Cambria Math"/>
                      </a:rPr>
                      <m:t>à </m:t>
                    </m:r>
                    <m:r>
                      <a:rPr lang="en-US" b="1" i="1">
                        <a:solidFill>
                          <a:prstClr val="black"/>
                        </a:solidFill>
                        <a:latin typeface="Cambria Math"/>
                      </a:rPr>
                      <m:t>𝒃</m:t>
                    </m:r>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
                          <a:rPr lang="en-US" b="1" i="1">
                            <a:solidFill>
                              <a:prstClr val="black"/>
                            </a:solidFill>
                            <a:latin typeface="Cambria Math"/>
                          </a:rPr>
                          <m:t>𝛑</m:t>
                        </m:r>
                      </m:num>
                      <m:den>
                        <m:r>
                          <a:rPr lang="en-US" b="1" i="1">
                            <a:solidFill>
                              <a:prstClr val="black"/>
                            </a:solidFill>
                            <a:latin typeface="Cambria Math"/>
                          </a:rPr>
                          <m:t>𝟔</m:t>
                        </m:r>
                      </m:den>
                    </m:f>
                  </m:oMath>
                </a14:m>
                <a:r>
                  <a:rPr lang="en-US" b="1" dirty="0">
                    <a:solidFill>
                      <a:prstClr val="black"/>
                    </a:solidFill>
                  </a:rPr>
                  <a:t> , </a:t>
                </a:r>
                <a:r>
                  <a:rPr lang="vi-VN" b="1" dirty="0">
                    <a:solidFill>
                      <a:prstClr val="black"/>
                    </a:solidFill>
                  </a:rPr>
                  <a:t>hãy chứng tỏ </a:t>
                </a:r>
                <a14:m>
                  <m:oMath xmlns:m="http://schemas.openxmlformats.org/officeDocument/2006/math">
                    <m:func>
                      <m:funcPr>
                        <m:ctrlPr>
                          <a:rPr lang="en-US" b="1" i="1">
                            <a:solidFill>
                              <a:prstClr val="black"/>
                            </a:solidFill>
                            <a:latin typeface="Cambria Math" panose="02040503050406030204" pitchFamily="18" charset="0"/>
                          </a:rPr>
                        </m:ctrlPr>
                      </m:funcPr>
                      <m:fName>
                        <m:r>
                          <a:rPr lang="vi-VN" b="1" i="1">
                            <a:solidFill>
                              <a:prstClr val="black"/>
                            </a:solidFill>
                            <a:latin typeface="Cambria Math"/>
                          </a:rPr>
                          <m:t>𝐜𝐨𝐬</m:t>
                        </m:r>
                      </m:fName>
                      <m:e>
                        <m:d>
                          <m:dPr>
                            <m:ctrlPr>
                              <a:rPr lang="en-US" b="1" i="1">
                                <a:solidFill>
                                  <a:prstClr val="black"/>
                                </a:solidFill>
                                <a:latin typeface="Cambria Math" panose="02040503050406030204" pitchFamily="18" charset="0"/>
                              </a:rPr>
                            </m:ctrlPr>
                          </m:dPr>
                          <m:e>
                            <m:r>
                              <a:rPr lang="en-US" b="1" i="1">
                                <a:solidFill>
                                  <a:prstClr val="black"/>
                                </a:solidFill>
                                <a:latin typeface="Cambria Math"/>
                              </a:rPr>
                              <m:t>𝒂</m:t>
                            </m:r>
                            <m:r>
                              <a:rPr lang="en-US" b="1" i="1">
                                <a:solidFill>
                                  <a:prstClr val="black"/>
                                </a:solidFill>
                                <a:latin typeface="Cambria Math"/>
                              </a:rPr>
                              <m:t>−</m:t>
                            </m:r>
                            <m:r>
                              <a:rPr lang="en-US" b="1" i="1">
                                <a:solidFill>
                                  <a:prstClr val="black"/>
                                </a:solidFill>
                                <a:latin typeface="Cambria Math"/>
                              </a:rPr>
                              <m:t>𝒃</m:t>
                            </m:r>
                          </m:e>
                        </m:d>
                      </m:e>
                    </m:func>
                    <m:r>
                      <a:rPr lang="en-US" b="1" i="1">
                        <a:solidFill>
                          <a:prstClr val="black"/>
                        </a:solidFill>
                        <a:latin typeface="Cambria Math"/>
                      </a:rPr>
                      <m:t>=</m:t>
                    </m:r>
                    <m:r>
                      <a:rPr lang="en-US" b="1" i="1">
                        <a:solidFill>
                          <a:prstClr val="black"/>
                        </a:solidFill>
                        <a:latin typeface="Cambria Math"/>
                      </a:rPr>
                      <m:t>𝒄𝒐𝒔𝒂</m:t>
                    </m:r>
                    <m:r>
                      <a:rPr lang="en-US" b="1" i="1">
                        <a:solidFill>
                          <a:prstClr val="black"/>
                        </a:solidFill>
                        <a:latin typeface="Cambria Math"/>
                      </a:rPr>
                      <m:t>.</m:t>
                    </m:r>
                    <m:r>
                      <a:rPr lang="en-US" b="1" i="1">
                        <a:solidFill>
                          <a:prstClr val="black"/>
                        </a:solidFill>
                        <a:latin typeface="Cambria Math"/>
                      </a:rPr>
                      <m:t>𝒄𝒐𝒔𝒃</m:t>
                    </m:r>
                    <m:r>
                      <a:rPr lang="en-US" b="1" i="1">
                        <a:solidFill>
                          <a:prstClr val="black"/>
                        </a:solidFill>
                        <a:latin typeface="Cambria Math"/>
                      </a:rPr>
                      <m:t>+</m:t>
                    </m:r>
                    <m:r>
                      <a:rPr lang="en-US" b="1" i="1">
                        <a:solidFill>
                          <a:prstClr val="black"/>
                        </a:solidFill>
                        <a:latin typeface="Cambria Math"/>
                      </a:rPr>
                      <m:t>𝒔𝒊𝒏𝒂</m:t>
                    </m:r>
                    <m:r>
                      <a:rPr lang="en-US" b="1" i="1">
                        <a:solidFill>
                          <a:prstClr val="black"/>
                        </a:solidFill>
                        <a:latin typeface="Cambria Math"/>
                      </a:rPr>
                      <m:t>.</m:t>
                    </m:r>
                    <m:r>
                      <a:rPr lang="en-US" b="1" i="1">
                        <a:solidFill>
                          <a:prstClr val="black"/>
                        </a:solidFill>
                        <a:latin typeface="Cambria Math"/>
                      </a:rPr>
                      <m:t>𝒔𝒊𝒏𝒃</m:t>
                    </m:r>
                  </m:oMath>
                </a14:m>
                <a:endParaRPr lang="en-US" b="1" dirty="0">
                  <a:solidFill>
                    <a:prstClr val="black"/>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538322" y="4055919"/>
                <a:ext cx="19353803" cy="971676"/>
              </a:xfrm>
              <a:prstGeom prst="rect">
                <a:avLst/>
              </a:prstGeom>
              <a:blipFill>
                <a:blip r:embed="rId4"/>
                <a:stretch>
                  <a:fillRect l="-1228" t="-6250" b="-1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09263" y="6264571"/>
                <a:ext cx="7836569" cy="1082669"/>
              </a:xfrm>
              <a:prstGeom prst="rect">
                <a:avLst/>
              </a:prstGeom>
            </p:spPr>
            <p:txBody>
              <a:bodyPr wrap="none">
                <a:spAutoFit/>
              </a:bodyPr>
              <a:lstStyle/>
              <a:p>
                <a:r>
                  <a:rPr lang="vi-VN" b="1" dirty="0">
                    <a:solidFill>
                      <a:prstClr val="black"/>
                    </a:solidFill>
                  </a:rPr>
                  <a:t>Ta có </a:t>
                </a:r>
                <a14:m>
                  <m:oMath xmlns:m="http://schemas.openxmlformats.org/officeDocument/2006/math">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𝒄𝒐𝒔</m:t>
                        </m:r>
                      </m:fName>
                      <m:e>
                        <m:d>
                          <m:dPr>
                            <m:ctrlPr>
                              <a:rPr lang="en-US" b="1" i="1">
                                <a:solidFill>
                                  <a:prstClr val="black"/>
                                </a:solidFill>
                                <a:latin typeface="Cambria Math" panose="02040503050406030204" pitchFamily="18" charset="0"/>
                              </a:rPr>
                            </m:ctrlPr>
                          </m:dPr>
                          <m:e>
                            <m:r>
                              <a:rPr lang="en-US" b="1" i="1">
                                <a:solidFill>
                                  <a:prstClr val="black"/>
                                </a:solidFill>
                                <a:latin typeface="Cambria Math"/>
                              </a:rPr>
                              <m:t>𝒂</m:t>
                            </m:r>
                            <m:r>
                              <a:rPr lang="en-US" b="1" i="1">
                                <a:solidFill>
                                  <a:prstClr val="black"/>
                                </a:solidFill>
                                <a:latin typeface="Cambria Math"/>
                              </a:rPr>
                              <m:t>−</m:t>
                            </m:r>
                            <m:r>
                              <a:rPr lang="en-US" b="1" i="1">
                                <a:solidFill>
                                  <a:prstClr val="black"/>
                                </a:solidFill>
                                <a:latin typeface="Cambria Math"/>
                              </a:rPr>
                              <m:t>𝒃</m:t>
                            </m:r>
                          </m:e>
                        </m:d>
                      </m:e>
                    </m:func>
                    <m:r>
                      <a:rPr lang="en-US" b="1" i="1">
                        <a:solidFill>
                          <a:prstClr val="black"/>
                        </a:solidFill>
                        <a:latin typeface="Cambria Math"/>
                      </a:rPr>
                      <m:t>=</m:t>
                    </m:r>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𝒄𝒐𝒔</m:t>
                        </m:r>
                      </m:fName>
                      <m:e>
                        <m:d>
                          <m:dPr>
                            <m:ctrlPr>
                              <a:rPr lang="en-US" b="1" i="1">
                                <a:solidFill>
                                  <a:prstClr val="black"/>
                                </a:solidFill>
                                <a:latin typeface="Cambria Math" panose="02040503050406030204" pitchFamily="18" charset="0"/>
                              </a:rPr>
                            </m:ctrlPr>
                          </m:dPr>
                          <m:e>
                            <m:f>
                              <m:fPr>
                                <m:ctrlPr>
                                  <a:rPr lang="en-US" b="1" i="1">
                                    <a:solidFill>
                                      <a:prstClr val="black"/>
                                    </a:solidFill>
                                    <a:latin typeface="Cambria Math" panose="02040503050406030204" pitchFamily="18" charset="0"/>
                                  </a:rPr>
                                </m:ctrlPr>
                              </m:fPr>
                              <m:num>
                                <m:r>
                                  <a:rPr lang="en-US" b="1" i="1">
                                    <a:solidFill>
                                      <a:prstClr val="black"/>
                                    </a:solidFill>
                                    <a:latin typeface="Cambria Math"/>
                                  </a:rPr>
                                  <m:t>𝝅</m:t>
                                </m:r>
                              </m:num>
                              <m:den>
                                <m:r>
                                  <a:rPr lang="en-US" b="1" i="1">
                                    <a:solidFill>
                                      <a:prstClr val="black"/>
                                    </a:solidFill>
                                    <a:latin typeface="Cambria Math"/>
                                  </a:rPr>
                                  <m:t>𝟒</m:t>
                                </m:r>
                              </m:den>
                            </m:f>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
                                  <a:rPr lang="en-US" b="1" i="1">
                                    <a:solidFill>
                                      <a:prstClr val="black"/>
                                    </a:solidFill>
                                    <a:latin typeface="Cambria Math"/>
                                  </a:rPr>
                                  <m:t>𝝅</m:t>
                                </m:r>
                              </m:num>
                              <m:den>
                                <m:r>
                                  <a:rPr lang="en-US" b="1" i="1">
                                    <a:solidFill>
                                      <a:prstClr val="black"/>
                                    </a:solidFill>
                                    <a:latin typeface="Cambria Math"/>
                                  </a:rPr>
                                  <m:t>𝟔</m:t>
                                </m:r>
                              </m:den>
                            </m:f>
                          </m:e>
                        </m:d>
                      </m:e>
                    </m:func>
                  </m:oMath>
                </a14:m>
                <a:endParaRPr lang="en-US" b="1" dirty="0">
                  <a:solidFill>
                    <a:prstClr val="black"/>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09263" y="6264571"/>
                <a:ext cx="7836569" cy="1082669"/>
              </a:xfrm>
              <a:prstGeom prst="rect">
                <a:avLst/>
              </a:prstGeom>
              <a:blipFill>
                <a:blip r:embed="rId5"/>
                <a:stretch>
                  <a:fillRect l="-3113" b="-10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650602" y="6032827"/>
                <a:ext cx="5260927" cy="14822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rPr>
                        <m:t>=</m:t>
                      </m:r>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𝒄𝒐𝒔</m:t>
                          </m:r>
                        </m:fName>
                        <m:e>
                          <m:f>
                            <m:fPr>
                              <m:ctrlPr>
                                <a:rPr lang="en-US" b="1" i="1">
                                  <a:solidFill>
                                    <a:prstClr val="black"/>
                                  </a:solidFill>
                                  <a:latin typeface="Cambria Math" panose="02040503050406030204" pitchFamily="18" charset="0"/>
                                </a:rPr>
                              </m:ctrlPr>
                            </m:fPr>
                            <m:num>
                              <m:r>
                                <a:rPr lang="en-US" b="1" i="1">
                                  <a:solidFill>
                                    <a:prstClr val="black"/>
                                  </a:solidFill>
                                  <a:latin typeface="Cambria Math"/>
                                </a:rPr>
                                <m:t>𝝅</m:t>
                              </m:r>
                            </m:num>
                            <m:den>
                              <m:r>
                                <a:rPr lang="en-US" b="1" i="1">
                                  <a:solidFill>
                                    <a:prstClr val="black"/>
                                  </a:solidFill>
                                  <a:latin typeface="Cambria Math"/>
                                </a:rPr>
                                <m:t>𝟏𝟐</m:t>
                              </m:r>
                            </m:den>
                          </m:f>
                        </m:e>
                      </m:func>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ad>
                            <m:radPr>
                              <m:degHide m:val="on"/>
                              <m:ctrlPr>
                                <a:rPr lang="en-US" b="1" i="1">
                                  <a:solidFill>
                                    <a:prstClr val="black"/>
                                  </a:solidFill>
                                  <a:latin typeface="Cambria Math" panose="02040503050406030204" pitchFamily="18" charset="0"/>
                                </a:rPr>
                              </m:ctrlPr>
                            </m:radPr>
                            <m:deg/>
                            <m:e>
                              <m:r>
                                <a:rPr lang="en-US" b="1" i="1">
                                  <a:solidFill>
                                    <a:prstClr val="black"/>
                                  </a:solidFill>
                                  <a:latin typeface="Cambria Math"/>
                                </a:rPr>
                                <m:t>𝟔</m:t>
                              </m:r>
                            </m:e>
                          </m:rad>
                          <m:r>
                            <a:rPr lang="en-US" b="1" i="1">
                              <a:solidFill>
                                <a:prstClr val="black"/>
                              </a:solidFill>
                              <a:latin typeface="Cambria Math"/>
                            </a:rPr>
                            <m:t>+</m:t>
                          </m:r>
                          <m:rad>
                            <m:radPr>
                              <m:degHide m:val="on"/>
                              <m:ctrlPr>
                                <a:rPr lang="en-US" b="1" i="1">
                                  <a:solidFill>
                                    <a:prstClr val="black"/>
                                  </a:solidFill>
                                  <a:latin typeface="Cambria Math" panose="02040503050406030204" pitchFamily="18" charset="0"/>
                                </a:rPr>
                              </m:ctrlPr>
                            </m:radPr>
                            <m:deg/>
                            <m:e>
                              <m:r>
                                <a:rPr lang="en-US" b="1" i="1">
                                  <a:solidFill>
                                    <a:prstClr val="black"/>
                                  </a:solidFill>
                                  <a:latin typeface="Cambria Math"/>
                                </a:rPr>
                                <m:t>𝟐</m:t>
                              </m:r>
                            </m:e>
                          </m:rad>
                        </m:num>
                        <m:den>
                          <m:r>
                            <a:rPr lang="en-US" b="1" i="1">
                              <a:solidFill>
                                <a:prstClr val="black"/>
                              </a:solidFill>
                              <a:latin typeface="Cambria Math"/>
                            </a:rPr>
                            <m:t>𝟒</m:t>
                          </m:r>
                        </m:den>
                      </m:f>
                    </m:oMath>
                  </m:oMathPara>
                </a14:m>
                <a:endParaRPr lang="en-US" b="1" dirty="0">
                  <a:solidFill>
                    <a:prstClr val="black"/>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8650602" y="6032827"/>
                <a:ext cx="5260927" cy="14822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8694" y="8177393"/>
                <a:ext cx="13168541" cy="12307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𝒄𝒐𝒔</m:t>
                          </m:r>
                        </m:fName>
                        <m:e>
                          <m:r>
                            <a:rPr lang="en-US" b="1" i="1">
                              <a:solidFill>
                                <a:prstClr val="black"/>
                              </a:solidFill>
                              <a:latin typeface="Cambria Math"/>
                            </a:rPr>
                            <m:t>𝒂</m:t>
                          </m:r>
                        </m:e>
                      </m:func>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𝒄𝒐𝒔</m:t>
                          </m:r>
                        </m:fName>
                        <m:e>
                          <m:r>
                            <a:rPr lang="en-US" b="1" i="1">
                              <a:solidFill>
                                <a:prstClr val="black"/>
                              </a:solidFill>
                              <a:latin typeface="Cambria Math"/>
                            </a:rPr>
                            <m:t>𝒃</m:t>
                          </m:r>
                        </m:e>
                      </m:func>
                      <m:r>
                        <a:rPr lang="en-US" b="1" i="1">
                          <a:solidFill>
                            <a:prstClr val="black"/>
                          </a:solidFill>
                          <a:latin typeface="Cambria Math"/>
                        </a:rPr>
                        <m:t>+</m:t>
                      </m:r>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𝒔𝒊𝒏</m:t>
                          </m:r>
                        </m:fName>
                        <m:e>
                          <m:r>
                            <a:rPr lang="en-US" b="1" i="1">
                              <a:solidFill>
                                <a:prstClr val="black"/>
                              </a:solidFill>
                              <a:latin typeface="Cambria Math"/>
                            </a:rPr>
                            <m:t>𝒂</m:t>
                          </m:r>
                        </m:e>
                      </m:func>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𝒔𝒊𝒏</m:t>
                          </m:r>
                        </m:fName>
                        <m:e>
                          <m:r>
                            <a:rPr lang="en-US" b="1" i="1">
                              <a:solidFill>
                                <a:prstClr val="black"/>
                              </a:solidFill>
                              <a:latin typeface="Cambria Math"/>
                            </a:rPr>
                            <m:t>𝒃</m:t>
                          </m:r>
                        </m:e>
                      </m:func>
                      <m:r>
                        <a:rPr lang="en-US" b="1" i="1">
                          <a:solidFill>
                            <a:prstClr val="black"/>
                          </a:solidFill>
                          <a:latin typeface="Cambria Math"/>
                        </a:rPr>
                        <m:t>=</m:t>
                      </m:r>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𝒄𝒐𝒔</m:t>
                          </m:r>
                        </m:fName>
                        <m:e>
                          <m:f>
                            <m:fPr>
                              <m:ctrlPr>
                                <a:rPr lang="en-US" b="1" i="1">
                                  <a:solidFill>
                                    <a:prstClr val="black"/>
                                  </a:solidFill>
                                  <a:latin typeface="Cambria Math" panose="02040503050406030204" pitchFamily="18" charset="0"/>
                                </a:rPr>
                              </m:ctrlPr>
                            </m:fPr>
                            <m:num>
                              <m:r>
                                <a:rPr lang="en-US" b="1" i="1">
                                  <a:solidFill>
                                    <a:prstClr val="black"/>
                                  </a:solidFill>
                                  <a:latin typeface="Cambria Math"/>
                                </a:rPr>
                                <m:t>𝝅</m:t>
                              </m:r>
                            </m:num>
                            <m:den>
                              <m:r>
                                <a:rPr lang="en-US" b="1" i="1">
                                  <a:solidFill>
                                    <a:prstClr val="black"/>
                                  </a:solidFill>
                                  <a:latin typeface="Cambria Math"/>
                                </a:rPr>
                                <m:t>𝟒</m:t>
                              </m:r>
                            </m:den>
                          </m:f>
                        </m:e>
                      </m:func>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𝒄𝒐𝒔</m:t>
                          </m:r>
                        </m:fName>
                        <m:e>
                          <m:f>
                            <m:fPr>
                              <m:ctrlPr>
                                <a:rPr lang="en-US" b="1" i="1">
                                  <a:solidFill>
                                    <a:prstClr val="black"/>
                                  </a:solidFill>
                                  <a:latin typeface="Cambria Math" panose="02040503050406030204" pitchFamily="18" charset="0"/>
                                </a:rPr>
                              </m:ctrlPr>
                            </m:fPr>
                            <m:num>
                              <m:r>
                                <a:rPr lang="en-US" b="1" i="1">
                                  <a:solidFill>
                                    <a:prstClr val="black"/>
                                  </a:solidFill>
                                  <a:latin typeface="Cambria Math"/>
                                </a:rPr>
                                <m:t>𝝅</m:t>
                              </m:r>
                            </m:num>
                            <m:den>
                              <m:r>
                                <a:rPr lang="en-US" b="1" i="1">
                                  <a:solidFill>
                                    <a:prstClr val="black"/>
                                  </a:solidFill>
                                  <a:latin typeface="Cambria Math"/>
                                </a:rPr>
                                <m:t>𝟔</m:t>
                              </m:r>
                            </m:den>
                          </m:f>
                        </m:e>
                      </m:func>
                      <m:r>
                        <a:rPr lang="en-US" b="1" i="1">
                          <a:solidFill>
                            <a:prstClr val="black"/>
                          </a:solidFill>
                          <a:latin typeface="Cambria Math"/>
                        </a:rPr>
                        <m:t>+</m:t>
                      </m:r>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𝒔𝒊𝒏</m:t>
                          </m:r>
                        </m:fName>
                        <m:e>
                          <m:f>
                            <m:fPr>
                              <m:ctrlPr>
                                <a:rPr lang="en-US" b="1" i="1">
                                  <a:solidFill>
                                    <a:prstClr val="black"/>
                                  </a:solidFill>
                                  <a:latin typeface="Cambria Math" panose="02040503050406030204" pitchFamily="18" charset="0"/>
                                </a:rPr>
                              </m:ctrlPr>
                            </m:fPr>
                            <m:num>
                              <m:r>
                                <a:rPr lang="en-US" b="1" i="1">
                                  <a:solidFill>
                                    <a:prstClr val="black"/>
                                  </a:solidFill>
                                  <a:latin typeface="Cambria Math"/>
                                </a:rPr>
                                <m:t>𝝅</m:t>
                              </m:r>
                            </m:num>
                            <m:den>
                              <m:r>
                                <a:rPr lang="en-US" b="1" i="1">
                                  <a:solidFill>
                                    <a:prstClr val="black"/>
                                  </a:solidFill>
                                  <a:latin typeface="Cambria Math"/>
                                </a:rPr>
                                <m:t>𝟒</m:t>
                              </m:r>
                            </m:den>
                          </m:f>
                        </m:e>
                      </m:func>
                      <m:func>
                        <m:funcPr>
                          <m:ctrlPr>
                            <a:rPr lang="en-US" b="1" i="1">
                              <a:solidFill>
                                <a:prstClr val="black"/>
                              </a:solidFill>
                              <a:latin typeface="Cambria Math" panose="02040503050406030204" pitchFamily="18" charset="0"/>
                            </a:rPr>
                          </m:ctrlPr>
                        </m:funcPr>
                        <m:fName>
                          <m:r>
                            <a:rPr lang="en-US" b="1" i="1">
                              <a:solidFill>
                                <a:prstClr val="black"/>
                              </a:solidFill>
                              <a:latin typeface="Cambria Math"/>
                            </a:rPr>
                            <m:t>𝒔𝒊𝒏</m:t>
                          </m:r>
                        </m:fName>
                        <m:e>
                          <m:f>
                            <m:fPr>
                              <m:ctrlPr>
                                <a:rPr lang="en-US" b="1" i="1">
                                  <a:solidFill>
                                    <a:prstClr val="black"/>
                                  </a:solidFill>
                                  <a:latin typeface="Cambria Math" panose="02040503050406030204" pitchFamily="18" charset="0"/>
                                </a:rPr>
                              </m:ctrlPr>
                            </m:fPr>
                            <m:num>
                              <m:r>
                                <a:rPr lang="en-US" b="1" i="1">
                                  <a:solidFill>
                                    <a:prstClr val="black"/>
                                  </a:solidFill>
                                  <a:latin typeface="Cambria Math"/>
                                </a:rPr>
                                <m:t>𝝅</m:t>
                              </m:r>
                            </m:num>
                            <m:den>
                              <m:r>
                                <a:rPr lang="en-US" b="1" i="1">
                                  <a:solidFill>
                                    <a:prstClr val="black"/>
                                  </a:solidFill>
                                  <a:latin typeface="Cambria Math"/>
                                </a:rPr>
                                <m:t>𝟔</m:t>
                              </m:r>
                            </m:den>
                          </m:f>
                        </m:e>
                      </m:func>
                    </m:oMath>
                  </m:oMathPara>
                </a14:m>
                <a:endParaRPr lang="en-US" b="1" dirty="0">
                  <a:solidFill>
                    <a:prstClr val="black"/>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18694" y="8177393"/>
                <a:ext cx="13168541" cy="123078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791320" y="8012423"/>
                <a:ext cx="4534383" cy="14822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ad>
                            <m:radPr>
                              <m:degHide m:val="on"/>
                              <m:ctrlPr>
                                <a:rPr lang="en-US" b="1" i="1">
                                  <a:solidFill>
                                    <a:prstClr val="black"/>
                                  </a:solidFill>
                                  <a:latin typeface="Cambria Math" panose="02040503050406030204" pitchFamily="18" charset="0"/>
                                </a:rPr>
                              </m:ctrlPr>
                            </m:radPr>
                            <m:deg/>
                            <m:e>
                              <m:r>
                                <a:rPr lang="en-US" b="1" i="1">
                                  <a:solidFill>
                                    <a:prstClr val="black"/>
                                  </a:solidFill>
                                  <a:latin typeface="Cambria Math"/>
                                </a:rPr>
                                <m:t>𝟐</m:t>
                              </m:r>
                            </m:e>
                          </m:rad>
                        </m:num>
                        <m:den>
                          <m:r>
                            <a:rPr lang="en-US" b="1" i="1">
                              <a:solidFill>
                                <a:prstClr val="black"/>
                              </a:solidFill>
                              <a:latin typeface="Cambria Math"/>
                            </a:rPr>
                            <m:t>𝟐</m:t>
                          </m:r>
                        </m:den>
                      </m:f>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ad>
                            <m:radPr>
                              <m:degHide m:val="on"/>
                              <m:ctrlPr>
                                <a:rPr lang="en-US" b="1" i="1">
                                  <a:solidFill>
                                    <a:prstClr val="black"/>
                                  </a:solidFill>
                                  <a:latin typeface="Cambria Math" panose="02040503050406030204" pitchFamily="18" charset="0"/>
                                </a:rPr>
                              </m:ctrlPr>
                            </m:radPr>
                            <m:deg/>
                            <m:e>
                              <m:r>
                                <a:rPr lang="en-US" b="1" i="1">
                                  <a:solidFill>
                                    <a:prstClr val="black"/>
                                  </a:solidFill>
                                  <a:latin typeface="Cambria Math"/>
                                </a:rPr>
                                <m:t>𝟑</m:t>
                              </m:r>
                            </m:e>
                          </m:rad>
                        </m:num>
                        <m:den>
                          <m:r>
                            <a:rPr lang="en-US" b="1" i="1">
                              <a:solidFill>
                                <a:prstClr val="black"/>
                              </a:solidFill>
                              <a:latin typeface="Cambria Math"/>
                            </a:rPr>
                            <m:t>𝟐</m:t>
                          </m:r>
                        </m:den>
                      </m:f>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ad>
                            <m:radPr>
                              <m:degHide m:val="on"/>
                              <m:ctrlPr>
                                <a:rPr lang="en-US" b="1" i="1">
                                  <a:solidFill>
                                    <a:prstClr val="black"/>
                                  </a:solidFill>
                                  <a:latin typeface="Cambria Math" panose="02040503050406030204" pitchFamily="18" charset="0"/>
                                </a:rPr>
                              </m:ctrlPr>
                            </m:radPr>
                            <m:deg/>
                            <m:e>
                              <m:r>
                                <a:rPr lang="en-US" b="1" i="1">
                                  <a:solidFill>
                                    <a:prstClr val="black"/>
                                  </a:solidFill>
                                  <a:latin typeface="Cambria Math"/>
                                </a:rPr>
                                <m:t>𝟐</m:t>
                              </m:r>
                            </m:e>
                          </m:rad>
                        </m:num>
                        <m:den>
                          <m:r>
                            <a:rPr lang="en-US" b="1" i="1">
                              <a:solidFill>
                                <a:prstClr val="black"/>
                              </a:solidFill>
                              <a:latin typeface="Cambria Math"/>
                            </a:rPr>
                            <m:t>𝟐</m:t>
                          </m:r>
                        </m:den>
                      </m:f>
                      <m:r>
                        <a:rPr lang="en-US" b="1" i="1">
                          <a:solidFill>
                            <a:prstClr val="black"/>
                          </a:solidFill>
                          <a:latin typeface="Cambria Math"/>
                        </a:rPr>
                        <m:t>.</m:t>
                      </m:r>
                      <m:f>
                        <m:fPr>
                          <m:ctrlPr>
                            <a:rPr lang="en-US" b="1" i="1">
                              <a:solidFill>
                                <a:prstClr val="black"/>
                              </a:solidFill>
                              <a:latin typeface="Cambria Math" panose="02040503050406030204" pitchFamily="18" charset="0"/>
                            </a:rPr>
                          </m:ctrlPr>
                        </m:fPr>
                        <m:num>
                          <m:r>
                            <a:rPr lang="en-US" b="1" i="1">
                              <a:solidFill>
                                <a:prstClr val="black"/>
                              </a:solidFill>
                              <a:latin typeface="Cambria Math"/>
                            </a:rPr>
                            <m:t>𝟏</m:t>
                          </m:r>
                        </m:num>
                        <m:den>
                          <m:r>
                            <a:rPr lang="en-US" b="1" i="1">
                              <a:solidFill>
                                <a:prstClr val="black"/>
                              </a:solidFill>
                              <a:latin typeface="Cambria Math"/>
                            </a:rPr>
                            <m:t>𝟐</m:t>
                          </m:r>
                        </m:den>
                      </m:f>
                    </m:oMath>
                  </m:oMathPara>
                </a14:m>
                <a:endParaRPr lang="en-US" b="1" dirty="0">
                  <a:solidFill>
                    <a:prstClr val="black"/>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3791320" y="8012423"/>
                <a:ext cx="4534383" cy="14822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9548" y="11411885"/>
                <a:ext cx="1086284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b="1" i="1" smtClean="0">
                              <a:solidFill>
                                <a:srgbClr val="FF0000"/>
                              </a:solidFill>
                              <a:latin typeface="Cambria Math" panose="02040503050406030204" pitchFamily="18" charset="0"/>
                            </a:rPr>
                          </m:ctrlPr>
                        </m:funcPr>
                        <m:fName>
                          <m:r>
                            <a:rPr lang="en-US" b="1" i="1" smtClean="0">
                              <a:solidFill>
                                <a:srgbClr val="FF0000"/>
                              </a:solidFill>
                              <a:latin typeface="Cambria Math"/>
                            </a:rPr>
                            <m:t>𝑽</m:t>
                          </m:r>
                          <m:r>
                            <a:rPr lang="en-US" b="1" smtClean="0">
                              <a:solidFill>
                                <a:srgbClr val="FF0000"/>
                              </a:solidFill>
                              <a:latin typeface="Cambria Math"/>
                            </a:rPr>
                            <m:t>ậ</m:t>
                          </m:r>
                          <m:r>
                            <a:rPr lang="en-US" b="1" i="1" smtClean="0">
                              <a:solidFill>
                                <a:srgbClr val="FF0000"/>
                              </a:solidFill>
                              <a:latin typeface="Cambria Math"/>
                            </a:rPr>
                            <m:t>𝒚</m:t>
                          </m:r>
                          <m:r>
                            <a:rPr lang="en-US" b="1" smtClean="0">
                              <a:solidFill>
                                <a:srgbClr val="FF0000"/>
                              </a:solidFill>
                              <a:latin typeface="Cambria Math"/>
                            </a:rPr>
                            <m:t>: </m:t>
                          </m:r>
                          <m:r>
                            <a:rPr lang="vi-VN" b="1" i="1">
                              <a:solidFill>
                                <a:srgbClr val="FF0000"/>
                              </a:solidFill>
                              <a:latin typeface="Cambria Math"/>
                            </a:rPr>
                            <m:t>𝒄𝒐𝒔</m:t>
                          </m:r>
                        </m:fName>
                        <m:e>
                          <m:d>
                            <m:dPr>
                              <m:ctrlPr>
                                <a:rPr lang="en-US" b="1" i="1">
                                  <a:solidFill>
                                    <a:srgbClr val="FF0000"/>
                                  </a:solidFill>
                                  <a:latin typeface="Cambria Math" panose="02040503050406030204" pitchFamily="18" charset="0"/>
                                </a:rPr>
                              </m:ctrlPr>
                            </m:dPr>
                            <m:e>
                              <m:r>
                                <a:rPr lang="en-US" b="1" i="1">
                                  <a:solidFill>
                                    <a:srgbClr val="FF0000"/>
                                  </a:solidFill>
                                  <a:latin typeface="Cambria Math"/>
                                </a:rPr>
                                <m:t>𝒂</m:t>
                              </m:r>
                              <m:r>
                                <a:rPr lang="en-US" b="1" i="1">
                                  <a:solidFill>
                                    <a:srgbClr val="FF0000"/>
                                  </a:solidFill>
                                  <a:latin typeface="Cambria Math"/>
                                </a:rPr>
                                <m:t>−</m:t>
                              </m:r>
                              <m:r>
                                <a:rPr lang="en-US" b="1" i="1">
                                  <a:solidFill>
                                    <a:srgbClr val="FF0000"/>
                                  </a:solidFill>
                                  <a:latin typeface="Cambria Math"/>
                                </a:rPr>
                                <m:t>𝒃</m:t>
                              </m:r>
                            </m:e>
                          </m:d>
                        </m:e>
                      </m:func>
                      <m:r>
                        <a:rPr lang="en-US" b="1" i="1">
                          <a:solidFill>
                            <a:srgbClr val="FF0000"/>
                          </a:solidFill>
                          <a:latin typeface="Cambria Math"/>
                        </a:rPr>
                        <m:t>=</m:t>
                      </m:r>
                      <m:r>
                        <a:rPr lang="en-US" b="1" i="1">
                          <a:solidFill>
                            <a:srgbClr val="FF0000"/>
                          </a:solidFill>
                          <a:latin typeface="Cambria Math"/>
                        </a:rPr>
                        <m:t>𝒄𝒐𝒔𝒂</m:t>
                      </m:r>
                      <m:r>
                        <a:rPr lang="en-US" b="1" i="1">
                          <a:solidFill>
                            <a:srgbClr val="FF0000"/>
                          </a:solidFill>
                          <a:latin typeface="Cambria Math"/>
                        </a:rPr>
                        <m:t>.</m:t>
                      </m:r>
                      <m:r>
                        <a:rPr lang="en-US" b="1" i="1">
                          <a:solidFill>
                            <a:srgbClr val="FF0000"/>
                          </a:solidFill>
                          <a:latin typeface="Cambria Math"/>
                        </a:rPr>
                        <m:t>𝒄𝒐𝒔𝒃</m:t>
                      </m:r>
                      <m:r>
                        <a:rPr lang="en-US" b="1" i="1">
                          <a:solidFill>
                            <a:srgbClr val="FF0000"/>
                          </a:solidFill>
                          <a:latin typeface="Cambria Math"/>
                        </a:rPr>
                        <m:t>+</m:t>
                      </m:r>
                      <m:r>
                        <a:rPr lang="en-US" b="1" i="1">
                          <a:solidFill>
                            <a:srgbClr val="FF0000"/>
                          </a:solidFill>
                          <a:latin typeface="Cambria Math"/>
                        </a:rPr>
                        <m:t>𝒔𝒊𝒏𝒂</m:t>
                      </m:r>
                      <m:r>
                        <a:rPr lang="en-US" b="1" i="1">
                          <a:solidFill>
                            <a:srgbClr val="FF0000"/>
                          </a:solidFill>
                          <a:latin typeface="Cambria Math"/>
                        </a:rPr>
                        <m:t>.</m:t>
                      </m:r>
                      <m:r>
                        <a:rPr lang="en-US" b="1" i="1">
                          <a:solidFill>
                            <a:srgbClr val="FF0000"/>
                          </a:solidFill>
                          <a:latin typeface="Cambria Math"/>
                        </a:rPr>
                        <m:t>𝒔𝒊𝒏𝒃</m:t>
                      </m:r>
                    </m:oMath>
                  </m:oMathPara>
                </a14:m>
                <a:endParaRPr lang="en-US" b="1"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69548" y="11411885"/>
                <a:ext cx="10862846" cy="75405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3E125429-A56A-AA51-7E5B-50E9F51915C3}"/>
                  </a:ext>
                </a:extLst>
              </p:cNvPr>
              <p:cNvSpPr txBox="1"/>
              <p:nvPr/>
            </p:nvSpPr>
            <p:spPr>
              <a:xfrm>
                <a:off x="13200552" y="10003442"/>
                <a:ext cx="4192732" cy="1482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en-US" sz="4300" b="1" i="1" u="none" strike="noStrike" kern="1200" cap="none" spc="0" normalizeH="0" baseline="0" noProof="0" smtClean="0">
                          <a:ln>
                            <a:noFill/>
                          </a:ln>
                          <a:solidFill>
                            <a:prstClr val="black"/>
                          </a:solidFill>
                          <a:effectLst/>
                          <a:uLnTx/>
                          <a:uFillTx/>
                          <a:latin typeface="Cambria Math"/>
                          <a:ea typeface="+mn-ea"/>
                          <a:cs typeface="+mn-cs"/>
                        </a:rPr>
                        <m:t>=</m:t>
                      </m:r>
                      <m:f>
                        <m:f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ad>
                            <m:radPr>
                              <m:degHide m:val="on"/>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300" b="1" i="1" u="none" strike="noStrike" kern="1200" cap="none" spc="0" normalizeH="0" baseline="0" noProof="0">
                                  <a:ln>
                                    <a:noFill/>
                                  </a:ln>
                                  <a:solidFill>
                                    <a:prstClr val="black"/>
                                  </a:solidFill>
                                  <a:effectLst/>
                                  <a:uLnTx/>
                                  <a:uFillTx/>
                                  <a:latin typeface="Cambria Math"/>
                                  <a:ea typeface="+mn-ea"/>
                                  <a:cs typeface="+mn-cs"/>
                                </a:rPr>
                                <m:t>𝟔</m:t>
                              </m:r>
                            </m:e>
                          </m:rad>
                          <m:r>
                            <a:rPr kumimoji="0" lang="en-US" sz="4300" b="1" i="1" u="none" strike="noStrike" kern="1200" cap="none" spc="0" normalizeH="0" baseline="0" noProof="0">
                              <a:ln>
                                <a:noFill/>
                              </a:ln>
                              <a:solidFill>
                                <a:prstClr val="black"/>
                              </a:solidFill>
                              <a:effectLst/>
                              <a:uLnTx/>
                              <a:uFillTx/>
                              <a:latin typeface="Cambria Math"/>
                              <a:ea typeface="+mn-ea"/>
                              <a:cs typeface="+mn-cs"/>
                            </a:rPr>
                            <m:t>+</m:t>
                          </m:r>
                          <m:rad>
                            <m:radPr>
                              <m:degHide m:val="on"/>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en-US" sz="4300" b="1" i="1" u="none" strike="noStrike" kern="1200" cap="none" spc="0" normalizeH="0" baseline="0" noProof="0">
                                  <a:ln>
                                    <a:noFill/>
                                  </a:ln>
                                  <a:solidFill>
                                    <a:prstClr val="black"/>
                                  </a:solidFill>
                                  <a:effectLst/>
                                  <a:uLnTx/>
                                  <a:uFillTx/>
                                  <a:latin typeface="Cambria Math"/>
                                  <a:ea typeface="+mn-ea"/>
                                  <a:cs typeface="+mn-cs"/>
                                </a:rPr>
                                <m:t>𝟐</m:t>
                              </m:r>
                            </m:e>
                          </m:rad>
                        </m:num>
                        <m:den>
                          <m:r>
                            <a:rPr kumimoji="0" lang="en-US" sz="4300" b="1" i="1" u="none" strike="noStrike" kern="1200" cap="none" spc="0" normalizeH="0" baseline="0" noProof="0">
                              <a:ln>
                                <a:noFill/>
                              </a:ln>
                              <a:solidFill>
                                <a:prstClr val="black"/>
                              </a:solidFill>
                              <a:effectLst/>
                              <a:uLnTx/>
                              <a:uFillTx/>
                              <a:latin typeface="Cambria Math"/>
                              <a:ea typeface="+mn-ea"/>
                              <a:cs typeface="+mn-cs"/>
                            </a:rPr>
                            <m:t>𝟒</m:t>
                          </m:r>
                        </m:den>
                      </m:f>
                    </m:oMath>
                  </m:oMathPara>
                </a14:m>
                <a:endParaRPr lang="en-US" dirty="0"/>
              </a:p>
            </p:txBody>
          </p:sp>
        </mc:Choice>
        <mc:Fallback xmlns="">
          <p:sp>
            <p:nvSpPr>
              <p:cNvPr id="53" name="TextBox 52">
                <a:extLst>
                  <a:ext uri="{FF2B5EF4-FFF2-40B4-BE49-F238E27FC236}">
                    <a16:creationId xmlns:a16="http://schemas.microsoft.com/office/drawing/2014/main" id="{3E125429-A56A-AA51-7E5B-50E9F51915C3}"/>
                  </a:ext>
                </a:extLst>
              </p:cNvPr>
              <p:cNvSpPr txBox="1">
                <a:spLocks noRot="1" noChangeAspect="1" noMove="1" noResize="1" noEditPoints="1" noAdjustHandles="1" noChangeArrowheads="1" noChangeShapeType="1" noTextEdit="1"/>
              </p:cNvSpPr>
              <p:nvPr/>
            </p:nvSpPr>
            <p:spPr>
              <a:xfrm>
                <a:off x="13200552" y="10003442"/>
                <a:ext cx="4192732" cy="148220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62311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21">
            <a:extLst>
              <a:ext uri="{FF2B5EF4-FFF2-40B4-BE49-F238E27FC236}">
                <a16:creationId xmlns:a16="http://schemas.microsoft.com/office/drawing/2014/main" id="{EFE5FD9A-8DAE-41E9-BE5B-4B8636094028}"/>
              </a:ext>
            </a:extLst>
          </p:cNvPr>
          <p:cNvSpPr txBox="1"/>
          <p:nvPr/>
        </p:nvSpPr>
        <p:spPr>
          <a:xfrm>
            <a:off x="7009788" y="2999017"/>
            <a:ext cx="1469953" cy="1275969"/>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F6311BF-A4CF-4E55-85D0-0A86514BB33B}"/>
              </a:ext>
            </a:extLst>
          </p:cNvPr>
          <p:cNvGrpSpPr/>
          <p:nvPr/>
        </p:nvGrpSpPr>
        <p:grpSpPr>
          <a:xfrm>
            <a:off x="6629400" y="1114615"/>
            <a:ext cx="13142304" cy="1275969"/>
            <a:chOff x="71819" y="108752"/>
            <a:chExt cx="6395438" cy="872484"/>
          </a:xfrm>
        </p:grpSpPr>
        <p:pic>
          <p:nvPicPr>
            <p:cNvPr id="12" name="Picture 11">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Rectangle 13"/>
          <p:cNvSpPr/>
          <p:nvPr/>
        </p:nvSpPr>
        <p:spPr>
          <a:xfrm>
            <a:off x="9338425" y="1340026"/>
            <a:ext cx="7613879" cy="923330"/>
          </a:xfrm>
          <a:prstGeom prst="rect">
            <a:avLst/>
          </a:prstGeom>
        </p:spPr>
        <p:txBody>
          <a:bodyPr wrap="none">
            <a:spAutoFit/>
          </a:bodyPr>
          <a:lstStyle/>
          <a:p>
            <a:r>
              <a:rPr lang="en-US" sz="5400" b="1" dirty="0">
                <a:solidFill>
                  <a:schemeClr val="bg1"/>
                </a:solidFill>
              </a:rPr>
              <a:t>CÔNG THỨC LƯỢNG GIÁC</a:t>
            </a:r>
            <a:endParaRPr lang="en-US" sz="5400" dirty="0">
              <a:solidFill>
                <a:schemeClr val="bg1"/>
              </a:solidFill>
            </a:endParaRPr>
          </a:p>
        </p:txBody>
      </p:sp>
      <p:sp>
        <p:nvSpPr>
          <p:cNvPr id="15" name="Rectangle 14"/>
          <p:cNvSpPr/>
          <p:nvPr/>
        </p:nvSpPr>
        <p:spPr>
          <a:xfrm>
            <a:off x="824934" y="2540226"/>
            <a:ext cx="6149440" cy="769441"/>
          </a:xfrm>
          <a:prstGeom prst="rect">
            <a:avLst/>
          </a:prstGeom>
        </p:spPr>
        <p:txBody>
          <a:bodyPr wrap="none">
            <a:spAutoFit/>
          </a:bodyPr>
          <a:lstStyle/>
          <a:p>
            <a:r>
              <a:rPr lang="en-US" sz="4400" b="1" dirty="0">
                <a:solidFill>
                  <a:srgbClr val="FF0000"/>
                </a:solidFill>
                <a:latin typeface="Times New Roman" pitchFamily="18" charset="0"/>
                <a:cs typeface="Times New Roman" pitchFamily="18" charset="0"/>
              </a:rPr>
              <a:t> 1.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CÔNG THỨC CỘNG</a:t>
            </a:r>
          </a:p>
        </p:txBody>
      </p:sp>
      <p:grpSp>
        <p:nvGrpSpPr>
          <p:cNvPr id="8" name="Group 10"/>
          <p:cNvGrpSpPr/>
          <p:nvPr/>
        </p:nvGrpSpPr>
        <p:grpSpPr>
          <a:xfrm>
            <a:off x="419069" y="5319892"/>
            <a:ext cx="23611905" cy="7617372"/>
            <a:chOff x="1270511" y="5867400"/>
            <a:chExt cx="23611905" cy="8308150"/>
          </a:xfrm>
        </p:grpSpPr>
        <p:sp>
          <p:nvSpPr>
            <p:cNvPr id="9" name="Rounded Rectangle 8"/>
            <p:cNvSpPr/>
            <p:nvPr/>
          </p:nvSpPr>
          <p:spPr>
            <a:xfrm>
              <a:off x="1272210" y="6139009"/>
              <a:ext cx="23610206"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Times New Roman" pitchFamily="18" charset="0"/>
                <a:cs typeface="Times New Roman" pitchFamily="18" charset="0"/>
              </a:endParaRPr>
            </a:p>
          </p:txBody>
        </p:sp>
        <p:grpSp>
          <p:nvGrpSpPr>
            <p:cNvPr id="16" name="Group 60"/>
            <p:cNvGrpSpPr/>
            <p:nvPr/>
          </p:nvGrpSpPr>
          <p:grpSpPr>
            <a:xfrm>
              <a:off x="1270511" y="5867400"/>
              <a:ext cx="3568119" cy="845462"/>
              <a:chOff x="1224541" y="6305967"/>
              <a:chExt cx="3568119" cy="845462"/>
            </a:xfrm>
          </p:grpSpPr>
          <p:sp>
            <p:nvSpPr>
              <p:cNvPr id="1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8" name="TextBox 17"/>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9" name="Round Diagonal Corner Rectangle 1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21" name="Group 54"/>
          <p:cNvGrpSpPr/>
          <p:nvPr/>
        </p:nvGrpSpPr>
        <p:grpSpPr>
          <a:xfrm>
            <a:off x="398452" y="3113615"/>
            <a:ext cx="23587096" cy="1992085"/>
            <a:chOff x="1268078" y="3405486"/>
            <a:chExt cx="23587096" cy="1992085"/>
          </a:xfrm>
        </p:grpSpPr>
        <p:sp>
          <p:nvSpPr>
            <p:cNvPr id="22" name="Rounded Rectangle 21"/>
            <p:cNvSpPr/>
            <p:nvPr/>
          </p:nvSpPr>
          <p:spPr>
            <a:xfrm>
              <a:off x="1268078" y="3790951"/>
              <a:ext cx="23587096"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schemeClr val="tx1"/>
                  </a:solidFill>
                  <a:latin typeface="Times New Roman" pitchFamily="18" charset="0"/>
                  <a:cs typeface="Times New Roman" pitchFamily="18" charset="0"/>
                </a:rPr>
                <a:t>	</a:t>
              </a:r>
            </a:p>
          </p:txBody>
        </p:sp>
        <p:grpSp>
          <p:nvGrpSpPr>
            <p:cNvPr id="23" name="Group 67"/>
            <p:cNvGrpSpPr/>
            <p:nvPr/>
          </p:nvGrpSpPr>
          <p:grpSpPr>
            <a:xfrm>
              <a:off x="1268078" y="3405486"/>
              <a:ext cx="2006126" cy="940513"/>
              <a:chOff x="1311958" y="3405486"/>
              <a:chExt cx="2006126" cy="940513"/>
            </a:xfrm>
          </p:grpSpPr>
          <p:sp>
            <p:nvSpPr>
              <p:cNvPr id="24" name="Freeform 20"/>
              <p:cNvSpPr>
                <a:spLocks/>
              </p:cNvSpPr>
              <p:nvPr/>
            </p:nvSpPr>
            <p:spPr bwMode="auto">
              <a:xfrm rot="5400000">
                <a:off x="2298683" y="3293786"/>
                <a:ext cx="793396" cy="1245406"/>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2250671" y="3527166"/>
                <a:ext cx="558166" cy="800219"/>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b</a:t>
                </a:r>
              </a:p>
            </p:txBody>
          </p:sp>
          <p:grpSp>
            <p:nvGrpSpPr>
              <p:cNvPr id="26" name="Group 70"/>
              <p:cNvGrpSpPr/>
              <p:nvPr/>
            </p:nvGrpSpPr>
            <p:grpSpPr>
              <a:xfrm>
                <a:off x="1311958" y="3405486"/>
                <a:ext cx="950173" cy="940513"/>
                <a:chOff x="1311958" y="3405486"/>
                <a:chExt cx="950173" cy="940513"/>
              </a:xfrm>
            </p:grpSpPr>
            <p:sp>
              <p:nvSpPr>
                <p:cNvPr id="27" name="Rectangle 2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 name="Rectangle 1"/>
              <p:cNvSpPr/>
              <p:nvPr/>
            </p:nvSpPr>
            <p:spPr>
              <a:xfrm>
                <a:off x="2404578" y="3927105"/>
                <a:ext cx="21521383" cy="754053"/>
              </a:xfrm>
              <a:prstGeom prst="rect">
                <a:avLst/>
              </a:prstGeom>
            </p:spPr>
            <p:txBody>
              <a:bodyPr wrap="square">
                <a:spAutoFit/>
              </a:bodyPr>
              <a:lstStyle/>
              <a:p>
                <a:r>
                  <a:rPr lang="vi-VN" b="1" dirty="0"/>
                  <a:t>Bằng cách viết </a:t>
                </a:r>
                <a14:m>
                  <m:oMath xmlns:m="http://schemas.openxmlformats.org/officeDocument/2006/math">
                    <m:r>
                      <a:rPr lang="en-US" b="1" i="1">
                        <a:latin typeface="Cambria Math"/>
                      </a:rPr>
                      <m:t>𝒂</m:t>
                    </m:r>
                    <m:r>
                      <a:rPr lang="en-US" b="1" i="1">
                        <a:latin typeface="Cambria Math"/>
                      </a:rPr>
                      <m:t>+</m:t>
                    </m:r>
                    <m:r>
                      <a:rPr lang="en-US" b="1" i="1">
                        <a:latin typeface="Cambria Math"/>
                      </a:rPr>
                      <m:t>𝒃</m:t>
                    </m:r>
                    <m:r>
                      <a:rPr lang="en-US" b="1" i="1">
                        <a:latin typeface="Cambria Math"/>
                      </a:rPr>
                      <m:t>=</m:t>
                    </m:r>
                    <m:r>
                      <a:rPr lang="en-US" b="1" i="1">
                        <a:latin typeface="Cambria Math"/>
                      </a:rPr>
                      <m:t>𝒂</m:t>
                    </m:r>
                    <m:r>
                      <a:rPr lang="en-US" b="1" i="1">
                        <a:latin typeface="Cambria Math"/>
                      </a:rPr>
                      <m:t>−(−</m:t>
                    </m:r>
                    <m:r>
                      <a:rPr lang="en-US" b="1" i="1">
                        <a:latin typeface="Cambria Math"/>
                      </a:rPr>
                      <m:t>𝒃</m:t>
                    </m:r>
                    <m:r>
                      <a:rPr lang="en-US" b="1" i="1">
                        <a:latin typeface="Cambria Math"/>
                      </a:rPr>
                      <m:t>)</m:t>
                    </m:r>
                  </m:oMath>
                </a14:m>
                <a:r>
                  <a:rPr lang="vi-VN" b="1" dirty="0"/>
                  <a:t> và từ công thức ở </a:t>
                </a:r>
                <a:r>
                  <a:rPr lang="en-US" sz="4000" b="1" dirty="0" err="1">
                    <a:latin typeface="Tahoma" pitchFamily="34" charset="0"/>
                    <a:ea typeface="Tahoma" pitchFamily="34" charset="0"/>
                    <a:cs typeface="Tahoma" pitchFamily="34" charset="0"/>
                  </a:rPr>
                  <a:t>câu</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hỏi</a:t>
                </a:r>
                <a:r>
                  <a:rPr lang="en-US" sz="4000" b="1" dirty="0">
                    <a:latin typeface="Tahoma" pitchFamily="34" charset="0"/>
                    <a:ea typeface="Tahoma" pitchFamily="34" charset="0"/>
                    <a:cs typeface="Tahoma" pitchFamily="34" charset="0"/>
                  </a:rPr>
                  <a:t> a</a:t>
                </a:r>
                <a:r>
                  <a:rPr lang="vi-VN" b="1" dirty="0"/>
                  <a:t>, hãy tính </a:t>
                </a:r>
                <a14:m>
                  <m:oMath xmlns:m="http://schemas.openxmlformats.org/officeDocument/2006/math">
                    <m:func>
                      <m:funcPr>
                        <m:ctrlPr>
                          <a:rPr lang="en-US" b="1" i="1">
                            <a:latin typeface="Cambria Math" panose="02040503050406030204" pitchFamily="18" charset="0"/>
                          </a:rPr>
                        </m:ctrlPr>
                      </m:funcPr>
                      <m:fName>
                        <m:r>
                          <a:rPr lang="vi-VN" b="1" i="1">
                            <a:latin typeface="Cambria Math"/>
                          </a:rPr>
                          <m:t>𝐜𝐨𝐬</m:t>
                        </m:r>
                      </m:fName>
                      <m:e>
                        <m:d>
                          <m:dPr>
                            <m:ctrlPr>
                              <a:rPr lang="en-US" b="1" i="1">
                                <a:latin typeface="Cambria Math" panose="02040503050406030204" pitchFamily="18" charset="0"/>
                              </a:rPr>
                            </m:ctrlPr>
                          </m:dPr>
                          <m:e>
                            <m:r>
                              <a:rPr lang="en-US" b="1" i="1">
                                <a:latin typeface="Cambria Math"/>
                              </a:rPr>
                              <m:t>𝒂</m:t>
                            </m:r>
                            <m:r>
                              <a:rPr lang="en-US" b="1" i="1">
                                <a:latin typeface="Cambria Math"/>
                              </a:rPr>
                              <m:t>+</m:t>
                            </m:r>
                            <m:r>
                              <a:rPr lang="en-US" b="1" i="1">
                                <a:latin typeface="Cambria Math"/>
                              </a:rPr>
                              <m:t>𝒃</m:t>
                            </m:r>
                          </m:e>
                        </m:d>
                      </m:e>
                    </m:func>
                  </m:oMath>
                </a14:m>
                <a:r>
                  <a:rPr lang="vi-VN" b="1" dirty="0"/>
                  <a:t>.</a:t>
                </a:r>
                <a:endParaRPr lang="en-US" b="1" dirty="0"/>
              </a:p>
            </p:txBody>
          </p:sp>
        </mc:Choice>
        <mc:Fallback xmlns="">
          <p:sp>
            <p:nvSpPr>
              <p:cNvPr id="2" name="Rectangle 1"/>
              <p:cNvSpPr>
                <a:spLocks noRot="1" noChangeAspect="1" noMove="1" noResize="1" noEditPoints="1" noAdjustHandles="1" noChangeArrowheads="1" noChangeShapeType="1" noTextEdit="1"/>
              </p:cNvSpPr>
              <p:nvPr/>
            </p:nvSpPr>
            <p:spPr>
              <a:xfrm>
                <a:off x="2404578" y="3927105"/>
                <a:ext cx="21521383" cy="754053"/>
              </a:xfrm>
              <a:prstGeom prst="rect">
                <a:avLst/>
              </a:prstGeom>
              <a:blipFill>
                <a:blip r:embed="rId4"/>
                <a:stretch>
                  <a:fillRect l="-1105" t="-17742"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283435" y="6280542"/>
                <a:ext cx="7159011"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b="1" i="1">
                              <a:latin typeface="Cambria Math" panose="02040503050406030204" pitchFamily="18" charset="0"/>
                            </a:rPr>
                          </m:ctrlPr>
                        </m:funcPr>
                        <m:fName>
                          <m:r>
                            <a:rPr lang="vi-VN" b="1" i="1">
                              <a:latin typeface="Cambria Math"/>
                            </a:rPr>
                            <m:t>𝒄𝒐𝒔</m:t>
                          </m:r>
                        </m:fName>
                        <m:e>
                          <m:d>
                            <m:dPr>
                              <m:ctrlPr>
                                <a:rPr lang="en-US" b="1" i="1">
                                  <a:latin typeface="Cambria Math" panose="02040503050406030204" pitchFamily="18" charset="0"/>
                                </a:rPr>
                              </m:ctrlPr>
                            </m:dPr>
                            <m:e>
                              <m:r>
                                <a:rPr lang="vi-VN" b="1" i="1">
                                  <a:latin typeface="Cambria Math"/>
                                </a:rPr>
                                <m:t>𝒂</m:t>
                              </m:r>
                              <m:r>
                                <a:rPr lang="vi-VN" b="1" i="1">
                                  <a:latin typeface="Cambria Math"/>
                                </a:rPr>
                                <m:t>+</m:t>
                              </m:r>
                              <m:r>
                                <a:rPr lang="vi-VN" b="1" i="1">
                                  <a:latin typeface="Cambria Math"/>
                                </a:rPr>
                                <m:t>𝒃</m:t>
                              </m:r>
                            </m:e>
                          </m:d>
                        </m:e>
                      </m:func>
                      <m:r>
                        <a:rPr lang="vi-VN" b="1" i="1">
                          <a:latin typeface="Cambria Math"/>
                        </a:rPr>
                        <m:t>=</m:t>
                      </m:r>
                      <m:func>
                        <m:funcPr>
                          <m:ctrlPr>
                            <a:rPr lang="en-US" b="1" i="1">
                              <a:latin typeface="Cambria Math" panose="02040503050406030204" pitchFamily="18" charset="0"/>
                            </a:rPr>
                          </m:ctrlPr>
                        </m:funcPr>
                        <m:fName>
                          <m:r>
                            <a:rPr lang="vi-VN" b="1" i="1">
                              <a:latin typeface="Cambria Math"/>
                            </a:rPr>
                            <m:t>𝒄𝒐𝒔</m:t>
                          </m:r>
                        </m:fName>
                        <m:e>
                          <m:d>
                            <m:dPr>
                              <m:begChr m:val="["/>
                              <m:endChr m:val="]"/>
                              <m:ctrlPr>
                                <a:rPr lang="en-US" b="1" i="1">
                                  <a:latin typeface="Cambria Math" panose="02040503050406030204" pitchFamily="18" charset="0"/>
                                </a:rPr>
                              </m:ctrlPr>
                            </m:dPr>
                            <m:e>
                              <m:r>
                                <a:rPr lang="vi-VN" b="1" i="1">
                                  <a:latin typeface="Cambria Math"/>
                                </a:rPr>
                                <m:t>𝒂</m:t>
                              </m:r>
                              <m:r>
                                <a:rPr lang="vi-VN" b="1" i="1">
                                  <a:latin typeface="Cambria Math"/>
                                </a:rPr>
                                <m:t>−</m:t>
                              </m:r>
                              <m:d>
                                <m:dPr>
                                  <m:ctrlPr>
                                    <a:rPr lang="en-US" b="1" i="1">
                                      <a:latin typeface="Cambria Math" panose="02040503050406030204" pitchFamily="18" charset="0"/>
                                    </a:rPr>
                                  </m:ctrlPr>
                                </m:dPr>
                                <m:e>
                                  <m:r>
                                    <a:rPr lang="vi-VN" b="1" i="1">
                                      <a:latin typeface="Cambria Math"/>
                                    </a:rPr>
                                    <m:t>−</m:t>
                                  </m:r>
                                  <m:r>
                                    <a:rPr lang="vi-VN" b="1" i="1">
                                      <a:latin typeface="Cambria Math"/>
                                    </a:rPr>
                                    <m:t>𝒃</m:t>
                                  </m:r>
                                </m:e>
                              </m:d>
                            </m:e>
                          </m:d>
                        </m:e>
                      </m:func>
                    </m:oMath>
                  </m:oMathPara>
                </a14:m>
                <a:endParaRPr lang="en-US" b="1" dirty="0"/>
              </a:p>
            </p:txBody>
          </p:sp>
        </mc:Choice>
        <mc:Fallback xmlns="">
          <p:sp>
            <p:nvSpPr>
              <p:cNvPr id="3" name="Rectangle 2"/>
              <p:cNvSpPr>
                <a:spLocks noRot="1" noChangeAspect="1" noMove="1" noResize="1" noEditPoints="1" noAdjustHandles="1" noChangeArrowheads="1" noChangeShapeType="1" noTextEdit="1"/>
              </p:cNvSpPr>
              <p:nvPr/>
            </p:nvSpPr>
            <p:spPr>
              <a:xfrm>
                <a:off x="5283435" y="6280542"/>
                <a:ext cx="7159011" cy="75405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629400" y="11241513"/>
                <a:ext cx="10829183"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b="1" i="1" smtClean="0">
                              <a:solidFill>
                                <a:srgbClr val="FF0000"/>
                              </a:solidFill>
                              <a:latin typeface="Cambria Math" panose="02040503050406030204" pitchFamily="18" charset="0"/>
                            </a:rPr>
                          </m:ctrlPr>
                        </m:funcPr>
                        <m:fName>
                          <m:r>
                            <a:rPr lang="en-US" b="1" i="0" smtClean="0">
                              <a:solidFill>
                                <a:srgbClr val="FF0000"/>
                              </a:solidFill>
                              <a:latin typeface="Cambria Math"/>
                            </a:rPr>
                            <m:t>𝐕</m:t>
                          </m:r>
                          <m:r>
                            <a:rPr lang="en-US" b="1" i="0" smtClean="0">
                              <a:solidFill>
                                <a:srgbClr val="FF0000"/>
                              </a:solidFill>
                              <a:latin typeface="Cambria Math"/>
                            </a:rPr>
                            <m:t>ậ</m:t>
                          </m:r>
                          <m:r>
                            <a:rPr lang="en-US" b="1" i="0" smtClean="0">
                              <a:solidFill>
                                <a:srgbClr val="FF0000"/>
                              </a:solidFill>
                              <a:latin typeface="Cambria Math"/>
                            </a:rPr>
                            <m:t>𝐲</m:t>
                          </m:r>
                          <m:r>
                            <a:rPr lang="en-US" b="1" i="0" smtClean="0">
                              <a:solidFill>
                                <a:srgbClr val="FF0000"/>
                              </a:solidFill>
                              <a:latin typeface="Cambria Math"/>
                            </a:rPr>
                            <m:t>: </m:t>
                          </m:r>
                          <m:r>
                            <a:rPr lang="vi-VN" b="1" i="1">
                              <a:solidFill>
                                <a:srgbClr val="FF0000"/>
                              </a:solidFill>
                              <a:latin typeface="Cambria Math"/>
                            </a:rPr>
                            <m:t>𝒄𝒐𝒔</m:t>
                          </m:r>
                        </m:fName>
                        <m:e>
                          <m:d>
                            <m:dPr>
                              <m:ctrlPr>
                                <a:rPr lang="en-US" b="1" i="1">
                                  <a:solidFill>
                                    <a:srgbClr val="FF0000"/>
                                  </a:solidFill>
                                  <a:latin typeface="Cambria Math" panose="02040503050406030204" pitchFamily="18" charset="0"/>
                                </a:rPr>
                              </m:ctrlPr>
                            </m:dPr>
                            <m:e>
                              <m:r>
                                <a:rPr lang="en-US" b="1" i="1">
                                  <a:solidFill>
                                    <a:srgbClr val="FF0000"/>
                                  </a:solidFill>
                                  <a:latin typeface="Cambria Math"/>
                                </a:rPr>
                                <m:t>𝒂</m:t>
                              </m:r>
                              <m:r>
                                <a:rPr lang="en-US" b="1" i="1" smtClean="0">
                                  <a:solidFill>
                                    <a:srgbClr val="FF0000"/>
                                  </a:solidFill>
                                  <a:latin typeface="Cambria Math"/>
                                </a:rPr>
                                <m:t>+</m:t>
                              </m:r>
                              <m:r>
                                <a:rPr lang="en-US" b="1" i="1">
                                  <a:solidFill>
                                    <a:srgbClr val="FF0000"/>
                                  </a:solidFill>
                                  <a:latin typeface="Cambria Math"/>
                                </a:rPr>
                                <m:t>𝒃</m:t>
                              </m:r>
                            </m:e>
                          </m:d>
                        </m:e>
                      </m:func>
                      <m:r>
                        <a:rPr lang="en-US" b="1" i="1">
                          <a:solidFill>
                            <a:srgbClr val="FF0000"/>
                          </a:solidFill>
                          <a:latin typeface="Cambria Math"/>
                        </a:rPr>
                        <m:t>=</m:t>
                      </m:r>
                      <m:r>
                        <a:rPr lang="en-US" b="1" i="1">
                          <a:solidFill>
                            <a:srgbClr val="FF0000"/>
                          </a:solidFill>
                          <a:latin typeface="Cambria Math"/>
                        </a:rPr>
                        <m:t>𝒄𝒐𝒔𝒂</m:t>
                      </m:r>
                      <m:r>
                        <a:rPr lang="en-US" b="1" i="1">
                          <a:solidFill>
                            <a:srgbClr val="FF0000"/>
                          </a:solidFill>
                          <a:latin typeface="Cambria Math"/>
                        </a:rPr>
                        <m:t>.</m:t>
                      </m:r>
                      <m:r>
                        <a:rPr lang="en-US" b="1" i="1">
                          <a:solidFill>
                            <a:srgbClr val="FF0000"/>
                          </a:solidFill>
                          <a:latin typeface="Cambria Math"/>
                        </a:rPr>
                        <m:t>𝒄𝒐𝒔𝒃</m:t>
                      </m:r>
                      <m:r>
                        <a:rPr lang="en-US" b="1" i="1" smtClean="0">
                          <a:solidFill>
                            <a:srgbClr val="FF0000"/>
                          </a:solidFill>
                          <a:latin typeface="Cambria Math"/>
                        </a:rPr>
                        <m:t>−</m:t>
                      </m:r>
                      <m:r>
                        <a:rPr lang="en-US" b="1" i="1">
                          <a:solidFill>
                            <a:srgbClr val="FF0000"/>
                          </a:solidFill>
                          <a:latin typeface="Cambria Math"/>
                        </a:rPr>
                        <m:t>𝒔𝒊𝒏𝒂</m:t>
                      </m:r>
                      <m:r>
                        <a:rPr lang="en-US" b="1" i="1">
                          <a:solidFill>
                            <a:srgbClr val="FF0000"/>
                          </a:solidFill>
                          <a:latin typeface="Cambria Math"/>
                        </a:rPr>
                        <m:t>.</m:t>
                      </m:r>
                      <m:r>
                        <a:rPr lang="en-US" b="1" i="1">
                          <a:solidFill>
                            <a:srgbClr val="FF0000"/>
                          </a:solidFill>
                          <a:latin typeface="Cambria Math"/>
                        </a:rPr>
                        <m:t>𝒔𝒊𝒏𝒃</m:t>
                      </m:r>
                    </m:oMath>
                  </m:oMathPara>
                </a14:m>
                <a:endParaRPr lang="en-US" b="1"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629400" y="11241513"/>
                <a:ext cx="10829183" cy="75405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077624" y="9424457"/>
                <a:ext cx="6895414" cy="754053"/>
              </a:xfrm>
              <a:prstGeom prst="rect">
                <a:avLst/>
              </a:prstGeom>
            </p:spPr>
            <p:txBody>
              <a:bodyPr wrap="none">
                <a:spAutoFit/>
              </a:bodyPr>
              <a:lstStyle/>
              <a:p>
                <a14:m>
                  <m:oMath xmlns:m="http://schemas.openxmlformats.org/officeDocument/2006/math">
                    <m:r>
                      <a:rPr lang="vi-VN" b="1" i="1">
                        <a:latin typeface="Cambria Math"/>
                      </a:rPr>
                      <m:t>=</m:t>
                    </m:r>
                    <m:func>
                      <m:funcPr>
                        <m:ctrlPr>
                          <a:rPr lang="en-US" b="1" i="1">
                            <a:latin typeface="Cambria Math" panose="02040503050406030204" pitchFamily="18" charset="0"/>
                          </a:rPr>
                        </m:ctrlPr>
                      </m:funcPr>
                      <m:fName>
                        <m:r>
                          <a:rPr lang="vi-VN" b="1" i="1">
                            <a:latin typeface="Cambria Math"/>
                          </a:rPr>
                          <m:t>𝒄𝒐𝒔</m:t>
                        </m:r>
                      </m:fName>
                      <m:e>
                        <m:r>
                          <a:rPr lang="vi-VN" b="1" i="1">
                            <a:latin typeface="Cambria Math"/>
                          </a:rPr>
                          <m:t>𝒂</m:t>
                        </m:r>
                      </m:e>
                    </m:func>
                    <m:func>
                      <m:funcPr>
                        <m:ctrlPr>
                          <a:rPr lang="en-US" b="1" i="1">
                            <a:latin typeface="Cambria Math" panose="02040503050406030204" pitchFamily="18" charset="0"/>
                          </a:rPr>
                        </m:ctrlPr>
                      </m:funcPr>
                      <m:fName>
                        <m:r>
                          <a:rPr lang="vi-VN" b="1" i="1">
                            <a:latin typeface="Cambria Math"/>
                          </a:rPr>
                          <m:t>𝒄𝒐𝒔</m:t>
                        </m:r>
                      </m:fName>
                      <m:e>
                        <m:r>
                          <a:rPr lang="vi-VN" b="1" i="1">
                            <a:latin typeface="Cambria Math"/>
                          </a:rPr>
                          <m:t>𝒃</m:t>
                        </m:r>
                      </m:e>
                    </m:func>
                    <m:r>
                      <a:rPr lang="vi-VN" b="1" i="1">
                        <a:latin typeface="Cambria Math"/>
                      </a:rPr>
                      <m:t>−</m:t>
                    </m:r>
                    <m:func>
                      <m:funcPr>
                        <m:ctrlPr>
                          <a:rPr lang="en-US" b="1" i="1">
                            <a:latin typeface="Cambria Math" panose="02040503050406030204" pitchFamily="18" charset="0"/>
                          </a:rPr>
                        </m:ctrlPr>
                      </m:funcPr>
                      <m:fName>
                        <m:r>
                          <a:rPr lang="vi-VN" b="1" i="1">
                            <a:latin typeface="Cambria Math"/>
                          </a:rPr>
                          <m:t>𝒔𝒊𝒏</m:t>
                        </m:r>
                      </m:fName>
                      <m:e>
                        <m:r>
                          <a:rPr lang="vi-VN" b="1" i="1">
                            <a:latin typeface="Cambria Math"/>
                          </a:rPr>
                          <m:t>𝒂</m:t>
                        </m:r>
                      </m:e>
                    </m:func>
                    <m:func>
                      <m:funcPr>
                        <m:ctrlPr>
                          <a:rPr lang="en-US" b="1" i="1">
                            <a:latin typeface="Cambria Math" panose="02040503050406030204" pitchFamily="18" charset="0"/>
                          </a:rPr>
                        </m:ctrlPr>
                      </m:funcPr>
                      <m:fName>
                        <m:r>
                          <a:rPr lang="vi-VN" b="1" i="1">
                            <a:latin typeface="Cambria Math"/>
                          </a:rPr>
                          <m:t>𝒔𝒊𝒏</m:t>
                        </m:r>
                      </m:fName>
                      <m:e>
                        <m:r>
                          <a:rPr lang="vi-VN" b="1" i="1">
                            <a:latin typeface="Cambria Math"/>
                          </a:rPr>
                          <m:t>𝒃</m:t>
                        </m:r>
                      </m:e>
                    </m:func>
                  </m:oMath>
                </a14:m>
                <a:r>
                  <a:rPr lang="vi-VN" b="1" dirty="0"/>
                  <a:t>.</a:t>
                </a:r>
                <a:endParaRPr lang="en-US" b="1" dirty="0"/>
              </a:p>
            </p:txBody>
          </p:sp>
        </mc:Choice>
        <mc:Fallback xmlns="">
          <p:sp>
            <p:nvSpPr>
              <p:cNvPr id="52" name="Rectangle 51"/>
              <p:cNvSpPr>
                <a:spLocks noRot="1" noChangeAspect="1" noMove="1" noResize="1" noEditPoints="1" noAdjustHandles="1" noChangeArrowheads="1" noChangeShapeType="1" noTextEdit="1"/>
              </p:cNvSpPr>
              <p:nvPr/>
            </p:nvSpPr>
            <p:spPr>
              <a:xfrm>
                <a:off x="8077624" y="9424457"/>
                <a:ext cx="6895414" cy="754053"/>
              </a:xfrm>
              <a:prstGeom prst="rect">
                <a:avLst/>
              </a:prstGeom>
              <a:blipFill>
                <a:blip r:embed="rId7"/>
                <a:stretch>
                  <a:fillRect t="-17742" r="-2564" b="-35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6536CC-81EC-9253-1E7D-B98FE74E0FD1}"/>
                  </a:ext>
                </a:extLst>
              </p:cNvPr>
              <p:cNvSpPr txBox="1"/>
              <p:nvPr/>
            </p:nvSpPr>
            <p:spPr>
              <a:xfrm>
                <a:off x="7507472" y="7763002"/>
                <a:ext cx="9369056" cy="7540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0" lang="vi-VN" sz="4300" b="1" i="1" u="none" strike="noStrike" kern="1200" cap="none" spc="0" normalizeH="0" baseline="0" noProof="0" smtClean="0">
                          <a:ln>
                            <a:noFill/>
                          </a:ln>
                          <a:solidFill>
                            <a:prstClr val="black"/>
                          </a:solidFill>
                          <a:effectLst/>
                          <a:uLnTx/>
                          <a:uFillTx/>
                          <a:latin typeface="Cambria Math"/>
                          <a:ea typeface="+mn-ea"/>
                          <a:cs typeface="+mn-cs"/>
                        </a:rPr>
                        <m:t>=</m:t>
                      </m:r>
                      <m:func>
                        <m:func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a:rPr kumimoji="0" lang="vi-VN" sz="4300" b="1" i="1" u="none" strike="noStrike" kern="1200" cap="none" spc="0" normalizeH="0" baseline="0" noProof="0">
                              <a:ln>
                                <a:noFill/>
                              </a:ln>
                              <a:solidFill>
                                <a:prstClr val="black"/>
                              </a:solidFill>
                              <a:effectLst/>
                              <a:uLnTx/>
                              <a:uFillTx/>
                              <a:latin typeface="Cambria Math"/>
                              <a:ea typeface="+mn-ea"/>
                              <a:cs typeface="+mn-cs"/>
                            </a:rPr>
                            <m:t>𝒄𝒐𝒔</m:t>
                          </m:r>
                        </m:fName>
                        <m:e>
                          <m:r>
                            <a:rPr kumimoji="0" lang="vi-VN" sz="4300" b="1" i="1" u="none" strike="noStrike" kern="1200" cap="none" spc="0" normalizeH="0" baseline="0" noProof="0">
                              <a:ln>
                                <a:noFill/>
                              </a:ln>
                              <a:solidFill>
                                <a:prstClr val="black"/>
                              </a:solidFill>
                              <a:effectLst/>
                              <a:uLnTx/>
                              <a:uFillTx/>
                              <a:latin typeface="Cambria Math"/>
                              <a:ea typeface="+mn-ea"/>
                              <a:cs typeface="+mn-cs"/>
                            </a:rPr>
                            <m:t>𝒂</m:t>
                          </m:r>
                        </m:e>
                      </m:func>
                      <m:func>
                        <m:func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a:rPr kumimoji="0" lang="vi-VN" sz="4300" b="1" i="1" u="none" strike="noStrike" kern="1200" cap="none" spc="0" normalizeH="0" baseline="0" noProof="0">
                              <a:ln>
                                <a:noFill/>
                              </a:ln>
                              <a:solidFill>
                                <a:prstClr val="black"/>
                              </a:solidFill>
                              <a:effectLst/>
                              <a:uLnTx/>
                              <a:uFillTx/>
                              <a:latin typeface="Cambria Math"/>
                              <a:ea typeface="+mn-ea"/>
                              <a:cs typeface="+mn-cs"/>
                            </a:rPr>
                            <m:t>𝒄𝒐𝒔</m:t>
                          </m:r>
                        </m:fName>
                        <m:e>
                          <m:d>
                            <m:d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vi-VN" sz="4300" b="1" i="1" u="none" strike="noStrike" kern="1200" cap="none" spc="0" normalizeH="0" baseline="0" noProof="0">
                                  <a:ln>
                                    <a:noFill/>
                                  </a:ln>
                                  <a:solidFill>
                                    <a:prstClr val="black"/>
                                  </a:solidFill>
                                  <a:effectLst/>
                                  <a:uLnTx/>
                                  <a:uFillTx/>
                                  <a:latin typeface="Cambria Math"/>
                                  <a:ea typeface="+mn-ea"/>
                                  <a:cs typeface="+mn-cs"/>
                                </a:rPr>
                                <m:t>−</m:t>
                              </m:r>
                              <m:r>
                                <a:rPr kumimoji="0" lang="vi-VN" sz="4300" b="1" i="1" u="none" strike="noStrike" kern="1200" cap="none" spc="0" normalizeH="0" baseline="0" noProof="0">
                                  <a:ln>
                                    <a:noFill/>
                                  </a:ln>
                                  <a:solidFill>
                                    <a:prstClr val="black"/>
                                  </a:solidFill>
                                  <a:effectLst/>
                                  <a:uLnTx/>
                                  <a:uFillTx/>
                                  <a:latin typeface="Cambria Math"/>
                                  <a:ea typeface="+mn-ea"/>
                                  <a:cs typeface="+mn-cs"/>
                                </a:rPr>
                                <m:t>𝒃</m:t>
                              </m:r>
                            </m:e>
                          </m:d>
                        </m:e>
                      </m:func>
                      <m:r>
                        <a:rPr kumimoji="0" lang="vi-VN" sz="4300" b="1" i="1" u="none" strike="noStrike" kern="1200" cap="none" spc="0" normalizeH="0" baseline="0" noProof="0">
                          <a:ln>
                            <a:noFill/>
                          </a:ln>
                          <a:solidFill>
                            <a:prstClr val="black"/>
                          </a:solidFill>
                          <a:effectLst/>
                          <a:uLnTx/>
                          <a:uFillTx/>
                          <a:latin typeface="Cambria Math"/>
                          <a:ea typeface="+mn-ea"/>
                          <a:cs typeface="+mn-cs"/>
                        </a:rPr>
                        <m:t>+</m:t>
                      </m:r>
                      <m:func>
                        <m:func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a:rPr kumimoji="0" lang="vi-VN" sz="4300" b="1" i="1" u="none" strike="noStrike" kern="1200" cap="none" spc="0" normalizeH="0" baseline="0" noProof="0">
                              <a:ln>
                                <a:noFill/>
                              </a:ln>
                              <a:solidFill>
                                <a:prstClr val="black"/>
                              </a:solidFill>
                              <a:effectLst/>
                              <a:uLnTx/>
                              <a:uFillTx/>
                              <a:latin typeface="Cambria Math"/>
                              <a:ea typeface="+mn-ea"/>
                              <a:cs typeface="+mn-cs"/>
                            </a:rPr>
                            <m:t>𝒔𝒊𝒏</m:t>
                          </m:r>
                        </m:fName>
                        <m:e>
                          <m:r>
                            <a:rPr kumimoji="0" lang="vi-VN" sz="4300" b="1" i="1" u="none" strike="noStrike" kern="1200" cap="none" spc="0" normalizeH="0" baseline="0" noProof="0">
                              <a:ln>
                                <a:noFill/>
                              </a:ln>
                              <a:solidFill>
                                <a:prstClr val="black"/>
                              </a:solidFill>
                              <a:effectLst/>
                              <a:uLnTx/>
                              <a:uFillTx/>
                              <a:latin typeface="Cambria Math"/>
                              <a:ea typeface="+mn-ea"/>
                              <a:cs typeface="+mn-cs"/>
                            </a:rPr>
                            <m:t>𝒂</m:t>
                          </m:r>
                        </m:e>
                      </m:func>
                      <m:func>
                        <m:func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a:rPr kumimoji="0" lang="vi-VN" sz="4300" b="1" i="1" u="none" strike="noStrike" kern="1200" cap="none" spc="0" normalizeH="0" baseline="0" noProof="0">
                              <a:ln>
                                <a:noFill/>
                              </a:ln>
                              <a:solidFill>
                                <a:prstClr val="black"/>
                              </a:solidFill>
                              <a:effectLst/>
                              <a:uLnTx/>
                              <a:uFillTx/>
                              <a:latin typeface="Cambria Math"/>
                              <a:ea typeface="+mn-ea"/>
                              <a:cs typeface="+mn-cs"/>
                            </a:rPr>
                            <m:t>𝒔𝒊𝒏</m:t>
                          </m:r>
                        </m:fName>
                        <m:e>
                          <m:d>
                            <m:dPr>
                              <m:ctrlPr>
                                <a:rPr kumimoji="0" lang="en-US" sz="43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vi-VN" sz="4300" b="1" i="1" u="none" strike="noStrike" kern="1200" cap="none" spc="0" normalizeH="0" baseline="0" noProof="0">
                                  <a:ln>
                                    <a:noFill/>
                                  </a:ln>
                                  <a:solidFill>
                                    <a:prstClr val="black"/>
                                  </a:solidFill>
                                  <a:effectLst/>
                                  <a:uLnTx/>
                                  <a:uFillTx/>
                                  <a:latin typeface="Cambria Math"/>
                                  <a:ea typeface="+mn-ea"/>
                                  <a:cs typeface="+mn-cs"/>
                                </a:rPr>
                                <m:t>−</m:t>
                              </m:r>
                              <m:r>
                                <a:rPr kumimoji="0" lang="vi-VN" sz="4300" b="1" i="1" u="none" strike="noStrike" kern="1200" cap="none" spc="0" normalizeH="0" baseline="0" noProof="0">
                                  <a:ln>
                                    <a:noFill/>
                                  </a:ln>
                                  <a:solidFill>
                                    <a:prstClr val="black"/>
                                  </a:solidFill>
                                  <a:effectLst/>
                                  <a:uLnTx/>
                                  <a:uFillTx/>
                                  <a:latin typeface="Cambria Math"/>
                                  <a:ea typeface="+mn-ea"/>
                                  <a:cs typeface="+mn-cs"/>
                                </a:rPr>
                                <m:t>𝒃</m:t>
                              </m:r>
                            </m:e>
                          </m:d>
                        </m:e>
                      </m:func>
                    </m:oMath>
                  </m:oMathPara>
                </a14:m>
                <a:endParaRPr lang="en-US" dirty="0"/>
              </a:p>
            </p:txBody>
          </p:sp>
        </mc:Choice>
        <mc:Fallback xmlns="">
          <p:sp>
            <p:nvSpPr>
              <p:cNvPr id="5" name="TextBox 4">
                <a:extLst>
                  <a:ext uri="{FF2B5EF4-FFF2-40B4-BE49-F238E27FC236}">
                    <a16:creationId xmlns:a16="http://schemas.microsoft.com/office/drawing/2014/main" id="{576536CC-81EC-9253-1E7D-B98FE74E0FD1}"/>
                  </a:ext>
                </a:extLst>
              </p:cNvPr>
              <p:cNvSpPr txBox="1">
                <a:spLocks noRot="1" noChangeAspect="1" noMove="1" noResize="1" noEditPoints="1" noAdjustHandles="1" noChangeArrowheads="1" noChangeShapeType="1" noTextEdit="1"/>
              </p:cNvSpPr>
              <p:nvPr/>
            </p:nvSpPr>
            <p:spPr>
              <a:xfrm>
                <a:off x="7507472" y="7763002"/>
                <a:ext cx="9369056" cy="75405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623111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5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21">
            <a:extLst>
              <a:ext uri="{FF2B5EF4-FFF2-40B4-BE49-F238E27FC236}">
                <a16:creationId xmlns:a16="http://schemas.microsoft.com/office/drawing/2014/main" id="{EFE5FD9A-8DAE-41E9-BE5B-4B8636094028}"/>
              </a:ext>
            </a:extLst>
          </p:cNvPr>
          <p:cNvSpPr txBox="1"/>
          <p:nvPr/>
        </p:nvSpPr>
        <p:spPr>
          <a:xfrm>
            <a:off x="7884010" y="3347059"/>
            <a:ext cx="1469953" cy="1275969"/>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ea typeface="Cascadia Mono" panose="020B0609020000020004" pitchFamily="49" charset="0"/>
                <a:cs typeface="Times New Roman" panose="02020603050405020304" pitchFamily="18" charset="0"/>
              </a:rPr>
              <a:t>2</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F6311BF-A4CF-4E55-85D0-0A86514BB33B}"/>
              </a:ext>
            </a:extLst>
          </p:cNvPr>
          <p:cNvGrpSpPr/>
          <p:nvPr/>
        </p:nvGrpSpPr>
        <p:grpSpPr>
          <a:xfrm>
            <a:off x="6629400" y="1114615"/>
            <a:ext cx="13142304" cy="1275969"/>
            <a:chOff x="71819" y="108752"/>
            <a:chExt cx="6395438" cy="872484"/>
          </a:xfrm>
        </p:grpSpPr>
        <p:pic>
          <p:nvPicPr>
            <p:cNvPr id="12" name="Picture 11">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algn="ctr">
                <a:lnSpc>
                  <a:spcPct val="106000"/>
                </a:lnSpc>
                <a:spcAft>
                  <a:spcPts val="800"/>
                </a:spcAft>
              </a:pPr>
              <a:r>
                <a:rPr lang="en-US" sz="6000" b="1" dirty="0">
                  <a:solidFill>
                    <a:srgbClr val="FFFFFF"/>
                  </a:solidFill>
                  <a:ea typeface="Cascadia Mono" panose="020B0609020000020004" pitchFamily="49" charset="0"/>
                  <a:cs typeface="Times New Roman" panose="02020603050405020304" pitchFamily="18" charset="0"/>
                </a:rPr>
                <a:t>2</a:t>
              </a:r>
              <a:endParaRPr lang="en-US" sz="6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Rectangle 13"/>
          <p:cNvSpPr/>
          <p:nvPr/>
        </p:nvSpPr>
        <p:spPr>
          <a:xfrm>
            <a:off x="9338425" y="1340026"/>
            <a:ext cx="7613879" cy="923330"/>
          </a:xfrm>
          <a:prstGeom prst="rect">
            <a:avLst/>
          </a:prstGeom>
        </p:spPr>
        <p:txBody>
          <a:bodyPr wrap="none">
            <a:spAutoFit/>
          </a:bodyPr>
          <a:lstStyle/>
          <a:p>
            <a:r>
              <a:rPr lang="en-US" sz="5400" b="1" dirty="0">
                <a:solidFill>
                  <a:prstClr val="white"/>
                </a:solidFill>
              </a:rPr>
              <a:t>CÔNG THỨC LƯỢNG GIÁC</a:t>
            </a:r>
            <a:endParaRPr lang="en-US" sz="5400" dirty="0">
              <a:solidFill>
                <a:prstClr val="white"/>
              </a:solidFill>
            </a:endParaRPr>
          </a:p>
        </p:txBody>
      </p:sp>
      <p:sp>
        <p:nvSpPr>
          <p:cNvPr id="15" name="Rectangle 14"/>
          <p:cNvSpPr/>
          <p:nvPr/>
        </p:nvSpPr>
        <p:spPr>
          <a:xfrm>
            <a:off x="824934" y="2540226"/>
            <a:ext cx="6149440" cy="769441"/>
          </a:xfrm>
          <a:prstGeom prst="rect">
            <a:avLst/>
          </a:prstGeom>
        </p:spPr>
        <p:txBody>
          <a:bodyPr wrap="none">
            <a:spAutoFit/>
          </a:bodyPr>
          <a:lstStyle/>
          <a:p>
            <a:r>
              <a:rPr lang="en-US" sz="4400" b="1" dirty="0">
                <a:solidFill>
                  <a:srgbClr val="FF0000"/>
                </a:solidFill>
                <a:latin typeface="Times New Roman" pitchFamily="18" charset="0"/>
                <a:cs typeface="Times New Roman" pitchFamily="18" charset="0"/>
              </a:rPr>
              <a:t> 1.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CÔNG THỨC CỘNG</a:t>
            </a:r>
          </a:p>
        </p:txBody>
      </p:sp>
      <p:grpSp>
        <p:nvGrpSpPr>
          <p:cNvPr id="8" name="Group 10"/>
          <p:cNvGrpSpPr/>
          <p:nvPr/>
        </p:nvGrpSpPr>
        <p:grpSpPr>
          <a:xfrm>
            <a:off x="1187731" y="6259388"/>
            <a:ext cx="21819676" cy="6842206"/>
            <a:chOff x="1270511" y="5867400"/>
            <a:chExt cx="21819676" cy="8308150"/>
          </a:xfrm>
        </p:grpSpPr>
        <p:sp>
          <p:nvSpPr>
            <p:cNvPr id="9" name="Rounded Rectangle 8"/>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black"/>
                </a:solidFill>
                <a:latin typeface="Times New Roman" pitchFamily="18" charset="0"/>
                <a:cs typeface="Times New Roman" pitchFamily="18" charset="0"/>
              </a:endParaRPr>
            </a:p>
          </p:txBody>
        </p:sp>
        <p:grpSp>
          <p:nvGrpSpPr>
            <p:cNvPr id="16" name="Group 60"/>
            <p:cNvGrpSpPr/>
            <p:nvPr/>
          </p:nvGrpSpPr>
          <p:grpSpPr>
            <a:xfrm>
              <a:off x="1270511" y="5867400"/>
              <a:ext cx="3568119" cy="845462"/>
              <a:chOff x="1224541" y="6305967"/>
              <a:chExt cx="3568119" cy="845462"/>
            </a:xfrm>
          </p:grpSpPr>
          <p:sp>
            <p:nvSpPr>
              <p:cNvPr id="1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TextBox 17"/>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9" name="Round Diagonal Corner Rectangle 1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nvGrpSpPr>
          <p:cNvPr id="21" name="Group 54"/>
          <p:cNvGrpSpPr/>
          <p:nvPr/>
        </p:nvGrpSpPr>
        <p:grpSpPr>
          <a:xfrm>
            <a:off x="1272674" y="3461657"/>
            <a:ext cx="21841827" cy="2797731"/>
            <a:chOff x="1268078" y="3405486"/>
            <a:chExt cx="21841827" cy="1992085"/>
          </a:xfrm>
        </p:grpSpPr>
        <p:sp>
          <p:nvSpPr>
            <p:cNvPr id="22" name="Rounded Rectangle 21"/>
            <p:cNvSpPr/>
            <p:nvPr/>
          </p:nvSpPr>
          <p:spPr>
            <a:xfrm>
              <a:off x="1268078" y="3790951"/>
              <a:ext cx="21841827"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a:solidFill>
                    <a:prstClr val="black"/>
                  </a:solidFill>
                  <a:latin typeface="Times New Roman" pitchFamily="18" charset="0"/>
                  <a:cs typeface="Times New Roman" pitchFamily="18" charset="0"/>
                </a:rPr>
                <a:t>	</a:t>
              </a:r>
            </a:p>
          </p:txBody>
        </p:sp>
        <p:grpSp>
          <p:nvGrpSpPr>
            <p:cNvPr id="23" name="Group 67"/>
            <p:cNvGrpSpPr/>
            <p:nvPr/>
          </p:nvGrpSpPr>
          <p:grpSpPr>
            <a:xfrm>
              <a:off x="1268078" y="3405486"/>
              <a:ext cx="2006126" cy="940513"/>
              <a:chOff x="1311958" y="3405486"/>
              <a:chExt cx="2006126" cy="940513"/>
            </a:xfrm>
          </p:grpSpPr>
          <p:sp>
            <p:nvSpPr>
              <p:cNvPr id="24" name="Freeform 20"/>
              <p:cNvSpPr>
                <a:spLocks/>
              </p:cNvSpPr>
              <p:nvPr/>
            </p:nvSpPr>
            <p:spPr bwMode="auto">
              <a:xfrm rot="5400000">
                <a:off x="2298683" y="3293786"/>
                <a:ext cx="793396" cy="1245406"/>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5" name="TextBox 24"/>
              <p:cNvSpPr txBox="1"/>
              <p:nvPr/>
            </p:nvSpPr>
            <p:spPr>
              <a:xfrm>
                <a:off x="2250671" y="3527166"/>
                <a:ext cx="495649" cy="800219"/>
              </a:xfrm>
              <a:prstGeom prst="rect">
                <a:avLst/>
              </a:prstGeom>
              <a:noFill/>
            </p:spPr>
            <p:txBody>
              <a:bodyPr wrap="none" rtlCol="0">
                <a:spAutoFit/>
              </a:bodyPr>
              <a:lstStyle/>
              <a:p>
                <a:r>
                  <a:rPr lang="en-US" sz="4600" b="1" dirty="0">
                    <a:solidFill>
                      <a:prstClr val="white"/>
                    </a:solidFill>
                    <a:latin typeface="Tahoma" pitchFamily="34" charset="0"/>
                    <a:ea typeface="Tahoma" pitchFamily="34" charset="0"/>
                    <a:cs typeface="Tahoma" pitchFamily="34" charset="0"/>
                  </a:rPr>
                  <a:t>c</a:t>
                </a:r>
              </a:p>
            </p:txBody>
          </p:sp>
          <p:grpSp>
            <p:nvGrpSpPr>
              <p:cNvPr id="26" name="Group 70"/>
              <p:cNvGrpSpPr/>
              <p:nvPr/>
            </p:nvGrpSpPr>
            <p:grpSpPr>
              <a:xfrm>
                <a:off x="1311958" y="3405486"/>
                <a:ext cx="950173" cy="940513"/>
                <a:chOff x="1311958" y="3405486"/>
                <a:chExt cx="950173" cy="940513"/>
              </a:xfrm>
            </p:grpSpPr>
            <p:sp>
              <p:nvSpPr>
                <p:cNvPr id="27" name="Rectangle 2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mc:AlternateContent xmlns:mc="http://schemas.openxmlformats.org/markup-compatibility/2006" xmlns:a14="http://schemas.microsoft.com/office/drawing/2010/main">
        <mc:Choice Requires="a14">
          <p:sp>
            <p:nvSpPr>
              <p:cNvPr id="7" name="Rectangle 6"/>
              <p:cNvSpPr/>
              <p:nvPr/>
            </p:nvSpPr>
            <p:spPr>
              <a:xfrm>
                <a:off x="4906297" y="11955453"/>
                <a:ext cx="1113221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400" b="1" i="1" smtClean="0">
                              <a:solidFill>
                                <a:srgbClr val="FF0000"/>
                              </a:solidFill>
                              <a:latin typeface="Cambria Math" panose="02040503050406030204" pitchFamily="18" charset="0"/>
                            </a:rPr>
                          </m:ctrlPr>
                        </m:funcPr>
                        <m:fName>
                          <m:r>
                            <a:rPr lang="en-US" sz="4400" b="1" i="1" smtClean="0">
                              <a:solidFill>
                                <a:srgbClr val="FF0000"/>
                              </a:solidFill>
                              <a:latin typeface="Cambria Math"/>
                            </a:rPr>
                            <m:t>𝑽</m:t>
                          </m:r>
                          <m:r>
                            <a:rPr lang="en-US" sz="4400" b="1" smtClean="0">
                              <a:solidFill>
                                <a:srgbClr val="FF0000"/>
                              </a:solidFill>
                              <a:latin typeface="Cambria Math"/>
                            </a:rPr>
                            <m:t>ậ</m:t>
                          </m:r>
                          <m:r>
                            <a:rPr lang="en-US" sz="4400" b="1" i="1" smtClean="0">
                              <a:solidFill>
                                <a:srgbClr val="FF0000"/>
                              </a:solidFill>
                              <a:latin typeface="Cambria Math"/>
                            </a:rPr>
                            <m:t>𝒚</m:t>
                          </m:r>
                          <m:r>
                            <a:rPr lang="en-US" sz="4400" b="1" smtClean="0">
                              <a:solidFill>
                                <a:srgbClr val="FF0000"/>
                              </a:solidFill>
                              <a:latin typeface="Cambria Math"/>
                            </a:rPr>
                            <m:t>:</m:t>
                          </m:r>
                          <m:r>
                            <a:rPr lang="en-US" sz="4400" b="1" i="1" smtClean="0">
                              <a:solidFill>
                                <a:srgbClr val="FF0000"/>
                              </a:solidFill>
                              <a:latin typeface="Cambria Math"/>
                            </a:rPr>
                            <m:t>𝒔𝒊𝒏</m:t>
                          </m:r>
                        </m:fName>
                        <m:e>
                          <m:d>
                            <m:dPr>
                              <m:ctrlPr>
                                <a:rPr lang="en-US" sz="4400" b="1" i="1">
                                  <a:solidFill>
                                    <a:srgbClr val="FF0000"/>
                                  </a:solidFill>
                                  <a:latin typeface="Cambria Math" panose="02040503050406030204" pitchFamily="18" charset="0"/>
                                </a:rPr>
                              </m:ctrlPr>
                            </m:dPr>
                            <m:e>
                              <m:r>
                                <a:rPr lang="en-US" sz="4400" b="1" i="1">
                                  <a:solidFill>
                                    <a:srgbClr val="FF0000"/>
                                  </a:solidFill>
                                  <a:latin typeface="Cambria Math"/>
                                </a:rPr>
                                <m:t>𝒂</m:t>
                              </m:r>
                              <m:r>
                                <a:rPr lang="en-US" sz="4400" b="1" i="1" smtClean="0">
                                  <a:solidFill>
                                    <a:srgbClr val="FF0000"/>
                                  </a:solidFill>
                                  <a:latin typeface="Cambria Math"/>
                                </a:rPr>
                                <m:t>−</m:t>
                              </m:r>
                              <m:r>
                                <a:rPr lang="en-US" sz="4400" b="1" i="1">
                                  <a:solidFill>
                                    <a:srgbClr val="FF0000"/>
                                  </a:solidFill>
                                  <a:latin typeface="Cambria Math"/>
                                </a:rPr>
                                <m:t>𝒃</m:t>
                              </m:r>
                            </m:e>
                          </m:d>
                        </m:e>
                      </m:func>
                      <m:r>
                        <a:rPr lang="en-US" sz="4400" b="1" i="1">
                          <a:solidFill>
                            <a:srgbClr val="FF0000"/>
                          </a:solidFill>
                          <a:latin typeface="Cambria Math"/>
                        </a:rPr>
                        <m:t>=</m:t>
                      </m:r>
                      <m:func>
                        <m:funcPr>
                          <m:ctrlPr>
                            <a:rPr lang="en-US" sz="4400" b="1" i="1">
                              <a:solidFill>
                                <a:srgbClr val="FF0000"/>
                              </a:solidFill>
                              <a:latin typeface="Cambria Math" panose="02040503050406030204" pitchFamily="18" charset="0"/>
                            </a:rPr>
                          </m:ctrlPr>
                        </m:funcPr>
                        <m:fName>
                          <m:r>
                            <a:rPr lang="en-US" sz="4400" b="1" i="1">
                              <a:solidFill>
                                <a:srgbClr val="FF0000"/>
                              </a:solidFill>
                              <a:latin typeface="Cambria Math"/>
                            </a:rPr>
                            <m:t>𝒔𝒊𝒏</m:t>
                          </m:r>
                        </m:fName>
                        <m:e>
                          <m:r>
                            <a:rPr lang="en-US" sz="4400" b="1" i="1">
                              <a:solidFill>
                                <a:srgbClr val="FF0000"/>
                              </a:solidFill>
                              <a:latin typeface="Cambria Math"/>
                            </a:rPr>
                            <m:t>𝒂</m:t>
                          </m:r>
                        </m:e>
                      </m:func>
                      <m:func>
                        <m:funcPr>
                          <m:ctrlPr>
                            <a:rPr lang="en-US" sz="4400" b="1" i="1">
                              <a:solidFill>
                                <a:srgbClr val="FF0000"/>
                              </a:solidFill>
                              <a:latin typeface="Cambria Math" panose="02040503050406030204" pitchFamily="18" charset="0"/>
                            </a:rPr>
                          </m:ctrlPr>
                        </m:funcPr>
                        <m:fName>
                          <m:r>
                            <a:rPr lang="en-US" sz="4400" b="1" i="1">
                              <a:solidFill>
                                <a:srgbClr val="FF0000"/>
                              </a:solidFill>
                              <a:latin typeface="Cambria Math"/>
                            </a:rPr>
                            <m:t>𝒄𝒐𝒔</m:t>
                          </m:r>
                        </m:fName>
                        <m:e>
                          <m:r>
                            <a:rPr lang="en-US" sz="4400" b="1" i="1">
                              <a:solidFill>
                                <a:srgbClr val="FF0000"/>
                              </a:solidFill>
                              <a:latin typeface="Cambria Math"/>
                            </a:rPr>
                            <m:t>𝒃</m:t>
                          </m:r>
                        </m:e>
                      </m:func>
                      <m:r>
                        <a:rPr lang="en-US" sz="4400" b="1" i="1">
                          <a:solidFill>
                            <a:srgbClr val="FF0000"/>
                          </a:solidFill>
                          <a:latin typeface="Cambria Math"/>
                        </a:rPr>
                        <m:t>−</m:t>
                      </m:r>
                      <m:func>
                        <m:funcPr>
                          <m:ctrlPr>
                            <a:rPr lang="en-US" sz="4400" b="1" i="1">
                              <a:solidFill>
                                <a:srgbClr val="FF0000"/>
                              </a:solidFill>
                              <a:latin typeface="Cambria Math" panose="02040503050406030204" pitchFamily="18" charset="0"/>
                            </a:rPr>
                          </m:ctrlPr>
                        </m:funcPr>
                        <m:fName>
                          <m:r>
                            <a:rPr lang="en-US" sz="4400" b="1" i="1">
                              <a:solidFill>
                                <a:srgbClr val="FF0000"/>
                              </a:solidFill>
                              <a:latin typeface="Cambria Math"/>
                            </a:rPr>
                            <m:t>𝒄𝒐𝒔</m:t>
                          </m:r>
                        </m:fName>
                        <m:e>
                          <m:r>
                            <a:rPr lang="en-US" sz="4400" b="1" i="1">
                              <a:solidFill>
                                <a:srgbClr val="FF0000"/>
                              </a:solidFill>
                              <a:latin typeface="Cambria Math"/>
                            </a:rPr>
                            <m:t>𝒂</m:t>
                          </m:r>
                        </m:e>
                      </m:func>
                      <m:func>
                        <m:funcPr>
                          <m:ctrlPr>
                            <a:rPr lang="en-US" sz="4400" b="1" i="1">
                              <a:solidFill>
                                <a:srgbClr val="FF0000"/>
                              </a:solidFill>
                              <a:latin typeface="Cambria Math" panose="02040503050406030204" pitchFamily="18" charset="0"/>
                            </a:rPr>
                          </m:ctrlPr>
                        </m:funcPr>
                        <m:fName>
                          <m:r>
                            <a:rPr lang="en-US" sz="4400" b="1" i="1">
                              <a:solidFill>
                                <a:srgbClr val="FF0000"/>
                              </a:solidFill>
                              <a:latin typeface="Cambria Math"/>
                            </a:rPr>
                            <m:t>𝒔𝒊𝒏</m:t>
                          </m:r>
                        </m:fName>
                        <m:e>
                          <m:r>
                            <a:rPr lang="en-US" sz="4400" b="1" i="1">
                              <a:solidFill>
                                <a:srgbClr val="FF0000"/>
                              </a:solidFill>
                              <a:latin typeface="Cambria Math"/>
                            </a:rPr>
                            <m:t>𝒃</m:t>
                          </m:r>
                        </m:e>
                      </m:func>
                    </m:oMath>
                  </m:oMathPara>
                </a14:m>
                <a:endParaRPr lang="en-US" sz="4400" b="1" dirty="0">
                  <a:solidFill>
                    <a:srgbClr val="FF0000"/>
                  </a:solidFill>
                  <a:latin typeface="Tahoma" pitchFamily="34" charset="0"/>
                  <a:ea typeface="Tahoma" pitchFamily="34" charset="0"/>
                  <a:cs typeface="Tahoma"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906297" y="11955453"/>
                <a:ext cx="11132215" cy="769441"/>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776852" y="4244199"/>
                <a:ext cx="18549748" cy="1647182"/>
              </a:xfrm>
              <a:prstGeom prst="rect">
                <a:avLst/>
              </a:prstGeom>
            </p:spPr>
            <p:txBody>
              <a:bodyPr wrap="square">
                <a:spAutoFit/>
              </a:bodyPr>
              <a:lstStyle/>
              <a:p>
                <a:r>
                  <a:rPr lang="vi-VN" b="1" dirty="0">
                    <a:latin typeface="Tahoma" pitchFamily="34" charset="0"/>
                    <a:ea typeface="Tahoma" pitchFamily="34" charset="0"/>
                    <a:cs typeface="Tahoma" pitchFamily="34" charset="0"/>
                  </a:rPr>
                  <a:t>Bằng cách viết </a:t>
                </a:r>
                <a14:m>
                  <m:oMath xmlns:m="http://schemas.openxmlformats.org/officeDocument/2006/math">
                    <m:func>
                      <m:funcPr>
                        <m:ctrlPr>
                          <a:rPr lang="en-US" b="1" i="1">
                            <a:latin typeface="Cambria Math" panose="02040503050406030204" pitchFamily="18" charset="0"/>
                          </a:rPr>
                        </m:ctrlPr>
                      </m:funcPr>
                      <m:fName>
                        <m:r>
                          <a:rPr lang="vi-VN" b="1" i="1">
                            <a:latin typeface="Cambria Math"/>
                          </a:rPr>
                          <m:t>𝒔𝒊𝒏</m:t>
                        </m:r>
                      </m:fName>
                      <m:e>
                        <m:d>
                          <m:dPr>
                            <m:ctrlPr>
                              <a:rPr lang="en-US" b="1" i="1">
                                <a:latin typeface="Cambria Math" panose="02040503050406030204" pitchFamily="18" charset="0"/>
                              </a:rPr>
                            </m:ctrlPr>
                          </m:dPr>
                          <m:e>
                            <m:r>
                              <a:rPr lang="en-US" b="1" i="1">
                                <a:latin typeface="Cambria Math"/>
                              </a:rPr>
                              <m:t>𝒂</m:t>
                            </m:r>
                            <m:r>
                              <a:rPr lang="en-US" b="1" i="1">
                                <a:latin typeface="Cambria Math"/>
                              </a:rPr>
                              <m:t>−</m:t>
                            </m:r>
                            <m:r>
                              <a:rPr lang="en-US" b="1" i="1">
                                <a:latin typeface="Cambria Math"/>
                              </a:rPr>
                              <m:t>𝒃</m:t>
                            </m:r>
                          </m:e>
                        </m:d>
                      </m:e>
                    </m:func>
                    <m:r>
                      <a:rPr lang="en-US" b="1" i="1">
                        <a:latin typeface="Cambria Math"/>
                      </a:rPr>
                      <m:t>=</m:t>
                    </m:r>
                    <m:r>
                      <a:rPr lang="en-US" b="1" i="1">
                        <a:latin typeface="Cambria Math"/>
                      </a:rPr>
                      <m:t>𝐜𝐨𝐬</m:t>
                    </m:r>
                    <m:r>
                      <a:rPr lang="en-US" b="1">
                        <a:latin typeface="Cambria Math"/>
                      </a:rPr>
                      <m:t>[</m:t>
                    </m:r>
                    <m:f>
                      <m:fPr>
                        <m:ctrlPr>
                          <a:rPr lang="en-US" b="1" i="1">
                            <a:latin typeface="Cambria Math" panose="02040503050406030204" pitchFamily="18" charset="0"/>
                          </a:rPr>
                        </m:ctrlPr>
                      </m:fPr>
                      <m:num>
                        <m:r>
                          <a:rPr lang="en-US" b="1" i="1">
                            <a:latin typeface="Cambria Math"/>
                          </a:rPr>
                          <m:t>𝝅</m:t>
                        </m:r>
                      </m:num>
                      <m:den>
                        <m:r>
                          <a:rPr lang="en-US" b="1" i="1">
                            <a:latin typeface="Cambria Math"/>
                          </a:rPr>
                          <m:t>𝟐</m:t>
                        </m:r>
                      </m:den>
                    </m:f>
                    <m:func>
                      <m:funcPr>
                        <m:ctrlPr>
                          <a:rPr lang="en-US" b="1" i="1">
                            <a:latin typeface="Cambria Math" panose="02040503050406030204" pitchFamily="18" charset="0"/>
                          </a:rPr>
                        </m:ctrlPr>
                      </m:funcPr>
                      <m:fName>
                        <m:r>
                          <a:rPr lang="en-US" b="1" i="1">
                            <a:latin typeface="Cambria Math"/>
                          </a:rPr>
                          <m:t>−</m:t>
                        </m:r>
                      </m:fName>
                      <m:e>
                        <m:d>
                          <m:dPr>
                            <m:ctrlPr>
                              <a:rPr lang="en-US" b="1" i="1">
                                <a:latin typeface="Cambria Math" panose="02040503050406030204" pitchFamily="18" charset="0"/>
                              </a:rPr>
                            </m:ctrlPr>
                          </m:dPr>
                          <m:e>
                            <m:r>
                              <a:rPr lang="en-US" b="1" i="1">
                                <a:latin typeface="Cambria Math"/>
                              </a:rPr>
                              <m:t>𝒂</m:t>
                            </m:r>
                            <m:r>
                              <a:rPr lang="en-US" b="1" i="1">
                                <a:latin typeface="Cambria Math"/>
                              </a:rPr>
                              <m:t>−</m:t>
                            </m:r>
                            <m:r>
                              <a:rPr lang="en-US" b="1" i="1">
                                <a:latin typeface="Cambria Math"/>
                              </a:rPr>
                              <m:t>𝒃</m:t>
                            </m:r>
                          </m:e>
                        </m:d>
                      </m:e>
                    </m:func>
                    <m:r>
                      <a:rPr lang="en-US" b="1" i="1">
                        <a:latin typeface="Cambria Math"/>
                      </a:rPr>
                      <m:t>]=</m:t>
                    </m:r>
                    <m:r>
                      <a:rPr lang="en-US" b="1" i="1">
                        <a:latin typeface="Cambria Math"/>
                      </a:rPr>
                      <m:t>𝒄𝒐𝒔</m:t>
                    </m:r>
                    <m:r>
                      <a:rPr lang="en-US" b="1">
                        <a:latin typeface="Cambria Math"/>
                      </a:rPr>
                      <m:t>[(</m:t>
                    </m:r>
                    <m:f>
                      <m:fPr>
                        <m:ctrlPr>
                          <a:rPr lang="en-US" b="1" i="1">
                            <a:latin typeface="Cambria Math" panose="02040503050406030204" pitchFamily="18" charset="0"/>
                          </a:rPr>
                        </m:ctrlPr>
                      </m:fPr>
                      <m:num>
                        <m:r>
                          <a:rPr lang="en-US" b="1" i="1">
                            <a:latin typeface="Cambria Math"/>
                          </a:rPr>
                          <m:t>𝝅</m:t>
                        </m:r>
                      </m:num>
                      <m:den>
                        <m:r>
                          <a:rPr lang="en-US" b="1" i="1">
                            <a:latin typeface="Cambria Math"/>
                          </a:rPr>
                          <m:t>𝟐</m:t>
                        </m:r>
                      </m:den>
                    </m:f>
                    <m:func>
                      <m:funcPr>
                        <m:ctrlPr>
                          <a:rPr lang="en-US" b="1" i="1">
                            <a:latin typeface="Cambria Math" panose="02040503050406030204" pitchFamily="18" charset="0"/>
                          </a:rPr>
                        </m:ctrlPr>
                      </m:funcPr>
                      <m:fName>
                        <m:r>
                          <a:rPr lang="en-US" b="1" i="1">
                            <a:latin typeface="Cambria Math"/>
                          </a:rPr>
                          <m:t>−</m:t>
                        </m:r>
                        <m:r>
                          <a:rPr lang="en-US" b="1" i="1">
                            <a:latin typeface="Cambria Math"/>
                          </a:rPr>
                          <m:t>𝒂</m:t>
                        </m:r>
                      </m:fName>
                      <m:e>
                        <m:r>
                          <a:rPr lang="en-US" b="1" i="1">
                            <a:latin typeface="Cambria Math"/>
                          </a:rPr>
                          <m:t>)+</m:t>
                        </m:r>
                        <m:r>
                          <a:rPr lang="en-US" b="1" i="1">
                            <a:latin typeface="Cambria Math"/>
                          </a:rPr>
                          <m:t>𝒃</m:t>
                        </m:r>
                      </m:e>
                    </m:func>
                    <m:r>
                      <a:rPr lang="en-US" b="1" i="1">
                        <a:latin typeface="Cambria Math"/>
                      </a:rPr>
                      <m:t>]</m:t>
                    </m:r>
                  </m:oMath>
                </a14:m>
                <a:r>
                  <a:rPr lang="vi-VN" b="1" dirty="0">
                    <a:latin typeface="Tahoma" pitchFamily="34" charset="0"/>
                    <a:ea typeface="Tahoma" pitchFamily="34" charset="0"/>
                    <a:cs typeface="Tahoma" pitchFamily="34" charset="0"/>
                  </a:rPr>
                  <a:t> và sử dụng công thức vừa thiết lập ở </a:t>
                </a:r>
                <a:r>
                  <a:rPr lang="en-US" sz="4000" b="1" dirty="0" err="1">
                    <a:latin typeface="Tahoma" pitchFamily="34" charset="0"/>
                    <a:ea typeface="Tahoma" pitchFamily="34" charset="0"/>
                    <a:cs typeface="Tahoma" pitchFamily="34" charset="0"/>
                  </a:rPr>
                  <a:t>câu</a:t>
                </a:r>
                <a:r>
                  <a:rPr lang="en-US" sz="4000" b="1" dirty="0">
                    <a:latin typeface="Tahoma" pitchFamily="34" charset="0"/>
                    <a:ea typeface="Tahoma" pitchFamily="34" charset="0"/>
                    <a:cs typeface="Tahoma" pitchFamily="34" charset="0"/>
                  </a:rPr>
                  <a:t> </a:t>
                </a:r>
                <a:r>
                  <a:rPr lang="en-US" sz="4000" b="1" dirty="0" err="1">
                    <a:latin typeface="Tahoma" pitchFamily="34" charset="0"/>
                    <a:ea typeface="Tahoma" pitchFamily="34" charset="0"/>
                    <a:cs typeface="Tahoma" pitchFamily="34" charset="0"/>
                  </a:rPr>
                  <a:t>hỏi</a:t>
                </a:r>
                <a:r>
                  <a:rPr lang="en-US" sz="4000" b="1" dirty="0">
                    <a:latin typeface="Tahoma" pitchFamily="34" charset="0"/>
                    <a:ea typeface="Tahoma" pitchFamily="34" charset="0"/>
                    <a:cs typeface="Tahoma" pitchFamily="34" charset="0"/>
                  </a:rPr>
                  <a:t> a</a:t>
                </a:r>
                <a:r>
                  <a:rPr lang="vi-VN" b="1" dirty="0">
                    <a:latin typeface="Tahoma" pitchFamily="34" charset="0"/>
                    <a:ea typeface="Tahoma" pitchFamily="34" charset="0"/>
                    <a:cs typeface="Tahoma" pitchFamily="34" charset="0"/>
                  </a:rPr>
                  <a:t>, hãy tính </a:t>
                </a:r>
                <a14:m>
                  <m:oMath xmlns:m="http://schemas.openxmlformats.org/officeDocument/2006/math">
                    <m:func>
                      <m:funcPr>
                        <m:ctrlPr>
                          <a:rPr lang="en-US" b="1" i="1">
                            <a:latin typeface="Cambria Math" panose="02040503050406030204" pitchFamily="18" charset="0"/>
                          </a:rPr>
                        </m:ctrlPr>
                      </m:funcPr>
                      <m:fName>
                        <m:r>
                          <a:rPr lang="vi-VN" b="1" i="1">
                            <a:latin typeface="Cambria Math"/>
                          </a:rPr>
                          <m:t>𝒔𝒊𝒏</m:t>
                        </m:r>
                      </m:fName>
                      <m:e>
                        <m:d>
                          <m:dPr>
                            <m:ctrlPr>
                              <a:rPr lang="en-US" b="1" i="1">
                                <a:latin typeface="Cambria Math" panose="02040503050406030204" pitchFamily="18" charset="0"/>
                              </a:rPr>
                            </m:ctrlPr>
                          </m:dPr>
                          <m:e>
                            <m:r>
                              <a:rPr lang="en-US" b="1" i="1">
                                <a:latin typeface="Cambria Math"/>
                              </a:rPr>
                              <m:t>𝒂</m:t>
                            </m:r>
                            <m:r>
                              <a:rPr lang="en-US" b="1" i="1">
                                <a:latin typeface="Cambria Math"/>
                              </a:rPr>
                              <m:t>−</m:t>
                            </m:r>
                            <m:r>
                              <a:rPr lang="en-US" b="1" i="1">
                                <a:latin typeface="Cambria Math"/>
                              </a:rPr>
                              <m:t>𝒃</m:t>
                            </m:r>
                          </m:e>
                        </m:d>
                      </m:e>
                    </m:func>
                  </m:oMath>
                </a14:m>
                <a:r>
                  <a:rPr lang="vi-VN" b="1" dirty="0">
                    <a:latin typeface="Tahoma" pitchFamily="34" charset="0"/>
                    <a:ea typeface="Tahoma" pitchFamily="34" charset="0"/>
                    <a:cs typeface="Tahoma" pitchFamily="34" charset="0"/>
                  </a:rPr>
                  <a:t>.</a:t>
                </a:r>
                <a:endParaRPr lang="en-US" b="1" dirty="0">
                  <a:latin typeface="Tahoma" pitchFamily="34" charset="0"/>
                  <a:ea typeface="Tahoma" pitchFamily="34" charset="0"/>
                  <a:cs typeface="Tahoma"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76852" y="4244199"/>
                <a:ext cx="18549748" cy="1647182"/>
              </a:xfrm>
              <a:prstGeom prst="rect">
                <a:avLst/>
              </a:prstGeom>
              <a:blipFill rotWithShape="1">
                <a:blip r:embed="rId5"/>
                <a:stretch>
                  <a:fillRect l="-1314" t="-4444" b="-15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93963" y="7396321"/>
                <a:ext cx="13187393" cy="12528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400" b="1" i="1">
                              <a:latin typeface="Cambria Math" panose="02040503050406030204" pitchFamily="18" charset="0"/>
                            </a:rPr>
                          </m:ctrlPr>
                        </m:funcPr>
                        <m:fName>
                          <m:r>
                            <a:rPr lang="en-US" sz="4400" b="1" i="1">
                              <a:latin typeface="Cambria Math"/>
                            </a:rPr>
                            <m:t>𝒔𝒊𝒏</m:t>
                          </m:r>
                        </m:fName>
                        <m:e>
                          <m:d>
                            <m:dPr>
                              <m:ctrlPr>
                                <a:rPr lang="en-US" sz="4400" b="1" i="1">
                                  <a:latin typeface="Cambria Math" panose="02040503050406030204" pitchFamily="18" charset="0"/>
                                </a:rPr>
                              </m:ctrlPr>
                            </m:dPr>
                            <m:e>
                              <m:r>
                                <a:rPr lang="en-US" sz="4400" b="1" i="1">
                                  <a:latin typeface="Cambria Math"/>
                                </a:rPr>
                                <m:t>𝒂</m:t>
                              </m:r>
                              <m:r>
                                <a:rPr lang="en-US" sz="4400" b="1" i="1">
                                  <a:latin typeface="Cambria Math"/>
                                </a:rPr>
                                <m:t>−</m:t>
                              </m:r>
                              <m:r>
                                <a:rPr lang="en-US" sz="4400" b="1" i="1">
                                  <a:latin typeface="Cambria Math"/>
                                </a:rPr>
                                <m:t>𝒃</m:t>
                              </m:r>
                            </m:e>
                          </m:d>
                        </m:e>
                      </m:func>
                      <m:r>
                        <a:rPr lang="en-US" sz="4400" b="1" i="1">
                          <a:latin typeface="Cambria Math"/>
                        </a:rPr>
                        <m:t>=</m:t>
                      </m:r>
                      <m:func>
                        <m:funcPr>
                          <m:ctrlPr>
                            <a:rPr lang="en-US" sz="4400" b="1" i="1">
                              <a:latin typeface="Cambria Math" panose="02040503050406030204" pitchFamily="18" charset="0"/>
                            </a:rPr>
                          </m:ctrlPr>
                        </m:funcPr>
                        <m:fName>
                          <m:r>
                            <a:rPr lang="en-US" sz="4400" b="1" i="1">
                              <a:latin typeface="Cambria Math"/>
                            </a:rPr>
                            <m:t>𝒄𝒐𝒔</m:t>
                          </m:r>
                        </m:fName>
                        <m:e>
                          <m:d>
                            <m:dPr>
                              <m:begChr m:val="["/>
                              <m:endChr m:val="]"/>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en-US" sz="4400" b="1" i="1">
                                      <a:latin typeface="Cambria Math"/>
                                    </a:rPr>
                                    <m:t>𝝅</m:t>
                                  </m:r>
                                </m:num>
                                <m:den>
                                  <m:r>
                                    <a:rPr lang="en-US" sz="4400" b="1" i="1">
                                      <a:latin typeface="Cambria Math"/>
                                    </a:rPr>
                                    <m:t>𝟐</m:t>
                                  </m:r>
                                </m:den>
                              </m:f>
                              <m:r>
                                <a:rPr lang="en-US" sz="4400" b="1" i="1">
                                  <a:latin typeface="Cambria Math"/>
                                </a:rPr>
                                <m:t>−</m:t>
                              </m:r>
                              <m:d>
                                <m:dPr>
                                  <m:ctrlPr>
                                    <a:rPr lang="en-US" sz="4400" b="1" i="1">
                                      <a:latin typeface="Cambria Math" panose="02040503050406030204" pitchFamily="18" charset="0"/>
                                    </a:rPr>
                                  </m:ctrlPr>
                                </m:dPr>
                                <m:e>
                                  <m:r>
                                    <a:rPr lang="en-US" sz="4400" b="1" i="1">
                                      <a:latin typeface="Cambria Math"/>
                                    </a:rPr>
                                    <m:t>𝒂</m:t>
                                  </m:r>
                                  <m:r>
                                    <a:rPr lang="en-US" sz="4400" b="1" i="1">
                                      <a:latin typeface="Cambria Math"/>
                                    </a:rPr>
                                    <m:t>−</m:t>
                                  </m:r>
                                  <m:r>
                                    <a:rPr lang="en-US" sz="4400" b="1" i="1">
                                      <a:latin typeface="Cambria Math"/>
                                    </a:rPr>
                                    <m:t>𝒃</m:t>
                                  </m:r>
                                </m:e>
                              </m:d>
                            </m:e>
                          </m:d>
                        </m:e>
                      </m:func>
                      <m:r>
                        <a:rPr lang="en-US" sz="4400" b="1" i="1">
                          <a:latin typeface="Cambria Math"/>
                        </a:rPr>
                        <m:t>=</m:t>
                      </m:r>
                      <m:func>
                        <m:funcPr>
                          <m:ctrlPr>
                            <a:rPr lang="en-US" sz="4400" b="1" i="1">
                              <a:latin typeface="Cambria Math" panose="02040503050406030204" pitchFamily="18" charset="0"/>
                            </a:rPr>
                          </m:ctrlPr>
                        </m:funcPr>
                        <m:fName>
                          <m:r>
                            <a:rPr lang="en-US" sz="4400" b="1" i="1">
                              <a:latin typeface="Cambria Math"/>
                            </a:rPr>
                            <m:t>𝒄𝒐𝒔</m:t>
                          </m:r>
                        </m:fName>
                        <m:e>
                          <m:d>
                            <m:dPr>
                              <m:begChr m:val="["/>
                              <m:endChr m:val="]"/>
                              <m:ctrlPr>
                                <a:rPr lang="en-US" sz="4400" b="1" i="1">
                                  <a:latin typeface="Cambria Math" panose="02040503050406030204" pitchFamily="18" charset="0"/>
                                </a:rPr>
                              </m:ctrlPr>
                            </m:dPr>
                            <m:e>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en-US" sz="4400" b="1" i="1">
                                          <a:latin typeface="Cambria Math"/>
                                        </a:rPr>
                                        <m:t>𝝅</m:t>
                                      </m:r>
                                    </m:num>
                                    <m:den>
                                      <m:r>
                                        <a:rPr lang="en-US" sz="4400" b="1" i="1">
                                          <a:latin typeface="Cambria Math"/>
                                        </a:rPr>
                                        <m:t>𝟐</m:t>
                                      </m:r>
                                    </m:den>
                                  </m:f>
                                  <m:r>
                                    <a:rPr lang="en-US" sz="4400" b="1" i="1">
                                      <a:latin typeface="Cambria Math"/>
                                    </a:rPr>
                                    <m:t>−</m:t>
                                  </m:r>
                                  <m:r>
                                    <a:rPr lang="en-US" sz="4400" b="1" i="1">
                                      <a:latin typeface="Cambria Math"/>
                                    </a:rPr>
                                    <m:t>𝒂</m:t>
                                  </m:r>
                                </m:e>
                              </m:d>
                              <m:r>
                                <a:rPr lang="en-US" sz="4400" b="1" i="1">
                                  <a:latin typeface="Cambria Math"/>
                                </a:rPr>
                                <m:t>+</m:t>
                              </m:r>
                              <m:r>
                                <a:rPr lang="en-US" sz="4400" b="1" i="1">
                                  <a:latin typeface="Cambria Math"/>
                                </a:rPr>
                                <m:t>𝒃</m:t>
                              </m:r>
                            </m:e>
                          </m:d>
                        </m:e>
                      </m:func>
                    </m:oMath>
                  </m:oMathPara>
                </a14:m>
                <a:endParaRPr lang="en-US" sz="4400" b="1" dirty="0">
                  <a:latin typeface="Tahoma" pitchFamily="34" charset="0"/>
                  <a:ea typeface="Tahoma" pitchFamily="34" charset="0"/>
                  <a:cs typeface="Tahoma"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93963" y="7396321"/>
                <a:ext cx="13187393" cy="125284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986526" y="8712019"/>
                <a:ext cx="10018576" cy="1226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m:t>
                      </m:r>
                      <m:func>
                        <m:funcPr>
                          <m:ctrlPr>
                            <a:rPr lang="en-US" b="1" i="1">
                              <a:latin typeface="Cambria Math" panose="02040503050406030204" pitchFamily="18" charset="0"/>
                            </a:rPr>
                          </m:ctrlPr>
                        </m:funcPr>
                        <m:fName>
                          <m:r>
                            <a:rPr lang="en-US" b="1" i="1">
                              <a:latin typeface="Cambria Math"/>
                            </a:rPr>
                            <m:t>𝒄𝒐𝒔</m:t>
                          </m:r>
                        </m:fName>
                        <m:e>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a:rPr>
                                    <m:t>𝝅</m:t>
                                  </m:r>
                                </m:num>
                                <m:den>
                                  <m:r>
                                    <a:rPr lang="en-US" b="1" i="1">
                                      <a:latin typeface="Cambria Math"/>
                                    </a:rPr>
                                    <m:t>𝟐</m:t>
                                  </m:r>
                                </m:den>
                              </m:f>
                              <m:r>
                                <a:rPr lang="en-US" b="1" i="1">
                                  <a:latin typeface="Cambria Math"/>
                                </a:rPr>
                                <m:t>−</m:t>
                              </m:r>
                              <m:r>
                                <a:rPr lang="en-US" b="1" i="1">
                                  <a:latin typeface="Cambria Math"/>
                                </a:rPr>
                                <m:t>𝒂</m:t>
                              </m:r>
                            </m:e>
                          </m:d>
                        </m:e>
                      </m:func>
                      <m:func>
                        <m:funcPr>
                          <m:ctrlPr>
                            <a:rPr lang="en-US" b="1" i="1">
                              <a:latin typeface="Cambria Math" panose="02040503050406030204" pitchFamily="18" charset="0"/>
                            </a:rPr>
                          </m:ctrlPr>
                        </m:funcPr>
                        <m:fName>
                          <m:r>
                            <a:rPr lang="en-US" b="1" i="1">
                              <a:latin typeface="Cambria Math"/>
                            </a:rPr>
                            <m:t>𝒄𝒐𝒔</m:t>
                          </m:r>
                        </m:fName>
                        <m:e>
                          <m:r>
                            <a:rPr lang="en-US" b="1" i="1">
                              <a:latin typeface="Cambria Math"/>
                            </a:rPr>
                            <m:t>𝒃</m:t>
                          </m:r>
                        </m:e>
                      </m:func>
                      <m:r>
                        <a:rPr lang="en-US" b="1" i="1">
                          <a:latin typeface="Cambria Math"/>
                        </a:rPr>
                        <m:t>−</m:t>
                      </m:r>
                      <m:func>
                        <m:funcPr>
                          <m:ctrlPr>
                            <a:rPr lang="en-US" b="1" i="1">
                              <a:latin typeface="Cambria Math" panose="02040503050406030204" pitchFamily="18" charset="0"/>
                            </a:rPr>
                          </m:ctrlPr>
                        </m:funcPr>
                        <m:fName>
                          <m:r>
                            <a:rPr lang="en-US" b="1" i="1">
                              <a:latin typeface="Cambria Math"/>
                            </a:rPr>
                            <m:t>𝒔𝒊𝒏</m:t>
                          </m:r>
                        </m:fName>
                        <m:e>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a:rPr>
                                    <m:t>𝝅</m:t>
                                  </m:r>
                                </m:num>
                                <m:den>
                                  <m:r>
                                    <a:rPr lang="en-US" b="1" i="1">
                                      <a:latin typeface="Cambria Math"/>
                                    </a:rPr>
                                    <m:t>𝟐</m:t>
                                  </m:r>
                                </m:den>
                              </m:f>
                              <m:r>
                                <a:rPr lang="en-US" b="1" i="1">
                                  <a:latin typeface="Cambria Math"/>
                                </a:rPr>
                                <m:t>−</m:t>
                              </m:r>
                              <m:r>
                                <a:rPr lang="en-US" b="1" i="1">
                                  <a:latin typeface="Cambria Math"/>
                                </a:rPr>
                                <m:t>𝒂</m:t>
                              </m:r>
                            </m:e>
                          </m:d>
                        </m:e>
                      </m:func>
                      <m:func>
                        <m:funcPr>
                          <m:ctrlPr>
                            <a:rPr lang="en-US" b="1" i="1">
                              <a:latin typeface="Cambria Math" panose="02040503050406030204" pitchFamily="18" charset="0"/>
                            </a:rPr>
                          </m:ctrlPr>
                        </m:funcPr>
                        <m:fName>
                          <m:r>
                            <a:rPr lang="en-US" b="1" i="1">
                              <a:latin typeface="Cambria Math"/>
                            </a:rPr>
                            <m:t>𝒔𝒊𝒏</m:t>
                          </m:r>
                        </m:fName>
                        <m:e>
                          <m:r>
                            <a:rPr lang="en-US" b="1" i="1">
                              <a:latin typeface="Cambria Math"/>
                            </a:rPr>
                            <m:t>𝒃</m:t>
                          </m:r>
                        </m:e>
                      </m:func>
                    </m:oMath>
                  </m:oMathPara>
                </a14:m>
                <a:endParaRPr lang="en-US" b="1" i="1" dirty="0">
                  <a:latin typeface="Tahoma" pitchFamily="34" charset="0"/>
                  <a:ea typeface="Tahoma" pitchFamily="34" charset="0"/>
                  <a:cs typeface="Tahoma"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986526" y="8712019"/>
                <a:ext cx="10018576" cy="122649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4343400" y="10287000"/>
                <a:ext cx="6866560"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m:t>
                      </m:r>
                      <m:func>
                        <m:funcPr>
                          <m:ctrlPr>
                            <a:rPr lang="en-US" b="1" i="1">
                              <a:latin typeface="Cambria Math" panose="02040503050406030204" pitchFamily="18" charset="0"/>
                            </a:rPr>
                          </m:ctrlPr>
                        </m:funcPr>
                        <m:fName>
                          <m:r>
                            <a:rPr lang="en-US" b="1" i="1">
                              <a:latin typeface="Cambria Math"/>
                            </a:rPr>
                            <m:t>𝒔𝒊𝒏</m:t>
                          </m:r>
                        </m:fName>
                        <m:e>
                          <m:r>
                            <a:rPr lang="en-US" b="1" i="1">
                              <a:latin typeface="Cambria Math"/>
                            </a:rPr>
                            <m:t>𝒂</m:t>
                          </m:r>
                        </m:e>
                      </m:func>
                      <m:func>
                        <m:funcPr>
                          <m:ctrlPr>
                            <a:rPr lang="en-US" b="1" i="1">
                              <a:latin typeface="Cambria Math" panose="02040503050406030204" pitchFamily="18" charset="0"/>
                            </a:rPr>
                          </m:ctrlPr>
                        </m:funcPr>
                        <m:fName>
                          <m:r>
                            <a:rPr lang="en-US" b="1" i="1">
                              <a:latin typeface="Cambria Math"/>
                            </a:rPr>
                            <m:t>𝒄𝒐𝒔</m:t>
                          </m:r>
                        </m:fName>
                        <m:e>
                          <m:r>
                            <a:rPr lang="en-US" b="1" i="1">
                              <a:latin typeface="Cambria Math"/>
                            </a:rPr>
                            <m:t>𝒃</m:t>
                          </m:r>
                        </m:e>
                      </m:func>
                      <m:r>
                        <a:rPr lang="en-US" b="1" i="1">
                          <a:latin typeface="Cambria Math"/>
                        </a:rPr>
                        <m:t>−</m:t>
                      </m:r>
                      <m:func>
                        <m:funcPr>
                          <m:ctrlPr>
                            <a:rPr lang="en-US" b="1" i="1">
                              <a:latin typeface="Cambria Math" panose="02040503050406030204" pitchFamily="18" charset="0"/>
                            </a:rPr>
                          </m:ctrlPr>
                        </m:funcPr>
                        <m:fName>
                          <m:r>
                            <a:rPr lang="en-US" b="1" i="1">
                              <a:latin typeface="Cambria Math"/>
                            </a:rPr>
                            <m:t>𝒄𝒐𝒔</m:t>
                          </m:r>
                        </m:fName>
                        <m:e>
                          <m:r>
                            <a:rPr lang="en-US" b="1" i="1">
                              <a:latin typeface="Cambria Math"/>
                            </a:rPr>
                            <m:t>𝒂</m:t>
                          </m:r>
                        </m:e>
                      </m:func>
                      <m:func>
                        <m:funcPr>
                          <m:ctrlPr>
                            <a:rPr lang="en-US" b="1" i="1">
                              <a:latin typeface="Cambria Math" panose="02040503050406030204" pitchFamily="18" charset="0"/>
                            </a:rPr>
                          </m:ctrlPr>
                        </m:funcPr>
                        <m:fName>
                          <m:r>
                            <a:rPr lang="en-US" b="1" i="1">
                              <a:latin typeface="Cambria Math"/>
                            </a:rPr>
                            <m:t>𝒔𝒊𝒏</m:t>
                          </m:r>
                        </m:fName>
                        <m:e>
                          <m:r>
                            <a:rPr lang="en-US" b="1" i="1">
                              <a:latin typeface="Cambria Math"/>
                            </a:rPr>
                            <m:t>𝒃</m:t>
                          </m:r>
                        </m:e>
                      </m:func>
                    </m:oMath>
                  </m:oMathPara>
                </a14:m>
                <a:endParaRPr lang="en-US" b="1" dirty="0">
                  <a:latin typeface="Tahoma" pitchFamily="34" charset="0"/>
                  <a:ea typeface="Tahoma" pitchFamily="34" charset="0"/>
                  <a:cs typeface="Tahoma" pitchFamily="34" charset="0"/>
                </a:endParaRPr>
              </a:p>
            </p:txBody>
          </p:sp>
        </mc:Choice>
        <mc:Fallback xmlns="">
          <p:sp>
            <p:nvSpPr>
              <p:cNvPr id="53" name="Rectangle 52"/>
              <p:cNvSpPr>
                <a:spLocks noRot="1" noChangeAspect="1" noMove="1" noResize="1" noEditPoints="1" noAdjustHandles="1" noChangeArrowheads="1" noChangeShapeType="1" noTextEdit="1"/>
              </p:cNvSpPr>
              <p:nvPr/>
            </p:nvSpPr>
            <p:spPr>
              <a:xfrm>
                <a:off x="4343400" y="10287000"/>
                <a:ext cx="6866560" cy="754053"/>
              </a:xfrm>
              <a:prstGeom prst="rect">
                <a:avLst/>
              </a:prstGeom>
              <a:blipFill rotWithShape="1">
                <a:blip r:embed="rId8"/>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8106AEAC-D098-2BAE-936E-0450784843C2}"/>
              </a:ext>
            </a:extLst>
          </p:cNvPr>
          <p:cNvSpPr txBox="1"/>
          <p:nvPr/>
        </p:nvSpPr>
        <p:spPr>
          <a:xfrm>
            <a:off x="11205478" y="10184191"/>
            <a:ext cx="12192000" cy="1415772"/>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878848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21">
            <a:extLst>
              <a:ext uri="{FF2B5EF4-FFF2-40B4-BE49-F238E27FC236}">
                <a16:creationId xmlns:a16="http://schemas.microsoft.com/office/drawing/2014/main" id="{EFE5FD9A-8DAE-41E9-BE5B-4B8636094028}"/>
              </a:ext>
            </a:extLst>
          </p:cNvPr>
          <p:cNvSpPr txBox="1"/>
          <p:nvPr/>
        </p:nvSpPr>
        <p:spPr>
          <a:xfrm>
            <a:off x="7884010" y="3347059"/>
            <a:ext cx="1469953" cy="1275969"/>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F6311BF-A4CF-4E55-85D0-0A86514BB33B}"/>
              </a:ext>
            </a:extLst>
          </p:cNvPr>
          <p:cNvGrpSpPr/>
          <p:nvPr/>
        </p:nvGrpSpPr>
        <p:grpSpPr>
          <a:xfrm>
            <a:off x="6629400" y="1114615"/>
            <a:ext cx="13142304" cy="1275969"/>
            <a:chOff x="71819" y="108752"/>
            <a:chExt cx="6395438" cy="872484"/>
          </a:xfrm>
        </p:grpSpPr>
        <p:pic>
          <p:nvPicPr>
            <p:cNvPr id="12" name="Picture 11">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Rectangle 13"/>
          <p:cNvSpPr/>
          <p:nvPr/>
        </p:nvSpPr>
        <p:spPr>
          <a:xfrm>
            <a:off x="9338425" y="1340026"/>
            <a:ext cx="7613879" cy="923330"/>
          </a:xfrm>
          <a:prstGeom prst="rect">
            <a:avLst/>
          </a:prstGeom>
        </p:spPr>
        <p:txBody>
          <a:bodyPr wrap="none">
            <a:spAutoFit/>
          </a:bodyPr>
          <a:lstStyle/>
          <a:p>
            <a:r>
              <a:rPr lang="en-US" sz="5400" b="1" dirty="0">
                <a:solidFill>
                  <a:schemeClr val="bg1"/>
                </a:solidFill>
              </a:rPr>
              <a:t>CÔNG THỨC LƯỢNG GIÁC</a:t>
            </a:r>
            <a:endParaRPr lang="en-US" sz="5400" dirty="0">
              <a:solidFill>
                <a:schemeClr val="bg1"/>
              </a:solidFill>
            </a:endParaRPr>
          </a:p>
        </p:txBody>
      </p:sp>
      <p:sp>
        <p:nvSpPr>
          <p:cNvPr id="15" name="Rectangle 14"/>
          <p:cNvSpPr/>
          <p:nvPr/>
        </p:nvSpPr>
        <p:spPr>
          <a:xfrm>
            <a:off x="824934" y="2540226"/>
            <a:ext cx="6149440" cy="769441"/>
          </a:xfrm>
          <a:prstGeom prst="rect">
            <a:avLst/>
          </a:prstGeom>
        </p:spPr>
        <p:txBody>
          <a:bodyPr wrap="none">
            <a:spAutoFit/>
          </a:bodyPr>
          <a:lstStyle/>
          <a:p>
            <a:r>
              <a:rPr lang="en-US" sz="4400" b="1" dirty="0">
                <a:solidFill>
                  <a:srgbClr val="FF0000"/>
                </a:solidFill>
                <a:latin typeface="Times New Roman" pitchFamily="18" charset="0"/>
                <a:cs typeface="Times New Roman" pitchFamily="18" charset="0"/>
              </a:rPr>
              <a:t> 1.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CÔNG THỨC CỘNG</a:t>
            </a:r>
          </a:p>
        </p:txBody>
      </p:sp>
      <p:sp>
        <p:nvSpPr>
          <p:cNvPr id="25" name="Rounded Rectangle 24"/>
          <p:cNvSpPr/>
          <p:nvPr/>
        </p:nvSpPr>
        <p:spPr>
          <a:xfrm>
            <a:off x="277009" y="3407990"/>
            <a:ext cx="23446663" cy="10079787"/>
          </a:xfrm>
          <a:prstGeom prst="roundRect">
            <a:avLst>
              <a:gd name="adj" fmla="val 3132"/>
            </a:avLst>
          </a:prstGeom>
          <a:solidFill>
            <a:srgbClr val="4BACC6">
              <a:lumMod val="20000"/>
              <a:lumOff val="80000"/>
            </a:srgbClr>
          </a:solidFill>
          <a:ln w="57150" cap="flat" cmpd="sng" algn="ctr">
            <a:solidFill>
              <a:srgbClr val="0999C8"/>
            </a:solidFill>
            <a:prstDash val="solid"/>
          </a:ln>
          <a:effectLst>
            <a:innerShdw blurRad="114300">
              <a:prstClr val="black"/>
            </a:inn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rPr>
              <a:t> </a:t>
            </a:r>
          </a:p>
        </p:txBody>
      </p:sp>
      <p:grpSp>
        <p:nvGrpSpPr>
          <p:cNvPr id="27" name="Group 26"/>
          <p:cNvGrpSpPr/>
          <p:nvPr/>
        </p:nvGrpSpPr>
        <p:grpSpPr>
          <a:xfrm>
            <a:off x="2254248" y="3810000"/>
            <a:ext cx="11445877" cy="1322388"/>
            <a:chOff x="5302248" y="6477000"/>
            <a:chExt cx="11445877" cy="1322388"/>
          </a:xfrm>
        </p:grpSpPr>
        <p:sp>
          <p:nvSpPr>
            <p:cNvPr id="30" name="TextBox 29"/>
            <p:cNvSpPr txBox="1"/>
            <p:nvPr/>
          </p:nvSpPr>
          <p:spPr>
            <a:xfrm>
              <a:off x="5302248" y="6705600"/>
              <a:ext cx="8991600" cy="830997"/>
            </a:xfrm>
            <a:prstGeom prst="rect">
              <a:avLst/>
            </a:prstGeom>
            <a:noFill/>
          </p:spPr>
          <p:txBody>
            <a:bodyPr wrap="square" rtlCol="0">
              <a:spAutoFit/>
            </a:bodyPr>
            <a:lstStyle/>
            <a:p>
              <a:endParaRPr lang="en-US" sz="4800" b="1" i="1" dirty="0">
                <a:solidFill>
                  <a:srgbClr val="145F82"/>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9" name="Object 28"/>
                <p:cNvSpPr txBox="1"/>
                <p:nvPr/>
              </p:nvSpPr>
              <p:spPr bwMode="auto">
                <a:xfrm>
                  <a:off x="5640388" y="6477000"/>
                  <a:ext cx="11107737" cy="1322388"/>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d>
                              <m:dPr>
                                <m:ctrlPr>
                                  <a:rPr lang="en-US" b="1" i="1">
                                    <a:solidFill>
                                      <a:srgbClr val="000000"/>
                                    </a:solidFill>
                                    <a:latin typeface="Cambria Math" panose="02040503050406030204" pitchFamily="18" charset="0"/>
                                  </a:rPr>
                                </m:ctrlPr>
                              </m:dPr>
                              <m:e>
                                <m:r>
                                  <a:rPr lang="en-US" b="1" i="1">
                                    <a:solidFill>
                                      <a:srgbClr val="000000"/>
                                    </a:solidFill>
                                    <a:latin typeface="Cambria Math" panose="02040503050406030204" pitchFamily="18" charset="0"/>
                                  </a:rPr>
                                  <m:t>𝒂</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𝒃</m:t>
                                </m:r>
                              </m:e>
                            </m:d>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r>
                              <a:rPr lang="en-US" b="1" i="1">
                                <a:solidFill>
                                  <a:srgbClr val="000000"/>
                                </a:solidFill>
                                <a:latin typeface="Cambria Math" panose="02040503050406030204" pitchFamily="18" charset="0"/>
                              </a:rPr>
                              <m:t>𝒃</m:t>
                            </m:r>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r>
                              <a:rPr lang="en-US" b="1" i="1">
                                <a:solidFill>
                                  <a:srgbClr val="000000"/>
                                </a:solidFill>
                                <a:latin typeface="Cambria Math" panose="02040503050406030204" pitchFamily="18" charset="0"/>
                              </a:rPr>
                              <m:t>𝒃</m:t>
                            </m:r>
                          </m:e>
                        </m:func>
                      </m:oMath>
                    </m:oMathPara>
                  </a14:m>
                  <a:endParaRPr lang="en-US" b="1" dirty="0"/>
                </a:p>
              </p:txBody>
            </p:sp>
          </mc:Choice>
          <mc:Fallback xmlns="">
            <p:sp>
              <p:nvSpPr>
                <p:cNvPr id="29" name="Object 28"/>
                <p:cNvSpPr txBox="1">
                  <a:spLocks noRot="1" noChangeAspect="1" noMove="1" noResize="1" noEditPoints="1" noAdjustHandles="1" noChangeArrowheads="1" noChangeShapeType="1" noTextEdit="1"/>
                </p:cNvSpPr>
                <p:nvPr/>
              </p:nvSpPr>
              <p:spPr bwMode="auto">
                <a:xfrm>
                  <a:off x="5640388" y="6477000"/>
                  <a:ext cx="11107737" cy="1322388"/>
                </a:xfrm>
                <a:prstGeom prst="rect">
                  <a:avLst/>
                </a:prstGeom>
                <a:blipFill>
                  <a:blip r:embed="rId4"/>
                  <a:stretch>
                    <a:fillRect/>
                  </a:stretch>
                </a:blipFill>
              </p:spPr>
              <p:txBody>
                <a:bodyPr/>
                <a:lstStyle/>
                <a:p>
                  <a:r>
                    <a:rPr lang="en-US">
                      <a:noFill/>
                    </a:rPr>
                    <a:t> </a:t>
                  </a:r>
                </a:p>
              </p:txBody>
            </p:sp>
          </mc:Fallback>
        </mc:AlternateContent>
      </p:grpSp>
      <p:grpSp>
        <p:nvGrpSpPr>
          <p:cNvPr id="32" name="Group 31"/>
          <p:cNvGrpSpPr/>
          <p:nvPr/>
        </p:nvGrpSpPr>
        <p:grpSpPr>
          <a:xfrm>
            <a:off x="2254248" y="5181600"/>
            <a:ext cx="11310939" cy="1295400"/>
            <a:chOff x="5378448" y="7315200"/>
            <a:chExt cx="11310939" cy="1295400"/>
          </a:xfrm>
        </p:grpSpPr>
        <p:sp>
          <p:nvSpPr>
            <p:cNvPr id="35" name="TextBox 34"/>
            <p:cNvSpPr txBox="1"/>
            <p:nvPr/>
          </p:nvSpPr>
          <p:spPr>
            <a:xfrm>
              <a:off x="5378448" y="7543800"/>
              <a:ext cx="8991600" cy="830997"/>
            </a:xfrm>
            <a:prstGeom prst="rect">
              <a:avLst/>
            </a:prstGeom>
            <a:noFill/>
          </p:spPr>
          <p:txBody>
            <a:bodyPr wrap="square" rtlCol="0">
              <a:spAutoFit/>
            </a:bodyPr>
            <a:lstStyle/>
            <a:p>
              <a:endParaRPr lang="en-US" sz="4800" b="1" i="1" dirty="0">
                <a:solidFill>
                  <a:srgbClr val="145F82"/>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4" name="Object 33"/>
                <p:cNvSpPr txBox="1"/>
                <p:nvPr/>
              </p:nvSpPr>
              <p:spPr bwMode="auto">
                <a:xfrm>
                  <a:off x="5640387" y="7315200"/>
                  <a:ext cx="11049000" cy="1295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d>
                              <m:dPr>
                                <m:ctrlPr>
                                  <a:rPr lang="en-US" b="1" i="1">
                                    <a:solidFill>
                                      <a:srgbClr val="000000"/>
                                    </a:solidFill>
                                    <a:latin typeface="Cambria Math" panose="02040503050406030204" pitchFamily="18" charset="0"/>
                                  </a:rPr>
                                </m:ctrlPr>
                              </m:dPr>
                              <m:e>
                                <m:r>
                                  <a:rPr lang="en-US" b="1" i="1">
                                    <a:solidFill>
                                      <a:srgbClr val="000000"/>
                                    </a:solidFill>
                                    <a:latin typeface="Cambria Math" panose="02040503050406030204" pitchFamily="18" charset="0"/>
                                  </a:rPr>
                                  <m:t>𝒂</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𝒃</m:t>
                                </m:r>
                              </m:e>
                            </m:d>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r>
                              <a:rPr lang="en-US" b="1" i="1">
                                <a:solidFill>
                                  <a:srgbClr val="000000"/>
                                </a:solidFill>
                                <a:latin typeface="Cambria Math" panose="02040503050406030204" pitchFamily="18" charset="0"/>
                              </a:rPr>
                              <m:t>𝒃</m:t>
                            </m:r>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r>
                              <a:rPr lang="en-US" b="1" i="1">
                                <a:solidFill>
                                  <a:srgbClr val="000000"/>
                                </a:solidFill>
                                <a:latin typeface="Cambria Math" panose="02040503050406030204" pitchFamily="18" charset="0"/>
                              </a:rPr>
                              <m:t>𝒃</m:t>
                            </m:r>
                          </m:e>
                        </m:func>
                      </m:oMath>
                    </m:oMathPara>
                  </a14:m>
                  <a:endParaRPr lang="en-US" b="1" dirty="0"/>
                </a:p>
              </p:txBody>
            </p:sp>
          </mc:Choice>
          <mc:Fallback xmlns="">
            <p:sp>
              <p:nvSpPr>
                <p:cNvPr id="34" name="Object 33"/>
                <p:cNvSpPr txBox="1">
                  <a:spLocks noRot="1" noChangeAspect="1" noMove="1" noResize="1" noEditPoints="1" noAdjustHandles="1" noChangeArrowheads="1" noChangeShapeType="1" noTextEdit="1"/>
                </p:cNvSpPr>
                <p:nvPr/>
              </p:nvSpPr>
              <p:spPr bwMode="auto">
                <a:xfrm>
                  <a:off x="5640387" y="7315200"/>
                  <a:ext cx="11049000" cy="1295400"/>
                </a:xfrm>
                <a:prstGeom prst="rect">
                  <a:avLst/>
                </a:prstGeom>
                <a:blipFill>
                  <a:blip r:embed="rId5"/>
                  <a:stretch>
                    <a:fillRect/>
                  </a:stretch>
                </a:blipFill>
              </p:spPr>
              <p:txBody>
                <a:bodyPr/>
                <a:lstStyle/>
                <a:p>
                  <a:r>
                    <a:rPr lang="en-US">
                      <a:noFill/>
                    </a:rPr>
                    <a:t> </a:t>
                  </a:r>
                </a:p>
              </p:txBody>
            </p:sp>
          </mc:Fallback>
        </mc:AlternateContent>
      </p:grpSp>
      <p:grpSp>
        <p:nvGrpSpPr>
          <p:cNvPr id="37" name="Group 36"/>
          <p:cNvGrpSpPr/>
          <p:nvPr/>
        </p:nvGrpSpPr>
        <p:grpSpPr>
          <a:xfrm>
            <a:off x="2254248" y="6553200"/>
            <a:ext cx="11125200" cy="1322387"/>
            <a:chOff x="5335587" y="8229600"/>
            <a:chExt cx="11125200" cy="1322387"/>
          </a:xfrm>
        </p:grpSpPr>
        <p:sp>
          <p:nvSpPr>
            <p:cNvPr id="40" name="TextBox 39"/>
            <p:cNvSpPr txBox="1"/>
            <p:nvPr/>
          </p:nvSpPr>
          <p:spPr>
            <a:xfrm>
              <a:off x="5335587" y="8382000"/>
              <a:ext cx="8991600" cy="830997"/>
            </a:xfrm>
            <a:prstGeom prst="rect">
              <a:avLst/>
            </a:prstGeom>
            <a:noFill/>
          </p:spPr>
          <p:txBody>
            <a:bodyPr wrap="square" rtlCol="0">
              <a:spAutoFit/>
            </a:bodyPr>
            <a:lstStyle/>
            <a:p>
              <a:endParaRPr lang="en-US" sz="4800" b="1" i="1" dirty="0">
                <a:solidFill>
                  <a:srgbClr val="145F82"/>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9" name="Object 38"/>
                <p:cNvSpPr txBox="1"/>
                <p:nvPr/>
              </p:nvSpPr>
              <p:spPr bwMode="auto">
                <a:xfrm>
                  <a:off x="5640387" y="8229600"/>
                  <a:ext cx="10820400" cy="132238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d>
                              <m:dPr>
                                <m:ctrlPr>
                                  <a:rPr lang="en-US" b="1" i="1">
                                    <a:solidFill>
                                      <a:srgbClr val="000000"/>
                                    </a:solidFill>
                                    <a:latin typeface="Cambria Math" panose="02040503050406030204" pitchFamily="18" charset="0"/>
                                  </a:rPr>
                                </m:ctrlPr>
                              </m:dPr>
                              <m:e>
                                <m:r>
                                  <a:rPr lang="en-US" b="1" i="1">
                                    <a:solidFill>
                                      <a:srgbClr val="000000"/>
                                    </a:solidFill>
                                    <a:latin typeface="Cambria Math" panose="02040503050406030204" pitchFamily="18" charset="0"/>
                                  </a:rPr>
                                  <m:t>𝒂</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𝒃</m:t>
                                </m:r>
                              </m:e>
                            </m:d>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r>
                              <a:rPr lang="en-US" b="1" i="1">
                                <a:solidFill>
                                  <a:srgbClr val="000000"/>
                                </a:solidFill>
                                <a:latin typeface="Cambria Math" panose="02040503050406030204" pitchFamily="18" charset="0"/>
                              </a:rPr>
                              <m:t>𝒃</m:t>
                            </m:r>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r>
                              <a:rPr lang="en-US" b="1" i="1">
                                <a:solidFill>
                                  <a:srgbClr val="000000"/>
                                </a:solidFill>
                                <a:latin typeface="Cambria Math" panose="02040503050406030204" pitchFamily="18" charset="0"/>
                              </a:rPr>
                              <m:t>𝒃</m:t>
                            </m:r>
                          </m:e>
                        </m:func>
                      </m:oMath>
                    </m:oMathPara>
                  </a14:m>
                  <a:endParaRPr lang="en-US" b="1" dirty="0"/>
                </a:p>
              </p:txBody>
            </p:sp>
          </mc:Choice>
          <mc:Fallback xmlns="">
            <p:sp>
              <p:nvSpPr>
                <p:cNvPr id="39" name="Object 38"/>
                <p:cNvSpPr txBox="1">
                  <a:spLocks noRot="1" noChangeAspect="1" noMove="1" noResize="1" noEditPoints="1" noAdjustHandles="1" noChangeArrowheads="1" noChangeShapeType="1" noTextEdit="1"/>
                </p:cNvSpPr>
                <p:nvPr/>
              </p:nvSpPr>
              <p:spPr bwMode="auto">
                <a:xfrm>
                  <a:off x="5640387" y="8229600"/>
                  <a:ext cx="10820400" cy="1322387"/>
                </a:xfrm>
                <a:prstGeom prst="rect">
                  <a:avLst/>
                </a:prstGeom>
                <a:blipFill>
                  <a:blip r:embed="rId6"/>
                  <a:stretch>
                    <a:fillRect/>
                  </a:stretch>
                </a:blipFill>
              </p:spPr>
              <p:txBody>
                <a:bodyPr/>
                <a:lstStyle/>
                <a:p>
                  <a:r>
                    <a:rPr lang="en-US">
                      <a:noFill/>
                    </a:rPr>
                    <a:t> </a:t>
                  </a:r>
                </a:p>
              </p:txBody>
            </p:sp>
          </mc:Fallback>
        </mc:AlternateContent>
      </p:grpSp>
      <p:grpSp>
        <p:nvGrpSpPr>
          <p:cNvPr id="42" name="Group 41"/>
          <p:cNvGrpSpPr/>
          <p:nvPr/>
        </p:nvGrpSpPr>
        <p:grpSpPr>
          <a:xfrm>
            <a:off x="2254248" y="7848600"/>
            <a:ext cx="10853739" cy="1295400"/>
            <a:chOff x="5378448" y="9067800"/>
            <a:chExt cx="10853739" cy="1295400"/>
          </a:xfrm>
        </p:grpSpPr>
        <p:sp>
          <p:nvSpPr>
            <p:cNvPr id="45" name="TextBox 44"/>
            <p:cNvSpPr txBox="1"/>
            <p:nvPr/>
          </p:nvSpPr>
          <p:spPr>
            <a:xfrm>
              <a:off x="5378448" y="9220200"/>
              <a:ext cx="8991600" cy="830997"/>
            </a:xfrm>
            <a:prstGeom prst="rect">
              <a:avLst/>
            </a:prstGeom>
            <a:noFill/>
          </p:spPr>
          <p:txBody>
            <a:bodyPr wrap="square" rtlCol="0">
              <a:spAutoFit/>
            </a:bodyPr>
            <a:lstStyle/>
            <a:p>
              <a:endParaRPr lang="en-US" sz="4800" b="1" i="1" dirty="0">
                <a:solidFill>
                  <a:srgbClr val="145F82"/>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4" name="Object 43"/>
                <p:cNvSpPr txBox="1"/>
                <p:nvPr/>
              </p:nvSpPr>
              <p:spPr bwMode="auto">
                <a:xfrm>
                  <a:off x="5640387" y="9067800"/>
                  <a:ext cx="10591800" cy="1295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d>
                              <m:dPr>
                                <m:ctrlPr>
                                  <a:rPr lang="en-US" b="1" i="1">
                                    <a:solidFill>
                                      <a:srgbClr val="000000"/>
                                    </a:solidFill>
                                    <a:latin typeface="Cambria Math" panose="02040503050406030204" pitchFamily="18" charset="0"/>
                                  </a:rPr>
                                </m:ctrlPr>
                              </m:dPr>
                              <m:e>
                                <m:r>
                                  <a:rPr lang="en-US" b="1" i="1">
                                    <a:solidFill>
                                      <a:srgbClr val="000000"/>
                                    </a:solidFill>
                                    <a:latin typeface="Cambria Math" panose="02040503050406030204" pitchFamily="18" charset="0"/>
                                  </a:rPr>
                                  <m:t>𝒂</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𝒃</m:t>
                                </m:r>
                              </m:e>
                            </m:d>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𝐜𝐨𝐬</m:t>
                            </m:r>
                          </m:fName>
                          <m:e>
                            <m:r>
                              <a:rPr lang="en-US" b="1" i="1">
                                <a:solidFill>
                                  <a:srgbClr val="000000"/>
                                </a:solidFill>
                                <a:latin typeface="Cambria Math" panose="02040503050406030204" pitchFamily="18" charset="0"/>
                              </a:rPr>
                              <m:t>𝒃</m:t>
                            </m:r>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𝐬𝐢𝐧</m:t>
                            </m:r>
                          </m:fName>
                          <m:e>
                            <m:r>
                              <a:rPr lang="en-US" b="1" i="1">
                                <a:solidFill>
                                  <a:srgbClr val="000000"/>
                                </a:solidFill>
                                <a:latin typeface="Cambria Math" panose="02040503050406030204" pitchFamily="18" charset="0"/>
                              </a:rPr>
                              <m:t>𝒃</m:t>
                            </m:r>
                          </m:e>
                        </m:func>
                      </m:oMath>
                    </m:oMathPara>
                  </a14:m>
                  <a:endParaRPr lang="en-US" b="1" dirty="0"/>
                </a:p>
              </p:txBody>
            </p:sp>
          </mc:Choice>
          <mc:Fallback xmlns="">
            <p:sp>
              <p:nvSpPr>
                <p:cNvPr id="44" name="Object 43"/>
                <p:cNvSpPr txBox="1">
                  <a:spLocks noRot="1" noChangeAspect="1" noMove="1" noResize="1" noEditPoints="1" noAdjustHandles="1" noChangeArrowheads="1" noChangeShapeType="1" noTextEdit="1"/>
                </p:cNvSpPr>
                <p:nvPr/>
              </p:nvSpPr>
              <p:spPr bwMode="auto">
                <a:xfrm>
                  <a:off x="5640387" y="9067800"/>
                  <a:ext cx="10591800" cy="1295400"/>
                </a:xfrm>
                <a:prstGeom prst="rect">
                  <a:avLst/>
                </a:prstGeom>
                <a:blipFill>
                  <a:blip r:embed="rId7"/>
                  <a:stretch>
                    <a:fillRect/>
                  </a:stretch>
                </a:blipFill>
              </p:spPr>
              <p:txBody>
                <a:bodyPr/>
                <a:lstStyle/>
                <a:p>
                  <a:r>
                    <a:rPr lang="en-US">
                      <a:noFill/>
                    </a:rPr>
                    <a:t> </a:t>
                  </a:r>
                </a:p>
              </p:txBody>
            </p:sp>
          </mc:Fallback>
        </mc:AlternateContent>
      </p:grpSp>
      <p:grpSp>
        <p:nvGrpSpPr>
          <p:cNvPr id="47" name="Group 46"/>
          <p:cNvGrpSpPr/>
          <p:nvPr/>
        </p:nvGrpSpPr>
        <p:grpSpPr>
          <a:xfrm>
            <a:off x="2287587" y="9030396"/>
            <a:ext cx="8991600" cy="2057400"/>
            <a:chOff x="5378448" y="9982200"/>
            <a:chExt cx="8991600" cy="2057400"/>
          </a:xfrm>
        </p:grpSpPr>
        <p:sp>
          <p:nvSpPr>
            <p:cNvPr id="50" name="TextBox 49"/>
            <p:cNvSpPr txBox="1"/>
            <p:nvPr/>
          </p:nvSpPr>
          <p:spPr>
            <a:xfrm>
              <a:off x="5378448" y="10668000"/>
              <a:ext cx="8991600" cy="830997"/>
            </a:xfrm>
            <a:prstGeom prst="rect">
              <a:avLst/>
            </a:prstGeom>
            <a:noFill/>
          </p:spPr>
          <p:txBody>
            <a:bodyPr wrap="square" rtlCol="0">
              <a:spAutoFit/>
            </a:bodyPr>
            <a:lstStyle/>
            <a:p>
              <a:endParaRPr lang="en-US" sz="4800" b="1" i="1" dirty="0">
                <a:solidFill>
                  <a:srgbClr val="145F82"/>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9" name="Object 48"/>
                <p:cNvSpPr txBox="1"/>
                <p:nvPr/>
              </p:nvSpPr>
              <p:spPr bwMode="auto">
                <a:xfrm>
                  <a:off x="5564187" y="9982200"/>
                  <a:ext cx="8612187" cy="20574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d>
                              <m:dPr>
                                <m:ctrlPr>
                                  <a:rPr lang="en-US" b="1" i="1">
                                    <a:solidFill>
                                      <a:srgbClr val="000000"/>
                                    </a:solidFill>
                                    <a:latin typeface="Cambria Math" panose="02040503050406030204" pitchFamily="18" charset="0"/>
                                  </a:rPr>
                                </m:ctrlPr>
                              </m:dPr>
                              <m:e>
                                <m:r>
                                  <a:rPr lang="en-US" b="1" i="1">
                                    <a:solidFill>
                                      <a:srgbClr val="000000"/>
                                    </a:solidFill>
                                    <a:latin typeface="Cambria Math" panose="02040503050406030204" pitchFamily="18" charset="0"/>
                                  </a:rPr>
                                  <m:t>𝒂</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𝒃</m:t>
                                </m:r>
                              </m:e>
                            </m:d>
                          </m:e>
                        </m:func>
                        <m:r>
                          <a:rPr lang="en-US" b="1" i="1">
                            <a:solidFill>
                              <a:srgbClr val="000000"/>
                            </a:solidFill>
                            <a:latin typeface="Cambria Math" panose="02040503050406030204" pitchFamily="18" charset="0"/>
                          </a:rPr>
                          <m:t>=</m:t>
                        </m:r>
                        <m:f>
                          <m:fPr>
                            <m:ctrlPr>
                              <a:rPr lang="en-US" b="1" i="1">
                                <a:solidFill>
                                  <a:srgbClr val="000000"/>
                                </a:solidFill>
                                <a:latin typeface="Cambria Math" panose="02040503050406030204" pitchFamily="18" charset="0"/>
                              </a:rPr>
                            </m:ctrlPr>
                          </m:fPr>
                          <m:num>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r>
                                  <a:rPr lang="en-US" b="1" i="1">
                                    <a:solidFill>
                                      <a:srgbClr val="000000"/>
                                    </a:solidFill>
                                    <a:latin typeface="Cambria Math" panose="02040503050406030204" pitchFamily="18" charset="0"/>
                                  </a:rPr>
                                  <m:t>𝒂</m:t>
                                </m:r>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r>
                                  <a:rPr lang="en-US" b="1" i="1">
                                    <a:solidFill>
                                      <a:srgbClr val="000000"/>
                                    </a:solidFill>
                                    <a:latin typeface="Cambria Math" panose="02040503050406030204" pitchFamily="18" charset="0"/>
                                  </a:rPr>
                                  <m:t>𝒃</m:t>
                                </m:r>
                              </m:e>
                            </m:func>
                          </m:num>
                          <m:den>
                            <m:r>
                              <a:rPr lang="en-US" b="1" i="1">
                                <a:solidFill>
                                  <a:srgbClr val="000000"/>
                                </a:solidFill>
                                <a:latin typeface="Cambria Math" panose="02040503050406030204" pitchFamily="18" charset="0"/>
                              </a:rPr>
                              <m:t>𝟏</m:t>
                            </m:r>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r>
                                  <a:rPr lang="en-US" b="1" i="1">
                                    <a:solidFill>
                                      <a:srgbClr val="000000"/>
                                    </a:solidFill>
                                    <a:latin typeface="Cambria Math" panose="02040503050406030204" pitchFamily="18" charset="0"/>
                                  </a:rPr>
                                  <m:t>𝒃</m:t>
                                </m:r>
                              </m:e>
                            </m:func>
                          </m:den>
                        </m:f>
                      </m:oMath>
                    </m:oMathPara>
                  </a14:m>
                  <a:endParaRPr lang="en-US" b="1" dirty="0"/>
                </a:p>
              </p:txBody>
            </p:sp>
          </mc:Choice>
          <mc:Fallback xmlns="">
            <p:sp>
              <p:nvSpPr>
                <p:cNvPr id="49" name="Object 48"/>
                <p:cNvSpPr txBox="1">
                  <a:spLocks noRot="1" noChangeAspect="1" noMove="1" noResize="1" noEditPoints="1" noAdjustHandles="1" noChangeArrowheads="1" noChangeShapeType="1" noTextEdit="1"/>
                </p:cNvSpPr>
                <p:nvPr/>
              </p:nvSpPr>
              <p:spPr bwMode="auto">
                <a:xfrm>
                  <a:off x="5564187" y="9982200"/>
                  <a:ext cx="8612187" cy="2057400"/>
                </a:xfrm>
                <a:prstGeom prst="rect">
                  <a:avLst/>
                </a:prstGeom>
                <a:blipFill>
                  <a:blip r:embed="rId8"/>
                  <a:stretch>
                    <a:fillRect/>
                  </a:stretch>
                </a:blipFill>
              </p:spPr>
              <p:txBody>
                <a:bodyPr/>
                <a:lstStyle/>
                <a:p>
                  <a:r>
                    <a:rPr lang="en-US">
                      <a:noFill/>
                    </a:rPr>
                    <a:t> </a:t>
                  </a:r>
                </a:p>
              </p:txBody>
            </p:sp>
          </mc:Fallback>
        </mc:AlternateContent>
      </p:grpSp>
      <p:grpSp>
        <p:nvGrpSpPr>
          <p:cNvPr id="52" name="Group 51"/>
          <p:cNvGrpSpPr/>
          <p:nvPr/>
        </p:nvGrpSpPr>
        <p:grpSpPr>
          <a:xfrm>
            <a:off x="2254248" y="11049000"/>
            <a:ext cx="8991600" cy="1981200"/>
            <a:chOff x="5302248" y="11866563"/>
            <a:chExt cx="8991600" cy="1981200"/>
          </a:xfrm>
        </p:grpSpPr>
        <p:sp>
          <p:nvSpPr>
            <p:cNvPr id="55" name="TextBox 54"/>
            <p:cNvSpPr txBox="1"/>
            <p:nvPr/>
          </p:nvSpPr>
          <p:spPr>
            <a:xfrm>
              <a:off x="5302248" y="12268200"/>
              <a:ext cx="8991600" cy="830997"/>
            </a:xfrm>
            <a:prstGeom prst="rect">
              <a:avLst/>
            </a:prstGeom>
            <a:noFill/>
          </p:spPr>
          <p:txBody>
            <a:bodyPr wrap="square" rtlCol="0">
              <a:spAutoFit/>
            </a:bodyPr>
            <a:lstStyle/>
            <a:p>
              <a:endParaRPr lang="en-US" sz="4800" b="1" i="1" dirty="0">
                <a:solidFill>
                  <a:srgbClr val="145F82"/>
                </a:solidFill>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54" name="Object 53"/>
                <p:cNvSpPr txBox="1"/>
                <p:nvPr/>
              </p:nvSpPr>
              <p:spPr bwMode="auto">
                <a:xfrm>
                  <a:off x="5564187" y="11866563"/>
                  <a:ext cx="8686800" cy="1981200"/>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d>
                              <m:dPr>
                                <m:ctrlPr>
                                  <a:rPr lang="en-US" b="1" i="1">
                                    <a:solidFill>
                                      <a:srgbClr val="000000"/>
                                    </a:solidFill>
                                    <a:latin typeface="Cambria Math" panose="02040503050406030204" pitchFamily="18" charset="0"/>
                                  </a:rPr>
                                </m:ctrlPr>
                              </m:dPr>
                              <m:e>
                                <m:r>
                                  <a:rPr lang="en-US" b="1" i="1">
                                    <a:solidFill>
                                      <a:srgbClr val="000000"/>
                                    </a:solidFill>
                                    <a:latin typeface="Cambria Math" panose="02040503050406030204" pitchFamily="18" charset="0"/>
                                  </a:rPr>
                                  <m:t>𝒂</m:t>
                                </m:r>
                                <m:r>
                                  <a:rPr lang="en-US" b="1" i="1">
                                    <a:solidFill>
                                      <a:srgbClr val="000000"/>
                                    </a:solidFill>
                                    <a:latin typeface="Cambria Math" panose="02040503050406030204" pitchFamily="18" charset="0"/>
                                  </a:rPr>
                                  <m:t>−</m:t>
                                </m:r>
                                <m:r>
                                  <a:rPr lang="en-US" b="1" i="1">
                                    <a:solidFill>
                                      <a:srgbClr val="000000"/>
                                    </a:solidFill>
                                    <a:latin typeface="Cambria Math" panose="02040503050406030204" pitchFamily="18" charset="0"/>
                                  </a:rPr>
                                  <m:t>𝒃</m:t>
                                </m:r>
                              </m:e>
                            </m:d>
                          </m:e>
                        </m:func>
                        <m:r>
                          <a:rPr lang="en-US" b="1" i="1">
                            <a:solidFill>
                              <a:srgbClr val="000000"/>
                            </a:solidFill>
                            <a:latin typeface="Cambria Math" panose="02040503050406030204" pitchFamily="18" charset="0"/>
                          </a:rPr>
                          <m:t>=</m:t>
                        </m:r>
                        <m:f>
                          <m:fPr>
                            <m:ctrlPr>
                              <a:rPr lang="en-US" b="1" i="1">
                                <a:solidFill>
                                  <a:srgbClr val="000000"/>
                                </a:solidFill>
                                <a:latin typeface="Cambria Math" panose="02040503050406030204" pitchFamily="18" charset="0"/>
                              </a:rPr>
                            </m:ctrlPr>
                          </m:fPr>
                          <m:num>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r>
                                  <a:rPr lang="en-US" b="1" i="1">
                                    <a:solidFill>
                                      <a:srgbClr val="000000"/>
                                    </a:solidFill>
                                    <a:latin typeface="Cambria Math" panose="02040503050406030204" pitchFamily="18" charset="0"/>
                                  </a:rPr>
                                  <m:t>𝒂</m:t>
                                </m:r>
                              </m:e>
                            </m:func>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r>
                                  <a:rPr lang="en-US" b="1" i="1">
                                    <a:solidFill>
                                      <a:srgbClr val="000000"/>
                                    </a:solidFill>
                                    <a:latin typeface="Cambria Math" panose="02040503050406030204" pitchFamily="18" charset="0"/>
                                  </a:rPr>
                                  <m:t>𝒃</m:t>
                                </m:r>
                              </m:e>
                            </m:func>
                          </m:num>
                          <m:den>
                            <m:r>
                              <a:rPr lang="en-US" b="1" i="1">
                                <a:solidFill>
                                  <a:srgbClr val="000000"/>
                                </a:solidFill>
                                <a:latin typeface="Cambria Math" panose="02040503050406030204" pitchFamily="18" charset="0"/>
                              </a:rPr>
                              <m:t>𝟏</m:t>
                            </m:r>
                            <m:r>
                              <a:rPr lang="en-US" b="1" i="1">
                                <a:solidFill>
                                  <a:srgbClr val="000000"/>
                                </a:solidFill>
                                <a:latin typeface="Cambria Math" panose="02040503050406030204" pitchFamily="18" charset="0"/>
                              </a:rPr>
                              <m:t>+</m:t>
                            </m:r>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r>
                                  <a:rPr lang="en-US" b="1" i="1">
                                    <a:solidFill>
                                      <a:srgbClr val="000000"/>
                                    </a:solidFill>
                                    <a:latin typeface="Cambria Math" panose="02040503050406030204" pitchFamily="18" charset="0"/>
                                  </a:rPr>
                                  <m:t>𝒂</m:t>
                                </m:r>
                              </m:e>
                            </m:func>
                            <m:func>
                              <m:funcPr>
                                <m:ctrlPr>
                                  <a:rPr lang="en-US" b="1" i="1">
                                    <a:solidFill>
                                      <a:srgbClr val="000000"/>
                                    </a:solidFill>
                                    <a:latin typeface="Cambria Math" panose="02040503050406030204" pitchFamily="18" charset="0"/>
                                  </a:rPr>
                                </m:ctrlPr>
                              </m:funcPr>
                              <m:fName>
                                <m:r>
                                  <a:rPr lang="en-US" b="1" i="0">
                                    <a:solidFill>
                                      <a:srgbClr val="000000"/>
                                    </a:solidFill>
                                    <a:latin typeface="Cambria Math" panose="02040503050406030204" pitchFamily="18" charset="0"/>
                                  </a:rPr>
                                  <m:t>𝐭𝐚𝐧</m:t>
                                </m:r>
                              </m:fName>
                              <m:e>
                                <m:r>
                                  <a:rPr lang="en-US" b="1" i="1">
                                    <a:solidFill>
                                      <a:srgbClr val="000000"/>
                                    </a:solidFill>
                                    <a:latin typeface="Cambria Math" panose="02040503050406030204" pitchFamily="18" charset="0"/>
                                  </a:rPr>
                                  <m:t>𝒃</m:t>
                                </m:r>
                              </m:e>
                            </m:func>
                          </m:den>
                        </m:f>
                      </m:oMath>
                    </m:oMathPara>
                  </a14:m>
                  <a:endParaRPr lang="en-US" b="1" dirty="0"/>
                </a:p>
              </p:txBody>
            </p:sp>
          </mc:Choice>
          <mc:Fallback xmlns="">
            <p:sp>
              <p:nvSpPr>
                <p:cNvPr id="54" name="Object 53"/>
                <p:cNvSpPr txBox="1">
                  <a:spLocks noRot="1" noChangeAspect="1" noMove="1" noResize="1" noEditPoints="1" noAdjustHandles="1" noChangeArrowheads="1" noChangeShapeType="1" noTextEdit="1"/>
                </p:cNvSpPr>
                <p:nvPr/>
              </p:nvSpPr>
              <p:spPr bwMode="auto">
                <a:xfrm>
                  <a:off x="5564187" y="11866563"/>
                  <a:ext cx="8686800" cy="1981200"/>
                </a:xfrm>
                <a:prstGeom prst="rect">
                  <a:avLst/>
                </a:prstGeom>
                <a:blipFill>
                  <a:blip r:embed="rId9"/>
                  <a:stretch>
                    <a:fillRect/>
                  </a:stretch>
                </a:blipFill>
              </p:spPr>
              <p:txBody>
                <a:bodyPr/>
                <a:lstStyle/>
                <a:p>
                  <a:r>
                    <a:rPr lang="en-US">
                      <a:noFill/>
                    </a:rPr>
                    <a:t> </a:t>
                  </a:r>
                </a:p>
              </p:txBody>
            </p:sp>
          </mc:Fallback>
        </mc:AlternateContent>
      </p:grpSp>
      <p:sp>
        <p:nvSpPr>
          <p:cNvPr id="57" name="TextBox 56"/>
          <p:cNvSpPr txBox="1"/>
          <p:nvPr/>
        </p:nvSpPr>
        <p:spPr>
          <a:xfrm>
            <a:off x="11888788" y="9396948"/>
            <a:ext cx="11811000" cy="3046988"/>
          </a:xfrm>
          <a:prstGeom prst="rect">
            <a:avLst/>
          </a:prstGeom>
          <a:solidFill>
            <a:srgbClr val="FFFF00"/>
          </a:solidFill>
        </p:spPr>
        <p:txBody>
          <a:bodyPr wrap="square" rtlCol="0">
            <a:spAutoFit/>
          </a:bodyPr>
          <a:lstStyle/>
          <a:p>
            <a:pPr algn="ctr"/>
            <a:r>
              <a:rPr lang="en-US" sz="4800" b="1" dirty="0">
                <a:latin typeface="Tahoma" panose="020B0604030504040204" pitchFamily="34" charset="0"/>
                <a:ea typeface="Tahoma" panose="020B0604030504040204" pitchFamily="34" charset="0"/>
                <a:cs typeface="Tahoma" panose="020B0604030504040204" pitchFamily="34" charset="0"/>
              </a:rPr>
              <a:t>Sin thì sin cos </a:t>
            </a:r>
            <a:r>
              <a:rPr lang="en-US" sz="4800" b="1" dirty="0" err="1">
                <a:latin typeface="Tahoma" panose="020B0604030504040204" pitchFamily="34" charset="0"/>
                <a:ea typeface="Tahoma" panose="020B0604030504040204" pitchFamily="34" charset="0"/>
                <a:cs typeface="Tahoma" panose="020B0604030504040204" pitchFamily="34" charset="0"/>
              </a:rPr>
              <a:t>cos</a:t>
            </a:r>
            <a:r>
              <a:rPr lang="en-US" sz="4800" b="1" dirty="0">
                <a:latin typeface="Tahoma" panose="020B0604030504040204" pitchFamily="34" charset="0"/>
                <a:ea typeface="Tahoma" panose="020B0604030504040204" pitchFamily="34" charset="0"/>
                <a:cs typeface="Tahoma" panose="020B0604030504040204" pitchFamily="34" charset="0"/>
              </a:rPr>
              <a:t> sin</a:t>
            </a:r>
          </a:p>
          <a:p>
            <a:pPr algn="ctr"/>
            <a:r>
              <a:rPr lang="en-US" sz="4800" b="1" dirty="0">
                <a:latin typeface="Tahoma" panose="020B0604030504040204" pitchFamily="34" charset="0"/>
                <a:ea typeface="Tahoma" panose="020B0604030504040204" pitchFamily="34" charset="0"/>
                <a:cs typeface="Tahoma" panose="020B0604030504040204" pitchFamily="34" charset="0"/>
              </a:rPr>
              <a:t>Cos thì cos </a:t>
            </a:r>
            <a:r>
              <a:rPr lang="en-US" sz="4800" b="1" dirty="0" err="1">
                <a:latin typeface="Tahoma" panose="020B0604030504040204" pitchFamily="34" charset="0"/>
                <a:ea typeface="Tahoma" panose="020B0604030504040204" pitchFamily="34" charset="0"/>
                <a:cs typeface="Tahoma" panose="020B0604030504040204" pitchFamily="34" charset="0"/>
              </a:rPr>
              <a:t>cos</a:t>
            </a:r>
            <a:r>
              <a:rPr lang="en-US" sz="4800" b="1" dirty="0">
                <a:latin typeface="Tahoma" panose="020B0604030504040204" pitchFamily="34" charset="0"/>
                <a:ea typeface="Tahoma" panose="020B0604030504040204" pitchFamily="34" charset="0"/>
                <a:cs typeface="Tahoma" panose="020B0604030504040204" pitchFamily="34" charset="0"/>
              </a:rPr>
              <a:t> sin </a:t>
            </a:r>
            <a:r>
              <a:rPr lang="en-US" sz="4800" b="1" dirty="0" err="1">
                <a:latin typeface="Tahoma" panose="020B0604030504040204" pitchFamily="34" charset="0"/>
                <a:ea typeface="Tahoma" panose="020B0604030504040204" pitchFamily="34" charset="0"/>
                <a:cs typeface="Tahoma" panose="020B0604030504040204" pitchFamily="34" charset="0"/>
              </a:rPr>
              <a:t>sin</a:t>
            </a:r>
            <a:r>
              <a:rPr lang="en-US" sz="4800" b="1" dirty="0">
                <a:latin typeface="Tahoma" panose="020B0604030504040204" pitchFamily="34" charset="0"/>
                <a:ea typeface="Tahoma" panose="020B0604030504040204" pitchFamily="34" charset="0"/>
                <a:cs typeface="Tahoma" panose="020B0604030504040204" pitchFamily="34" charset="0"/>
              </a:rPr>
              <a:t> nhớ </a:t>
            </a:r>
            <a:r>
              <a:rPr lang="en-US" sz="4800" b="1" dirty="0" err="1">
                <a:latin typeface="Tahoma" panose="020B0604030504040204" pitchFamily="34" charset="0"/>
                <a:ea typeface="Tahoma" panose="020B0604030504040204" pitchFamily="34" charset="0"/>
                <a:cs typeface="Tahoma" panose="020B0604030504040204" pitchFamily="34" charset="0"/>
              </a:rPr>
              <a:t>trư</a:t>
            </a:r>
            <a:r>
              <a:rPr lang="en-US" sz="4800" b="1" dirty="0">
                <a:latin typeface="Tahoma" panose="020B0604030504040204" pitchFamily="34" charset="0"/>
                <a:ea typeface="Tahoma" panose="020B0604030504040204" pitchFamily="34" charset="0"/>
                <a:cs typeface="Tahoma" panose="020B0604030504040204" pitchFamily="34" charset="0"/>
              </a:rPr>
              <a:t>̀</a:t>
            </a:r>
          </a:p>
          <a:p>
            <a:pPr algn="ctr"/>
            <a:r>
              <a:rPr lang="en-US" sz="4800" b="1" dirty="0">
                <a:latin typeface="Tahoma" panose="020B0604030504040204" pitchFamily="34" charset="0"/>
                <a:ea typeface="Tahoma" panose="020B0604030504040204" pitchFamily="34" charset="0"/>
                <a:cs typeface="Tahoma" panose="020B0604030504040204" pitchFamily="34" charset="0"/>
              </a:rPr>
              <a:t>Tang tổng thì lấy tổng tang</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Chia một trừ với tích tang, dễ òm.</a:t>
            </a:r>
          </a:p>
        </p:txBody>
      </p:sp>
      <p:sp>
        <p:nvSpPr>
          <p:cNvPr id="5" name="Rectangle 4">
            <a:extLst>
              <a:ext uri="{FF2B5EF4-FFF2-40B4-BE49-F238E27FC236}">
                <a16:creationId xmlns:a16="http://schemas.microsoft.com/office/drawing/2014/main" id="{7F7425DB-FA3A-973F-1F7D-32C3AE08126B}"/>
              </a:ext>
            </a:extLst>
          </p:cNvPr>
          <p:cNvSpPr/>
          <p:nvPr/>
        </p:nvSpPr>
        <p:spPr>
          <a:xfrm>
            <a:off x="1443757" y="3862882"/>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
        <p:nvSpPr>
          <p:cNvPr id="6" name="Rectangle 5">
            <a:extLst>
              <a:ext uri="{FF2B5EF4-FFF2-40B4-BE49-F238E27FC236}">
                <a16:creationId xmlns:a16="http://schemas.microsoft.com/office/drawing/2014/main" id="{25B3DC0B-91E5-CBDE-EDE2-EAB388188A42}"/>
              </a:ext>
            </a:extLst>
          </p:cNvPr>
          <p:cNvSpPr/>
          <p:nvPr/>
        </p:nvSpPr>
        <p:spPr>
          <a:xfrm>
            <a:off x="1450684" y="5082082"/>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
        <p:nvSpPr>
          <p:cNvPr id="7" name="Rectangle 6">
            <a:extLst>
              <a:ext uri="{FF2B5EF4-FFF2-40B4-BE49-F238E27FC236}">
                <a16:creationId xmlns:a16="http://schemas.microsoft.com/office/drawing/2014/main" id="{932BDA0E-EBE3-EC6F-CCA3-6578A7E1A90C}"/>
              </a:ext>
            </a:extLst>
          </p:cNvPr>
          <p:cNvSpPr/>
          <p:nvPr/>
        </p:nvSpPr>
        <p:spPr>
          <a:xfrm>
            <a:off x="1430117" y="6555098"/>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
        <p:nvSpPr>
          <p:cNvPr id="8" name="Rectangle 7">
            <a:extLst>
              <a:ext uri="{FF2B5EF4-FFF2-40B4-BE49-F238E27FC236}">
                <a16:creationId xmlns:a16="http://schemas.microsoft.com/office/drawing/2014/main" id="{9E79E888-0253-1067-26AE-5C141B9F3272}"/>
              </a:ext>
            </a:extLst>
          </p:cNvPr>
          <p:cNvSpPr/>
          <p:nvPr/>
        </p:nvSpPr>
        <p:spPr>
          <a:xfrm>
            <a:off x="1443757" y="7857098"/>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
        <p:nvSpPr>
          <p:cNvPr id="9" name="Rectangle 8">
            <a:extLst>
              <a:ext uri="{FF2B5EF4-FFF2-40B4-BE49-F238E27FC236}">
                <a16:creationId xmlns:a16="http://schemas.microsoft.com/office/drawing/2014/main" id="{230F2CDB-0434-8ED0-7B1B-8BA2983B561B}"/>
              </a:ext>
            </a:extLst>
          </p:cNvPr>
          <p:cNvSpPr/>
          <p:nvPr/>
        </p:nvSpPr>
        <p:spPr>
          <a:xfrm>
            <a:off x="1450684" y="9402515"/>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
        <p:nvSpPr>
          <p:cNvPr id="16" name="Rectangle 15">
            <a:extLst>
              <a:ext uri="{FF2B5EF4-FFF2-40B4-BE49-F238E27FC236}">
                <a16:creationId xmlns:a16="http://schemas.microsoft.com/office/drawing/2014/main" id="{F090CD4B-2121-9B89-4D82-015395359127}"/>
              </a:ext>
            </a:extLst>
          </p:cNvPr>
          <p:cNvSpPr/>
          <p:nvPr/>
        </p:nvSpPr>
        <p:spPr>
          <a:xfrm>
            <a:off x="1473053" y="11380183"/>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Tree>
    <p:extLst>
      <p:ext uri="{BB962C8B-B14F-4D97-AF65-F5344CB8AC3E}">
        <p14:creationId xmlns:p14="http://schemas.microsoft.com/office/powerpoint/2010/main" val="1245996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left)">
                                      <p:cBhvr>
                                        <p:cTn id="6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 grpId="0"/>
      <p:bldP spid="6" grpId="0"/>
      <p:bldP spid="7" grpId="0"/>
      <p:bldP spid="8" grpId="0"/>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21">
            <a:extLst>
              <a:ext uri="{FF2B5EF4-FFF2-40B4-BE49-F238E27FC236}">
                <a16:creationId xmlns:a16="http://schemas.microsoft.com/office/drawing/2014/main" id="{EFE5FD9A-8DAE-41E9-BE5B-4B8636094028}"/>
              </a:ext>
            </a:extLst>
          </p:cNvPr>
          <p:cNvSpPr txBox="1"/>
          <p:nvPr/>
        </p:nvSpPr>
        <p:spPr>
          <a:xfrm>
            <a:off x="7884010" y="3880459"/>
            <a:ext cx="1469953" cy="1275969"/>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a:t>
            </a:r>
            <a:endParaRPr lang="en-US" sz="6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1F6311BF-A4CF-4E55-85D0-0A86514BB33B}"/>
              </a:ext>
            </a:extLst>
          </p:cNvPr>
          <p:cNvGrpSpPr/>
          <p:nvPr/>
        </p:nvGrpSpPr>
        <p:grpSpPr>
          <a:xfrm>
            <a:off x="6629400" y="1114615"/>
            <a:ext cx="13142304" cy="1275969"/>
            <a:chOff x="71819" y="108752"/>
            <a:chExt cx="6395438" cy="872484"/>
          </a:xfrm>
        </p:grpSpPr>
        <p:pic>
          <p:nvPicPr>
            <p:cNvPr id="12" name="Picture 11">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395438" cy="824094"/>
            </a:xfrm>
            <a:prstGeom prst="rect">
              <a:avLst/>
            </a:prstGeom>
          </p:spPr>
        </p:pic>
        <p:sp>
          <p:nvSpPr>
            <p:cNvPr id="13"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Rectangle 13"/>
          <p:cNvSpPr/>
          <p:nvPr/>
        </p:nvSpPr>
        <p:spPr>
          <a:xfrm>
            <a:off x="9338425" y="1340026"/>
            <a:ext cx="7613879" cy="923330"/>
          </a:xfrm>
          <a:prstGeom prst="rect">
            <a:avLst/>
          </a:prstGeom>
        </p:spPr>
        <p:txBody>
          <a:bodyPr wrap="none">
            <a:spAutoFit/>
          </a:bodyPr>
          <a:lstStyle/>
          <a:p>
            <a:r>
              <a:rPr lang="en-US" sz="5400" b="1" dirty="0">
                <a:solidFill>
                  <a:schemeClr val="bg1"/>
                </a:solidFill>
              </a:rPr>
              <a:t>CÔNG THỨC LƯỢNG GIÁC</a:t>
            </a:r>
            <a:endParaRPr lang="en-US" sz="5400" dirty="0">
              <a:solidFill>
                <a:schemeClr val="bg1"/>
              </a:solidFill>
            </a:endParaRPr>
          </a:p>
        </p:txBody>
      </p:sp>
      <p:sp>
        <p:nvSpPr>
          <p:cNvPr id="15" name="Rectangle 14"/>
          <p:cNvSpPr/>
          <p:nvPr/>
        </p:nvSpPr>
        <p:spPr>
          <a:xfrm>
            <a:off x="824934" y="3073626"/>
            <a:ext cx="9810699" cy="769441"/>
          </a:xfrm>
          <a:prstGeom prst="rect">
            <a:avLst/>
          </a:prstGeom>
        </p:spPr>
        <p:txBody>
          <a:bodyPr wrap="none">
            <a:spAutoFit/>
          </a:bodyPr>
          <a:lstStyle/>
          <a:p>
            <a:r>
              <a:rPr lang="en-US" sz="4400" b="1" dirty="0">
                <a:solidFill>
                  <a:srgbClr val="FF0000"/>
                </a:solidFill>
                <a:latin typeface="Times New Roman" pitchFamily="18" charset="0"/>
                <a:cs typeface="Times New Roman" pitchFamily="18" charset="0"/>
              </a:rPr>
              <a:t>2.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CÔNG THỨC NHÂN ĐÔI, HẠ BẬC</a:t>
            </a:r>
          </a:p>
        </p:txBody>
      </p:sp>
      <p:grpSp>
        <p:nvGrpSpPr>
          <p:cNvPr id="36" name="Group 35"/>
          <p:cNvGrpSpPr/>
          <p:nvPr/>
        </p:nvGrpSpPr>
        <p:grpSpPr>
          <a:xfrm>
            <a:off x="919450" y="4419600"/>
            <a:ext cx="22473950" cy="4292437"/>
            <a:chOff x="1103562" y="2610322"/>
            <a:chExt cx="21897886" cy="4104456"/>
          </a:xfrm>
        </p:grpSpPr>
        <p:grpSp>
          <p:nvGrpSpPr>
            <p:cNvPr id="37" name="Group 144"/>
            <p:cNvGrpSpPr/>
            <p:nvPr/>
          </p:nvGrpSpPr>
          <p:grpSpPr>
            <a:xfrm>
              <a:off x="1103562" y="2610322"/>
              <a:ext cx="21897886" cy="4104456"/>
              <a:chOff x="1076414" y="3106247"/>
              <a:chExt cx="21897886" cy="4104456"/>
            </a:xfrm>
          </p:grpSpPr>
          <p:sp>
            <p:nvSpPr>
              <p:cNvPr id="39" name="Rounded Rectangle 38"/>
              <p:cNvSpPr/>
              <p:nvPr/>
            </p:nvSpPr>
            <p:spPr>
              <a:xfrm>
                <a:off x="1312551" y="3491345"/>
                <a:ext cx="21661749" cy="3719358"/>
              </a:xfrm>
              <a:prstGeom prst="roundRect">
                <a:avLst>
                  <a:gd name="adj" fmla="val 302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b="1">
                  <a:latin typeface="Tahoma" pitchFamily="34" charset="0"/>
                  <a:ea typeface="Tahoma" pitchFamily="34" charset="0"/>
                  <a:cs typeface="Tahoma" pitchFamily="34" charset="0"/>
                </a:endParaRPr>
              </a:p>
            </p:txBody>
          </p:sp>
          <p:grpSp>
            <p:nvGrpSpPr>
              <p:cNvPr id="40" name="Group 65"/>
              <p:cNvGrpSpPr/>
              <p:nvPr/>
            </p:nvGrpSpPr>
            <p:grpSpPr>
              <a:xfrm>
                <a:off x="1076414" y="3106247"/>
                <a:ext cx="7560840" cy="824978"/>
                <a:chOff x="166396" y="8712046"/>
                <a:chExt cx="7560840" cy="824978"/>
              </a:xfrm>
            </p:grpSpPr>
            <p:sp>
              <p:nvSpPr>
                <p:cNvPr id="41" name="Freeform 20"/>
                <p:cNvSpPr>
                  <a:spLocks/>
                </p:cNvSpPr>
                <p:nvPr/>
              </p:nvSpPr>
              <p:spPr bwMode="auto">
                <a:xfrm>
                  <a:off x="384522" y="8755081"/>
                  <a:ext cx="7342714"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grpSp>
              <p:nvGrpSpPr>
                <p:cNvPr id="42" name="Group 41"/>
                <p:cNvGrpSpPr/>
                <p:nvPr/>
              </p:nvGrpSpPr>
              <p:grpSpPr>
                <a:xfrm>
                  <a:off x="166396" y="8780574"/>
                  <a:ext cx="702538" cy="572227"/>
                  <a:chOff x="-145995" y="8633545"/>
                  <a:chExt cx="787401" cy="641350"/>
                </a:xfrm>
              </p:grpSpPr>
              <p:sp>
                <p:nvSpPr>
                  <p:cNvPr id="4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45"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4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47"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4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4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5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51" name="Freeform 52"/>
                  <p:cNvSpPr>
                    <a:spLocks noEditPoints="1"/>
                  </p:cNvSpPr>
                  <p:nvPr/>
                </p:nvSpPr>
                <p:spPr bwMode="auto">
                  <a:xfrm>
                    <a:off x="-145995" y="8701806"/>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5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5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5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5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grpSp>
            <p:sp>
              <p:nvSpPr>
                <p:cNvPr id="43" name="TextBox 42"/>
                <p:cNvSpPr txBox="1"/>
                <p:nvPr/>
              </p:nvSpPr>
              <p:spPr>
                <a:xfrm>
                  <a:off x="932118" y="8712046"/>
                  <a:ext cx="6527551" cy="765175"/>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1. </a:t>
                  </a:r>
                  <a:r>
                    <a:rPr lang="en-US" sz="4600" b="1" dirty="0" err="1">
                      <a:solidFill>
                        <a:schemeClr val="bg1"/>
                      </a:solidFill>
                      <a:latin typeface="Tahoma" pitchFamily="34" charset="0"/>
                      <a:ea typeface="Tahoma" pitchFamily="34" charset="0"/>
                      <a:cs typeface="Tahoma" pitchFamily="34" charset="0"/>
                    </a:rPr>
                    <a:t>Công</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thức</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nhân</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đôi</a:t>
                  </a:r>
                  <a:endParaRPr lang="en-US" sz="4600" b="1" dirty="0">
                    <a:solidFill>
                      <a:schemeClr val="bg1"/>
                    </a:solidFill>
                    <a:latin typeface="Tahoma" pitchFamily="34" charset="0"/>
                    <a:ea typeface="Tahoma" pitchFamily="34" charset="0"/>
                    <a:cs typeface="Tahoma" pitchFamily="34" charset="0"/>
                  </a:endParaRPr>
                </a:p>
              </p:txBody>
            </p:sp>
          </p:grpSp>
        </p:grpSp>
        <p:sp>
          <p:nvSpPr>
            <p:cNvPr id="38" name="TextBox 37"/>
            <p:cNvSpPr txBox="1"/>
            <p:nvPr/>
          </p:nvSpPr>
          <p:spPr>
            <a:xfrm>
              <a:off x="2975770" y="3474418"/>
              <a:ext cx="18506056" cy="794605"/>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56" name="Rectangle 55"/>
              <p:cNvSpPr/>
              <p:nvPr/>
            </p:nvSpPr>
            <p:spPr>
              <a:xfrm>
                <a:off x="3407559" y="5327661"/>
                <a:ext cx="5823710" cy="800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600" b="1" i="1" smtClean="0">
                          <a:latin typeface="Cambria Math" panose="02040503050406030204" pitchFamily="18" charset="0"/>
                        </a:rPr>
                        <m:t>𝐬</m:t>
                      </m:r>
                      <m:r>
                        <a:rPr lang="en-US" sz="4600" b="1" i="0">
                          <a:latin typeface="Cambria Math" panose="02040503050406030204" pitchFamily="18" charset="0"/>
                        </a:rPr>
                        <m:t>𝐢𝐧𝟐</m:t>
                      </m:r>
                      <m:r>
                        <a:rPr lang="en-US" sz="4600" b="1" i="1">
                          <a:latin typeface="Cambria Math" panose="02040503050406030204" pitchFamily="18" charset="0"/>
                        </a:rPr>
                        <m:t>𝒂</m:t>
                      </m:r>
                      <m:r>
                        <a:rPr lang="en-US" sz="4600" b="1" i="0">
                          <a:latin typeface="Cambria Math" panose="02040503050406030204" pitchFamily="18" charset="0"/>
                        </a:rPr>
                        <m:t>=</m:t>
                      </m:r>
                      <m:r>
                        <a:rPr lang="en-US" sz="4600" b="1" i="0">
                          <a:latin typeface="Cambria Math" panose="02040503050406030204" pitchFamily="18" charset="0"/>
                        </a:rPr>
                        <m:t>𝟐</m:t>
                      </m:r>
                      <m:r>
                        <a:rPr lang="en-US" sz="4600" b="1" i="0">
                          <a:latin typeface="Cambria Math" panose="02040503050406030204" pitchFamily="18" charset="0"/>
                        </a:rPr>
                        <m:t> </m:t>
                      </m:r>
                      <m:r>
                        <a:rPr lang="en-US" sz="4600" b="1" i="0">
                          <a:latin typeface="Cambria Math" panose="02040503050406030204" pitchFamily="18" charset="0"/>
                        </a:rPr>
                        <m:t>𝐬𝐢𝐧</m:t>
                      </m:r>
                      <m:r>
                        <a:rPr lang="en-US" sz="4600" b="1" i="1">
                          <a:latin typeface="Cambria Math" panose="02040503050406030204" pitchFamily="18" charset="0"/>
                        </a:rPr>
                        <m:t>𝒂</m:t>
                      </m:r>
                      <m:r>
                        <a:rPr lang="en-US" sz="4600" b="1" i="0" smtClean="0">
                          <a:latin typeface="Cambria Math"/>
                        </a:rPr>
                        <m:t>.</m:t>
                      </m:r>
                      <m:r>
                        <a:rPr lang="en-US" sz="4600" b="1" i="0">
                          <a:latin typeface="Cambria Math" panose="02040503050406030204" pitchFamily="18" charset="0"/>
                        </a:rPr>
                        <m:t>𝐜𝐨𝐬</m:t>
                      </m:r>
                      <m:r>
                        <a:rPr lang="en-US" sz="4600" b="1" i="1">
                          <a:latin typeface="Cambria Math" panose="02040503050406030204" pitchFamily="18" charset="0"/>
                        </a:rPr>
                        <m:t>𝒂</m:t>
                      </m:r>
                    </m:oMath>
                  </m:oMathPara>
                </a14:m>
                <a:endParaRPr lang="en-US" sz="4600" b="1" dirty="0"/>
              </a:p>
            </p:txBody>
          </p:sp>
        </mc:Choice>
        <mc:Fallback xmlns="">
          <p:sp>
            <p:nvSpPr>
              <p:cNvPr id="56" name="Rectangle 55"/>
              <p:cNvSpPr>
                <a:spLocks noRot="1" noChangeAspect="1" noMove="1" noResize="1" noEditPoints="1" noAdjustHandles="1" noChangeArrowheads="1" noChangeShapeType="1" noTextEdit="1"/>
              </p:cNvSpPr>
              <p:nvPr/>
            </p:nvSpPr>
            <p:spPr>
              <a:xfrm>
                <a:off x="3407559" y="5327661"/>
                <a:ext cx="5823710" cy="80021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3407559" y="6193934"/>
                <a:ext cx="13899126" cy="81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600" b="1" i="1" smtClean="0">
                          <a:latin typeface="Cambria Math" panose="02040503050406030204" pitchFamily="18" charset="0"/>
                        </a:rPr>
                        <m:t>𝐜</m:t>
                      </m:r>
                      <m:r>
                        <a:rPr lang="en-US" sz="4600" b="1" i="0">
                          <a:latin typeface="Cambria Math" panose="02040503050406030204" pitchFamily="18" charset="0"/>
                        </a:rPr>
                        <m:t>𝐨𝐬𝟐</m:t>
                      </m:r>
                      <m:r>
                        <a:rPr lang="en-US" sz="4600" b="1" i="1">
                          <a:latin typeface="Cambria Math" panose="02040503050406030204" pitchFamily="18" charset="0"/>
                        </a:rPr>
                        <m:t>𝒂</m:t>
                      </m:r>
                      <m:r>
                        <a:rPr lang="en-US" sz="4600" b="1" i="0">
                          <a:latin typeface="Cambria Math" panose="02040503050406030204" pitchFamily="18" charset="0"/>
                        </a:rPr>
                        <m:t>=</m:t>
                      </m:r>
                      <m:r>
                        <a:rPr lang="en-US" sz="4600" b="1" i="0">
                          <a:latin typeface="Cambria Math" panose="02040503050406030204" pitchFamily="18" charset="0"/>
                        </a:rPr>
                        <m:t>𝐜𝐨</m:t>
                      </m:r>
                      <m:sSup>
                        <m:sSupPr>
                          <m:ctrlPr>
                            <a:rPr lang="en-US" sz="4600" b="1" i="1">
                              <a:latin typeface="Cambria Math" panose="02040503050406030204" pitchFamily="18" charset="0"/>
                            </a:rPr>
                          </m:ctrlPr>
                        </m:sSupPr>
                        <m:e>
                          <m:r>
                            <a:rPr lang="en-US" sz="4600" b="1" i="0">
                              <a:latin typeface="Cambria Math" panose="02040503050406030204" pitchFamily="18" charset="0"/>
                            </a:rPr>
                            <m:t>𝐬</m:t>
                          </m:r>
                        </m:e>
                        <m:sup>
                          <m:r>
                            <a:rPr lang="en-US" sz="4600" b="1" i="0">
                              <a:latin typeface="Cambria Math" panose="02040503050406030204" pitchFamily="18" charset="0"/>
                            </a:rPr>
                            <m:t>𝟐</m:t>
                          </m:r>
                        </m:sup>
                      </m:sSup>
                      <m:r>
                        <a:rPr lang="en-US" sz="4600" b="1" i="1">
                          <a:latin typeface="Cambria Math" panose="02040503050406030204" pitchFamily="18" charset="0"/>
                        </a:rPr>
                        <m:t>𝒂</m:t>
                      </m:r>
                      <m:r>
                        <a:rPr lang="en-US" sz="4600" b="1" i="0">
                          <a:latin typeface="Cambria Math" panose="02040503050406030204" pitchFamily="18" charset="0"/>
                        </a:rPr>
                        <m:t>−</m:t>
                      </m:r>
                      <m:r>
                        <a:rPr lang="en-US" sz="4600" b="1" i="0">
                          <a:latin typeface="Cambria Math" panose="02040503050406030204" pitchFamily="18" charset="0"/>
                        </a:rPr>
                        <m:t>𝐬𝐢</m:t>
                      </m:r>
                      <m:sSup>
                        <m:sSupPr>
                          <m:ctrlPr>
                            <a:rPr lang="en-US" sz="4600" b="1" i="1">
                              <a:latin typeface="Cambria Math" panose="02040503050406030204" pitchFamily="18" charset="0"/>
                            </a:rPr>
                          </m:ctrlPr>
                        </m:sSupPr>
                        <m:e>
                          <m:r>
                            <a:rPr lang="en-US" sz="4600" b="1" i="0">
                              <a:latin typeface="Cambria Math" panose="02040503050406030204" pitchFamily="18" charset="0"/>
                            </a:rPr>
                            <m:t>𝐧</m:t>
                          </m:r>
                        </m:e>
                        <m:sup>
                          <m:r>
                            <a:rPr lang="en-US" sz="4600" b="1" i="0">
                              <a:latin typeface="Cambria Math" panose="02040503050406030204" pitchFamily="18" charset="0"/>
                            </a:rPr>
                            <m:t>𝟐</m:t>
                          </m:r>
                        </m:sup>
                      </m:sSup>
                      <m:r>
                        <a:rPr lang="en-US" sz="4600" b="1" i="1">
                          <a:latin typeface="Cambria Math" panose="02040503050406030204" pitchFamily="18" charset="0"/>
                        </a:rPr>
                        <m:t>𝒂</m:t>
                      </m:r>
                      <m:r>
                        <a:rPr lang="en-US" sz="4600" b="1" i="0">
                          <a:latin typeface="Cambria Math" panose="02040503050406030204" pitchFamily="18" charset="0"/>
                        </a:rPr>
                        <m:t>=</m:t>
                      </m:r>
                      <m:r>
                        <a:rPr lang="en-US" sz="4600" b="1" i="0">
                          <a:latin typeface="Cambria Math" panose="02040503050406030204" pitchFamily="18" charset="0"/>
                        </a:rPr>
                        <m:t>𝟐𝐜𝐨</m:t>
                      </m:r>
                      <m:sSup>
                        <m:sSupPr>
                          <m:ctrlPr>
                            <a:rPr lang="en-US" sz="4600" b="1" i="1">
                              <a:latin typeface="Cambria Math" panose="02040503050406030204" pitchFamily="18" charset="0"/>
                            </a:rPr>
                          </m:ctrlPr>
                        </m:sSupPr>
                        <m:e>
                          <m:r>
                            <a:rPr lang="en-US" sz="4600" b="1" i="0">
                              <a:latin typeface="Cambria Math" panose="02040503050406030204" pitchFamily="18" charset="0"/>
                            </a:rPr>
                            <m:t>𝐬</m:t>
                          </m:r>
                        </m:e>
                        <m:sup>
                          <m:r>
                            <a:rPr lang="en-US" sz="4600" b="1" i="0">
                              <a:latin typeface="Cambria Math" panose="02040503050406030204" pitchFamily="18" charset="0"/>
                            </a:rPr>
                            <m:t>𝟐</m:t>
                          </m:r>
                        </m:sup>
                      </m:sSup>
                      <m:r>
                        <a:rPr lang="en-US" sz="4600" b="1" i="1">
                          <a:latin typeface="Cambria Math" panose="02040503050406030204" pitchFamily="18" charset="0"/>
                        </a:rPr>
                        <m:t>𝒂</m:t>
                      </m:r>
                      <m:r>
                        <a:rPr lang="en-US" sz="4600" b="1" i="0">
                          <a:latin typeface="Cambria Math" panose="02040503050406030204" pitchFamily="18" charset="0"/>
                        </a:rPr>
                        <m:t>−</m:t>
                      </m:r>
                      <m:r>
                        <a:rPr lang="en-US" sz="4600" b="1" i="0">
                          <a:latin typeface="Cambria Math" panose="02040503050406030204" pitchFamily="18" charset="0"/>
                        </a:rPr>
                        <m:t>𝟏</m:t>
                      </m:r>
                      <m:r>
                        <a:rPr lang="en-US" sz="4600" b="1" i="0">
                          <a:latin typeface="Cambria Math" panose="02040503050406030204" pitchFamily="18" charset="0"/>
                        </a:rPr>
                        <m:t>=</m:t>
                      </m:r>
                      <m:r>
                        <a:rPr lang="en-US" sz="4600" b="1" i="0">
                          <a:latin typeface="Cambria Math" panose="02040503050406030204" pitchFamily="18" charset="0"/>
                        </a:rPr>
                        <m:t>𝟏</m:t>
                      </m:r>
                      <m:r>
                        <a:rPr lang="en-US" sz="4600" b="1" i="0">
                          <a:latin typeface="Cambria Math" panose="02040503050406030204" pitchFamily="18" charset="0"/>
                        </a:rPr>
                        <m:t>−</m:t>
                      </m:r>
                      <m:r>
                        <a:rPr lang="en-US" sz="4600" b="1" i="0">
                          <a:latin typeface="Cambria Math" panose="02040503050406030204" pitchFamily="18" charset="0"/>
                        </a:rPr>
                        <m:t>𝟐𝐬𝐢</m:t>
                      </m:r>
                      <m:sSup>
                        <m:sSupPr>
                          <m:ctrlPr>
                            <a:rPr lang="en-US" sz="4600" b="1" i="1">
                              <a:latin typeface="Cambria Math" panose="02040503050406030204" pitchFamily="18" charset="0"/>
                            </a:rPr>
                          </m:ctrlPr>
                        </m:sSupPr>
                        <m:e>
                          <m:r>
                            <a:rPr lang="en-US" sz="4600" b="1" i="0">
                              <a:latin typeface="Cambria Math" panose="02040503050406030204" pitchFamily="18" charset="0"/>
                            </a:rPr>
                            <m:t>𝐧</m:t>
                          </m:r>
                        </m:e>
                        <m:sup>
                          <m:r>
                            <a:rPr lang="en-US" sz="4600" b="1" i="0">
                              <a:latin typeface="Cambria Math" panose="02040503050406030204" pitchFamily="18" charset="0"/>
                            </a:rPr>
                            <m:t>𝟐</m:t>
                          </m:r>
                        </m:sup>
                      </m:sSup>
                      <m:r>
                        <a:rPr lang="en-US" sz="4600" b="1" i="1">
                          <a:latin typeface="Cambria Math" panose="02040503050406030204" pitchFamily="18" charset="0"/>
                        </a:rPr>
                        <m:t>𝒂</m:t>
                      </m:r>
                    </m:oMath>
                  </m:oMathPara>
                </a14:m>
                <a:endParaRPr lang="en-US" sz="4600" b="1" dirty="0"/>
              </a:p>
            </p:txBody>
          </p:sp>
        </mc:Choice>
        <mc:Fallback xmlns="">
          <p:sp>
            <p:nvSpPr>
              <p:cNvPr id="57" name="Rectangle 56"/>
              <p:cNvSpPr>
                <a:spLocks noRot="1" noChangeAspect="1" noMove="1" noResize="1" noEditPoints="1" noAdjustHandles="1" noChangeArrowheads="1" noChangeShapeType="1" noTextEdit="1"/>
              </p:cNvSpPr>
              <p:nvPr/>
            </p:nvSpPr>
            <p:spPr>
              <a:xfrm>
                <a:off x="3407559" y="6193934"/>
                <a:ext cx="13899126" cy="81624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3407559" y="7060207"/>
                <a:ext cx="5292283" cy="1422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600" b="1" i="1" smtClean="0">
                          <a:latin typeface="Cambria Math" panose="02040503050406030204" pitchFamily="18" charset="0"/>
                        </a:rPr>
                        <m:t>𝐭</m:t>
                      </m:r>
                      <m:r>
                        <a:rPr lang="en-US" sz="4600" b="1" i="0">
                          <a:latin typeface="Cambria Math" panose="02040503050406030204" pitchFamily="18" charset="0"/>
                        </a:rPr>
                        <m:t>𝐚𝐧𝟐𝐚</m:t>
                      </m:r>
                      <m:r>
                        <a:rPr lang="en-US" sz="4600" b="1" i="0">
                          <a:latin typeface="Cambria Math" panose="02040503050406030204" pitchFamily="18" charset="0"/>
                        </a:rPr>
                        <m:t>=</m:t>
                      </m:r>
                      <m:f>
                        <m:fPr>
                          <m:ctrlPr>
                            <a:rPr lang="en-US" sz="4600" b="1" i="1">
                              <a:latin typeface="Cambria Math" panose="02040503050406030204" pitchFamily="18" charset="0"/>
                            </a:rPr>
                          </m:ctrlPr>
                        </m:fPr>
                        <m:num>
                          <m:r>
                            <a:rPr lang="en-US" sz="4600" b="1" i="0">
                              <a:latin typeface="Cambria Math" panose="02040503050406030204" pitchFamily="18" charset="0"/>
                            </a:rPr>
                            <m:t>𝟐𝐭𝐚𝐧</m:t>
                          </m:r>
                          <m:r>
                            <a:rPr lang="en-US" sz="4600" b="1" i="1">
                              <a:latin typeface="Cambria Math" panose="02040503050406030204" pitchFamily="18" charset="0"/>
                            </a:rPr>
                            <m:t>𝒂</m:t>
                          </m:r>
                        </m:num>
                        <m:den>
                          <m:r>
                            <a:rPr lang="en-US" sz="4600" b="1" i="0">
                              <a:latin typeface="Cambria Math" panose="02040503050406030204" pitchFamily="18" charset="0"/>
                            </a:rPr>
                            <m:t>𝟏</m:t>
                          </m:r>
                          <m:r>
                            <a:rPr lang="en-US" sz="4600" b="1" i="0">
                              <a:latin typeface="Cambria Math" panose="02040503050406030204" pitchFamily="18" charset="0"/>
                            </a:rPr>
                            <m:t>−</m:t>
                          </m:r>
                          <m:r>
                            <a:rPr lang="en-US" sz="4600" b="1" i="0">
                              <a:latin typeface="Cambria Math" panose="02040503050406030204" pitchFamily="18" charset="0"/>
                            </a:rPr>
                            <m:t>𝐭𝐚</m:t>
                          </m:r>
                          <m:sSup>
                            <m:sSupPr>
                              <m:ctrlPr>
                                <a:rPr lang="en-US" sz="4600" b="1" i="1">
                                  <a:latin typeface="Cambria Math" panose="02040503050406030204" pitchFamily="18" charset="0"/>
                                </a:rPr>
                              </m:ctrlPr>
                            </m:sSupPr>
                            <m:e>
                              <m:r>
                                <a:rPr lang="en-US" sz="4600" b="1" i="0">
                                  <a:latin typeface="Cambria Math" panose="02040503050406030204" pitchFamily="18" charset="0"/>
                                </a:rPr>
                                <m:t>𝐧</m:t>
                              </m:r>
                            </m:e>
                            <m:sup>
                              <m:r>
                                <a:rPr lang="en-US" sz="4600" b="1" i="0">
                                  <a:latin typeface="Cambria Math" panose="02040503050406030204" pitchFamily="18" charset="0"/>
                                </a:rPr>
                                <m:t>𝟐</m:t>
                              </m:r>
                            </m:sup>
                          </m:sSup>
                          <m:r>
                            <a:rPr lang="en-US" sz="4600" b="1" i="1">
                              <a:latin typeface="Cambria Math" panose="02040503050406030204" pitchFamily="18" charset="0"/>
                            </a:rPr>
                            <m:t>𝒂</m:t>
                          </m:r>
                        </m:den>
                      </m:f>
                    </m:oMath>
                  </m:oMathPara>
                </a14:m>
                <a:endParaRPr lang="en-US" sz="4600" b="1" dirty="0"/>
              </a:p>
            </p:txBody>
          </p:sp>
        </mc:Choice>
        <mc:Fallback xmlns="">
          <p:sp>
            <p:nvSpPr>
              <p:cNvPr id="58" name="Rectangle 57"/>
              <p:cNvSpPr>
                <a:spLocks noRot="1" noChangeAspect="1" noMove="1" noResize="1" noEditPoints="1" noAdjustHandles="1" noChangeArrowheads="1" noChangeShapeType="1" noTextEdit="1"/>
              </p:cNvSpPr>
              <p:nvPr/>
            </p:nvSpPr>
            <p:spPr>
              <a:xfrm>
                <a:off x="3407559" y="7060207"/>
                <a:ext cx="5292283" cy="1422249"/>
              </a:xfrm>
              <a:prstGeom prst="rect">
                <a:avLst/>
              </a:prstGeom>
              <a:blipFill rotWithShape="1">
                <a:blip r:embed="rId6"/>
                <a:stretch>
                  <a:fillRect/>
                </a:stretch>
              </a:blipFill>
            </p:spPr>
            <p:txBody>
              <a:bodyPr/>
              <a:lstStyle/>
              <a:p>
                <a:r>
                  <a:rPr lang="en-US">
                    <a:noFill/>
                  </a:rPr>
                  <a:t> </a:t>
                </a:r>
              </a:p>
            </p:txBody>
          </p:sp>
        </mc:Fallback>
      </mc:AlternateContent>
      <p:grpSp>
        <p:nvGrpSpPr>
          <p:cNvPr id="59" name="Group 58"/>
          <p:cNvGrpSpPr/>
          <p:nvPr/>
        </p:nvGrpSpPr>
        <p:grpSpPr>
          <a:xfrm>
            <a:off x="919450" y="9100120"/>
            <a:ext cx="22473950" cy="3168080"/>
            <a:chOff x="1103562" y="2610322"/>
            <a:chExt cx="21897886" cy="3029339"/>
          </a:xfrm>
        </p:grpSpPr>
        <p:grpSp>
          <p:nvGrpSpPr>
            <p:cNvPr id="60" name="Group 144"/>
            <p:cNvGrpSpPr/>
            <p:nvPr/>
          </p:nvGrpSpPr>
          <p:grpSpPr>
            <a:xfrm>
              <a:off x="1103562" y="2610322"/>
              <a:ext cx="21897886" cy="3029339"/>
              <a:chOff x="1076414" y="3106247"/>
              <a:chExt cx="21897886" cy="3029339"/>
            </a:xfrm>
          </p:grpSpPr>
          <p:sp>
            <p:nvSpPr>
              <p:cNvPr id="62" name="Rounded Rectangle 61"/>
              <p:cNvSpPr/>
              <p:nvPr/>
            </p:nvSpPr>
            <p:spPr>
              <a:xfrm>
                <a:off x="1312551" y="3491345"/>
                <a:ext cx="21661749" cy="2644241"/>
              </a:xfrm>
              <a:prstGeom prst="roundRect">
                <a:avLst>
                  <a:gd name="adj" fmla="val 3023"/>
                </a:avLst>
              </a:prstGeom>
              <a:solidFill>
                <a:schemeClr val="accent5">
                  <a:lumMod val="20000"/>
                  <a:lumOff val="80000"/>
                </a:schemeClr>
              </a:solidFill>
              <a:ln w="190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b="1">
                  <a:latin typeface="Tahoma" pitchFamily="34" charset="0"/>
                  <a:ea typeface="Tahoma" pitchFamily="34" charset="0"/>
                  <a:cs typeface="Tahoma" pitchFamily="34" charset="0"/>
                </a:endParaRPr>
              </a:p>
            </p:txBody>
          </p:sp>
          <p:grpSp>
            <p:nvGrpSpPr>
              <p:cNvPr id="63" name="Group 65"/>
              <p:cNvGrpSpPr/>
              <p:nvPr/>
            </p:nvGrpSpPr>
            <p:grpSpPr>
              <a:xfrm>
                <a:off x="1076414" y="3106247"/>
                <a:ext cx="7560840" cy="824978"/>
                <a:chOff x="166396" y="8712046"/>
                <a:chExt cx="7560840" cy="824978"/>
              </a:xfrm>
            </p:grpSpPr>
            <p:sp>
              <p:nvSpPr>
                <p:cNvPr id="64" name="Freeform 20"/>
                <p:cNvSpPr>
                  <a:spLocks/>
                </p:cNvSpPr>
                <p:nvPr/>
              </p:nvSpPr>
              <p:spPr bwMode="auto">
                <a:xfrm>
                  <a:off x="384522" y="8755081"/>
                  <a:ext cx="7342714"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grpSp>
              <p:nvGrpSpPr>
                <p:cNvPr id="65" name="Group 64"/>
                <p:cNvGrpSpPr/>
                <p:nvPr/>
              </p:nvGrpSpPr>
              <p:grpSpPr>
                <a:xfrm>
                  <a:off x="166396" y="8780574"/>
                  <a:ext cx="702538" cy="572227"/>
                  <a:chOff x="-145995" y="8633545"/>
                  <a:chExt cx="787401" cy="641350"/>
                </a:xfrm>
              </p:grpSpPr>
              <p:sp>
                <p:nvSpPr>
                  <p:cNvPr id="6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6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6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4" name="Freeform 52"/>
                  <p:cNvSpPr>
                    <a:spLocks noEditPoints="1"/>
                  </p:cNvSpPr>
                  <p:nvPr/>
                </p:nvSpPr>
                <p:spPr bwMode="auto">
                  <a:xfrm>
                    <a:off x="-145995" y="8701806"/>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sp>
                <p:nvSpPr>
                  <p:cNvPr id="7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b="1">
                      <a:latin typeface="Tahoma" pitchFamily="34" charset="0"/>
                      <a:ea typeface="Tahoma" pitchFamily="34" charset="0"/>
                      <a:cs typeface="Tahoma" pitchFamily="34" charset="0"/>
                    </a:endParaRPr>
                  </a:p>
                </p:txBody>
              </p:sp>
            </p:grpSp>
            <p:sp>
              <p:nvSpPr>
                <p:cNvPr id="66" name="TextBox 65"/>
                <p:cNvSpPr txBox="1"/>
                <p:nvPr/>
              </p:nvSpPr>
              <p:spPr>
                <a:xfrm>
                  <a:off x="932118" y="8712046"/>
                  <a:ext cx="5913719" cy="765175"/>
                </a:xfrm>
                <a:prstGeom prst="rect">
                  <a:avLst/>
                </a:prstGeom>
                <a:noFill/>
              </p:spPr>
              <p:txBody>
                <a:bodyPr wrap="none" rtlCol="0">
                  <a:spAutoFit/>
                </a:bodyPr>
                <a:lstStyle/>
                <a:p>
                  <a:r>
                    <a:rPr lang="en-US" sz="4600" b="1" dirty="0">
                      <a:solidFill>
                        <a:schemeClr val="bg1"/>
                      </a:solidFill>
                      <a:latin typeface="Tahoma" pitchFamily="34" charset="0"/>
                      <a:ea typeface="Tahoma" pitchFamily="34" charset="0"/>
                      <a:cs typeface="Tahoma" pitchFamily="34" charset="0"/>
                    </a:rPr>
                    <a:t>2. </a:t>
                  </a:r>
                  <a:r>
                    <a:rPr lang="en-US" sz="4600" b="1" dirty="0" err="1">
                      <a:solidFill>
                        <a:schemeClr val="bg1"/>
                      </a:solidFill>
                      <a:latin typeface="Tahoma" pitchFamily="34" charset="0"/>
                      <a:ea typeface="Tahoma" pitchFamily="34" charset="0"/>
                      <a:cs typeface="Tahoma" pitchFamily="34" charset="0"/>
                    </a:rPr>
                    <a:t>Công</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thức</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hạ</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bậc</a:t>
                  </a:r>
                  <a:endParaRPr lang="en-US" sz="4600" b="1" dirty="0">
                    <a:solidFill>
                      <a:schemeClr val="bg1"/>
                    </a:solidFill>
                    <a:latin typeface="Tahoma" pitchFamily="34" charset="0"/>
                    <a:ea typeface="Tahoma" pitchFamily="34" charset="0"/>
                    <a:cs typeface="Tahoma" pitchFamily="34" charset="0"/>
                  </a:endParaRPr>
                </a:p>
              </p:txBody>
            </p:sp>
          </p:grpSp>
        </p:grpSp>
        <p:sp>
          <p:nvSpPr>
            <p:cNvPr id="61" name="TextBox 60"/>
            <p:cNvSpPr txBox="1"/>
            <p:nvPr/>
          </p:nvSpPr>
          <p:spPr>
            <a:xfrm>
              <a:off x="2975770" y="3474418"/>
              <a:ext cx="18506056" cy="794605"/>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9" name="Rectangle 78"/>
              <p:cNvSpPr/>
              <p:nvPr/>
            </p:nvSpPr>
            <p:spPr>
              <a:xfrm>
                <a:off x="3683150" y="10323350"/>
                <a:ext cx="5844292" cy="1377300"/>
              </a:xfrm>
              <a:prstGeom prst="rect">
                <a:avLst/>
              </a:prstGeom>
            </p:spPr>
            <p:txBody>
              <a:bodyPr wrap="none">
                <a:spAutoFit/>
              </a:bodyPr>
              <a:lstStyle/>
              <a:p>
                <a14:m>
                  <m:oMath xmlns:m="http://schemas.openxmlformats.org/officeDocument/2006/math">
                    <m:func>
                      <m:funcPr>
                        <m:ctrlPr>
                          <a:rPr lang="en-US" sz="5800" b="1" i="1" smtClean="0">
                            <a:latin typeface="Cambria Math" panose="02040503050406030204" pitchFamily="18" charset="0"/>
                          </a:rPr>
                        </m:ctrlPr>
                      </m:funcPr>
                      <m:fName>
                        <m:sSup>
                          <m:sSupPr>
                            <m:ctrlPr>
                              <a:rPr lang="en-US" sz="5800" b="1" i="1">
                                <a:latin typeface="Cambria Math" panose="02040503050406030204" pitchFamily="18" charset="0"/>
                              </a:rPr>
                            </m:ctrlPr>
                          </m:sSupPr>
                          <m:e>
                            <m:r>
                              <a:rPr lang="en-US" sz="5800" b="1" i="1">
                                <a:latin typeface="Cambria Math" panose="02040503050406030204" pitchFamily="18" charset="0"/>
                              </a:rPr>
                              <m:t>𝒄𝒐𝒔</m:t>
                            </m:r>
                          </m:e>
                          <m:sup>
                            <m:r>
                              <a:rPr lang="en-US" sz="5800" b="1" i="0">
                                <a:latin typeface="Cambria Math" panose="02040503050406030204" pitchFamily="18" charset="0"/>
                              </a:rPr>
                              <m:t>𝟐</m:t>
                            </m:r>
                          </m:sup>
                        </m:sSup>
                      </m:fName>
                      <m:e>
                        <m:r>
                          <a:rPr lang="en-US" sz="5800" b="1" i="1">
                            <a:latin typeface="Cambria Math" panose="02040503050406030204" pitchFamily="18" charset="0"/>
                          </a:rPr>
                          <m:t>𝒂</m:t>
                        </m:r>
                      </m:e>
                    </m:func>
                    <m:r>
                      <a:rPr lang="en-US" sz="5800" b="1" i="0">
                        <a:latin typeface="Cambria Math" panose="02040503050406030204" pitchFamily="18" charset="0"/>
                      </a:rPr>
                      <m:t>=</m:t>
                    </m:r>
                    <m:f>
                      <m:fPr>
                        <m:ctrlPr>
                          <a:rPr lang="en-US" sz="5800" b="1" i="1">
                            <a:latin typeface="Cambria Math" panose="02040503050406030204" pitchFamily="18" charset="0"/>
                          </a:rPr>
                        </m:ctrlPr>
                      </m:fPr>
                      <m:num>
                        <m:r>
                          <a:rPr lang="en-US" sz="5800" b="1" i="0">
                            <a:latin typeface="Cambria Math" panose="02040503050406030204" pitchFamily="18" charset="0"/>
                          </a:rPr>
                          <m:t>𝟏</m:t>
                        </m:r>
                        <m:r>
                          <a:rPr lang="en-US" sz="5800" b="1" i="0">
                            <a:latin typeface="Cambria Math" panose="02040503050406030204" pitchFamily="18" charset="0"/>
                          </a:rPr>
                          <m:t>+</m:t>
                        </m:r>
                        <m:func>
                          <m:funcPr>
                            <m:ctrlPr>
                              <a:rPr lang="en-US" sz="5800" b="1" i="1">
                                <a:latin typeface="Cambria Math" panose="02040503050406030204" pitchFamily="18" charset="0"/>
                              </a:rPr>
                            </m:ctrlPr>
                          </m:funcPr>
                          <m:fName>
                            <m:r>
                              <a:rPr lang="en-US" sz="5800" b="1" i="1">
                                <a:latin typeface="Cambria Math" panose="02040503050406030204" pitchFamily="18" charset="0"/>
                              </a:rPr>
                              <m:t>𝒄𝒐𝒔</m:t>
                            </m:r>
                          </m:fName>
                          <m:e>
                            <m:r>
                              <a:rPr lang="en-US" sz="5800" b="1" i="0">
                                <a:latin typeface="Cambria Math" panose="02040503050406030204" pitchFamily="18" charset="0"/>
                              </a:rPr>
                              <m:t>𝟐</m:t>
                            </m:r>
                          </m:e>
                        </m:func>
                        <m:r>
                          <a:rPr lang="en-US" sz="5800" b="1" i="1">
                            <a:latin typeface="Cambria Math" panose="02040503050406030204" pitchFamily="18" charset="0"/>
                          </a:rPr>
                          <m:t>𝒂</m:t>
                        </m:r>
                      </m:num>
                      <m:den>
                        <m:r>
                          <a:rPr lang="en-US" sz="5800" b="1" i="0">
                            <a:latin typeface="Cambria Math" panose="02040503050406030204" pitchFamily="18" charset="0"/>
                          </a:rPr>
                          <m:t>𝟐</m:t>
                        </m:r>
                      </m:den>
                    </m:f>
                  </m:oMath>
                </a14:m>
                <a:r>
                  <a:rPr lang="en-US" sz="5800" b="1" dirty="0"/>
                  <a:t>;</a:t>
                </a:r>
              </a:p>
            </p:txBody>
          </p:sp>
        </mc:Choice>
        <mc:Fallback xmlns="">
          <p:sp>
            <p:nvSpPr>
              <p:cNvPr id="79" name="Rectangle 78"/>
              <p:cNvSpPr>
                <a:spLocks noRot="1" noChangeAspect="1" noMove="1" noResize="1" noEditPoints="1" noAdjustHandles="1" noChangeArrowheads="1" noChangeShapeType="1" noTextEdit="1"/>
              </p:cNvSpPr>
              <p:nvPr/>
            </p:nvSpPr>
            <p:spPr>
              <a:xfrm>
                <a:off x="3683150" y="10323350"/>
                <a:ext cx="5844292" cy="1377300"/>
              </a:xfrm>
              <a:prstGeom prst="rect">
                <a:avLst/>
              </a:prstGeom>
              <a:blipFill>
                <a:blip r:embed="rId7"/>
                <a:stretch>
                  <a:fillRect r="-5005" b="-15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a:off x="10593804" y="10318741"/>
                <a:ext cx="5796202" cy="1377300"/>
              </a:xfrm>
              <a:prstGeom prst="rect">
                <a:avLst/>
              </a:prstGeom>
            </p:spPr>
            <p:txBody>
              <a:bodyPr wrap="none">
                <a:spAutoFit/>
              </a:bodyPr>
              <a:lstStyle/>
              <a:p>
                <a14:m>
                  <m:oMath xmlns:m="http://schemas.openxmlformats.org/officeDocument/2006/math">
                    <m:func>
                      <m:funcPr>
                        <m:ctrlPr>
                          <a:rPr lang="en-US" sz="5800" b="1" i="1" smtClean="0">
                            <a:latin typeface="Cambria Math" panose="02040503050406030204" pitchFamily="18" charset="0"/>
                          </a:rPr>
                        </m:ctrlPr>
                      </m:funcPr>
                      <m:fName>
                        <m:sSup>
                          <m:sSupPr>
                            <m:ctrlPr>
                              <a:rPr lang="en-US" sz="5800" b="1" i="1">
                                <a:latin typeface="Cambria Math" panose="02040503050406030204" pitchFamily="18" charset="0"/>
                              </a:rPr>
                            </m:ctrlPr>
                          </m:sSupPr>
                          <m:e>
                            <m:r>
                              <a:rPr lang="en-US" sz="5800" b="1" i="1">
                                <a:latin typeface="Cambria Math" panose="02040503050406030204" pitchFamily="18" charset="0"/>
                              </a:rPr>
                              <m:t>𝒔𝒊𝒏</m:t>
                            </m:r>
                          </m:e>
                          <m:sup>
                            <m:r>
                              <a:rPr lang="en-US" sz="5800" b="1" i="0">
                                <a:latin typeface="Cambria Math" panose="02040503050406030204" pitchFamily="18" charset="0"/>
                              </a:rPr>
                              <m:t>𝟐</m:t>
                            </m:r>
                          </m:sup>
                        </m:sSup>
                      </m:fName>
                      <m:e>
                        <m:r>
                          <a:rPr lang="en-US" sz="5800" b="1" i="1">
                            <a:latin typeface="Cambria Math" panose="02040503050406030204" pitchFamily="18" charset="0"/>
                          </a:rPr>
                          <m:t>𝒂</m:t>
                        </m:r>
                      </m:e>
                    </m:func>
                    <m:r>
                      <a:rPr lang="en-US" sz="5800" b="1" i="0">
                        <a:latin typeface="Cambria Math" panose="02040503050406030204" pitchFamily="18" charset="0"/>
                      </a:rPr>
                      <m:t>=</m:t>
                    </m:r>
                    <m:f>
                      <m:fPr>
                        <m:ctrlPr>
                          <a:rPr lang="en-US" sz="5800" b="1" i="1">
                            <a:latin typeface="Cambria Math" panose="02040503050406030204" pitchFamily="18" charset="0"/>
                          </a:rPr>
                        </m:ctrlPr>
                      </m:fPr>
                      <m:num>
                        <m:r>
                          <a:rPr lang="en-US" sz="5800" b="1" i="0">
                            <a:latin typeface="Cambria Math" panose="02040503050406030204" pitchFamily="18" charset="0"/>
                          </a:rPr>
                          <m:t>𝟏</m:t>
                        </m:r>
                        <m:r>
                          <a:rPr lang="en-US" sz="5800" b="1" i="0">
                            <a:latin typeface="Cambria Math" panose="02040503050406030204" pitchFamily="18" charset="0"/>
                          </a:rPr>
                          <m:t>−</m:t>
                        </m:r>
                        <m:func>
                          <m:funcPr>
                            <m:ctrlPr>
                              <a:rPr lang="en-US" sz="5800" b="1" i="1">
                                <a:latin typeface="Cambria Math" panose="02040503050406030204" pitchFamily="18" charset="0"/>
                              </a:rPr>
                            </m:ctrlPr>
                          </m:funcPr>
                          <m:fName>
                            <m:r>
                              <a:rPr lang="en-US" sz="5800" b="1" i="1">
                                <a:latin typeface="Cambria Math" panose="02040503050406030204" pitchFamily="18" charset="0"/>
                              </a:rPr>
                              <m:t>𝒄𝒐𝒔</m:t>
                            </m:r>
                          </m:fName>
                          <m:e>
                            <m:r>
                              <a:rPr lang="en-US" sz="5800" b="1" i="0">
                                <a:latin typeface="Cambria Math" panose="02040503050406030204" pitchFamily="18" charset="0"/>
                              </a:rPr>
                              <m:t>𝟐</m:t>
                            </m:r>
                          </m:e>
                        </m:func>
                        <m:r>
                          <a:rPr lang="en-US" sz="5800" b="1" i="1">
                            <a:latin typeface="Cambria Math" panose="02040503050406030204" pitchFamily="18" charset="0"/>
                          </a:rPr>
                          <m:t>𝒂</m:t>
                        </m:r>
                      </m:num>
                      <m:den>
                        <m:r>
                          <a:rPr lang="en-US" sz="5800" b="1" i="0">
                            <a:latin typeface="Cambria Math" panose="02040503050406030204" pitchFamily="18" charset="0"/>
                          </a:rPr>
                          <m:t>𝟐</m:t>
                        </m:r>
                      </m:den>
                    </m:f>
                  </m:oMath>
                </a14:m>
                <a:r>
                  <a:rPr lang="en-US" sz="5800" b="1" dirty="0"/>
                  <a:t>;</a:t>
                </a:r>
              </a:p>
            </p:txBody>
          </p:sp>
        </mc:Choice>
        <mc:Fallback xmlns="">
          <p:sp>
            <p:nvSpPr>
              <p:cNvPr id="80" name="Rectangle 79"/>
              <p:cNvSpPr>
                <a:spLocks noRot="1" noChangeAspect="1" noMove="1" noResize="1" noEditPoints="1" noAdjustHandles="1" noChangeArrowheads="1" noChangeShapeType="1" noTextEdit="1"/>
              </p:cNvSpPr>
              <p:nvPr/>
            </p:nvSpPr>
            <p:spPr>
              <a:xfrm>
                <a:off x="10593804" y="10318741"/>
                <a:ext cx="5796202" cy="1377300"/>
              </a:xfrm>
              <a:prstGeom prst="rect">
                <a:avLst/>
              </a:prstGeom>
              <a:blipFill>
                <a:blip r:embed="rId8"/>
                <a:stretch>
                  <a:fillRect r="-5047" b="-15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a:off x="17337274" y="10230318"/>
                <a:ext cx="5736250" cy="14340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4600" b="1" i="1" smtClean="0">
                              <a:latin typeface="Cambria Math" panose="02040503050406030204" pitchFamily="18" charset="0"/>
                            </a:rPr>
                          </m:ctrlPr>
                        </m:funcPr>
                        <m:fName>
                          <m:sSup>
                            <m:sSupPr>
                              <m:ctrlPr>
                                <a:rPr lang="en-US" sz="4600" b="1" i="1">
                                  <a:latin typeface="Cambria Math" panose="02040503050406030204" pitchFamily="18" charset="0"/>
                                </a:rPr>
                              </m:ctrlPr>
                            </m:sSupPr>
                            <m:e>
                              <m:r>
                                <a:rPr lang="en-US" sz="4600" b="1" i="1">
                                  <a:latin typeface="Cambria Math" panose="02040503050406030204" pitchFamily="18" charset="0"/>
                                </a:rPr>
                                <m:t>𝒕𝒂𝒏</m:t>
                              </m:r>
                            </m:e>
                            <m:sup>
                              <m:r>
                                <a:rPr lang="en-US" sz="4600" b="1" i="0">
                                  <a:latin typeface="Cambria Math" panose="02040503050406030204" pitchFamily="18" charset="0"/>
                                </a:rPr>
                                <m:t>𝟐</m:t>
                              </m:r>
                            </m:sup>
                          </m:sSup>
                        </m:fName>
                        <m:e>
                          <m:r>
                            <a:rPr lang="en-US" sz="4600" b="1" i="1">
                              <a:latin typeface="Cambria Math" panose="02040503050406030204" pitchFamily="18" charset="0"/>
                            </a:rPr>
                            <m:t>𝒂</m:t>
                          </m:r>
                        </m:e>
                      </m:func>
                      <m:r>
                        <a:rPr lang="en-US" sz="4600" b="1" i="0">
                          <a:latin typeface="Cambria Math" panose="02040503050406030204" pitchFamily="18" charset="0"/>
                        </a:rPr>
                        <m:t>=</m:t>
                      </m:r>
                      <m:f>
                        <m:fPr>
                          <m:ctrlPr>
                            <a:rPr lang="en-US" sz="4600" b="1" i="1">
                              <a:latin typeface="Cambria Math" panose="02040503050406030204" pitchFamily="18" charset="0"/>
                            </a:rPr>
                          </m:ctrlPr>
                        </m:fPr>
                        <m:num>
                          <m:r>
                            <a:rPr lang="en-US" sz="4600" b="1" i="0">
                              <a:latin typeface="Cambria Math" panose="02040503050406030204" pitchFamily="18" charset="0"/>
                            </a:rPr>
                            <m:t>𝟏</m:t>
                          </m:r>
                          <m:r>
                            <a:rPr lang="en-US" sz="4600" b="1" i="0">
                              <a:latin typeface="Cambria Math" panose="02040503050406030204" pitchFamily="18" charset="0"/>
                            </a:rPr>
                            <m:t>−</m:t>
                          </m:r>
                          <m:func>
                            <m:funcPr>
                              <m:ctrlPr>
                                <a:rPr lang="en-US" sz="4600" b="1" i="1">
                                  <a:latin typeface="Cambria Math" panose="02040503050406030204" pitchFamily="18" charset="0"/>
                                </a:rPr>
                              </m:ctrlPr>
                            </m:funcPr>
                            <m:fName>
                              <m:r>
                                <a:rPr lang="en-US" sz="4600" b="1" i="1">
                                  <a:latin typeface="Cambria Math" panose="02040503050406030204" pitchFamily="18" charset="0"/>
                                </a:rPr>
                                <m:t>𝒄𝒐𝒔</m:t>
                              </m:r>
                            </m:fName>
                            <m:e>
                              <m:r>
                                <a:rPr lang="en-US" sz="4600" b="1" i="0">
                                  <a:latin typeface="Cambria Math" panose="02040503050406030204" pitchFamily="18" charset="0"/>
                                </a:rPr>
                                <m:t>𝟐</m:t>
                              </m:r>
                            </m:e>
                          </m:func>
                          <m:r>
                            <a:rPr lang="en-US" sz="4600" b="1" i="1">
                              <a:latin typeface="Cambria Math" panose="02040503050406030204" pitchFamily="18" charset="0"/>
                            </a:rPr>
                            <m:t>𝒂</m:t>
                          </m:r>
                        </m:num>
                        <m:den>
                          <m:r>
                            <a:rPr lang="en-US" sz="4600" b="1" i="0">
                              <a:latin typeface="Cambria Math" panose="02040503050406030204" pitchFamily="18" charset="0"/>
                            </a:rPr>
                            <m:t>𝟏</m:t>
                          </m:r>
                          <m:r>
                            <a:rPr lang="en-US" sz="4600" b="1" i="0">
                              <a:latin typeface="Cambria Math" panose="02040503050406030204" pitchFamily="18" charset="0"/>
                            </a:rPr>
                            <m:t>+</m:t>
                          </m:r>
                          <m:func>
                            <m:funcPr>
                              <m:ctrlPr>
                                <a:rPr lang="en-US" sz="4600" b="1" i="1">
                                  <a:latin typeface="Cambria Math" panose="02040503050406030204" pitchFamily="18" charset="0"/>
                                </a:rPr>
                              </m:ctrlPr>
                            </m:funcPr>
                            <m:fName>
                              <m:r>
                                <a:rPr lang="en-US" sz="4600" b="1" i="1">
                                  <a:latin typeface="Cambria Math" panose="02040503050406030204" pitchFamily="18" charset="0"/>
                                </a:rPr>
                                <m:t>𝒄𝒐𝒔</m:t>
                              </m:r>
                            </m:fName>
                            <m:e>
                              <m:r>
                                <a:rPr lang="en-US" sz="4600" b="1" i="0">
                                  <a:latin typeface="Cambria Math" panose="02040503050406030204" pitchFamily="18" charset="0"/>
                                </a:rPr>
                                <m:t>𝟐</m:t>
                              </m:r>
                            </m:e>
                          </m:func>
                          <m:r>
                            <a:rPr lang="en-US" sz="4600" b="1" i="1">
                              <a:latin typeface="Cambria Math" panose="02040503050406030204" pitchFamily="18" charset="0"/>
                            </a:rPr>
                            <m:t>𝒂</m:t>
                          </m:r>
                        </m:den>
                      </m:f>
                    </m:oMath>
                  </m:oMathPara>
                </a14:m>
                <a:endParaRPr lang="en-US" sz="4600" b="1" dirty="0"/>
              </a:p>
            </p:txBody>
          </p:sp>
        </mc:Choice>
        <mc:Fallback xmlns="">
          <p:sp>
            <p:nvSpPr>
              <p:cNvPr id="81" name="Rectangle 80"/>
              <p:cNvSpPr>
                <a:spLocks noRot="1" noChangeAspect="1" noMove="1" noResize="1" noEditPoints="1" noAdjustHandles="1" noChangeArrowheads="1" noChangeShapeType="1" noTextEdit="1"/>
              </p:cNvSpPr>
              <p:nvPr/>
            </p:nvSpPr>
            <p:spPr>
              <a:xfrm>
                <a:off x="17337274" y="10230318"/>
                <a:ext cx="5736250" cy="1434047"/>
              </a:xfrm>
              <a:prstGeom prst="rect">
                <a:avLst/>
              </a:prstGeom>
              <a:blipFill rotWithShape="1">
                <a:blip r:embed="rId9"/>
                <a:stretch>
                  <a:fillRect/>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31751" y="6131201"/>
            <a:ext cx="3652249" cy="3360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2" name="Oval Callout 30">
                <a:extLst>
                  <a:ext uri="{FF2B5EF4-FFF2-40B4-BE49-F238E27FC236}">
                    <a16:creationId xmlns:a16="http://schemas.microsoft.com/office/drawing/2014/main" id="{34124D0D-18CE-AE1A-DC9F-22400A03B74E}"/>
                  </a:ext>
                </a:extLst>
              </p:cNvPr>
              <p:cNvSpPr/>
              <p:nvPr/>
            </p:nvSpPr>
            <p:spPr>
              <a:xfrm>
                <a:off x="15679935" y="1747279"/>
                <a:ext cx="8470343" cy="3831766"/>
              </a:xfrm>
              <a:prstGeom prst="wedgeEllipseCallout">
                <a:avLst>
                  <a:gd name="adj1" fmla="val 24241"/>
                  <a:gd name="adj2" fmla="val 75416"/>
                </a:avLst>
              </a:prstGeom>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r>
                  <a:rPr lang="en-US" b="1" dirty="0"/>
                  <a:t>Lấy </a:t>
                </a:r>
                <a14:m>
                  <m:oMath xmlns:m="http://schemas.openxmlformats.org/officeDocument/2006/math">
                    <m:r>
                      <a:rPr lang="en-US" b="1" i="1">
                        <a:latin typeface="Cambria Math"/>
                      </a:rPr>
                      <m:t>𝒃</m:t>
                    </m:r>
                    <m:r>
                      <a:rPr lang="en-US" b="1" i="1">
                        <a:latin typeface="Cambria Math"/>
                      </a:rPr>
                      <m:t>=</m:t>
                    </m:r>
                    <m:r>
                      <a:rPr lang="en-US" b="1" i="1">
                        <a:latin typeface="Cambria Math"/>
                      </a:rPr>
                      <m:t>𝒂</m:t>
                    </m:r>
                  </m:oMath>
                </a14:m>
                <a:r>
                  <a:rPr lang="en-US" b="1" dirty="0"/>
                  <a:t> </a:t>
                </a:r>
                <a:r>
                  <a:rPr lang="en-US" b="1" dirty="0" err="1"/>
                  <a:t>trong</a:t>
                </a:r>
                <a:r>
                  <a:rPr lang="en-US" b="1" dirty="0"/>
                  <a:t> </a:t>
                </a:r>
                <a:r>
                  <a:rPr lang="en-US" b="1" dirty="0" err="1"/>
                  <a:t>các</a:t>
                </a:r>
                <a:r>
                  <a:rPr lang="en-US" b="1" dirty="0"/>
                  <a:t> </a:t>
                </a:r>
                <a:r>
                  <a:rPr lang="en-US" b="1" dirty="0" err="1"/>
                  <a:t>công</a:t>
                </a:r>
                <a:r>
                  <a:rPr lang="en-US" b="1" dirty="0"/>
                  <a:t> </a:t>
                </a:r>
                <a:r>
                  <a:rPr lang="en-US" b="1" dirty="0" err="1"/>
                  <a:t>thức</a:t>
                </a:r>
                <a:r>
                  <a:rPr lang="en-US" b="1" dirty="0"/>
                  <a:t> </a:t>
                </a:r>
                <a:r>
                  <a:rPr lang="en-US" b="1" dirty="0" err="1"/>
                  <a:t>cộng</a:t>
                </a:r>
                <a:r>
                  <a:rPr lang="en-US" b="1" dirty="0"/>
                  <a:t>, </a:t>
                </a:r>
                <a:r>
                  <a:rPr lang="en-US" b="1" dirty="0" err="1"/>
                  <a:t>hãy</a:t>
                </a:r>
                <a:r>
                  <a:rPr lang="en-US" b="1" dirty="0"/>
                  <a:t> </a:t>
                </a:r>
                <a:r>
                  <a:rPr lang="en-US" b="1" dirty="0" err="1"/>
                  <a:t>tìm</a:t>
                </a:r>
                <a:r>
                  <a:rPr lang="en-US" b="1" dirty="0"/>
                  <a:t> </a:t>
                </a:r>
                <a:r>
                  <a:rPr lang="en-US" b="1" dirty="0" err="1"/>
                  <a:t>công</a:t>
                </a:r>
                <a:r>
                  <a:rPr lang="en-US" b="1" dirty="0"/>
                  <a:t> </a:t>
                </a:r>
                <a:r>
                  <a:rPr lang="en-US" b="1" dirty="0" err="1"/>
                  <a:t>thức</a:t>
                </a:r>
                <a:r>
                  <a:rPr lang="en-US" b="1" dirty="0"/>
                  <a:t> </a:t>
                </a:r>
                <a:r>
                  <a:rPr lang="en-US" b="1" dirty="0" err="1"/>
                  <a:t>tính</a:t>
                </a:r>
                <a:r>
                  <a:rPr lang="en-US" b="1" dirty="0"/>
                  <a:t>: </a:t>
                </a:r>
                <a14:m>
                  <m:oMath xmlns:m="http://schemas.openxmlformats.org/officeDocument/2006/math">
                    <m:func>
                      <m:funcPr>
                        <m:ctrlPr>
                          <a:rPr lang="en-US" b="1" i="1">
                            <a:latin typeface="Cambria Math" panose="02040503050406030204" pitchFamily="18" charset="0"/>
                          </a:rPr>
                        </m:ctrlPr>
                      </m:funcPr>
                      <m:fName>
                        <m:r>
                          <a:rPr lang="en-US" b="1" i="1">
                            <a:latin typeface="Cambria Math"/>
                          </a:rPr>
                          <m:t>𝒔𝒊𝒏</m:t>
                        </m:r>
                      </m:fName>
                      <m:e>
                        <m:r>
                          <a:rPr lang="en-US" b="1" i="1">
                            <a:latin typeface="Cambria Math"/>
                          </a:rPr>
                          <m:t>𝟐</m:t>
                        </m:r>
                      </m:e>
                    </m:func>
                    <m:r>
                      <a:rPr lang="en-US" b="1" i="1">
                        <a:latin typeface="Cambria Math"/>
                      </a:rPr>
                      <m:t>𝒂</m:t>
                    </m:r>
                    <m:r>
                      <a:rPr lang="en-US" b="1" i="1">
                        <a:latin typeface="Cambria Math"/>
                      </a:rPr>
                      <m:t>;</m:t>
                    </m:r>
                    <m:func>
                      <m:funcPr>
                        <m:ctrlPr>
                          <a:rPr lang="en-US" b="1" i="1">
                            <a:latin typeface="Cambria Math" panose="02040503050406030204" pitchFamily="18" charset="0"/>
                          </a:rPr>
                        </m:ctrlPr>
                      </m:funcPr>
                      <m:fName>
                        <m:r>
                          <a:rPr lang="en-US" b="1" i="1">
                            <a:latin typeface="Cambria Math"/>
                          </a:rPr>
                          <m:t>𝒄𝒐𝒔</m:t>
                        </m:r>
                      </m:fName>
                      <m:e>
                        <m:r>
                          <a:rPr lang="en-US" b="1" i="1">
                            <a:latin typeface="Cambria Math"/>
                          </a:rPr>
                          <m:t>𝟐</m:t>
                        </m:r>
                      </m:e>
                    </m:func>
                    <m:r>
                      <a:rPr lang="en-US" b="1" i="1">
                        <a:latin typeface="Cambria Math"/>
                      </a:rPr>
                      <m:t>𝒂</m:t>
                    </m:r>
                    <m:r>
                      <a:rPr lang="en-US" b="1" i="1">
                        <a:latin typeface="Cambria Math"/>
                      </a:rPr>
                      <m:t>;</m:t>
                    </m:r>
                    <m:func>
                      <m:funcPr>
                        <m:ctrlPr>
                          <a:rPr lang="en-US" b="1" i="1">
                            <a:latin typeface="Cambria Math" panose="02040503050406030204" pitchFamily="18" charset="0"/>
                          </a:rPr>
                        </m:ctrlPr>
                      </m:funcPr>
                      <m:fName>
                        <m:r>
                          <a:rPr lang="en-US" b="1" i="1">
                            <a:latin typeface="Cambria Math"/>
                          </a:rPr>
                          <m:t>𝒕𝒂𝒏</m:t>
                        </m:r>
                      </m:fName>
                      <m:e>
                        <m:r>
                          <a:rPr lang="en-US" b="1" i="1">
                            <a:latin typeface="Cambria Math"/>
                          </a:rPr>
                          <m:t>𝟐</m:t>
                        </m:r>
                      </m:e>
                    </m:func>
                    <m:r>
                      <a:rPr lang="en-US" b="1" i="1">
                        <a:latin typeface="Cambria Math"/>
                      </a:rPr>
                      <m:t>𝒂</m:t>
                    </m:r>
                  </m:oMath>
                </a14:m>
                <a:r>
                  <a:rPr lang="en-US" b="1" dirty="0"/>
                  <a:t>.</a:t>
                </a:r>
              </a:p>
              <a:p>
                <a:pPr algn="ctr"/>
                <a:endParaRPr lang="en-US" dirty="0"/>
              </a:p>
            </p:txBody>
          </p:sp>
        </mc:Choice>
        <mc:Fallback xmlns="">
          <p:sp>
            <p:nvSpPr>
              <p:cNvPr id="82" name="Oval Callout 30">
                <a:extLst>
                  <a:ext uri="{FF2B5EF4-FFF2-40B4-BE49-F238E27FC236}">
                    <a16:creationId xmlns:a16="http://schemas.microsoft.com/office/drawing/2014/main" id="{34124D0D-18CE-AE1A-DC9F-22400A03B74E}"/>
                  </a:ext>
                </a:extLst>
              </p:cNvPr>
              <p:cNvSpPr>
                <a:spLocks noRot="1" noChangeAspect="1" noMove="1" noResize="1" noEditPoints="1" noAdjustHandles="1" noChangeArrowheads="1" noChangeShapeType="1" noTextEdit="1"/>
              </p:cNvSpPr>
              <p:nvPr/>
            </p:nvSpPr>
            <p:spPr>
              <a:xfrm>
                <a:off x="15679935" y="1747279"/>
                <a:ext cx="8470343" cy="3831766"/>
              </a:xfrm>
              <a:prstGeom prst="wedgeEllipseCallout">
                <a:avLst>
                  <a:gd name="adj1" fmla="val 24241"/>
                  <a:gd name="adj2" fmla="val 75416"/>
                </a:avLst>
              </a:prstGeom>
              <a:blipFill>
                <a:blip r:embed="rId11"/>
                <a:stretch>
                  <a:fillRect/>
                </a:stretch>
              </a:blipFill>
              <a:ln>
                <a:solidFill>
                  <a:srgbClr val="0000CC"/>
                </a:solidFill>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0628BC8F-9815-F4B9-4D2F-BE2FDD959E8D}"/>
              </a:ext>
            </a:extLst>
          </p:cNvPr>
          <p:cNvSpPr/>
          <p:nvPr/>
        </p:nvSpPr>
        <p:spPr>
          <a:xfrm>
            <a:off x="2650681" y="5455249"/>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
        <p:nvSpPr>
          <p:cNvPr id="3" name="Rectangle 2">
            <a:extLst>
              <a:ext uri="{FF2B5EF4-FFF2-40B4-BE49-F238E27FC236}">
                <a16:creationId xmlns:a16="http://schemas.microsoft.com/office/drawing/2014/main" id="{2AA150A1-60D3-4EBA-0992-282CE1F71546}"/>
              </a:ext>
            </a:extLst>
          </p:cNvPr>
          <p:cNvSpPr/>
          <p:nvPr/>
        </p:nvSpPr>
        <p:spPr>
          <a:xfrm>
            <a:off x="2650681" y="6307029"/>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
        <p:nvSpPr>
          <p:cNvPr id="4" name="Rectangle 3">
            <a:extLst>
              <a:ext uri="{FF2B5EF4-FFF2-40B4-BE49-F238E27FC236}">
                <a16:creationId xmlns:a16="http://schemas.microsoft.com/office/drawing/2014/main" id="{456D76BA-FDC5-A75E-DB20-FDC4D97CC946}"/>
              </a:ext>
            </a:extLst>
          </p:cNvPr>
          <p:cNvSpPr/>
          <p:nvPr/>
        </p:nvSpPr>
        <p:spPr>
          <a:xfrm>
            <a:off x="2650681" y="7474708"/>
            <a:ext cx="738334" cy="7853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800" b="1" dirty="0">
                <a:solidFill>
                  <a:srgbClr val="FF0000"/>
                </a:solidFill>
                <a:effectLst/>
                <a:latin typeface="Segoe UI Symbol" panose="020B0502040204020203" pitchFamily="34" charset="0"/>
                <a:ea typeface="Calibri" panose="020F0502020204030204" pitchFamily="34" charset="0"/>
                <a:cs typeface="Segoe UI Symbol" panose="020B0502040204020203" pitchFamily="34" charset="0"/>
              </a:rPr>
              <a:t>☑</a:t>
            </a:r>
            <a:endParaRPr lang="en-US" sz="5800" dirty="0"/>
          </a:p>
        </p:txBody>
      </p:sp>
    </p:spTree>
    <p:extLst>
      <p:ext uri="{BB962C8B-B14F-4D97-AF65-F5344CB8AC3E}">
        <p14:creationId xmlns:p14="http://schemas.microsoft.com/office/powerpoint/2010/main" val="393723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wipe(left)">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left)">
                                      <p:cBhvr>
                                        <p:cTn id="57" dur="500"/>
                                        <p:tgtEl>
                                          <p:spTgt spid="8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wipe(left)">
                                      <p:cBhvr>
                                        <p:cTn id="6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79" grpId="0"/>
      <p:bldP spid="80" grpId="0"/>
      <p:bldP spid="81" grpId="0"/>
      <p:bldP spid="82" grpId="0" animBg="1"/>
      <p:bldP spid="2" grpId="0"/>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5439</TotalTime>
  <Words>1838</Words>
  <Application>Microsoft Office PowerPoint</Application>
  <PresentationFormat>Custom</PresentationFormat>
  <Paragraphs>314</Paragraphs>
  <Slides>22</Slides>
  <Notes>21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22</vt:i4>
      </vt:variant>
    </vt:vector>
  </HeadingPairs>
  <TitlesOfParts>
    <vt:vector size="35" baseType="lpstr">
      <vt:lpstr>Abril Fatface</vt:lpstr>
      <vt:lpstr>Arial</vt:lpstr>
      <vt:lpstr>Calibri</vt:lpstr>
      <vt:lpstr>Calibri Light</vt:lpstr>
      <vt:lpstr>Cambria Math</vt:lpstr>
      <vt:lpstr>Chu Van An</vt:lpstr>
      <vt:lpstr>Segoe UI Symbol</vt:lpstr>
      <vt:lpstr>Tahoma</vt:lpstr>
      <vt:lpstr>Times New Roman</vt:lpstr>
      <vt:lpstr>Tomaho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2013-08-31T11:42:51Z</dcterms:created>
  <dcterms:modified xsi:type="dcterms:W3CDTF">2023-12-13T17:08:47Z</dcterms:modified>
</cp:coreProperties>
</file>