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1" r:id="rId2"/>
    <p:sldId id="257" r:id="rId3"/>
    <p:sldId id="284" r:id="rId4"/>
    <p:sldId id="285" r:id="rId5"/>
    <p:sldId id="357" r:id="rId6"/>
    <p:sldId id="358" r:id="rId7"/>
    <p:sldId id="346" r:id="rId8"/>
    <p:sldId id="353" r:id="rId9"/>
    <p:sldId id="317" r:id="rId10"/>
    <p:sldId id="354" r:id="rId11"/>
    <p:sldId id="355" r:id="rId12"/>
    <p:sldId id="338" r:id="rId13"/>
    <p:sldId id="312" r:id="rId14"/>
    <p:sldId id="356" r:id="rId15"/>
    <p:sldId id="294" r:id="rId16"/>
    <p:sldId id="332" r:id="rId17"/>
    <p:sldId id="331" r:id="rId18"/>
    <p:sldId id="269" r:id="rId19"/>
    <p:sldId id="295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1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93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Unit 4</a:t>
            </a:r>
            <a:endParaRPr lang="en-US" dirty="0"/>
          </a:p>
        </p:txBody>
      </p:sp>
      <p:sp>
        <p:nvSpPr>
          <p:cNvPr id="2" name="AutoShape 2" descr="Decorative Wooden Baskets With Handle, Size/Dimension: 14 Inch Height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ducation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1874728"/>
            <a:ext cx="68449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4: INTERNATIONAL ORGANIZATIONS AND CHARITIES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35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8880" y="422346"/>
            <a:ext cx="44907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70C0"/>
                </a:solidFill>
              </a:rPr>
              <a:t>Sound change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080" y="1681694"/>
            <a:ext cx="1285240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42021"/>
                </a:solidFill>
              </a:rPr>
              <a:t>c. Listen and cross out the one with the wrong sound changes.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42021"/>
                </a:solidFill>
              </a:rPr>
              <a:t>   </a:t>
            </a:r>
            <a:r>
              <a:rPr lang="en-US" sz="3200" i="1" dirty="0">
                <a:solidFill>
                  <a:srgbClr val="242021"/>
                </a:solidFill>
              </a:rPr>
              <a:t>How long has it helped poor people?    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242021"/>
                </a:solidFill>
              </a:rPr>
              <a:t>   Their events have helped raise awareness about plastic pollution.</a:t>
            </a:r>
          </a:p>
          <a:p>
            <a:pPr>
              <a:lnSpc>
                <a:spcPct val="150000"/>
              </a:lnSpc>
            </a:pPr>
            <a:endParaRPr lang="en-US" sz="3200" i="1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242021"/>
                </a:solidFill>
              </a:rPr>
              <a:t>d. Read the sentences with the correct sound changes to a partner.</a:t>
            </a:r>
          </a:p>
        </p:txBody>
      </p:sp>
      <p:pic>
        <p:nvPicPr>
          <p:cNvPr id="3" name="CD1-TRACK 45">
            <a:hlinkClick r:id="" action="ppaction://media"/>
            <a:extLst>
              <a:ext uri="{FF2B5EF4-FFF2-40B4-BE49-F238E27FC236}">
                <a16:creationId xmlns:a16="http://schemas.microsoft.com/office/drawing/2014/main" id="{678B667E-8126-C20D-D87A-2C258E0F6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1680" y="893666"/>
            <a:ext cx="406400" cy="4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43979C-CD24-7E88-A6A4-173D9E38637F}"/>
              </a:ext>
            </a:extLst>
          </p:cNvPr>
          <p:cNvCxnSpPr/>
          <p:nvPr/>
        </p:nvCxnSpPr>
        <p:spPr>
          <a:xfrm>
            <a:off x="406400" y="2905760"/>
            <a:ext cx="626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6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36D76E-9CF0-A869-18C6-DF9A9FBFAA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1177619"/>
            <a:ext cx="5605780" cy="50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B7BCC-D774-6DD4-1B45-50F491D0D7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9" y="467116"/>
            <a:ext cx="9033810" cy="7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0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0B7BCC-D774-6DD4-1B45-50F491D0D7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19" y="467116"/>
            <a:ext cx="9033810" cy="710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0C97E7-139F-499B-2AD0-A1A76A18C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9" t="-3618"/>
          <a:stretch/>
        </p:blipFill>
        <p:spPr>
          <a:xfrm>
            <a:off x="2719171" y="629920"/>
            <a:ext cx="8574540" cy="633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F54AA7-5E7B-617D-2D3A-514532E7A2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3" y="1426113"/>
            <a:ext cx="12020534" cy="45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7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454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95151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842" y="1119391"/>
            <a:ext cx="6087431" cy="10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24A9D-0624-546F-53EE-2C91B58AA9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09" y="414020"/>
            <a:ext cx="10121582" cy="58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3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249" y="979714"/>
            <a:ext cx="3629608" cy="877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691" y="1912102"/>
            <a:ext cx="1054773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b. Which charities do you think is more important?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75717"/>
            <a:ext cx="2219325" cy="1524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607127" y="2875955"/>
            <a:ext cx="6708197" cy="1700663"/>
          </a:xfrm>
          <a:prstGeom prst="wedgeRoundRectCallout">
            <a:avLst>
              <a:gd name="adj1" fmla="val -48057"/>
              <a:gd name="adj2" fmla="val 767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I think … is more important because … </a:t>
            </a:r>
          </a:p>
        </p:txBody>
      </p:sp>
      <p:sp>
        <p:nvSpPr>
          <p:cNvPr id="2" name="Rounded Rectangular Callout 11">
            <a:extLst>
              <a:ext uri="{FF2B5EF4-FFF2-40B4-BE49-F238E27FC236}">
                <a16:creationId xmlns:a16="http://schemas.microsoft.com/office/drawing/2014/main" id="{B09B42A5-F496-E9EC-2640-638C25F4F818}"/>
              </a:ext>
            </a:extLst>
          </p:cNvPr>
          <p:cNvSpPr/>
          <p:nvPr/>
        </p:nvSpPr>
        <p:spPr>
          <a:xfrm>
            <a:off x="5171440" y="4664776"/>
            <a:ext cx="5683884" cy="1440979"/>
          </a:xfrm>
          <a:prstGeom prst="wedgeRoundRectCallout">
            <a:avLst>
              <a:gd name="adj1" fmla="val 41140"/>
              <a:gd name="adj2" fmla="val 662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I agree with you. I also think that … </a:t>
            </a:r>
          </a:p>
        </p:txBody>
      </p:sp>
    </p:spTree>
    <p:extLst>
      <p:ext uri="{BB962C8B-B14F-4D97-AF65-F5344CB8AC3E}">
        <p14:creationId xmlns:p14="http://schemas.microsoft.com/office/powerpoint/2010/main" val="77379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" y="1813098"/>
            <a:ext cx="10867505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practice sound changes of </a:t>
            </a:r>
            <a:r>
              <a:rPr lang="en-US" sz="3600" i="1" dirty="0">
                <a:solidFill>
                  <a:srgbClr val="0070C0"/>
                </a:solidFill>
              </a:rPr>
              <a:t>have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i="1" dirty="0">
                <a:solidFill>
                  <a:srgbClr val="0070C0"/>
                </a:solidFill>
              </a:rPr>
              <a:t>has</a:t>
            </a:r>
            <a:r>
              <a:rPr lang="en-US" sz="3600" dirty="0">
                <a:solidFill>
                  <a:srgbClr val="0070C0"/>
                </a:solidFill>
              </a:rPr>
              <a:t> in a sentence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exchange information about two charities</a:t>
            </a:r>
            <a:endParaRPr lang="en-US" sz="3600" dirty="0">
              <a:solidFill>
                <a:srgbClr val="0070C0"/>
              </a:solidFill>
              <a:ea typeface="Calibri" panose="020F0502020204030204" pitchFamily="34" charset="0"/>
              <a:cs typeface="JDCLK L+ Frutiger LT Std"/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447"/>
            <a:ext cx="11984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pronunciation of sound changes of </a:t>
            </a:r>
            <a:r>
              <a:rPr lang="en-US" sz="3600" i="1" dirty="0">
                <a:solidFill>
                  <a:srgbClr val="0070C0"/>
                </a:solidFill>
              </a:rPr>
              <a:t>have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i="1" dirty="0">
                <a:solidFill>
                  <a:srgbClr val="0070C0"/>
                </a:solidFill>
              </a:rPr>
              <a:t>has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Lesson 3 on page 36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Anh 10 </a:t>
            </a:r>
            <a:r>
              <a:rPr lang="en-US" sz="36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-Learn Smart World DHA App on 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/>
              </a:rPr>
              <a:t>www.education.com.vn</a:t>
            </a: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Review all the vocabulary and grammar points. Practice saying them.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8" y="1569209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754028" y="5397531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9" y="2344321"/>
            <a:ext cx="4116098" cy="729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2200"/>
            <a:ext cx="4466582" cy="792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31" y="4461430"/>
            <a:ext cx="3856101" cy="683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03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52" y="3556446"/>
            <a:ext cx="11761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•	to practice the sound change for 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have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 and 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has.</a:t>
            </a:r>
          </a:p>
          <a:p>
            <a:pPr lvl="0"/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•	to talk about how charities have helped.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personal		B. exhausted	C. effective	D. delighted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 A. awareness		B. customer	C. family		D. passenger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organize		B. exercise		C. deliver		D. analyze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-66046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78784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45209" y="132817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4411" y="331907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61128" y="523478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337" y="1690318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/ˈpɜ:sənəl/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83047" y="1648832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/ɪɡˈzɑ:stɪd/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93222" y="1678546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/əˈfektɪv/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52450" y="164883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/dɪˈlaɪtɪd/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0087" y="3654914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/əˈwernəs/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23174" y="3642391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/ˈkʌstəmə/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01177" y="366578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/ˈfæməli/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42506" y="3665782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/ˈpæsəndʒ</a:t>
            </a:r>
            <a:r>
              <a:rPr lang="en-US" sz="3200">
                <a:solidFill>
                  <a:srgbClr val="FF0000"/>
                </a:solidFill>
              </a:rPr>
              <a:t>ə/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/ˈɔ:rɡənaɪz/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90515" y="559842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/ˈeksəsaɪz/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/dɪˈlɪvə/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82149" y="5539362"/>
            <a:ext cx="23995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/ˈænəlaɪz/</a:t>
            </a:r>
          </a:p>
        </p:txBody>
      </p:sp>
    </p:spTree>
    <p:extLst>
      <p:ext uri="{BB962C8B-B14F-4D97-AF65-F5344CB8AC3E}">
        <p14:creationId xmlns:p14="http://schemas.microsoft.com/office/powerpoint/2010/main" val="35219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prov</a:t>
            </a:r>
            <a:r>
              <a:rPr lang="en-US" sz="3200" u="sng" dirty="0"/>
              <a:t>i</a:t>
            </a:r>
            <a:r>
              <a:rPr lang="en-US" sz="3200" dirty="0"/>
              <a:t>sion 		B. res</a:t>
            </a:r>
            <a:r>
              <a:rPr lang="en-US" sz="3200" u="sng" dirty="0"/>
              <a:t>i</a:t>
            </a:r>
            <a:r>
              <a:rPr lang="en-US" sz="3200" dirty="0"/>
              <a:t>dent		C. qual</a:t>
            </a:r>
            <a:r>
              <a:rPr lang="en-US" sz="3200" u="sng" dirty="0"/>
              <a:t>i</a:t>
            </a:r>
            <a:r>
              <a:rPr lang="en-US" sz="3200" dirty="0"/>
              <a:t>ty	 	D. un</a:t>
            </a:r>
            <a:r>
              <a:rPr lang="en-US" sz="3200" u="sng" dirty="0"/>
              <a:t>i</a:t>
            </a:r>
            <a:r>
              <a:rPr lang="en-US" sz="3200" dirty="0"/>
              <a:t>form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r</a:t>
            </a:r>
            <a:r>
              <a:rPr lang="en-US" sz="3200" u="sng" dirty="0"/>
              <a:t>a</a:t>
            </a:r>
            <a:r>
              <a:rPr lang="en-US" sz="3200" dirty="0"/>
              <a:t>ise			B. pr</a:t>
            </a:r>
            <a:r>
              <a:rPr lang="en-US" sz="3200" u="sng" dirty="0"/>
              <a:t>a</a:t>
            </a:r>
            <a:r>
              <a:rPr lang="en-US" sz="3200" dirty="0"/>
              <a:t>y		C. s</a:t>
            </a:r>
            <a:r>
              <a:rPr lang="en-US" sz="3200" u="sng" dirty="0"/>
              <a:t>a</a:t>
            </a:r>
            <a:r>
              <a:rPr lang="en-US" sz="3200" dirty="0"/>
              <a:t>y		D. </a:t>
            </a:r>
            <a:r>
              <a:rPr lang="en-US" sz="3200" u="sng" dirty="0"/>
              <a:t>a</a:t>
            </a:r>
            <a:r>
              <a:rPr lang="en-US" sz="3200" dirty="0"/>
              <a:t>sk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defeat</a:t>
            </a:r>
            <a:r>
              <a:rPr lang="en-US" sz="3200" u="sng" dirty="0"/>
              <a:t>ed</a:t>
            </a:r>
            <a:r>
              <a:rPr lang="en-US" sz="3200" dirty="0"/>
              <a:t>		B. support</a:t>
            </a:r>
            <a:r>
              <a:rPr lang="en-US" sz="3200" u="sng" dirty="0"/>
              <a:t>ed</a:t>
            </a:r>
            <a:r>
              <a:rPr lang="en-US" sz="3200" dirty="0"/>
              <a:t>	C. decid</a:t>
            </a:r>
            <a:r>
              <a:rPr lang="en-US" sz="3200" u="sng" dirty="0"/>
              <a:t>ed</a:t>
            </a:r>
            <a:r>
              <a:rPr lang="en-US" sz="3200" dirty="0"/>
              <a:t>		D. volunteer</a:t>
            </a:r>
            <a:r>
              <a:rPr lang="en-US" sz="3200" u="sng" dirty="0"/>
              <a:t>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16630" y="147454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21584" y="341568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9221841" y="536144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1" y="181990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/prəˈvɪʒən/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4442" y="1765832"/>
            <a:ext cx="234596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/ˈrezədənt/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96288" y="1766328"/>
            <a:ext cx="341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/ˈkwɒ:ləti/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62576" y="1757600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/ˈju:nəfɔ:rm/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/reɪz/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96512" y="3802339"/>
            <a:ext cx="31117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/preɪ/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/seɪ/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311049" y="3732391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æsk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122" y="5690698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dɪˈfi:tɪd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91785" y="5690697"/>
            <a:ext cx="307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səˈpɔ:rtɪd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8250" y="5666844"/>
            <a:ext cx="292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dɪˈsaɪdɪd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402424" y="5667883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/ˌvɑ:lənˈtɪrd/</a:t>
            </a:r>
          </a:p>
        </p:txBody>
      </p:sp>
    </p:spTree>
    <p:extLst>
      <p:ext uri="{BB962C8B-B14F-4D97-AF65-F5344CB8AC3E}">
        <p14:creationId xmlns:p14="http://schemas.microsoft.com/office/powerpoint/2010/main" val="18218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6" y="1121546"/>
            <a:ext cx="10715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 has studied English the longest.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How long have you studied English? 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- I have studied English since I was 6. 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- I have studied English for 8 years. 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…</a:t>
            </a:r>
          </a:p>
          <a:p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 Lan has studied English the longest, since she was 6.</a:t>
            </a:r>
            <a:endParaRPr lang="en-US" sz="2800" i="1" dirty="0">
              <a:solidFill>
                <a:srgbClr val="24202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 has had a cell phone the longest.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 has used the same school bag the longest.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 has had their current hair style the longest.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 has used the same bike the longest.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242021"/>
                </a:solidFill>
              </a:rPr>
              <a:t> has known their best friend the longest.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59294" y="536771"/>
            <a:ext cx="11795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Go around the class and interview your classmates. Find someone who … </a:t>
            </a:r>
          </a:p>
        </p:txBody>
      </p:sp>
    </p:spTree>
    <p:extLst>
      <p:ext uri="{BB962C8B-B14F-4D97-AF65-F5344CB8AC3E}">
        <p14:creationId xmlns:p14="http://schemas.microsoft.com/office/powerpoint/2010/main" val="114104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9765" y="358182"/>
            <a:ext cx="8332235" cy="6051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10AC6-E19C-4238-952D-A6BB022F3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7296"/>
            <a:ext cx="5144546" cy="10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8880" y="422346"/>
            <a:ext cx="44907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70C0"/>
                </a:solidFill>
              </a:rPr>
              <a:t>Sound change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080" y="1681694"/>
            <a:ext cx="11805920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242021"/>
                </a:solidFill>
              </a:rPr>
              <a:t>"...have..." and "...has..." often sound like /</a:t>
            </a:r>
            <a:r>
              <a:rPr lang="en-US" sz="3200" b="1" dirty="0" err="1">
                <a:solidFill>
                  <a:srgbClr val="242021"/>
                </a:solidFill>
              </a:rPr>
              <a:t>əv</a:t>
            </a:r>
            <a:r>
              <a:rPr lang="en-US" sz="3200" b="1" dirty="0">
                <a:solidFill>
                  <a:srgbClr val="242021"/>
                </a:solidFill>
              </a:rPr>
              <a:t>/ and /</a:t>
            </a:r>
            <a:r>
              <a:rPr lang="en-US" sz="3200" b="1" dirty="0" err="1">
                <a:solidFill>
                  <a:srgbClr val="242021"/>
                </a:solidFill>
              </a:rPr>
              <a:t>əz</a:t>
            </a:r>
            <a:r>
              <a:rPr lang="en-US" sz="3200" b="1" dirty="0">
                <a:solidFill>
                  <a:srgbClr val="242021"/>
                </a:solidFill>
              </a:rPr>
              <a:t>/.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242021"/>
                </a:solidFill>
              </a:rPr>
              <a:t>Notice the sound changes of the underlined words.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42021"/>
                </a:solidFill>
              </a:rPr>
              <a:t>       </a:t>
            </a:r>
            <a:r>
              <a:rPr lang="en-US" sz="3200" i="1" dirty="0">
                <a:solidFill>
                  <a:srgbClr val="242021"/>
                </a:solidFill>
              </a:rPr>
              <a:t>What </a:t>
            </a:r>
            <a:r>
              <a:rPr lang="en-US" sz="3200" i="1" u="sng" dirty="0">
                <a:solidFill>
                  <a:srgbClr val="242021"/>
                </a:solidFill>
              </a:rPr>
              <a:t>has</a:t>
            </a:r>
            <a:r>
              <a:rPr lang="en-US" sz="3200" i="1" dirty="0">
                <a:solidFill>
                  <a:srgbClr val="242021"/>
                </a:solidFill>
              </a:rPr>
              <a:t> it done?</a:t>
            </a:r>
            <a:br>
              <a:rPr lang="en-US" sz="3200" i="1" dirty="0">
                <a:solidFill>
                  <a:srgbClr val="242021"/>
                </a:solidFill>
              </a:rPr>
            </a:br>
            <a:r>
              <a:rPr lang="en-US" sz="3200" i="1" dirty="0">
                <a:solidFill>
                  <a:srgbClr val="242021"/>
                </a:solidFill>
              </a:rPr>
              <a:t>       What </a:t>
            </a:r>
            <a:r>
              <a:rPr lang="en-US" sz="3200" i="1" u="sng" dirty="0">
                <a:solidFill>
                  <a:srgbClr val="242021"/>
                </a:solidFill>
              </a:rPr>
              <a:t>have</a:t>
            </a:r>
            <a:r>
              <a:rPr lang="en-US" sz="3200" i="1" dirty="0">
                <a:solidFill>
                  <a:srgbClr val="242021"/>
                </a:solidFill>
              </a:rPr>
              <a:t> they done?</a:t>
            </a:r>
            <a:endParaRPr lang="en-US" sz="3200" dirty="0">
              <a:solidFill>
                <a:srgbClr val="242021"/>
              </a:solidFill>
            </a:endParaRPr>
          </a:p>
        </p:txBody>
      </p:sp>
      <p:pic>
        <p:nvPicPr>
          <p:cNvPr id="3" name="CD1-TRACK 44">
            <a:hlinkClick r:id="" action="ppaction://media"/>
            <a:extLst>
              <a:ext uri="{FF2B5EF4-FFF2-40B4-BE49-F238E27FC236}">
                <a16:creationId xmlns:a16="http://schemas.microsoft.com/office/drawing/2014/main" id="{7C938FBA-A55B-5777-A90D-46F27D804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7120" y="32969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651</Words>
  <Application>Microsoft Office PowerPoint</Application>
  <PresentationFormat>Màn hình rộng</PresentationFormat>
  <Paragraphs>81</Paragraphs>
  <Slides>19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533</cp:revision>
  <dcterms:created xsi:type="dcterms:W3CDTF">2022-02-12T14:14:43Z</dcterms:created>
  <dcterms:modified xsi:type="dcterms:W3CDTF">2022-07-26T03:53:15Z</dcterms:modified>
</cp:coreProperties>
</file>