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4" r:id="rId6"/>
    <p:sldId id="265" r:id="rId7"/>
    <p:sldId id="268" r:id="rId8"/>
    <p:sldId id="269" r:id="rId9"/>
    <p:sldId id="285" r:id="rId10"/>
    <p:sldId id="287" r:id="rId11"/>
    <p:sldId id="289" r:id="rId12"/>
    <p:sldId id="293" r:id="rId13"/>
    <p:sldId id="290" r:id="rId14"/>
    <p:sldId id="294" r:id="rId15"/>
    <p:sldId id="295" r:id="rId16"/>
    <p:sldId id="279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15142A"/>
    <a:srgbClr val="FAED3B"/>
    <a:srgbClr val="70AD47"/>
    <a:srgbClr val="A7FDFF"/>
    <a:srgbClr val="3CDFE6"/>
    <a:srgbClr val="0C0D0E"/>
    <a:srgbClr val="1F4E79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3.svg"/><Relationship Id="rId10" Type="http://schemas.openxmlformats.org/officeDocument/2006/relationships/image" Target="../media/image21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3.svg"/><Relationship Id="rId10" Type="http://schemas.openxmlformats.org/officeDocument/2006/relationships/image" Target="../media/image25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3.svg"/><Relationship Id="rId10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220244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cs typeface="Times New Roman"/>
              </a:rPr>
              <a:t>§1.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ĐỀU. HÌNH VUÔNG. LỤC GIÁC ĐỀU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62360" y="2433179"/>
            <a:ext cx="11809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III. HÌNH HỌC TRỰC QUAN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59906" y="749734"/>
            <a:ext cx="8757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tìm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 hình trong thực 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ế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gần gũi xung quanh có dạng hình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19" name="Graphic 27" descr="Clipboard">
              <a:extLst>
                <a:ext uri="{FF2B5EF4-FFF2-40B4-BE49-F238E27FC236}">
                  <a16:creationId xmlns=""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20" name="Graphic 31" descr="Pencil">
              <a:extLst>
                <a:ext uri="{FF2B5EF4-FFF2-40B4-BE49-F238E27FC236}">
                  <a16:creationId xmlns=""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13" y="1703841"/>
            <a:ext cx="2411021" cy="24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2019141"/>
            <a:ext cx="2223733" cy="195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00" y="4256208"/>
            <a:ext cx="1894645" cy="221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504" y="4300708"/>
            <a:ext cx="2450437" cy="222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798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6065520" y="991071"/>
            <a:ext cx="3779520" cy="302487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=""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=""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802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85" y="1069340"/>
            <a:ext cx="2479320" cy="255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0" y="1051547"/>
            <a:ext cx="2461260" cy="29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81" y="3784375"/>
            <a:ext cx="2887328" cy="29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60" y="4015941"/>
            <a:ext cx="2293620" cy="272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5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26461" y="45656"/>
            <a:ext cx="2379687" cy="2362264"/>
            <a:chOff x="7873351" y="3344218"/>
            <a:chExt cx="2846231" cy="2532753"/>
          </a:xfrm>
        </p:grpSpPr>
        <p:pic>
          <p:nvPicPr>
            <p:cNvPr id="8" name="Graphic 27" descr="Clipboard">
              <a:extLst>
                <a:ext uri="{FF2B5EF4-FFF2-40B4-BE49-F238E27FC236}">
                  <a16:creationId xmlns="" xmlns:a16="http://schemas.microsoft.com/office/drawing/2014/main" id="{69A6127C-44C4-4935-8488-02212BF0E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631394">
              <a:off x="7873351" y="3344218"/>
              <a:ext cx="2532753" cy="2532753"/>
            </a:xfrm>
            <a:prstGeom prst="rect">
              <a:avLst/>
            </a:prstGeom>
          </p:spPr>
        </p:pic>
        <p:pic>
          <p:nvPicPr>
            <p:cNvPr id="9" name="Graphic 31" descr="Pencil">
              <a:extLst>
                <a:ext uri="{FF2B5EF4-FFF2-40B4-BE49-F238E27FC236}">
                  <a16:creationId xmlns="" xmlns:a16="http://schemas.microsoft.com/office/drawing/2014/main" id="{F21940DF-3AEF-4263-BDC6-04DEDCE8D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31180" y="3939943"/>
              <a:ext cx="1488402" cy="148840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2353225" y="467851"/>
            <a:ext cx="91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3b (SGK/tr97):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(a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h)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17" y="1532293"/>
            <a:ext cx="4117822" cy="23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5" y="1555754"/>
            <a:ext cx="4390388" cy="23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95" y="4095432"/>
            <a:ext cx="5581251" cy="232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3" y="3901439"/>
            <a:ext cx="2784475" cy="267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57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72440" y="1471690"/>
            <a:ext cx="11247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toàn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thuộc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3a, 4 (SGK/tr9).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hoc.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33117" y="1559420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36" y="306484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4448" y="16730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8616119" y="3069259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31836" y="5385612"/>
            <a:ext cx="230692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0938757" y="3069387"/>
            <a:ext cx="0" cy="233172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96911" y="3059133"/>
            <a:ext cx="2359152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80780" y="540085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12982" y="5367782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17732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80780" y="2535913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314952" y="5442054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7cm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>
            <a:off x="40602" y="39146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9560" y="708071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II. HÌNH 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" y="1231291"/>
            <a:ext cx="5577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1916092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cm.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1870372"/>
            <a:ext cx="984961" cy="56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2651025"/>
            <a:ext cx="68404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7cm.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39454" y="3631882"/>
            <a:ext cx="7160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trùng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kia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7cm.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5004613"/>
            <a:ext cx="74500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Xoay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tương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BC = 7cm.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69934" y="6117074"/>
            <a:ext cx="745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CD.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2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6306" y="-15177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44" y="3206213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706975" y="1376936"/>
            <a:ext cx="6595178" cy="38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69" y="99749"/>
            <a:ext cx="841113" cy="77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274521" y="352941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ê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EGHI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6 cm.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37977" y="3209925"/>
            <a:ext cx="0" cy="2005395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920352" y="5207891"/>
            <a:ext cx="202996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7205" y="3205296"/>
            <a:ext cx="1858" cy="2006977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20352" y="3205296"/>
            <a:ext cx="2029968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2638" y="5218369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84320" y="520312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84320" y="2686705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7908" y="2692518"/>
            <a:ext cx="51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6810" y="5259570"/>
            <a:ext cx="1131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6cm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9560" y="203267"/>
            <a:ext cx="605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Chu vi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118624" y="730785"/>
            <a:ext cx="10113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" y="730785"/>
            <a:ext cx="1071562" cy="107156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22" y="1684892"/>
            <a:ext cx="4451739" cy="38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09024" y="2087145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2887384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Chu vi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 = 4a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89560" y="3724780"/>
            <a:ext cx="6903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a.a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a</a:t>
            </a:r>
            <a:r>
              <a:rPr lang="en-US" sz="2800" i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253731"/>
            <a:ext cx="70866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vuông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25m.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10,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rộng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2m.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rào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9861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1918" y="101770"/>
            <a:ext cx="3419526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(SGK/tr97)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99" y="528051"/>
            <a:ext cx="4110773" cy="448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6703" y="760605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rau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1540"/>
              </p:ext>
            </p:extLst>
          </p:nvPr>
        </p:nvGraphicFramePr>
        <p:xfrm>
          <a:off x="2011681" y="1876882"/>
          <a:ext cx="330653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Equation" r:id="rId4" imgW="1371600" imgH="266400" progId="Equation.DSMT4">
                  <p:embed/>
                </p:oleObj>
              </mc:Choice>
              <mc:Fallback>
                <p:oleObj name="Equation" r:id="rId4" imgW="1371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11681" y="1876882"/>
                        <a:ext cx="3306533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301918" y="2539961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Diện tích phần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794350"/>
              </p:ext>
            </p:extLst>
          </p:nvPr>
        </p:nvGraphicFramePr>
        <p:xfrm>
          <a:off x="1882644" y="3028613"/>
          <a:ext cx="3677599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Equation" r:id="rId6" imgW="1485720" imgH="317160" progId="Equation.DSMT4">
                  <p:embed/>
                </p:oleObj>
              </mc:Choice>
              <mc:Fallback>
                <p:oleObj name="Equation" r:id="rId6" imgW="14857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82644" y="3028613"/>
                        <a:ext cx="3677599" cy="785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01918" y="3570042"/>
            <a:ext cx="70894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Chu vi phần vườn trồng rau là: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31456"/>
              </p:ext>
            </p:extLst>
          </p:nvPr>
        </p:nvGraphicFramePr>
        <p:xfrm>
          <a:off x="2011681" y="4558511"/>
          <a:ext cx="2970315" cy="63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" name="Equation" r:id="rId8" imgW="1244520" imgH="266400" progId="Equation.DSMT4">
                  <p:embed/>
                </p:oleObj>
              </mc:Choice>
              <mc:Fallback>
                <p:oleObj name="Equation" r:id="rId8" imgW="12445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1681" y="4558511"/>
                        <a:ext cx="2970315" cy="63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301917" y="5109282"/>
            <a:ext cx="7089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Độ dài của hàng rào là</a:t>
            </a:r>
            <a:r>
              <a:rPr lang="vi-VN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03559"/>
              </p:ext>
            </p:extLst>
          </p:nvPr>
        </p:nvGraphicFramePr>
        <p:xfrm>
          <a:off x="1935868" y="5658206"/>
          <a:ext cx="3443852" cy="695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6" name="Equation" r:id="rId10" imgW="1320480" imgH="266400" progId="Equation.DSMT4">
                  <p:embed/>
                </p:oleObj>
              </mc:Choice>
              <mc:Fallback>
                <p:oleObj name="Equation" r:id="rId10" imgW="1320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35868" y="5658206"/>
                        <a:ext cx="3443852" cy="695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96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" y="191882"/>
            <a:ext cx="3794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III. LỤC GIÁC ĐỀU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9080" y="692326"/>
            <a:ext cx="10515600" cy="954107"/>
            <a:chOff x="259080" y="692326"/>
            <a:chExt cx="10515600" cy="95410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" y="887724"/>
              <a:ext cx="970407" cy="539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692326"/>
              <a:ext cx="953063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a.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Dùng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6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miếng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bìa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tam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đã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chuẩn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trước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ghép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thành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7).  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Isosceles Triangle 2"/>
          <p:cNvSpPr/>
          <p:nvPr/>
        </p:nvSpPr>
        <p:spPr>
          <a:xfrm rot="10800000">
            <a:off x="2383919" y="2271991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779269" y="2271991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2982089" y="3295535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>
            <a:off x="2982089" y="2269904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2383919" y="3321010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1785749" y="3303320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 rot="10800000">
            <a:off x="10020300" y="338525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9435090" y="2264207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6875548" y="2614519"/>
            <a:ext cx="1196340" cy="1031328"/>
          </a:xfrm>
          <a:prstGeom prst="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149090" y="3645847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8548890" y="3645847"/>
            <a:ext cx="1196340" cy="1031328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0800000">
            <a:off x="8345430" y="2098855"/>
            <a:ext cx="1196340" cy="1031328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2355979" y="2269904"/>
            <a:ext cx="1243584" cy="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68549" y="4352338"/>
            <a:ext cx="1234440" cy="20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4" idx="2"/>
          </p:cNvCxnSpPr>
          <p:nvPr/>
        </p:nvCxnSpPr>
        <p:spPr>
          <a:xfrm flipV="1">
            <a:off x="1779269" y="2267817"/>
            <a:ext cx="598170" cy="10515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90418" y="3289184"/>
            <a:ext cx="594361" cy="1078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5" idx="2"/>
          </p:cNvCxnSpPr>
          <p:nvPr/>
        </p:nvCxnSpPr>
        <p:spPr>
          <a:xfrm>
            <a:off x="3584068" y="2274079"/>
            <a:ext cx="594361" cy="10424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8" idx="4"/>
          </p:cNvCxnSpPr>
          <p:nvPr/>
        </p:nvCxnSpPr>
        <p:spPr>
          <a:xfrm>
            <a:off x="1785749" y="3303319"/>
            <a:ext cx="598170" cy="10607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14459" y="5221250"/>
            <a:ext cx="10902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viền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xung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7 ta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693920" y="3321010"/>
            <a:ext cx="656850" cy="0"/>
          </a:xfrm>
          <a:prstGeom prst="straightConnector1">
            <a:avLst/>
          </a:prstGeom>
          <a:ln w="28575">
            <a:solidFill>
              <a:srgbClr val="ED7D3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434590" y="2894920"/>
            <a:ext cx="3630180" cy="8012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đều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4099" y="4573100"/>
            <a:ext cx="1386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7</a:t>
            </a:r>
            <a:endParaRPr lang="en-US" sz="2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44041" y="3131629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64806" y="1837245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40052" y="1775101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9652" y="3033924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4068" y="4311490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83494" y="4354426"/>
            <a:ext cx="4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801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62578 -0.0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8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022E-16 L -0.62591 -0.1678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02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34245 -0.190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31992 0.0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50716 -0.04514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65" y="-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53437 0.1682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19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44" grpId="0"/>
      <p:bldP spid="48" grpId="0" animBg="1"/>
      <p:bldP spid="49" grpId="0"/>
      <p:bldP spid="50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99" y="1103594"/>
            <a:ext cx="3394493" cy="328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0500" y="99749"/>
            <a:ext cx="10584180" cy="616404"/>
            <a:chOff x="190500" y="99749"/>
            <a:chExt cx="10584180" cy="61640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99749"/>
              <a:ext cx="1150620" cy="616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  </a:ext>
              </a:extLst>
            </p:cNvPr>
            <p:cNvSpPr txBox="1"/>
            <p:nvPr/>
          </p:nvSpPr>
          <p:spPr>
            <a:xfrm>
              <a:off x="1244041" y="160709"/>
              <a:ext cx="95306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lục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đều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ABCDEG ở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8,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yêu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cầu</a:t>
              </a:r>
              <a:r>
                <a:rPr lang="en-US" sz="28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85722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AB, BC, CD, DE, EG, GA.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499" y="2213582"/>
            <a:ext cx="81000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mảnh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AD, BE, CG.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3585274"/>
            <a:ext cx="886206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AD, BE, CG.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0500" y="4955029"/>
            <a:ext cx="10934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Dựa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OAB, OBC, OCD, ODE, OEG, OGA,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0" y="6035404"/>
            <a:ext cx="38560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Chia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lớp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4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Mỗi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(3 </a:t>
            </a:r>
            <a:r>
              <a:rPr lang="en-US" sz="2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phút</a:t>
            </a:r>
            <a:r>
              <a:rPr lang="en-US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)</a:t>
            </a:r>
            <a:endParaRPr lang="en-US" sz="2000" i="1" dirty="0">
              <a:solidFill>
                <a:srgbClr val="7030A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03:00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02:59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02:58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02:57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02:56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02:55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02:54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02:53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02:52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02:51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02:50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02:49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02:48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02:47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02:46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02:45</a:t>
            </a:r>
            <a:endParaRPr lang="en-US" sz="2800"/>
          </a:p>
        </p:txBody>
      </p:sp>
      <p:sp>
        <p:nvSpPr>
          <p:cNvPr id="31" name="Rounded Rectangle 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02:44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02:43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02:42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02:41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02:40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02:39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02:38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02:37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02:36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02:35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02:34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02:33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02:32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02:31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02:30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02:29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02:28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02:27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02:26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02:25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02:24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02:23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02:22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02:21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02:20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02:19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02:18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02:17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02:16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02:15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02:14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02:13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02:12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02:11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02:10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02:09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02:08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02:07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02:06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02:05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02:04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02:03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02:02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02:01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127" name="Rounded Rectangle 12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128" name="Rounded Rectangle 12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129" name="Rounded Rectangle 12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130" name="Rounded Rectangle 12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131" name="Rounded Rectangle 13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132" name="Rounded Rectangle 13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133" name="Rounded Rectangle 13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134" name="Rounded Rectangle 13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135" name="Rounded Rectangle 13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136" name="Rounded Rectangle 13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137" name="Rounded Rectangle 13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138" name="Rounded Rectangle 13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139" name="Rounded Rectangle 13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140" name="Rounded Rectangle 13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141" name="Rounded Rectangle 14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142" name="Rounded Rectangle 14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143" name="Rounded Rectangle 14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144" name="Rounded Rectangle 14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145" name="Rounded Rectangle 14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146" name="Rounded Rectangle 14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147" name="Rounded Rectangle 14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148" name="Rounded Rectangle 14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149" name="Rounded Rectangle 14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150" name="Rounded Rectangle 14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151" name="Rounded Rectangle 15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152" name="Rounded Rectangle 15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153" name="Rounded Rectangle 15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154" name="Rounded Rectangle 15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155" name="Rounded Rectangle 15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156" name="Rounded Rectangle 15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157" name="Rounded Rectangle 15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158" name="Rounded Rectangle 15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159" name="Rounded Rectangle 15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160" name="Rounded Rectangle 15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161" name="Rounded Rectangle 16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162" name="Rounded Rectangle 16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163" name="Rounded Rectangle 16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164" name="Rounded Rectangle 16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165" name="Rounded Rectangle 16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166" name="Rounded Rectangle 16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167" name="Rounded Rectangle 16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68" name="Rounded Rectangle 16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69" name="Rounded Rectangle 16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70" name="Rounded Rectangle 16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71" name="Rounded Rectangle 17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72" name="Rounded Rectangle 17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73" name="Rounded Rectangle 17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74" name="Rounded Rectangle 17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75" name="Rounded Rectangle 17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76" name="Rounded Rectangle 17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77" name="Rounded Rectangle 17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78" name="Rounded Rectangle 17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79" name="Rounded Rectangle 17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80" name="Rounded Rectangle 17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81" name="Rounded Rectangle 18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82" name="Rounded Rectangle 18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83" name="Rounded Rectangle 18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84" name="Rounded Rectangle 18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85" name="Rounded Rectangle 184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86" name="Rounded Rectangle 185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87" name="Rounded Rectangle 186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88" name="Rounded Rectangle 187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89" name="Rounded Rectangle 188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90" name="Rounded Rectangle 189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91" name="Rounded Rectangle 190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92" name="Rounded Rectangle 191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93" name="Rounded Rectangle 192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94" name="Rounded Rectangle 193"/>
          <p:cNvSpPr/>
          <p:nvPr/>
        </p:nvSpPr>
        <p:spPr>
          <a:xfrm>
            <a:off x="9944724" y="198176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00:01</a:t>
            </a:r>
            <a:endParaRPr lang="en-US" sz="2800"/>
          </a:p>
        </p:txBody>
      </p:sp>
      <p:sp>
        <p:nvSpPr>
          <p:cNvPr id="195" name="Rounded Rectangle 194"/>
          <p:cNvSpPr/>
          <p:nvPr/>
        </p:nvSpPr>
        <p:spPr>
          <a:xfrm>
            <a:off x="9907249" y="180688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964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9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0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6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7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9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0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693" y="1742666"/>
            <a:ext cx="3431480" cy="331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" y="141711"/>
            <a:ext cx="204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49880" y="172488"/>
            <a:ext cx="10445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ABCDEG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8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8120" y="1164554"/>
            <a:ext cx="950976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AB = BC = CD = DE = EG = GA.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2880" y="2213818"/>
            <a:ext cx="7196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O.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67640" y="3008240"/>
            <a:ext cx="819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Ba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chéo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AD = BE = CG.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37160" y="3727936"/>
            <a:ext cx="7987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góc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đỉnh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A, B, C, D, E, G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13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882</TotalTime>
  <Words>1011</Words>
  <PresentationFormat>Custom</PresentationFormat>
  <Paragraphs>269</Paragraphs>
  <Slides>14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§1. TAM GIÁC ĐỀU. HÌNH VUÔNG. LỤC GIÁC ĐỀU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2021-06-07T13:44:30Z</dcterms:created>
  <dcterms:modified xsi:type="dcterms:W3CDTF">2021-08-19T12:13:01Z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