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A82BA7-E964-46CD-B546-C2300DF0428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225945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82BA7-E964-46CD-B546-C2300DF0428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201665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82BA7-E964-46CD-B546-C2300DF0428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402669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82BA7-E964-46CD-B546-C2300DF0428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2948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82BA7-E964-46CD-B546-C2300DF0428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1843534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BA82BA7-E964-46CD-B546-C2300DF04288}" type="datetimeFigureOut">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3374670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BA82BA7-E964-46CD-B546-C2300DF04288}" type="datetimeFigureOut">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4234376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82BA7-E964-46CD-B546-C2300DF0428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2633068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82BA7-E964-46CD-B546-C2300DF0428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132779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82BA7-E964-46CD-B546-C2300DF0428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166226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82BA7-E964-46CD-B546-C2300DF0428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404389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82BA7-E964-46CD-B546-C2300DF0428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298466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82BA7-E964-46CD-B546-C2300DF04288}" type="datetimeFigureOut">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361493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A82BA7-E964-46CD-B546-C2300DF04288}" type="datetimeFigureOut">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383206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BA82BA7-E964-46CD-B546-C2300DF04288}" type="datetimeFigureOut">
              <a:rPr lang="en-US" smtClean="0"/>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22610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82BA7-E964-46CD-B546-C2300DF0428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379469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82BA7-E964-46CD-B546-C2300DF0428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t>‹#›</a:t>
            </a:fld>
            <a:endParaRPr lang="en-US"/>
          </a:p>
        </p:txBody>
      </p:sp>
    </p:spTree>
    <p:extLst>
      <p:ext uri="{BB962C8B-B14F-4D97-AF65-F5344CB8AC3E}">
        <p14:creationId xmlns:p14="http://schemas.microsoft.com/office/powerpoint/2010/main" val="413939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BA82BA7-E964-46CD-B546-C2300DF04288}" type="datetimeFigureOut">
              <a:rPr lang="en-US" smtClean="0"/>
              <a:t>9/1/2023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3A8DE0B-7957-421B-8F92-1F4CE738B9AA}" type="slidenum">
              <a:rPr lang="en-US" smtClean="0"/>
              <a:t>‹#›</a:t>
            </a:fld>
            <a:endParaRPr lang="en-US"/>
          </a:p>
        </p:txBody>
      </p:sp>
    </p:spTree>
    <p:extLst>
      <p:ext uri="{BB962C8B-B14F-4D97-AF65-F5344CB8AC3E}">
        <p14:creationId xmlns:p14="http://schemas.microsoft.com/office/powerpoint/2010/main" val="66133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ÁC BIỆN PHÁP SƠ CẤP CỨU KHI BỊ RỐI LOẠN THÂN NHIỆT">
            <a:extLst>
              <a:ext uri="{FF2B5EF4-FFF2-40B4-BE49-F238E27FC236}">
                <a16:creationId xmlns:a16="http://schemas.microsoft.com/office/drawing/2014/main" id="{E76558B9-2CBC-FFB7-CC11-BC4DB3F68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0"/>
            <a:ext cx="48482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ứ tự các lớp của da từ ngoài vào trong | Vinmec">
            <a:extLst>
              <a:ext uri="{FF2B5EF4-FFF2-40B4-BE49-F238E27FC236}">
                <a16:creationId xmlns:a16="http://schemas.microsoft.com/office/drawing/2014/main" id="{936A1066-A2BA-89ED-CA7D-BDA5A8890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577"/>
            <a:ext cx="5213023" cy="38414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D0FCF27-1AD7-E968-0DDD-6EE215CEA31A}"/>
              </a:ext>
            </a:extLst>
          </p:cNvPr>
          <p:cNvSpPr>
            <a:spLocks noGrp="1"/>
          </p:cNvSpPr>
          <p:nvPr>
            <p:ph type="ctrTitle"/>
          </p:nvPr>
        </p:nvSpPr>
        <p:spPr>
          <a:xfrm>
            <a:off x="-84840" y="758074"/>
            <a:ext cx="7428616" cy="2133599"/>
          </a:xfrm>
        </p:spPr>
        <p:txBody>
          <a:bodyPr>
            <a:noAutofit/>
          </a:bodyPr>
          <a:lstStyle/>
          <a:p>
            <a:pPr algn="ctr">
              <a:lnSpc>
                <a:spcPct val="115000"/>
              </a:lnSpc>
              <a:spcAft>
                <a:spcPts val="800"/>
              </a:spcAft>
            </a:pPr>
            <a:r>
              <a:rPr lang="en-US" sz="4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TIẾT - </a:t>
            </a:r>
            <a:r>
              <a:rPr lang="en-US" sz="46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 36 </a:t>
            </a:r>
            <a:br>
              <a:rPr lang="en-US" sz="46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br>
            <a:r>
              <a:rPr lang="en-US" sz="46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DA VÀ ĐIỀU HÒA THÂN NHIỆT Ở NGƯỜI</a:t>
            </a:r>
            <a:endParaRPr lang="en-US" sz="4600" dirty="0">
              <a:effectLst/>
              <a:latin typeface="Times New Roman" panose="02020603050405020304" pitchFamily="18" charset="0"/>
              <a:ea typeface="Arial" panose="020B0604020202020204" pitchFamily="34" charset="0"/>
            </a:endParaRPr>
          </a:p>
        </p:txBody>
      </p:sp>
      <p:sp>
        <p:nvSpPr>
          <p:cNvPr id="3" name="Subtitle 2">
            <a:extLst>
              <a:ext uri="{FF2B5EF4-FFF2-40B4-BE49-F238E27FC236}">
                <a16:creationId xmlns:a16="http://schemas.microsoft.com/office/drawing/2014/main" id="{B137D9C2-F4A1-85F3-CF83-0ACE41DF982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3838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3420-1E2F-0F34-A163-872B692A943F}"/>
              </a:ext>
            </a:extLst>
          </p:cNvPr>
          <p:cNvSpPr>
            <a:spLocks noGrp="1"/>
          </p:cNvSpPr>
          <p:nvPr>
            <p:ph type="title"/>
          </p:nvPr>
        </p:nvSpPr>
        <p:spPr/>
        <p:txBody>
          <a:bodyPr/>
          <a:lstStyle/>
          <a:p>
            <a:endParaRPr lang="en-US" dirty="0"/>
          </a:p>
        </p:txBody>
      </p:sp>
      <p:pic>
        <p:nvPicPr>
          <p:cNvPr id="10244" name="Picture 4" descr="Hạ thân nhiệt chỉ huy là gì và ứng dụng thế nào? | Vinmec">
            <a:extLst>
              <a:ext uri="{FF2B5EF4-FFF2-40B4-BE49-F238E27FC236}">
                <a16:creationId xmlns:a16="http://schemas.microsoft.com/office/drawing/2014/main" id="{1E7BC892-B927-1782-976B-8599D8948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8517"/>
            <a:ext cx="3224118" cy="296519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hân nhiệt con người đang giảm dần theo thời gian">
            <a:extLst>
              <a:ext uri="{FF2B5EF4-FFF2-40B4-BE49-F238E27FC236}">
                <a16:creationId xmlns:a16="http://schemas.microsoft.com/office/drawing/2014/main" id="{00D6F6DC-E484-0E03-D79C-D8BA808AC064}"/>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960013" y="618516"/>
            <a:ext cx="3622387" cy="296519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ăng thân nhiệt: tin tức, hình ảnh, video, bình luận mới nhất">
            <a:extLst>
              <a:ext uri="{FF2B5EF4-FFF2-40B4-BE49-F238E27FC236}">
                <a16:creationId xmlns:a16="http://schemas.microsoft.com/office/drawing/2014/main" id="{BEFCC47B-8483-09BA-DF96-B99DDB45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934691"/>
            <a:ext cx="3224118" cy="2535527"/>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Tăng thân nhiệt có nguy hiểm không, nguyên nhân và cách chữa trị">
            <a:extLst>
              <a:ext uri="{FF2B5EF4-FFF2-40B4-BE49-F238E27FC236}">
                <a16:creationId xmlns:a16="http://schemas.microsoft.com/office/drawing/2014/main" id="{7C5A8D7C-5282-6F9B-2C82-8E98D8EE8E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0012" y="3739572"/>
            <a:ext cx="3622387" cy="2730645"/>
          </a:xfrm>
          <a:prstGeom prst="rect">
            <a:avLst/>
          </a:prstGeom>
          <a:noFill/>
          <a:extLst>
            <a:ext uri="{909E8E84-426E-40DD-AFC4-6F175D3DCCD1}">
              <a14:hiddenFill xmlns:a14="http://schemas.microsoft.com/office/drawing/2010/main">
                <a:solidFill>
                  <a:srgbClr val="FFFFFF"/>
                </a:solidFill>
              </a14:hiddenFill>
            </a:ext>
          </a:extLst>
        </p:spPr>
      </p:pic>
      <p:sp>
        <p:nvSpPr>
          <p:cNvPr id="4" name="Star: 7 Points 3">
            <a:extLst>
              <a:ext uri="{FF2B5EF4-FFF2-40B4-BE49-F238E27FC236}">
                <a16:creationId xmlns:a16="http://schemas.microsoft.com/office/drawing/2014/main" id="{87850AE8-8F13-6610-4E20-FF5A542ECA29}"/>
              </a:ext>
            </a:extLst>
          </p:cNvPr>
          <p:cNvSpPr/>
          <p:nvPr/>
        </p:nvSpPr>
        <p:spPr>
          <a:xfrm>
            <a:off x="4137894" y="1653309"/>
            <a:ext cx="3716482" cy="4331855"/>
          </a:xfrm>
          <a:prstGeom prst="star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b="1" dirty="0">
                <a:latin typeface="Times New Roman" panose="02020603050405020304" pitchFamily="18" charset="0"/>
                <a:cs typeface="Times New Roman" panose="02020603050405020304" pitchFamily="18" charset="0"/>
              </a:rPr>
              <a:t>THÂN NHIỆT LÀ GÌ?</a:t>
            </a:r>
          </a:p>
        </p:txBody>
      </p:sp>
    </p:spTree>
    <p:extLst>
      <p:ext uri="{BB962C8B-B14F-4D97-AF65-F5344CB8AC3E}">
        <p14:creationId xmlns:p14="http://schemas.microsoft.com/office/powerpoint/2010/main" val="348339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31D5-F6B5-2EF0-3616-272BF6339FE9}"/>
              </a:ext>
            </a:extLst>
          </p:cNvPr>
          <p:cNvSpPr>
            <a:spLocks noGrp="1"/>
          </p:cNvSpPr>
          <p:nvPr>
            <p:ph type="title"/>
          </p:nvPr>
        </p:nvSpPr>
        <p:spPr>
          <a:xfrm>
            <a:off x="258618" y="198263"/>
            <a:ext cx="11526981" cy="868538"/>
          </a:xfrm>
        </p:spPr>
        <p:txBody>
          <a:bodyPr>
            <a:normAutofit fontScale="90000"/>
          </a:bodyPr>
          <a:lstStyle/>
          <a:p>
            <a:r>
              <a:rPr lang="en-US" dirty="0">
                <a:latin typeface="Times New Roman" panose="02020603050405020304" pitchFamily="18" charset="0"/>
                <a:cs typeface="Times New Roman" panose="02020603050405020304" pitchFamily="18" charset="0"/>
              </a:rPr>
              <a:t>Quan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36.2,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Phiếu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AB42CAE-A8D8-8F8B-5F59-372DC74C3EFE}"/>
              </a:ext>
            </a:extLst>
          </p:cNvPr>
          <p:cNvPicPr>
            <a:picLocks noChangeAspect="1"/>
          </p:cNvPicPr>
          <p:nvPr/>
        </p:nvPicPr>
        <p:blipFill>
          <a:blip r:embed="rId2"/>
          <a:stretch>
            <a:fillRect/>
          </a:stretch>
        </p:blipFill>
        <p:spPr>
          <a:xfrm>
            <a:off x="0" y="1066801"/>
            <a:ext cx="5892800" cy="5888181"/>
          </a:xfrm>
          <a:prstGeom prst="rect">
            <a:avLst/>
          </a:prstGeom>
        </p:spPr>
      </p:pic>
      <p:sp>
        <p:nvSpPr>
          <p:cNvPr id="8" name="Content Placeholder 7">
            <a:extLst>
              <a:ext uri="{FF2B5EF4-FFF2-40B4-BE49-F238E27FC236}">
                <a16:creationId xmlns:a16="http://schemas.microsoft.com/office/drawing/2014/main" id="{9F786647-E769-3BC8-3738-66BA325D5C26}"/>
              </a:ext>
            </a:extLst>
          </p:cNvPr>
          <p:cNvSpPr>
            <a:spLocks noGrp="1"/>
          </p:cNvSpPr>
          <p:nvPr>
            <p:ph sz="quarter" idx="13"/>
          </p:nvPr>
        </p:nvSpPr>
        <p:spPr>
          <a:xfrm>
            <a:off x="5892800" y="1609712"/>
            <a:ext cx="6299200" cy="3304034"/>
          </a:xfrm>
        </p:spPr>
        <p:txBody>
          <a:bodyPr>
            <a:normAutofit lnSpcReduction="10000"/>
          </a:bodyPr>
          <a:lstStyle/>
          <a:p>
            <a:pPr marL="0" indent="0" algn="ctr">
              <a:buNone/>
            </a:pP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PHT</a:t>
            </a:r>
          </a:p>
          <a:p>
            <a:pPr marL="0" indent="0">
              <a:buNone/>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Vì</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sao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nhiệt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bước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chẩn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bệnh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p>
          <a:p>
            <a:pPr marL="0" indent="0">
              <a:buNone/>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Quan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36.2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biết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nóng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mạch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máu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dưới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da,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tuyến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mồ</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hôi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dựng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lông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thế</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nào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p>
          <a:p>
            <a:pPr marL="0" indent="0">
              <a:buNone/>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3:</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Nêu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nguyên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phương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pháp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chống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nóng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gợi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bảng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36.4.</a:t>
            </a:r>
            <a:endParaRPr lang="en-US" sz="1800" dirty="0">
              <a:effectLst/>
              <a:latin typeface="Times New Roman" panose="02020603050405020304" pitchFamily="18" charset="0"/>
              <a:ea typeface="Arial" panose="020B0604020202020204" pitchFamily="34" charset="0"/>
            </a:endParaRPr>
          </a:p>
          <a:p>
            <a:pPr marL="0" indent="0">
              <a:buNone/>
            </a:pPr>
            <a:endParaRPr lang="en-US" sz="1800" dirty="0">
              <a:effectLst/>
              <a:latin typeface="Times New Roman" panose="02020603050405020304" pitchFamily="18" charset="0"/>
              <a:ea typeface="Arial" panose="020B0604020202020204" pitchFamily="34" charset="0"/>
            </a:endParaRPr>
          </a:p>
          <a:p>
            <a:pPr marL="0" indent="0">
              <a:buNone/>
            </a:pPr>
            <a:endParaRPr lang="en-US" sz="1800" dirty="0">
              <a:effectLst/>
              <a:latin typeface="Times New Roman" panose="02020603050405020304" pitchFamily="18" charset="0"/>
              <a:ea typeface="Arial" panose="020B0604020202020204" pitchFamily="34" charset="0"/>
            </a:endParaRPr>
          </a:p>
          <a:p>
            <a:endParaRPr lang="en-US" dirty="0"/>
          </a:p>
        </p:txBody>
      </p:sp>
      <p:graphicFrame>
        <p:nvGraphicFramePr>
          <p:cNvPr id="11" name="Table 11">
            <a:extLst>
              <a:ext uri="{FF2B5EF4-FFF2-40B4-BE49-F238E27FC236}">
                <a16:creationId xmlns:a16="http://schemas.microsoft.com/office/drawing/2014/main" id="{70039928-2EEF-D851-00E8-9A4C6D7611AE}"/>
              </a:ext>
            </a:extLst>
          </p:cNvPr>
          <p:cNvGraphicFramePr>
            <a:graphicFrameLocks noGrp="1"/>
          </p:cNvGraphicFramePr>
          <p:nvPr>
            <p:extLst>
              <p:ext uri="{D42A27DB-BD31-4B8C-83A1-F6EECF244321}">
                <p14:modId xmlns:p14="http://schemas.microsoft.com/office/powerpoint/2010/main" val="3533721701"/>
              </p:ext>
            </p:extLst>
          </p:nvPr>
        </p:nvGraphicFramePr>
        <p:xfrm>
          <a:off x="5892800" y="4900396"/>
          <a:ext cx="6326907" cy="2054586"/>
        </p:xfrm>
        <a:graphic>
          <a:graphicData uri="http://schemas.openxmlformats.org/drawingml/2006/table">
            <a:tbl>
              <a:tblPr firstRow="1" bandRow="1">
                <a:tableStyleId>{5C22544A-7EE6-4342-B048-85BDC9FD1C3A}</a:tableStyleId>
              </a:tblPr>
              <a:tblGrid>
                <a:gridCol w="2108969">
                  <a:extLst>
                    <a:ext uri="{9D8B030D-6E8A-4147-A177-3AD203B41FA5}">
                      <a16:colId xmlns:a16="http://schemas.microsoft.com/office/drawing/2014/main" val="570257102"/>
                    </a:ext>
                  </a:extLst>
                </a:gridCol>
                <a:gridCol w="2108969">
                  <a:extLst>
                    <a:ext uri="{9D8B030D-6E8A-4147-A177-3AD203B41FA5}">
                      <a16:colId xmlns:a16="http://schemas.microsoft.com/office/drawing/2014/main" val="2554223059"/>
                    </a:ext>
                  </a:extLst>
                </a:gridCol>
                <a:gridCol w="2108969">
                  <a:extLst>
                    <a:ext uri="{9D8B030D-6E8A-4147-A177-3AD203B41FA5}">
                      <a16:colId xmlns:a16="http://schemas.microsoft.com/office/drawing/2014/main" val="1692636783"/>
                    </a:ext>
                  </a:extLst>
                </a:gridCol>
              </a:tblGrid>
              <a:tr h="517189">
                <a:tc>
                  <a:txBody>
                    <a:bodyPr/>
                    <a:lstStyle/>
                    <a:p>
                      <a:endParaRPr lang="en-US" dirty="0"/>
                    </a:p>
                  </a:txBody>
                  <a:tcPr/>
                </a:tc>
                <a:tc>
                  <a:txBody>
                    <a:bodyPr/>
                    <a:lstStyle/>
                    <a:p>
                      <a:r>
                        <a:rPr lang="en-US" dirty="0" err="1"/>
                        <a:t>Cảm</a:t>
                      </a:r>
                      <a:r>
                        <a:rPr lang="en-US" dirty="0"/>
                        <a:t> </a:t>
                      </a:r>
                      <a:r>
                        <a:rPr lang="en-US" dirty="0" err="1"/>
                        <a:t>nóng</a:t>
                      </a:r>
                      <a:endParaRPr lang="en-US" dirty="0"/>
                    </a:p>
                  </a:txBody>
                  <a:tcPr/>
                </a:tc>
                <a:tc>
                  <a:txBody>
                    <a:bodyPr/>
                    <a:lstStyle/>
                    <a:p>
                      <a:r>
                        <a:rPr lang="en-US" dirty="0" err="1"/>
                        <a:t>Cảm</a:t>
                      </a:r>
                      <a:r>
                        <a:rPr lang="en-US" dirty="0"/>
                        <a:t> </a:t>
                      </a:r>
                      <a:r>
                        <a:rPr lang="en-US" dirty="0" err="1"/>
                        <a:t>lạnh</a:t>
                      </a:r>
                      <a:endParaRPr lang="en-US" dirty="0"/>
                    </a:p>
                  </a:txBody>
                  <a:tcPr/>
                </a:tc>
                <a:extLst>
                  <a:ext uri="{0D108BD9-81ED-4DB2-BD59-A6C34878D82A}">
                    <a16:rowId xmlns:a16="http://schemas.microsoft.com/office/drawing/2014/main" val="3376540457"/>
                  </a:ext>
                </a:extLst>
              </a:tr>
              <a:tr h="517189">
                <a:tc>
                  <a:txBody>
                    <a:bodyPr/>
                    <a:lstStyle/>
                    <a:p>
                      <a:r>
                        <a:rPr lang="en-US" dirty="0" err="1"/>
                        <a:t>Biểu</a:t>
                      </a:r>
                      <a:r>
                        <a:rPr lang="en-US" dirty="0"/>
                        <a:t> </a:t>
                      </a:r>
                      <a:r>
                        <a:rPr lang="en-US" dirty="0" err="1"/>
                        <a:t>hiện</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22168245"/>
                  </a:ext>
                </a:extLst>
              </a:tr>
              <a:tr h="510104">
                <a:tc>
                  <a:txBody>
                    <a:bodyPr/>
                    <a:lstStyle/>
                    <a:p>
                      <a:r>
                        <a:rPr lang="en-US" dirty="0" err="1"/>
                        <a:t>Nguyên</a:t>
                      </a:r>
                      <a:r>
                        <a:rPr lang="en-US" dirty="0"/>
                        <a:t> </a:t>
                      </a:r>
                      <a:r>
                        <a:rPr lang="en-US" dirty="0" err="1"/>
                        <a:t>nhân</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09457931"/>
                  </a:ext>
                </a:extLst>
              </a:tr>
              <a:tr h="510104">
                <a:tc>
                  <a:txBody>
                    <a:bodyPr/>
                    <a:lstStyle/>
                    <a:p>
                      <a:r>
                        <a:rPr lang="en-US" dirty="0" err="1"/>
                        <a:t>Cách</a:t>
                      </a:r>
                      <a:r>
                        <a:rPr lang="en-US" dirty="0"/>
                        <a:t> </a:t>
                      </a:r>
                      <a:r>
                        <a:rPr lang="en-US" dirty="0" err="1"/>
                        <a:t>phòng</a:t>
                      </a:r>
                      <a:r>
                        <a:rPr lang="en-US" dirty="0"/>
                        <a:t> </a:t>
                      </a:r>
                      <a:r>
                        <a:rPr lang="en-US" dirty="0" err="1"/>
                        <a:t>chống</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63375326"/>
                  </a:ext>
                </a:extLst>
              </a:tr>
            </a:tbl>
          </a:graphicData>
        </a:graphic>
      </p:graphicFrame>
    </p:spTree>
    <p:extLst>
      <p:ext uri="{BB962C8B-B14F-4D97-AF65-F5344CB8AC3E}">
        <p14:creationId xmlns:p14="http://schemas.microsoft.com/office/powerpoint/2010/main" val="16127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D0E1-8418-59E1-2FD4-CE3517258295}"/>
              </a:ext>
            </a:extLst>
          </p:cNvPr>
          <p:cNvSpPr>
            <a:spLocks noGrp="1"/>
          </p:cNvSpPr>
          <p:nvPr>
            <p:ph type="title"/>
          </p:nvPr>
        </p:nvSpPr>
        <p:spPr>
          <a:xfrm>
            <a:off x="913774" y="107530"/>
            <a:ext cx="10364451" cy="959271"/>
          </a:xfrm>
        </p:spPr>
        <p:txBody>
          <a:bodyPr/>
          <a:lstStyle/>
          <a:p>
            <a:r>
              <a:rPr lang="en-US" dirty="0"/>
              <a:t>ĐÁP ÁN</a:t>
            </a:r>
          </a:p>
        </p:txBody>
      </p:sp>
      <p:sp>
        <p:nvSpPr>
          <p:cNvPr id="5" name="TextBox 4">
            <a:extLst>
              <a:ext uri="{FF2B5EF4-FFF2-40B4-BE49-F238E27FC236}">
                <a16:creationId xmlns:a16="http://schemas.microsoft.com/office/drawing/2014/main" id="{77E2E3C3-2151-3F1F-83B9-5BCF6DFADC05}"/>
              </a:ext>
            </a:extLst>
          </p:cNvPr>
          <p:cNvSpPr txBox="1"/>
          <p:nvPr/>
        </p:nvSpPr>
        <p:spPr>
          <a:xfrm>
            <a:off x="340659" y="794496"/>
            <a:ext cx="6813176" cy="5781583"/>
          </a:xfrm>
          <a:prstGeom prst="rect">
            <a:avLst/>
          </a:prstGeom>
          <a:noFill/>
        </p:spPr>
        <p:txBody>
          <a:bodyPr wrap="square">
            <a:spAutoFit/>
          </a:bodyPr>
          <a:lstStyle/>
          <a:p>
            <a:pPr algn="just">
              <a:lnSpc>
                <a:spcPct val="107000"/>
              </a:lnSpc>
              <a:spcBef>
                <a:spcPts val="600"/>
              </a:spcBef>
              <a:spcAft>
                <a:spcPts val="600"/>
              </a:spcAft>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Vì</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sao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đo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nhiệt</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bước</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chẩn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đoán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bệnh</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 thân nhiệt là bước đầu của việc chẩn đoán bệnh vì: Ở người bình thường, thân nhiệt duy trì ổn định ở mức 36,3 – 37,3 </a:t>
            </a:r>
            <a:r>
              <a:rPr lang="vi-VN"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Khi thân nhiệt ở dưới 36 </a:t>
            </a:r>
            <a:r>
              <a:rPr lang="vi-VN"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hoặc từ 38 </a:t>
            </a:r>
            <a:r>
              <a:rPr lang="vi-VN"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trở lên là biểu hiện trạng thái sức khỏe của cơ thể không bình thường. Do đó, đo thân nhiệt được xem là bước đầu tiên giúp chẩn đoán, sàng lọc nhanh chóng và đơn giản trước khi thực hiện các bước tiếp theo.</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2: Quan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sát</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36.2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biết</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nóng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lạnh</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mạch</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máu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dưới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da,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tuyến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mồ</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hôi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dựng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lông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thế</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nào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trời nóng, các mạch máu dưới da dãn, tuyến mồ hôi tăng tiết mồ hôi, các cơ dựng lông dãn.</a:t>
            </a:r>
            <a:endParaRPr lang="en-US" sz="18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trời lạnh, các mạch máu dưới da co, tuyến mồ hôi ngừng tiết mồ hôi, các cơ dựng lông co.</a:t>
            </a:r>
            <a:endParaRPr lang="en-US" sz="18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3: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Nêu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nguyên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phương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pháp</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chống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nóng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lạnh</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gợi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bảng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36.4.</a:t>
            </a:r>
            <a:endParaRPr lang="en-US" sz="1800" b="1" dirty="0">
              <a:effectLst/>
              <a:latin typeface="Times New Roman" panose="02020603050405020304" pitchFamily="18" charset="0"/>
              <a:ea typeface="Arial" panose="020B0604020202020204" pitchFamily="34" charset="0"/>
            </a:endParaRPr>
          </a:p>
        </p:txBody>
      </p:sp>
      <p:graphicFrame>
        <p:nvGraphicFramePr>
          <p:cNvPr id="6" name="Table 5">
            <a:extLst>
              <a:ext uri="{FF2B5EF4-FFF2-40B4-BE49-F238E27FC236}">
                <a16:creationId xmlns:a16="http://schemas.microsoft.com/office/drawing/2014/main" id="{F9D8C630-68A5-ADF7-F173-BFB630BA8ACB}"/>
              </a:ext>
            </a:extLst>
          </p:cNvPr>
          <p:cNvGraphicFramePr>
            <a:graphicFrameLocks noGrp="1"/>
          </p:cNvGraphicFramePr>
          <p:nvPr>
            <p:extLst>
              <p:ext uri="{D42A27DB-BD31-4B8C-83A1-F6EECF244321}">
                <p14:modId xmlns:p14="http://schemas.microsoft.com/office/powerpoint/2010/main" val="487479388"/>
              </p:ext>
            </p:extLst>
          </p:nvPr>
        </p:nvGraphicFramePr>
        <p:xfrm>
          <a:off x="7277173" y="1066801"/>
          <a:ext cx="4798285" cy="5509278"/>
        </p:xfrm>
        <a:graphic>
          <a:graphicData uri="http://schemas.openxmlformats.org/drawingml/2006/table">
            <a:tbl>
              <a:tblPr firstRow="1" firstCol="1" bandRow="1">
                <a:tableStyleId>{5C22544A-7EE6-4342-B048-85BDC9FD1C3A}</a:tableStyleId>
              </a:tblPr>
              <a:tblGrid>
                <a:gridCol w="733387">
                  <a:extLst>
                    <a:ext uri="{9D8B030D-6E8A-4147-A177-3AD203B41FA5}">
                      <a16:colId xmlns:a16="http://schemas.microsoft.com/office/drawing/2014/main" val="208245497"/>
                    </a:ext>
                  </a:extLst>
                </a:gridCol>
                <a:gridCol w="1725856">
                  <a:extLst>
                    <a:ext uri="{9D8B030D-6E8A-4147-A177-3AD203B41FA5}">
                      <a16:colId xmlns:a16="http://schemas.microsoft.com/office/drawing/2014/main" val="2331217872"/>
                    </a:ext>
                  </a:extLst>
                </a:gridCol>
                <a:gridCol w="2339042">
                  <a:extLst>
                    <a:ext uri="{9D8B030D-6E8A-4147-A177-3AD203B41FA5}">
                      <a16:colId xmlns:a16="http://schemas.microsoft.com/office/drawing/2014/main" val="2615241895"/>
                    </a:ext>
                  </a:extLst>
                </a:gridCol>
              </a:tblGrid>
              <a:tr h="420291">
                <a:tc>
                  <a:txBody>
                    <a:bodyPr/>
                    <a:lstStyle/>
                    <a:p>
                      <a:pPr marL="30480" marR="30480" algn="just">
                        <a:lnSpc>
                          <a:spcPct val="115000"/>
                        </a:lnSpc>
                        <a:spcBef>
                          <a:spcPts val="200"/>
                        </a:spcBef>
                        <a:spcAft>
                          <a:spcPts val="200"/>
                        </a:spcAft>
                      </a:pPr>
                      <a:r>
                        <a:rPr lang="vi-VN" sz="1400">
                          <a:effectLst/>
                          <a:latin typeface="+mj-lt"/>
                        </a:rPr>
                        <a:t> </a:t>
                      </a:r>
                      <a:endParaRPr lang="en-US" sz="200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r>
                        <a:rPr lang="vi-VN" sz="1400">
                          <a:effectLst/>
                          <a:latin typeface="+mj-lt"/>
                        </a:rPr>
                        <a:t>Cảm nóng</a:t>
                      </a:r>
                      <a:endParaRPr lang="en-US" sz="200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r>
                        <a:rPr lang="vi-VN" sz="1400">
                          <a:effectLst/>
                          <a:latin typeface="+mj-lt"/>
                        </a:rPr>
                        <a:t>Cảm lạnh</a:t>
                      </a:r>
                      <a:endParaRPr lang="en-US" sz="2000">
                        <a:effectLst/>
                        <a:latin typeface="+mj-lt"/>
                        <a:ea typeface="Arial" panose="020B0604020202020204" pitchFamily="34" charset="0"/>
                      </a:endParaRPr>
                    </a:p>
                  </a:txBody>
                  <a:tcPr marL="0" marR="0" marT="0" marB="0"/>
                </a:tc>
                <a:extLst>
                  <a:ext uri="{0D108BD9-81ED-4DB2-BD59-A6C34878D82A}">
                    <a16:rowId xmlns:a16="http://schemas.microsoft.com/office/drawing/2014/main" val="3029324681"/>
                  </a:ext>
                </a:extLst>
              </a:tr>
              <a:tr h="1875983">
                <a:tc>
                  <a:txBody>
                    <a:bodyPr/>
                    <a:lstStyle/>
                    <a:p>
                      <a:pPr marL="30480" marR="30480" algn="just">
                        <a:lnSpc>
                          <a:spcPct val="115000"/>
                        </a:lnSpc>
                        <a:spcBef>
                          <a:spcPts val="200"/>
                        </a:spcBef>
                        <a:spcAft>
                          <a:spcPts val="200"/>
                        </a:spcAft>
                      </a:pPr>
                      <a:r>
                        <a:rPr lang="vi-VN" sz="1400">
                          <a:effectLst/>
                          <a:latin typeface="+mj-lt"/>
                        </a:rPr>
                        <a:t>Biểu hiện</a:t>
                      </a:r>
                      <a:endParaRPr lang="en-US" sz="2000">
                        <a:effectLst/>
                        <a:latin typeface="+mj-lt"/>
                        <a:ea typeface="Arial" panose="020B0604020202020204" pitchFamily="34" charset="0"/>
                      </a:endParaRPr>
                    </a:p>
                  </a:txBody>
                  <a:tcPr marL="0" marR="0" marT="0" marB="0" anchor="ctr"/>
                </a:tc>
                <a:tc>
                  <a:txBody>
                    <a:bodyPr/>
                    <a:lstStyle/>
                    <a:p>
                      <a:pPr marL="30480" marR="30480" algn="just">
                        <a:lnSpc>
                          <a:spcPct val="115000"/>
                        </a:lnSpc>
                        <a:spcBef>
                          <a:spcPts val="200"/>
                        </a:spcBef>
                        <a:spcAft>
                          <a:spcPts val="200"/>
                        </a:spcAft>
                      </a:pPr>
                      <a:r>
                        <a:rPr lang="vi-VN" sz="1400" dirty="0">
                          <a:effectLst/>
                          <a:latin typeface="+mj-lt"/>
                        </a:rPr>
                        <a:t>Cảm giác nóng bừng, môi khô, mồ hôi</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nhiều, đau đầu, chóng mặt, da ửng đỏ,</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tim đập nhanh, buồn nôn,…</a:t>
                      </a:r>
                      <a:endParaRPr lang="en-US" sz="2000" dirty="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r>
                        <a:rPr lang="vi-VN" sz="1400" dirty="0">
                          <a:effectLst/>
                          <a:latin typeface="+mj-lt"/>
                        </a:rPr>
                        <a:t>Chảy nước mũi hoặc nghẹt mũi, ho, đau</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họng, đau nhức cơ thể, hắt xì, sưng hạch</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bạch huyết, đau đầu,…</a:t>
                      </a:r>
                      <a:endParaRPr lang="en-US" sz="20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1149223646"/>
                  </a:ext>
                </a:extLst>
              </a:tr>
              <a:tr h="1435913">
                <a:tc>
                  <a:txBody>
                    <a:bodyPr/>
                    <a:lstStyle/>
                    <a:p>
                      <a:pPr marL="30480" marR="30480" algn="just">
                        <a:lnSpc>
                          <a:spcPct val="115000"/>
                        </a:lnSpc>
                        <a:spcBef>
                          <a:spcPts val="200"/>
                        </a:spcBef>
                        <a:spcAft>
                          <a:spcPts val="200"/>
                        </a:spcAft>
                      </a:pPr>
                      <a:r>
                        <a:rPr lang="vi-VN" sz="1400">
                          <a:effectLst/>
                          <a:latin typeface="+mj-lt"/>
                        </a:rPr>
                        <a:t>Nguyên</a:t>
                      </a:r>
                      <a:endParaRPr lang="en-US" sz="2000">
                        <a:effectLst/>
                        <a:latin typeface="+mj-lt"/>
                      </a:endParaRPr>
                    </a:p>
                    <a:p>
                      <a:pPr marL="30480" marR="30480" algn="just">
                        <a:lnSpc>
                          <a:spcPct val="115000"/>
                        </a:lnSpc>
                        <a:spcBef>
                          <a:spcPts val="200"/>
                        </a:spcBef>
                        <a:spcAft>
                          <a:spcPts val="200"/>
                        </a:spcAft>
                      </a:pPr>
                      <a:r>
                        <a:rPr lang="vi-VN" sz="1400">
                          <a:effectLst/>
                          <a:latin typeface="+mj-lt"/>
                        </a:rPr>
                        <a:t>nhân</a:t>
                      </a:r>
                      <a:endParaRPr lang="en-US" sz="2000">
                        <a:effectLst/>
                        <a:latin typeface="+mj-lt"/>
                        <a:ea typeface="Arial" panose="020B0604020202020204" pitchFamily="34" charset="0"/>
                      </a:endParaRPr>
                    </a:p>
                  </a:txBody>
                  <a:tcPr marL="0" marR="0" marT="0" marB="0" anchor="ctr"/>
                </a:tc>
                <a:tc>
                  <a:txBody>
                    <a:bodyPr/>
                    <a:lstStyle/>
                    <a:p>
                      <a:pPr marL="30480" marR="30480" algn="just">
                        <a:lnSpc>
                          <a:spcPct val="115000"/>
                        </a:lnSpc>
                        <a:spcBef>
                          <a:spcPts val="200"/>
                        </a:spcBef>
                        <a:spcAft>
                          <a:spcPts val="200"/>
                        </a:spcAft>
                      </a:pPr>
                      <a:r>
                        <a:rPr lang="vi-VN" sz="1400" dirty="0">
                          <a:effectLst/>
                          <a:latin typeface="+mj-lt"/>
                        </a:rPr>
                        <a:t>Do ở dưới trời nắng quá lâu; không</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uống đủ nước khi trời nắng nóng;…</a:t>
                      </a:r>
                      <a:endParaRPr lang="en-US" sz="2000" dirty="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r>
                        <a:rPr lang="vi-VN" sz="1400">
                          <a:effectLst/>
                          <a:latin typeface="+mj-lt"/>
                        </a:rPr>
                        <a:t>Do ở trong môi trường lạnh quá lâu; do thời tiết thay đổi đột ngột, do virus gây bệnh ở</a:t>
                      </a:r>
                      <a:endParaRPr lang="en-US" sz="2000">
                        <a:effectLst/>
                        <a:latin typeface="+mj-lt"/>
                      </a:endParaRPr>
                    </a:p>
                    <a:p>
                      <a:pPr marL="30480" marR="30480" algn="just">
                        <a:lnSpc>
                          <a:spcPct val="115000"/>
                        </a:lnSpc>
                        <a:spcBef>
                          <a:spcPts val="200"/>
                        </a:spcBef>
                        <a:spcAft>
                          <a:spcPts val="200"/>
                        </a:spcAft>
                      </a:pPr>
                      <a:r>
                        <a:rPr lang="vi-VN" sz="1400">
                          <a:effectLst/>
                          <a:latin typeface="+mj-lt"/>
                        </a:rPr>
                        <a:t>đường hô hấp;…</a:t>
                      </a:r>
                      <a:endParaRPr lang="en-US" sz="2000">
                        <a:effectLst/>
                        <a:latin typeface="+mj-lt"/>
                        <a:ea typeface="Arial" panose="020B0604020202020204" pitchFamily="34" charset="0"/>
                      </a:endParaRPr>
                    </a:p>
                  </a:txBody>
                  <a:tcPr marL="0" marR="0" marT="0" marB="0"/>
                </a:tc>
                <a:extLst>
                  <a:ext uri="{0D108BD9-81ED-4DB2-BD59-A6C34878D82A}">
                    <a16:rowId xmlns:a16="http://schemas.microsoft.com/office/drawing/2014/main" val="774746420"/>
                  </a:ext>
                </a:extLst>
              </a:tr>
              <a:tr h="1777091">
                <a:tc>
                  <a:txBody>
                    <a:bodyPr/>
                    <a:lstStyle/>
                    <a:p>
                      <a:pPr marL="30480" marR="30480" algn="just">
                        <a:lnSpc>
                          <a:spcPct val="115000"/>
                        </a:lnSpc>
                        <a:spcBef>
                          <a:spcPts val="200"/>
                        </a:spcBef>
                        <a:spcAft>
                          <a:spcPts val="200"/>
                        </a:spcAft>
                      </a:pPr>
                      <a:r>
                        <a:rPr lang="vi-VN" sz="1400">
                          <a:effectLst/>
                          <a:latin typeface="+mj-lt"/>
                        </a:rPr>
                        <a:t>Cách</a:t>
                      </a:r>
                      <a:endParaRPr lang="en-US" sz="2000">
                        <a:effectLst/>
                        <a:latin typeface="+mj-lt"/>
                      </a:endParaRPr>
                    </a:p>
                    <a:p>
                      <a:pPr marL="30480" marR="30480" algn="just">
                        <a:lnSpc>
                          <a:spcPct val="115000"/>
                        </a:lnSpc>
                        <a:spcBef>
                          <a:spcPts val="200"/>
                        </a:spcBef>
                        <a:spcAft>
                          <a:spcPts val="200"/>
                        </a:spcAft>
                      </a:pPr>
                      <a:r>
                        <a:rPr lang="vi-VN" sz="1400">
                          <a:effectLst/>
                          <a:latin typeface="+mj-lt"/>
                        </a:rPr>
                        <a:t>phòng</a:t>
                      </a:r>
                      <a:endParaRPr lang="en-US" sz="2000">
                        <a:effectLst/>
                        <a:latin typeface="+mj-lt"/>
                      </a:endParaRPr>
                    </a:p>
                    <a:p>
                      <a:pPr marL="30480" marR="30480" algn="just">
                        <a:lnSpc>
                          <a:spcPct val="115000"/>
                        </a:lnSpc>
                        <a:spcBef>
                          <a:spcPts val="200"/>
                        </a:spcBef>
                        <a:spcAft>
                          <a:spcPts val="200"/>
                        </a:spcAft>
                      </a:pPr>
                      <a:r>
                        <a:rPr lang="vi-VN" sz="1400">
                          <a:effectLst/>
                          <a:latin typeface="+mj-lt"/>
                        </a:rPr>
                        <a:t>chống</a:t>
                      </a:r>
                      <a:endParaRPr lang="en-US" sz="2000">
                        <a:effectLst/>
                        <a:latin typeface="+mj-lt"/>
                        <a:ea typeface="Arial" panose="020B0604020202020204" pitchFamily="34" charset="0"/>
                      </a:endParaRPr>
                    </a:p>
                  </a:txBody>
                  <a:tcPr marL="0" marR="0" marT="0" marB="0" anchor="ctr"/>
                </a:tc>
                <a:tc>
                  <a:txBody>
                    <a:bodyPr/>
                    <a:lstStyle/>
                    <a:p>
                      <a:pPr marL="30480" marR="30480" algn="just">
                        <a:lnSpc>
                          <a:spcPct val="115000"/>
                        </a:lnSpc>
                        <a:spcBef>
                          <a:spcPts val="200"/>
                        </a:spcBef>
                        <a:spcAft>
                          <a:spcPts val="200"/>
                        </a:spcAft>
                      </a:pPr>
                      <a:r>
                        <a:rPr lang="vi-VN" sz="1400">
                          <a:effectLst/>
                          <a:latin typeface="+mj-lt"/>
                        </a:rPr>
                        <a:t>Nên che nắng, uống đủ nước, tránh ánh nắng trực tiếp vào vùng sau gáy, hạn</a:t>
                      </a:r>
                      <a:endParaRPr lang="en-US" sz="2000">
                        <a:effectLst/>
                        <a:latin typeface="+mj-lt"/>
                      </a:endParaRPr>
                    </a:p>
                    <a:p>
                      <a:pPr marL="30480" marR="30480" algn="just">
                        <a:lnSpc>
                          <a:spcPct val="115000"/>
                        </a:lnSpc>
                        <a:spcBef>
                          <a:spcPts val="200"/>
                        </a:spcBef>
                        <a:spcAft>
                          <a:spcPts val="200"/>
                        </a:spcAft>
                      </a:pPr>
                      <a:r>
                        <a:rPr lang="vi-VN" sz="1400">
                          <a:effectLst/>
                          <a:latin typeface="+mj-lt"/>
                        </a:rPr>
                        <a:t>chế ra ngoài khi trời nắng nóng,…</a:t>
                      </a:r>
                      <a:endParaRPr lang="en-US" sz="200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r>
                        <a:rPr lang="vi-VN" sz="1400" dirty="0">
                          <a:effectLst/>
                          <a:latin typeface="+mj-lt"/>
                        </a:rPr>
                        <a:t>Cần vệ sinh mũi, miệng sạch sẽ, súc họng</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bằng nước muối sinh lí 2 – 4 lần/ngày, uống nước ấm, giữ ấm cho cơ thể,…</a:t>
                      </a:r>
                      <a:endParaRPr lang="en-US" sz="20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1998890683"/>
                  </a:ext>
                </a:extLst>
              </a:tr>
            </a:tbl>
          </a:graphicData>
        </a:graphic>
      </p:graphicFrame>
    </p:spTree>
    <p:extLst>
      <p:ext uri="{BB962C8B-B14F-4D97-AF65-F5344CB8AC3E}">
        <p14:creationId xmlns:p14="http://schemas.microsoft.com/office/powerpoint/2010/main" val="156904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5CF8-66B8-4334-0A7D-324A85B88017}"/>
              </a:ext>
            </a:extLst>
          </p:cNvPr>
          <p:cNvSpPr>
            <a:spLocks noGrp="1"/>
          </p:cNvSpPr>
          <p:nvPr>
            <p:ph type="title"/>
          </p:nvPr>
        </p:nvSpPr>
        <p:spPr/>
        <p:txBody>
          <a:bodyPr/>
          <a:lstStyle/>
          <a:p>
            <a:r>
              <a:rPr lang="en-US" dirty="0" err="1"/>
              <a:t>Kết</a:t>
            </a:r>
            <a:r>
              <a:rPr lang="en-US" dirty="0"/>
              <a:t> </a:t>
            </a:r>
            <a:r>
              <a:rPr lang="en-US" dirty="0" err="1"/>
              <a:t>luận</a:t>
            </a:r>
            <a:endParaRPr lang="en-US" dirty="0"/>
          </a:p>
        </p:txBody>
      </p:sp>
      <p:sp>
        <p:nvSpPr>
          <p:cNvPr id="3" name="Content Placeholder 2">
            <a:extLst>
              <a:ext uri="{FF2B5EF4-FFF2-40B4-BE49-F238E27FC236}">
                <a16:creationId xmlns:a16="http://schemas.microsoft.com/office/drawing/2014/main" id="{50B2EDEA-C454-BBEC-12A1-AB223DA3A531}"/>
              </a:ext>
            </a:extLst>
          </p:cNvPr>
          <p:cNvSpPr>
            <a:spLocks noGrp="1"/>
          </p:cNvSpPr>
          <p:nvPr>
            <p:ph sz="quarter" idx="13"/>
          </p:nvPr>
        </p:nvSpPr>
        <p:spPr/>
        <p:txBody>
          <a:bodyPr/>
          <a:lstStyle/>
          <a:p>
            <a:pPr marL="342900" lvl="0" indent="-342900" algn="just" fontAlgn="base">
              <a:lnSpc>
                <a:spcPct val="107000"/>
              </a:lnSpc>
              <a:buClr>
                <a:srgbClr val="000000"/>
              </a:buClr>
              <a:buSzPts val="1300"/>
              <a:buFont typeface="Symbol" panose="05050102010706020507" pitchFamily="18" charset="2"/>
              <a:buChar char="-"/>
            </a:pP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là</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cơ</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duy</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trì</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ổn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nhờ</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cơ</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chế</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hòa</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bởi</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hệ</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kinh</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a:t>
            </a:r>
          </a:p>
          <a:p>
            <a:pPr marL="342900" lvl="0" indent="-342900" algn="just" fontAlgn="base">
              <a:lnSpc>
                <a:spcPct val="107000"/>
              </a:lnSpc>
              <a:spcAft>
                <a:spcPts val="800"/>
              </a:spcAft>
              <a:buClr>
                <a:srgbClr val="000000"/>
              </a:buClr>
              <a:buSzPts val="1300"/>
              <a:buFont typeface="Symbol" panose="05050102010706020507" pitchFamily="18" charset="2"/>
              <a:buChar char="-"/>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Con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sử</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các</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nóng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như</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mặc</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áo</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phù</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hạn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gian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nghiệt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tăng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cường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sức</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128111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3F74-0B4F-B1DE-A4AC-B2458B86C351}"/>
              </a:ext>
            </a:extLst>
          </p:cNvPr>
          <p:cNvSpPr>
            <a:spLocks noGrp="1"/>
          </p:cNvSpPr>
          <p:nvPr>
            <p:ph type="title"/>
          </p:nvPr>
        </p:nvSpPr>
        <p:spPr>
          <a:xfrm>
            <a:off x="710574" y="107529"/>
            <a:ext cx="10364451" cy="1093742"/>
          </a:xfrm>
        </p:spPr>
        <p:txBody>
          <a:bodyPr>
            <a:normAutofit/>
          </a:bodyPr>
          <a:lstStyle/>
          <a:p>
            <a:r>
              <a:rPr lang="en-US" dirty="0" err="1"/>
              <a:t>Thảo</a:t>
            </a:r>
            <a:r>
              <a:rPr lang="en-US" dirty="0"/>
              <a:t> </a:t>
            </a:r>
            <a:r>
              <a:rPr lang="en-US" dirty="0" err="1"/>
              <a:t>luận</a:t>
            </a:r>
            <a:r>
              <a:rPr lang="en-US" dirty="0"/>
              <a:t> </a:t>
            </a:r>
            <a:r>
              <a:rPr lang="en-US" dirty="0" err="1"/>
              <a:t>nhóm</a:t>
            </a:r>
            <a:r>
              <a:rPr lang="en-US" dirty="0"/>
              <a:t> 2, </a:t>
            </a:r>
            <a:r>
              <a:rPr lang="en-US" dirty="0" err="1"/>
              <a:t>quan</a:t>
            </a:r>
            <a:r>
              <a:rPr lang="en-US" dirty="0"/>
              <a:t> </a:t>
            </a:r>
            <a:r>
              <a:rPr lang="en-US" dirty="0" err="1"/>
              <a:t>sát</a:t>
            </a:r>
            <a:r>
              <a:rPr lang="en-US" dirty="0"/>
              <a:t> </a:t>
            </a:r>
            <a:r>
              <a:rPr lang="en-US" dirty="0" err="1"/>
              <a:t>hình</a:t>
            </a:r>
            <a:r>
              <a:rPr lang="en-US" dirty="0"/>
              <a:t> 36.2 </a:t>
            </a:r>
            <a:r>
              <a:rPr lang="en-US" dirty="0" err="1"/>
              <a:t>hoàn</a:t>
            </a:r>
            <a:r>
              <a:rPr lang="en-US" dirty="0"/>
              <a:t> </a:t>
            </a:r>
            <a:r>
              <a:rPr lang="en-US" dirty="0" err="1"/>
              <a:t>thành</a:t>
            </a:r>
            <a:r>
              <a:rPr lang="en-US" dirty="0"/>
              <a:t> </a:t>
            </a:r>
            <a:r>
              <a:rPr lang="en-US" dirty="0" err="1"/>
              <a:t>nội</a:t>
            </a:r>
            <a:r>
              <a:rPr lang="en-US" dirty="0"/>
              <a:t> dung </a:t>
            </a:r>
            <a:r>
              <a:rPr lang="en-US" dirty="0" err="1"/>
              <a:t>bảng</a:t>
            </a:r>
            <a:r>
              <a:rPr lang="en-US" dirty="0"/>
              <a:t> </a:t>
            </a:r>
          </a:p>
        </p:txBody>
      </p:sp>
      <p:graphicFrame>
        <p:nvGraphicFramePr>
          <p:cNvPr id="5" name="Table 5">
            <a:extLst>
              <a:ext uri="{FF2B5EF4-FFF2-40B4-BE49-F238E27FC236}">
                <a16:creationId xmlns:a16="http://schemas.microsoft.com/office/drawing/2014/main" id="{80F66F64-9238-005B-22E6-C0CBD30996EF}"/>
              </a:ext>
            </a:extLst>
          </p:cNvPr>
          <p:cNvGraphicFramePr>
            <a:graphicFrameLocks noGrp="1"/>
          </p:cNvGraphicFramePr>
          <p:nvPr>
            <p:ph sz="quarter" idx="13"/>
            <p:extLst>
              <p:ext uri="{D42A27DB-BD31-4B8C-83A1-F6EECF244321}">
                <p14:modId xmlns:p14="http://schemas.microsoft.com/office/powerpoint/2010/main" val="1902825003"/>
              </p:ext>
            </p:extLst>
          </p:nvPr>
        </p:nvGraphicFramePr>
        <p:xfrm>
          <a:off x="5892799" y="1341385"/>
          <a:ext cx="6182658" cy="2373324"/>
        </p:xfrm>
        <a:graphic>
          <a:graphicData uri="http://schemas.openxmlformats.org/drawingml/2006/table">
            <a:tbl>
              <a:tblPr firstRow="1" bandRow="1">
                <a:tableStyleId>{5C22544A-7EE6-4342-B048-85BDC9FD1C3A}</a:tableStyleId>
              </a:tblPr>
              <a:tblGrid>
                <a:gridCol w="2060886">
                  <a:extLst>
                    <a:ext uri="{9D8B030D-6E8A-4147-A177-3AD203B41FA5}">
                      <a16:colId xmlns:a16="http://schemas.microsoft.com/office/drawing/2014/main" val="3975495178"/>
                    </a:ext>
                  </a:extLst>
                </a:gridCol>
                <a:gridCol w="2060886">
                  <a:extLst>
                    <a:ext uri="{9D8B030D-6E8A-4147-A177-3AD203B41FA5}">
                      <a16:colId xmlns:a16="http://schemas.microsoft.com/office/drawing/2014/main" val="2587001168"/>
                    </a:ext>
                  </a:extLst>
                </a:gridCol>
                <a:gridCol w="2060886">
                  <a:extLst>
                    <a:ext uri="{9D8B030D-6E8A-4147-A177-3AD203B41FA5}">
                      <a16:colId xmlns:a16="http://schemas.microsoft.com/office/drawing/2014/main" val="3602201742"/>
                    </a:ext>
                  </a:extLst>
                </a:gridCol>
              </a:tblGrid>
              <a:tr h="597579">
                <a:tc>
                  <a:txBody>
                    <a:bodyPr/>
                    <a:lstStyle/>
                    <a:p>
                      <a:r>
                        <a:rPr lang="en-US" dirty="0" err="1"/>
                        <a:t>Bộ</a:t>
                      </a:r>
                      <a:r>
                        <a:rPr lang="en-US" dirty="0"/>
                        <a:t> </a:t>
                      </a:r>
                      <a:r>
                        <a:rPr lang="en-US" dirty="0" err="1"/>
                        <a:t>Phận</a:t>
                      </a:r>
                      <a:endParaRPr lang="en-US" dirty="0"/>
                    </a:p>
                  </a:txBody>
                  <a:tcPr/>
                </a:tc>
                <a:tc>
                  <a:txBody>
                    <a:bodyPr/>
                    <a:lstStyle/>
                    <a:p>
                      <a:r>
                        <a:rPr lang="en-US" dirty="0"/>
                        <a:t>Khi </a:t>
                      </a:r>
                      <a:r>
                        <a:rPr lang="en-US" dirty="0" err="1"/>
                        <a:t>nhiệt</a:t>
                      </a:r>
                      <a:r>
                        <a:rPr lang="en-US" dirty="0"/>
                        <a:t> </a:t>
                      </a:r>
                      <a:r>
                        <a:rPr lang="en-US" dirty="0" err="1"/>
                        <a:t>độ</a:t>
                      </a:r>
                      <a:r>
                        <a:rPr lang="en-US" dirty="0"/>
                        <a:t> </a:t>
                      </a:r>
                      <a:r>
                        <a:rPr lang="en-US" dirty="0" err="1"/>
                        <a:t>môi</a:t>
                      </a:r>
                      <a:r>
                        <a:rPr lang="en-US" dirty="0"/>
                        <a:t> </a:t>
                      </a:r>
                      <a:r>
                        <a:rPr lang="en-US" dirty="0" err="1"/>
                        <a:t>trường</a:t>
                      </a:r>
                      <a:r>
                        <a:rPr lang="en-US" dirty="0"/>
                        <a:t> </a:t>
                      </a:r>
                      <a:r>
                        <a:rPr lang="en-US" dirty="0" err="1"/>
                        <a:t>thấp</a:t>
                      </a:r>
                      <a:endParaRPr lang="en-US" dirty="0"/>
                    </a:p>
                  </a:txBody>
                  <a:tcPr/>
                </a:tc>
                <a:tc>
                  <a:txBody>
                    <a:bodyPr/>
                    <a:lstStyle/>
                    <a:p>
                      <a:r>
                        <a:rPr lang="en-US" dirty="0"/>
                        <a:t>Khi </a:t>
                      </a:r>
                      <a:r>
                        <a:rPr lang="en-US" dirty="0" err="1"/>
                        <a:t>nhiệt</a:t>
                      </a:r>
                      <a:r>
                        <a:rPr lang="en-US" dirty="0"/>
                        <a:t> </a:t>
                      </a:r>
                      <a:r>
                        <a:rPr lang="en-US" dirty="0" err="1"/>
                        <a:t>độ</a:t>
                      </a:r>
                      <a:r>
                        <a:rPr lang="en-US" dirty="0"/>
                        <a:t> </a:t>
                      </a:r>
                      <a:r>
                        <a:rPr lang="en-US" dirty="0" err="1"/>
                        <a:t>môi</a:t>
                      </a:r>
                      <a:r>
                        <a:rPr lang="en-US" dirty="0"/>
                        <a:t> </a:t>
                      </a:r>
                      <a:r>
                        <a:rPr lang="en-US" dirty="0" err="1"/>
                        <a:t>trường</a:t>
                      </a:r>
                      <a:r>
                        <a:rPr lang="en-US" dirty="0"/>
                        <a:t> </a:t>
                      </a:r>
                      <a:r>
                        <a:rPr lang="en-US" dirty="0" err="1"/>
                        <a:t>cao</a:t>
                      </a:r>
                      <a:endParaRPr lang="en-US" dirty="0"/>
                    </a:p>
                  </a:txBody>
                  <a:tcPr/>
                </a:tc>
                <a:extLst>
                  <a:ext uri="{0D108BD9-81ED-4DB2-BD59-A6C34878D82A}">
                    <a16:rowId xmlns:a16="http://schemas.microsoft.com/office/drawing/2014/main" val="2657902368"/>
                  </a:ext>
                </a:extLst>
              </a:tr>
              <a:tr h="433311">
                <a:tc>
                  <a:txBody>
                    <a:bodyPr/>
                    <a:lstStyle/>
                    <a:p>
                      <a:r>
                        <a:rPr lang="en-US" dirty="0" err="1"/>
                        <a:t>Mạch</a:t>
                      </a:r>
                      <a:r>
                        <a:rPr lang="en-US" dirty="0"/>
                        <a:t> </a:t>
                      </a:r>
                      <a:r>
                        <a:rPr lang="en-US" dirty="0" err="1"/>
                        <a:t>máu</a:t>
                      </a:r>
                      <a:r>
                        <a:rPr lang="en-US" dirty="0"/>
                        <a:t> </a:t>
                      </a:r>
                      <a:r>
                        <a:rPr lang="en-US" dirty="0" err="1"/>
                        <a:t>dưới</a:t>
                      </a:r>
                      <a:r>
                        <a:rPr lang="en-US" dirty="0"/>
                        <a:t> da</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96698430"/>
                  </a:ext>
                </a:extLst>
              </a:tr>
              <a:tr h="433311">
                <a:tc>
                  <a:txBody>
                    <a:bodyPr/>
                    <a:lstStyle/>
                    <a:p>
                      <a:r>
                        <a:rPr lang="en-US" dirty="0" err="1"/>
                        <a:t>Tuyến</a:t>
                      </a:r>
                      <a:r>
                        <a:rPr lang="en-US" dirty="0"/>
                        <a:t> </a:t>
                      </a:r>
                      <a:r>
                        <a:rPr lang="en-US" dirty="0" err="1"/>
                        <a:t>mồ</a:t>
                      </a:r>
                      <a:r>
                        <a:rPr lang="en-US" dirty="0"/>
                        <a:t> </a:t>
                      </a:r>
                      <a:r>
                        <a:rPr lang="en-US" dirty="0" err="1"/>
                        <a:t>hôi</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10103711"/>
                  </a:ext>
                </a:extLst>
              </a:tr>
              <a:tr h="433311">
                <a:tc>
                  <a:txBody>
                    <a:bodyPr/>
                    <a:lstStyle/>
                    <a:p>
                      <a:r>
                        <a:rPr lang="en-US" dirty="0" err="1"/>
                        <a:t>Cơ</a:t>
                      </a:r>
                      <a:r>
                        <a:rPr lang="en-US" dirty="0"/>
                        <a:t> </a:t>
                      </a:r>
                      <a:r>
                        <a:rPr lang="en-US" dirty="0" err="1"/>
                        <a:t>dựng</a:t>
                      </a:r>
                      <a:r>
                        <a:rPr lang="en-US" dirty="0"/>
                        <a:t> </a:t>
                      </a:r>
                      <a:r>
                        <a:rPr lang="en-US" dirty="0" err="1"/>
                        <a:t>lông</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12335265"/>
                  </a:ext>
                </a:extLst>
              </a:tr>
              <a:tr h="433311">
                <a:tc>
                  <a:txBody>
                    <a:bodyPr/>
                    <a:lstStyle/>
                    <a:p>
                      <a:r>
                        <a:rPr lang="en-US" dirty="0" err="1"/>
                        <a:t>Cơ</a:t>
                      </a:r>
                      <a:r>
                        <a:rPr lang="en-US" dirty="0"/>
                        <a:t> </a:t>
                      </a:r>
                      <a:r>
                        <a:rPr lang="en-US" dirty="0" err="1"/>
                        <a:t>vân</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67307127"/>
                  </a:ext>
                </a:extLst>
              </a:tr>
            </a:tbl>
          </a:graphicData>
        </a:graphic>
      </p:graphicFrame>
      <p:pic>
        <p:nvPicPr>
          <p:cNvPr id="4" name="Picture 3">
            <a:extLst>
              <a:ext uri="{FF2B5EF4-FFF2-40B4-BE49-F238E27FC236}">
                <a16:creationId xmlns:a16="http://schemas.microsoft.com/office/drawing/2014/main" id="{D3839FC6-1C57-5BEB-EC8B-C46D47536256}"/>
              </a:ext>
            </a:extLst>
          </p:cNvPr>
          <p:cNvPicPr>
            <a:picLocks noChangeAspect="1"/>
          </p:cNvPicPr>
          <p:nvPr/>
        </p:nvPicPr>
        <p:blipFill>
          <a:blip r:embed="rId2"/>
          <a:stretch>
            <a:fillRect/>
          </a:stretch>
        </p:blipFill>
        <p:spPr>
          <a:xfrm>
            <a:off x="0" y="1801906"/>
            <a:ext cx="5892800" cy="5056094"/>
          </a:xfrm>
          <a:prstGeom prst="rect">
            <a:avLst/>
          </a:prstGeom>
        </p:spPr>
      </p:pic>
      <p:graphicFrame>
        <p:nvGraphicFramePr>
          <p:cNvPr id="6" name="Table 5">
            <a:extLst>
              <a:ext uri="{FF2B5EF4-FFF2-40B4-BE49-F238E27FC236}">
                <a16:creationId xmlns:a16="http://schemas.microsoft.com/office/drawing/2014/main" id="{9CA01933-6EBF-1349-F5D3-C18B08FA0CD7}"/>
              </a:ext>
            </a:extLst>
          </p:cNvPr>
          <p:cNvGraphicFramePr>
            <a:graphicFrameLocks noGrp="1"/>
          </p:cNvGraphicFramePr>
          <p:nvPr>
            <p:extLst>
              <p:ext uri="{D42A27DB-BD31-4B8C-83A1-F6EECF244321}">
                <p14:modId xmlns:p14="http://schemas.microsoft.com/office/powerpoint/2010/main" val="173206668"/>
              </p:ext>
            </p:extLst>
          </p:nvPr>
        </p:nvGraphicFramePr>
        <p:xfrm>
          <a:off x="5892798" y="3795523"/>
          <a:ext cx="6182658" cy="2766642"/>
        </p:xfrm>
        <a:graphic>
          <a:graphicData uri="http://schemas.openxmlformats.org/drawingml/2006/table">
            <a:tbl>
              <a:tblPr/>
              <a:tblGrid>
                <a:gridCol w="2060886">
                  <a:extLst>
                    <a:ext uri="{9D8B030D-6E8A-4147-A177-3AD203B41FA5}">
                      <a16:colId xmlns:a16="http://schemas.microsoft.com/office/drawing/2014/main" val="3253974960"/>
                    </a:ext>
                  </a:extLst>
                </a:gridCol>
                <a:gridCol w="2060886">
                  <a:extLst>
                    <a:ext uri="{9D8B030D-6E8A-4147-A177-3AD203B41FA5}">
                      <a16:colId xmlns:a16="http://schemas.microsoft.com/office/drawing/2014/main" val="872795989"/>
                    </a:ext>
                  </a:extLst>
                </a:gridCol>
                <a:gridCol w="2060886">
                  <a:extLst>
                    <a:ext uri="{9D8B030D-6E8A-4147-A177-3AD203B41FA5}">
                      <a16:colId xmlns:a16="http://schemas.microsoft.com/office/drawing/2014/main" val="2589528497"/>
                    </a:ext>
                  </a:extLst>
                </a:gridCol>
              </a:tblGrid>
              <a:tr h="614809">
                <a:tc>
                  <a:txBody>
                    <a:bodyPr/>
                    <a:lstStyle/>
                    <a:p>
                      <a:pPr algn="just"/>
                      <a:r>
                        <a:rPr lang="en-US" b="1">
                          <a:solidFill>
                            <a:srgbClr val="FF0000"/>
                          </a:solidFill>
                          <a:effectLst/>
                          <a:latin typeface="Times New Roman" panose="02020603050405020304" pitchFamily="18" charset="0"/>
                          <a:cs typeface="Times New Roman" panose="02020603050405020304" pitchFamily="18" charset="0"/>
                        </a:rPr>
                        <a:t>Bộ phận</a:t>
                      </a:r>
                      <a:endParaRPr lang="en-US">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algn="just"/>
                      <a:r>
                        <a:rPr lang="vi-VN" b="1">
                          <a:solidFill>
                            <a:srgbClr val="FF0000"/>
                          </a:solidFill>
                          <a:effectLst/>
                          <a:latin typeface="Times New Roman" panose="02020603050405020304" pitchFamily="18" charset="0"/>
                          <a:cs typeface="Times New Roman" panose="02020603050405020304" pitchFamily="18" charset="0"/>
                        </a:rPr>
                        <a:t>Khi nhiệt độ</a:t>
                      </a:r>
                      <a:endParaRPr lang="vi-VN">
                        <a:solidFill>
                          <a:srgbClr val="FF0000"/>
                        </a:solidFill>
                        <a:effectLst/>
                        <a:latin typeface="Times New Roman" panose="02020603050405020304" pitchFamily="18" charset="0"/>
                        <a:cs typeface="Times New Roman" panose="02020603050405020304" pitchFamily="18" charset="0"/>
                      </a:endParaRPr>
                    </a:p>
                    <a:p>
                      <a:pPr algn="just"/>
                      <a:r>
                        <a:rPr lang="vi-VN" b="1">
                          <a:solidFill>
                            <a:srgbClr val="FF0000"/>
                          </a:solidFill>
                          <a:effectLst/>
                          <a:latin typeface="Times New Roman" panose="02020603050405020304" pitchFamily="18" charset="0"/>
                          <a:cs typeface="Times New Roman" panose="02020603050405020304" pitchFamily="18" charset="0"/>
                        </a:rPr>
                        <a:t>môi trường thấp</a:t>
                      </a:r>
                      <a:endParaRPr lang="vi-VN">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algn="just"/>
                      <a:r>
                        <a:rPr lang="vi-VN" b="1">
                          <a:solidFill>
                            <a:srgbClr val="FF0000"/>
                          </a:solidFill>
                          <a:effectLst/>
                          <a:latin typeface="Times New Roman" panose="02020603050405020304" pitchFamily="18" charset="0"/>
                          <a:cs typeface="Times New Roman" panose="02020603050405020304" pitchFamily="18" charset="0"/>
                        </a:rPr>
                        <a:t>Khi nhiệt độ</a:t>
                      </a:r>
                      <a:endParaRPr lang="vi-VN">
                        <a:solidFill>
                          <a:srgbClr val="FF0000"/>
                        </a:solidFill>
                        <a:effectLst/>
                        <a:latin typeface="Times New Roman" panose="02020603050405020304" pitchFamily="18" charset="0"/>
                        <a:cs typeface="Times New Roman" panose="02020603050405020304" pitchFamily="18" charset="0"/>
                      </a:endParaRPr>
                    </a:p>
                    <a:p>
                      <a:pPr algn="just"/>
                      <a:r>
                        <a:rPr lang="vi-VN" b="1">
                          <a:solidFill>
                            <a:srgbClr val="FF0000"/>
                          </a:solidFill>
                          <a:effectLst/>
                          <a:latin typeface="Times New Roman" panose="02020603050405020304" pitchFamily="18" charset="0"/>
                          <a:cs typeface="Times New Roman" panose="02020603050405020304" pitchFamily="18" charset="0"/>
                        </a:rPr>
                        <a:t>môi trường cao</a:t>
                      </a:r>
                      <a:endParaRPr lang="vi-VN">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extLst>
                  <a:ext uri="{0D108BD9-81ED-4DB2-BD59-A6C34878D82A}">
                    <a16:rowId xmlns:a16="http://schemas.microsoft.com/office/drawing/2014/main" val="692932190"/>
                  </a:ext>
                </a:extLst>
              </a:tr>
              <a:tr h="307405">
                <a:tc>
                  <a:txBody>
                    <a:bodyPr/>
                    <a:lstStyle/>
                    <a:p>
                      <a:pPr algn="just"/>
                      <a:r>
                        <a:rPr lang="vi-VN">
                          <a:solidFill>
                            <a:srgbClr val="FF0000"/>
                          </a:solidFill>
                          <a:effectLst/>
                          <a:latin typeface="Times New Roman" panose="02020603050405020304" pitchFamily="18" charset="0"/>
                          <a:cs typeface="Times New Roman" panose="02020603050405020304" pitchFamily="18" charset="0"/>
                        </a:rPr>
                        <a:t>Mạch máu dưới da</a:t>
                      </a:r>
                    </a:p>
                  </a:txBody>
                  <a:tcPr marL="0" marR="0" marT="0" marB="0"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algn="just"/>
                      <a:r>
                        <a:rPr lang="en-US" dirty="0">
                          <a:solidFill>
                            <a:srgbClr val="FF0000"/>
                          </a:solidFill>
                          <a:effectLst/>
                          <a:latin typeface="Times New Roman" panose="02020603050405020304" pitchFamily="18" charset="0"/>
                          <a:cs typeface="Times New Roman" panose="02020603050405020304" pitchFamily="18" charset="0"/>
                        </a:rPr>
                        <a:t>Co</a:t>
                      </a:r>
                    </a:p>
                  </a:txBody>
                  <a:tcPr marL="0" marR="0" marT="0" marB="0">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algn="just"/>
                      <a:r>
                        <a:rPr lang="en-US">
                          <a:solidFill>
                            <a:srgbClr val="FF0000"/>
                          </a:solidFill>
                          <a:effectLst/>
                          <a:latin typeface="Times New Roman" panose="02020603050405020304" pitchFamily="18" charset="0"/>
                          <a:cs typeface="Times New Roman" panose="02020603050405020304" pitchFamily="18" charset="0"/>
                        </a:rPr>
                        <a:t>Dãn</a:t>
                      </a:r>
                    </a:p>
                  </a:txBody>
                  <a:tcPr marL="0" marR="0" marT="0" marB="0">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extLst>
                  <a:ext uri="{0D108BD9-81ED-4DB2-BD59-A6C34878D82A}">
                    <a16:rowId xmlns:a16="http://schemas.microsoft.com/office/drawing/2014/main" val="1818026257"/>
                  </a:ext>
                </a:extLst>
              </a:tr>
              <a:tr h="614809">
                <a:tc>
                  <a:txBody>
                    <a:bodyPr/>
                    <a:lstStyle/>
                    <a:p>
                      <a:pPr algn="just"/>
                      <a:r>
                        <a:rPr lang="en-US">
                          <a:solidFill>
                            <a:srgbClr val="FF0000"/>
                          </a:solidFill>
                          <a:effectLst/>
                          <a:latin typeface="Times New Roman" panose="02020603050405020304" pitchFamily="18" charset="0"/>
                          <a:cs typeface="Times New Roman" panose="02020603050405020304" pitchFamily="18" charset="0"/>
                        </a:rPr>
                        <a:t>Tuyến mồ hôi</a:t>
                      </a:r>
                    </a:p>
                  </a:txBody>
                  <a:tcPr marL="0" marR="0" marT="0" marB="0"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algn="just"/>
                      <a:r>
                        <a:rPr lang="vi-VN" dirty="0">
                          <a:solidFill>
                            <a:srgbClr val="FF0000"/>
                          </a:solidFill>
                          <a:effectLst/>
                          <a:latin typeface="Times New Roman" panose="02020603050405020304" pitchFamily="18" charset="0"/>
                          <a:cs typeface="Times New Roman" panose="02020603050405020304" pitchFamily="18" charset="0"/>
                        </a:rPr>
                        <a:t>Ngừng tiết mồ hôi</a:t>
                      </a:r>
                    </a:p>
                  </a:txBody>
                  <a:tcPr marL="0" marR="0" marT="0" marB="0">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algn="just"/>
                      <a:r>
                        <a:rPr lang="vi-VN">
                          <a:solidFill>
                            <a:srgbClr val="FF0000"/>
                          </a:solidFill>
                          <a:effectLst/>
                          <a:latin typeface="Times New Roman" panose="02020603050405020304" pitchFamily="18" charset="0"/>
                          <a:cs typeface="Times New Roman" panose="02020603050405020304" pitchFamily="18" charset="0"/>
                        </a:rPr>
                        <a:t>Tăng cường tiết mồ hôi</a:t>
                      </a:r>
                    </a:p>
                  </a:txBody>
                  <a:tcPr marL="0" marR="0" marT="0" marB="0">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extLst>
                  <a:ext uri="{0D108BD9-81ED-4DB2-BD59-A6C34878D82A}">
                    <a16:rowId xmlns:a16="http://schemas.microsoft.com/office/drawing/2014/main" val="3849291072"/>
                  </a:ext>
                </a:extLst>
              </a:tr>
              <a:tr h="307405">
                <a:tc>
                  <a:txBody>
                    <a:bodyPr/>
                    <a:lstStyle/>
                    <a:p>
                      <a:pPr algn="just"/>
                      <a:r>
                        <a:rPr lang="vi-VN">
                          <a:solidFill>
                            <a:srgbClr val="FF0000"/>
                          </a:solidFill>
                          <a:effectLst/>
                          <a:latin typeface="Times New Roman" panose="02020603050405020304" pitchFamily="18" charset="0"/>
                          <a:cs typeface="Times New Roman" panose="02020603050405020304" pitchFamily="18" charset="0"/>
                        </a:rPr>
                        <a:t>Cơ dựng lông</a:t>
                      </a:r>
                    </a:p>
                  </a:txBody>
                  <a:tcPr marL="0" marR="0" marT="0" marB="0"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algn="just"/>
                      <a:r>
                        <a:rPr lang="en-US">
                          <a:solidFill>
                            <a:srgbClr val="FF0000"/>
                          </a:solidFill>
                          <a:effectLst/>
                          <a:latin typeface="Times New Roman" panose="02020603050405020304" pitchFamily="18" charset="0"/>
                          <a:cs typeface="Times New Roman" panose="02020603050405020304" pitchFamily="18" charset="0"/>
                        </a:rPr>
                        <a:t>Co</a:t>
                      </a:r>
                    </a:p>
                  </a:txBody>
                  <a:tcPr marL="0" marR="0" marT="0" marB="0">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algn="just"/>
                      <a:r>
                        <a:rPr lang="en-US">
                          <a:solidFill>
                            <a:srgbClr val="FF0000"/>
                          </a:solidFill>
                          <a:effectLst/>
                          <a:latin typeface="Times New Roman" panose="02020603050405020304" pitchFamily="18" charset="0"/>
                          <a:cs typeface="Times New Roman" panose="02020603050405020304" pitchFamily="18" charset="0"/>
                        </a:rPr>
                        <a:t>Dãn</a:t>
                      </a:r>
                    </a:p>
                  </a:txBody>
                  <a:tcPr marL="0" marR="0" marT="0" marB="0">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extLst>
                  <a:ext uri="{0D108BD9-81ED-4DB2-BD59-A6C34878D82A}">
                    <a16:rowId xmlns:a16="http://schemas.microsoft.com/office/drawing/2014/main" val="2771265713"/>
                  </a:ext>
                </a:extLst>
              </a:tr>
              <a:tr h="922214">
                <a:tc>
                  <a:txBody>
                    <a:bodyPr/>
                    <a:lstStyle/>
                    <a:p>
                      <a:pPr algn="just"/>
                      <a:r>
                        <a:rPr lang="vi-VN">
                          <a:solidFill>
                            <a:srgbClr val="FF0000"/>
                          </a:solidFill>
                          <a:effectLst/>
                          <a:latin typeface="Times New Roman" panose="02020603050405020304" pitchFamily="18" charset="0"/>
                          <a:cs typeface="Times New Roman" panose="02020603050405020304" pitchFamily="18" charset="0"/>
                        </a:rPr>
                        <a:t>Cơ vân</a:t>
                      </a:r>
                    </a:p>
                  </a:txBody>
                  <a:tcPr marL="0" marR="0" marT="0" marB="0"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algn="just"/>
                      <a:r>
                        <a:rPr lang="vi-VN">
                          <a:solidFill>
                            <a:srgbClr val="FF0000"/>
                          </a:solidFill>
                          <a:effectLst/>
                          <a:latin typeface="Times New Roman" panose="02020603050405020304" pitchFamily="18" charset="0"/>
                          <a:cs typeface="Times New Roman" panose="02020603050405020304" pitchFamily="18" charset="0"/>
                        </a:rPr>
                        <a:t>Co, dãn liên tục tạo phản xạ run</a:t>
                      </a:r>
                    </a:p>
                  </a:txBody>
                  <a:tcPr marL="0" marR="0" marT="0" marB="0">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algn="just"/>
                      <a:r>
                        <a:rPr lang="vi-VN" dirty="0">
                          <a:solidFill>
                            <a:srgbClr val="FF0000"/>
                          </a:solidFill>
                          <a:effectLst/>
                          <a:latin typeface="Times New Roman" panose="02020603050405020304" pitchFamily="18" charset="0"/>
                          <a:cs typeface="Times New Roman" panose="02020603050405020304" pitchFamily="18" charset="0"/>
                        </a:rPr>
                        <a:t>Không có hiện tượng co, dãn liên tục tạo phản xạ run</a:t>
                      </a:r>
                    </a:p>
                  </a:txBody>
                  <a:tcPr marL="0" marR="0" marT="0" marB="0">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extLst>
                  <a:ext uri="{0D108BD9-81ED-4DB2-BD59-A6C34878D82A}">
                    <a16:rowId xmlns:a16="http://schemas.microsoft.com/office/drawing/2014/main" val="1474176871"/>
                  </a:ext>
                </a:extLst>
              </a:tr>
            </a:tbl>
          </a:graphicData>
        </a:graphic>
      </p:graphicFrame>
    </p:spTree>
    <p:extLst>
      <p:ext uri="{BB962C8B-B14F-4D97-AF65-F5344CB8AC3E}">
        <p14:creationId xmlns:p14="http://schemas.microsoft.com/office/powerpoint/2010/main" val="417332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61FB-CE8D-4D3D-91B9-69463F5286EF}"/>
              </a:ext>
            </a:extLst>
          </p:cNvPr>
          <p:cNvSpPr>
            <a:spLocks noGrp="1"/>
          </p:cNvSpPr>
          <p:nvPr>
            <p:ph type="title"/>
          </p:nvPr>
        </p:nvSpPr>
        <p:spPr>
          <a:xfrm>
            <a:off x="573115" y="89418"/>
            <a:ext cx="10847919" cy="1596177"/>
          </a:xfrm>
        </p:spPr>
        <p:txBody>
          <a:bodyPr>
            <a:normAutofit/>
          </a:bodyPr>
          <a:lstStyle/>
          <a:p>
            <a:r>
              <a:rPr lang="en-US" dirty="0">
                <a:latin typeface="Times New Roman" panose="02020603050405020304" pitchFamily="18" charset="0"/>
                <a:cs typeface="Times New Roman" panose="02020603050405020304" pitchFamily="18" charset="0"/>
              </a:rPr>
              <a:t>III.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Thực</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hành</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sơ</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cứu</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nóng</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hoặc</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lạnh</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Chăm</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sóc</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bảo</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vệ</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da.</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6761A1-2A44-6025-20D7-F1097579186D}"/>
              </a:ext>
            </a:extLst>
          </p:cNvPr>
          <p:cNvSpPr>
            <a:spLocks noGrp="1"/>
          </p:cNvSpPr>
          <p:nvPr>
            <p:ph sz="quarter" idx="13"/>
          </p:nvPr>
        </p:nvSpPr>
        <p:spPr>
          <a:xfrm>
            <a:off x="671727" y="1569006"/>
            <a:ext cx="10363826" cy="573560"/>
          </a:xfrm>
        </p:spPr>
        <p:txBody>
          <a:bodyPr/>
          <a:lstStyle/>
          <a:p>
            <a:r>
              <a:rPr lang="en-US" dirty="0" err="1"/>
              <a:t>ĐỌc</a:t>
            </a:r>
            <a:r>
              <a:rPr lang="en-US" dirty="0"/>
              <a:t> </a:t>
            </a:r>
            <a:r>
              <a:rPr lang="en-US" dirty="0" err="1"/>
              <a:t>thông</a:t>
            </a:r>
            <a:r>
              <a:rPr lang="en-US" dirty="0"/>
              <a:t> tin </a:t>
            </a:r>
            <a:r>
              <a:rPr lang="en-US" dirty="0" err="1"/>
              <a:t>sgk</a:t>
            </a:r>
            <a:r>
              <a:rPr lang="en-US" dirty="0"/>
              <a:t>, </a:t>
            </a:r>
            <a:r>
              <a:rPr lang="en-US" dirty="0" err="1"/>
              <a:t>thực</a:t>
            </a:r>
            <a:r>
              <a:rPr lang="en-US" dirty="0"/>
              <a:t> </a:t>
            </a:r>
            <a:r>
              <a:rPr lang="en-US" dirty="0" err="1"/>
              <a:t>hành</a:t>
            </a:r>
            <a:r>
              <a:rPr lang="en-US" dirty="0"/>
              <a:t> </a:t>
            </a:r>
            <a:r>
              <a:rPr lang="en-US" dirty="0" err="1"/>
              <a:t>theo</a:t>
            </a:r>
            <a:r>
              <a:rPr lang="en-US" dirty="0"/>
              <a:t> </a:t>
            </a:r>
            <a:r>
              <a:rPr lang="en-US" dirty="0" err="1"/>
              <a:t>hướng</a:t>
            </a:r>
            <a:r>
              <a:rPr lang="en-US" dirty="0"/>
              <a:t> </a:t>
            </a:r>
            <a:r>
              <a:rPr lang="en-US" dirty="0" err="1"/>
              <a:t>dẫn</a:t>
            </a:r>
            <a:r>
              <a:rPr lang="en-US" dirty="0"/>
              <a:t>.</a:t>
            </a:r>
          </a:p>
        </p:txBody>
      </p:sp>
      <p:sp>
        <p:nvSpPr>
          <p:cNvPr id="4" name="Rectangle: Rounded Corners 3">
            <a:extLst>
              <a:ext uri="{FF2B5EF4-FFF2-40B4-BE49-F238E27FC236}">
                <a16:creationId xmlns:a16="http://schemas.microsoft.com/office/drawing/2014/main" id="{C6A02F35-CD8E-A414-479C-70CD0DC3CEFD}"/>
              </a:ext>
            </a:extLst>
          </p:cNvPr>
          <p:cNvSpPr/>
          <p:nvPr/>
        </p:nvSpPr>
        <p:spPr>
          <a:xfrm>
            <a:off x="349624" y="2214281"/>
            <a:ext cx="11537576" cy="3827931"/>
          </a:xfrm>
          <a:prstGeom prst="roundRect">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Thảo</a:t>
            </a:r>
            <a:r>
              <a:rPr lang="en-US" sz="3200" b="1" dirty="0">
                <a:solidFill>
                  <a:srgbClr val="002060"/>
                </a:solidFill>
              </a:rPr>
              <a:t> </a:t>
            </a:r>
            <a:r>
              <a:rPr lang="en-US" sz="3200" b="1" dirty="0" err="1">
                <a:solidFill>
                  <a:srgbClr val="002060"/>
                </a:solidFill>
              </a:rPr>
              <a:t>luận</a:t>
            </a:r>
            <a:r>
              <a:rPr lang="en-US" sz="3200" b="1" dirty="0">
                <a:solidFill>
                  <a:srgbClr val="002060"/>
                </a:solidFill>
              </a:rPr>
              <a:t> </a:t>
            </a:r>
            <a:r>
              <a:rPr lang="en-US" sz="3200" b="1" dirty="0" err="1">
                <a:solidFill>
                  <a:srgbClr val="002060"/>
                </a:solidFill>
              </a:rPr>
              <a:t>nhóm</a:t>
            </a:r>
            <a:r>
              <a:rPr lang="en-US" sz="3200" b="1" dirty="0">
                <a:solidFill>
                  <a:srgbClr val="002060"/>
                </a:solidFill>
              </a:rPr>
              <a:t> </a:t>
            </a:r>
            <a:r>
              <a:rPr lang="en-US" sz="3200" b="1" dirty="0" err="1">
                <a:solidFill>
                  <a:srgbClr val="002060"/>
                </a:solidFill>
              </a:rPr>
              <a:t>hoàn</a:t>
            </a:r>
            <a:r>
              <a:rPr lang="en-US" sz="3200" b="1" dirty="0">
                <a:solidFill>
                  <a:srgbClr val="002060"/>
                </a:solidFill>
              </a:rPr>
              <a:t> </a:t>
            </a:r>
            <a:r>
              <a:rPr lang="en-US" sz="3200" b="1" dirty="0" err="1">
                <a:solidFill>
                  <a:srgbClr val="002060"/>
                </a:solidFill>
              </a:rPr>
              <a:t>thành</a:t>
            </a:r>
            <a:r>
              <a:rPr lang="en-US" sz="3200" b="1" dirty="0">
                <a:solidFill>
                  <a:srgbClr val="002060"/>
                </a:solidFill>
              </a:rPr>
              <a:t> </a:t>
            </a:r>
            <a:r>
              <a:rPr lang="en-US" sz="3200" b="1" dirty="0" err="1">
                <a:solidFill>
                  <a:srgbClr val="002060"/>
                </a:solidFill>
              </a:rPr>
              <a:t>nội</a:t>
            </a:r>
            <a:r>
              <a:rPr lang="en-US" sz="3200" b="1" dirty="0">
                <a:solidFill>
                  <a:srgbClr val="002060"/>
                </a:solidFill>
              </a:rPr>
              <a:t> dung </a:t>
            </a:r>
            <a:r>
              <a:rPr lang="en-US" sz="3200" b="1" dirty="0" err="1">
                <a:solidFill>
                  <a:srgbClr val="002060"/>
                </a:solidFill>
              </a:rPr>
              <a:t>củng</a:t>
            </a:r>
            <a:r>
              <a:rPr lang="en-US" sz="3200" b="1" dirty="0">
                <a:solidFill>
                  <a:srgbClr val="002060"/>
                </a:solidFill>
              </a:rPr>
              <a:t> </a:t>
            </a:r>
            <a:r>
              <a:rPr lang="en-US" sz="3200" b="1" dirty="0" err="1">
                <a:solidFill>
                  <a:srgbClr val="002060"/>
                </a:solidFill>
              </a:rPr>
              <a:t>cố</a:t>
            </a:r>
            <a:r>
              <a:rPr lang="en-US" sz="3200" b="1" dirty="0">
                <a:solidFill>
                  <a:srgbClr val="002060"/>
                </a:solidFill>
              </a:rPr>
              <a:t> </a:t>
            </a:r>
          </a:p>
          <a:p>
            <a:pPr algn="just">
              <a:lnSpc>
                <a:spcPct val="107000"/>
              </a:lnSpc>
              <a:spcBef>
                <a:spcPts val="600"/>
              </a:spcBef>
              <a:spcAft>
                <a:spcPts val="600"/>
              </a:spcAft>
            </a:pP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1: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bước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sơ</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cứu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nóng</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lạnh</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solidFill>
                <a:srgbClr val="002060"/>
              </a:solidFill>
              <a:effectLst/>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2: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ý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nghĩa</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mỗi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bước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3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sơ</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cứu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nóng</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lạnh</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spcBef>
                <a:spcPts val="600"/>
              </a:spcBef>
              <a:spcAft>
                <a:spcPts val="600"/>
              </a:spcAft>
            </a:pP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3: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biện</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pháp</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chăm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sóc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bảo</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vệ</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da.</a:t>
            </a:r>
            <a:endParaRPr lang="en-US" sz="3200" b="1" dirty="0">
              <a:solidFill>
                <a:srgbClr val="002060"/>
              </a:solidFill>
              <a:effectLst/>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endParaRPr lang="en-US" sz="3200" b="1" dirty="0">
              <a:solidFill>
                <a:srgbClr val="002060"/>
              </a:solidFill>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1536530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5160-F16E-8E5E-311C-E60EFF4C7D39}"/>
              </a:ext>
            </a:extLst>
          </p:cNvPr>
          <p:cNvSpPr>
            <a:spLocks noGrp="1"/>
          </p:cNvSpPr>
          <p:nvPr>
            <p:ph type="title"/>
          </p:nvPr>
        </p:nvSpPr>
        <p:spPr/>
        <p:txBody>
          <a:bodyPr/>
          <a:lstStyle/>
          <a:p>
            <a:r>
              <a:rPr lang="en-US" dirty="0" err="1"/>
              <a:t>Kết</a:t>
            </a:r>
            <a:r>
              <a:rPr lang="en-US" dirty="0"/>
              <a:t> </a:t>
            </a:r>
            <a:r>
              <a:rPr lang="en-US" dirty="0" err="1"/>
              <a:t>luận</a:t>
            </a:r>
            <a:endParaRPr lang="en-US" dirty="0"/>
          </a:p>
        </p:txBody>
      </p:sp>
      <p:sp>
        <p:nvSpPr>
          <p:cNvPr id="3" name="Content Placeholder 2">
            <a:extLst>
              <a:ext uri="{FF2B5EF4-FFF2-40B4-BE49-F238E27FC236}">
                <a16:creationId xmlns:a16="http://schemas.microsoft.com/office/drawing/2014/main" id="{DA802314-7341-FC8C-0D6D-1A0DCBA8AD04}"/>
              </a:ext>
            </a:extLst>
          </p:cNvPr>
          <p:cNvSpPr>
            <a:spLocks noGrp="1"/>
          </p:cNvSpPr>
          <p:nvPr>
            <p:ph sz="quarter" idx="13"/>
          </p:nvPr>
        </p:nvSpPr>
        <p:spPr/>
        <p:txBody>
          <a:bodyPr/>
          <a:lstStyle/>
          <a:p>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làn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khỏe</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sinh</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uống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bổ</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sung vitamin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khoáng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vệ</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sinh</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vệ</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tổn</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Nếu</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giữ</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vệ</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sinh</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cho</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ta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mắc</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các</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như</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viêm</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ghẻ</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lở</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hắc</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lào</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47806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0A2B-12C2-2FCD-8799-6BDD38A2B6B3}"/>
              </a:ext>
            </a:extLst>
          </p:cNvPr>
          <p:cNvSpPr>
            <a:spLocks noGrp="1"/>
          </p:cNvSpPr>
          <p:nvPr>
            <p:ph type="title"/>
          </p:nvPr>
        </p:nvSpPr>
        <p:spPr>
          <a:xfrm>
            <a:off x="913775" y="618517"/>
            <a:ext cx="10364451" cy="878589"/>
          </a:xfrm>
        </p:spPr>
        <p:txBody>
          <a:bodyPr/>
          <a:lstStyle/>
          <a:p>
            <a:r>
              <a:rPr lang="en-US" dirty="0" err="1">
                <a:latin typeface="Times New Roman" panose="02020603050405020304" pitchFamily="18" charset="0"/>
                <a:cs typeface="Times New Roman" panose="02020603050405020304" pitchFamily="18" charset="0"/>
              </a:rPr>
              <a:t>Củng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cố</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A6BEAA-B1CA-9205-CC35-A7E753C019A9}"/>
              </a:ext>
            </a:extLst>
          </p:cNvPr>
          <p:cNvSpPr>
            <a:spLocks noGrp="1"/>
          </p:cNvSpPr>
          <p:nvPr>
            <p:ph sz="quarter" idx="13"/>
          </p:nvPr>
        </p:nvSpPr>
        <p:spPr>
          <a:xfrm>
            <a:off x="824127" y="1533627"/>
            <a:ext cx="10363826" cy="3424107"/>
          </a:xfrm>
        </p:spPr>
        <p:txBody>
          <a:bodyPr>
            <a:normAutofit lnSpcReduction="10000"/>
          </a:bodyPr>
          <a:lstStyle/>
          <a:p>
            <a:pPr marL="342900" indent="-342900">
              <a:buAutoNum type="arabicPeriod"/>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endParaRPr>
          </a:p>
          <a:p>
            <a:pPr marL="0" indent="0">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4. Em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endParaRPr>
          </a:p>
          <a:p>
            <a:pPr marL="0" indent="0">
              <a:buNone/>
            </a:pPr>
            <a:endParaRPr lang="en-US" sz="2800" dirty="0">
              <a:effectLst/>
              <a:latin typeface="Times New Roman" panose="02020603050405020304" pitchFamily="18" charset="0"/>
              <a:ea typeface="Arial" panose="020B0604020202020204" pitchFamily="34" charset="0"/>
            </a:endParaRPr>
          </a:p>
          <a:p>
            <a:pPr marL="342900" indent="-342900">
              <a:buAutoNum type="arabicPeriod"/>
            </a:pPr>
            <a:endParaRPr lang="en-US" sz="2800" dirty="0">
              <a:effectLst/>
              <a:latin typeface="Times New Roman" panose="02020603050405020304" pitchFamily="18" charset="0"/>
              <a:ea typeface="Arial" panose="020B0604020202020204" pitchFamily="34" charset="0"/>
            </a:endParaRPr>
          </a:p>
          <a:p>
            <a:pPr marL="0" indent="0">
              <a:buNone/>
            </a:pPr>
            <a:endParaRPr lang="en-US" sz="3200" dirty="0"/>
          </a:p>
        </p:txBody>
      </p:sp>
    </p:spTree>
    <p:extLst>
      <p:ext uri="{BB962C8B-B14F-4D97-AF65-F5344CB8AC3E}">
        <p14:creationId xmlns:p14="http://schemas.microsoft.com/office/powerpoint/2010/main" val="293553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9F50-A95C-A047-DD9C-BF89BEAEF0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081EC8-F052-3BF9-ECCF-C6AB94C59798}"/>
              </a:ext>
            </a:extLst>
          </p:cNvPr>
          <p:cNvSpPr>
            <a:spLocks noGrp="1"/>
          </p:cNvSpPr>
          <p:nvPr>
            <p:ph sz="quarter" idx="13"/>
          </p:nvPr>
        </p:nvSpPr>
        <p:spPr/>
        <p:txBody>
          <a:bodyPr/>
          <a:lstStyle/>
          <a:p>
            <a:endParaRPr lang="en-US" dirty="0"/>
          </a:p>
        </p:txBody>
      </p:sp>
      <p:sp>
        <p:nvSpPr>
          <p:cNvPr id="5" name="TextBox 4">
            <a:extLst>
              <a:ext uri="{FF2B5EF4-FFF2-40B4-BE49-F238E27FC236}">
                <a16:creationId xmlns:a16="http://schemas.microsoft.com/office/drawing/2014/main" id="{643A55D4-65A1-1A77-18F6-A8ED6E2B4130}"/>
              </a:ext>
            </a:extLst>
          </p:cNvPr>
          <p:cNvSpPr txBox="1"/>
          <p:nvPr/>
        </p:nvSpPr>
        <p:spPr>
          <a:xfrm>
            <a:off x="322729" y="1180500"/>
            <a:ext cx="11537577" cy="4155176"/>
          </a:xfrm>
          <a:prstGeom prst="rect">
            <a:avLst/>
          </a:prstGeom>
          <a:noFill/>
        </p:spPr>
        <p:txBody>
          <a:bodyPr wrap="square">
            <a:spAutoFit/>
          </a:bodyPr>
          <a:lstStyle/>
          <a:p>
            <a:pPr>
              <a:lnSpc>
                <a:spcPct val="107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vết thương trên da có thể phục hồi được là do ở lớp biểu bì của da có các tế bào sống có khả năng phân chia liên tục để tạo ra các tế bào mới giúp hàn gắn vết thương.</a:t>
            </a:r>
            <a:endParaRPr lang="en-US" sz="2400" dirty="0">
              <a:effectLst/>
              <a:latin typeface="Times New Roman" panose="02020603050405020304" pitchFamily="18" charset="0"/>
              <a:ea typeface="Arial" panose="020B0604020202020204" pitchFamily="34" charset="0"/>
            </a:endParaRPr>
          </a:p>
          <a:p>
            <a:pPr>
              <a:lnSpc>
                <a:spcPct val="107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Vào mùa đông, cơ thể mất nhiều năng lượng để duy trì thân nhiệt, do đó, trong chế độ ăn cần lưu ý: ăn tăng cường những thức ăn sinh nhiều năng lượng như các thức ăn có chất béo, giàu protein,… đồng thời, nên ăn thức ăn nóng, thức ăn có ít nước.</a:t>
            </a:r>
            <a:endParaRPr lang="en-US" sz="24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Vào mùa hè, trong chế độ ăn cần lưu ý: Hạn chế ăn những thức ăn sinh nhiều nhiệt, đồng thời, tăng cường những loại thức ăn có nhiều nước như canh, nước trái cây, rau quả,...</a:t>
            </a:r>
            <a:endParaRPr lang="en-US" sz="2400"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96394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A636-3D01-DB20-ECC6-3569BDE927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262DF2-9854-0BE9-9D49-863062B905CD}"/>
              </a:ext>
            </a:extLst>
          </p:cNvPr>
          <p:cNvSpPr>
            <a:spLocks noGrp="1"/>
          </p:cNvSpPr>
          <p:nvPr>
            <p:ph sz="quarter" idx="13"/>
          </p:nvPr>
        </p:nvSpPr>
        <p:spPr/>
        <p:txBody>
          <a:bodyPr/>
          <a:lstStyle/>
          <a:p>
            <a:endParaRPr lang="en-US"/>
          </a:p>
        </p:txBody>
      </p:sp>
      <p:sp>
        <p:nvSpPr>
          <p:cNvPr id="5" name="TextBox 4">
            <a:extLst>
              <a:ext uri="{FF2B5EF4-FFF2-40B4-BE49-F238E27FC236}">
                <a16:creationId xmlns:a16="http://schemas.microsoft.com/office/drawing/2014/main" id="{62933405-5D22-143C-EACE-FD4E0796D2BC}"/>
              </a:ext>
            </a:extLst>
          </p:cNvPr>
          <p:cNvSpPr txBox="1"/>
          <p:nvPr/>
        </p:nvSpPr>
        <p:spPr>
          <a:xfrm>
            <a:off x="161051" y="305936"/>
            <a:ext cx="11869271" cy="5933547"/>
          </a:xfrm>
          <a:prstGeom prst="rect">
            <a:avLst/>
          </a:prstGeom>
          <a:noFill/>
        </p:spPr>
        <p:txBody>
          <a:bodyPr wrap="square">
            <a:spAutoFit/>
          </a:bodyPr>
          <a:lstStyle/>
          <a:p>
            <a:pPr>
              <a:lnSpc>
                <a:spcPct val="107000"/>
              </a:lnSpc>
              <a:spcAft>
                <a:spcPts val="8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bị bỏng cần:</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Ngay lập tức tách người bị bỏng ra khỏi tác nhân gây bỏng.</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Tiến hành sơ cứu đúng cách: Nhanh chóng đưa vùng da bị bỏng ngâm vào nước nguội sạch để vệ sinh vết thương tránh nhiễm khuẩn, sau đó, xả nhẹ nước mát trong ít nhất 15 phút. Sử dụng gạc sạch hoặc miếng vải nhỏ sạch để băng vùng da bị bỏng, tránh bụi bẩn tiếp xúc với vết bỏng.</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Xử lí sau sơ cứu: Trường hợp bỏng nhẹ và diện tích bỏng nhỏ, có thể tự chăm sóc, điều trị tại nhà. Trường hợp bỏng nặng hơn, sau khi sơ cứu cần nhanh chóng chuyển người bị bỏng tới cơ sở, trung tâm y tế nơi gần nhất để kịp thời điều trị.</a:t>
            </a:r>
            <a:endParaRPr lang="en-US" sz="1600" dirty="0">
              <a:effectLst/>
              <a:latin typeface="Times New Roman" panose="02020603050405020304" pitchFamily="18" charset="0"/>
              <a:ea typeface="Arial" panose="020B0604020202020204" pitchFamily="34" charset="0"/>
            </a:endParaRPr>
          </a:p>
          <a:p>
            <a:pPr>
              <a:lnSpc>
                <a:spcPct val="107000"/>
              </a:lnSpc>
              <a:spcAft>
                <a:spcPts val="8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4. Em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Giữ tinh thần lạc quan, sinh hoạt điều đồ.</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Uống nhiều nước.</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Ăn nhiều rau xanh và trái cây để bổ sung vitamin và chất khoáng.</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Vệ sinh da và chống nắng đúng cách.</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Bổ sung độ ẩm cho da.</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Hạn chế trang điểm.</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Vệ sinh môi trường sạch sẽ.</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nặn mụn trứng cá.</a:t>
            </a:r>
            <a:endParaRPr lang="en-US" sz="1600" dirty="0">
              <a:effectLst/>
              <a:latin typeface="Times New Roman" panose="02020603050405020304" pitchFamily="18" charset="0"/>
              <a:ea typeface="Arial" panose="020B0604020202020204" pitchFamily="34" charset="0"/>
            </a:endParaRPr>
          </a:p>
          <a:p>
            <a:r>
              <a:rPr lang="vi-VN" sz="1600" dirty="0">
                <a:solidFill>
                  <a:srgbClr val="000000"/>
                </a:solidFill>
                <a:effectLst/>
                <a:latin typeface="Times New Roman" panose="02020603050405020304" pitchFamily="18" charset="0"/>
                <a:ea typeface="Times New Roman" panose="02020603050405020304" pitchFamily="18" charset="0"/>
              </a:rPr>
              <a:t>+ Bảo vệ da khỏi những tổn thương.</a:t>
            </a:r>
            <a:endParaRPr lang="en-US" sz="1600" dirty="0"/>
          </a:p>
        </p:txBody>
      </p:sp>
    </p:spTree>
    <p:extLst>
      <p:ext uri="{BB962C8B-B14F-4D97-AF65-F5344CB8AC3E}">
        <p14:creationId xmlns:p14="http://schemas.microsoft.com/office/powerpoint/2010/main" val="79048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D128-C08E-343A-1308-A207BDD75E88}"/>
              </a:ext>
            </a:extLst>
          </p:cNvPr>
          <p:cNvSpPr>
            <a:spLocks noGrp="1"/>
          </p:cNvSpPr>
          <p:nvPr>
            <p:ph type="title"/>
          </p:nvPr>
        </p:nvSpPr>
        <p:spPr/>
        <p:txBody>
          <a:bodyPr/>
          <a:lstStyle/>
          <a:p>
            <a:endParaRPr lang="en-US"/>
          </a:p>
        </p:txBody>
      </p:sp>
      <p:pic>
        <p:nvPicPr>
          <p:cNvPr id="3074" name="Picture 2" descr="Ai đi dưới trời nắng nóng nhất định phải biết điều này kẻo ngất lịm, tử  vong bất thình lình">
            <a:extLst>
              <a:ext uri="{FF2B5EF4-FFF2-40B4-BE49-F238E27FC236}">
                <a16:creationId xmlns:a16="http://schemas.microsoft.com/office/drawing/2014/main" id="{F76E103C-7660-8C4F-4198-D2F709F5C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48564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ùm ảnh: Nắng nóng hoành hành, miền Trung điêu đứng - Báo Người lao động">
            <a:extLst>
              <a:ext uri="{FF2B5EF4-FFF2-40B4-BE49-F238E27FC236}">
                <a16:creationId xmlns:a16="http://schemas.microsoft.com/office/drawing/2014/main" id="{C73AE458-96D9-9350-9753-29A0EF2CC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641" y="-58035"/>
            <a:ext cx="5705734" cy="34870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gày 21/11: Miền Bắc chuẩn bị đón đợt không khí lạnh mới từ đêm nay">
            <a:extLst>
              <a:ext uri="{FF2B5EF4-FFF2-40B4-BE49-F238E27FC236}">
                <a16:creationId xmlns:a16="http://schemas.microsoft.com/office/drawing/2014/main" id="{5332BD83-9C62-5F05-D390-79E0E630CCAB}"/>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2" y="3487037"/>
            <a:ext cx="4939647" cy="33709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ình ảnh Mùa đông Lạnh Run Tay Vẽ Mùa đông Lạnh Run PNG , Clipart Lạnh,  Phim Hoạt Hình đơn Giản, Vàng PNG miễn phí tải tập tin PSDComment và Vector">
            <a:extLst>
              <a:ext uri="{FF2B5EF4-FFF2-40B4-BE49-F238E27FC236}">
                <a16:creationId xmlns:a16="http://schemas.microsoft.com/office/drawing/2014/main" id="{DD6F61B8-8967-8085-99B5-CA172FDE5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9645" y="3460697"/>
            <a:ext cx="3214542" cy="339730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ộc sống tại nơi lạnh nhất thế giới diễn ra như thế nào?">
            <a:extLst>
              <a:ext uri="{FF2B5EF4-FFF2-40B4-BE49-F238E27FC236}">
                <a16:creationId xmlns:a16="http://schemas.microsoft.com/office/drawing/2014/main" id="{578FD648-6844-4EC2-4CB7-71AFCA0964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4188" y="3460697"/>
            <a:ext cx="4037188" cy="339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7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80FF-BB6A-6954-E16E-2CD2F5339CD0}"/>
              </a:ext>
            </a:extLst>
          </p:cNvPr>
          <p:cNvSpPr>
            <a:spLocks noGrp="1"/>
          </p:cNvSpPr>
          <p:nvPr>
            <p:ph type="title"/>
          </p:nvPr>
        </p:nvSpPr>
        <p:spPr>
          <a:xfrm>
            <a:off x="913775" y="618517"/>
            <a:ext cx="10364451" cy="1084777"/>
          </a:xfrm>
        </p:spPr>
        <p:txBody>
          <a:bodyPr/>
          <a:lstStyle/>
          <a:p>
            <a:r>
              <a:rPr lang="en-US" dirty="0"/>
              <a:t>VẬN DỤNG</a:t>
            </a:r>
          </a:p>
        </p:txBody>
      </p:sp>
      <p:sp>
        <p:nvSpPr>
          <p:cNvPr id="9" name="Content Placeholder 8">
            <a:extLst>
              <a:ext uri="{FF2B5EF4-FFF2-40B4-BE49-F238E27FC236}">
                <a16:creationId xmlns:a16="http://schemas.microsoft.com/office/drawing/2014/main" id="{C9CAC186-8F4D-5A8C-FB76-E90C62428FD3}"/>
              </a:ext>
            </a:extLst>
          </p:cNvPr>
          <p:cNvSpPr>
            <a:spLocks noGrp="1"/>
          </p:cNvSpPr>
          <p:nvPr>
            <p:ph sz="quarter" idx="13"/>
          </p:nvPr>
        </p:nvSpPr>
        <p:spPr/>
        <p:txBody>
          <a:bodyPr/>
          <a:lstStyle/>
          <a:p>
            <a:endParaRPr lang="en-US"/>
          </a:p>
        </p:txBody>
      </p:sp>
      <p:pic>
        <p:nvPicPr>
          <p:cNvPr id="11" name="Picture 10">
            <a:extLst>
              <a:ext uri="{FF2B5EF4-FFF2-40B4-BE49-F238E27FC236}">
                <a16:creationId xmlns:a16="http://schemas.microsoft.com/office/drawing/2014/main" id="{6D4FCB68-4D10-DD2C-2E55-207DE12A7963}"/>
              </a:ext>
            </a:extLst>
          </p:cNvPr>
          <p:cNvPicPr>
            <a:picLocks noChangeAspect="1"/>
          </p:cNvPicPr>
          <p:nvPr/>
        </p:nvPicPr>
        <p:blipFill>
          <a:blip r:embed="rId2"/>
          <a:stretch>
            <a:fillRect/>
          </a:stretch>
        </p:blipFill>
        <p:spPr>
          <a:xfrm>
            <a:off x="107576" y="1786747"/>
            <a:ext cx="11689977" cy="4811277"/>
          </a:xfrm>
          <a:prstGeom prst="rect">
            <a:avLst/>
          </a:prstGeom>
        </p:spPr>
      </p:pic>
    </p:spTree>
    <p:extLst>
      <p:ext uri="{BB962C8B-B14F-4D97-AF65-F5344CB8AC3E}">
        <p14:creationId xmlns:p14="http://schemas.microsoft.com/office/powerpoint/2010/main" val="382412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C7D2-D472-DBA0-2C51-98BF8910F760}"/>
              </a:ext>
            </a:extLst>
          </p:cNvPr>
          <p:cNvSpPr>
            <a:spLocks noGrp="1"/>
          </p:cNvSpPr>
          <p:nvPr>
            <p:ph type="title"/>
          </p:nvPr>
        </p:nvSpPr>
        <p:spPr>
          <a:xfrm>
            <a:off x="913774" y="213164"/>
            <a:ext cx="10364451" cy="965187"/>
          </a:xfrm>
        </p:spPr>
        <p:txBody>
          <a:bodyPr/>
          <a:lstStyle/>
          <a:p>
            <a:r>
              <a:rPr lang="en-US" dirty="0"/>
              <a:t>KHỞI ĐỘNG</a:t>
            </a:r>
          </a:p>
        </p:txBody>
      </p:sp>
      <p:pic>
        <p:nvPicPr>
          <p:cNvPr id="2050" name="Picture 2" descr="Hạ thân nhiệt: Nguyên nhân, dấu hiệu và cách điều trị hiệu quả">
            <a:extLst>
              <a:ext uri="{FF2B5EF4-FFF2-40B4-BE49-F238E27FC236}">
                <a16:creationId xmlns:a16="http://schemas.microsoft.com/office/drawing/2014/main" id="{87E6ECD4-7CE1-65FD-D5DD-B630FAE999DA}"/>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 y="1752780"/>
            <a:ext cx="5429839" cy="51052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6 cách giúp bạn bảo vệ sức khỏe khi nắng nóng ⋆ Hồng Ngọc Hospital">
            <a:extLst>
              <a:ext uri="{FF2B5EF4-FFF2-40B4-BE49-F238E27FC236}">
                <a16:creationId xmlns:a16="http://schemas.microsoft.com/office/drawing/2014/main" id="{BD33A679-0885-2058-D779-59EB0E5C0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838" y="1752779"/>
            <a:ext cx="6762162" cy="5105219"/>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06F136AF-5761-029F-C83D-5EE9950EF42F}"/>
              </a:ext>
            </a:extLst>
          </p:cNvPr>
          <p:cNvSpPr/>
          <p:nvPr/>
        </p:nvSpPr>
        <p:spPr>
          <a:xfrm>
            <a:off x="2790334" y="2375554"/>
            <a:ext cx="5005633" cy="4269281"/>
          </a:xfrm>
          <a:prstGeom prst="cloud">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phản</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trời</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nóng</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trời</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rét</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Theo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phản</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ích</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lợi</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Arial" panose="020B0604020202020204" pitchFamily="34" charset="0"/>
            </a:endParaRPr>
          </a:p>
          <a:p>
            <a:pPr algn="ctr"/>
            <a:endParaRPr lang="en-US" dirty="0"/>
          </a:p>
        </p:txBody>
      </p:sp>
    </p:spTree>
    <p:extLst>
      <p:ext uri="{BB962C8B-B14F-4D97-AF65-F5344CB8AC3E}">
        <p14:creationId xmlns:p14="http://schemas.microsoft.com/office/powerpoint/2010/main" val="10039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F8E2-C1D4-D1B9-418A-21E1F570BDCA}"/>
              </a:ext>
            </a:extLst>
          </p:cNvPr>
          <p:cNvSpPr>
            <a:spLocks noGrp="1"/>
          </p:cNvSpPr>
          <p:nvPr>
            <p:ph type="title"/>
          </p:nvPr>
        </p:nvSpPr>
        <p:spPr/>
        <p:txBody>
          <a:bodyPr/>
          <a:lstStyle/>
          <a:p>
            <a:endParaRPr lang="en-US"/>
          </a:p>
        </p:txBody>
      </p:sp>
      <p:pic>
        <p:nvPicPr>
          <p:cNvPr id="4098" name="Picture 2" descr="Triệu chứng cảm lạnh, cách điều trị và phòng ngừa | Hapacol">
            <a:extLst>
              <a:ext uri="{FF2B5EF4-FFF2-40B4-BE49-F238E27FC236}">
                <a16:creationId xmlns:a16="http://schemas.microsoft.com/office/drawing/2014/main" id="{90D03F39-2693-274F-1499-758B7279B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950" y="2441541"/>
            <a:ext cx="2784049" cy="44164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676175D-E860-1DA4-1E24-31B5FACFE03C}"/>
              </a:ext>
            </a:extLst>
          </p:cNvPr>
          <p:cNvSpPr/>
          <p:nvPr/>
        </p:nvSpPr>
        <p:spPr>
          <a:xfrm>
            <a:off x="-1" y="-1"/>
            <a:ext cx="6938129" cy="2390775"/>
          </a:xfrm>
          <a:prstGeom prst="roundRect">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000000"/>
                </a:solidFill>
                <a:effectLst/>
                <a:latin typeface="Times New Roman" panose="02020603050405020304" pitchFamily="18" charset="0"/>
                <a:ea typeface="Times New Roman" panose="02020603050405020304" pitchFamily="18" charset="0"/>
              </a:rPr>
              <a:t>Khi trời nóng, mao mạch dưới da dãn để tăng sự tỏa nhiệt, tăng tiết mồ hôi,...</a:t>
            </a:r>
            <a:endParaRPr lang="en-US" sz="4000" dirty="0"/>
          </a:p>
        </p:txBody>
      </p:sp>
      <p:pic>
        <p:nvPicPr>
          <p:cNvPr id="4100" name="Picture 4" descr="Trời nóng quá, nên ăn gì cho mát đây ta? Moriya.vn">
            <a:extLst>
              <a:ext uri="{FF2B5EF4-FFF2-40B4-BE49-F238E27FC236}">
                <a16:creationId xmlns:a16="http://schemas.microsoft.com/office/drawing/2014/main" id="{4DA68BCC-669B-5F0C-54BB-97B76755F59F}"/>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6938127" y="25383"/>
            <a:ext cx="5081047" cy="2390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3F05F6FB-FC05-D65B-E05A-EAC067D40E38}"/>
              </a:ext>
            </a:extLst>
          </p:cNvPr>
          <p:cNvSpPr/>
          <p:nvPr/>
        </p:nvSpPr>
        <p:spPr>
          <a:xfrm>
            <a:off x="-3" y="2416158"/>
            <a:ext cx="9407952" cy="175991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vi-VN" sz="3200" dirty="0">
                <a:solidFill>
                  <a:srgbClr val="000000"/>
                </a:solidFill>
                <a:effectLst/>
                <a:latin typeface="Times New Roman" panose="02020603050405020304" pitchFamily="18" charset="0"/>
                <a:ea typeface="Times New Roman" panose="02020603050405020304" pitchFamily="18" charset="0"/>
              </a:rPr>
              <a:t>Khi trời lạnh, mao mạch dưới da co lại, co cơ chân lông để giảm sự tỏa nhiệt, nếu lạnh quá thì cơ co liên tục để sinh nhiệt (phản xạ run),…</a:t>
            </a:r>
            <a:endParaRPr lang="en-US" sz="6000" dirty="0"/>
          </a:p>
        </p:txBody>
      </p:sp>
      <p:sp>
        <p:nvSpPr>
          <p:cNvPr id="8" name="Rectangle: Rounded Corners 7">
            <a:extLst>
              <a:ext uri="{FF2B5EF4-FFF2-40B4-BE49-F238E27FC236}">
                <a16:creationId xmlns:a16="http://schemas.microsoft.com/office/drawing/2014/main" id="{44BE3853-3D0B-4EB0-948E-36BDF170C06E}"/>
              </a:ext>
            </a:extLst>
          </p:cNvPr>
          <p:cNvSpPr/>
          <p:nvPr/>
        </p:nvSpPr>
        <p:spPr>
          <a:xfrm>
            <a:off x="-4" y="4176074"/>
            <a:ext cx="5363856" cy="2681926"/>
          </a:xfrm>
          <a:prstGeom prst="roundRect">
            <a:avLst/>
          </a:prstGeom>
          <a:solidFill>
            <a:srgbClr val="FFC0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just"/>
            <a:r>
              <a:rPr lang="vi-VN" sz="2800" dirty="0">
                <a:solidFill>
                  <a:srgbClr val="000000"/>
                </a:solidFill>
                <a:effectLst/>
                <a:latin typeface="Times New Roman" panose="02020603050405020304" pitchFamily="18" charset="0"/>
                <a:ea typeface="Times New Roman" panose="02020603050405020304" pitchFamily="18" charset="0"/>
              </a:rPr>
              <a:t>Lợi ích của những phản ứng trên: Những phản ứng trên giúp cơ thể điều hòa thân nhiệt, giúp cho thân nhiệt được duy trì ổn định quanh mức bình thường đảm bảo cho các hoạt động sống của cơ thể.</a:t>
            </a:r>
            <a:endParaRPr lang="en-US" sz="8000" dirty="0"/>
          </a:p>
        </p:txBody>
      </p:sp>
      <p:pic>
        <p:nvPicPr>
          <p:cNvPr id="4104" name="Picture 8" descr="Những người “vẽ” mùa xuân | Báo Dân tộc và Phát triển">
            <a:extLst>
              <a:ext uri="{FF2B5EF4-FFF2-40B4-BE49-F238E27FC236}">
                <a16:creationId xmlns:a16="http://schemas.microsoft.com/office/drawing/2014/main" id="{B427850C-E3C5-12F6-616D-FCC08EB9A7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3852" y="4172440"/>
            <a:ext cx="4044097" cy="2660177"/>
          </a:xfrm>
          <a:prstGeom prst="rect">
            <a:avLst/>
          </a:prstGeom>
          <a:noFill/>
          <a:extLst>
            <a:ext uri="{909E8E84-426E-40DD-AFC4-6F175D3DCCD1}">
              <a14:hiddenFill xmlns:a14="http://schemas.microsoft.com/office/drawing/2010/main">
                <a:solidFill>
                  <a:srgbClr val="FFFFFF"/>
                </a:solidFill>
              </a14:hiddenFill>
            </a:ext>
          </a:extLst>
        </p:spPr>
      </p:pic>
      <p:sp>
        <p:nvSpPr>
          <p:cNvPr id="9" name="Cloud 8">
            <a:extLst>
              <a:ext uri="{FF2B5EF4-FFF2-40B4-BE49-F238E27FC236}">
                <a16:creationId xmlns:a16="http://schemas.microsoft.com/office/drawing/2014/main" id="{851AF3B7-5908-2DE3-4348-18C610048727}"/>
              </a:ext>
            </a:extLst>
          </p:cNvPr>
          <p:cNvSpPr/>
          <p:nvPr/>
        </p:nvSpPr>
        <p:spPr>
          <a:xfrm>
            <a:off x="1857080" y="1263192"/>
            <a:ext cx="6872140" cy="445128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DA CÓ ĐẶC ĐIỂM GÌ ĐỂ PHÙ HỢP VỚI CHỨC NĂNG ĐIỀU HÒA THÂN NHIỆT CỦA CƠ THỂ KHI TRỜI NÓNG VÀ TRỜI LẠNH?</a:t>
            </a:r>
          </a:p>
        </p:txBody>
      </p:sp>
    </p:spTree>
    <p:extLst>
      <p:ext uri="{BB962C8B-B14F-4D97-AF65-F5344CB8AC3E}">
        <p14:creationId xmlns:p14="http://schemas.microsoft.com/office/powerpoint/2010/main" val="104728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randombar(horizont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ipe(down)">
                                      <p:cBhvr>
                                        <p:cTn id="18" dur="580">
                                          <p:stCondLst>
                                            <p:cond delay="0"/>
                                          </p:stCondLst>
                                        </p:cTn>
                                        <p:tgtEl>
                                          <p:spTgt spid="4098"/>
                                        </p:tgtEl>
                                      </p:cBhvr>
                                    </p:animEffect>
                                    <p:anim calcmode="lin" valueType="num">
                                      <p:cBhvr>
                                        <p:cTn id="19"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4" dur="26">
                                          <p:stCondLst>
                                            <p:cond delay="650"/>
                                          </p:stCondLst>
                                        </p:cTn>
                                        <p:tgtEl>
                                          <p:spTgt spid="4098"/>
                                        </p:tgtEl>
                                      </p:cBhvr>
                                      <p:to x="100000" y="60000"/>
                                    </p:animScale>
                                    <p:animScale>
                                      <p:cBhvr>
                                        <p:cTn id="25" dur="166" decel="50000">
                                          <p:stCondLst>
                                            <p:cond delay="676"/>
                                          </p:stCondLst>
                                        </p:cTn>
                                        <p:tgtEl>
                                          <p:spTgt spid="4098"/>
                                        </p:tgtEl>
                                      </p:cBhvr>
                                      <p:to x="100000" y="100000"/>
                                    </p:animScale>
                                    <p:animScale>
                                      <p:cBhvr>
                                        <p:cTn id="26" dur="26">
                                          <p:stCondLst>
                                            <p:cond delay="1312"/>
                                          </p:stCondLst>
                                        </p:cTn>
                                        <p:tgtEl>
                                          <p:spTgt spid="4098"/>
                                        </p:tgtEl>
                                      </p:cBhvr>
                                      <p:to x="100000" y="80000"/>
                                    </p:animScale>
                                    <p:animScale>
                                      <p:cBhvr>
                                        <p:cTn id="27" dur="166" decel="50000">
                                          <p:stCondLst>
                                            <p:cond delay="1338"/>
                                          </p:stCondLst>
                                        </p:cTn>
                                        <p:tgtEl>
                                          <p:spTgt spid="4098"/>
                                        </p:tgtEl>
                                      </p:cBhvr>
                                      <p:to x="100000" y="100000"/>
                                    </p:animScale>
                                    <p:animScale>
                                      <p:cBhvr>
                                        <p:cTn id="28" dur="26">
                                          <p:stCondLst>
                                            <p:cond delay="1642"/>
                                          </p:stCondLst>
                                        </p:cTn>
                                        <p:tgtEl>
                                          <p:spTgt spid="4098"/>
                                        </p:tgtEl>
                                      </p:cBhvr>
                                      <p:to x="100000" y="90000"/>
                                    </p:animScale>
                                    <p:animScale>
                                      <p:cBhvr>
                                        <p:cTn id="29" dur="166" decel="50000">
                                          <p:stCondLst>
                                            <p:cond delay="1668"/>
                                          </p:stCondLst>
                                        </p:cTn>
                                        <p:tgtEl>
                                          <p:spTgt spid="4098"/>
                                        </p:tgtEl>
                                      </p:cBhvr>
                                      <p:to x="100000" y="100000"/>
                                    </p:animScale>
                                    <p:animScale>
                                      <p:cBhvr>
                                        <p:cTn id="30" dur="26">
                                          <p:stCondLst>
                                            <p:cond delay="1808"/>
                                          </p:stCondLst>
                                        </p:cTn>
                                        <p:tgtEl>
                                          <p:spTgt spid="4098"/>
                                        </p:tgtEl>
                                      </p:cBhvr>
                                      <p:to x="100000" y="95000"/>
                                    </p:animScale>
                                    <p:animScale>
                                      <p:cBhvr>
                                        <p:cTn id="31" dur="166" decel="50000">
                                          <p:stCondLst>
                                            <p:cond delay="1834"/>
                                          </p:stCondLst>
                                        </p:cTn>
                                        <p:tgtEl>
                                          <p:spTgt spid="4098"/>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104"/>
                                        </p:tgtEl>
                                        <p:attrNameLst>
                                          <p:attrName>style.visibility</p:attrName>
                                        </p:attrNameLst>
                                      </p:cBhvr>
                                      <p:to>
                                        <p:strVal val="visible"/>
                                      </p:to>
                                    </p:set>
                                    <p:animEffect transition="in" filter="barn(inVertical)">
                                      <p:cBhvr>
                                        <p:cTn id="41" dur="500"/>
                                        <p:tgtEl>
                                          <p:spTgt spid="4104"/>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0"/>
                                        <p:tgtEl>
                                          <p:spTgt spid="9"/>
                                        </p:tgtEl>
                                      </p:cBhvr>
                                    </p:animEffect>
                                    <p:anim calcmode="lin" valueType="num">
                                      <p:cBhvr>
                                        <p:cTn id="47" dur="2000" fill="hold"/>
                                        <p:tgtEl>
                                          <p:spTgt spid="9"/>
                                        </p:tgtEl>
                                        <p:attrNameLst>
                                          <p:attrName>ppt_w</p:attrName>
                                        </p:attrNameLst>
                                      </p:cBhvr>
                                      <p:tavLst>
                                        <p:tav tm="0" fmla="#ppt_w*sin(2.5*pi*$)">
                                          <p:val>
                                            <p:fltVal val="0"/>
                                          </p:val>
                                        </p:tav>
                                        <p:tav tm="100000">
                                          <p:val>
                                            <p:fltVal val="1"/>
                                          </p:val>
                                        </p:tav>
                                      </p:tavLst>
                                    </p:anim>
                                    <p:anim calcmode="lin" valueType="num">
                                      <p:cBhvr>
                                        <p:cTn id="48"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5EFD-A434-5110-5F25-38471E9541E4}"/>
              </a:ext>
            </a:extLst>
          </p:cNvPr>
          <p:cNvSpPr>
            <a:spLocks noGrp="1"/>
          </p:cNvSpPr>
          <p:nvPr>
            <p:ph type="title"/>
          </p:nvPr>
        </p:nvSpPr>
        <p:spPr>
          <a:xfrm>
            <a:off x="0" y="122548"/>
            <a:ext cx="10364451" cy="776650"/>
          </a:xfrm>
        </p:spPr>
        <p:txBody>
          <a:bodyPr>
            <a:normAutofit/>
          </a:bodyPr>
          <a:lstStyle/>
          <a:p>
            <a:pPr algn="l"/>
            <a:r>
              <a:rPr lang="de-DE" sz="3200" b="1" dirty="0">
                <a:solidFill>
                  <a:srgbClr val="00B050"/>
                </a:solidFill>
                <a:effectLst/>
                <a:latin typeface="Times New Roman" panose="02020603050405020304" pitchFamily="18" charset="0"/>
                <a:ea typeface="Times New Roman" panose="02020603050405020304" pitchFamily="18" charset="0"/>
              </a:rPr>
              <a:t>i. Chức năng và cấu tạo của da.</a:t>
            </a:r>
            <a:endParaRPr lang="en-US" sz="5400" dirty="0"/>
          </a:p>
        </p:txBody>
      </p:sp>
      <p:sp>
        <p:nvSpPr>
          <p:cNvPr id="4" name="Rectangle: Rounded Corners 3">
            <a:extLst>
              <a:ext uri="{FF2B5EF4-FFF2-40B4-BE49-F238E27FC236}">
                <a16:creationId xmlns:a16="http://schemas.microsoft.com/office/drawing/2014/main" id="{30159011-4F28-AC27-6E3A-2BBF50237714}"/>
              </a:ext>
            </a:extLst>
          </p:cNvPr>
          <p:cNvSpPr/>
          <p:nvPr/>
        </p:nvSpPr>
        <p:spPr>
          <a:xfrm>
            <a:off x="1" y="772998"/>
            <a:ext cx="2620652" cy="13668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Quan </a:t>
            </a:r>
            <a:r>
              <a:rPr lang="en-US" dirty="0" err="1"/>
              <a:t>sát</a:t>
            </a:r>
            <a:r>
              <a:rPr lang="en-US" dirty="0"/>
              <a:t> </a:t>
            </a:r>
            <a:r>
              <a:rPr lang="en-US" dirty="0" err="1"/>
              <a:t>hình</a:t>
            </a:r>
            <a:r>
              <a:rPr lang="en-US" dirty="0"/>
              <a:t> 36.1, </a:t>
            </a:r>
            <a:r>
              <a:rPr lang="en-US" dirty="0" err="1"/>
              <a:t>thảo</a:t>
            </a:r>
            <a:r>
              <a:rPr lang="en-US" dirty="0"/>
              <a:t> </a:t>
            </a:r>
            <a:r>
              <a:rPr lang="en-US" dirty="0" err="1"/>
              <a:t>luận</a:t>
            </a:r>
            <a:r>
              <a:rPr lang="en-US" dirty="0"/>
              <a:t> </a:t>
            </a:r>
            <a:r>
              <a:rPr lang="en-US" dirty="0" err="1"/>
              <a:t>nhóm</a:t>
            </a:r>
            <a:r>
              <a:rPr lang="en-US" dirty="0"/>
              <a:t> 4  </a:t>
            </a:r>
          </a:p>
        </p:txBody>
      </p:sp>
      <p:graphicFrame>
        <p:nvGraphicFramePr>
          <p:cNvPr id="10" name="Content Placeholder 9">
            <a:extLst>
              <a:ext uri="{FF2B5EF4-FFF2-40B4-BE49-F238E27FC236}">
                <a16:creationId xmlns:a16="http://schemas.microsoft.com/office/drawing/2014/main" id="{08F5C7CA-1A60-8C4B-9EDA-5E2F9F536E1A}"/>
              </a:ext>
            </a:extLst>
          </p:cNvPr>
          <p:cNvGraphicFramePr>
            <a:graphicFrameLocks noGrp="1"/>
          </p:cNvGraphicFramePr>
          <p:nvPr>
            <p:ph sz="quarter" idx="13"/>
            <p:extLst>
              <p:ext uri="{D42A27DB-BD31-4B8C-83A1-F6EECF244321}">
                <p14:modId xmlns:p14="http://schemas.microsoft.com/office/powerpoint/2010/main" val="932971884"/>
              </p:ext>
            </p:extLst>
          </p:nvPr>
        </p:nvGraphicFramePr>
        <p:xfrm>
          <a:off x="6906204" y="3542978"/>
          <a:ext cx="5285795" cy="3192473"/>
        </p:xfrm>
        <a:graphic>
          <a:graphicData uri="http://schemas.openxmlformats.org/drawingml/2006/table">
            <a:tbl>
              <a:tblPr firstRow="1" firstCol="1" bandRow="1">
                <a:tableStyleId>{5C22544A-7EE6-4342-B048-85BDC9FD1C3A}</a:tableStyleId>
              </a:tblPr>
              <a:tblGrid>
                <a:gridCol w="1611178">
                  <a:extLst>
                    <a:ext uri="{9D8B030D-6E8A-4147-A177-3AD203B41FA5}">
                      <a16:colId xmlns:a16="http://schemas.microsoft.com/office/drawing/2014/main" val="3917301"/>
                    </a:ext>
                  </a:extLst>
                </a:gridCol>
                <a:gridCol w="3674617">
                  <a:extLst>
                    <a:ext uri="{9D8B030D-6E8A-4147-A177-3AD203B41FA5}">
                      <a16:colId xmlns:a16="http://schemas.microsoft.com/office/drawing/2014/main" val="3842107024"/>
                    </a:ext>
                  </a:extLst>
                </a:gridCol>
              </a:tblGrid>
              <a:tr h="1021539">
                <a:tc>
                  <a:txBody>
                    <a:bodyPr/>
                    <a:lstStyle/>
                    <a:p>
                      <a:pPr marL="30480" marR="30480" algn="ctr">
                        <a:lnSpc>
                          <a:spcPct val="115000"/>
                        </a:lnSpc>
                        <a:spcBef>
                          <a:spcPts val="200"/>
                        </a:spcBef>
                        <a:spcAft>
                          <a:spcPts val="200"/>
                        </a:spcAft>
                      </a:pPr>
                      <a:r>
                        <a:rPr lang="vi-VN" sz="2400" dirty="0">
                          <a:solidFill>
                            <a:srgbClr val="FF0000"/>
                          </a:solidFill>
                          <a:effectLst/>
                          <a:latin typeface="+mj-lt"/>
                        </a:rPr>
                        <a:t>Các lớp cấu tạo của da</a:t>
                      </a:r>
                      <a:endParaRPr lang="en-US" sz="2400" dirty="0">
                        <a:solidFill>
                          <a:srgbClr val="FF0000"/>
                        </a:solidFill>
                        <a:effectLst/>
                        <a:latin typeface="+mj-lt"/>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2400" dirty="0">
                          <a:solidFill>
                            <a:srgbClr val="FF0000"/>
                          </a:solidFill>
                          <a:effectLst/>
                          <a:latin typeface="+mj-lt"/>
                        </a:rPr>
                        <a:t>Chức năng</a:t>
                      </a:r>
                      <a:endParaRPr lang="en-US" sz="2400" dirty="0">
                        <a:solidFill>
                          <a:srgbClr val="FF0000"/>
                        </a:solidFill>
                        <a:effectLst/>
                        <a:latin typeface="+mj-lt"/>
                      </a:endParaRPr>
                    </a:p>
                    <a:p>
                      <a:pPr algn="ctr">
                        <a:lnSpc>
                          <a:spcPct val="115000"/>
                        </a:lnSpc>
                        <a:spcBef>
                          <a:spcPts val="200"/>
                        </a:spcBef>
                        <a:spcAft>
                          <a:spcPts val="200"/>
                        </a:spcAft>
                      </a:pPr>
                      <a:r>
                        <a:rPr lang="vi-VN" sz="2400" dirty="0">
                          <a:solidFill>
                            <a:srgbClr val="FF0000"/>
                          </a:solidFill>
                          <a:effectLst/>
                          <a:latin typeface="+mj-lt"/>
                        </a:rPr>
                        <a:t> </a:t>
                      </a:r>
                      <a:endParaRPr lang="en-US" sz="2400" dirty="0">
                        <a:solidFill>
                          <a:srgbClr val="FF0000"/>
                        </a:solidFill>
                        <a:effectLst/>
                        <a:latin typeface="+mj-lt"/>
                        <a:ea typeface="Arial" panose="020B0604020202020204" pitchFamily="34" charset="0"/>
                      </a:endParaRPr>
                    </a:p>
                  </a:txBody>
                  <a:tcPr marL="0" marR="0" marT="0" marB="0"/>
                </a:tc>
                <a:extLst>
                  <a:ext uri="{0D108BD9-81ED-4DB2-BD59-A6C34878D82A}">
                    <a16:rowId xmlns:a16="http://schemas.microsoft.com/office/drawing/2014/main" val="1610924403"/>
                  </a:ext>
                </a:extLst>
              </a:tr>
              <a:tr h="529496">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1127146373"/>
                  </a:ext>
                </a:extLst>
              </a:tr>
              <a:tr h="820719">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2940094138"/>
                  </a:ext>
                </a:extLst>
              </a:tr>
              <a:tr h="820719">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418338727"/>
                  </a:ext>
                </a:extLst>
              </a:tr>
            </a:tbl>
          </a:graphicData>
        </a:graphic>
      </p:graphicFrame>
      <p:sp>
        <p:nvSpPr>
          <p:cNvPr id="9" name="TextBox 8">
            <a:extLst>
              <a:ext uri="{FF2B5EF4-FFF2-40B4-BE49-F238E27FC236}">
                <a16:creationId xmlns:a16="http://schemas.microsoft.com/office/drawing/2014/main" id="{77F8495B-317C-2931-FC84-6DF8418BEC80}"/>
              </a:ext>
            </a:extLst>
          </p:cNvPr>
          <p:cNvSpPr txBox="1"/>
          <p:nvPr/>
        </p:nvSpPr>
        <p:spPr>
          <a:xfrm>
            <a:off x="6806153" y="697584"/>
            <a:ext cx="5385846" cy="2845394"/>
          </a:xfrm>
          <a:prstGeom prst="rect">
            <a:avLst/>
          </a:prstGeom>
          <a:noFill/>
        </p:spPr>
        <p:txBody>
          <a:bodyPr wrap="square">
            <a:spAutoFit/>
          </a:bodyPr>
          <a:lstStyle/>
          <a:p>
            <a:pPr algn="just">
              <a:lnSpc>
                <a:spcPct val="107000"/>
              </a:lnSpc>
              <a:spcBef>
                <a:spcPts val="600"/>
              </a:spcBef>
              <a:spcAft>
                <a:spcPts val="6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ý ở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36.1.</a:t>
            </a:r>
            <a:endParaRPr lang="en-US" sz="3200" dirty="0">
              <a:effectLst/>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da.</a:t>
            </a:r>
            <a:endParaRPr lang="en-US" sz="3200" dirty="0">
              <a:effectLst/>
              <a:latin typeface="Times New Roman" panose="02020603050405020304" pitchFamily="18" charset="0"/>
              <a:ea typeface="Arial" panose="020B0604020202020204" pitchFamily="34" charset="0"/>
            </a:endParaRPr>
          </a:p>
        </p:txBody>
      </p:sp>
      <p:pic>
        <p:nvPicPr>
          <p:cNvPr id="12" name="Picture 11">
            <a:extLst>
              <a:ext uri="{FF2B5EF4-FFF2-40B4-BE49-F238E27FC236}">
                <a16:creationId xmlns:a16="http://schemas.microsoft.com/office/drawing/2014/main" id="{9DB3A9D5-19D3-43A6-B26C-CA66CD16A9DB}"/>
              </a:ext>
            </a:extLst>
          </p:cNvPr>
          <p:cNvPicPr>
            <a:picLocks noChangeAspect="1"/>
          </p:cNvPicPr>
          <p:nvPr/>
        </p:nvPicPr>
        <p:blipFill rotWithShape="1">
          <a:blip r:embed="rId2"/>
          <a:srcRect l="15657" r="12901" b="6657"/>
          <a:stretch/>
        </p:blipFill>
        <p:spPr>
          <a:xfrm>
            <a:off x="0" y="2170096"/>
            <a:ext cx="6806153" cy="4687904"/>
          </a:xfrm>
          <a:prstGeom prst="rect">
            <a:avLst/>
          </a:prstGeom>
        </p:spPr>
      </p:pic>
    </p:spTree>
    <p:extLst>
      <p:ext uri="{BB962C8B-B14F-4D97-AF65-F5344CB8AC3E}">
        <p14:creationId xmlns:p14="http://schemas.microsoft.com/office/powerpoint/2010/main" val="716466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D706-CD6B-12F2-AAE4-F8F72C6744E9}"/>
              </a:ext>
            </a:extLst>
          </p:cNvPr>
          <p:cNvSpPr>
            <a:spLocks noGrp="1"/>
          </p:cNvSpPr>
          <p:nvPr>
            <p:ph type="title"/>
          </p:nvPr>
        </p:nvSpPr>
        <p:spPr>
          <a:xfrm>
            <a:off x="734665" y="137750"/>
            <a:ext cx="11048839" cy="1087735"/>
          </a:xfrm>
        </p:spPr>
        <p:txBody>
          <a:bodyPr>
            <a:normAutofit/>
          </a:bodyPr>
          <a:lstStyle/>
          <a:p>
            <a:pPr algn="l"/>
            <a:r>
              <a:rPr lang="en-US" dirty="0" err="1"/>
              <a:t>ĐÁp</a:t>
            </a:r>
            <a:r>
              <a:rPr lang="en-US" dirty="0"/>
              <a:t> </a:t>
            </a:r>
            <a:r>
              <a:rPr lang="en-US" dirty="0" err="1"/>
              <a:t>án</a:t>
            </a:r>
            <a:br>
              <a:rPr lang="en-US" dirty="0"/>
            </a:br>
            <a:r>
              <a:rPr lang="en-US" dirty="0"/>
              <a:t>a.						b </a:t>
            </a:r>
          </a:p>
        </p:txBody>
      </p:sp>
      <p:graphicFrame>
        <p:nvGraphicFramePr>
          <p:cNvPr id="6" name="Content Placeholder 5">
            <a:extLst>
              <a:ext uri="{FF2B5EF4-FFF2-40B4-BE49-F238E27FC236}">
                <a16:creationId xmlns:a16="http://schemas.microsoft.com/office/drawing/2014/main" id="{6A38A15A-8831-3486-E7D4-EA4BACBA5DA1}"/>
              </a:ext>
            </a:extLst>
          </p:cNvPr>
          <p:cNvGraphicFramePr>
            <a:graphicFrameLocks noGrp="1"/>
          </p:cNvGraphicFramePr>
          <p:nvPr>
            <p:ph sz="quarter" idx="13"/>
            <p:extLst>
              <p:ext uri="{D42A27DB-BD31-4B8C-83A1-F6EECF244321}">
                <p14:modId xmlns:p14="http://schemas.microsoft.com/office/powerpoint/2010/main" val="273273182"/>
              </p:ext>
            </p:extLst>
          </p:nvPr>
        </p:nvGraphicFramePr>
        <p:xfrm>
          <a:off x="0" y="1225485"/>
          <a:ext cx="5458120" cy="5632515"/>
        </p:xfrm>
        <a:graphic>
          <a:graphicData uri="http://schemas.openxmlformats.org/drawingml/2006/table">
            <a:tbl>
              <a:tblPr firstRow="1" firstCol="1" bandRow="1">
                <a:tableStyleId>{5C22544A-7EE6-4342-B048-85BDC9FD1C3A}</a:tableStyleId>
              </a:tblPr>
              <a:tblGrid>
                <a:gridCol w="1663704">
                  <a:extLst>
                    <a:ext uri="{9D8B030D-6E8A-4147-A177-3AD203B41FA5}">
                      <a16:colId xmlns:a16="http://schemas.microsoft.com/office/drawing/2014/main" val="472043200"/>
                    </a:ext>
                  </a:extLst>
                </a:gridCol>
                <a:gridCol w="3794416">
                  <a:extLst>
                    <a:ext uri="{9D8B030D-6E8A-4147-A177-3AD203B41FA5}">
                      <a16:colId xmlns:a16="http://schemas.microsoft.com/office/drawing/2014/main" val="606119182"/>
                    </a:ext>
                  </a:extLst>
                </a:gridCol>
              </a:tblGrid>
              <a:tr h="1632730">
                <a:tc>
                  <a:txBody>
                    <a:bodyPr/>
                    <a:lstStyle/>
                    <a:p>
                      <a:pPr marL="30480" marR="30480" algn="ctr">
                        <a:lnSpc>
                          <a:spcPct val="115000"/>
                        </a:lnSpc>
                        <a:spcBef>
                          <a:spcPts val="200"/>
                        </a:spcBef>
                        <a:spcAft>
                          <a:spcPts val="200"/>
                        </a:spcAft>
                      </a:pPr>
                      <a:r>
                        <a:rPr lang="vi-VN" sz="2800" dirty="0">
                          <a:effectLst/>
                          <a:latin typeface="+mj-lt"/>
                        </a:rPr>
                        <a:t>Các lớp cấu tạo của da</a:t>
                      </a:r>
                      <a:endParaRPr lang="en-US" sz="2800" dirty="0">
                        <a:effectLst/>
                        <a:latin typeface="+mj-lt"/>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2800" dirty="0">
                          <a:effectLst/>
                          <a:latin typeface="+mj-lt"/>
                        </a:rPr>
                        <a:t>Chức năng</a:t>
                      </a:r>
                      <a:endParaRPr lang="en-US" sz="2800" dirty="0">
                        <a:effectLst/>
                        <a:latin typeface="+mj-lt"/>
                      </a:endParaRPr>
                    </a:p>
                    <a:p>
                      <a:pPr algn="ctr">
                        <a:lnSpc>
                          <a:spcPct val="115000"/>
                        </a:lnSpc>
                        <a:spcBef>
                          <a:spcPts val="200"/>
                        </a:spcBef>
                        <a:spcAft>
                          <a:spcPts val="200"/>
                        </a:spcAft>
                      </a:pPr>
                      <a:r>
                        <a:rPr lang="vi-VN" sz="2800" dirty="0">
                          <a:effectLst/>
                          <a:latin typeface="+mj-lt"/>
                        </a:rPr>
                        <a:t> </a:t>
                      </a:r>
                      <a:endParaRPr lang="en-US" sz="28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341006134"/>
                  </a:ext>
                </a:extLst>
              </a:tr>
              <a:tr h="1075975">
                <a:tc>
                  <a:txBody>
                    <a:bodyPr/>
                    <a:lstStyle/>
                    <a:p>
                      <a:pPr marL="30480" marR="30480" algn="ctr">
                        <a:lnSpc>
                          <a:spcPct val="115000"/>
                        </a:lnSpc>
                        <a:spcBef>
                          <a:spcPts val="200"/>
                        </a:spcBef>
                        <a:spcAft>
                          <a:spcPts val="200"/>
                        </a:spcAft>
                      </a:pPr>
                      <a:r>
                        <a:rPr lang="vi-VN" sz="2800">
                          <a:effectLst/>
                          <a:latin typeface="+mj-lt"/>
                        </a:rPr>
                        <a:t>Lớp biểu bì</a:t>
                      </a:r>
                      <a:endParaRPr lang="en-US" sz="2800">
                        <a:effectLst/>
                        <a:latin typeface="+mj-lt"/>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2800" dirty="0">
                          <a:effectLst/>
                          <a:latin typeface="+mj-lt"/>
                        </a:rPr>
                        <a:t>Có chức năng bảo vệ.</a:t>
                      </a:r>
                      <a:endParaRPr lang="en-US" sz="28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2883051862"/>
                  </a:ext>
                </a:extLst>
              </a:tr>
              <a:tr h="1632730">
                <a:tc>
                  <a:txBody>
                    <a:bodyPr/>
                    <a:lstStyle/>
                    <a:p>
                      <a:pPr marL="30480" marR="30480" algn="ctr">
                        <a:lnSpc>
                          <a:spcPct val="115000"/>
                        </a:lnSpc>
                        <a:spcBef>
                          <a:spcPts val="200"/>
                        </a:spcBef>
                        <a:spcAft>
                          <a:spcPts val="200"/>
                        </a:spcAft>
                      </a:pPr>
                      <a:r>
                        <a:rPr lang="vi-VN" sz="2800" dirty="0">
                          <a:effectLst/>
                          <a:latin typeface="+mj-lt"/>
                        </a:rPr>
                        <a:t>Lớp bì</a:t>
                      </a:r>
                      <a:endParaRPr lang="en-US" sz="2800" dirty="0">
                        <a:effectLst/>
                        <a:latin typeface="+mj-lt"/>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2800" dirty="0">
                          <a:effectLst/>
                          <a:latin typeface="+mj-lt"/>
                        </a:rPr>
                        <a:t>Có chức năng xúc giác, bài tiết, điều hòa thân nhiệt.</a:t>
                      </a:r>
                      <a:endParaRPr lang="en-US" sz="28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2643510176"/>
                  </a:ext>
                </a:extLst>
              </a:tr>
              <a:tr h="1291080">
                <a:tc>
                  <a:txBody>
                    <a:bodyPr/>
                    <a:lstStyle/>
                    <a:p>
                      <a:pPr marL="30480" marR="30480" algn="ctr">
                        <a:lnSpc>
                          <a:spcPct val="115000"/>
                        </a:lnSpc>
                        <a:spcBef>
                          <a:spcPts val="200"/>
                        </a:spcBef>
                        <a:spcAft>
                          <a:spcPts val="200"/>
                        </a:spcAft>
                      </a:pPr>
                      <a:r>
                        <a:rPr lang="vi-VN" sz="2800">
                          <a:effectLst/>
                          <a:latin typeface="+mj-lt"/>
                        </a:rPr>
                        <a:t>Lớp mỡ dưới da</a:t>
                      </a:r>
                      <a:endParaRPr lang="en-US" sz="2800">
                        <a:effectLst/>
                        <a:latin typeface="+mj-lt"/>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2800" dirty="0">
                          <a:effectLst/>
                          <a:latin typeface="+mj-lt"/>
                        </a:rPr>
                        <a:t>Có chức năng cách nhiệt và bảo vệ.</a:t>
                      </a:r>
                      <a:endParaRPr lang="en-US" sz="28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2907922570"/>
                  </a:ext>
                </a:extLst>
              </a:tr>
            </a:tbl>
          </a:graphicData>
        </a:graphic>
      </p:graphicFrame>
      <p:sp>
        <p:nvSpPr>
          <p:cNvPr id="8" name="TextBox 7">
            <a:extLst>
              <a:ext uri="{FF2B5EF4-FFF2-40B4-BE49-F238E27FC236}">
                <a16:creationId xmlns:a16="http://schemas.microsoft.com/office/drawing/2014/main" id="{11048B6F-CDEB-3927-5AA0-9BA473DEDADB}"/>
              </a:ext>
            </a:extLst>
          </p:cNvPr>
          <p:cNvSpPr txBox="1"/>
          <p:nvPr/>
        </p:nvSpPr>
        <p:spPr>
          <a:xfrm>
            <a:off x="5731496" y="1225485"/>
            <a:ext cx="6363094" cy="5243487"/>
          </a:xfrm>
          <a:prstGeom prst="rect">
            <a:avLst/>
          </a:prstGeom>
          <a:noFill/>
        </p:spPr>
        <p:txBody>
          <a:bodyPr wrap="square">
            <a:spAutoFit/>
          </a:bodyPr>
          <a:lstStyle/>
          <a:p>
            <a:pPr marL="30480" marR="30480" algn="just">
              <a:lnSpc>
                <a:spcPct val="115000"/>
              </a:lnSpc>
              <a:spcBef>
                <a:spcPts val="200"/>
              </a:spcBef>
              <a:spcAft>
                <a:spcPts val="2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một số bộ phận trong các lớp cấu tạo của da:</a:t>
            </a:r>
            <a:endParaRPr lang="en-US" sz="32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Lớp biểu bì có: tầng sừng (tầng tế bào chết), tầng tế bào sống.</a:t>
            </a:r>
            <a:endParaRPr lang="en-US" sz="32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Lớp bì có: tuyến nhờn, tuyến mồ hôi, nang lông, mạch máu, cơ dựng chân lông, các thụ thể cảm giác, dây thần kinh.</a:t>
            </a:r>
            <a:endParaRPr lang="en-US" sz="3200" dirty="0">
              <a:effectLst/>
              <a:latin typeface="Times New Roman" panose="02020603050405020304" pitchFamily="18" charset="0"/>
              <a:ea typeface="Arial" panose="020B0604020202020204" pitchFamily="34" charset="0"/>
            </a:endParaRPr>
          </a:p>
          <a:p>
            <a:r>
              <a:rPr lang="vi-VN" sz="3200" dirty="0">
                <a:solidFill>
                  <a:srgbClr val="000000"/>
                </a:solidFill>
                <a:effectLst/>
                <a:latin typeface="Times New Roman" panose="02020603050405020304" pitchFamily="18" charset="0"/>
                <a:ea typeface="Times New Roman" panose="02020603050405020304" pitchFamily="18" charset="0"/>
              </a:rPr>
              <a:t>- Lớp mỡ dưới da: các tế bào mỡ.</a:t>
            </a:r>
            <a:endParaRPr lang="en-US" sz="3200" dirty="0"/>
          </a:p>
        </p:txBody>
      </p:sp>
    </p:spTree>
    <p:extLst>
      <p:ext uri="{BB962C8B-B14F-4D97-AF65-F5344CB8AC3E}">
        <p14:creationId xmlns:p14="http://schemas.microsoft.com/office/powerpoint/2010/main" val="124126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93189-821D-40A1-AE6F-9021DFA74E12}"/>
              </a:ext>
            </a:extLst>
          </p:cNvPr>
          <p:cNvSpPr>
            <a:spLocks noGrp="1"/>
          </p:cNvSpPr>
          <p:nvPr>
            <p:ph type="title"/>
          </p:nvPr>
        </p:nvSpPr>
        <p:spPr/>
        <p:txBody>
          <a:bodyPr/>
          <a:lstStyle/>
          <a:p>
            <a:endParaRPr lang="en-US" dirty="0"/>
          </a:p>
        </p:txBody>
      </p:sp>
      <p:graphicFrame>
        <p:nvGraphicFramePr>
          <p:cNvPr id="5" name="Table 5">
            <a:extLst>
              <a:ext uri="{FF2B5EF4-FFF2-40B4-BE49-F238E27FC236}">
                <a16:creationId xmlns:a16="http://schemas.microsoft.com/office/drawing/2014/main" id="{42DB615A-738D-2728-74F6-E40D70290BD4}"/>
              </a:ext>
            </a:extLst>
          </p:cNvPr>
          <p:cNvGraphicFramePr>
            <a:graphicFrameLocks noGrp="1"/>
          </p:cNvGraphicFramePr>
          <p:nvPr>
            <p:ph sz="quarter" idx="13"/>
            <p:extLst>
              <p:ext uri="{D42A27DB-BD31-4B8C-83A1-F6EECF244321}">
                <p14:modId xmlns:p14="http://schemas.microsoft.com/office/powerpoint/2010/main" val="1848590205"/>
              </p:ext>
            </p:extLst>
          </p:nvPr>
        </p:nvGraphicFramePr>
        <p:xfrm>
          <a:off x="914400" y="2366963"/>
          <a:ext cx="10363195" cy="741680"/>
        </p:xfrm>
        <a:graphic>
          <a:graphicData uri="http://schemas.openxmlformats.org/drawingml/2006/table">
            <a:tbl>
              <a:tblPr firstRow="1" bandRow="1">
                <a:tableStyleId>{5C22544A-7EE6-4342-B048-85BDC9FD1C3A}</a:tableStyleId>
              </a:tblPr>
              <a:tblGrid>
                <a:gridCol w="2072639">
                  <a:extLst>
                    <a:ext uri="{9D8B030D-6E8A-4147-A177-3AD203B41FA5}">
                      <a16:colId xmlns:a16="http://schemas.microsoft.com/office/drawing/2014/main" val="1745230534"/>
                    </a:ext>
                  </a:extLst>
                </a:gridCol>
                <a:gridCol w="2072639">
                  <a:extLst>
                    <a:ext uri="{9D8B030D-6E8A-4147-A177-3AD203B41FA5}">
                      <a16:colId xmlns:a16="http://schemas.microsoft.com/office/drawing/2014/main" val="1529612064"/>
                    </a:ext>
                  </a:extLst>
                </a:gridCol>
                <a:gridCol w="2072639">
                  <a:extLst>
                    <a:ext uri="{9D8B030D-6E8A-4147-A177-3AD203B41FA5}">
                      <a16:colId xmlns:a16="http://schemas.microsoft.com/office/drawing/2014/main" val="2582420779"/>
                    </a:ext>
                  </a:extLst>
                </a:gridCol>
                <a:gridCol w="2072639">
                  <a:extLst>
                    <a:ext uri="{9D8B030D-6E8A-4147-A177-3AD203B41FA5}">
                      <a16:colId xmlns:a16="http://schemas.microsoft.com/office/drawing/2014/main" val="1924713227"/>
                    </a:ext>
                  </a:extLst>
                </a:gridCol>
                <a:gridCol w="2072639">
                  <a:extLst>
                    <a:ext uri="{9D8B030D-6E8A-4147-A177-3AD203B41FA5}">
                      <a16:colId xmlns:a16="http://schemas.microsoft.com/office/drawing/2014/main" val="1118954558"/>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92709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09074683"/>
                  </a:ext>
                </a:extLst>
              </a:tr>
            </a:tbl>
          </a:graphicData>
        </a:graphic>
      </p:graphicFrame>
      <p:pic>
        <p:nvPicPr>
          <p:cNvPr id="7170" name="Picture 2" descr="Ý nghĩa 29 vị trí nốt ruồi trên cơ thể nam nữ chính xác nhất">
            <a:extLst>
              <a:ext uri="{FF2B5EF4-FFF2-40B4-BE49-F238E27FC236}">
                <a16:creationId xmlns:a16="http://schemas.microsoft.com/office/drawing/2014/main" id="{9A3084A6-10C4-579E-95BB-671E9C9E1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497"/>
            <a:ext cx="4270342" cy="299065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àn nhang là gì? Nguyên nhân, dấu hiệu nhận biết và cách điều trị">
            <a:extLst>
              <a:ext uri="{FF2B5EF4-FFF2-40B4-BE49-F238E27FC236}">
                <a16:creationId xmlns:a16="http://schemas.microsoft.com/office/drawing/2014/main" id="{A79A4B79-F4C5-3A5D-78C3-2078C2C09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43" y="0"/>
            <a:ext cx="4270342" cy="299065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Nám da là gì? Nám da có điều trị được không?">
            <a:extLst>
              <a:ext uri="{FF2B5EF4-FFF2-40B4-BE49-F238E27FC236}">
                <a16:creationId xmlns:a16="http://schemas.microsoft.com/office/drawing/2014/main" id="{B0EC090F-8229-4524-DFE3-A227D7E78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685" y="-21210"/>
            <a:ext cx="3650688" cy="3011864"/>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a:extLst>
              <a:ext uri="{FF2B5EF4-FFF2-40B4-BE49-F238E27FC236}">
                <a16:creationId xmlns:a16="http://schemas.microsoft.com/office/drawing/2014/main" id="{2EFB8483-CC8A-31B2-05C3-9545143F8AAA}"/>
              </a:ext>
            </a:extLst>
          </p:cNvPr>
          <p:cNvSpPr/>
          <p:nvPr/>
        </p:nvSpPr>
        <p:spPr>
          <a:xfrm>
            <a:off x="94268" y="3110845"/>
            <a:ext cx="4458878" cy="3730658"/>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Nốt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nám</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tang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p>
        </p:txBody>
      </p:sp>
      <p:graphicFrame>
        <p:nvGraphicFramePr>
          <p:cNvPr id="6" name="Table 6">
            <a:extLst>
              <a:ext uri="{FF2B5EF4-FFF2-40B4-BE49-F238E27FC236}">
                <a16:creationId xmlns:a16="http://schemas.microsoft.com/office/drawing/2014/main" id="{CAC012E1-3918-9FEB-44BE-E6857FDAAAA7}"/>
              </a:ext>
            </a:extLst>
          </p:cNvPr>
          <p:cNvGraphicFramePr>
            <a:graphicFrameLocks noGrp="1"/>
          </p:cNvGraphicFramePr>
          <p:nvPr>
            <p:extLst>
              <p:ext uri="{D42A27DB-BD31-4B8C-83A1-F6EECF244321}">
                <p14:modId xmlns:p14="http://schemas.microsoft.com/office/powerpoint/2010/main" val="3880180902"/>
              </p:ext>
            </p:extLst>
          </p:nvPr>
        </p:nvGraphicFramePr>
        <p:xfrm>
          <a:off x="4662079" y="3260912"/>
          <a:ext cx="7435652" cy="3234156"/>
        </p:xfrm>
        <a:graphic>
          <a:graphicData uri="http://schemas.openxmlformats.org/drawingml/2006/table">
            <a:tbl>
              <a:tblPr firstRow="1" bandRow="1">
                <a:tableStyleId>{5C22544A-7EE6-4342-B048-85BDC9FD1C3A}</a:tableStyleId>
              </a:tblPr>
              <a:tblGrid>
                <a:gridCol w="1858913">
                  <a:extLst>
                    <a:ext uri="{9D8B030D-6E8A-4147-A177-3AD203B41FA5}">
                      <a16:colId xmlns:a16="http://schemas.microsoft.com/office/drawing/2014/main" val="1709982553"/>
                    </a:ext>
                  </a:extLst>
                </a:gridCol>
                <a:gridCol w="1858913">
                  <a:extLst>
                    <a:ext uri="{9D8B030D-6E8A-4147-A177-3AD203B41FA5}">
                      <a16:colId xmlns:a16="http://schemas.microsoft.com/office/drawing/2014/main" val="2410261203"/>
                    </a:ext>
                  </a:extLst>
                </a:gridCol>
                <a:gridCol w="1858913">
                  <a:extLst>
                    <a:ext uri="{9D8B030D-6E8A-4147-A177-3AD203B41FA5}">
                      <a16:colId xmlns:a16="http://schemas.microsoft.com/office/drawing/2014/main" val="982955534"/>
                    </a:ext>
                  </a:extLst>
                </a:gridCol>
                <a:gridCol w="1858913">
                  <a:extLst>
                    <a:ext uri="{9D8B030D-6E8A-4147-A177-3AD203B41FA5}">
                      <a16:colId xmlns:a16="http://schemas.microsoft.com/office/drawing/2014/main" val="242009728"/>
                    </a:ext>
                  </a:extLst>
                </a:gridCol>
              </a:tblGrid>
              <a:tr h="1078052">
                <a:tc>
                  <a:txBody>
                    <a:bodyPr/>
                    <a:lstStyle/>
                    <a:p>
                      <a:pPr algn="ct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Nốt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ruồi</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Tàn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nhang</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Nám</a:t>
                      </a:r>
                      <a:r>
                        <a:rPr lang="en-US" dirty="0">
                          <a:latin typeface="Times New Roman" panose="02020603050405020304" pitchFamily="18" charset="0"/>
                          <a:cs typeface="Times New Roman" panose="02020603050405020304" pitchFamily="18" charset="0"/>
                        </a:rPr>
                        <a:t> da</a:t>
                      </a:r>
                    </a:p>
                  </a:txBody>
                  <a:tcPr/>
                </a:tc>
                <a:extLst>
                  <a:ext uri="{0D108BD9-81ED-4DB2-BD59-A6C34878D82A}">
                    <a16:rowId xmlns:a16="http://schemas.microsoft.com/office/drawing/2014/main" val="2137533579"/>
                  </a:ext>
                </a:extLst>
              </a:tr>
              <a:tr h="1078052">
                <a:tc>
                  <a:txBody>
                    <a:bodyPr/>
                    <a:lstStyle/>
                    <a:p>
                      <a:pPr algn="ct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4533491"/>
                  </a:ext>
                </a:extLst>
              </a:tr>
              <a:tr h="1078052">
                <a:tc>
                  <a:txBody>
                    <a:bodyPr/>
                    <a:lstStyle/>
                    <a:p>
                      <a:pPr algn="ct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58231716"/>
                  </a:ext>
                </a:extLst>
              </a:tr>
            </a:tbl>
          </a:graphicData>
        </a:graphic>
      </p:graphicFrame>
    </p:spTree>
    <p:extLst>
      <p:ext uri="{BB962C8B-B14F-4D97-AF65-F5344CB8AC3E}">
        <p14:creationId xmlns:p14="http://schemas.microsoft.com/office/powerpoint/2010/main" val="58689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B4EC-271D-B327-E029-2864EC3F6B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DB6ECB-A8F5-0BBC-03AD-3F36FB5122C9}"/>
              </a:ext>
            </a:extLst>
          </p:cNvPr>
          <p:cNvSpPr>
            <a:spLocks noGrp="1"/>
          </p:cNvSpPr>
          <p:nvPr>
            <p:ph sz="quarter" idx="13"/>
          </p:nvPr>
        </p:nvSpPr>
        <p:spPr/>
        <p:txBody>
          <a:bodyPr/>
          <a:lstStyle/>
          <a:p>
            <a:endParaRPr lang="en-US"/>
          </a:p>
        </p:txBody>
      </p:sp>
      <p:graphicFrame>
        <p:nvGraphicFramePr>
          <p:cNvPr id="4" name="Table 6">
            <a:extLst>
              <a:ext uri="{FF2B5EF4-FFF2-40B4-BE49-F238E27FC236}">
                <a16:creationId xmlns:a16="http://schemas.microsoft.com/office/drawing/2014/main" id="{CEF9B75E-49B6-EFDC-21AE-3C613DEA8CF0}"/>
              </a:ext>
            </a:extLst>
          </p:cNvPr>
          <p:cNvGraphicFramePr>
            <a:graphicFrameLocks noGrp="1"/>
          </p:cNvGraphicFramePr>
          <p:nvPr>
            <p:extLst>
              <p:ext uri="{D42A27DB-BD31-4B8C-83A1-F6EECF244321}">
                <p14:modId xmlns:p14="http://schemas.microsoft.com/office/powerpoint/2010/main" val="3142556273"/>
              </p:ext>
            </p:extLst>
          </p:nvPr>
        </p:nvGraphicFramePr>
        <p:xfrm>
          <a:off x="80035" y="709228"/>
          <a:ext cx="11107920" cy="5099900"/>
        </p:xfrm>
        <a:graphic>
          <a:graphicData uri="http://schemas.openxmlformats.org/drawingml/2006/table">
            <a:tbl>
              <a:tblPr firstRow="1" bandRow="1">
                <a:tableStyleId>{5C22544A-7EE6-4342-B048-85BDC9FD1C3A}</a:tableStyleId>
              </a:tblPr>
              <a:tblGrid>
                <a:gridCol w="1696825">
                  <a:extLst>
                    <a:ext uri="{9D8B030D-6E8A-4147-A177-3AD203B41FA5}">
                      <a16:colId xmlns:a16="http://schemas.microsoft.com/office/drawing/2014/main" val="1709982553"/>
                    </a:ext>
                  </a:extLst>
                </a:gridCol>
                <a:gridCol w="3279234">
                  <a:extLst>
                    <a:ext uri="{9D8B030D-6E8A-4147-A177-3AD203B41FA5}">
                      <a16:colId xmlns:a16="http://schemas.microsoft.com/office/drawing/2014/main" val="2410261203"/>
                    </a:ext>
                  </a:extLst>
                </a:gridCol>
                <a:gridCol w="3354881">
                  <a:extLst>
                    <a:ext uri="{9D8B030D-6E8A-4147-A177-3AD203B41FA5}">
                      <a16:colId xmlns:a16="http://schemas.microsoft.com/office/drawing/2014/main" val="982955534"/>
                    </a:ext>
                  </a:extLst>
                </a:gridCol>
                <a:gridCol w="2776980">
                  <a:extLst>
                    <a:ext uri="{9D8B030D-6E8A-4147-A177-3AD203B41FA5}">
                      <a16:colId xmlns:a16="http://schemas.microsoft.com/office/drawing/2014/main" val="242009728"/>
                    </a:ext>
                  </a:extLst>
                </a:gridCol>
              </a:tblGrid>
              <a:tr h="1348747">
                <a:tc>
                  <a:txBody>
                    <a:bodyPr/>
                    <a:lstStyle/>
                    <a:p>
                      <a:pPr algn="ct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Nốt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ruồi</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Tàn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nhang</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Nám</a:t>
                      </a:r>
                      <a:r>
                        <a:rPr lang="en-US" sz="3600" dirty="0">
                          <a:latin typeface="Times New Roman" panose="02020603050405020304" pitchFamily="18" charset="0"/>
                          <a:cs typeface="Times New Roman" panose="02020603050405020304" pitchFamily="18" charset="0"/>
                        </a:rPr>
                        <a:t> da</a:t>
                      </a:r>
                    </a:p>
                  </a:txBody>
                  <a:tcPr/>
                </a:tc>
                <a:extLst>
                  <a:ext uri="{0D108BD9-81ED-4DB2-BD59-A6C34878D82A}">
                    <a16:rowId xmlns:a16="http://schemas.microsoft.com/office/drawing/2014/main" val="2137533579"/>
                  </a:ext>
                </a:extLst>
              </a:tr>
              <a:tr h="2402406">
                <a:tc>
                  <a:txBody>
                    <a:bodyPr/>
                    <a:lstStyle/>
                    <a:p>
                      <a:pPr algn="ct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just"/>
                      <a:r>
                        <a:rPr lang="vi-VN" sz="2400" dirty="0">
                          <a:solidFill>
                            <a:srgbClr val="000000"/>
                          </a:solidFill>
                          <a:effectLst/>
                          <a:latin typeface="Times New Roman" panose="02020603050405020304" pitchFamily="18" charset="0"/>
                          <a:cs typeface="Times New Roman" panose="02020603050405020304" pitchFamily="18" charset="0"/>
                        </a:rPr>
                        <a:t> Là những nốt nhỏ sậm màu (hầu hết có màu nâu hoặc đen), có hình tròn hoặc bầu dục, thường nổi trên bề mặt da, kích thước thường lớn hơn tàn nhang.</a:t>
                      </a:r>
                    </a:p>
                  </a:txBody>
                  <a:tcPr marL="0" marR="0" marT="0" marB="0"/>
                </a:tc>
                <a:tc>
                  <a:txBody>
                    <a:bodyPr/>
                    <a:lstStyle/>
                    <a:p>
                      <a:pPr algn="just"/>
                      <a:r>
                        <a:rPr lang="vi-VN" sz="2400" dirty="0">
                          <a:solidFill>
                            <a:srgbClr val="000000"/>
                          </a:solidFill>
                          <a:effectLst/>
                          <a:latin typeface="Times New Roman" panose="02020603050405020304" pitchFamily="18" charset="0"/>
                          <a:cs typeface="Times New Roman" panose="02020603050405020304" pitchFamily="18" charset="0"/>
                        </a:rPr>
                        <a:t>- Là những đốm nhỏ, phẳng, màu nâu nhạt hoặc đen trên da, có thể xuất hiện riêng lẻ hoặc thành cụm, kích thước nhỏ hơn nốt ruồi và nám da.</a:t>
                      </a:r>
                    </a:p>
                  </a:txBody>
                  <a:tcPr marL="0" marR="0" marT="0" marB="0"/>
                </a:tc>
                <a:tc>
                  <a:txBody>
                    <a:bodyPr/>
                    <a:lstStyle/>
                    <a:p>
                      <a:pPr algn="just"/>
                      <a:r>
                        <a:rPr lang="vi-VN" sz="2400" dirty="0">
                          <a:solidFill>
                            <a:srgbClr val="000000"/>
                          </a:solidFill>
                          <a:effectLst/>
                          <a:latin typeface="Times New Roman" panose="02020603050405020304" pitchFamily="18" charset="0"/>
                          <a:cs typeface="Times New Roman" panose="02020603050405020304" pitchFamily="18" charset="0"/>
                        </a:rPr>
                        <a:t>- Là tình trạng những mảng màu nâu xuất hiện trên da, kích thước lớn hơn tàn nhang.</a:t>
                      </a:r>
                    </a:p>
                  </a:txBody>
                  <a:tcPr marL="0" marR="0" marT="0" marB="0"/>
                </a:tc>
                <a:extLst>
                  <a:ext uri="{0D108BD9-81ED-4DB2-BD59-A6C34878D82A}">
                    <a16:rowId xmlns:a16="http://schemas.microsoft.com/office/drawing/2014/main" val="534533491"/>
                  </a:ext>
                </a:extLst>
              </a:tr>
              <a:tr h="1348747">
                <a:tc>
                  <a:txBody>
                    <a:bodyPr/>
                    <a:lstStyle/>
                    <a:p>
                      <a:pPr algn="ct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a:txBody>
                  <a:tcPr/>
                </a:tc>
                <a:tc>
                  <a:txBody>
                    <a:bodyPr/>
                    <a:lstStyle/>
                    <a:p>
                      <a:pPr algn="just"/>
                      <a:r>
                        <a:rPr lang="vi-VN" sz="2400">
                          <a:solidFill>
                            <a:srgbClr val="000000"/>
                          </a:solidFill>
                          <a:effectLst/>
                          <a:latin typeface="Times New Roman" panose="02020603050405020304" pitchFamily="18" charset="0"/>
                          <a:cs typeface="Times New Roman" panose="02020603050405020304" pitchFamily="18" charset="0"/>
                        </a:rPr>
                        <a:t>- Có thể xuất hiện ở mọi vị trí trên cơ thể.</a:t>
                      </a:r>
                    </a:p>
                  </a:txBody>
                  <a:tcPr marL="0" marR="0" marT="0" marB="0"/>
                </a:tc>
                <a:tc>
                  <a:txBody>
                    <a:bodyPr/>
                    <a:lstStyle/>
                    <a:p>
                      <a:pPr algn="just"/>
                      <a:r>
                        <a:rPr lang="vi-VN" sz="2400">
                          <a:solidFill>
                            <a:srgbClr val="000000"/>
                          </a:solidFill>
                          <a:effectLst/>
                          <a:latin typeface="Times New Roman" panose="02020603050405020304" pitchFamily="18" charset="0"/>
                          <a:cs typeface="Times New Roman" panose="02020603050405020304" pitchFamily="18" charset="0"/>
                        </a:rPr>
                        <a:t>- Thường xuất hiện ở mặt, vai, cổ, tay và lưng.</a:t>
                      </a:r>
                    </a:p>
                  </a:txBody>
                  <a:tcPr marL="0" marR="0" marT="0" marB="0"/>
                </a:tc>
                <a:tc>
                  <a:txBody>
                    <a:bodyPr/>
                    <a:lstStyle/>
                    <a:p>
                      <a:pPr algn="just"/>
                      <a:r>
                        <a:rPr lang="vi-VN" sz="2400" dirty="0">
                          <a:solidFill>
                            <a:srgbClr val="000000"/>
                          </a:solidFill>
                          <a:effectLst/>
                          <a:latin typeface="Times New Roman" panose="02020603050405020304" pitchFamily="18" charset="0"/>
                          <a:cs typeface="Times New Roman" panose="02020603050405020304" pitchFamily="18" charset="0"/>
                        </a:rPr>
                        <a:t>- Thường xuất hiện ở vùng mặt.</a:t>
                      </a:r>
                    </a:p>
                  </a:txBody>
                  <a:tcPr marL="0" marR="0" marT="0" marB="0"/>
                </a:tc>
                <a:extLst>
                  <a:ext uri="{0D108BD9-81ED-4DB2-BD59-A6C34878D82A}">
                    <a16:rowId xmlns:a16="http://schemas.microsoft.com/office/drawing/2014/main" val="3958231716"/>
                  </a:ext>
                </a:extLst>
              </a:tr>
            </a:tbl>
          </a:graphicData>
        </a:graphic>
      </p:graphicFrame>
    </p:spTree>
    <p:extLst>
      <p:ext uri="{BB962C8B-B14F-4D97-AF65-F5344CB8AC3E}">
        <p14:creationId xmlns:p14="http://schemas.microsoft.com/office/powerpoint/2010/main" val="343259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4605-ACA7-8315-6C28-BFBDC2F09426}"/>
              </a:ext>
            </a:extLst>
          </p:cNvPr>
          <p:cNvSpPr>
            <a:spLocks noGrp="1"/>
          </p:cNvSpPr>
          <p:nvPr>
            <p:ph type="title"/>
          </p:nvPr>
        </p:nvSpPr>
        <p:spPr>
          <a:xfrm>
            <a:off x="626905" y="188210"/>
            <a:ext cx="10364451" cy="950307"/>
          </a:xfrm>
        </p:spPr>
        <p:txBody>
          <a:bodyPr>
            <a:normAutofit/>
          </a:bodyPr>
          <a:lstStyle/>
          <a:p>
            <a:pPr algn="l"/>
            <a:r>
              <a:rPr lang="en-US" sz="1800" b="1" dirty="0">
                <a:solidFill>
                  <a:srgbClr val="00B050"/>
                </a:solidFill>
                <a:effectLst/>
                <a:latin typeface="Times New Roman" panose="02020603050405020304" pitchFamily="18" charset="0"/>
                <a:ea typeface="Arial" panose="020B0604020202020204" pitchFamily="34" charset="0"/>
              </a:rPr>
              <a:t>II. </a:t>
            </a:r>
            <a:r>
              <a:rPr lang="en-US" sz="1800" b="1" dirty="0" err="1">
                <a:solidFill>
                  <a:srgbClr val="00B050"/>
                </a:solidFill>
                <a:effectLst/>
                <a:latin typeface="Times New Roman" panose="02020603050405020304" pitchFamily="18" charset="0"/>
                <a:ea typeface="Arial" panose="020B0604020202020204" pitchFamily="34" charset="0"/>
              </a:rPr>
              <a:t>Điều</a:t>
            </a:r>
            <a:r>
              <a:rPr lang="en-US" sz="1800" b="1" dirty="0">
                <a:solidFill>
                  <a:srgbClr val="00B050"/>
                </a:solidFill>
                <a:effectLst/>
                <a:latin typeface="Times New Roman" panose="02020603050405020304" pitchFamily="18" charset="0"/>
                <a:ea typeface="Arial" panose="020B0604020202020204" pitchFamily="34" charset="0"/>
              </a:rPr>
              <a:t> </a:t>
            </a:r>
            <a:r>
              <a:rPr lang="en-US" sz="1800" b="1" dirty="0" err="1">
                <a:solidFill>
                  <a:srgbClr val="00B050"/>
                </a:solidFill>
                <a:effectLst/>
                <a:latin typeface="Times New Roman" panose="02020603050405020304" pitchFamily="18" charset="0"/>
                <a:ea typeface="Arial" panose="020B0604020202020204" pitchFamily="34" charset="0"/>
              </a:rPr>
              <a:t>hòa</a:t>
            </a:r>
            <a:r>
              <a:rPr lang="en-US" sz="1800" b="1" dirty="0">
                <a:solidFill>
                  <a:srgbClr val="00B050"/>
                </a:solidFill>
                <a:effectLst/>
                <a:latin typeface="Times New Roman" panose="02020603050405020304" pitchFamily="18" charset="0"/>
                <a:ea typeface="Arial" panose="020B0604020202020204" pitchFamily="34" charset="0"/>
              </a:rPr>
              <a:t> </a:t>
            </a:r>
            <a:r>
              <a:rPr lang="en-US" sz="1800" b="1" dirty="0" err="1">
                <a:solidFill>
                  <a:srgbClr val="00B050"/>
                </a:solidFill>
                <a:effectLst/>
                <a:latin typeface="Times New Roman" panose="02020603050405020304" pitchFamily="18" charset="0"/>
                <a:ea typeface="Arial" panose="020B0604020202020204" pitchFamily="34" charset="0"/>
              </a:rPr>
              <a:t>thân</a:t>
            </a:r>
            <a:r>
              <a:rPr lang="en-US" sz="1800" b="1" dirty="0">
                <a:solidFill>
                  <a:srgbClr val="00B050"/>
                </a:solidFill>
                <a:effectLst/>
                <a:latin typeface="Times New Roman" panose="02020603050405020304" pitchFamily="18" charset="0"/>
                <a:ea typeface="Arial" panose="020B0604020202020204" pitchFamily="34" charset="0"/>
              </a:rPr>
              <a:t> </a:t>
            </a:r>
            <a:r>
              <a:rPr lang="en-US" sz="1800" b="1" dirty="0" err="1">
                <a:solidFill>
                  <a:srgbClr val="00B050"/>
                </a:solidFill>
                <a:effectLst/>
                <a:latin typeface="Times New Roman" panose="02020603050405020304" pitchFamily="18" charset="0"/>
                <a:ea typeface="Arial" panose="020B0604020202020204" pitchFamily="34" charset="0"/>
              </a:rPr>
              <a:t>nhiệt</a:t>
            </a:r>
            <a:r>
              <a:rPr lang="en-US" sz="1800" b="1" dirty="0">
                <a:solidFill>
                  <a:srgbClr val="00B050"/>
                </a:solidFill>
                <a:effectLst/>
                <a:latin typeface="Times New Roman" panose="02020603050405020304" pitchFamily="18" charset="0"/>
                <a:ea typeface="Arial" panose="020B0604020202020204" pitchFamily="34" charset="0"/>
              </a:rPr>
              <a:t>.</a:t>
            </a:r>
            <a:br>
              <a:rPr lang="en-US" sz="1800" b="1" dirty="0">
                <a:solidFill>
                  <a:srgbClr val="00B050"/>
                </a:solidFill>
                <a:effectLst/>
                <a:latin typeface="Times New Roman" panose="02020603050405020304" pitchFamily="18" charset="0"/>
                <a:ea typeface="Arial" panose="020B0604020202020204" pitchFamily="34" charset="0"/>
              </a:rPr>
            </a:br>
            <a:r>
              <a:rPr lang="en-US" sz="1800" b="1" dirty="0">
                <a:solidFill>
                  <a:srgbClr val="00B050"/>
                </a:solidFill>
                <a:effectLst/>
                <a:latin typeface="Times New Roman" panose="02020603050405020304" pitchFamily="18" charset="0"/>
                <a:ea typeface="Arial" panose="020B0604020202020204" pitchFamily="34" charset="0"/>
              </a:rPr>
              <a:t>1. </a:t>
            </a:r>
            <a:r>
              <a:rPr lang="en-US" sz="1800" b="1" dirty="0" err="1">
                <a:solidFill>
                  <a:srgbClr val="00B050"/>
                </a:solidFill>
                <a:effectLst/>
                <a:latin typeface="Times New Roman" panose="02020603050405020304" pitchFamily="18" charset="0"/>
                <a:ea typeface="Arial" panose="020B0604020202020204" pitchFamily="34" charset="0"/>
              </a:rPr>
              <a:t>Thân</a:t>
            </a:r>
            <a:r>
              <a:rPr lang="en-US" sz="1800" b="1" dirty="0">
                <a:solidFill>
                  <a:srgbClr val="00B050"/>
                </a:solidFill>
                <a:effectLst/>
                <a:latin typeface="Times New Roman" panose="02020603050405020304" pitchFamily="18" charset="0"/>
                <a:ea typeface="Arial" panose="020B0604020202020204" pitchFamily="34" charset="0"/>
              </a:rPr>
              <a:t> </a:t>
            </a:r>
            <a:r>
              <a:rPr lang="en-US" sz="1800" b="1" dirty="0" err="1">
                <a:solidFill>
                  <a:srgbClr val="00B050"/>
                </a:solidFill>
                <a:effectLst/>
                <a:latin typeface="Times New Roman" panose="02020603050405020304" pitchFamily="18" charset="0"/>
                <a:ea typeface="Arial" panose="020B0604020202020204" pitchFamily="34" charset="0"/>
              </a:rPr>
              <a:t>nhiệt</a:t>
            </a:r>
            <a:r>
              <a:rPr lang="en-US" sz="1800" b="1" dirty="0">
                <a:solidFill>
                  <a:srgbClr val="00B050"/>
                </a:solidFill>
                <a:effectLst/>
                <a:latin typeface="Times New Roman" panose="02020603050405020304" pitchFamily="18" charset="0"/>
                <a:ea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DA20D667-4C7C-520A-6999-82E9AB7F01DE}"/>
              </a:ext>
            </a:extLst>
          </p:cNvPr>
          <p:cNvSpPr>
            <a:spLocks noGrp="1"/>
          </p:cNvSpPr>
          <p:nvPr>
            <p:ph sz="quarter" idx="13"/>
          </p:nvPr>
        </p:nvSpPr>
        <p:spPr>
          <a:xfrm>
            <a:off x="626905" y="1138903"/>
            <a:ext cx="10363826" cy="950307"/>
          </a:xfrm>
        </p:spPr>
        <p:txBody>
          <a:bodyPr/>
          <a:lstStyle/>
          <a:p>
            <a:r>
              <a:rPr lang="en-US" dirty="0">
                <a:latin typeface="Times New Roman" panose="02020603050405020304" pitchFamily="18" charset="0"/>
                <a:cs typeface="Times New Roman" panose="02020603050405020304" pitchFamily="18" charset="0"/>
              </a:rPr>
              <a:t>Em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8194" name="Picture 2" descr="Covid 19 Virus Corona Cầm Nhiệt Kế Hồng Ngoại Cầm Để Đo Thân Nhiệt Người  Phụ Nữ Kiểm Tra Thân Nhiệt Hình minh họa Sẵn có - Tải xuống Hình ảnh Ngay">
            <a:extLst>
              <a:ext uri="{FF2B5EF4-FFF2-40B4-BE49-F238E27FC236}">
                <a16:creationId xmlns:a16="http://schemas.microsoft.com/office/drawing/2014/main" id="{D582CEED-4D4D-9F17-F828-B9A8D58C5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3" y="1864659"/>
            <a:ext cx="4410635" cy="23666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ạn đã biết cách sử dụng nhiệt kế đo trán Microlife đúng cách chưa? |  MBMart.com.vn">
            <a:extLst>
              <a:ext uri="{FF2B5EF4-FFF2-40B4-BE49-F238E27FC236}">
                <a16:creationId xmlns:a16="http://schemas.microsoft.com/office/drawing/2014/main" id="{92529EBB-B632-BE7B-0A7D-4B5658240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 y="4231342"/>
            <a:ext cx="4410635" cy="26266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A5B24CE0-9495-A33C-63C9-8CD5C13940D4}"/>
              </a:ext>
            </a:extLst>
          </p:cNvPr>
          <p:cNvGraphicFramePr>
            <a:graphicFrameLocks noGrp="1"/>
          </p:cNvGraphicFramePr>
          <p:nvPr>
            <p:extLst>
              <p:ext uri="{D42A27DB-BD31-4B8C-83A1-F6EECF244321}">
                <p14:modId xmlns:p14="http://schemas.microsoft.com/office/powerpoint/2010/main" val="216372773"/>
              </p:ext>
            </p:extLst>
          </p:nvPr>
        </p:nvGraphicFramePr>
        <p:xfrm>
          <a:off x="4461436" y="2089210"/>
          <a:ext cx="7470588" cy="1381760"/>
        </p:xfrm>
        <a:graphic>
          <a:graphicData uri="http://schemas.openxmlformats.org/drawingml/2006/table">
            <a:tbl>
              <a:tblPr firstRow="1" bandRow="1">
                <a:tableStyleId>{5C22544A-7EE6-4342-B048-85BDC9FD1C3A}</a:tableStyleId>
              </a:tblPr>
              <a:tblGrid>
                <a:gridCol w="1867647">
                  <a:extLst>
                    <a:ext uri="{9D8B030D-6E8A-4147-A177-3AD203B41FA5}">
                      <a16:colId xmlns:a16="http://schemas.microsoft.com/office/drawing/2014/main" val="3414127696"/>
                    </a:ext>
                  </a:extLst>
                </a:gridCol>
                <a:gridCol w="1867647">
                  <a:extLst>
                    <a:ext uri="{9D8B030D-6E8A-4147-A177-3AD203B41FA5}">
                      <a16:colId xmlns:a16="http://schemas.microsoft.com/office/drawing/2014/main" val="1427581911"/>
                    </a:ext>
                  </a:extLst>
                </a:gridCol>
                <a:gridCol w="1867647">
                  <a:extLst>
                    <a:ext uri="{9D8B030D-6E8A-4147-A177-3AD203B41FA5}">
                      <a16:colId xmlns:a16="http://schemas.microsoft.com/office/drawing/2014/main" val="1690811803"/>
                    </a:ext>
                  </a:extLst>
                </a:gridCol>
                <a:gridCol w="1867647">
                  <a:extLst>
                    <a:ext uri="{9D8B030D-6E8A-4147-A177-3AD203B41FA5}">
                      <a16:colId xmlns:a16="http://schemas.microsoft.com/office/drawing/2014/main" val="369989341"/>
                    </a:ext>
                  </a:extLst>
                </a:gridCol>
              </a:tblGrid>
              <a:tr h="370840">
                <a:tc>
                  <a:txBody>
                    <a:bodyPr/>
                    <a:lstStyle/>
                    <a:p>
                      <a:r>
                        <a:rPr lang="en-US" dirty="0" err="1"/>
                        <a:t>Họ</a:t>
                      </a:r>
                      <a:r>
                        <a:rPr lang="en-US" dirty="0"/>
                        <a:t> </a:t>
                      </a:r>
                      <a:r>
                        <a:rPr lang="en-US" dirty="0" err="1"/>
                        <a:t>và</a:t>
                      </a:r>
                      <a:r>
                        <a:rPr lang="en-US" dirty="0"/>
                        <a:t> </a:t>
                      </a:r>
                      <a:r>
                        <a:rPr lang="en-US" dirty="0" err="1"/>
                        <a:t>tên</a:t>
                      </a:r>
                      <a:endParaRPr lang="en-US" dirty="0"/>
                    </a:p>
                  </a:txBody>
                  <a:tcPr/>
                </a:tc>
                <a:tc>
                  <a:txBody>
                    <a:bodyPr/>
                    <a:lstStyle/>
                    <a:p>
                      <a:r>
                        <a:rPr lang="en-US" dirty="0" err="1"/>
                        <a:t>Trước</a:t>
                      </a:r>
                      <a:r>
                        <a:rPr lang="en-US" dirty="0"/>
                        <a:t> </a:t>
                      </a:r>
                      <a:r>
                        <a:rPr lang="en-US" dirty="0" err="1"/>
                        <a:t>khi</a:t>
                      </a:r>
                      <a:r>
                        <a:rPr lang="en-US" dirty="0"/>
                        <a:t> </a:t>
                      </a:r>
                      <a:r>
                        <a:rPr lang="en-US" dirty="0" err="1"/>
                        <a:t>vận</a:t>
                      </a:r>
                      <a:r>
                        <a:rPr lang="en-US" dirty="0"/>
                        <a:t> </a:t>
                      </a:r>
                      <a:r>
                        <a:rPr lang="en-US" dirty="0" err="1"/>
                        <a:t>động</a:t>
                      </a:r>
                      <a:endParaRPr lang="en-US" dirty="0"/>
                    </a:p>
                  </a:txBody>
                  <a:tcPr/>
                </a:tc>
                <a:tc>
                  <a:txBody>
                    <a:bodyPr/>
                    <a:lstStyle/>
                    <a:p>
                      <a:r>
                        <a:rPr lang="en-US" dirty="0"/>
                        <a:t>Sau 2’ </a:t>
                      </a:r>
                      <a:r>
                        <a:rPr lang="en-US" dirty="0" err="1"/>
                        <a:t>vận</a:t>
                      </a:r>
                      <a:r>
                        <a:rPr lang="en-US" dirty="0"/>
                        <a:t> </a:t>
                      </a:r>
                      <a:r>
                        <a:rPr lang="en-US" dirty="0" err="1"/>
                        <a:t>động</a:t>
                      </a:r>
                      <a:endParaRPr lang="en-US" dirty="0"/>
                    </a:p>
                  </a:txBody>
                  <a:tcPr/>
                </a:tc>
                <a:tc>
                  <a:txBody>
                    <a:bodyPr/>
                    <a:lstStyle/>
                    <a:p>
                      <a:r>
                        <a:rPr lang="en-US" dirty="0" err="1"/>
                        <a:t>Thay</a:t>
                      </a:r>
                      <a:r>
                        <a:rPr lang="en-US" dirty="0"/>
                        <a:t> </a:t>
                      </a:r>
                      <a:r>
                        <a:rPr lang="en-US" dirty="0" err="1"/>
                        <a:t>đổi</a:t>
                      </a:r>
                      <a:endParaRPr lang="en-US" dirty="0"/>
                    </a:p>
                  </a:txBody>
                  <a:tcPr/>
                </a:tc>
                <a:extLst>
                  <a:ext uri="{0D108BD9-81ED-4DB2-BD59-A6C34878D82A}">
                    <a16:rowId xmlns:a16="http://schemas.microsoft.com/office/drawing/2014/main" val="196427111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6316693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91674600"/>
                  </a:ext>
                </a:extLst>
              </a:tr>
            </a:tbl>
          </a:graphicData>
        </a:graphic>
      </p:graphicFrame>
    </p:spTree>
    <p:extLst>
      <p:ext uri="{BB962C8B-B14F-4D97-AF65-F5344CB8AC3E}">
        <p14:creationId xmlns:p14="http://schemas.microsoft.com/office/powerpoint/2010/main" val="221756714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95</TotalTime>
  <Words>1957</Words>
  <PresentationFormat>Widescreen</PresentationFormat>
  <Paragraphs>158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Symbol</vt:lpstr>
      <vt:lpstr>Times New Roman</vt:lpstr>
      <vt:lpstr>Tw Cen MT</vt:lpstr>
      <vt:lpstr>Droplet</vt:lpstr>
      <vt:lpstr>TIẾT - BÀI 36  DA VÀ ĐIỀU HÒA THÂN NHIỆT Ở NGƯỜI</vt:lpstr>
      <vt:lpstr>PowerPoint Presentation</vt:lpstr>
      <vt:lpstr>KHỞI ĐỘNG</vt:lpstr>
      <vt:lpstr>PowerPoint Presentation</vt:lpstr>
      <vt:lpstr>i. Chức năng và cấu tạo của da.</vt:lpstr>
      <vt:lpstr>ĐÁp án a.      b </vt:lpstr>
      <vt:lpstr>PowerPoint Presentation</vt:lpstr>
      <vt:lpstr>PowerPoint Presentation</vt:lpstr>
      <vt:lpstr>II. Điều hòa thân nhiệt. 1. Thân nhiệt.</vt:lpstr>
      <vt:lpstr>PowerPoint Presentation</vt:lpstr>
      <vt:lpstr>Quan sát hình 36.2, thảo luận nhóm hoàn thành nội dung Phiếu học tập</vt:lpstr>
      <vt:lpstr>ĐÁP ÁN</vt:lpstr>
      <vt:lpstr>Kết luận</vt:lpstr>
      <vt:lpstr>Thảo luận nhóm 2, quan sát hình 36.2 hoàn thành nội dung bảng </vt:lpstr>
      <vt:lpstr>III.  Thực hành sơ cứu khi bị cảm nóng hoặc cảm lạnh. Chăm sóc và bảo vệ da.</vt:lpstr>
      <vt:lpstr>Kết luận</vt:lpstr>
      <vt:lpstr>Củng cố</vt:lpstr>
      <vt:lpstr>PowerPoint Presentation</vt:lpstr>
      <vt:lpstr>PowerPoint Presentation</vt:lpstr>
      <vt:lpstr>VẬN DỤNG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2023-09-01T01:15:29Z</dcterms:created>
  <dcterms:modified xsi:type="dcterms:W3CDTF">2023-09-01T02:50:50Z</dcterms:modified>
</cp:coreProperties>
</file>