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38" r:id="rId6"/>
    <p:sldId id="346" r:id="rId7"/>
    <p:sldId id="347" r:id="rId8"/>
    <p:sldId id="342" r:id="rId9"/>
    <p:sldId id="332" r:id="rId10"/>
    <p:sldId id="337" r:id="rId11"/>
    <p:sldId id="339" r:id="rId12"/>
    <p:sldId id="340" r:id="rId13"/>
    <p:sldId id="341" r:id="rId14"/>
    <p:sldId id="336" r:id="rId15"/>
    <p:sldId id="311" r:id="rId16"/>
    <p:sldId id="310" r:id="rId17"/>
    <p:sldId id="314" r:id="rId18"/>
    <p:sldId id="322" r:id="rId19"/>
    <p:sldId id="331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fauna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all the animals living in an area or in a particular period of history</a:t>
            </a:r>
            <a:endParaRPr lang="en-US" sz="2800" smtClean="0"/>
          </a:p>
        </p:txBody>
      </p:sp>
      <p:sp>
        <p:nvSpPr>
          <p:cNvPr id="2" name="Rectangle 1"/>
          <p:cNvSpPr/>
          <p:nvPr/>
        </p:nvSpPr>
        <p:spPr>
          <a:xfrm>
            <a:off x="2862199" y="2771761"/>
            <a:ext cx="1335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/ˈfɔːnə/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098" y="2225816"/>
            <a:ext cx="4670433" cy="2773069"/>
          </a:xfrm>
          <a:prstGeom prst="rect">
            <a:avLst/>
          </a:prstGeom>
        </p:spPr>
      </p:pic>
      <p:pic>
        <p:nvPicPr>
          <p:cNvPr id="4" name="fau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726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insect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207271"/>
            <a:ext cx="5494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any small creature with six legs and a body divided into three parts. Insects usually also have wings. Ants, bees and flies are all insects.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6886" y="2771761"/>
            <a:ext cx="1526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/ˈɪnsekt/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481" y="1723229"/>
            <a:ext cx="3487693" cy="4319619"/>
          </a:xfrm>
          <a:prstGeom prst="rect">
            <a:avLst/>
          </a:prstGeom>
        </p:spPr>
      </p:pic>
      <p:pic>
        <p:nvPicPr>
          <p:cNvPr id="5" name="ins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367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organism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428" y="4362358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living thing, especially one that is extremely small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6016" y="2717995"/>
            <a:ext cx="3070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		/ˈɔːɡənɪzəm/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123" y="2178368"/>
            <a:ext cx="4391638" cy="3048425"/>
          </a:xfrm>
          <a:prstGeom prst="rect">
            <a:avLst/>
          </a:prstGeom>
        </p:spPr>
      </p:pic>
      <p:pic>
        <p:nvPicPr>
          <p:cNvPr id="6" name="organis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993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biodiversity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 the existence of a large number of different kinds of animals and plants which make a balanced environment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6616" y="2771761"/>
            <a:ext cx="3026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/ˌbaɪəʊdaɪˈvɜːsəti/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42" y="2145424"/>
            <a:ext cx="4505954" cy="3019846"/>
          </a:xfrm>
          <a:prstGeom prst="rect">
            <a:avLst/>
          </a:prstGeom>
        </p:spPr>
      </p:pic>
      <p:pic>
        <p:nvPicPr>
          <p:cNvPr id="6" name="biodivers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1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65672"/>
              </p:ext>
            </p:extLst>
          </p:nvPr>
        </p:nvGraphicFramePr>
        <p:xfrm>
          <a:off x="677333" y="986362"/>
          <a:ext cx="11091335" cy="55320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15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5064"/>
                <a:gridCol w="5091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8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equivalent 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4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flora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/ˈflɔːrə/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plants of a particular area, type of environment or period of time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Hệ thực vật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8184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fauna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/ˈfɔːnə/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animals living in an area or in a particular period of history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Hệ động vật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8184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insect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/ˈɪnsekt/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small creature with six legs and a body divided into three parts. Insects usually also have wings. </a:t>
                      </a:r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bees and flies are all insects.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Côn trùng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8184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organism (n)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l"/>
                          <a:tab pos="563245" algn="ctr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	/ˈɔːɡənɪzəm/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living thing, especially one that is extremely small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 vật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8184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biodiversity (n)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/ˌbaɪəʊdaɪˈvɜːsəti/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the existence of a large number of different kinds of animals and plants which make a balanced environment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Đa dạng sinh học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488" y="1960011"/>
            <a:ext cx="8067250" cy="42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45" y="2118919"/>
            <a:ext cx="7902510" cy="40189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conversation and decide whether these statements are True or False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7998" y="27940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</a:rPr>
              <a:t>x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1598" y="3975333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</a:rPr>
              <a:t>x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1872" y="521133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3023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Complete the diagram with words and phrases in Task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23" y="1890489"/>
            <a:ext cx="7640116" cy="4401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8739" y="2556797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L</a:t>
            </a:r>
            <a:r>
              <a:rPr lang="en-US" sz="3200" b="1" smtClean="0">
                <a:solidFill>
                  <a:srgbClr val="C00000"/>
                </a:solidFill>
              </a:rPr>
              <a:t>iving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9067" y="2051651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C00000"/>
                </a:solidFill>
              </a:rPr>
              <a:t>flora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4756" y="2872524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C00000"/>
                </a:solidFill>
              </a:rPr>
              <a:t>faun</a:t>
            </a:r>
            <a:r>
              <a:rPr lang="en-US" sz="3200" b="1" smtClean="0">
                <a:solidFill>
                  <a:srgbClr val="C00000"/>
                </a:solidFill>
              </a:rPr>
              <a:t>a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1514" y="4080797"/>
            <a:ext cx="168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C00000"/>
                </a:solidFill>
              </a:rPr>
              <a:t>bacteria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1465" y="5137323"/>
            <a:ext cx="195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C00000"/>
                </a:solidFill>
              </a:rPr>
              <a:t>Non-living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849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 the words in the box to form compound nouns mentioned in Task 1. Match them with the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meaning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below.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59" y="2057894"/>
            <a:ext cx="7929403" cy="45440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32775" y="3409551"/>
            <a:ext cx="301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c</a:t>
            </a:r>
            <a:r>
              <a:rPr lang="en-US" sz="3200" b="1" smtClean="0">
                <a:solidFill>
                  <a:srgbClr val="C00000"/>
                </a:solidFill>
              </a:rPr>
              <a:t>limate change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2774" y="4147579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n</a:t>
            </a:r>
            <a:r>
              <a:rPr lang="en-US" sz="3200" b="1" smtClean="0">
                <a:solidFill>
                  <a:srgbClr val="C00000"/>
                </a:solidFill>
              </a:rPr>
              <a:t>atural resources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2774" y="5243243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n</a:t>
            </a:r>
            <a:r>
              <a:rPr lang="en-US" sz="3200" b="1" smtClean="0">
                <a:solidFill>
                  <a:srgbClr val="C00000"/>
                </a:solidFill>
              </a:rPr>
              <a:t>ational park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2774" y="6017178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r</a:t>
            </a:r>
            <a:r>
              <a:rPr lang="en-US" sz="3200" b="1" smtClean="0">
                <a:solidFill>
                  <a:srgbClr val="C00000"/>
                </a:solidFill>
              </a:rPr>
              <a:t>aw materials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F26532"/>
                </a:solidFill>
                <a:cs typeface="Arial" panose="020B0604020202020204" pitchFamily="34" charset="0"/>
              </a:rPr>
              <a:t>Role 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036" y="2025908"/>
            <a:ext cx="6002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</a:t>
            </a:r>
            <a:r>
              <a:rPr lang="en-US" sz="2800" smtClean="0"/>
              <a:t>3 </a:t>
            </a:r>
            <a:r>
              <a:rPr lang="en-US" sz="2800" smtClean="0"/>
              <a:t>groups</a:t>
            </a:r>
            <a:r>
              <a:rPr lang="en-US" sz="2800" smtClean="0"/>
              <a:t>. </a:t>
            </a:r>
            <a:r>
              <a:rPr lang="en-US" sz="2800"/>
              <a:t>In each group, one student will play the role of the teacher and others are students. </a:t>
            </a:r>
          </a:p>
          <a:p>
            <a:r>
              <a:rPr lang="en-US" sz="2800" smtClean="0"/>
              <a:t>- The </a:t>
            </a:r>
            <a:r>
              <a:rPr lang="en-US" sz="2800"/>
              <a:t>teacher and the students are going to discuss what an ecosystem is and how important ecosystems are to our planet</a:t>
            </a:r>
            <a:r>
              <a:rPr lang="en-US" sz="2800"/>
              <a:t>. </a:t>
            </a:r>
            <a:endParaRPr lang="en-US" sz="2800" smtClean="0"/>
          </a:p>
          <a:p>
            <a:r>
              <a:rPr lang="en-US" sz="2800" smtClean="0"/>
              <a:t>- </a:t>
            </a:r>
            <a:r>
              <a:rPr lang="en-US" sz="2800" smtClean="0"/>
              <a:t>3 </a:t>
            </a:r>
            <a:r>
              <a:rPr lang="en-US" sz="2800"/>
              <a:t>minutes to prepare for the role play.</a:t>
            </a:r>
          </a:p>
          <a:p>
            <a:r>
              <a:rPr lang="en-US" sz="2800"/>
              <a:t>- </a:t>
            </a:r>
            <a:r>
              <a:rPr lang="en-US" sz="2800" smtClean="0"/>
              <a:t>2 minutes for a presentation.</a:t>
            </a:r>
            <a:endParaRPr lang="en-US" sz="2800"/>
          </a:p>
          <a:p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41" y="2382609"/>
            <a:ext cx="4442889" cy="30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630656" y="3763537"/>
            <a:ext cx="575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Humans and ecosystems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ecosystems;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GAME</a:t>
            </a:r>
            <a:r>
              <a:rPr lang="en-US" smtClean="0">
                <a:solidFill>
                  <a:schemeClr val="tx1"/>
                </a:solidFill>
              </a:rPr>
              <a:t>: Guess the place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778634"/>
            <a:ext cx="4879385" cy="1885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1. Listen and </a:t>
            </a:r>
            <a:r>
              <a:rPr lang="en-US" smtClean="0">
                <a:solidFill>
                  <a:schemeClr val="tx1"/>
                </a:solidFill>
              </a:rPr>
              <a:t>read</a:t>
            </a:r>
            <a:endParaRPr lang="en-US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- Task 2. </a:t>
            </a:r>
            <a:r>
              <a:rPr lang="en-GB" smtClean="0">
                <a:solidFill>
                  <a:schemeClr val="tx1"/>
                </a:solidFill>
              </a:rPr>
              <a:t>Decide whether </a:t>
            </a:r>
            <a:r>
              <a:rPr lang="en-GB">
                <a:solidFill>
                  <a:schemeClr val="tx1"/>
                </a:solidFill>
              </a:rPr>
              <a:t>these statements are True or False  </a:t>
            </a:r>
            <a:endParaRPr lang="en-US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- Task </a:t>
            </a:r>
            <a:r>
              <a:rPr lang="en-GB">
                <a:solidFill>
                  <a:schemeClr val="tx1"/>
                </a:solidFill>
              </a:rPr>
              <a:t>3. Complete the diagram 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- </a:t>
            </a:r>
            <a:r>
              <a:rPr lang="en-US">
                <a:solidFill>
                  <a:schemeClr val="tx1"/>
                </a:solidFill>
              </a:rPr>
              <a:t>Task 4. Use the words in the box to form compound nouns mentioned in Task 1. Match them with the meaning below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58907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/>
              <a:t>- Play in </a:t>
            </a:r>
            <a:r>
              <a:rPr lang="en-US" sz="2800"/>
              <a:t>2 </a:t>
            </a:r>
            <a:r>
              <a:rPr lang="en-US" sz="2800" smtClean="0"/>
              <a:t>teams</a:t>
            </a:r>
            <a:endParaRPr lang="en-US" sz="2800"/>
          </a:p>
          <a:p>
            <a:pPr lvl="0"/>
            <a:r>
              <a:rPr lang="en-US" sz="2800" smtClean="0"/>
              <a:t>- There </a:t>
            </a:r>
            <a:r>
              <a:rPr lang="en-US" sz="2800"/>
              <a:t>are three clues for Ss to guess the place.</a:t>
            </a:r>
          </a:p>
          <a:p>
            <a:pPr lvl="0"/>
            <a:r>
              <a:rPr lang="en-US" sz="2800" smtClean="0"/>
              <a:t>- If </a:t>
            </a:r>
            <a:r>
              <a:rPr lang="en-US" sz="2800"/>
              <a:t>one team:</a:t>
            </a:r>
          </a:p>
          <a:p>
            <a:r>
              <a:rPr lang="en-US" sz="2800"/>
              <a:t>+ gets the correct answer after the 1</a:t>
            </a:r>
            <a:r>
              <a:rPr lang="en-US" sz="2800" baseline="30000"/>
              <a:t>st</a:t>
            </a:r>
            <a:r>
              <a:rPr lang="en-US" sz="2800"/>
              <a:t> clue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</a:t>
            </a:r>
            <a:r>
              <a:rPr lang="en-US" sz="2800" smtClean="0"/>
              <a:t>get </a:t>
            </a:r>
            <a:r>
              <a:rPr lang="en-US" sz="2800"/>
              <a:t>3 points.</a:t>
            </a:r>
          </a:p>
          <a:p>
            <a:r>
              <a:rPr lang="en-US" sz="2800"/>
              <a:t>+ gets the correct answer after the 2</a:t>
            </a:r>
            <a:r>
              <a:rPr lang="en-US" sz="2800" baseline="30000"/>
              <a:t>nd</a:t>
            </a:r>
            <a:r>
              <a:rPr lang="en-US" sz="2800"/>
              <a:t> clue </a:t>
            </a:r>
            <a:r>
              <a:rPr lang="en-US" sz="2800" smtClean="0">
                <a:sym typeface="Wingdings" panose="05000000000000000000" pitchFamily="2" charset="2"/>
              </a:rPr>
              <a:t></a:t>
            </a:r>
            <a:r>
              <a:rPr lang="en-US" sz="2800" smtClean="0"/>
              <a:t> </a:t>
            </a:r>
            <a:r>
              <a:rPr lang="en-US" sz="2800"/>
              <a:t>get 2 points.</a:t>
            </a:r>
          </a:p>
          <a:p>
            <a:r>
              <a:rPr lang="en-US" sz="2800"/>
              <a:t>+ gets the correct answer after the 3</a:t>
            </a:r>
            <a:r>
              <a:rPr lang="en-US" sz="2800" baseline="30000"/>
              <a:t>rd</a:t>
            </a:r>
            <a:r>
              <a:rPr lang="en-US" sz="2800"/>
              <a:t> clue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</a:t>
            </a:r>
            <a:r>
              <a:rPr lang="en-US" sz="2800" smtClean="0"/>
              <a:t> </a:t>
            </a:r>
            <a:r>
              <a:rPr lang="en-US" sz="2800"/>
              <a:t>get 1 point.</a:t>
            </a:r>
          </a:p>
          <a:p>
            <a:pPr lvl="0"/>
            <a:r>
              <a:rPr lang="en-US" sz="2800" smtClean="0"/>
              <a:t>- The </a:t>
            </a:r>
            <a:r>
              <a:rPr lang="en-US" sz="2800"/>
              <a:t>team with the correct answer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GUESS THE PLACE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280" y="3298005"/>
            <a:ext cx="7325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This landscape forms the habitat for some of Asia’s rarest animal and plant species.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8724" y="2558266"/>
            <a:ext cx="302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CLUE 1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280" y="3298005"/>
            <a:ext cx="7325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Visitors in April and May have the chance to see thousands of vibrant butterflies.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3716" y="2528739"/>
            <a:ext cx="302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</a:rPr>
              <a:t>CLUE 2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280" y="3298005"/>
            <a:ext cx="732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This place is located 120 km southwest of Hanoi, and nestled between the provinces of Ninh Binh, Thanh Hoa and Hoa Binh.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8724" y="2558266"/>
            <a:ext cx="302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CLUE 3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9795" y="6080002"/>
            <a:ext cx="5963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smtClean="0">
                <a:latin typeface="Showcard Gothic" panose="04020904020102020604" pitchFamily="82" charset="0"/>
                <a:ea typeface="Times New Roman" panose="02020603050405020304" pitchFamily="18" charset="0"/>
              </a:rPr>
              <a:t>CUC PHUONG NATIONAL PARK</a:t>
            </a:r>
            <a:endParaRPr lang="en-US" sz="3200">
              <a:latin typeface="Showcard Gothic" panose="040209040201020206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3" y="952154"/>
            <a:ext cx="977401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flora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plants of a particular area, type of environment or period of time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50178" y="2771761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/ˈflɔːrə/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538" y="1850632"/>
            <a:ext cx="4294776" cy="3186124"/>
          </a:xfrm>
          <a:prstGeom prst="rect">
            <a:avLst/>
          </a:prstGeom>
        </p:spPr>
      </p:pic>
      <p:pic>
        <p:nvPicPr>
          <p:cNvPr id="5" name="flo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2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2772</TotalTime>
  <Words>650</Words>
  <Application>Microsoft Office PowerPoint</Application>
  <PresentationFormat>Widescreen</PresentationFormat>
  <Paragraphs>145</Paragraphs>
  <Slides>22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Showcard Gothic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160</cp:revision>
  <dcterms:created xsi:type="dcterms:W3CDTF">2020-12-09T02:04:09Z</dcterms:created>
  <dcterms:modified xsi:type="dcterms:W3CDTF">2023-02-08T03:45:42Z</dcterms:modified>
</cp:coreProperties>
</file>