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62" r:id="rId4"/>
    <p:sldId id="261" r:id="rId5"/>
    <p:sldId id="263" r:id="rId6"/>
    <p:sldId id="268" r:id="rId7"/>
    <p:sldId id="260" r:id="rId8"/>
    <p:sldId id="265" r:id="rId9"/>
    <p:sldId id="267" r:id="rId10"/>
    <p:sldId id="270" r:id="rId11"/>
    <p:sldId id="271" r:id="rId12"/>
    <p:sldId id="274" r:id="rId13"/>
    <p:sldId id="275" r:id="rId14"/>
    <p:sldId id="277" r:id="rId15"/>
    <p:sldId id="279" r:id="rId16"/>
    <p:sldId id="280" r:id="rId17"/>
    <p:sldId id="281" r:id="rId18"/>
    <p:sldId id="282" r:id="rId19"/>
    <p:sldId id="278" r:id="rId2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46" y="-2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D0D583-554A-4D3E-96B5-8E2F2BB20EC4}" type="datetimeFigureOut">
              <a:rPr lang="vi-VN" smtClean="0"/>
              <a:t>29/08/2023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15A06-8E32-41B0-9B2C-2941C2DD041E}" type="slidenum">
              <a:rPr lang="vi-VN" smtClean="0"/>
              <a:t>‹#›</a:t>
            </a:fld>
            <a:endParaRPr lang="vi-VN"/>
          </a:p>
        </p:txBody>
      </p:sp>
    </p:spTree>
    <p:extLst>
      <p:ext uri="{BB962C8B-B14F-4D97-AF65-F5344CB8AC3E}">
        <p14:creationId xmlns:p14="http://schemas.microsoft.com/office/powerpoint/2010/main" val="102955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28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29/08/2023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261760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29/08/2023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71183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29/08/2023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17729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29/08/2023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33415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5A2B7-AB0E-48EC-8763-77447985B536}" type="datetimeFigureOut">
              <a:rPr lang="vi-VN" smtClean="0"/>
              <a:t>29/08/2023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97879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1B05A2B7-AB0E-48EC-8763-77447985B536}" type="datetimeFigureOut">
              <a:rPr lang="vi-VN" smtClean="0"/>
              <a:t>29/08/2023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79723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1B05A2B7-AB0E-48EC-8763-77447985B536}" type="datetimeFigureOut">
              <a:rPr lang="vi-VN" smtClean="0"/>
              <a:t>29/08/2023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408609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1B05A2B7-AB0E-48EC-8763-77447985B536}" type="datetimeFigureOut">
              <a:rPr lang="vi-VN" smtClean="0"/>
              <a:t>29/08/2023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192782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5A2B7-AB0E-48EC-8763-77447985B536}" type="datetimeFigureOut">
              <a:rPr lang="vi-VN" smtClean="0"/>
              <a:t>29/08/2023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889693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5A2B7-AB0E-48EC-8763-77447985B536}" type="datetimeFigureOut">
              <a:rPr lang="vi-VN" smtClean="0"/>
              <a:t>29/08/2023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82880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5A2B7-AB0E-48EC-8763-77447985B536}" type="datetimeFigureOut">
              <a:rPr lang="vi-VN" smtClean="0"/>
              <a:t>29/08/2023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84994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5A2B7-AB0E-48EC-8763-77447985B536}" type="datetimeFigureOut">
              <a:rPr lang="vi-VN" smtClean="0"/>
              <a:t>29/08/2023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F57BC-56B1-4213-A438-91F2AEF1EFF9}" type="slidenum">
              <a:rPr lang="vi-VN" smtClean="0"/>
              <a:t>‹#›</a:t>
            </a:fld>
            <a:endParaRPr lang="vi-VN"/>
          </a:p>
        </p:txBody>
      </p:sp>
    </p:spTree>
    <p:extLst>
      <p:ext uri="{BB962C8B-B14F-4D97-AF65-F5344CB8AC3E}">
        <p14:creationId xmlns:p14="http://schemas.microsoft.com/office/powerpoint/2010/main" val="253456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12.gif"/><Relationship Id="rId4" Type="http://schemas.openxmlformats.org/officeDocument/2006/relationships/image" Target="../media/image3.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34"/>
            <a:ext cx="9144000" cy="6843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42563708-0776-4076-A940-BF5C7287EF01}"/>
              </a:ext>
            </a:extLst>
          </p:cNvPr>
          <p:cNvSpPr txBox="1"/>
          <p:nvPr/>
        </p:nvSpPr>
        <p:spPr>
          <a:xfrm>
            <a:off x="28087" y="1074786"/>
            <a:ext cx="8792386" cy="424731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TỪ VÀ CÂU: SÁCH VÀ THƯ VIỆN </a:t>
            </a:r>
          </a:p>
          <a:p>
            <a:pPr marL="180340" marR="0" algn="ctr">
              <a:lnSpc>
                <a:spcPct val="150000"/>
              </a:lnSpc>
              <a:spcBef>
                <a:spcPts val="0"/>
              </a:spcBef>
              <a:spcAft>
                <a:spcPts val="0"/>
              </a:spcAft>
              <a:tabLst>
                <a:tab pos="270510" algn="l"/>
              </a:tabLst>
            </a:pPr>
            <a:r>
              <a:rPr lang="vi-VN" sz="6000" b="1" kern="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6)</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73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 xmlns:a16="http://schemas.microsoft.com/office/drawing/2014/main" id="{42563708-0776-4076-A940-BF5C7287EF01}"/>
              </a:ext>
            </a:extLst>
          </p:cNvPr>
          <p:cNvSpPr txBox="1"/>
          <p:nvPr/>
        </p:nvSpPr>
        <p:spPr>
          <a:xfrm>
            <a:off x="2555776" y="836712"/>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smtClean="0">
                <a:latin typeface="Atm"/>
                <a:ea typeface="Calibri" panose="020F0502020204030204" pitchFamily="34" charset="0"/>
                <a:cs typeface="Times New Roman" panose="02020603050405020304" pitchFamily="18" charset="0"/>
              </a:rPr>
              <a:t>Hoạt động của em ở thư viện</a:t>
            </a:r>
          </a:p>
        </p:txBody>
      </p:sp>
      <p:sp>
        <p:nvSpPr>
          <p:cNvPr id="6" name="TextBox 5">
            <a:extLst>
              <a:ext uri="{FF2B5EF4-FFF2-40B4-BE49-F238E27FC236}">
                <a16:creationId xmlns="" xmlns:a16="http://schemas.microsoft.com/office/drawing/2014/main" id="{42563708-0776-4076-A940-BF5C7287EF01}"/>
              </a:ext>
            </a:extLst>
          </p:cNvPr>
          <p:cNvSpPr txBox="1"/>
          <p:nvPr/>
        </p:nvSpPr>
        <p:spPr>
          <a:xfrm>
            <a:off x="1131699" y="2780928"/>
            <a:ext cx="6845696" cy="1446550"/>
          </a:xfrm>
          <a:prstGeom prst="rect">
            <a:avLst/>
          </a:prstGeom>
          <a:noFill/>
        </p:spPr>
        <p:txBody>
          <a:bodyPr wrap="square">
            <a:spAutoFit/>
          </a:bodyPr>
          <a:lstStyle/>
          <a:p>
            <a:pPr marL="180340" marR="0" algn="ctr">
              <a:spcBef>
                <a:spcPts val="0"/>
              </a:spcBef>
              <a:spcAft>
                <a:spcPts val="0"/>
              </a:spcAft>
              <a:tabLst>
                <a:tab pos="270510" algn="l"/>
              </a:tabLst>
            </a:pPr>
            <a:r>
              <a:rPr lang="vi-VN" sz="4400" b="1" kern="0" smtClean="0">
                <a:solidFill>
                  <a:srgbClr val="0070C0"/>
                </a:solidFill>
                <a:latin typeface="Atm"/>
                <a:ea typeface="Times New Roman" panose="02020603050405020304" pitchFamily="18" charset="0"/>
                <a:cs typeface="Times New Roman" panose="02020603050405020304" pitchFamily="18" charset="0"/>
              </a:rPr>
              <a:t>Đọc sách, mượn sách, trả sách.</a:t>
            </a:r>
            <a:endParaRPr lang="vi-VN" sz="4400" b="1" kern="0" smtClea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0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 xmlns:a16="http://schemas.microsoft.com/office/drawing/2014/main" id="{42563708-0776-4076-A940-BF5C7287EF01}"/>
              </a:ext>
            </a:extLst>
          </p:cNvPr>
          <p:cNvSpPr txBox="1"/>
          <p:nvPr/>
        </p:nvSpPr>
        <p:spPr>
          <a:xfrm>
            <a:off x="2627784" y="860519"/>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pt-BR" sz="3600" b="1" kern="0" smtClean="0">
                <a:latin typeface="Times New Roman" panose="02020603050405020304" pitchFamily="18" charset="0"/>
                <a:ea typeface="Calibri" panose="020F0502020204030204" pitchFamily="34" charset="0"/>
                <a:cs typeface="Times New Roman" panose="02020603050405020304" pitchFamily="18" charset="0"/>
              </a:rPr>
              <a:t>Nhận xét của em về sách</a:t>
            </a:r>
            <a:endParaRPr lang="vi-VN" sz="3600" b="1" kern="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42563708-0776-4076-A940-BF5C7287EF01}"/>
              </a:ext>
            </a:extLst>
          </p:cNvPr>
          <p:cNvSpPr txBox="1"/>
          <p:nvPr/>
        </p:nvSpPr>
        <p:spPr>
          <a:xfrm>
            <a:off x="1403648" y="2790532"/>
            <a:ext cx="6801752" cy="1569660"/>
          </a:xfrm>
          <a:prstGeom prst="rect">
            <a:avLst/>
          </a:prstGeom>
          <a:noFill/>
        </p:spPr>
        <p:txBody>
          <a:bodyPr wrap="square">
            <a:spAutoFit/>
          </a:bodyPr>
          <a:lstStyle/>
          <a:p>
            <a:pPr marL="180340" marR="0" algn="ctr">
              <a:spcBef>
                <a:spcPts val="0"/>
              </a:spcBef>
              <a:spcAft>
                <a:spcPts val="0"/>
              </a:spcAft>
              <a:tabLst>
                <a:tab pos="270510" algn="l"/>
              </a:tabLst>
            </a:pPr>
            <a:r>
              <a:rPr lang="vi-VN" sz="4800" b="1" kern="0">
                <a:solidFill>
                  <a:srgbClr val="0070C0"/>
                </a:solidFill>
                <a:latin typeface="Atm"/>
                <a:ea typeface="Times New Roman" panose="02020603050405020304" pitchFamily="18" charset="0"/>
                <a:cs typeface="Times New Roman" panose="02020603050405020304" pitchFamily="18" charset="0"/>
              </a:rPr>
              <a:t>H</a:t>
            </a:r>
            <a:r>
              <a:rPr lang="vi-VN" sz="4800" b="1" kern="0" smtClean="0">
                <a:solidFill>
                  <a:srgbClr val="0070C0"/>
                </a:solidFill>
                <a:latin typeface="Atm"/>
                <a:ea typeface="Times New Roman" panose="02020603050405020304" pitchFamily="18" charset="0"/>
                <a:cs typeface="Times New Roman" panose="02020603050405020304" pitchFamily="18" charset="0"/>
              </a:rPr>
              <a:t>ay, thú vị, hấp dẫn, bổ ích..</a:t>
            </a:r>
            <a:endParaRPr lang="vi-VN" sz="4800" b="1" kern="0" smtClea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4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1" name="TextBox 10">
            <a:extLst>
              <a:ext uri="{FF2B5EF4-FFF2-40B4-BE49-F238E27FC236}">
                <a16:creationId xmlns="" xmlns:a16="http://schemas.microsoft.com/office/drawing/2014/main" id="{42563708-0776-4076-A940-BF5C7287EF01}"/>
              </a:ext>
            </a:extLst>
          </p:cNvPr>
          <p:cNvSpPr txBox="1"/>
          <p:nvPr/>
        </p:nvSpPr>
        <p:spPr>
          <a:xfrm>
            <a:off x="107504" y="1106984"/>
            <a:ext cx="8795270" cy="1754326"/>
          </a:xfrm>
          <a:prstGeom prst="rect">
            <a:avLst/>
          </a:prstGeom>
          <a:noFill/>
        </p:spPr>
        <p:txBody>
          <a:bodyPr wrap="square">
            <a:spAutoFit/>
          </a:bodyPr>
          <a:lstStyle/>
          <a:p>
            <a:pPr marL="180340" marR="0" algn="ctr">
              <a:spcBef>
                <a:spcPts val="0"/>
              </a:spcBef>
              <a:spcAft>
                <a:spcPts val="0"/>
              </a:spcAft>
              <a:tabLst>
                <a:tab pos="270510" algn="l"/>
              </a:tabLst>
            </a:pPr>
            <a:r>
              <a:rPr lang="vi-VN" sz="3600" b="1" kern="0" smtClean="0">
                <a:solidFill>
                  <a:srgbClr val="0070C0"/>
                </a:solidFill>
                <a:latin typeface="Atm"/>
                <a:ea typeface="Times New Roman" panose="02020603050405020304" pitchFamily="18" charset="0"/>
                <a:cs typeface="Times New Roman" panose="02020603050405020304" pitchFamily="18" charset="0"/>
              </a:rPr>
              <a:t>3. Viết đoạn văn: </a:t>
            </a:r>
            <a:r>
              <a:rPr lang="vi-VN" sz="3600" b="1" kern="0" smtClean="0">
                <a:solidFill>
                  <a:srgbClr val="0070C0"/>
                </a:solidFill>
                <a:effectLst/>
                <a:latin typeface="Atm"/>
                <a:ea typeface="Times New Roman" panose="02020603050405020304" pitchFamily="18" charset="0"/>
                <a:cs typeface="Times New Roman" panose="02020603050405020304" pitchFamily="18" charset="0"/>
              </a:rPr>
              <a:t>Viết một đoạn văn ngắn từ 4-5 câu kể chuyện em đến đọc sách hoặc mượn sách ở thư viện.</a:t>
            </a:r>
          </a:p>
        </p:txBody>
      </p:sp>
      <p:pic>
        <p:nvPicPr>
          <p:cNvPr id="12" name="Picture 11" descr="C:\Users\ITTran\Downloads\tu the viet - chu Thao v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3284984"/>
            <a:ext cx="3024336" cy="2960437"/>
          </a:xfrm>
          <a:prstGeom prst="rect">
            <a:avLst/>
          </a:prstGeom>
          <a:noFill/>
          <a:extLst/>
        </p:spPr>
      </p:pic>
    </p:spTree>
    <p:extLst>
      <p:ext uri="{BB962C8B-B14F-4D97-AF65-F5344CB8AC3E}">
        <p14:creationId xmlns:p14="http://schemas.microsoft.com/office/powerpoint/2010/main" val="34194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1" name="TextBox 10">
            <a:extLst>
              <a:ext uri="{FF2B5EF4-FFF2-40B4-BE49-F238E27FC236}">
                <a16:creationId xmlns="" xmlns:a16="http://schemas.microsoft.com/office/drawing/2014/main" id="{42563708-0776-4076-A940-BF5C7287EF01}"/>
              </a:ext>
            </a:extLst>
          </p:cNvPr>
          <p:cNvSpPr txBox="1"/>
          <p:nvPr/>
        </p:nvSpPr>
        <p:spPr>
          <a:xfrm>
            <a:off x="-12276" y="1645593"/>
            <a:ext cx="9156275" cy="3970318"/>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smtClean="0">
                <a:solidFill>
                  <a:srgbClr val="0070C0"/>
                </a:solidFill>
                <a:latin typeface="Atm"/>
                <a:ea typeface="Times New Roman" panose="02020603050405020304" pitchFamily="18" charset="0"/>
                <a:cs typeface="Times New Roman" panose="02020603050405020304" pitchFamily="18" charset="0"/>
              </a:rPr>
              <a:t>	Vào chủ nhật tuần trước, em đã được chị gái đưa đến tham quan và làm thẻ thành viên ở thư viện tỉnh. Nơi đây được bày trí rất gọn gàng và ngăn nắp, những cuốn sách, truyện được phân ra theo từng chủ đề và thể loại khác nhau. Sau khi đã chọn được sách và truyện mình cần, em và chị gái đã mang ra chỗ cô thủ thư để đăng kí mượn. Vậy là từ bây giờ, em sẽ tha hồ được đọc những cuốn truyện mà mình yêu thích.</a:t>
            </a:r>
          </a:p>
        </p:txBody>
      </p:sp>
      <p:sp>
        <p:nvSpPr>
          <p:cNvPr id="10" name="TextBox 9">
            <a:extLst>
              <a:ext uri="{FF2B5EF4-FFF2-40B4-BE49-F238E27FC236}">
                <a16:creationId xmlns="" xmlns:a16="http://schemas.microsoft.com/office/drawing/2014/main" id="{42563708-0776-4076-A940-BF5C7287EF01}"/>
              </a:ext>
            </a:extLst>
          </p:cNvPr>
          <p:cNvSpPr txBox="1"/>
          <p:nvPr/>
        </p:nvSpPr>
        <p:spPr>
          <a:xfrm>
            <a:off x="328443" y="800896"/>
            <a:ext cx="8252834" cy="646331"/>
          </a:xfrm>
          <a:prstGeom prst="rect">
            <a:avLst/>
          </a:prstGeom>
          <a:noFill/>
        </p:spPr>
        <p:txBody>
          <a:bodyPr wrap="square">
            <a:spAutoFit/>
          </a:bodyPr>
          <a:lstStyle/>
          <a:p>
            <a:pPr marL="180340" marR="0" algn="ctr">
              <a:spcBef>
                <a:spcPts val="0"/>
              </a:spcBef>
              <a:spcAft>
                <a:spcPts val="0"/>
              </a:spcAft>
              <a:tabLst>
                <a:tab pos="270510" algn="l"/>
              </a:tabLst>
            </a:pPr>
            <a:r>
              <a:rPr lang="vi-VN" sz="3600" b="1" kern="0" smtClean="0">
                <a:solidFill>
                  <a:srgbClr val="0070C0"/>
                </a:solidFill>
                <a:latin typeface="Atm"/>
                <a:ea typeface="Calibri" panose="020F0502020204030204" pitchFamily="34" charset="0"/>
                <a:cs typeface="Times New Roman" panose="02020603050405020304" pitchFamily="18" charset="0"/>
              </a:rPr>
              <a:t>GỢI Ý:</a:t>
            </a:r>
            <a:endParaRPr lang="en-US" sz="3600" kern="100" dirty="0">
              <a:solidFill>
                <a:srgbClr val="0070C0"/>
              </a:solidFill>
              <a:effectLst/>
              <a:latin typeface="At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94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 y="-27384"/>
            <a:ext cx="9144000" cy="68853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 xmlns:a16="http://schemas.microsoft.com/office/drawing/2014/main" id="{AA6CD6FF-92FD-4E82-8F2E-23D737CC9BE7}"/>
              </a:ext>
            </a:extLst>
          </p:cNvPr>
          <p:cNvGrpSpPr/>
          <p:nvPr/>
        </p:nvGrpSpPr>
        <p:grpSpPr>
          <a:xfrm>
            <a:off x="952938" y="764702"/>
            <a:ext cx="7417139" cy="5256587"/>
            <a:chOff x="330147" y="2065132"/>
            <a:chExt cx="5562853" cy="2092208"/>
          </a:xfrm>
        </p:grpSpPr>
        <p:grpSp>
          <p:nvGrpSpPr>
            <p:cNvPr id="9" name="Group 8">
              <a:extLst>
                <a:ext uri="{FF2B5EF4-FFF2-40B4-BE49-F238E27FC236}">
                  <a16:creationId xmlns="" xmlns:a16="http://schemas.microsoft.com/office/drawing/2014/main" id="{AF51371B-B7B2-421F-88DA-BD4431EB4DC2}"/>
                </a:ext>
              </a:extLst>
            </p:cNvPr>
            <p:cNvGrpSpPr/>
            <p:nvPr/>
          </p:nvGrpSpPr>
          <p:grpSpPr>
            <a:xfrm>
              <a:off x="330147" y="2065132"/>
              <a:ext cx="5487682" cy="2086974"/>
              <a:chOff x="2949136" y="1899324"/>
              <a:chExt cx="6167666" cy="2074589"/>
            </a:xfrm>
          </p:grpSpPr>
          <p:sp>
            <p:nvSpPr>
              <p:cNvPr id="23" name="Rectangle: Rounded Corners 43">
                <a:extLst>
                  <a:ext uri="{FF2B5EF4-FFF2-40B4-BE49-F238E27FC236}">
                    <a16:creationId xmlns=""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sp>
            <p:nvSpPr>
              <p:cNvPr id="22" name="Rectangle: Rounded Corners 42">
                <a:extLst>
                  <a:ext uri="{FF2B5EF4-FFF2-40B4-BE49-F238E27FC236}">
                    <a16:creationId xmlns="" xmlns:a16="http://schemas.microsoft.com/office/drawing/2014/main" id="{C67F14C4-AE0A-4D82-B5D2-5A3062FFC0C9}"/>
                  </a:ext>
                </a:extLst>
              </p:cNvPr>
              <p:cNvSpPr/>
              <p:nvPr/>
            </p:nvSpPr>
            <p:spPr>
              <a:xfrm>
                <a:off x="2949136" y="2518574"/>
                <a:ext cx="6167666" cy="1455339"/>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endParaRPr lang="en-US" sz="3600" kern="0" dirty="0">
                  <a:solidFill>
                    <a:srgbClr val="FFC000"/>
                  </a:solidFill>
                  <a:latin typeface="Calibri" panose="020F0502020204030204" pitchFamily="34" charset="0"/>
                  <a:cs typeface="Calibri" panose="020F0502020204030204" pitchFamily="34" charset="0"/>
                  <a:sym typeface="Arial"/>
                </a:endParaRPr>
              </a:p>
            </p:txBody>
          </p:sp>
        </p:grpSp>
        <p:grpSp>
          <p:nvGrpSpPr>
            <p:cNvPr id="10" name="Group 9">
              <a:extLst>
                <a:ext uri="{FF2B5EF4-FFF2-40B4-BE49-F238E27FC236}">
                  <a16:creationId xmlns=""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19" name="Picture 18" descr="Shape, circle&#10;&#10;Description automatically generated">
                <a:extLst>
                  <a:ext uri="{FF2B5EF4-FFF2-40B4-BE49-F238E27FC236}">
                    <a16:creationId xmlns="" xmlns:a16="http://schemas.microsoft.com/office/drawing/2014/main" id="{5BCC38E0-2F22-4874-AF57-0C8BBEAA555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0" name="Picture 19" descr="Shape, circle&#10;&#10;Description automatically generated">
                <a:extLst>
                  <a:ext uri="{FF2B5EF4-FFF2-40B4-BE49-F238E27FC236}">
                    <a16:creationId xmlns="" xmlns:a16="http://schemas.microsoft.com/office/drawing/2014/main" id="{704282D6-E434-45D3-BFB5-24CB2E2008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1" name="Picture 20" descr="Shape, circle&#10;&#10;Description automatically generated">
                <a:extLst>
                  <a:ext uri="{FF2B5EF4-FFF2-40B4-BE49-F238E27FC236}">
                    <a16:creationId xmlns="" xmlns:a16="http://schemas.microsoft.com/office/drawing/2014/main" id="{3ECC6CD9-AA3B-4497-986A-C9FC9CB41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1" name="Group 10">
              <a:extLst>
                <a:ext uri="{FF2B5EF4-FFF2-40B4-BE49-F238E27FC236}">
                  <a16:creationId xmlns="" xmlns:a16="http://schemas.microsoft.com/office/drawing/2014/main" id="{04430194-5115-4E75-9D93-8F5B5356A375}"/>
                </a:ext>
              </a:extLst>
            </p:cNvPr>
            <p:cNvGrpSpPr/>
            <p:nvPr/>
          </p:nvGrpSpPr>
          <p:grpSpPr>
            <a:xfrm>
              <a:off x="4124563" y="3109916"/>
              <a:ext cx="1768437" cy="533485"/>
              <a:chOff x="3877653" y="2578198"/>
              <a:chExt cx="1768437" cy="533485"/>
            </a:xfrm>
          </p:grpSpPr>
          <p:pic>
            <p:nvPicPr>
              <p:cNvPr id="16" name="Picture 15" descr="Shape, circle&#10;&#10;Description automatically generated">
                <a:extLst>
                  <a:ext uri="{FF2B5EF4-FFF2-40B4-BE49-F238E27FC236}">
                    <a16:creationId xmlns="" xmlns:a16="http://schemas.microsoft.com/office/drawing/2014/main" id="{085D7343-0DB5-4B33-BEF9-B21A34795A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877653" y="2617723"/>
                <a:ext cx="456217" cy="493960"/>
              </a:xfrm>
              <a:prstGeom prst="rect">
                <a:avLst/>
              </a:prstGeom>
            </p:spPr>
          </p:pic>
          <p:pic>
            <p:nvPicPr>
              <p:cNvPr id="17" name="Picture 16" descr="Shape, circle&#10;&#10;Description automatically generated">
                <a:extLst>
                  <a:ext uri="{FF2B5EF4-FFF2-40B4-BE49-F238E27FC236}">
                    <a16:creationId xmlns="" xmlns:a16="http://schemas.microsoft.com/office/drawing/2014/main" id="{3EAD1086-8C37-4497-8D02-45F12471F1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5119791" y="2578198"/>
                <a:ext cx="526299" cy="477713"/>
              </a:xfrm>
              <a:prstGeom prst="rect">
                <a:avLst/>
              </a:prstGeom>
            </p:spPr>
          </p:pic>
          <p:pic>
            <p:nvPicPr>
              <p:cNvPr id="18" name="Picture 17" descr="Shape, circle&#10;&#10;Description automatically generated">
                <a:extLst>
                  <a:ext uri="{FF2B5EF4-FFF2-40B4-BE49-F238E27FC236}">
                    <a16:creationId xmlns="" xmlns:a16="http://schemas.microsoft.com/office/drawing/2014/main" id="{8C4BA3CF-C3C6-42F9-9726-E77F853105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4478079" y="2639307"/>
                <a:ext cx="604846" cy="451529"/>
              </a:xfrm>
              <a:prstGeom prst="rect">
                <a:avLst/>
              </a:prstGeom>
            </p:spPr>
          </p:pic>
        </p:grpSp>
        <p:grpSp>
          <p:nvGrpSpPr>
            <p:cNvPr id="12" name="Group 11">
              <a:extLst>
                <a:ext uri="{FF2B5EF4-FFF2-40B4-BE49-F238E27FC236}">
                  <a16:creationId xmlns=""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3" name="Picture 12" descr="Shape, circle&#10;&#10;Description automatically generated">
                <a:extLst>
                  <a:ext uri="{FF2B5EF4-FFF2-40B4-BE49-F238E27FC236}">
                    <a16:creationId xmlns="" xmlns:a16="http://schemas.microsoft.com/office/drawing/2014/main" id="{556F607F-8128-4A09-861C-7CE660EF99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4" name="Picture 13" descr="Shape, circle&#10;&#10;Description automatically generated">
                <a:extLst>
                  <a:ext uri="{FF2B5EF4-FFF2-40B4-BE49-F238E27FC236}">
                    <a16:creationId xmlns="" xmlns:a16="http://schemas.microsoft.com/office/drawing/2014/main" id="{372BEDE3-C66F-429C-BD07-1A725AB787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5" name="Picture 14" descr="Shape, circle&#10;&#10;Description automatically generated">
                <a:extLst>
                  <a:ext uri="{FF2B5EF4-FFF2-40B4-BE49-F238E27FC236}">
                    <a16:creationId xmlns="" xmlns:a16="http://schemas.microsoft.com/office/drawing/2014/main" id="{4761C036-302A-4F0D-BE99-57679D979B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875" y="2577552"/>
            <a:ext cx="30051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1126454" y="3415308"/>
            <a:ext cx="4885706" cy="1200329"/>
          </a:xfrm>
          <a:prstGeom prst="rect">
            <a:avLst/>
          </a:prstGeom>
        </p:spPr>
        <p:txBody>
          <a:bodyPr wrap="square">
            <a:spAutoFit/>
          </a:bodyPr>
          <a:lstStyle/>
          <a:p>
            <a:r>
              <a:rPr kumimoji="0" lang="en-US" sz="3600" b="0" i="0" u="none" strike="noStrike" kern="0" cap="none" spc="0" normalizeH="0" baseline="0" noProof="0" smtClean="0">
                <a:ln>
                  <a:noFill/>
                </a:ln>
                <a:solidFill>
                  <a:srgbClr val="FFC000"/>
                </a:solidFill>
                <a:effectLst/>
                <a:uLnTx/>
                <a:uFillTx/>
                <a:latin typeface="Calibri" panose="020F0502020204030204" pitchFamily="34" charset="0"/>
                <a:ea typeface="+mn-ea"/>
                <a:cs typeface="Calibri" panose="020F0502020204030204" pitchFamily="34" charset="0"/>
                <a:sym typeface="Arial"/>
              </a:rPr>
              <a:t>2. </a:t>
            </a:r>
            <a:r>
              <a:rPr kumimoji="0" lang="vi-VN" sz="3600" b="0" i="0" u="none" strike="noStrike" kern="0" cap="none" spc="0" normalizeH="0" baseline="0" noProof="0" smtClean="0">
                <a:ln>
                  <a:noFill/>
                </a:ln>
                <a:solidFill>
                  <a:srgbClr val="FFC000"/>
                </a:solidFill>
                <a:effectLst/>
                <a:uLnTx/>
                <a:uFillTx/>
                <a:latin typeface="Calibri" panose="020F0502020204030204" pitchFamily="34" charset="0"/>
                <a:ea typeface="+mn-ea"/>
                <a:cs typeface="Calibri" panose="020F0502020204030204" pitchFamily="34" charset="0"/>
                <a:sym typeface="Arial"/>
              </a:rPr>
              <a:t>Sử dụng được các từ ngữ phù hợp </a:t>
            </a:r>
            <a:endParaRPr lang="vi-VN"/>
          </a:p>
        </p:txBody>
      </p:sp>
      <p:sp>
        <p:nvSpPr>
          <p:cNvPr id="27" name="Rectangle 26"/>
          <p:cNvSpPr/>
          <p:nvPr/>
        </p:nvSpPr>
        <p:spPr>
          <a:xfrm>
            <a:off x="1187624" y="4494136"/>
            <a:ext cx="4572000" cy="1311128"/>
          </a:xfrm>
          <a:prstGeom prst="rect">
            <a:avLst/>
          </a:prstGeom>
        </p:spPr>
        <p:txBody>
          <a:bodyPr>
            <a:spAutoFit/>
          </a:bodyPr>
          <a:lstStyle/>
          <a:p>
            <a:pPr lvl="0" algn="just" defTabSz="1219170">
              <a:lnSpc>
                <a:spcPct val="110000"/>
              </a:lnSpc>
              <a:buClr>
                <a:srgbClr val="000000"/>
              </a:buClr>
            </a:pPr>
            <a:r>
              <a:rPr kumimoji="0" lang="en-US" sz="3600" b="0" i="0" u="none" strike="noStrike" kern="0" cap="none" spc="0" normalizeH="0" baseline="0" noProof="0" smtClean="0">
                <a:ln>
                  <a:noFill/>
                </a:ln>
                <a:solidFill>
                  <a:srgbClr val="FFC000"/>
                </a:solidFill>
                <a:effectLst/>
                <a:uLnTx/>
                <a:uFillTx/>
                <a:latin typeface="Calibri" panose="020F0502020204030204" pitchFamily="34" charset="0"/>
                <a:ea typeface="+mn-ea"/>
                <a:cs typeface="Calibri" panose="020F0502020204030204" pitchFamily="34" charset="0"/>
                <a:sym typeface="Arial"/>
              </a:rPr>
              <a:t>3. Chữ</a:t>
            </a:r>
            <a:r>
              <a:rPr kumimoji="0" lang="en-US" sz="3600" b="0" i="0" u="none" strike="noStrike" kern="0" cap="none" spc="0" normalizeH="0" noProof="0" smtClean="0">
                <a:ln>
                  <a:noFill/>
                </a:ln>
                <a:solidFill>
                  <a:srgbClr val="FFC000"/>
                </a:solidFill>
                <a:effectLst/>
                <a:uLnTx/>
                <a:uFillTx/>
                <a:latin typeface="Calibri" panose="020F0502020204030204" pitchFamily="34" charset="0"/>
                <a:ea typeface="+mn-ea"/>
                <a:cs typeface="Calibri" panose="020F0502020204030204" pitchFamily="34" charset="0"/>
                <a:sym typeface="Arial"/>
              </a:rPr>
              <a:t> viết sạch, đẹp, sáng tạo.</a:t>
            </a:r>
            <a:endParaRPr kumimoji="0" lang="en-US" sz="3600" b="0" i="0" u="none" strike="noStrike" kern="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388957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333">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85333">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 xmlns:a16="http://schemas.microsoft.com/office/drawing/2014/main" id="{6F7AB981-34C3-46EA-8410-43DD6C45035C}"/>
              </a:ext>
            </a:extLst>
          </p:cNvPr>
          <p:cNvSpPr txBox="1"/>
          <p:nvPr/>
        </p:nvSpPr>
        <p:spPr>
          <a:xfrm>
            <a:off x="1043607" y="1291650"/>
            <a:ext cx="6912769" cy="2123658"/>
          </a:xfrm>
          <a:prstGeom prst="rect">
            <a:avLst/>
          </a:prstGeom>
          <a:noFill/>
        </p:spPr>
        <p:txBody>
          <a:bodyPr wrap="square" rtlCol="0">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4754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 xmlns:a16="http://schemas.microsoft.com/office/drawing/2014/main" id="{6F7AB981-34C3-46EA-8410-43DD6C45035C}"/>
              </a:ext>
            </a:extLst>
          </p:cNvPr>
          <p:cNvSpPr txBox="1"/>
          <p:nvPr/>
        </p:nvSpPr>
        <p:spPr>
          <a:xfrm>
            <a:off x="323528" y="1412776"/>
            <a:ext cx="8496944" cy="3046988"/>
          </a:xfrm>
          <a:prstGeom prst="rect">
            <a:avLst/>
          </a:prstGeom>
          <a:noFill/>
        </p:spPr>
        <p:txBody>
          <a:bodyPr wrap="square" rtlCol="0">
            <a:spAutoFit/>
          </a:bodyPr>
          <a:lstStyle/>
          <a:p>
            <a:pPr algn="ctr"/>
            <a:r>
              <a:rPr lang="vi-VN" sz="4800" b="1" smtClean="0">
                <a:solidFill>
                  <a:srgbClr val="0070C0"/>
                </a:solidFill>
                <a:latin typeface="Atm"/>
                <a:cs typeface="Times New Roman" panose="02020603050405020304" pitchFamily="18" charset="0"/>
              </a:rPr>
              <a:t>Luyện </a:t>
            </a:r>
            <a:r>
              <a:rPr lang="vi-VN" sz="4800" b="1">
                <a:solidFill>
                  <a:srgbClr val="0070C0"/>
                </a:solidFill>
                <a:latin typeface="Atm"/>
                <a:cs typeface="Times New Roman" panose="02020603050405020304" pitchFamily="18" charset="0"/>
              </a:rPr>
              <a:t>nói một câu về một việc làm của người thân trong gia đình nhân ngày sinh nhật của mình</a:t>
            </a:r>
            <a:endParaRPr lang="en-US" sz="4800" b="1" dirty="0">
              <a:solidFill>
                <a:srgbClr val="0070C0"/>
              </a:solidFill>
              <a:latin typeface="Atm"/>
              <a:cs typeface="Times New Roman" panose="02020603050405020304" pitchFamily="18" charset="0"/>
            </a:endParaRPr>
          </a:p>
        </p:txBody>
      </p:sp>
    </p:spTree>
    <p:extLst>
      <p:ext uri="{BB962C8B-B14F-4D97-AF65-F5344CB8AC3E}">
        <p14:creationId xmlns:p14="http://schemas.microsoft.com/office/powerpoint/2010/main" val="38511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 xmlns:a16="http://schemas.microsoft.com/office/drawing/2014/main" id="{6F7AB981-34C3-46EA-8410-43DD6C45035C}"/>
              </a:ext>
            </a:extLst>
          </p:cNvPr>
          <p:cNvSpPr txBox="1"/>
          <p:nvPr/>
        </p:nvSpPr>
        <p:spPr>
          <a:xfrm>
            <a:off x="899592" y="1845648"/>
            <a:ext cx="6912769" cy="1107996"/>
          </a:xfrm>
          <a:prstGeom prst="rect">
            <a:avLst/>
          </a:prstGeom>
          <a:noFill/>
        </p:spPr>
        <p:txBody>
          <a:bodyPr wrap="square" rtlCol="0">
            <a:spAutoFit/>
          </a:bodyPr>
          <a:lstStyle/>
          <a:p>
            <a:pPr algn="ctr"/>
            <a:r>
              <a:rPr lang="en-US" sz="6600" b="1" smtClean="0">
                <a:solidFill>
                  <a:srgbClr val="FF0000"/>
                </a:solidFill>
                <a:latin typeface="Times New Roman" panose="02020603050405020304" pitchFamily="18" charset="0"/>
                <a:cs typeface="Times New Roman" panose="02020603050405020304" pitchFamily="18" charset="0"/>
              </a:rPr>
              <a:t>Củng cố - Dặn dò</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1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5">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6">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7">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 xmlns:a16="http://schemas.microsoft.com/office/drawing/2014/main" id="{6F7AB981-34C3-46EA-8410-43DD6C45035C}"/>
              </a:ext>
            </a:extLst>
          </p:cNvPr>
          <p:cNvSpPr txBox="1"/>
          <p:nvPr/>
        </p:nvSpPr>
        <p:spPr>
          <a:xfrm>
            <a:off x="1043607" y="1291650"/>
            <a:ext cx="6912769" cy="4154984"/>
          </a:xfrm>
          <a:prstGeom prst="rect">
            <a:avLst/>
          </a:prstGeom>
          <a:noFill/>
        </p:spPr>
        <p:txBody>
          <a:bodyPr wrap="square" rtlCol="0">
            <a:spAutoFit/>
          </a:bodyPr>
          <a:lstStyle/>
          <a:p>
            <a:pPr algn="ctr"/>
            <a:r>
              <a:rPr lang="en-US" sz="6600" b="1">
                <a:solidFill>
                  <a:srgbClr val="FF0000"/>
                </a:solidFill>
                <a:latin typeface="Times New Roman" panose="02020603050405020304" pitchFamily="18" charset="0"/>
                <a:cs typeface="Times New Roman" panose="02020603050405020304" pitchFamily="18" charset="0"/>
              </a:rPr>
              <a:t>HẸN GẶP LẠI CÁC EM </a:t>
            </a:r>
          </a:p>
          <a:p>
            <a:pPr algn="ctr"/>
            <a:r>
              <a:rPr lang="en-US" sz="6600" b="1">
                <a:solidFill>
                  <a:srgbClr val="FF0000"/>
                </a:solidFill>
                <a:latin typeface="Times New Roman" panose="02020603050405020304" pitchFamily="18" charset="0"/>
                <a:cs typeface="Times New Roman" panose="02020603050405020304" pitchFamily="18" charset="0"/>
              </a:rPr>
              <a:t>TRONG BÀI HỌC SAU!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3" name="GiaDinhNhoHanhPhucTo-Beat_3yxy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871" y="2690430"/>
            <a:ext cx="609600" cy="609600"/>
          </a:xfrm>
          <a:prstGeom prst="rect">
            <a:avLst/>
          </a:prstGeom>
        </p:spPr>
      </p:pic>
    </p:spTree>
    <p:extLst>
      <p:ext uri="{BB962C8B-B14F-4D97-AF65-F5344CB8AC3E}">
        <p14:creationId xmlns:p14="http://schemas.microsoft.com/office/powerpoint/2010/main" val="9721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 presetClass="mediacall" presetSubtype="0" fill="hold" nodeType="withEffect">
                                  <p:stCondLst>
                                    <p:cond delay="0"/>
                                  </p:stCondLst>
                                  <p:childTnLst>
                                    <p:cmd type="call" cmd="playFrom(0.0)">
                                      <p:cBhvr>
                                        <p:cTn id="11" dur="317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447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11"/>
            <a:ext cx="9144000" cy="6843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bwMode="auto">
          <a:xfrm>
            <a:off x="2021489" y="1124744"/>
            <a:ext cx="6366935" cy="2621379"/>
            <a:chOff x="-926092" y="76200"/>
            <a:chExt cx="4149146" cy="2435750"/>
          </a:xfrm>
        </p:grpSpPr>
        <p:sp>
          <p:nvSpPr>
            <p:cNvPr id="11" name="Rectangle 10"/>
            <p:cNvSpPr/>
            <p:nvPr/>
          </p:nvSpPr>
          <p:spPr>
            <a:xfrm>
              <a:off x="-926092" y="1574358"/>
              <a:ext cx="2927304" cy="937592"/>
            </a:xfrm>
            <a:prstGeom prst="rect">
              <a:avLst/>
            </a:prstGeom>
            <a:solidFill>
              <a:srgbClr val="00FF00"/>
            </a:solidFill>
            <a:ln w="25400" cap="flat" cmpd="sng" algn="ctr">
              <a:solidFill>
                <a:srgbClr val="4F81BD">
                  <a:shade val="50000"/>
                </a:srgbClr>
              </a:solidFill>
              <a:prstDash val="solid"/>
            </a:ln>
            <a:effectLst/>
          </p:spPr>
          <p:txBody>
            <a:bodyPr anchor="ctr"/>
            <a:lstStyle/>
            <a:p>
              <a:pPr>
                <a:lnSpc>
                  <a:spcPct val="115000"/>
                </a:lnSpc>
                <a:spcAft>
                  <a:spcPts val="1000"/>
                </a:spcAft>
              </a:pPr>
              <a:r>
                <a:rPr lang="en-US" sz="1100">
                  <a:effectLst/>
                  <a:latin typeface="Calibri"/>
                  <a:ea typeface="Times New Roman"/>
                  <a:cs typeface="Times New Roman"/>
                </a:rPr>
                <a:t> </a:t>
              </a:r>
              <a:endParaRPr lang="vi-VN" sz="1100">
                <a:effectLst/>
                <a:latin typeface="Calibri"/>
                <a:ea typeface="Calibri"/>
                <a:cs typeface="Times New Roman"/>
              </a:endParaRPr>
            </a:p>
          </p:txBody>
        </p:sp>
        <p:grpSp>
          <p:nvGrpSpPr>
            <p:cNvPr id="12" name="Group 11"/>
            <p:cNvGrpSpPr>
              <a:grpSpLocks/>
            </p:cNvGrpSpPr>
            <p:nvPr/>
          </p:nvGrpSpPr>
          <p:grpSpPr bwMode="auto">
            <a:xfrm>
              <a:off x="242808" y="76200"/>
              <a:ext cx="2980246" cy="1066800"/>
              <a:chOff x="242808" y="76200"/>
              <a:chExt cx="2980246" cy="1066800"/>
            </a:xfrm>
          </p:grpSpPr>
          <p:pic>
            <p:nvPicPr>
              <p:cNvPr id="13" name="Picture 12" descr="Smiley-09-june"/>
              <p:cNvPicPr>
                <a:picLocks noChangeAspect="1" noChangeArrowheads="1" noCrop="1"/>
              </p:cNvPicPr>
              <p:nvPr/>
            </p:nvPicPr>
            <p:blipFill>
              <a:blip r:embed="rId6"/>
              <a:srcRect/>
              <a:stretch>
                <a:fillRect/>
              </a:stretch>
            </p:blipFill>
            <p:spPr bwMode="auto">
              <a:xfrm>
                <a:off x="242808" y="76200"/>
                <a:ext cx="1097694" cy="1066800"/>
              </a:xfrm>
              <a:prstGeom prst="rect">
                <a:avLst/>
              </a:prstGeom>
              <a:noFill/>
              <a:ln w="9525">
                <a:noFill/>
                <a:miter lim="800000"/>
                <a:headEnd/>
                <a:tailEnd/>
              </a:ln>
            </p:spPr>
          </p:pic>
          <p:pic>
            <p:nvPicPr>
              <p:cNvPr id="14" name="Picture 13" descr="Smiley-09-june"/>
              <p:cNvPicPr>
                <a:picLocks noChangeAspect="1" noChangeArrowheads="1" noCrop="1"/>
              </p:cNvPicPr>
              <p:nvPr/>
            </p:nvPicPr>
            <p:blipFill>
              <a:blip r:embed="rId6"/>
              <a:srcRect/>
              <a:stretch>
                <a:fillRect/>
              </a:stretch>
            </p:blipFill>
            <p:spPr bwMode="auto">
              <a:xfrm>
                <a:off x="1165654" y="76200"/>
                <a:ext cx="1097692" cy="1066800"/>
              </a:xfrm>
              <a:prstGeom prst="rect">
                <a:avLst/>
              </a:prstGeom>
              <a:noFill/>
              <a:ln w="9525">
                <a:noFill/>
                <a:miter lim="800000"/>
                <a:headEnd/>
                <a:tailEnd/>
              </a:ln>
            </p:spPr>
          </p:pic>
          <p:pic>
            <p:nvPicPr>
              <p:cNvPr id="15" name="Picture 14" descr="Smiley-09-june"/>
              <p:cNvPicPr>
                <a:picLocks noChangeAspect="1" noChangeArrowheads="1" noCrop="1"/>
              </p:cNvPicPr>
              <p:nvPr/>
            </p:nvPicPr>
            <p:blipFill>
              <a:blip r:embed="rId6"/>
              <a:srcRect/>
              <a:stretch>
                <a:fillRect/>
              </a:stretch>
            </p:blipFill>
            <p:spPr bwMode="auto">
              <a:xfrm>
                <a:off x="2125362" y="76200"/>
                <a:ext cx="1097692" cy="1066800"/>
              </a:xfrm>
              <a:prstGeom prst="rect">
                <a:avLst/>
              </a:prstGeom>
              <a:noFill/>
              <a:ln w="9525">
                <a:noFill/>
                <a:miter lim="800000"/>
                <a:headEnd/>
                <a:tailEnd/>
              </a:ln>
            </p:spPr>
          </p:pic>
        </p:grpSp>
      </p:grpSp>
      <p:sp>
        <p:nvSpPr>
          <p:cNvPr id="16" name="TextBox 15">
            <a:extLst>
              <a:ext uri="{FF2B5EF4-FFF2-40B4-BE49-F238E27FC236}">
                <a16:creationId xmlns="" xmlns:a16="http://schemas.microsoft.com/office/drawing/2014/main" id="{42563708-0776-4076-A940-BF5C7287EF01}"/>
              </a:ext>
            </a:extLst>
          </p:cNvPr>
          <p:cNvSpPr txBox="1"/>
          <p:nvPr/>
        </p:nvSpPr>
        <p:spPr>
          <a:xfrm>
            <a:off x="-187938" y="2420888"/>
            <a:ext cx="8792386" cy="132933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KHỞI ĐỘNG</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p:nvPr/>
        </p:nvPicPr>
        <p:blipFill>
          <a:blip r:embed="rId7" cstate="print">
            <a:extLst>
              <a:ext uri="{BEBA8EAE-BF5A-486C-A8C5-ECC9F3942E4B}">
                <a14:imgProps xmlns:a14="http://schemas.microsoft.com/office/drawing/2010/main">
                  <a14:imgLayer r:embed="rId8">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2021489" y="3241600"/>
            <a:ext cx="2814627" cy="2851696"/>
          </a:xfrm>
          <a:prstGeom prst="rect">
            <a:avLst/>
          </a:prstGeom>
          <a:noFill/>
          <a:ln>
            <a:noFill/>
          </a:ln>
          <a:effectLst/>
          <a:extLst/>
        </p:spPr>
      </p:pic>
      <p:pic>
        <p:nvPicPr>
          <p:cNvPr id="18" name="Picture 17"/>
          <p:cNvPicPr/>
          <p:nvPr/>
        </p:nvPicPr>
        <p:blipFill>
          <a:blip r:embed="rId7" cstate="print">
            <a:extLst>
              <a:ext uri="{BEBA8EAE-BF5A-486C-A8C5-ECC9F3942E4B}">
                <a14:imgProps xmlns:a14="http://schemas.microsoft.com/office/drawing/2010/main">
                  <a14:imgLayer r:embed="rId8">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4208255" y="3258453"/>
            <a:ext cx="2814627" cy="2618819"/>
          </a:xfrm>
          <a:prstGeom prst="rect">
            <a:avLst/>
          </a:prstGeom>
          <a:noFill/>
          <a:ln>
            <a:noFill/>
          </a:ln>
          <a:effectLst/>
          <a:extLst/>
        </p:spPr>
      </p:pic>
    </p:spTree>
    <p:extLst>
      <p:ext uri="{BB962C8B-B14F-4D97-AF65-F5344CB8AC3E}">
        <p14:creationId xmlns:p14="http://schemas.microsoft.com/office/powerpoint/2010/main" val="22572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4" name="Google Shape;1434;p30"/>
          <p:cNvSpPr/>
          <p:nvPr/>
        </p:nvSpPr>
        <p:spPr>
          <a:xfrm rot="-8603968">
            <a:off x="1624155" y="5127009"/>
            <a:ext cx="1395677"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6" y="-18735"/>
            <a:ext cx="404657" cy="241112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7" y="5555366"/>
            <a:ext cx="404651"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9" name="Google Shape;1449;p30"/>
          <p:cNvGrpSpPr/>
          <p:nvPr/>
        </p:nvGrpSpPr>
        <p:grpSpPr>
          <a:xfrm rot="-616622">
            <a:off x="4252775" y="1345518"/>
            <a:ext cx="1080711" cy="1733071"/>
            <a:chOff x="3368409" y="1154615"/>
            <a:chExt cx="994364" cy="1195950"/>
          </a:xfrm>
        </p:grpSpPr>
        <p:sp>
          <p:nvSpPr>
            <p:cNvPr id="1450" name="Google Shape;1450;p30"/>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0"/>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0"/>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0"/>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0"/>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0"/>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0"/>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0"/>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0"/>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0"/>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0"/>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0"/>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0"/>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0"/>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0"/>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0"/>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0"/>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0"/>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0"/>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0"/>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0"/>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0"/>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0"/>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0"/>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0"/>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0"/>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0"/>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0"/>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0"/>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0"/>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0"/>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0"/>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2" name="Google Shape;1482;p30"/>
          <p:cNvGrpSpPr/>
          <p:nvPr/>
        </p:nvGrpSpPr>
        <p:grpSpPr>
          <a:xfrm rot="407631">
            <a:off x="7522560" y="5078114"/>
            <a:ext cx="1238351" cy="1447495"/>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3149759"/>
            <a:ext cx="2022274" cy="438728"/>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 name="Google Shape;588;p23"/>
          <p:cNvGrpSpPr/>
          <p:nvPr/>
        </p:nvGrpSpPr>
        <p:grpSpPr>
          <a:xfrm>
            <a:off x="2494101" y="289395"/>
            <a:ext cx="630937" cy="773965"/>
            <a:chOff x="1327725" y="574025"/>
            <a:chExt cx="2215064" cy="1893151"/>
          </a:xfrm>
        </p:grpSpPr>
        <p:sp>
          <p:nvSpPr>
            <p:cNvPr id="116"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3" name="Picture 132"/>
          <p:cNvPicPr>
            <a:picLocks noChangeAspect="1"/>
          </p:cNvPicPr>
          <p:nvPr/>
        </p:nvPicPr>
        <p:blipFill>
          <a:blip r:embed="rId5"/>
          <a:stretch>
            <a:fillRect/>
          </a:stretch>
        </p:blipFill>
        <p:spPr>
          <a:xfrm>
            <a:off x="1471221" y="2477929"/>
            <a:ext cx="664522" cy="942929"/>
          </a:xfrm>
          <a:prstGeom prst="rect">
            <a:avLst/>
          </a:prstGeom>
        </p:spPr>
      </p:pic>
      <p:pic>
        <p:nvPicPr>
          <p:cNvPr id="2" name="8914889194757163378">
            <a:hlinkClick r:id="" action="ppaction://media"/>
            <a:extLst>
              <a:ext uri="{FF2B5EF4-FFF2-40B4-BE49-F238E27FC236}">
                <a16:creationId xmlns="" xmlns:a16="http://schemas.microsoft.com/office/drawing/2014/main" id="{00ACA145-3864-4195-BAD4-C3991C7530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9850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 xmlns:a16="http://schemas.microsoft.com/office/drawing/2014/main" id="{42563708-0776-4076-A940-BF5C7287EF01}"/>
              </a:ext>
            </a:extLst>
          </p:cNvPr>
          <p:cNvSpPr txBox="1"/>
          <p:nvPr/>
        </p:nvSpPr>
        <p:spPr>
          <a:xfrm>
            <a:off x="351614" y="1130745"/>
            <a:ext cx="8792386" cy="132933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47847520-FB81-4AF5-A287-C46AD6DAE8D9}"/>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838543" y="4101550"/>
            <a:ext cx="3539938" cy="2346512"/>
          </a:xfrm>
          <a:prstGeom prst="rect">
            <a:avLst/>
          </a:prstGeom>
        </p:spPr>
      </p:pic>
      <p:pic>
        <p:nvPicPr>
          <p:cNvPr id="23" name="Picture 22">
            <a:extLst>
              <a:ext uri="{FF2B5EF4-FFF2-40B4-BE49-F238E27FC236}">
                <a16:creationId xmlns="" xmlns:a16="http://schemas.microsoft.com/office/drawing/2014/main" id="{588C63C8-7F24-48E1-974E-3174EE6FC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459" y="5136717"/>
            <a:ext cx="3654299" cy="1902373"/>
          </a:xfrm>
          <a:prstGeom prst="rect">
            <a:avLst/>
          </a:prstGeom>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25" name="Picture 24" descr="sunflowers_wave_hb"/>
          <p:cNvPicPr/>
          <p:nvPr/>
        </p:nvPicPr>
        <p:blipFill>
          <a:blip r:embed="rId10"/>
          <a:srcRect/>
          <a:stretch>
            <a:fillRect/>
          </a:stretch>
        </p:blipFill>
        <p:spPr bwMode="auto">
          <a:xfrm rot="-3062172">
            <a:off x="2281372" y="5483128"/>
            <a:ext cx="1285213" cy="1389445"/>
          </a:xfrm>
          <a:prstGeom prst="rect">
            <a:avLst/>
          </a:prstGeom>
          <a:noFill/>
          <a:ln w="9525">
            <a:noFill/>
            <a:miter lim="800000"/>
            <a:headEnd/>
            <a:tailEnd/>
          </a:ln>
        </p:spPr>
      </p:pic>
      <p:pic>
        <p:nvPicPr>
          <p:cNvPr id="26" name="Picture 25" descr="sunflowers_wave_hb"/>
          <p:cNvPicPr/>
          <p:nvPr/>
        </p:nvPicPr>
        <p:blipFill>
          <a:blip r:embed="rId10"/>
          <a:srcRect/>
          <a:stretch>
            <a:fillRect/>
          </a:stretch>
        </p:blipFill>
        <p:spPr bwMode="auto">
          <a:xfrm rot="-3062172">
            <a:off x="3496901" y="5563391"/>
            <a:ext cx="1246505" cy="1309370"/>
          </a:xfrm>
          <a:prstGeom prst="rect">
            <a:avLst/>
          </a:prstGeom>
          <a:noFill/>
          <a:ln w="9525">
            <a:noFill/>
            <a:miter lim="800000"/>
            <a:headEnd/>
            <a:tailEnd/>
          </a:ln>
        </p:spPr>
      </p:pic>
      <p:pic>
        <p:nvPicPr>
          <p:cNvPr id="27" name="Picture 26" descr="sunflowers_wave_hb"/>
          <p:cNvPicPr/>
          <p:nvPr/>
        </p:nvPicPr>
        <p:blipFill>
          <a:blip r:embed="rId10"/>
          <a:srcRect/>
          <a:stretch>
            <a:fillRect/>
          </a:stretch>
        </p:blipFill>
        <p:spPr bwMode="auto">
          <a:xfrm rot="-3062172">
            <a:off x="4705698" y="5610474"/>
            <a:ext cx="1246505" cy="1309370"/>
          </a:xfrm>
          <a:prstGeom prst="rect">
            <a:avLst/>
          </a:prstGeom>
          <a:noFill/>
          <a:ln w="9525">
            <a:noFill/>
            <a:miter lim="800000"/>
            <a:headEnd/>
            <a:tailEnd/>
          </a:ln>
        </p:spPr>
      </p:pic>
      <p:pic>
        <p:nvPicPr>
          <p:cNvPr id="28" name="Picture 27" descr="sunflowers_wave_hb"/>
          <p:cNvPicPr/>
          <p:nvPr/>
        </p:nvPicPr>
        <p:blipFill>
          <a:blip r:embed="rId10"/>
          <a:srcRect/>
          <a:stretch>
            <a:fillRect/>
          </a:stretch>
        </p:blipFill>
        <p:spPr bwMode="auto">
          <a:xfrm rot="-3062172">
            <a:off x="5820954" y="5500682"/>
            <a:ext cx="1246505" cy="1309370"/>
          </a:xfrm>
          <a:prstGeom prst="rect">
            <a:avLst/>
          </a:prstGeom>
          <a:noFill/>
          <a:ln w="9525">
            <a:noFill/>
            <a:miter lim="800000"/>
            <a:headEnd/>
            <a:tailEnd/>
          </a:ln>
        </p:spPr>
      </p:pic>
    </p:spTree>
    <p:extLst>
      <p:ext uri="{BB962C8B-B14F-4D97-AF65-F5344CB8AC3E}">
        <p14:creationId xmlns:p14="http://schemas.microsoft.com/office/powerpoint/2010/main" val="1144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16"/>
            <a:ext cx="9144000" cy="6912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42563708-0776-4076-A940-BF5C7287EF01}"/>
              </a:ext>
            </a:extLst>
          </p:cNvPr>
          <p:cNvSpPr txBox="1"/>
          <p:nvPr/>
        </p:nvSpPr>
        <p:spPr>
          <a:xfrm>
            <a:off x="-108520" y="566678"/>
            <a:ext cx="8792386" cy="754694"/>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3200" kern="100" smtClean="0">
                <a:latin typeface="Atm"/>
                <a:ea typeface="Calibri" panose="020F0502020204030204" pitchFamily="34" charset="0"/>
                <a:cs typeface="Times New Roman" panose="02020603050405020304" pitchFamily="18" charset="0"/>
              </a:rPr>
              <a:t>Thứ .....ngày....tháng .....năm.... </a:t>
            </a:r>
            <a:endParaRPr lang="en-US" sz="3200" kern="100" dirty="0">
              <a:effectLst/>
              <a:latin typeface="Atm"/>
              <a:ea typeface="Calibri" panose="020F0502020204030204" pitchFamily="34" charset="0"/>
              <a:cs typeface="Times New Roman" panose="02020603050405020304" pitchFamily="18" charset="0"/>
            </a:endParaRPr>
          </a:p>
        </p:txBody>
      </p:sp>
      <p:pic>
        <p:nvPicPr>
          <p:cNvPr id="11" name="Picture 10"/>
          <p:cNvPicPr/>
          <p:nvPr/>
        </p:nvPicPr>
        <p:blipFill>
          <a:blip r:embed="rId6"/>
          <a:stretch>
            <a:fillRect/>
          </a:stretch>
        </p:blipFill>
        <p:spPr>
          <a:xfrm flipH="1">
            <a:off x="31094" y="1321372"/>
            <a:ext cx="1948617" cy="4676709"/>
          </a:xfrm>
          <a:prstGeom prst="rect">
            <a:avLst/>
          </a:prstGeom>
        </p:spPr>
      </p:pic>
      <p:sp>
        <p:nvSpPr>
          <p:cNvPr id="12" name="TextBox 11">
            <a:extLst>
              <a:ext uri="{FF2B5EF4-FFF2-40B4-BE49-F238E27FC236}">
                <a16:creationId xmlns="" xmlns:a16="http://schemas.microsoft.com/office/drawing/2014/main" id="{42563708-0776-4076-A940-BF5C7287EF01}"/>
              </a:ext>
            </a:extLst>
          </p:cNvPr>
          <p:cNvSpPr txBox="1"/>
          <p:nvPr/>
        </p:nvSpPr>
        <p:spPr>
          <a:xfrm>
            <a:off x="1331639" y="1700808"/>
            <a:ext cx="7848873" cy="286232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kern="100" smtClean="0">
                <a:solidFill>
                  <a:srgbClr val="FF0000"/>
                </a:solidFill>
                <a:latin typeface="Atm"/>
                <a:ea typeface="Calibri" panose="020F0502020204030204" pitchFamily="34" charset="0"/>
                <a:cs typeface="Times New Roman" panose="02020603050405020304" pitchFamily="18" charset="0"/>
              </a:rPr>
              <a:t>LUYỆN TỪ VÀ CÂU:</a:t>
            </a:r>
          </a:p>
          <a:p>
            <a:pPr marL="180340" marR="0" algn="ctr">
              <a:lnSpc>
                <a:spcPct val="150000"/>
              </a:lnSpc>
              <a:spcBef>
                <a:spcPts val="0"/>
              </a:spcBef>
              <a:spcAft>
                <a:spcPts val="0"/>
              </a:spcAft>
              <a:tabLst>
                <a:tab pos="270510" algn="l"/>
              </a:tabLst>
            </a:pPr>
            <a:r>
              <a:rPr lang="vi-VN" sz="4000" kern="100" smtClean="0">
                <a:solidFill>
                  <a:srgbClr val="FF0000"/>
                </a:solidFill>
                <a:effectLst/>
                <a:latin typeface="Atm"/>
                <a:ea typeface="Calibri" panose="020F0502020204030204" pitchFamily="34" charset="0"/>
                <a:cs typeface="Times New Roman" panose="02020603050405020304" pitchFamily="18" charset="0"/>
              </a:rPr>
              <a:t>MỞ RỘNG VỐN TỪ : SÁCH VÀ THƯ VIỆN</a:t>
            </a:r>
            <a:endParaRPr lang="en-US" sz="4000" kern="100" dirty="0">
              <a:solidFill>
                <a:srgbClr val="FF0000"/>
              </a:solidFill>
              <a:effectLst/>
              <a:latin typeface="At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4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grpSp>
        <p:nvGrpSpPr>
          <p:cNvPr id="3" name="Group 2"/>
          <p:cNvGrpSpPr/>
          <p:nvPr/>
        </p:nvGrpSpPr>
        <p:grpSpPr>
          <a:xfrm>
            <a:off x="107504" y="1507430"/>
            <a:ext cx="9036496" cy="3937793"/>
            <a:chOff x="107504" y="1507430"/>
            <a:chExt cx="9036496" cy="3937793"/>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507430"/>
              <a:ext cx="8675687" cy="393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 xmlns:a16="http://schemas.microsoft.com/office/drawing/2014/main" id="{42563708-0776-4076-A940-BF5C7287EF01}"/>
                </a:ext>
              </a:extLst>
            </p:cNvPr>
            <p:cNvSpPr txBox="1"/>
            <p:nvPr/>
          </p:nvSpPr>
          <p:spPr>
            <a:xfrm>
              <a:off x="107504" y="1651447"/>
              <a:ext cx="9036495" cy="769441"/>
            </a:xfrm>
            <a:prstGeom prst="rect">
              <a:avLst/>
            </a:prstGeom>
            <a:solidFill>
              <a:schemeClr val="bg1"/>
            </a:solidFill>
          </p:spPr>
          <p:txBody>
            <a:bodyPr wrap="square">
              <a:spAutoFit/>
            </a:bodyPr>
            <a:lstStyle/>
            <a:p>
              <a:pPr marL="180340" marR="0" algn="ctr">
                <a:spcBef>
                  <a:spcPts val="0"/>
                </a:spcBef>
                <a:spcAft>
                  <a:spcPts val="0"/>
                </a:spcAft>
                <a:tabLst>
                  <a:tab pos="270510" algn="l"/>
                </a:tabLst>
              </a:pPr>
              <a:r>
                <a:rPr lang="vi-VN" sz="4400" b="1" kern="0" smtClean="0">
                  <a:solidFill>
                    <a:srgbClr val="0070C0"/>
                  </a:solidFill>
                  <a:latin typeface="Atm"/>
                  <a:ea typeface="Times New Roman" panose="02020603050405020304" pitchFamily="18" charset="0"/>
                  <a:cs typeface="Times New Roman" panose="02020603050405020304" pitchFamily="18" charset="0"/>
                </a:rPr>
                <a:t>1. Kể tên một số sách em đã đọc</a:t>
              </a:r>
              <a:endParaRPr lang="vi-VN" sz="4400" b="1" kern="0" smtClean="0">
                <a:solidFill>
                  <a:srgbClr val="0070C0"/>
                </a:solidFill>
                <a:effectLst/>
                <a:latin typeface="Atm"/>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182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 xmlns:a16="http://schemas.microsoft.com/office/drawing/2014/main" id="{42563708-0776-4076-A940-BF5C7287EF01}"/>
              </a:ext>
            </a:extLst>
          </p:cNvPr>
          <p:cNvSpPr txBox="1"/>
          <p:nvPr/>
        </p:nvSpPr>
        <p:spPr>
          <a:xfrm>
            <a:off x="351614" y="836712"/>
            <a:ext cx="8252834"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smtClean="0">
                <a:latin typeface="Times New Roman" panose="02020603050405020304" pitchFamily="18" charset="0"/>
                <a:ea typeface="Calibri" panose="020F0502020204030204" pitchFamily="34" charset="0"/>
                <a:cs typeface="Times New Roman" panose="02020603050405020304" pitchFamily="18" charset="0"/>
              </a:rPr>
              <a:t>THẢO LUẬN </a:t>
            </a:r>
          </a:p>
          <a:p>
            <a:pPr marL="180340" marR="0" algn="ctr">
              <a:spcBef>
                <a:spcPts val="0"/>
              </a:spcBef>
              <a:spcAft>
                <a:spcPts val="0"/>
              </a:spcAft>
              <a:tabLst>
                <a:tab pos="270510" algn="l"/>
              </a:tabLst>
            </a:pPr>
            <a:r>
              <a:rPr lang="vi-VN" sz="3600" b="1" kern="0" smtClean="0">
                <a:latin typeface="Times New Roman" panose="02020603050405020304" pitchFamily="18" charset="0"/>
                <a:ea typeface="Calibri" panose="020F0502020204030204" pitchFamily="34" charset="0"/>
                <a:cs typeface="Times New Roman" panose="02020603050405020304" pitchFamily="18" charset="0"/>
              </a:rPr>
              <a:t>NHÓM 2</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42563708-0776-4076-A940-BF5C7287EF01}"/>
              </a:ext>
            </a:extLst>
          </p:cNvPr>
          <p:cNvSpPr txBox="1"/>
          <p:nvPr/>
        </p:nvSpPr>
        <p:spPr>
          <a:xfrm>
            <a:off x="1115616" y="2420888"/>
            <a:ext cx="7488832" cy="2751522"/>
          </a:xfrm>
          <a:prstGeom prst="rect">
            <a:avLst/>
          </a:prstGeom>
          <a:noFill/>
        </p:spPr>
        <p:txBody>
          <a:bodyPr wrap="square">
            <a:spAutoFit/>
          </a:bodyPr>
          <a:lstStyle/>
          <a:p>
            <a:pPr marL="180340" marR="0">
              <a:spcBef>
                <a:spcPts val="0"/>
              </a:spcBef>
              <a:spcAft>
                <a:spcPts val="0"/>
              </a:spcAft>
              <a:tabLst>
                <a:tab pos="270510" algn="l"/>
              </a:tabLst>
            </a:pPr>
            <a:r>
              <a:rPr lang="vi-VN" sz="2400" b="1" kern="0" smtClean="0">
                <a:effectLst/>
                <a:latin typeface="Atm"/>
                <a:ea typeface="Times New Roman" panose="02020603050405020304" pitchFamily="18" charset="0"/>
                <a:cs typeface="Times New Roman" panose="02020603050405020304" pitchFamily="18" charset="0"/>
              </a:rPr>
              <a:t>	a.Truyện: Dế Mèn phiêu lưu ký, nghìn lẻ một đêm</a:t>
            </a:r>
          </a:p>
          <a:p>
            <a:pPr marL="180340" marR="0">
              <a:lnSpc>
                <a:spcPct val="130000"/>
              </a:lnSpc>
              <a:spcBef>
                <a:spcPts val="0"/>
              </a:spcBef>
              <a:spcAft>
                <a:spcPts val="0"/>
              </a:spcAft>
              <a:tabLst>
                <a:tab pos="270510" algn="l"/>
              </a:tabLst>
            </a:pPr>
            <a:r>
              <a:rPr lang="vi-VN" sz="2400" b="1" kern="0" smtClean="0">
                <a:effectLst/>
                <a:latin typeface="Atm"/>
                <a:ea typeface="Times New Roman" panose="02020603050405020304" pitchFamily="18" charset="0"/>
                <a:cs typeface="Times New Roman" panose="02020603050405020304" pitchFamily="18" charset="0"/>
              </a:rPr>
              <a:t>	b. Thơ: Đất nước, Truyện Kiều</a:t>
            </a:r>
          </a:p>
          <a:p>
            <a:pPr marL="180340" marR="0">
              <a:lnSpc>
                <a:spcPct val="130000"/>
              </a:lnSpc>
              <a:spcBef>
                <a:spcPts val="0"/>
              </a:spcBef>
              <a:spcAft>
                <a:spcPts val="0"/>
              </a:spcAft>
              <a:tabLst>
                <a:tab pos="270510" algn="l"/>
              </a:tabLst>
            </a:pPr>
            <a:r>
              <a:rPr lang="vi-VN" sz="2400" b="1" kern="0" smtClean="0">
                <a:effectLst/>
                <a:latin typeface="Atm"/>
                <a:ea typeface="Times New Roman" panose="02020603050405020304" pitchFamily="18" charset="0"/>
                <a:cs typeface="Times New Roman" panose="02020603050405020304" pitchFamily="18" charset="0"/>
              </a:rPr>
              <a:t>	c. Sách giáo khoa: Toán, Tiếng Việt lớp 3</a:t>
            </a:r>
          </a:p>
          <a:p>
            <a:pPr marL="180340" marR="0">
              <a:lnSpc>
                <a:spcPct val="130000"/>
              </a:lnSpc>
              <a:spcBef>
                <a:spcPts val="0"/>
              </a:spcBef>
              <a:spcAft>
                <a:spcPts val="0"/>
              </a:spcAft>
              <a:tabLst>
                <a:tab pos="270510" algn="l"/>
              </a:tabLst>
            </a:pPr>
            <a:r>
              <a:rPr lang="vi-VN" sz="2400" b="1" kern="0" smtClean="0">
                <a:effectLst/>
                <a:latin typeface="Atm"/>
                <a:ea typeface="Times New Roman" panose="02020603050405020304" pitchFamily="18" charset="0"/>
                <a:cs typeface="Times New Roman" panose="02020603050405020304" pitchFamily="18" charset="0"/>
              </a:rPr>
              <a:t>	d. Sách phổ biến kiến thức: Nhà giả Kim, Hạt giống tâm hồn</a:t>
            </a:r>
          </a:p>
        </p:txBody>
      </p:sp>
    </p:spTree>
    <p:extLst>
      <p:ext uri="{BB962C8B-B14F-4D97-AF65-F5344CB8AC3E}">
        <p14:creationId xmlns:p14="http://schemas.microsoft.com/office/powerpoint/2010/main" val="264958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grpSp>
        <p:nvGrpSpPr>
          <p:cNvPr id="2" name="Group 1"/>
          <p:cNvGrpSpPr/>
          <p:nvPr/>
        </p:nvGrpSpPr>
        <p:grpSpPr>
          <a:xfrm>
            <a:off x="0" y="1134722"/>
            <a:ext cx="9143999" cy="5051969"/>
            <a:chOff x="0" y="1134722"/>
            <a:chExt cx="9143999" cy="5051969"/>
          </a:xfrm>
        </p:grpSpPr>
        <p:pic>
          <p:nvPicPr>
            <p:cNvPr id="3075"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536" l="0" r="100000"/>
                      </a14:imgEffect>
                    </a14:imgLayer>
                  </a14:imgProps>
                </a:ext>
                <a:ext uri="{28A0092B-C50C-407E-A947-70E740481C1C}">
                  <a14:useLocalDpi xmlns:a14="http://schemas.microsoft.com/office/drawing/2010/main" val="0"/>
                </a:ext>
              </a:extLst>
            </a:blip>
            <a:srcRect/>
            <a:stretch>
              <a:fillRect/>
            </a:stretch>
          </p:blipFill>
          <p:spPr bwMode="auto">
            <a:xfrm>
              <a:off x="0" y="1134722"/>
              <a:ext cx="9143999" cy="505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 xmlns:a16="http://schemas.microsoft.com/office/drawing/2014/main" id="{42563708-0776-4076-A940-BF5C7287EF01}"/>
                </a:ext>
              </a:extLst>
            </p:cNvPr>
            <p:cNvSpPr txBox="1"/>
            <p:nvPr/>
          </p:nvSpPr>
          <p:spPr>
            <a:xfrm>
              <a:off x="0" y="1134722"/>
              <a:ext cx="9036496" cy="646331"/>
            </a:xfrm>
            <a:prstGeom prst="rect">
              <a:avLst/>
            </a:prstGeom>
            <a:solidFill>
              <a:schemeClr val="bg1"/>
            </a:solidFill>
          </p:spPr>
          <p:txBody>
            <a:bodyPr wrap="square">
              <a:spAutoFit/>
            </a:bodyPr>
            <a:lstStyle/>
            <a:p>
              <a:pPr marL="180340" marR="0" algn="ctr">
                <a:spcBef>
                  <a:spcPts val="0"/>
                </a:spcBef>
                <a:spcAft>
                  <a:spcPts val="0"/>
                </a:spcAft>
                <a:tabLst>
                  <a:tab pos="270510" algn="l"/>
                </a:tabLst>
              </a:pPr>
              <a:r>
                <a:rPr lang="vi-VN" sz="3600" b="1" kern="0" smtClean="0">
                  <a:solidFill>
                    <a:srgbClr val="0070C0"/>
                  </a:solidFill>
                  <a:latin typeface="Atm"/>
                  <a:ea typeface="Times New Roman" panose="02020603050405020304" pitchFamily="18" charset="0"/>
                  <a:cs typeface="Times New Roman" panose="02020603050405020304" pitchFamily="18" charset="0"/>
                </a:rPr>
                <a:t>Xếp các từ sau vào nhóm từ thích hợp</a:t>
              </a:r>
              <a:endParaRPr lang="vi-VN" sz="3600" b="1" kern="0" smtClean="0">
                <a:solidFill>
                  <a:srgbClr val="0070C0"/>
                </a:solidFill>
                <a:effectLst/>
                <a:latin typeface="Atm"/>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16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 xmlns:a16="http://schemas.microsoft.com/office/drawing/2014/main" id="{42563708-0776-4076-A940-BF5C7287EF01}"/>
              </a:ext>
            </a:extLst>
          </p:cNvPr>
          <p:cNvSpPr txBox="1"/>
          <p:nvPr/>
        </p:nvSpPr>
        <p:spPr>
          <a:xfrm>
            <a:off x="2555776" y="836712"/>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smtClean="0">
                <a:latin typeface="Times New Roman" panose="02020603050405020304" pitchFamily="18" charset="0"/>
                <a:ea typeface="Calibri" panose="020F0502020204030204" pitchFamily="34" charset="0"/>
                <a:cs typeface="Times New Roman" panose="02020603050405020304" pitchFamily="18" charset="0"/>
              </a:rPr>
              <a:t>Hoạt động của thư viện</a:t>
            </a:r>
          </a:p>
        </p:txBody>
      </p:sp>
      <p:sp>
        <p:nvSpPr>
          <p:cNvPr id="6" name="TextBox 5">
            <a:extLst>
              <a:ext uri="{FF2B5EF4-FFF2-40B4-BE49-F238E27FC236}">
                <a16:creationId xmlns="" xmlns:a16="http://schemas.microsoft.com/office/drawing/2014/main" id="{42563708-0776-4076-A940-BF5C7287EF01}"/>
              </a:ext>
            </a:extLst>
          </p:cNvPr>
          <p:cNvSpPr txBox="1"/>
          <p:nvPr/>
        </p:nvSpPr>
        <p:spPr>
          <a:xfrm>
            <a:off x="1131699" y="2780928"/>
            <a:ext cx="6845696" cy="2800767"/>
          </a:xfrm>
          <a:prstGeom prst="rect">
            <a:avLst/>
          </a:prstGeom>
          <a:noFill/>
        </p:spPr>
        <p:txBody>
          <a:bodyPr wrap="square">
            <a:spAutoFit/>
          </a:bodyPr>
          <a:lstStyle/>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T</a:t>
            </a:r>
            <a:r>
              <a:rPr lang="vi-VN" sz="4400" b="1" kern="0" smtClean="0">
                <a:solidFill>
                  <a:srgbClr val="0070C0"/>
                </a:solidFill>
                <a:latin typeface="Atm"/>
                <a:ea typeface="Times New Roman" panose="02020603050405020304" pitchFamily="18" charset="0"/>
                <a:cs typeface="Times New Roman" panose="02020603050405020304" pitchFamily="18" charset="0"/>
              </a:rPr>
              <a:t>rưng bày sách, giới thiệu sách, bảo quản sách, phân loại sách, cho mượn sách.</a:t>
            </a:r>
            <a:endParaRPr lang="vi-VN" sz="4400" b="1" kern="0" smtClea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215</Words>
  <PresentationFormat>On-screen Show (4:3)</PresentationFormat>
  <Paragraphs>33</Paragraphs>
  <Slides>19</Slides>
  <Notes>1</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2023-08-28T21:16:22Z</dcterms:created>
  <dcterms:modified xsi:type="dcterms:W3CDTF">2023-08-29T14:42:06Z</dcterms:modified>
</cp:coreProperties>
</file>