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3" r:id="rId2"/>
    <p:sldMasterId id="2147483686" r:id="rId3"/>
    <p:sldMasterId id="2147483698" r:id="rId4"/>
  </p:sldMasterIdLst>
  <p:notesMasterIdLst>
    <p:notesMasterId r:id="rId46"/>
  </p:notesMasterIdLst>
  <p:sldIdLst>
    <p:sldId id="484" r:id="rId5"/>
    <p:sldId id="300" r:id="rId6"/>
    <p:sldId id="294" r:id="rId7"/>
    <p:sldId id="295" r:id="rId8"/>
    <p:sldId id="296" r:id="rId9"/>
    <p:sldId id="297" r:id="rId10"/>
    <p:sldId id="317" r:id="rId11"/>
    <p:sldId id="485" r:id="rId12"/>
    <p:sldId id="306" r:id="rId13"/>
    <p:sldId id="487" r:id="rId14"/>
    <p:sldId id="474" r:id="rId15"/>
    <p:sldId id="337" r:id="rId16"/>
    <p:sldId id="473" r:id="rId17"/>
    <p:sldId id="477" r:id="rId18"/>
    <p:sldId id="495" r:id="rId19"/>
    <p:sldId id="490" r:id="rId20"/>
    <p:sldId id="335" r:id="rId21"/>
    <p:sldId id="491" r:id="rId22"/>
    <p:sldId id="494" r:id="rId23"/>
    <p:sldId id="361" r:id="rId24"/>
    <p:sldId id="364" r:id="rId25"/>
    <p:sldId id="302" r:id="rId26"/>
    <p:sldId id="475" r:id="rId27"/>
    <p:sldId id="260" r:id="rId28"/>
    <p:sldId id="486" r:id="rId29"/>
    <p:sldId id="476" r:id="rId30"/>
    <p:sldId id="478" r:id="rId31"/>
    <p:sldId id="496" r:id="rId32"/>
    <p:sldId id="492" r:id="rId33"/>
    <p:sldId id="288" r:id="rId34"/>
    <p:sldId id="289" r:id="rId35"/>
    <p:sldId id="298" r:id="rId36"/>
    <p:sldId id="497" r:id="rId37"/>
    <p:sldId id="493" r:id="rId38"/>
    <p:sldId id="264" r:id="rId39"/>
    <p:sldId id="256" r:id="rId40"/>
    <p:sldId id="257" r:id="rId41"/>
    <p:sldId id="261" r:id="rId42"/>
    <p:sldId id="262" r:id="rId43"/>
    <p:sldId id="263" r:id="rId44"/>
    <p:sldId id="301" r:id="rId45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47"/>
      <p:bold r:id="rId48"/>
    </p:embeddedFont>
    <p:embeddedFont>
      <p:font typeface="Bahnschrift SemiBold" panose="020B0502040204020203" pitchFamily="34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onsolas" panose="020B0609020204030204" pitchFamily="49" charset="0"/>
      <p:regular r:id="rId56"/>
      <p:bold r:id="rId57"/>
      <p:italic r:id="rId58"/>
      <p:boldItalic r:id="rId59"/>
    </p:embeddedFont>
    <p:embeddedFont>
      <p:font typeface="Corbel" panose="020B0503020204020204" pitchFamily="34" charset="0"/>
      <p:regular r:id="rId60"/>
      <p:bold r:id="rId61"/>
      <p:italic r:id="rId62"/>
      <p:boldItalic r:id="rId63"/>
    </p:embeddedFont>
    <p:embeddedFont>
      <p:font typeface="Fira Sans Extra Condensed Medium" panose="020B0604020202020204" charset="0"/>
      <p:regular r:id="rId64"/>
      <p:bold r:id="rId65"/>
      <p:italic r:id="rId66"/>
      <p:boldItalic r:id="rId67"/>
    </p:embeddedFont>
    <p:embeddedFont>
      <p:font typeface="Raleway" pitchFamily="2" charset="0"/>
      <p:regular r:id="rId68"/>
      <p:bold r:id="rId69"/>
      <p:italic r:id="rId70"/>
      <p:boldItalic r:id="rId71"/>
    </p:embeddedFont>
    <p:embeddedFont>
      <p:font typeface="Squada One" panose="020B0604020202020204" charset="0"/>
      <p:regular r:id="rId72"/>
    </p:embeddedFont>
    <p:embeddedFont>
      <p:font typeface="Wingdings 2" panose="05020102010507070707" pitchFamily="18" charset="2"/>
      <p:regular r:id="rId73"/>
    </p:embeddedFont>
    <p:embeddedFont>
      <p:font typeface="Wingdings 3" panose="05040102010807070707" pitchFamily="18" charset="2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07">
          <p15:clr>
            <a:srgbClr val="9AA0A6"/>
          </p15:clr>
        </p15:guide>
        <p15:guide id="2" orient="horz" pos="1790">
          <p15:clr>
            <a:srgbClr val="9AA0A6"/>
          </p15:clr>
        </p15:guide>
        <p15:guide id="3" orient="horz" pos="1148">
          <p15:clr>
            <a:srgbClr val="9AA0A6"/>
          </p15:clr>
        </p15:guide>
        <p15:guide id="4" pos="2880">
          <p15:clr>
            <a:srgbClr val="9AA0A6"/>
          </p15:clr>
        </p15:guide>
        <p15:guide id="5" orient="horz" pos="145">
          <p15:clr>
            <a:srgbClr val="9AA0A6"/>
          </p15:clr>
        </p15:guide>
        <p15:guide id="6" orient="horz" pos="2526">
          <p15:clr>
            <a:srgbClr val="9AA0A6"/>
          </p15:clr>
        </p15:guide>
        <p15:guide id="7" orient="horz" pos="1469">
          <p15:clr>
            <a:srgbClr val="9AA0A6"/>
          </p15:clr>
        </p15:guide>
        <p15:guide id="8" orient="horz" pos="2795">
          <p15:clr>
            <a:srgbClr val="9AA0A6"/>
          </p15:clr>
        </p15:guide>
        <p15:guide id="9" orient="horz" pos="2146">
          <p15:clr>
            <a:srgbClr val="9AA0A6"/>
          </p15:clr>
        </p15:guide>
        <p15:guide id="10" orient="horz" pos="2686">
          <p15:clr>
            <a:srgbClr val="9AA0A6"/>
          </p15:clr>
        </p15:guide>
        <p15:guide id="11" orient="horz" pos="110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CC00"/>
    <a:srgbClr val="DCC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769A9D-871D-47F4-A8CA-EEE6D783E2E5}">
  <a:tblStyle styleId="{CB769A9D-871D-47F4-A8CA-EEE6D783E2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558" y="240"/>
      </p:cViewPr>
      <p:guideLst>
        <p:guide orient="horz" pos="907"/>
        <p:guide orient="horz" pos="1790"/>
        <p:guide orient="horz" pos="1148"/>
        <p:guide pos="2880"/>
        <p:guide orient="horz" pos="145"/>
        <p:guide orient="horz" pos="2526"/>
        <p:guide orient="horz" pos="1469"/>
        <p:guide orient="horz" pos="2795"/>
        <p:guide orient="horz" pos="2146"/>
        <p:guide orient="horz" pos="2686"/>
        <p:guide orient="horz" pos="11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font" Target="fonts/font28.fntdata"/><Relationship Id="rId5" Type="http://schemas.openxmlformats.org/officeDocument/2006/relationships/slide" Target="slides/slide1.xml"/><Relationship Id="rId61" Type="http://schemas.openxmlformats.org/officeDocument/2006/relationships/font" Target="fonts/font1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4C4273-2B00-4344-9374-30246434C63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2AD79F-8A36-4B0D-9067-C0236FB1E05F}">
      <dgm:prSet phldrT="[Text]" custT="1"/>
      <dgm:spPr/>
      <dgm:t>
        <a:bodyPr/>
        <a:lstStyle/>
        <a:p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1</a:t>
          </a:r>
        </a:p>
      </dgm:t>
    </dgm:pt>
    <dgm:pt modelId="{50569911-8C25-4036-BC19-57609DC8CBE2}" type="parTrans" cxnId="{EE8827BA-51EE-4A90-B7FA-181D9EEDD0A3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B7C371-E4C3-415C-A32B-A46FC67B1C04}" type="sibTrans" cxnId="{EE8827BA-51EE-4A90-B7FA-181D9EEDD0A3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02477C-08FC-4D10-8C93-32D01BB72B1D}">
      <dgm:prSet phldrT="[Text]" custT="1"/>
      <dgm:spPr/>
      <dgm:t>
        <a:bodyPr/>
        <a:lstStyle/>
        <a:p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2</a:t>
          </a:r>
        </a:p>
      </dgm:t>
    </dgm:pt>
    <dgm:pt modelId="{032D226E-E6BE-4919-8320-3B1069CF9B17}" type="parTrans" cxnId="{8B9BC0D5-9E8F-46DE-9C78-F07C6B7D48B7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B063B8-3778-4F03-B9D0-21A1BF875F18}" type="sibTrans" cxnId="{8B9BC0D5-9E8F-46DE-9C78-F07C6B7D48B7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EA5F2A-2C41-474A-9913-F7A616CF1B2E}">
      <dgm:prSet phldrT="[Text]" custT="1"/>
      <dgm:spPr/>
      <dgm:t>
        <a:bodyPr/>
        <a:lstStyle/>
        <a:p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3</a:t>
          </a:r>
        </a:p>
      </dgm:t>
    </dgm:pt>
    <dgm:pt modelId="{15C38E88-61DE-4150-B1E7-088C3C06EA71}" type="parTrans" cxnId="{FC259656-2328-4728-8C21-32E8FDC162DC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F0FDF-BBBA-4BA0-B14A-67F6E5F95F87}" type="sibTrans" cxnId="{FC259656-2328-4728-8C21-32E8FDC162DC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C23844-E719-4CFD-B285-F8FC433D3748}" type="pres">
      <dgm:prSet presAssocID="{494C4273-2B00-4344-9374-30246434C63A}" presName="rootnode" presStyleCnt="0">
        <dgm:presLayoutVars>
          <dgm:chMax/>
          <dgm:chPref/>
          <dgm:dir/>
          <dgm:animLvl val="lvl"/>
        </dgm:presLayoutVars>
      </dgm:prSet>
      <dgm:spPr/>
    </dgm:pt>
    <dgm:pt modelId="{7EE4104D-DE0A-4E77-A92A-890EF185FD04}" type="pres">
      <dgm:prSet presAssocID="{792AD79F-8A36-4B0D-9067-C0236FB1E05F}" presName="composite" presStyleCnt="0"/>
      <dgm:spPr/>
    </dgm:pt>
    <dgm:pt modelId="{908F5C88-6D1E-446C-8EC0-20A17BDEB878}" type="pres">
      <dgm:prSet presAssocID="{792AD79F-8A36-4B0D-9067-C0236FB1E05F}" presName="bentUpArrow1" presStyleLbl="alignImgPlace1" presStyleIdx="0" presStyleCnt="2" custScaleX="206505" custScaleY="367360" custLinFactX="-200000" custLinFactY="16124" custLinFactNeighborX="-229320" custLinFactNeighborY="100000"/>
      <dgm:spPr/>
    </dgm:pt>
    <dgm:pt modelId="{A5BC7F67-0EA0-4668-BCB2-1626F6427175}" type="pres">
      <dgm:prSet presAssocID="{792AD79F-8A36-4B0D-9067-C0236FB1E05F}" presName="ParentText" presStyleLbl="node1" presStyleIdx="0" presStyleCnt="3" custScaleX="183480" custScaleY="250827" custLinFactX="-130544" custLinFactY="-100000" custLinFactNeighborX="-200000" custLinFactNeighborY="-151017">
        <dgm:presLayoutVars>
          <dgm:chMax val="1"/>
          <dgm:chPref val="1"/>
          <dgm:bulletEnabled val="1"/>
        </dgm:presLayoutVars>
      </dgm:prSet>
      <dgm:spPr/>
    </dgm:pt>
    <dgm:pt modelId="{69AF5332-C81A-4246-94AC-08C01D350B4E}" type="pres">
      <dgm:prSet presAssocID="{792AD79F-8A36-4B0D-9067-C0236FB1E05F}" presName="ChildText" presStyleLbl="revTx" presStyleIdx="0" presStyleCnt="2" custScaleX="1478372" custLinFactX="248307" custLinFactY="-98291" custLinFactNeighborX="300000" custLinFactNeighborY="-100000">
        <dgm:presLayoutVars>
          <dgm:chMax val="0"/>
          <dgm:chPref val="0"/>
          <dgm:bulletEnabled val="1"/>
        </dgm:presLayoutVars>
      </dgm:prSet>
      <dgm:spPr/>
    </dgm:pt>
    <dgm:pt modelId="{57570345-5155-42A4-B532-1BEF22567837}" type="pres">
      <dgm:prSet presAssocID="{82B7C371-E4C3-415C-A32B-A46FC67B1C04}" presName="sibTrans" presStyleCnt="0"/>
      <dgm:spPr/>
    </dgm:pt>
    <dgm:pt modelId="{F467C75E-9AEB-4A6E-878C-710E3236AE64}" type="pres">
      <dgm:prSet presAssocID="{CC02477C-08FC-4D10-8C93-32D01BB72B1D}" presName="composite" presStyleCnt="0"/>
      <dgm:spPr/>
    </dgm:pt>
    <dgm:pt modelId="{F71B9E87-AE23-4734-AF00-9D44FFE28C45}" type="pres">
      <dgm:prSet presAssocID="{CC02477C-08FC-4D10-8C93-32D01BB72B1D}" presName="bentUpArrow1" presStyleLbl="alignImgPlace1" presStyleIdx="1" presStyleCnt="2" custScaleX="241140" custScaleY="369405" custLinFactX="-400000" custLinFactY="14368" custLinFactNeighborX="-489498" custLinFactNeighborY="100000"/>
      <dgm:spPr/>
    </dgm:pt>
    <dgm:pt modelId="{37C9A310-DEA6-4AF3-9F71-7A9D8857ABFA}" type="pres">
      <dgm:prSet presAssocID="{CC02477C-08FC-4D10-8C93-32D01BB72B1D}" presName="ParentText" presStyleLbl="node1" presStyleIdx="1" presStyleCnt="3" custScaleX="196077" custScaleY="218728" custLinFactX="-300000" custLinFactNeighborX="-358322" custLinFactNeighborY="25644">
        <dgm:presLayoutVars>
          <dgm:chMax val="1"/>
          <dgm:chPref val="1"/>
          <dgm:bulletEnabled val="1"/>
        </dgm:presLayoutVars>
      </dgm:prSet>
      <dgm:spPr/>
    </dgm:pt>
    <dgm:pt modelId="{1F92CEB3-A15B-48F7-BD63-4C93D937C5FC}" type="pres">
      <dgm:prSet presAssocID="{CC02477C-08FC-4D10-8C93-32D01BB72B1D}" presName="ChildText" presStyleLbl="revTx" presStyleIdx="1" presStyleCnt="2" custScaleX="1483674" custLinFactX="-24377" custLinFactY="-100000" custLinFactNeighborX="-100000" custLinFactNeighborY="-126549">
        <dgm:presLayoutVars>
          <dgm:chMax val="0"/>
          <dgm:chPref val="0"/>
          <dgm:bulletEnabled val="1"/>
        </dgm:presLayoutVars>
      </dgm:prSet>
      <dgm:spPr/>
    </dgm:pt>
    <dgm:pt modelId="{354D7454-A24C-4249-98A4-F8897CFD4934}" type="pres">
      <dgm:prSet presAssocID="{3AB063B8-3778-4F03-B9D0-21A1BF875F18}" presName="sibTrans" presStyleCnt="0"/>
      <dgm:spPr/>
    </dgm:pt>
    <dgm:pt modelId="{4A3F4128-7783-4C7B-8446-641C6524D72F}" type="pres">
      <dgm:prSet presAssocID="{84EA5F2A-2C41-474A-9913-F7A616CF1B2E}" presName="composite" presStyleCnt="0"/>
      <dgm:spPr/>
    </dgm:pt>
    <dgm:pt modelId="{3370AEFE-88E0-44D3-83EA-BEDC6D8FE2C7}" type="pres">
      <dgm:prSet presAssocID="{84EA5F2A-2C41-474A-9913-F7A616CF1B2E}" presName="ParentText" presStyleLbl="node1" presStyleIdx="2" presStyleCnt="3" custScaleX="163127" custScaleY="229055" custLinFactX="-286295" custLinFactNeighborX="-300000" custLinFactNeighborY="8863">
        <dgm:presLayoutVars>
          <dgm:chMax val="1"/>
          <dgm:chPref val="1"/>
          <dgm:bulletEnabled val="1"/>
        </dgm:presLayoutVars>
      </dgm:prSet>
      <dgm:spPr/>
    </dgm:pt>
  </dgm:ptLst>
  <dgm:cxnLst>
    <dgm:cxn modelId="{12E2C961-D8EF-4959-8C67-99A81605E420}" type="presOf" srcId="{494C4273-2B00-4344-9374-30246434C63A}" destId="{C1C23844-E719-4CFD-B285-F8FC433D3748}" srcOrd="0" destOrd="0" presId="urn:microsoft.com/office/officeart/2005/8/layout/StepDownProcess"/>
    <dgm:cxn modelId="{52693262-A093-4A92-AE21-6E5E7A29820C}" type="presOf" srcId="{792AD79F-8A36-4B0D-9067-C0236FB1E05F}" destId="{A5BC7F67-0EA0-4668-BCB2-1626F6427175}" srcOrd="0" destOrd="0" presId="urn:microsoft.com/office/officeart/2005/8/layout/StepDownProcess"/>
    <dgm:cxn modelId="{FC259656-2328-4728-8C21-32E8FDC162DC}" srcId="{494C4273-2B00-4344-9374-30246434C63A}" destId="{84EA5F2A-2C41-474A-9913-F7A616CF1B2E}" srcOrd="2" destOrd="0" parTransId="{15C38E88-61DE-4150-B1E7-088C3C06EA71}" sibTransId="{CDFF0FDF-BBBA-4BA0-B14A-67F6E5F95F87}"/>
    <dgm:cxn modelId="{7C659757-87AA-42FE-9846-BE27A06A5281}" type="presOf" srcId="{CC02477C-08FC-4D10-8C93-32D01BB72B1D}" destId="{37C9A310-DEA6-4AF3-9F71-7A9D8857ABFA}" srcOrd="0" destOrd="0" presId="urn:microsoft.com/office/officeart/2005/8/layout/StepDownProcess"/>
    <dgm:cxn modelId="{B31852A0-1833-49BD-8352-1E98984C5581}" type="presOf" srcId="{84EA5F2A-2C41-474A-9913-F7A616CF1B2E}" destId="{3370AEFE-88E0-44D3-83EA-BEDC6D8FE2C7}" srcOrd="0" destOrd="0" presId="urn:microsoft.com/office/officeart/2005/8/layout/StepDownProcess"/>
    <dgm:cxn modelId="{EE8827BA-51EE-4A90-B7FA-181D9EEDD0A3}" srcId="{494C4273-2B00-4344-9374-30246434C63A}" destId="{792AD79F-8A36-4B0D-9067-C0236FB1E05F}" srcOrd="0" destOrd="0" parTransId="{50569911-8C25-4036-BC19-57609DC8CBE2}" sibTransId="{82B7C371-E4C3-415C-A32B-A46FC67B1C04}"/>
    <dgm:cxn modelId="{8B9BC0D5-9E8F-46DE-9C78-F07C6B7D48B7}" srcId="{494C4273-2B00-4344-9374-30246434C63A}" destId="{CC02477C-08FC-4D10-8C93-32D01BB72B1D}" srcOrd="1" destOrd="0" parTransId="{032D226E-E6BE-4919-8320-3B1069CF9B17}" sibTransId="{3AB063B8-3778-4F03-B9D0-21A1BF875F18}"/>
    <dgm:cxn modelId="{27A4C7D5-E5DE-4F3D-8FC5-47933BAE76A8}" type="presParOf" srcId="{C1C23844-E719-4CFD-B285-F8FC433D3748}" destId="{7EE4104D-DE0A-4E77-A92A-890EF185FD04}" srcOrd="0" destOrd="0" presId="urn:microsoft.com/office/officeart/2005/8/layout/StepDownProcess"/>
    <dgm:cxn modelId="{45A6B9C7-4EE0-4A93-B6BB-1B5E007E92BE}" type="presParOf" srcId="{7EE4104D-DE0A-4E77-A92A-890EF185FD04}" destId="{908F5C88-6D1E-446C-8EC0-20A17BDEB878}" srcOrd="0" destOrd="0" presId="urn:microsoft.com/office/officeart/2005/8/layout/StepDownProcess"/>
    <dgm:cxn modelId="{C044BE22-5E03-43BD-9D1E-47A5BA45AB33}" type="presParOf" srcId="{7EE4104D-DE0A-4E77-A92A-890EF185FD04}" destId="{A5BC7F67-0EA0-4668-BCB2-1626F6427175}" srcOrd="1" destOrd="0" presId="urn:microsoft.com/office/officeart/2005/8/layout/StepDownProcess"/>
    <dgm:cxn modelId="{B84955AF-12E1-49B2-84AC-1A4719567C18}" type="presParOf" srcId="{7EE4104D-DE0A-4E77-A92A-890EF185FD04}" destId="{69AF5332-C81A-4246-94AC-08C01D350B4E}" srcOrd="2" destOrd="0" presId="urn:microsoft.com/office/officeart/2005/8/layout/StepDownProcess"/>
    <dgm:cxn modelId="{D2001D66-EE6C-4BA9-9B14-017886B56E50}" type="presParOf" srcId="{C1C23844-E719-4CFD-B285-F8FC433D3748}" destId="{57570345-5155-42A4-B532-1BEF22567837}" srcOrd="1" destOrd="0" presId="urn:microsoft.com/office/officeart/2005/8/layout/StepDownProcess"/>
    <dgm:cxn modelId="{C2ECEC87-29FB-4F21-B4E1-9E6209F6B958}" type="presParOf" srcId="{C1C23844-E719-4CFD-B285-F8FC433D3748}" destId="{F467C75E-9AEB-4A6E-878C-710E3236AE64}" srcOrd="2" destOrd="0" presId="urn:microsoft.com/office/officeart/2005/8/layout/StepDownProcess"/>
    <dgm:cxn modelId="{56D2A4BE-B775-41CD-BD67-C81844D17FB1}" type="presParOf" srcId="{F467C75E-9AEB-4A6E-878C-710E3236AE64}" destId="{F71B9E87-AE23-4734-AF00-9D44FFE28C45}" srcOrd="0" destOrd="0" presId="urn:microsoft.com/office/officeart/2005/8/layout/StepDownProcess"/>
    <dgm:cxn modelId="{E2431306-81E1-4E69-BEDD-A4641E886B77}" type="presParOf" srcId="{F467C75E-9AEB-4A6E-878C-710E3236AE64}" destId="{37C9A310-DEA6-4AF3-9F71-7A9D8857ABFA}" srcOrd="1" destOrd="0" presId="urn:microsoft.com/office/officeart/2005/8/layout/StepDownProcess"/>
    <dgm:cxn modelId="{B58CF669-E972-47CA-8B89-5BA91437BB8B}" type="presParOf" srcId="{F467C75E-9AEB-4A6E-878C-710E3236AE64}" destId="{1F92CEB3-A15B-48F7-BD63-4C93D937C5FC}" srcOrd="2" destOrd="0" presId="urn:microsoft.com/office/officeart/2005/8/layout/StepDownProcess"/>
    <dgm:cxn modelId="{83EDB360-F022-4D83-84EF-DCF58439662F}" type="presParOf" srcId="{C1C23844-E719-4CFD-B285-F8FC433D3748}" destId="{354D7454-A24C-4249-98A4-F8897CFD4934}" srcOrd="3" destOrd="0" presId="urn:microsoft.com/office/officeart/2005/8/layout/StepDownProcess"/>
    <dgm:cxn modelId="{D7C05969-F6EA-425B-A437-446F966D95C8}" type="presParOf" srcId="{C1C23844-E719-4CFD-B285-F8FC433D3748}" destId="{4A3F4128-7783-4C7B-8446-641C6524D72F}" srcOrd="4" destOrd="0" presId="urn:microsoft.com/office/officeart/2005/8/layout/StepDownProcess"/>
    <dgm:cxn modelId="{F30014CD-1BC6-4357-AB81-D136FBA364E5}" type="presParOf" srcId="{4A3F4128-7783-4C7B-8446-641C6524D72F}" destId="{3370AEFE-88E0-44D3-83EA-BEDC6D8FE2C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2C5465-070F-48CA-86D0-19BD1AB3A93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33950-CB62-4F65-B63F-953E50E7168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Tổng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proton (Z)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và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neutron (N)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trong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một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hạt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nhân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được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gọi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là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khối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kí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hiệu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là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A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</a:p>
      </dgm:t>
    </dgm:pt>
    <dgm:pt modelId="{D1B09846-3DA4-460A-9F2D-874F580E4683}" type="parTrans" cxnId="{257F88DB-9886-41E4-A8A1-C30F8837613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5BCDCC-05AD-4CFE-B17C-CAA3952039DC}" type="sibTrans" cxnId="{257F88DB-9886-41E4-A8A1-C30F88376130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6C8D9-73B7-4ABB-ABCC-DF4214B17F4B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khối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giá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trị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khối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lượng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. </a:t>
          </a:r>
        </a:p>
      </dgm:t>
    </dgm:pt>
    <dgm:pt modelId="{D926D581-9E6D-4D9D-981D-34D370C3F01C}" type="parTrans" cxnId="{EE9CBE49-C83F-4AFE-9C93-E5CFB2BD53C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B7EA56-CB49-4CC1-B204-F32C1A44C7CA}" type="sibTrans" cxnId="{EE9CBE49-C83F-4AFE-9C93-E5CFB2BD53C6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7BDC68-75A5-4B4D-BB6B-17248C84D47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A = Z + N</a:t>
          </a:r>
        </a:p>
      </dgm:t>
    </dgm:pt>
    <dgm:pt modelId="{20AA7552-1841-47B6-8E6C-B978768A9676}" type="parTrans" cxnId="{862194A4-A482-4E4B-B9A3-FC8B3386EC5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E74670-1983-48DA-97EF-671516C86693}" type="sibTrans" cxnId="{862194A4-A482-4E4B-B9A3-FC8B3386EC5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CD7843-6C2B-4998-8744-654B84458525}" type="pres">
      <dgm:prSet presAssocID="{492C5465-070F-48CA-86D0-19BD1AB3A93B}" presName="diagram" presStyleCnt="0">
        <dgm:presLayoutVars>
          <dgm:dir/>
          <dgm:resizeHandles val="exact"/>
        </dgm:presLayoutVars>
      </dgm:prSet>
      <dgm:spPr/>
    </dgm:pt>
    <dgm:pt modelId="{E21EC6FB-40EB-4E6D-B732-9D553911C4D9}" type="pres">
      <dgm:prSet presAssocID="{31933950-CB62-4F65-B63F-953E50E71681}" presName="node" presStyleLbl="node1" presStyleIdx="0" presStyleCnt="3" custScaleX="174699" custScaleY="158604">
        <dgm:presLayoutVars>
          <dgm:bulletEnabled val="1"/>
        </dgm:presLayoutVars>
      </dgm:prSet>
      <dgm:spPr/>
    </dgm:pt>
    <dgm:pt modelId="{E4085C22-3562-4A69-A934-0EB3E4BFC966}" type="pres">
      <dgm:prSet presAssocID="{E25BCDCC-05AD-4CFE-B17C-CAA3952039DC}" presName="sibTrans" presStyleLbl="sibTrans2D1" presStyleIdx="0" presStyleCnt="2" custScaleX="188070" custLinFactNeighborX="16605" custLinFactNeighborY="-7910"/>
      <dgm:spPr/>
    </dgm:pt>
    <dgm:pt modelId="{A79CB0B2-B531-4E3D-AD87-4E0563B6DE8C}" type="pres">
      <dgm:prSet presAssocID="{E25BCDCC-05AD-4CFE-B17C-CAA3952039DC}" presName="connectorText" presStyleLbl="sibTrans2D1" presStyleIdx="0" presStyleCnt="2"/>
      <dgm:spPr/>
    </dgm:pt>
    <dgm:pt modelId="{4E363B7C-47A4-41E5-B799-51CBCDEC0066}" type="pres">
      <dgm:prSet presAssocID="{5406C8D9-73B7-4ABB-ABCC-DF4214B17F4B}" presName="node" presStyleLbl="node1" presStyleIdx="1" presStyleCnt="3" custScaleX="117740">
        <dgm:presLayoutVars>
          <dgm:bulletEnabled val="1"/>
        </dgm:presLayoutVars>
      </dgm:prSet>
      <dgm:spPr/>
    </dgm:pt>
    <dgm:pt modelId="{60DF225D-ACD0-4D58-ABA0-4D1237C579DB}" type="pres">
      <dgm:prSet presAssocID="{26B7EA56-CB49-4CC1-B204-F32C1A44C7CA}" presName="sibTrans" presStyleLbl="sibTrans2D1" presStyleIdx="1" presStyleCnt="2" custScaleX="160354"/>
      <dgm:spPr/>
    </dgm:pt>
    <dgm:pt modelId="{E154D530-6133-46FE-876B-8BB480A8DE9F}" type="pres">
      <dgm:prSet presAssocID="{26B7EA56-CB49-4CC1-B204-F32C1A44C7CA}" presName="connectorText" presStyleLbl="sibTrans2D1" presStyleIdx="1" presStyleCnt="2"/>
      <dgm:spPr/>
    </dgm:pt>
    <dgm:pt modelId="{6DEA2456-6ECD-49FF-9842-F65ABFF5C1E6}" type="pres">
      <dgm:prSet presAssocID="{CD7BDC68-75A5-4B4D-BB6B-17248C84D47F}" presName="node" presStyleLbl="node1" presStyleIdx="2" presStyleCnt="3" custScaleX="133740">
        <dgm:presLayoutVars>
          <dgm:bulletEnabled val="1"/>
        </dgm:presLayoutVars>
      </dgm:prSet>
      <dgm:spPr/>
    </dgm:pt>
  </dgm:ptLst>
  <dgm:cxnLst>
    <dgm:cxn modelId="{25B0FA41-8F11-45B4-8974-840A686519BC}" type="presOf" srcId="{E25BCDCC-05AD-4CFE-B17C-CAA3952039DC}" destId="{E4085C22-3562-4A69-A934-0EB3E4BFC966}" srcOrd="0" destOrd="0" presId="urn:microsoft.com/office/officeart/2005/8/layout/process5"/>
    <dgm:cxn modelId="{EE9CBE49-C83F-4AFE-9C93-E5CFB2BD53C6}" srcId="{492C5465-070F-48CA-86D0-19BD1AB3A93B}" destId="{5406C8D9-73B7-4ABB-ABCC-DF4214B17F4B}" srcOrd="1" destOrd="0" parTransId="{D926D581-9E6D-4D9D-981D-34D370C3F01C}" sibTransId="{26B7EA56-CB49-4CC1-B204-F32C1A44C7CA}"/>
    <dgm:cxn modelId="{3382314A-0437-427C-B393-94A4CC723376}" type="presOf" srcId="{E25BCDCC-05AD-4CFE-B17C-CAA3952039DC}" destId="{A79CB0B2-B531-4E3D-AD87-4E0563B6DE8C}" srcOrd="1" destOrd="0" presId="urn:microsoft.com/office/officeart/2005/8/layout/process5"/>
    <dgm:cxn modelId="{CC8B954F-CA9F-4520-BFE1-324BC132DC5C}" type="presOf" srcId="{5406C8D9-73B7-4ABB-ABCC-DF4214B17F4B}" destId="{4E363B7C-47A4-41E5-B799-51CBCDEC0066}" srcOrd="0" destOrd="0" presId="urn:microsoft.com/office/officeart/2005/8/layout/process5"/>
    <dgm:cxn modelId="{BC328972-8816-4165-9ADF-1577739ACB76}" type="presOf" srcId="{CD7BDC68-75A5-4B4D-BB6B-17248C84D47F}" destId="{6DEA2456-6ECD-49FF-9842-F65ABFF5C1E6}" srcOrd="0" destOrd="0" presId="urn:microsoft.com/office/officeart/2005/8/layout/process5"/>
    <dgm:cxn modelId="{AE1AFD84-BC47-464F-8142-8FD8DE13EAAE}" type="presOf" srcId="{26B7EA56-CB49-4CC1-B204-F32C1A44C7CA}" destId="{60DF225D-ACD0-4D58-ABA0-4D1237C579DB}" srcOrd="0" destOrd="0" presId="urn:microsoft.com/office/officeart/2005/8/layout/process5"/>
    <dgm:cxn modelId="{862194A4-A482-4E4B-B9A3-FC8B3386EC53}" srcId="{492C5465-070F-48CA-86D0-19BD1AB3A93B}" destId="{CD7BDC68-75A5-4B4D-BB6B-17248C84D47F}" srcOrd="2" destOrd="0" parTransId="{20AA7552-1841-47B6-8E6C-B978768A9676}" sibTransId="{79E74670-1983-48DA-97EF-671516C86693}"/>
    <dgm:cxn modelId="{9FC3CBC3-B723-4732-862D-A9327592FE9A}" type="presOf" srcId="{492C5465-070F-48CA-86D0-19BD1AB3A93B}" destId="{95CD7843-6C2B-4998-8744-654B84458525}" srcOrd="0" destOrd="0" presId="urn:microsoft.com/office/officeart/2005/8/layout/process5"/>
    <dgm:cxn modelId="{257F88DB-9886-41E4-A8A1-C30F88376130}" srcId="{492C5465-070F-48CA-86D0-19BD1AB3A93B}" destId="{31933950-CB62-4F65-B63F-953E50E71681}" srcOrd="0" destOrd="0" parTransId="{D1B09846-3DA4-460A-9F2D-874F580E4683}" sibTransId="{E25BCDCC-05AD-4CFE-B17C-CAA3952039DC}"/>
    <dgm:cxn modelId="{82DECDE3-98E5-4052-9F83-1D6D6CE16A76}" type="presOf" srcId="{26B7EA56-CB49-4CC1-B204-F32C1A44C7CA}" destId="{E154D530-6133-46FE-876B-8BB480A8DE9F}" srcOrd="1" destOrd="0" presId="urn:microsoft.com/office/officeart/2005/8/layout/process5"/>
    <dgm:cxn modelId="{26264EEB-2EFB-4018-9EC5-EB5307F107CB}" type="presOf" srcId="{31933950-CB62-4F65-B63F-953E50E71681}" destId="{E21EC6FB-40EB-4E6D-B732-9D553911C4D9}" srcOrd="0" destOrd="0" presId="urn:microsoft.com/office/officeart/2005/8/layout/process5"/>
    <dgm:cxn modelId="{A9718EA0-CC46-48F0-8DC5-588B94095DE3}" type="presParOf" srcId="{95CD7843-6C2B-4998-8744-654B84458525}" destId="{E21EC6FB-40EB-4E6D-B732-9D553911C4D9}" srcOrd="0" destOrd="0" presId="urn:microsoft.com/office/officeart/2005/8/layout/process5"/>
    <dgm:cxn modelId="{E8442C51-C695-4622-99E7-8FCB16ECFC1A}" type="presParOf" srcId="{95CD7843-6C2B-4998-8744-654B84458525}" destId="{E4085C22-3562-4A69-A934-0EB3E4BFC966}" srcOrd="1" destOrd="0" presId="urn:microsoft.com/office/officeart/2005/8/layout/process5"/>
    <dgm:cxn modelId="{57629A15-4D33-43C9-B241-E8FDB0D19BAB}" type="presParOf" srcId="{E4085C22-3562-4A69-A934-0EB3E4BFC966}" destId="{A79CB0B2-B531-4E3D-AD87-4E0563B6DE8C}" srcOrd="0" destOrd="0" presId="urn:microsoft.com/office/officeart/2005/8/layout/process5"/>
    <dgm:cxn modelId="{21390560-436C-40AA-A34E-DC34C76A8BA2}" type="presParOf" srcId="{95CD7843-6C2B-4998-8744-654B84458525}" destId="{4E363B7C-47A4-41E5-B799-51CBCDEC0066}" srcOrd="2" destOrd="0" presId="urn:microsoft.com/office/officeart/2005/8/layout/process5"/>
    <dgm:cxn modelId="{2BFF7910-5A1B-4DF8-8CE1-96C8F1851DED}" type="presParOf" srcId="{95CD7843-6C2B-4998-8744-654B84458525}" destId="{60DF225D-ACD0-4D58-ABA0-4D1237C579DB}" srcOrd="3" destOrd="0" presId="urn:microsoft.com/office/officeart/2005/8/layout/process5"/>
    <dgm:cxn modelId="{649F586B-4CC1-4CC9-88DC-4F69E95C2AA5}" type="presParOf" srcId="{60DF225D-ACD0-4D58-ABA0-4D1237C579DB}" destId="{E154D530-6133-46FE-876B-8BB480A8DE9F}" srcOrd="0" destOrd="0" presId="urn:microsoft.com/office/officeart/2005/8/layout/process5"/>
    <dgm:cxn modelId="{EE06657C-9381-4B6E-8C92-0A78E4248562}" type="presParOf" srcId="{95CD7843-6C2B-4998-8744-654B84458525}" destId="{6DEA2456-6ECD-49FF-9842-F65ABFF5C1E6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F5C88-6D1E-446C-8EC0-20A17BDEB878}">
      <dsp:nvSpPr>
        <dsp:cNvPr id="0" name=""/>
        <dsp:cNvSpPr/>
      </dsp:nvSpPr>
      <dsp:spPr>
        <a:xfrm rot="5400000">
          <a:off x="256905" y="978855"/>
          <a:ext cx="1177167" cy="7533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C7F67-0EA0-4668-BCB2-1626F6427175}">
      <dsp:nvSpPr>
        <dsp:cNvPr id="0" name=""/>
        <dsp:cNvSpPr/>
      </dsp:nvSpPr>
      <dsp:spPr>
        <a:xfrm>
          <a:off x="158352" y="0"/>
          <a:ext cx="989749" cy="94708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1</a:t>
          </a:r>
        </a:p>
      </dsp:txBody>
      <dsp:txXfrm>
        <a:off x="204593" y="46241"/>
        <a:ext cx="897267" cy="854602"/>
      </dsp:txXfrm>
    </dsp:sp>
    <dsp:sp modelId="{69AF5332-C81A-4246-94AC-08C01D350B4E}">
      <dsp:nvSpPr>
        <dsp:cNvPr id="0" name=""/>
        <dsp:cNvSpPr/>
      </dsp:nvSpPr>
      <dsp:spPr>
        <a:xfrm>
          <a:off x="2153291" y="0"/>
          <a:ext cx="5800118" cy="305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1B9E87-AE23-4734-AF00-9D44FFE28C45}">
      <dsp:nvSpPr>
        <dsp:cNvPr id="0" name=""/>
        <dsp:cNvSpPr/>
      </dsp:nvSpPr>
      <dsp:spPr>
        <a:xfrm rot="5400000">
          <a:off x="1369313" y="1986718"/>
          <a:ext cx="1183720" cy="8797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7344354"/>
            <a:satOff val="-15375"/>
            <a:lumOff val="105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9A310-DEA6-4AF3-9F71-7A9D8857ABFA}">
      <dsp:nvSpPr>
        <dsp:cNvPr id="0" name=""/>
        <dsp:cNvSpPr/>
      </dsp:nvSpPr>
      <dsp:spPr>
        <a:xfrm>
          <a:off x="1150694" y="1395148"/>
          <a:ext cx="1057702" cy="825883"/>
        </a:xfrm>
        <a:prstGeom prst="roundRect">
          <a:avLst>
            <a:gd name="adj" fmla="val 166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2</a:t>
          </a:r>
        </a:p>
      </dsp:txBody>
      <dsp:txXfrm>
        <a:off x="1191018" y="1435472"/>
        <a:ext cx="977054" cy="745235"/>
      </dsp:txXfrm>
    </dsp:sp>
    <dsp:sp modelId="{1F92CEB3-A15B-48F7-BD63-4C93D937C5FC}">
      <dsp:nvSpPr>
        <dsp:cNvPr id="0" name=""/>
        <dsp:cNvSpPr/>
      </dsp:nvSpPr>
      <dsp:spPr>
        <a:xfrm>
          <a:off x="2298197" y="867097"/>
          <a:ext cx="5820919" cy="305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70AEFE-88E0-44D3-83EA-BEDC6D8FE2C7}">
      <dsp:nvSpPr>
        <dsp:cNvPr id="0" name=""/>
        <dsp:cNvSpPr/>
      </dsp:nvSpPr>
      <dsp:spPr>
        <a:xfrm>
          <a:off x="2407560" y="2411728"/>
          <a:ext cx="879959" cy="864877"/>
        </a:xfrm>
        <a:prstGeom prst="roundRect">
          <a:avLst>
            <a:gd name="adj" fmla="val 166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3</a:t>
          </a:r>
        </a:p>
      </dsp:txBody>
      <dsp:txXfrm>
        <a:off x="2449787" y="2453955"/>
        <a:ext cx="795505" cy="780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EC6FB-40EB-4E6D-B732-9D553911C4D9}">
      <dsp:nvSpPr>
        <dsp:cNvPr id="0" name=""/>
        <dsp:cNvSpPr/>
      </dsp:nvSpPr>
      <dsp:spPr>
        <a:xfrm>
          <a:off x="1057" y="113652"/>
          <a:ext cx="2953377" cy="16087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Tổng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proton (Z)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và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neutron (N)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trong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một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hạt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nhân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được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gọi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là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khối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kí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hiệu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là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A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</a:p>
      </dsp:txBody>
      <dsp:txXfrm>
        <a:off x="48176" y="160771"/>
        <a:ext cx="2859139" cy="1514532"/>
      </dsp:txXfrm>
    </dsp:sp>
    <dsp:sp modelId="{E4085C22-3562-4A69-A934-0EB3E4BFC966}">
      <dsp:nvSpPr>
        <dsp:cNvPr id="0" name=""/>
        <dsp:cNvSpPr/>
      </dsp:nvSpPr>
      <dsp:spPr>
        <a:xfrm>
          <a:off x="3004895" y="675246"/>
          <a:ext cx="674037" cy="419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4895" y="759097"/>
        <a:ext cx="548260" cy="251554"/>
      </dsp:txXfrm>
    </dsp:sp>
    <dsp:sp modelId="{4E363B7C-47A4-41E5-B799-51CBCDEC0066}">
      <dsp:nvSpPr>
        <dsp:cNvPr id="0" name=""/>
        <dsp:cNvSpPr/>
      </dsp:nvSpPr>
      <dsp:spPr>
        <a:xfrm>
          <a:off x="3630656" y="410872"/>
          <a:ext cx="1990456" cy="101433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khối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giá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trị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khối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lượng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. </a:t>
          </a:r>
        </a:p>
      </dsp:txBody>
      <dsp:txXfrm>
        <a:off x="3660365" y="440581"/>
        <a:ext cx="1931038" cy="954913"/>
      </dsp:txXfrm>
    </dsp:sp>
    <dsp:sp modelId="{60DF225D-ACD0-4D58-ABA0-4D1237C579DB}">
      <dsp:nvSpPr>
        <dsp:cNvPr id="0" name=""/>
        <dsp:cNvSpPr/>
      </dsp:nvSpPr>
      <dsp:spPr>
        <a:xfrm>
          <a:off x="5661727" y="708409"/>
          <a:ext cx="574704" cy="419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61727" y="792260"/>
        <a:ext cx="448927" cy="251554"/>
      </dsp:txXfrm>
    </dsp:sp>
    <dsp:sp modelId="{6DEA2456-6ECD-49FF-9842-F65ABFF5C1E6}">
      <dsp:nvSpPr>
        <dsp:cNvPr id="0" name=""/>
        <dsp:cNvSpPr/>
      </dsp:nvSpPr>
      <dsp:spPr>
        <a:xfrm>
          <a:off x="6297333" y="410872"/>
          <a:ext cx="2260944" cy="101433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A = Z + N</a:t>
          </a:r>
        </a:p>
      </dsp:txBody>
      <dsp:txXfrm>
        <a:off x="6327042" y="440581"/>
        <a:ext cx="2201526" cy="954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168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5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27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99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30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523804" y="1596568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447454" y="201955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523804" y="127518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4876961" y="1596568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4765511" y="2015247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4876961" y="127277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2523804" y="3209339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2447454" y="3630155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523804" y="2790672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>
            <a:off x="4824911" y="3209339"/>
            <a:ext cx="1857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3"/>
          </p:nvPr>
        </p:nvSpPr>
        <p:spPr>
          <a:xfrm>
            <a:off x="4800611" y="3630155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14" hasCustomPrompt="1"/>
          </p:nvPr>
        </p:nvSpPr>
        <p:spPr>
          <a:xfrm>
            <a:off x="4876961" y="2803496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15"/>
          </p:nvPr>
        </p:nvSpPr>
        <p:spPr>
          <a:xfrm>
            <a:off x="2182225" y="277166"/>
            <a:ext cx="477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369219"/>
            <a:ext cx="3886201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1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1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3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5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66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0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2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6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92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87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4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17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51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8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44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52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47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0D0EB-805E-4164-812D-AF67D5DAE12C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EBD54-5E63-4E6B-8E97-23E043B353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5140842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9" name="Rectangle 38"/>
          <p:cNvSpPr/>
          <p:nvPr/>
        </p:nvSpPr>
        <p:spPr>
          <a:xfrm>
            <a:off x="309558" y="510358"/>
            <a:ext cx="45720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40" name="Rectangle 39"/>
          <p:cNvSpPr/>
          <p:nvPr/>
        </p:nvSpPr>
        <p:spPr>
          <a:xfrm>
            <a:off x="269073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41" name="Rectangle 40"/>
          <p:cNvSpPr/>
          <p:nvPr/>
        </p:nvSpPr>
        <p:spPr>
          <a:xfrm>
            <a:off x="250020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42" name="Rectangle 41"/>
          <p:cNvSpPr/>
          <p:nvPr/>
        </p:nvSpPr>
        <p:spPr>
          <a:xfrm>
            <a:off x="221768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257550"/>
            <a:ext cx="7772400" cy="1481328"/>
          </a:xfrm>
        </p:spPr>
        <p:txBody>
          <a:bodyPr/>
          <a:lstStyle>
            <a:lvl1pPr marR="6858" algn="l">
              <a:defRPr sz="3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125980"/>
            <a:ext cx="7772400" cy="113157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3785546"/>
            <a:ext cx="73152" cy="12687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5" name="Rectangle 64"/>
          <p:cNvSpPr/>
          <p:nvPr/>
        </p:nvSpPr>
        <p:spPr>
          <a:xfrm>
            <a:off x="255291" y="3597614"/>
            <a:ext cx="73152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6" name="Rectangle 65"/>
          <p:cNvSpPr/>
          <p:nvPr/>
        </p:nvSpPr>
        <p:spPr>
          <a:xfrm>
            <a:off x="255291" y="3478264"/>
            <a:ext cx="73152" cy="10287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7" name="Rectangle 66"/>
          <p:cNvSpPr/>
          <p:nvPr/>
        </p:nvSpPr>
        <p:spPr>
          <a:xfrm>
            <a:off x="255291" y="3406919"/>
            <a:ext cx="73152" cy="5486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</p:spTree>
    <p:extLst>
      <p:ext uri="{BB962C8B-B14F-4D97-AF65-F5344CB8AC3E}">
        <p14:creationId xmlns:p14="http://schemas.microsoft.com/office/powerpoint/2010/main" val="1705942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9DBC2-414C-4040-B620-7A5FAEEB01BC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98EBE-49ED-45AF-BACB-766D4901D2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24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805416"/>
            <a:ext cx="4322136" cy="4343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496149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976478" y="964110"/>
            <a:ext cx="30861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3200400"/>
            <a:ext cx="3200400" cy="8572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4" y="3184923"/>
            <a:ext cx="2090737" cy="19585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3200400"/>
            <a:ext cx="16002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028700"/>
            <a:ext cx="3200400" cy="21717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314450"/>
            <a:ext cx="3200400" cy="18859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3200400"/>
            <a:ext cx="4953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3200400"/>
            <a:ext cx="5334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1828800"/>
            <a:ext cx="5638800" cy="1371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1600200"/>
            <a:ext cx="5638800" cy="1600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3200400"/>
            <a:ext cx="13716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013754"/>
            <a:ext cx="5718048" cy="733115"/>
          </a:xfrm>
        </p:spPr>
        <p:txBody>
          <a:bodyPr lIns="82296" tIns="45720" bIns="0" anchor="t"/>
          <a:lstStyle>
            <a:lvl1pPr marL="411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9C702-AE7B-44F4-A314-6A7B7BB0CF77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17C72-29BD-4964-99BE-EAB75A2C45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301699"/>
            <a:ext cx="8503920" cy="66469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384048"/>
            <a:ext cx="8156448" cy="582930"/>
          </a:xfrm>
        </p:spPr>
        <p:txBody>
          <a:bodyPr tIns="64008"/>
          <a:lstStyle>
            <a:lvl1pPr algn="l">
              <a:buNone/>
              <a:defRPr sz="2850" b="0" cap="none" spc="-113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 flipH="1">
            <a:off x="476702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2" name="Rectangle 11"/>
          <p:cNvSpPr/>
          <p:nvPr/>
        </p:nvSpPr>
        <p:spPr>
          <a:xfrm>
            <a:off x="500478" y="510358"/>
            <a:ext cx="36576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</p:spTree>
    <p:extLst>
      <p:ext uri="{BB962C8B-B14F-4D97-AF65-F5344CB8AC3E}">
        <p14:creationId xmlns:p14="http://schemas.microsoft.com/office/powerpoint/2010/main" val="3198465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858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32787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32787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8BE557-B7B9-47A1-BC56-D76606C8298F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28588-348A-43EC-A991-69805708B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94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01700"/>
            <a:ext cx="8867080" cy="66469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384048"/>
            <a:ext cx="7772400" cy="685800"/>
          </a:xfrm>
        </p:spPr>
        <p:txBody>
          <a:bodyPr anchor="t"/>
          <a:lstStyle>
            <a:lvl1pPr>
              <a:defRPr sz="3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7312"/>
            <a:ext cx="4040188" cy="479822"/>
          </a:xfrm>
        </p:spPr>
        <p:txBody>
          <a:bodyPr anchor="ctr"/>
          <a:lstStyle>
            <a:lvl1pPr marL="54864" indent="0" algn="l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57312"/>
            <a:ext cx="4041775" cy="479822"/>
          </a:xfrm>
        </p:spPr>
        <p:txBody>
          <a:bodyPr anchor="ctr"/>
          <a:lstStyle>
            <a:lvl1pPr marL="54864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44278"/>
            <a:ext cx="4040188" cy="296951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44278"/>
            <a:ext cx="4041775" cy="296951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2C043-4464-4036-888D-8AF58533337D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724B18-F3F9-4E6A-B00E-C2FEE510BB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510358"/>
            <a:ext cx="45720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7" name="Rectangle 16"/>
          <p:cNvSpPr/>
          <p:nvPr/>
        </p:nvSpPr>
        <p:spPr>
          <a:xfrm>
            <a:off x="47305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8" name="Rectangle 17"/>
          <p:cNvSpPr/>
          <p:nvPr/>
        </p:nvSpPr>
        <p:spPr>
          <a:xfrm>
            <a:off x="28252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9" name="Rectangle 18"/>
          <p:cNvSpPr/>
          <p:nvPr/>
        </p:nvSpPr>
        <p:spPr>
          <a:xfrm>
            <a:off x="0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9" name="Rectangle 28"/>
          <p:cNvSpPr/>
          <p:nvPr/>
        </p:nvSpPr>
        <p:spPr>
          <a:xfrm flipH="1">
            <a:off x="254934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0" name="Rectangle 29"/>
          <p:cNvSpPr/>
          <p:nvPr/>
        </p:nvSpPr>
        <p:spPr>
          <a:xfrm>
            <a:off x="278710" y="510358"/>
            <a:ext cx="36576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</p:spTree>
    <p:extLst>
      <p:ext uri="{BB962C8B-B14F-4D97-AF65-F5344CB8AC3E}">
        <p14:creationId xmlns:p14="http://schemas.microsoft.com/office/powerpoint/2010/main" val="1743013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</p:spPr>
        <p:txBody>
          <a:bodyPr/>
          <a:lstStyle>
            <a:lvl1pPr>
              <a:defRPr sz="3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13876E-BFE5-4FEC-A2CE-050836B63067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A94B0-462C-4B49-B76A-36586A5996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1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B13E44-882E-430D-A97D-828B91A79D9A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EBA6D-FD8B-45CB-9DEB-2512F6ED72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37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787"/>
            <a:ext cx="8229600" cy="871538"/>
          </a:xfrm>
        </p:spPr>
        <p:txBody>
          <a:bodyPr anchor="ctr"/>
          <a:lstStyle>
            <a:lvl1pPr algn="l">
              <a:buNone/>
              <a:defRPr sz="27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076325"/>
            <a:ext cx="2514600" cy="3429000"/>
          </a:xfrm>
        </p:spPr>
        <p:txBody>
          <a:bodyPr/>
          <a:lstStyle>
            <a:lvl1pPr marL="41148" indent="0"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076325"/>
            <a:ext cx="54864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2699B9-0726-4238-83E7-20EB14F1812E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FA14C-88DC-4237-B391-5BAD69519D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31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408528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6" y="1413771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31178" y="898342"/>
            <a:ext cx="99572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330939"/>
            <a:ext cx="6858000" cy="526312"/>
          </a:xfrm>
        </p:spPr>
        <p:txBody>
          <a:bodyPr anchor="b"/>
          <a:lstStyle>
            <a:lvl1pPr algn="l">
              <a:buNone/>
              <a:defRPr sz="1575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420336"/>
            <a:ext cx="8778240" cy="372010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862608"/>
            <a:ext cx="6858000" cy="514350"/>
          </a:xfrm>
        </p:spPr>
        <p:txBody>
          <a:bodyPr/>
          <a:lstStyle>
            <a:lvl1pPr marL="20574" indent="0">
              <a:spcBef>
                <a:spcPts val="0"/>
              </a:spcBef>
              <a:buNone/>
              <a:defRPr sz="105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83578" y="1012642"/>
            <a:ext cx="99572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36685" y="1090014"/>
            <a:ext cx="99572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41625"/>
            <a:ext cx="2133600" cy="273844"/>
          </a:xfrm>
        </p:spPr>
        <p:txBody>
          <a:bodyPr/>
          <a:lstStyle/>
          <a:p>
            <a:pPr>
              <a:defRPr/>
            </a:pPr>
            <a:fld id="{26753C47-C01B-43CC-8276-4EE107050218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1625"/>
            <a:ext cx="5562600" cy="273844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41625"/>
            <a:ext cx="457200" cy="273844"/>
          </a:xfrm>
        </p:spPr>
        <p:txBody>
          <a:bodyPr/>
          <a:lstStyle/>
          <a:p>
            <a:pPr>
              <a:defRPr/>
            </a:pPr>
            <a:fld id="{7B335D50-AF9C-400A-9ED9-84187F94D9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35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807080-263B-46C9-AA94-55CFF7F2BB5C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3D1C80-48F2-4F8B-A79F-7C5D6AAC65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8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981200" cy="4388644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5980"/>
            <a:ext cx="58674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BE87D2-E4A1-4F2B-9830-54B778EC6EFC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CC987E-1B02-4F39-8D4C-E95BF1074C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2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7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31"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2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3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8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8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7" r:id="rId4"/>
    <p:sldLayoutId id="2147483668" r:id="rId5"/>
    <p:sldLayoutId id="214748367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4767263"/>
            <a:ext cx="20574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01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CAFB-6ED7-4CCA-9A84-736B40B4FCC4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1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5140842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255291" y="3785546"/>
            <a:ext cx="73152" cy="12687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255291" y="3597614"/>
            <a:ext cx="73152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255291" y="3478264"/>
            <a:ext cx="73152" cy="10287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55291" y="3406919"/>
            <a:ext cx="73152" cy="5486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2" name="Rectangle 11"/>
          <p:cNvSpPr/>
          <p:nvPr/>
        </p:nvSpPr>
        <p:spPr>
          <a:xfrm>
            <a:off x="309558" y="510358"/>
            <a:ext cx="45720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5" name="Rectangle 14"/>
          <p:cNvSpPr/>
          <p:nvPr/>
        </p:nvSpPr>
        <p:spPr>
          <a:xfrm>
            <a:off x="269073" y="510358"/>
            <a:ext cx="27432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6" name="Rectangle 15"/>
          <p:cNvSpPr/>
          <p:nvPr/>
        </p:nvSpPr>
        <p:spPr>
          <a:xfrm>
            <a:off x="250020" y="510358"/>
            <a:ext cx="9144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7" name="Rectangle 16"/>
          <p:cNvSpPr/>
          <p:nvPr/>
        </p:nvSpPr>
        <p:spPr>
          <a:xfrm>
            <a:off x="221768" y="510358"/>
            <a:ext cx="9144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337670"/>
            <a:ext cx="7772400" cy="3429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825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8E5329F-721E-43B0-BF99-B9C3611F1589}" type="datetimeFigureOut">
              <a:rPr lang="en-US" smtClean="0"/>
              <a:pPr>
                <a:defRPr/>
              </a:pPr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812507"/>
            <a:ext cx="55626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825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48125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E15D71A-0F51-4F30-A893-05F477803F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8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kern="1200" spc="-75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308610" indent="-257175" algn="l" rtl="0" eaLnBrk="1" latinLnBrk="0" hangingPunct="1">
        <a:spcBef>
          <a:spcPts val="525"/>
        </a:spcBef>
        <a:buClr>
          <a:schemeClr val="tx2"/>
        </a:buClr>
        <a:buSzPct val="95000"/>
        <a:buFont typeface="Wingdings"/>
        <a:buChar char=""/>
        <a:defRPr kumimoji="0"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4313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747522" indent="-17145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46404" indent="-17145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110996" indent="-15773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446" indent="-15773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" indent="-13716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0482" indent="-13716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3716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emf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4.jpeg"/><Relationship Id="rId5" Type="http://schemas.microsoft.com/office/2007/relationships/hdphoto" Target="../media/hdphoto2.wdp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97.jpeg"/><Relationship Id="rId7" Type="http://schemas.openxmlformats.org/officeDocument/2006/relationships/slide" Target="slide37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slide" Target="slide40.xml"/><Relationship Id="rId4" Type="http://schemas.openxmlformats.org/officeDocument/2006/relationships/image" Target="../media/image98.jpeg"/><Relationship Id="rId9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slide" Target="slide36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slide" Target="slide36.xml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slide" Target="slide36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slide" Target="slide36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75EC-005C-4801-BB6D-F75441645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43832-648E-4E1F-BB2C-EBC36DA6DE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42BBA4-3BE7-4030-A578-7455D77F33C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F3283-B544-485D-BB14-3ACECA8D1265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7033C9B-63EE-43C2-B217-74925B8C8CFA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166F221-A5AC-4BFD-9572-B8383F1C39FE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1ED070D-2D5D-4B37-9346-1A29D1783BF2}"/>
              </a:ext>
            </a:extLst>
          </p:cNvPr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87DB4101-DBA0-46E5-8EFC-B323265E2815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38F52F4-5FA5-4693-B439-6234E52FC331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138DC5-D47C-4B87-AB55-A0324432B54F}"/>
              </a:ext>
            </a:extLst>
          </p:cNvPr>
          <p:cNvSpPr>
            <a:spLocks noGrp="1"/>
          </p:cNvSpPr>
          <p:nvPr>
            <p:ph type="ctrTitle" idx="9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DA59C6E2-18CC-4672-B63D-0BE0F0277A8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1370B1E-2D9C-4197-9E84-DA1BC8083A26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B4473CC-224D-4138-85F4-669E1C2C7602}"/>
              </a:ext>
            </a:extLst>
          </p:cNvPr>
          <p:cNvSpPr>
            <a:spLocks noGrp="1"/>
          </p:cNvSpPr>
          <p:nvPr>
            <p:ph type="ctrTitle" idx="15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Những sự thật về 2 vụ ném bom nguyên tử ở Hiroshima và Nagasaki | VOV.VN">
            <a:extLst>
              <a:ext uri="{FF2B5EF4-FFF2-40B4-BE49-F238E27FC236}">
                <a16:creationId xmlns:a16="http://schemas.microsoft.com/office/drawing/2014/main" id="{94D8E58C-AC93-4A08-B795-C1AFBE2A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44" y="384225"/>
            <a:ext cx="5797534" cy="418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xygen Atom Bohr Model Proton Neutron Stock Illustration 1036576207">
            <a:extLst>
              <a:ext uri="{FF2B5EF4-FFF2-40B4-BE49-F238E27FC236}">
                <a16:creationId xmlns:a16="http://schemas.microsoft.com/office/drawing/2014/main" id="{47EA9037-D481-4A13-87D0-9BFCF2A68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1595" r="11195" b="8089"/>
          <a:stretch/>
        </p:blipFill>
        <p:spPr bwMode="auto">
          <a:xfrm>
            <a:off x="3370925" y="1060672"/>
            <a:ext cx="2755596" cy="23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d render of atom structure of nitrogen isolated over white background  Stock Photo - Alamy">
            <a:extLst>
              <a:ext uri="{FF2B5EF4-FFF2-40B4-BE49-F238E27FC236}">
                <a16:creationId xmlns:a16="http://schemas.microsoft.com/office/drawing/2014/main" id="{1555D5C1-A1ED-4C9E-AD98-9BE69B2CB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5788" r="11390" b="20000"/>
          <a:stretch/>
        </p:blipFill>
        <p:spPr bwMode="auto">
          <a:xfrm>
            <a:off x="6602938" y="1077838"/>
            <a:ext cx="2259006" cy="223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D6DB9-ADE8-420A-9AF5-742F4BF408EF}"/>
              </a:ext>
            </a:extLst>
          </p:cNvPr>
          <p:cNvSpPr txBox="1"/>
          <p:nvPr/>
        </p:nvSpPr>
        <p:spPr>
          <a:xfrm>
            <a:off x="1123932" y="4092471"/>
            <a:ext cx="7818049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mấy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Carbon Atom Bohr Model With Proton Neutron And Electron Stock Photo -  Download Image Now - iStock">
            <a:extLst>
              <a:ext uri="{FF2B5EF4-FFF2-40B4-BE49-F238E27FC236}">
                <a16:creationId xmlns:a16="http://schemas.microsoft.com/office/drawing/2014/main" id="{54EA52D2-D7F6-4139-B51F-7E4727BD2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r="16131"/>
          <a:stretch/>
        </p:blipFill>
        <p:spPr bwMode="auto">
          <a:xfrm>
            <a:off x="311502" y="1068013"/>
            <a:ext cx="2498651" cy="24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0781D2-7634-4ACF-BE6A-522C229428A6}"/>
              </a:ext>
            </a:extLst>
          </p:cNvPr>
          <p:cNvSpPr txBox="1"/>
          <p:nvPr/>
        </p:nvSpPr>
        <p:spPr>
          <a:xfrm>
            <a:off x="733646" y="3549480"/>
            <a:ext cx="1892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Carbon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D2DA2-AC27-4B25-8F54-FAEE5F8C4F2E}"/>
              </a:ext>
            </a:extLst>
          </p:cNvPr>
          <p:cNvSpPr txBox="1"/>
          <p:nvPr/>
        </p:nvSpPr>
        <p:spPr>
          <a:xfrm>
            <a:off x="3790839" y="3534080"/>
            <a:ext cx="224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280E8-6423-4590-BC73-87F243AC65BD}"/>
              </a:ext>
            </a:extLst>
          </p:cNvPr>
          <p:cNvSpPr txBox="1"/>
          <p:nvPr/>
        </p:nvSpPr>
        <p:spPr>
          <a:xfrm>
            <a:off x="6771648" y="3549480"/>
            <a:ext cx="2090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Nitrogen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3" descr="High Five Bee">
            <a:extLst>
              <a:ext uri="{FF2B5EF4-FFF2-40B4-BE49-F238E27FC236}">
                <a16:creationId xmlns:a16="http://schemas.microsoft.com/office/drawing/2014/main" id="{E66EDE02-8ABA-4DDE-9BF1-EF3D53CB9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7" y="4006236"/>
            <a:ext cx="983331" cy="9833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B25254-5E1D-0366-3FAB-59BA0E393DEA}"/>
              </a:ext>
            </a:extLst>
          </p:cNvPr>
          <p:cNvSpPr/>
          <p:nvPr/>
        </p:nvSpPr>
        <p:spPr>
          <a:xfrm>
            <a:off x="733646" y="140486"/>
            <a:ext cx="7318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57250" marR="0" lvl="0" indent="-8572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6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0ACAD-41C3-4BB3-8D02-ED2A8A76F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287" y="1451600"/>
            <a:ext cx="1807285" cy="50211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pic>
        <p:nvPicPr>
          <p:cNvPr id="6146" name="Picture 2" descr="Hạt nhân nguyên tử có cấu tạo như thế nào? Những nguyên tử cùng loại có  cùng số hạt nào trong hạt nhân">
            <a:extLst>
              <a:ext uri="{FF2B5EF4-FFF2-40B4-BE49-F238E27FC236}">
                <a16:creationId xmlns:a16="http://schemas.microsoft.com/office/drawing/2014/main" id="{39EDB6A3-8923-47E2-AEA7-6741049E9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8" r="22230" b="15753"/>
          <a:stretch/>
        </p:blipFill>
        <p:spPr bwMode="auto">
          <a:xfrm>
            <a:off x="1392326" y="1271264"/>
            <a:ext cx="4159367" cy="29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C4EA0-3E44-4E15-BAFB-ABCAF59E85C9}"/>
              </a:ext>
            </a:extLst>
          </p:cNvPr>
          <p:cNvSpPr txBox="1"/>
          <p:nvPr/>
        </p:nvSpPr>
        <p:spPr>
          <a:xfrm>
            <a:off x="159488" y="1951031"/>
            <a:ext cx="130917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08C3D-AECA-4175-B8D8-DC4EA65BB26F}"/>
              </a:ext>
            </a:extLst>
          </p:cNvPr>
          <p:cNvSpPr txBox="1"/>
          <p:nvPr/>
        </p:nvSpPr>
        <p:spPr>
          <a:xfrm>
            <a:off x="5066161" y="2571750"/>
            <a:ext cx="3826103" cy="18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24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neutron.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5F40D-A4F1-657B-F9D0-2C1DC1344645}"/>
              </a:ext>
            </a:extLst>
          </p:cNvPr>
          <p:cNvSpPr/>
          <p:nvPr/>
        </p:nvSpPr>
        <p:spPr>
          <a:xfrm>
            <a:off x="912985" y="310649"/>
            <a:ext cx="7318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57250" marR="0" lvl="0" indent="-8572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xygen Atom Bohr Model Proton Neutron Stock Illustration 1036576207">
            <a:extLst>
              <a:ext uri="{FF2B5EF4-FFF2-40B4-BE49-F238E27FC236}">
                <a16:creationId xmlns:a16="http://schemas.microsoft.com/office/drawing/2014/main" id="{47EA9037-D481-4A13-87D0-9BFCF2A68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1595" r="11195" b="8089"/>
          <a:stretch/>
        </p:blipFill>
        <p:spPr bwMode="auto">
          <a:xfrm>
            <a:off x="3370925" y="1060672"/>
            <a:ext cx="2755596" cy="23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d render of atom structure of nitrogen isolated over white background  Stock Photo - Alamy">
            <a:extLst>
              <a:ext uri="{FF2B5EF4-FFF2-40B4-BE49-F238E27FC236}">
                <a16:creationId xmlns:a16="http://schemas.microsoft.com/office/drawing/2014/main" id="{1555D5C1-A1ED-4C9E-AD98-9BE69B2CB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5788" r="11390" b="20000"/>
          <a:stretch/>
        </p:blipFill>
        <p:spPr bwMode="auto">
          <a:xfrm>
            <a:off x="6602938" y="1077838"/>
            <a:ext cx="2259006" cy="223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D6DB9-ADE8-420A-9AF5-742F4BF408EF}"/>
              </a:ext>
            </a:extLst>
          </p:cNvPr>
          <p:cNvSpPr txBox="1"/>
          <p:nvPr/>
        </p:nvSpPr>
        <p:spPr>
          <a:xfrm>
            <a:off x="1123932" y="4092471"/>
            <a:ext cx="7818049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mấy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rằng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diện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DF4AC8-6B63-4729-ACCC-7E436DBC2FA8}"/>
              </a:ext>
            </a:extLst>
          </p:cNvPr>
          <p:cNvSpPr/>
          <p:nvPr/>
        </p:nvSpPr>
        <p:spPr>
          <a:xfrm>
            <a:off x="733646" y="255534"/>
            <a:ext cx="7318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57250" marR="0" lvl="0" indent="-8572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098" name="Picture 2" descr="Carbon Atom Bohr Model With Proton Neutron And Electron Stock Photo -  Download Image Now - iStock">
            <a:extLst>
              <a:ext uri="{FF2B5EF4-FFF2-40B4-BE49-F238E27FC236}">
                <a16:creationId xmlns:a16="http://schemas.microsoft.com/office/drawing/2014/main" id="{54EA52D2-D7F6-4139-B51F-7E4727BD2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r="16131"/>
          <a:stretch/>
        </p:blipFill>
        <p:spPr bwMode="auto">
          <a:xfrm>
            <a:off x="311502" y="1068013"/>
            <a:ext cx="2498651" cy="24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0781D2-7634-4ACF-BE6A-522C229428A6}"/>
              </a:ext>
            </a:extLst>
          </p:cNvPr>
          <p:cNvSpPr txBox="1"/>
          <p:nvPr/>
        </p:nvSpPr>
        <p:spPr>
          <a:xfrm>
            <a:off x="733646" y="3549480"/>
            <a:ext cx="1892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Carbon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D2DA2-AC27-4B25-8F54-FAEE5F8C4F2E}"/>
              </a:ext>
            </a:extLst>
          </p:cNvPr>
          <p:cNvSpPr txBox="1"/>
          <p:nvPr/>
        </p:nvSpPr>
        <p:spPr>
          <a:xfrm>
            <a:off x="3790839" y="3534080"/>
            <a:ext cx="224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280E8-6423-4590-BC73-87F243AC65BD}"/>
              </a:ext>
            </a:extLst>
          </p:cNvPr>
          <p:cNvSpPr txBox="1"/>
          <p:nvPr/>
        </p:nvSpPr>
        <p:spPr>
          <a:xfrm>
            <a:off x="6771648" y="3549480"/>
            <a:ext cx="2090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Nitrogen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3" descr="High Five Bee">
            <a:extLst>
              <a:ext uri="{FF2B5EF4-FFF2-40B4-BE49-F238E27FC236}">
                <a16:creationId xmlns:a16="http://schemas.microsoft.com/office/drawing/2014/main" id="{E66EDE02-8ABA-4DDE-9BF1-EF3D53CB9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7" y="4006236"/>
            <a:ext cx="983331" cy="9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hr Atomic Model Vector &amp; Photo (Free Trial) | Bigstock">
            <a:extLst>
              <a:ext uri="{FF2B5EF4-FFF2-40B4-BE49-F238E27FC236}">
                <a16:creationId xmlns:a16="http://schemas.microsoft.com/office/drawing/2014/main" id="{74D0E54D-C775-4DDE-82C1-75697B361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15917" r="6243" b="22274"/>
          <a:stretch/>
        </p:blipFill>
        <p:spPr bwMode="auto">
          <a:xfrm>
            <a:off x="343513" y="1320108"/>
            <a:ext cx="3236062" cy="287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49DBAA-8959-4A86-B6D9-05C117EA5558}"/>
              </a:ext>
            </a:extLst>
          </p:cNvPr>
          <p:cNvSpPr txBox="1"/>
          <p:nvPr/>
        </p:nvSpPr>
        <p:spPr>
          <a:xfrm>
            <a:off x="3949969" y="832042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 </a:t>
            </a:r>
            <a:r>
              <a:rPr lang="vi-VN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 </a:t>
            </a:r>
            <a:r>
              <a:rPr lang="vi-VN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 </a:t>
            </a:r>
            <a:r>
              <a:rPr lang="vi-VN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 </a:t>
            </a:r>
            <a:r>
              <a:rPr lang="vi-VN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 </a:t>
            </a:r>
            <a:r>
              <a:rPr lang="vi-VN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 </a:t>
            </a:r>
            <a:r>
              <a:rPr lang="en-US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cơ</a:t>
            </a:r>
            <a:r>
              <a:rPr lang="en-US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</a:t>
            </a:r>
            <a:r>
              <a:rPr lang="en-US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vi-VN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0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endParaRPr lang="en-US" sz="2000" i="0" dirty="0">
              <a:solidFill>
                <a:srgbClr val="202124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076" name="Picture 4" descr="Bohr model of scientific hydrogen atom Royalty Free Vector">
            <a:extLst>
              <a:ext uri="{FF2B5EF4-FFF2-40B4-BE49-F238E27FC236}">
                <a16:creationId xmlns:a16="http://schemas.microsoft.com/office/drawing/2014/main" id="{E410E660-EE15-45B1-9C60-748BDB7C2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5572" b="10077"/>
          <a:stretch/>
        </p:blipFill>
        <p:spPr bwMode="auto">
          <a:xfrm>
            <a:off x="651661" y="1320108"/>
            <a:ext cx="2527402" cy="296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4CCC171-9E96-4D7E-8014-A010685C2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942837"/>
              </p:ext>
            </p:extLst>
          </p:nvPr>
        </p:nvGraphicFramePr>
        <p:xfrm>
          <a:off x="3850169" y="1529568"/>
          <a:ext cx="5148548" cy="23190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93393">
                  <a:extLst>
                    <a:ext uri="{9D8B030D-6E8A-4147-A177-3AD203B41FA5}">
                      <a16:colId xmlns:a16="http://schemas.microsoft.com/office/drawing/2014/main" val="2641922681"/>
                    </a:ext>
                  </a:extLst>
                </a:gridCol>
                <a:gridCol w="1452033">
                  <a:extLst>
                    <a:ext uri="{9D8B030D-6E8A-4147-A177-3AD203B41FA5}">
                      <a16:colId xmlns:a16="http://schemas.microsoft.com/office/drawing/2014/main" val="4210045135"/>
                    </a:ext>
                  </a:extLst>
                </a:gridCol>
                <a:gridCol w="1301799">
                  <a:extLst>
                    <a:ext uri="{9D8B030D-6E8A-4147-A177-3AD203B41FA5}">
                      <a16:colId xmlns:a16="http://schemas.microsoft.com/office/drawing/2014/main" val="2594392795"/>
                    </a:ext>
                  </a:extLst>
                </a:gridCol>
                <a:gridCol w="1301323">
                  <a:extLst>
                    <a:ext uri="{9D8B030D-6E8A-4147-A177-3AD203B41FA5}">
                      <a16:colId xmlns:a16="http://schemas.microsoft.com/office/drawing/2014/main" val="1575001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610092"/>
                  </a:ext>
                </a:extLst>
              </a:tr>
              <a:tr h="566303"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444461"/>
                  </a:ext>
                </a:extLst>
              </a:tr>
              <a:tr h="591671"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771705"/>
                  </a:ext>
                </a:extLst>
              </a:tr>
              <a:tr h="790261"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7041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FFF8BE8-31DE-4F99-8B05-2DF8CA450C08}"/>
              </a:ext>
            </a:extLst>
          </p:cNvPr>
          <p:cNvSpPr txBox="1"/>
          <p:nvPr/>
        </p:nvSpPr>
        <p:spPr>
          <a:xfrm>
            <a:off x="4955325" y="1531683"/>
            <a:ext cx="1412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1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electron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D412B-4B3F-46AE-B636-FD175C6E4950}"/>
              </a:ext>
            </a:extLst>
          </p:cNvPr>
          <p:cNvSpPr txBox="1"/>
          <p:nvPr/>
        </p:nvSpPr>
        <p:spPr>
          <a:xfrm>
            <a:off x="6382708" y="1520228"/>
            <a:ext cx="127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vi-VN" sz="1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1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proton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E998-F0B8-47B8-B6B1-1694136C9D5E}"/>
              </a:ext>
            </a:extLst>
          </p:cNvPr>
          <p:cNvSpPr txBox="1"/>
          <p:nvPr/>
        </p:nvSpPr>
        <p:spPr>
          <a:xfrm>
            <a:off x="7672586" y="1549941"/>
            <a:ext cx="1399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D0CD8-CBFE-4FA3-B4C7-67F5761135D1}"/>
              </a:ext>
            </a:extLst>
          </p:cNvPr>
          <p:cNvSpPr txBox="1"/>
          <p:nvPr/>
        </p:nvSpPr>
        <p:spPr>
          <a:xfrm>
            <a:off x="3610931" y="2465455"/>
            <a:ext cx="1532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18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(amu) </a:t>
            </a:r>
            <a:endParaRPr lang="en-US" sz="1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2CCE4-372B-4727-B2A5-31F9ACC20232}"/>
              </a:ext>
            </a:extLst>
          </p:cNvPr>
          <p:cNvSpPr txBox="1"/>
          <p:nvPr/>
        </p:nvSpPr>
        <p:spPr>
          <a:xfrm>
            <a:off x="3839998" y="3166418"/>
            <a:ext cx="1156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18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18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đối</a:t>
            </a:r>
            <a:endParaRPr lang="en-US" sz="1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93427-1080-4750-9200-CED5D6211703}"/>
              </a:ext>
            </a:extLst>
          </p:cNvPr>
          <p:cNvSpPr txBox="1"/>
          <p:nvPr/>
        </p:nvSpPr>
        <p:spPr>
          <a:xfrm>
            <a:off x="5432776" y="1848358"/>
            <a:ext cx="497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E7FEA6-26D0-4C6D-8566-2F1D6CC008A8}"/>
              </a:ext>
            </a:extLst>
          </p:cNvPr>
          <p:cNvSpPr txBox="1"/>
          <p:nvPr/>
        </p:nvSpPr>
        <p:spPr>
          <a:xfrm>
            <a:off x="6773624" y="1875695"/>
            <a:ext cx="497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EE2C0B-AA89-4537-853E-60AA83DC2A1B}"/>
              </a:ext>
            </a:extLst>
          </p:cNvPr>
          <p:cNvSpPr txBox="1"/>
          <p:nvPr/>
        </p:nvSpPr>
        <p:spPr>
          <a:xfrm>
            <a:off x="8184410" y="1910412"/>
            <a:ext cx="497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18DC8A-9361-4969-BA17-9A09F60211E4}"/>
              </a:ext>
            </a:extLst>
          </p:cNvPr>
          <p:cNvSpPr txBox="1"/>
          <p:nvPr/>
        </p:nvSpPr>
        <p:spPr>
          <a:xfrm>
            <a:off x="5068546" y="2533952"/>
            <a:ext cx="1298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≈ </a:t>
            </a:r>
            <a:r>
              <a:rPr lang="en-US" sz="20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0,00055</a:t>
            </a:r>
            <a:endPara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1F5752-8335-4D18-9138-BDD7C5BD7576}"/>
              </a:ext>
            </a:extLst>
          </p:cNvPr>
          <p:cNvSpPr txBox="1"/>
          <p:nvPr/>
        </p:nvSpPr>
        <p:spPr>
          <a:xfrm>
            <a:off x="6883632" y="3289528"/>
            <a:ext cx="497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  <a:endPara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2CD1D-A4F0-4CAB-A4E9-70D5EFFE338E}"/>
              </a:ext>
            </a:extLst>
          </p:cNvPr>
          <p:cNvSpPr txBox="1"/>
          <p:nvPr/>
        </p:nvSpPr>
        <p:spPr>
          <a:xfrm>
            <a:off x="8164560" y="2538915"/>
            <a:ext cx="497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≈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4167F2-C8D6-408A-811E-48D5B9BCA367}"/>
              </a:ext>
            </a:extLst>
          </p:cNvPr>
          <p:cNvSpPr txBox="1"/>
          <p:nvPr/>
        </p:nvSpPr>
        <p:spPr>
          <a:xfrm>
            <a:off x="5432775" y="3261285"/>
            <a:ext cx="497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FCB0F-C3A3-43D1-99D2-9B82908A02F3}"/>
              </a:ext>
            </a:extLst>
          </p:cNvPr>
          <p:cNvSpPr txBox="1"/>
          <p:nvPr/>
        </p:nvSpPr>
        <p:spPr>
          <a:xfrm>
            <a:off x="6818246" y="2513753"/>
            <a:ext cx="875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≈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4333D7-AF03-4362-8852-CC7DE679ABB3}"/>
              </a:ext>
            </a:extLst>
          </p:cNvPr>
          <p:cNvSpPr txBox="1"/>
          <p:nvPr/>
        </p:nvSpPr>
        <p:spPr>
          <a:xfrm>
            <a:off x="8266864" y="3208787"/>
            <a:ext cx="497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DFE959-2671-4E81-B5D0-A6983D5651FF}"/>
              </a:ext>
            </a:extLst>
          </p:cNvPr>
          <p:cNvSpPr txBox="1"/>
          <p:nvPr/>
        </p:nvSpPr>
        <p:spPr>
          <a:xfrm>
            <a:off x="3811530" y="4064237"/>
            <a:ext cx="5348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306FE3-C62C-4F03-91AA-8C05DA76875F}"/>
              </a:ext>
            </a:extLst>
          </p:cNvPr>
          <p:cNvSpPr txBox="1"/>
          <p:nvPr/>
        </p:nvSpPr>
        <p:spPr>
          <a:xfrm>
            <a:off x="3978543" y="1984121"/>
            <a:ext cx="1134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endParaRPr lang="en-US" sz="1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544FFF-BD50-8B8C-5A64-865DC052AA5A}"/>
              </a:ext>
            </a:extLst>
          </p:cNvPr>
          <p:cNvSpPr/>
          <p:nvPr/>
        </p:nvSpPr>
        <p:spPr>
          <a:xfrm>
            <a:off x="912985" y="201023"/>
            <a:ext cx="7318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57250" marR="0" lvl="0" indent="-8572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5" grpId="0"/>
      <p:bldP spid="17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174"/>
            <a:ext cx="9144000" cy="514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6024F-AA02-4351-9EA3-E09CB5D7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75" y="95693"/>
            <a:ext cx="3022678" cy="1659316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just" defTabSz="914400"/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bàn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oxygen. </a:t>
            </a:r>
          </a:p>
        </p:txBody>
      </p:sp>
      <p:pic>
        <p:nvPicPr>
          <p:cNvPr id="4" name="Picture 4" descr="Transparent Atom Oxygen - Hydrogen And Oxygen Atom PNG Image | Transparent  PNG Free Download on SeekPNG">
            <a:extLst>
              <a:ext uri="{FF2B5EF4-FFF2-40B4-BE49-F238E27FC236}">
                <a16:creationId xmlns:a16="http://schemas.microsoft.com/office/drawing/2014/main" id="{AF78BF12-3480-4DB0-9FFF-74CDE97BF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1"/>
          <a:stretch/>
        </p:blipFill>
        <p:spPr bwMode="auto">
          <a:xfrm>
            <a:off x="3416427" y="4"/>
            <a:ext cx="5727572" cy="207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72046"/>
            <a:ext cx="9144000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Picture 8" descr="High Five Bee">
            <a:extLst>
              <a:ext uri="{FF2B5EF4-FFF2-40B4-BE49-F238E27FC236}">
                <a16:creationId xmlns:a16="http://schemas.microsoft.com/office/drawing/2014/main" id="{6770B72E-9CBD-4D5E-8C79-0F52B8B54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08" r="-9" b="-9"/>
          <a:stretch/>
        </p:blipFill>
        <p:spPr>
          <a:xfrm>
            <a:off x="475759" y="2720163"/>
            <a:ext cx="2317878" cy="2046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63E81-3889-409C-B698-D05A174C2DF4}"/>
              </a:ext>
            </a:extLst>
          </p:cNvPr>
          <p:cNvSpPr txBox="1"/>
          <p:nvPr/>
        </p:nvSpPr>
        <p:spPr>
          <a:xfrm>
            <a:off x="3416427" y="2572971"/>
            <a:ext cx="5644397" cy="1758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electron.</a:t>
            </a:r>
          </a:p>
          <a:p>
            <a:pPr marL="3429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Oxygen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electron,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neutron.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679" y="2547746"/>
            <a:ext cx="51435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0F6B1096-244A-DA21-FE91-8E22A0FFF7E7}"/>
              </a:ext>
            </a:extLst>
          </p:cNvPr>
          <p:cNvSpPr/>
          <p:nvPr/>
        </p:nvSpPr>
        <p:spPr>
          <a:xfrm>
            <a:off x="628172" y="853450"/>
            <a:ext cx="7887655" cy="717266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chứa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FFC7EF-0F0E-0B1D-3231-C1FC4AD47766}"/>
              </a:ext>
            </a:extLst>
          </p:cNvPr>
          <p:cNvSpPr/>
          <p:nvPr/>
        </p:nvSpPr>
        <p:spPr>
          <a:xfrm>
            <a:off x="1116786" y="1854165"/>
            <a:ext cx="4731534" cy="519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pt-BR" sz="3000" spc="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Proton 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α</a:t>
            </a:r>
            <a:r>
              <a:rPr lang="pt-BR" sz="3000" spc="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30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C3E8CE-E14E-9E85-9766-B71ADE80415E}"/>
              </a:ext>
            </a:extLst>
          </p:cNvPr>
          <p:cNvSpPr/>
          <p:nvPr/>
        </p:nvSpPr>
        <p:spPr>
          <a:xfrm>
            <a:off x="1116786" y="2619090"/>
            <a:ext cx="4731534" cy="519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pt-BR" sz="3000" spc="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Proton 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  <a:endParaRPr lang="en-US" altLang="en-US" sz="30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AB47A-ED96-256F-951D-D3483CA72CED}"/>
              </a:ext>
            </a:extLst>
          </p:cNvPr>
          <p:cNvSpPr/>
          <p:nvPr/>
        </p:nvSpPr>
        <p:spPr>
          <a:xfrm>
            <a:off x="1116786" y="3384015"/>
            <a:ext cx="4731534" cy="519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pt-BR" sz="3000" spc="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Proton 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  <a:endParaRPr lang="en-US" sz="30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EF04DF-D4CA-82A7-9A92-DF85AB2C89A8}"/>
              </a:ext>
            </a:extLst>
          </p:cNvPr>
          <p:cNvSpPr/>
          <p:nvPr/>
        </p:nvSpPr>
        <p:spPr>
          <a:xfrm>
            <a:off x="1116786" y="4148940"/>
            <a:ext cx="4731534" cy="519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pt-BR" sz="3000" spc="3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Electron và neutron</a:t>
            </a:r>
            <a:endParaRPr lang="en-US" altLang="en-US" sz="30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1D5608-4108-B2A1-5625-3A6B8CD02E42}"/>
              </a:ext>
            </a:extLst>
          </p:cNvPr>
          <p:cNvSpPr/>
          <p:nvPr/>
        </p:nvSpPr>
        <p:spPr>
          <a:xfrm>
            <a:off x="912985" y="201023"/>
            <a:ext cx="7318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57250" marR="0" lvl="0" indent="-8572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4" name="Picture 23" descr="High Five Bee">
            <a:extLst>
              <a:ext uri="{FF2B5EF4-FFF2-40B4-BE49-F238E27FC236}">
                <a16:creationId xmlns:a16="http://schemas.microsoft.com/office/drawing/2014/main" id="{EBA2EB90-594C-4108-458E-572D3D512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08" r="-9" b="-9"/>
          <a:stretch/>
        </p:blipFill>
        <p:spPr>
          <a:xfrm>
            <a:off x="6691207" y="3125671"/>
            <a:ext cx="2317878" cy="204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7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73635" y="3820761"/>
            <a:ext cx="2925633" cy="11958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33281" flipH="1" flipV="1">
            <a:off x="6605539" y="-357584"/>
            <a:ext cx="2925633" cy="11958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23179">
            <a:off x="6605539" y="4436429"/>
            <a:ext cx="1512452" cy="141414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09450" y="762112"/>
            <a:ext cx="3080270" cy="3618730"/>
            <a:chOff x="0" y="0"/>
            <a:chExt cx="4252592" cy="4995985"/>
          </a:xfrm>
        </p:grpSpPr>
        <p:sp>
          <p:nvSpPr>
            <p:cNvPr id="6" name="Freeform 6"/>
            <p:cNvSpPr/>
            <p:nvPr/>
          </p:nvSpPr>
          <p:spPr>
            <a:xfrm>
              <a:off x="0" y="4691185"/>
              <a:ext cx="4252592" cy="304800"/>
            </a:xfrm>
            <a:custGeom>
              <a:avLst/>
              <a:gdLst/>
              <a:ahLst/>
              <a:cxnLst/>
              <a:rect l="l" t="t" r="r" b="b"/>
              <a:pathLst>
                <a:path w="4252592" h="304800">
                  <a:moveTo>
                    <a:pt x="3947792" y="0"/>
                  </a:moveTo>
                  <a:lnTo>
                    <a:pt x="304800" y="0"/>
                  </a:lnTo>
                  <a:lnTo>
                    <a:pt x="0" y="0"/>
                  </a:lnTo>
                  <a:lnTo>
                    <a:pt x="304800" y="304800"/>
                  </a:lnTo>
                  <a:lnTo>
                    <a:pt x="304800" y="304800"/>
                  </a:lnTo>
                  <a:lnTo>
                    <a:pt x="3947792" y="304800"/>
                  </a:lnTo>
                  <a:lnTo>
                    <a:pt x="4252592" y="304800"/>
                  </a:lnTo>
                  <a:close/>
                </a:path>
              </a:pathLst>
            </a:custGeom>
            <a:solidFill>
              <a:srgbClr val="B99C8C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947792" y="1270"/>
              <a:ext cx="304800" cy="4994715"/>
            </a:xfrm>
            <a:custGeom>
              <a:avLst/>
              <a:gdLst/>
              <a:ahLst/>
              <a:cxnLst/>
              <a:rect l="l" t="t" r="r" b="b"/>
              <a:pathLst>
                <a:path w="304800" h="4994715">
                  <a:moveTo>
                    <a:pt x="304800" y="303530"/>
                  </a:moveTo>
                  <a:lnTo>
                    <a:pt x="0" y="0"/>
                  </a:lnTo>
                  <a:lnTo>
                    <a:pt x="0" y="303530"/>
                  </a:lnTo>
                  <a:lnTo>
                    <a:pt x="0" y="4689915"/>
                  </a:lnTo>
                  <a:lnTo>
                    <a:pt x="304800" y="4994715"/>
                  </a:lnTo>
                  <a:lnTo>
                    <a:pt x="304800" y="4689915"/>
                  </a:lnTo>
                  <a:close/>
                </a:path>
              </a:pathLst>
            </a:custGeom>
            <a:solidFill>
              <a:srgbClr val="E1D0C7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947792" cy="4691185"/>
            </a:xfrm>
            <a:custGeom>
              <a:avLst/>
              <a:gdLst/>
              <a:ahLst/>
              <a:cxnLst/>
              <a:rect l="l" t="t" r="r" b="b"/>
              <a:pathLst>
                <a:path w="3947792" h="4691185">
                  <a:moveTo>
                    <a:pt x="304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0" y="4691185"/>
                  </a:lnTo>
                  <a:lnTo>
                    <a:pt x="0" y="4691185"/>
                  </a:lnTo>
                  <a:lnTo>
                    <a:pt x="152400" y="4691185"/>
                  </a:lnTo>
                  <a:lnTo>
                    <a:pt x="304800" y="4691185"/>
                  </a:lnTo>
                  <a:lnTo>
                    <a:pt x="3947792" y="4691185"/>
                  </a:lnTo>
                  <a:lnTo>
                    <a:pt x="3947792" y="304800"/>
                  </a:lnTo>
                  <a:lnTo>
                    <a:pt x="3947792" y="241300"/>
                  </a:lnTo>
                  <a:lnTo>
                    <a:pt x="3947792" y="1270"/>
                  </a:lnTo>
                  <a:lnTo>
                    <a:pt x="3947792" y="0"/>
                  </a:lnTo>
                  <a:close/>
                </a:path>
              </a:pathLst>
            </a:custGeom>
            <a:solidFill>
              <a:srgbClr val="699B8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110">
            <a:off x="1686804" y="142659"/>
            <a:ext cx="495780" cy="10117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47013" y="2006091"/>
            <a:ext cx="398597" cy="4195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8327" y="3543076"/>
            <a:ext cx="527601" cy="555370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E1D287CE-F994-D3C2-FF5A-4CBD8201D801}"/>
              </a:ext>
            </a:extLst>
          </p:cNvPr>
          <p:cNvSpPr txBox="1"/>
          <p:nvPr/>
        </p:nvSpPr>
        <p:spPr>
          <a:xfrm>
            <a:off x="4012353" y="1187340"/>
            <a:ext cx="4797573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1897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Anh, Thomson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15kV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(0,001mmHg)</a:t>
            </a:r>
          </a:p>
        </p:txBody>
      </p:sp>
      <p:pic>
        <p:nvPicPr>
          <p:cNvPr id="17" name="Content Placeholder 8" descr="tải xuống (15)">
            <a:extLst>
              <a:ext uri="{FF2B5EF4-FFF2-40B4-BE49-F238E27FC236}">
                <a16:creationId xmlns:a16="http://schemas.microsoft.com/office/drawing/2014/main" id="{87D2D8E6-F086-45C9-B410-80BB2E66AF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484" y="933450"/>
            <a:ext cx="2682716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57290B04-C60C-34A7-E041-2740F253CB11}"/>
              </a:ext>
            </a:extLst>
          </p:cNvPr>
          <p:cNvSpPr txBox="1"/>
          <p:nvPr/>
        </p:nvSpPr>
        <p:spPr>
          <a:xfrm>
            <a:off x="746484" y="4323605"/>
            <a:ext cx="304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J.J. Thomson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827D9F-DE3C-83E1-31E3-23F43E00FBE3}"/>
              </a:ext>
            </a:extLst>
          </p:cNvPr>
          <p:cNvSpPr/>
          <p:nvPr/>
        </p:nvSpPr>
        <p:spPr>
          <a:xfrm>
            <a:off x="1151998" y="36556"/>
            <a:ext cx="7318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57250" marR="0" lvl="0" indent="-8572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8A974E9B-5DD6-4A6C-9DF9-71D6B285705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D6E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6EC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343150" y="1657350"/>
            <a:ext cx="4743450" cy="20002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2857500" y="2343150"/>
            <a:ext cx="171450" cy="171450"/>
          </a:xfrm>
          <a:prstGeom prst="ellipse">
            <a:avLst/>
          </a:pr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85900" y="1885950"/>
            <a:ext cx="1257300" cy="1028700"/>
            <a:chOff x="336" y="1632"/>
            <a:chExt cx="1056" cy="864"/>
          </a:xfrm>
        </p:grpSpPr>
        <p:sp>
          <p:nvSpPr>
            <p:cNvPr id="307205" name="Line 7"/>
            <p:cNvSpPr>
              <a:spLocks noChangeShapeType="1"/>
            </p:cNvSpPr>
            <p:nvPr/>
          </p:nvSpPr>
          <p:spPr bwMode="auto">
            <a:xfrm>
              <a:off x="336" y="2256"/>
              <a:ext cx="10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7206" name="Line 8"/>
            <p:cNvSpPr>
              <a:spLocks noChangeShapeType="1"/>
            </p:cNvSpPr>
            <p:nvPr/>
          </p:nvSpPr>
          <p:spPr bwMode="auto">
            <a:xfrm>
              <a:off x="1392" y="1968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7207" name="Text Box 9"/>
            <p:cNvSpPr txBox="1">
              <a:spLocks noChangeArrowheads="1"/>
            </p:cNvSpPr>
            <p:nvPr/>
          </p:nvSpPr>
          <p:spPr bwMode="auto">
            <a:xfrm>
              <a:off x="576" y="1632"/>
              <a:ext cx="336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686550" y="2101453"/>
            <a:ext cx="1257300" cy="826294"/>
            <a:chOff x="4512" y="1850"/>
            <a:chExt cx="1056" cy="694"/>
          </a:xfrm>
        </p:grpSpPr>
        <p:sp>
          <p:nvSpPr>
            <p:cNvPr id="307209" name="Line 12"/>
            <p:cNvSpPr>
              <a:spLocks noChangeShapeType="1"/>
            </p:cNvSpPr>
            <p:nvPr/>
          </p:nvSpPr>
          <p:spPr bwMode="auto">
            <a:xfrm rot="10800000">
              <a:off x="4512" y="2256"/>
              <a:ext cx="10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7210" name="Line 13"/>
            <p:cNvSpPr>
              <a:spLocks noChangeShapeType="1"/>
            </p:cNvSpPr>
            <p:nvPr/>
          </p:nvSpPr>
          <p:spPr bwMode="auto">
            <a:xfrm rot="10800000">
              <a:off x="4512" y="201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7211" name="Text Box 14"/>
            <p:cNvSpPr txBox="1">
              <a:spLocks noChangeArrowheads="1"/>
            </p:cNvSpPr>
            <p:nvPr/>
          </p:nvSpPr>
          <p:spPr bwMode="auto">
            <a:xfrm rot="10800000">
              <a:off x="4896" y="1850"/>
              <a:ext cx="529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4613672" y="2343150"/>
            <a:ext cx="171450" cy="171450"/>
          </a:xfrm>
          <a:prstGeom prst="ellipse">
            <a:avLst/>
          </a:pr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5372100" y="2343150"/>
            <a:ext cx="171450" cy="171450"/>
          </a:xfrm>
          <a:prstGeom prst="ellipse">
            <a:avLst/>
          </a:pr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32296" y="248395"/>
            <a:ext cx="69651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Thomson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670447" y="4073843"/>
            <a:ext cx="60579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chùm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vật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chuyển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vận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rất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Sun 18"/>
          <p:cNvSpPr/>
          <p:nvPr/>
        </p:nvSpPr>
        <p:spPr>
          <a:xfrm>
            <a:off x="4229100" y="2372868"/>
            <a:ext cx="1143000" cy="1143000"/>
          </a:xfrm>
          <a:prstGeom prst="sun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0555 L 0.24583 -0.0055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4.6161E-6 L 0.11805 -0.0055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5 -0.00555 L 0.17275 -0.0055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054" grpId="1" animBg="1"/>
      <p:bldP spid="2064" grpId="0" animBg="1"/>
      <p:bldP spid="2064" grpId="1" animBg="1"/>
      <p:bldP spid="2065" grpId="0" animBg="1"/>
      <p:bldP spid="2065" grpId="1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73635" y="3820761"/>
            <a:ext cx="2925633" cy="11958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33281" flipH="1" flipV="1">
            <a:off x="6605539" y="-357584"/>
            <a:ext cx="2925633" cy="11958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23179">
            <a:off x="6605539" y="4436429"/>
            <a:ext cx="1512452" cy="141414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09450" y="762112"/>
            <a:ext cx="3080270" cy="3618730"/>
            <a:chOff x="0" y="0"/>
            <a:chExt cx="4252592" cy="4995985"/>
          </a:xfrm>
        </p:grpSpPr>
        <p:sp>
          <p:nvSpPr>
            <p:cNvPr id="6" name="Freeform 6"/>
            <p:cNvSpPr/>
            <p:nvPr/>
          </p:nvSpPr>
          <p:spPr>
            <a:xfrm>
              <a:off x="0" y="4691185"/>
              <a:ext cx="4252592" cy="304800"/>
            </a:xfrm>
            <a:custGeom>
              <a:avLst/>
              <a:gdLst/>
              <a:ahLst/>
              <a:cxnLst/>
              <a:rect l="l" t="t" r="r" b="b"/>
              <a:pathLst>
                <a:path w="4252592" h="304800">
                  <a:moveTo>
                    <a:pt x="3947792" y="0"/>
                  </a:moveTo>
                  <a:lnTo>
                    <a:pt x="304800" y="0"/>
                  </a:lnTo>
                  <a:lnTo>
                    <a:pt x="0" y="0"/>
                  </a:lnTo>
                  <a:lnTo>
                    <a:pt x="304800" y="304800"/>
                  </a:lnTo>
                  <a:lnTo>
                    <a:pt x="304800" y="304800"/>
                  </a:lnTo>
                  <a:lnTo>
                    <a:pt x="3947792" y="304800"/>
                  </a:lnTo>
                  <a:lnTo>
                    <a:pt x="4252592" y="304800"/>
                  </a:lnTo>
                  <a:close/>
                </a:path>
              </a:pathLst>
            </a:custGeom>
            <a:solidFill>
              <a:srgbClr val="B99C8C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947792" y="1270"/>
              <a:ext cx="304800" cy="4994715"/>
            </a:xfrm>
            <a:custGeom>
              <a:avLst/>
              <a:gdLst/>
              <a:ahLst/>
              <a:cxnLst/>
              <a:rect l="l" t="t" r="r" b="b"/>
              <a:pathLst>
                <a:path w="304800" h="4994715">
                  <a:moveTo>
                    <a:pt x="304800" y="303530"/>
                  </a:moveTo>
                  <a:lnTo>
                    <a:pt x="0" y="0"/>
                  </a:lnTo>
                  <a:lnTo>
                    <a:pt x="0" y="303530"/>
                  </a:lnTo>
                  <a:lnTo>
                    <a:pt x="0" y="4689915"/>
                  </a:lnTo>
                  <a:lnTo>
                    <a:pt x="304800" y="4994715"/>
                  </a:lnTo>
                  <a:lnTo>
                    <a:pt x="304800" y="4689915"/>
                  </a:lnTo>
                  <a:close/>
                </a:path>
              </a:pathLst>
            </a:custGeom>
            <a:solidFill>
              <a:srgbClr val="E1D0C7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947792" cy="4691185"/>
            </a:xfrm>
            <a:custGeom>
              <a:avLst/>
              <a:gdLst/>
              <a:ahLst/>
              <a:cxnLst/>
              <a:rect l="l" t="t" r="r" b="b"/>
              <a:pathLst>
                <a:path w="3947792" h="4691185">
                  <a:moveTo>
                    <a:pt x="304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0" y="4691185"/>
                  </a:lnTo>
                  <a:lnTo>
                    <a:pt x="0" y="4691185"/>
                  </a:lnTo>
                  <a:lnTo>
                    <a:pt x="152400" y="4691185"/>
                  </a:lnTo>
                  <a:lnTo>
                    <a:pt x="304800" y="4691185"/>
                  </a:lnTo>
                  <a:lnTo>
                    <a:pt x="3947792" y="4691185"/>
                  </a:lnTo>
                  <a:lnTo>
                    <a:pt x="3947792" y="304800"/>
                  </a:lnTo>
                  <a:lnTo>
                    <a:pt x="3947792" y="241300"/>
                  </a:lnTo>
                  <a:lnTo>
                    <a:pt x="3947792" y="1270"/>
                  </a:lnTo>
                  <a:lnTo>
                    <a:pt x="3947792" y="0"/>
                  </a:lnTo>
                  <a:close/>
                </a:path>
              </a:pathLst>
            </a:custGeom>
            <a:solidFill>
              <a:srgbClr val="699B8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110">
            <a:off x="1686804" y="142659"/>
            <a:ext cx="495780" cy="10117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47013" y="2006091"/>
            <a:ext cx="398597" cy="4195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8327" y="3543076"/>
            <a:ext cx="527601" cy="5553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827D9F-DE3C-83E1-31E3-23F43E00FBE3}"/>
              </a:ext>
            </a:extLst>
          </p:cNvPr>
          <p:cNvSpPr/>
          <p:nvPr/>
        </p:nvSpPr>
        <p:spPr>
          <a:xfrm>
            <a:off x="1151998" y="36556"/>
            <a:ext cx="7318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57250" marR="0" lvl="0" indent="-8572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" name="Content Placeholder 11" descr="tải xuống (18)">
            <a:extLst>
              <a:ext uri="{FF2B5EF4-FFF2-40B4-BE49-F238E27FC236}">
                <a16:creationId xmlns:a16="http://schemas.microsoft.com/office/drawing/2014/main" id="{895D7839-FFCA-3D00-DDC7-86C37E0751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024" y="909590"/>
            <a:ext cx="2616518" cy="3097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075D0E10-9F43-A6C9-DB48-D09FF4E555CE}"/>
              </a:ext>
            </a:extLst>
          </p:cNvPr>
          <p:cNvSpPr txBox="1"/>
          <p:nvPr/>
        </p:nvSpPr>
        <p:spPr>
          <a:xfrm>
            <a:off x="767969" y="4527763"/>
            <a:ext cx="262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E. Rutherford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9CD726A-89BA-D705-38E1-D0EFDA28644A}"/>
              </a:ext>
            </a:extLst>
          </p:cNvPr>
          <p:cNvSpPr txBox="1">
            <a:spLocks/>
          </p:cNvSpPr>
          <p:nvPr/>
        </p:nvSpPr>
        <p:spPr>
          <a:xfrm>
            <a:off x="4082911" y="794998"/>
            <a:ext cx="4686776" cy="3695223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ClrTx/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1911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Anh, Rutherford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α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huỳnh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dõi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α.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anpha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2+,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H.</a:t>
            </a:r>
          </a:p>
        </p:txBody>
      </p:sp>
    </p:spTree>
    <p:extLst>
      <p:ext uri="{BB962C8B-B14F-4D97-AF65-F5344CB8AC3E}">
        <p14:creationId xmlns:p14="http://schemas.microsoft.com/office/powerpoint/2010/main" val="6471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73635" y="3820761"/>
            <a:ext cx="2925633" cy="11958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33281" flipH="1" flipV="1">
            <a:off x="6605539" y="-357584"/>
            <a:ext cx="2925633" cy="11958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23179">
            <a:off x="6605539" y="4436429"/>
            <a:ext cx="1512452" cy="141414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09450" y="762112"/>
            <a:ext cx="3080270" cy="3618730"/>
            <a:chOff x="0" y="0"/>
            <a:chExt cx="4252592" cy="4995985"/>
          </a:xfrm>
        </p:grpSpPr>
        <p:sp>
          <p:nvSpPr>
            <p:cNvPr id="6" name="Freeform 6"/>
            <p:cNvSpPr/>
            <p:nvPr/>
          </p:nvSpPr>
          <p:spPr>
            <a:xfrm>
              <a:off x="0" y="4691185"/>
              <a:ext cx="4252592" cy="304800"/>
            </a:xfrm>
            <a:custGeom>
              <a:avLst/>
              <a:gdLst/>
              <a:ahLst/>
              <a:cxnLst/>
              <a:rect l="l" t="t" r="r" b="b"/>
              <a:pathLst>
                <a:path w="4252592" h="304800">
                  <a:moveTo>
                    <a:pt x="3947792" y="0"/>
                  </a:moveTo>
                  <a:lnTo>
                    <a:pt x="304800" y="0"/>
                  </a:lnTo>
                  <a:lnTo>
                    <a:pt x="0" y="0"/>
                  </a:lnTo>
                  <a:lnTo>
                    <a:pt x="304800" y="304800"/>
                  </a:lnTo>
                  <a:lnTo>
                    <a:pt x="304800" y="304800"/>
                  </a:lnTo>
                  <a:lnTo>
                    <a:pt x="3947792" y="304800"/>
                  </a:lnTo>
                  <a:lnTo>
                    <a:pt x="4252592" y="304800"/>
                  </a:lnTo>
                  <a:close/>
                </a:path>
              </a:pathLst>
            </a:custGeom>
            <a:solidFill>
              <a:srgbClr val="B99C8C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947792" y="1270"/>
              <a:ext cx="304800" cy="4994715"/>
            </a:xfrm>
            <a:custGeom>
              <a:avLst/>
              <a:gdLst/>
              <a:ahLst/>
              <a:cxnLst/>
              <a:rect l="l" t="t" r="r" b="b"/>
              <a:pathLst>
                <a:path w="304800" h="4994715">
                  <a:moveTo>
                    <a:pt x="304800" y="303530"/>
                  </a:moveTo>
                  <a:lnTo>
                    <a:pt x="0" y="0"/>
                  </a:lnTo>
                  <a:lnTo>
                    <a:pt x="0" y="303530"/>
                  </a:lnTo>
                  <a:lnTo>
                    <a:pt x="0" y="4689915"/>
                  </a:lnTo>
                  <a:lnTo>
                    <a:pt x="304800" y="4994715"/>
                  </a:lnTo>
                  <a:lnTo>
                    <a:pt x="304800" y="4689915"/>
                  </a:lnTo>
                  <a:close/>
                </a:path>
              </a:pathLst>
            </a:custGeom>
            <a:solidFill>
              <a:srgbClr val="E1D0C7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947792" cy="4691185"/>
            </a:xfrm>
            <a:custGeom>
              <a:avLst/>
              <a:gdLst/>
              <a:ahLst/>
              <a:cxnLst/>
              <a:rect l="l" t="t" r="r" b="b"/>
              <a:pathLst>
                <a:path w="3947792" h="4691185">
                  <a:moveTo>
                    <a:pt x="304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0" y="4691185"/>
                  </a:lnTo>
                  <a:lnTo>
                    <a:pt x="0" y="4691185"/>
                  </a:lnTo>
                  <a:lnTo>
                    <a:pt x="152400" y="4691185"/>
                  </a:lnTo>
                  <a:lnTo>
                    <a:pt x="304800" y="4691185"/>
                  </a:lnTo>
                  <a:lnTo>
                    <a:pt x="3947792" y="4691185"/>
                  </a:lnTo>
                  <a:lnTo>
                    <a:pt x="3947792" y="304800"/>
                  </a:lnTo>
                  <a:lnTo>
                    <a:pt x="3947792" y="241300"/>
                  </a:lnTo>
                  <a:lnTo>
                    <a:pt x="3947792" y="1270"/>
                  </a:lnTo>
                  <a:lnTo>
                    <a:pt x="3947792" y="0"/>
                  </a:lnTo>
                  <a:close/>
                </a:path>
              </a:pathLst>
            </a:custGeom>
            <a:solidFill>
              <a:srgbClr val="699B8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110">
            <a:off x="1686804" y="142659"/>
            <a:ext cx="495780" cy="10117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47013" y="2006091"/>
            <a:ext cx="398597" cy="4195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8327" y="3543076"/>
            <a:ext cx="527601" cy="5553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827D9F-DE3C-83E1-31E3-23F43E00FBE3}"/>
              </a:ext>
            </a:extLst>
          </p:cNvPr>
          <p:cNvSpPr/>
          <p:nvPr/>
        </p:nvSpPr>
        <p:spPr>
          <a:xfrm>
            <a:off x="1151998" y="36556"/>
            <a:ext cx="7318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57250" marR="0" lvl="0" indent="-8572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" name="Content Placeholder 11" descr="tải xuống (18)">
            <a:extLst>
              <a:ext uri="{FF2B5EF4-FFF2-40B4-BE49-F238E27FC236}">
                <a16:creationId xmlns:a16="http://schemas.microsoft.com/office/drawing/2014/main" id="{895D7839-FFCA-3D00-DDC7-86C37E0751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024" y="909590"/>
            <a:ext cx="2616518" cy="3097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075D0E10-9F43-A6C9-DB48-D09FF4E555CE}"/>
              </a:ext>
            </a:extLst>
          </p:cNvPr>
          <p:cNvSpPr txBox="1"/>
          <p:nvPr/>
        </p:nvSpPr>
        <p:spPr>
          <a:xfrm>
            <a:off x="767969" y="4527763"/>
            <a:ext cx="262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E. Rutherford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9CD726A-89BA-D705-38E1-D0EFDA28644A}"/>
              </a:ext>
            </a:extLst>
          </p:cNvPr>
          <p:cNvSpPr txBox="1">
            <a:spLocks/>
          </p:cNvSpPr>
          <p:nvPr/>
        </p:nvSpPr>
        <p:spPr>
          <a:xfrm>
            <a:off x="4037975" y="648556"/>
            <a:ext cx="4686776" cy="3695223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 Quan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Rutherford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α.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50E02-6B33-DDAB-0B87-F28706CB10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5064" y="2052161"/>
            <a:ext cx="4004963" cy="26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Woman holding sign">
            <a:extLst>
              <a:ext uri="{FF2B5EF4-FFF2-40B4-BE49-F238E27FC236}">
                <a16:creationId xmlns:a16="http://schemas.microsoft.com/office/drawing/2014/main" id="{F936E7E2-26C3-E41B-49A4-DD83E6A50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0" y="0"/>
            <a:ext cx="3867407" cy="5423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0D994-4439-CDEE-2728-F681630C33FA}"/>
              </a:ext>
            </a:extLst>
          </p:cNvPr>
          <p:cNvSpPr txBox="1"/>
          <p:nvPr/>
        </p:nvSpPr>
        <p:spPr>
          <a:xfrm>
            <a:off x="2421379" y="1326877"/>
            <a:ext cx="35966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838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8" y="508596"/>
            <a:ext cx="7489826" cy="464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5"/>
          <p:cNvSpPr/>
          <p:nvPr/>
        </p:nvSpPr>
        <p:spPr>
          <a:xfrm>
            <a:off x="251520" y="195486"/>
            <a:ext cx="288000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矩形 6"/>
          <p:cNvSpPr/>
          <p:nvPr/>
        </p:nvSpPr>
        <p:spPr>
          <a:xfrm>
            <a:off x="395559" y="339526"/>
            <a:ext cx="216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 nghiệm phát hiện ra hạt nhân nguyên tử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496" y="784335"/>
            <a:ext cx="7405007" cy="41519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374FB9-B0EA-428B-96BA-684A007EE84E}"/>
              </a:ext>
            </a:extLst>
          </p:cNvPr>
          <p:cNvSpPr/>
          <p:nvPr/>
        </p:nvSpPr>
        <p:spPr>
          <a:xfrm>
            <a:off x="2061259" y="74116"/>
            <a:ext cx="4750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VIDEO THÍ NGHIỆM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BE70C-C8CC-62B1-A683-F24773DABB58}"/>
              </a:ext>
            </a:extLst>
          </p:cNvPr>
          <p:cNvGrpSpPr/>
          <p:nvPr/>
        </p:nvGrpSpPr>
        <p:grpSpPr>
          <a:xfrm>
            <a:off x="5848180" y="150241"/>
            <a:ext cx="2336204" cy="2534558"/>
            <a:chOff x="0" y="0"/>
            <a:chExt cx="4252592" cy="4995985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AA0BACE-E6D5-A132-36AF-B6E3EF13A22D}"/>
                </a:ext>
              </a:extLst>
            </p:cNvPr>
            <p:cNvSpPr/>
            <p:nvPr/>
          </p:nvSpPr>
          <p:spPr>
            <a:xfrm>
              <a:off x="0" y="4691185"/>
              <a:ext cx="4252592" cy="304800"/>
            </a:xfrm>
            <a:custGeom>
              <a:avLst/>
              <a:gdLst/>
              <a:ahLst/>
              <a:cxnLst/>
              <a:rect l="l" t="t" r="r" b="b"/>
              <a:pathLst>
                <a:path w="4252592" h="304800">
                  <a:moveTo>
                    <a:pt x="3947792" y="0"/>
                  </a:moveTo>
                  <a:lnTo>
                    <a:pt x="304800" y="0"/>
                  </a:lnTo>
                  <a:lnTo>
                    <a:pt x="0" y="0"/>
                  </a:lnTo>
                  <a:lnTo>
                    <a:pt x="304800" y="304800"/>
                  </a:lnTo>
                  <a:lnTo>
                    <a:pt x="304800" y="304800"/>
                  </a:lnTo>
                  <a:lnTo>
                    <a:pt x="3947792" y="304800"/>
                  </a:lnTo>
                  <a:lnTo>
                    <a:pt x="4252592" y="304800"/>
                  </a:lnTo>
                  <a:close/>
                </a:path>
              </a:pathLst>
            </a:custGeom>
            <a:solidFill>
              <a:srgbClr val="B99C8C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981AE24-3EC7-4E20-9DEF-CACF67E1AA0D}"/>
                </a:ext>
              </a:extLst>
            </p:cNvPr>
            <p:cNvSpPr/>
            <p:nvPr/>
          </p:nvSpPr>
          <p:spPr>
            <a:xfrm>
              <a:off x="3947792" y="1270"/>
              <a:ext cx="304800" cy="4994715"/>
            </a:xfrm>
            <a:custGeom>
              <a:avLst/>
              <a:gdLst/>
              <a:ahLst/>
              <a:cxnLst/>
              <a:rect l="l" t="t" r="r" b="b"/>
              <a:pathLst>
                <a:path w="304800" h="4994715">
                  <a:moveTo>
                    <a:pt x="304800" y="303530"/>
                  </a:moveTo>
                  <a:lnTo>
                    <a:pt x="0" y="0"/>
                  </a:lnTo>
                  <a:lnTo>
                    <a:pt x="0" y="303530"/>
                  </a:lnTo>
                  <a:lnTo>
                    <a:pt x="0" y="4689915"/>
                  </a:lnTo>
                  <a:lnTo>
                    <a:pt x="304800" y="4994715"/>
                  </a:lnTo>
                  <a:lnTo>
                    <a:pt x="304800" y="4689915"/>
                  </a:lnTo>
                  <a:close/>
                </a:path>
              </a:pathLst>
            </a:custGeom>
            <a:solidFill>
              <a:srgbClr val="E1D0C7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7266CBB9-891A-BDED-4B61-B44BD8704E25}"/>
                </a:ext>
              </a:extLst>
            </p:cNvPr>
            <p:cNvSpPr/>
            <p:nvPr/>
          </p:nvSpPr>
          <p:spPr>
            <a:xfrm>
              <a:off x="0" y="0"/>
              <a:ext cx="3947792" cy="4691185"/>
            </a:xfrm>
            <a:custGeom>
              <a:avLst/>
              <a:gdLst/>
              <a:ahLst/>
              <a:cxnLst/>
              <a:rect l="l" t="t" r="r" b="b"/>
              <a:pathLst>
                <a:path w="3947792" h="4691185">
                  <a:moveTo>
                    <a:pt x="304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0" y="4691185"/>
                  </a:lnTo>
                  <a:lnTo>
                    <a:pt x="0" y="4691185"/>
                  </a:lnTo>
                  <a:lnTo>
                    <a:pt x="152400" y="4691185"/>
                  </a:lnTo>
                  <a:lnTo>
                    <a:pt x="304800" y="4691185"/>
                  </a:lnTo>
                  <a:lnTo>
                    <a:pt x="3947792" y="4691185"/>
                  </a:lnTo>
                  <a:lnTo>
                    <a:pt x="3947792" y="304800"/>
                  </a:lnTo>
                  <a:lnTo>
                    <a:pt x="3947792" y="241300"/>
                  </a:lnTo>
                  <a:lnTo>
                    <a:pt x="3947792" y="1270"/>
                  </a:lnTo>
                  <a:lnTo>
                    <a:pt x="3947792" y="0"/>
                  </a:lnTo>
                  <a:close/>
                </a:path>
              </a:pathLst>
            </a:custGeom>
            <a:solidFill>
              <a:srgbClr val="699B8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10A4C4-E596-3EDC-B1A7-1F30FDA19C93}"/>
              </a:ext>
            </a:extLst>
          </p:cNvPr>
          <p:cNvGrpSpPr/>
          <p:nvPr/>
        </p:nvGrpSpPr>
        <p:grpSpPr>
          <a:xfrm>
            <a:off x="1183137" y="216286"/>
            <a:ext cx="2336204" cy="2534558"/>
            <a:chOff x="0" y="0"/>
            <a:chExt cx="4252592" cy="4995985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16B381A-EF16-76BC-E10B-7179CA5496A7}"/>
                </a:ext>
              </a:extLst>
            </p:cNvPr>
            <p:cNvSpPr/>
            <p:nvPr/>
          </p:nvSpPr>
          <p:spPr>
            <a:xfrm>
              <a:off x="0" y="4691185"/>
              <a:ext cx="4252592" cy="304800"/>
            </a:xfrm>
            <a:custGeom>
              <a:avLst/>
              <a:gdLst/>
              <a:ahLst/>
              <a:cxnLst/>
              <a:rect l="l" t="t" r="r" b="b"/>
              <a:pathLst>
                <a:path w="4252592" h="304800">
                  <a:moveTo>
                    <a:pt x="3947792" y="0"/>
                  </a:moveTo>
                  <a:lnTo>
                    <a:pt x="304800" y="0"/>
                  </a:lnTo>
                  <a:lnTo>
                    <a:pt x="0" y="0"/>
                  </a:lnTo>
                  <a:lnTo>
                    <a:pt x="304800" y="304800"/>
                  </a:lnTo>
                  <a:lnTo>
                    <a:pt x="304800" y="304800"/>
                  </a:lnTo>
                  <a:lnTo>
                    <a:pt x="3947792" y="304800"/>
                  </a:lnTo>
                  <a:lnTo>
                    <a:pt x="4252592" y="304800"/>
                  </a:lnTo>
                  <a:close/>
                </a:path>
              </a:pathLst>
            </a:custGeom>
            <a:solidFill>
              <a:srgbClr val="B99C8C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F4A71845-E5C8-15C2-F244-DB4A30002849}"/>
                </a:ext>
              </a:extLst>
            </p:cNvPr>
            <p:cNvSpPr/>
            <p:nvPr/>
          </p:nvSpPr>
          <p:spPr>
            <a:xfrm>
              <a:off x="3947792" y="1270"/>
              <a:ext cx="304800" cy="4994715"/>
            </a:xfrm>
            <a:custGeom>
              <a:avLst/>
              <a:gdLst/>
              <a:ahLst/>
              <a:cxnLst/>
              <a:rect l="l" t="t" r="r" b="b"/>
              <a:pathLst>
                <a:path w="304800" h="4994715">
                  <a:moveTo>
                    <a:pt x="304800" y="303530"/>
                  </a:moveTo>
                  <a:lnTo>
                    <a:pt x="0" y="0"/>
                  </a:lnTo>
                  <a:lnTo>
                    <a:pt x="0" y="303530"/>
                  </a:lnTo>
                  <a:lnTo>
                    <a:pt x="0" y="4689915"/>
                  </a:lnTo>
                  <a:lnTo>
                    <a:pt x="304800" y="4994715"/>
                  </a:lnTo>
                  <a:lnTo>
                    <a:pt x="304800" y="4689915"/>
                  </a:lnTo>
                  <a:close/>
                </a:path>
              </a:pathLst>
            </a:custGeom>
            <a:solidFill>
              <a:srgbClr val="E1D0C7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0943603E-EC27-0DE0-DACA-948346F49BC1}"/>
                </a:ext>
              </a:extLst>
            </p:cNvPr>
            <p:cNvSpPr/>
            <p:nvPr/>
          </p:nvSpPr>
          <p:spPr>
            <a:xfrm>
              <a:off x="0" y="0"/>
              <a:ext cx="3947792" cy="4691185"/>
            </a:xfrm>
            <a:custGeom>
              <a:avLst/>
              <a:gdLst/>
              <a:ahLst/>
              <a:cxnLst/>
              <a:rect l="l" t="t" r="r" b="b"/>
              <a:pathLst>
                <a:path w="3947792" h="4691185">
                  <a:moveTo>
                    <a:pt x="304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0" y="4691185"/>
                  </a:lnTo>
                  <a:lnTo>
                    <a:pt x="0" y="4691185"/>
                  </a:lnTo>
                  <a:lnTo>
                    <a:pt x="152400" y="4691185"/>
                  </a:lnTo>
                  <a:lnTo>
                    <a:pt x="304800" y="4691185"/>
                  </a:lnTo>
                  <a:lnTo>
                    <a:pt x="3947792" y="4691185"/>
                  </a:lnTo>
                  <a:lnTo>
                    <a:pt x="3947792" y="304800"/>
                  </a:lnTo>
                  <a:lnTo>
                    <a:pt x="3947792" y="241300"/>
                  </a:lnTo>
                  <a:lnTo>
                    <a:pt x="3947792" y="1270"/>
                  </a:lnTo>
                  <a:lnTo>
                    <a:pt x="3947792" y="0"/>
                  </a:lnTo>
                  <a:close/>
                </a:path>
              </a:pathLst>
            </a:custGeom>
            <a:solidFill>
              <a:srgbClr val="699B8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5" name="Content Placeholder 4" descr="tải xuống (18)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6786" y="444224"/>
            <a:ext cx="2035985" cy="189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7995" y="3134003"/>
            <a:ext cx="4165805" cy="14350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14000"/>
              </a:lnSpc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1918 Rutherford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α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nitrogen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proton.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57163" y="2392658"/>
            <a:ext cx="262747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E. Rutherford</a:t>
            </a:r>
          </a:p>
        </p:txBody>
      </p:sp>
      <p:pic>
        <p:nvPicPr>
          <p:cNvPr id="8" name="Content Placeholder 4" descr="23">
            <a:extLst>
              <a:ext uri="{FF2B5EF4-FFF2-40B4-BE49-F238E27FC236}">
                <a16:creationId xmlns:a16="http://schemas.microsoft.com/office/drawing/2014/main" id="{C4293BB0-6A65-8002-0C18-DEDA3035C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098" y="216285"/>
            <a:ext cx="2336204" cy="1963389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B7091EA-7648-2FD7-830B-1AC0A56AF4C1}"/>
              </a:ext>
            </a:extLst>
          </p:cNvPr>
          <p:cNvSpPr txBox="1">
            <a:spLocks/>
          </p:cNvSpPr>
          <p:nvPr/>
        </p:nvSpPr>
        <p:spPr>
          <a:xfrm>
            <a:off x="4790202" y="3141667"/>
            <a:ext cx="4251484" cy="1427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ClrTx/>
              <a:buFont typeface="Arial" panose="020B0604020202020204" pitchFamily="34" charset="0"/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1932, Chadwick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α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berium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neutron.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9B7436D4-4242-5C2D-5255-116440C645D1}"/>
              </a:ext>
            </a:extLst>
          </p:cNvPr>
          <p:cNvSpPr txBox="1"/>
          <p:nvPr/>
        </p:nvSpPr>
        <p:spPr>
          <a:xfrm>
            <a:off x="6173186" y="2340917"/>
            <a:ext cx="174402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J. Chadwick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9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8FAA8B-90FA-4796-B253-D3720DC6F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7" y="1148399"/>
            <a:ext cx="6747036" cy="994172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</a:t>
            </a:r>
            <a:r>
              <a:rPr 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amu.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3A3985-424E-4320-8839-D213EF0FF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39" y="2123471"/>
            <a:ext cx="3009235" cy="896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57BFD8-7E73-4E84-997F-8E7547DD5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39" y="3141394"/>
            <a:ext cx="3009235" cy="8425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BF435D-823F-4476-A213-AFC8461C8B90}"/>
              </a:ext>
            </a:extLst>
          </p:cNvPr>
          <p:cNvSpPr txBox="1"/>
          <p:nvPr/>
        </p:nvSpPr>
        <p:spPr>
          <a:xfrm>
            <a:off x="4175026" y="3126807"/>
            <a:ext cx="4847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&lt;&lt;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neutron.</a:t>
            </a:r>
          </a:p>
        </p:txBody>
      </p:sp>
      <p:pic>
        <p:nvPicPr>
          <p:cNvPr id="1030" name="Picture 6" descr="Kỉ lục đo chính xác nhất khối lượng electron">
            <a:extLst>
              <a:ext uri="{FF2B5EF4-FFF2-40B4-BE49-F238E27FC236}">
                <a16:creationId xmlns:a16="http://schemas.microsoft.com/office/drawing/2014/main" id="{37AA660B-9C85-4161-8596-AD4D6E85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93" y="1143748"/>
            <a:ext cx="2412709" cy="16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E6F368-1FEF-4595-B582-08F24AB7ABCD}"/>
              </a:ext>
            </a:extLst>
          </p:cNvPr>
          <p:cNvSpPr txBox="1"/>
          <p:nvPr/>
        </p:nvSpPr>
        <p:spPr>
          <a:xfrm>
            <a:off x="95081" y="4105346"/>
            <a:ext cx="9272202" cy="830997"/>
          </a:xfrm>
          <a:custGeom>
            <a:avLst/>
            <a:gdLst>
              <a:gd name="connsiteX0" fmla="*/ 0 w 9272202"/>
              <a:gd name="connsiteY0" fmla="*/ 0 h 830997"/>
              <a:gd name="connsiteX1" fmla="*/ 662300 w 9272202"/>
              <a:gd name="connsiteY1" fmla="*/ 0 h 830997"/>
              <a:gd name="connsiteX2" fmla="*/ 1324600 w 9272202"/>
              <a:gd name="connsiteY2" fmla="*/ 0 h 830997"/>
              <a:gd name="connsiteX3" fmla="*/ 1894178 w 9272202"/>
              <a:gd name="connsiteY3" fmla="*/ 0 h 830997"/>
              <a:gd name="connsiteX4" fmla="*/ 2741923 w 9272202"/>
              <a:gd name="connsiteY4" fmla="*/ 0 h 830997"/>
              <a:gd name="connsiteX5" fmla="*/ 3404223 w 9272202"/>
              <a:gd name="connsiteY5" fmla="*/ 0 h 830997"/>
              <a:gd name="connsiteX6" fmla="*/ 4251967 w 9272202"/>
              <a:gd name="connsiteY6" fmla="*/ 0 h 830997"/>
              <a:gd name="connsiteX7" fmla="*/ 4914267 w 9272202"/>
              <a:gd name="connsiteY7" fmla="*/ 0 h 830997"/>
              <a:gd name="connsiteX8" fmla="*/ 5669289 w 9272202"/>
              <a:gd name="connsiteY8" fmla="*/ 0 h 830997"/>
              <a:gd name="connsiteX9" fmla="*/ 6424311 w 9272202"/>
              <a:gd name="connsiteY9" fmla="*/ 0 h 830997"/>
              <a:gd name="connsiteX10" fmla="*/ 7272056 w 9272202"/>
              <a:gd name="connsiteY10" fmla="*/ 0 h 830997"/>
              <a:gd name="connsiteX11" fmla="*/ 7934356 w 9272202"/>
              <a:gd name="connsiteY11" fmla="*/ 0 h 830997"/>
              <a:gd name="connsiteX12" fmla="*/ 8318490 w 9272202"/>
              <a:gd name="connsiteY12" fmla="*/ 0 h 830997"/>
              <a:gd name="connsiteX13" fmla="*/ 9272202 w 9272202"/>
              <a:gd name="connsiteY13" fmla="*/ 0 h 830997"/>
              <a:gd name="connsiteX14" fmla="*/ 9272202 w 9272202"/>
              <a:gd name="connsiteY14" fmla="*/ 415499 h 830997"/>
              <a:gd name="connsiteX15" fmla="*/ 9272202 w 9272202"/>
              <a:gd name="connsiteY15" fmla="*/ 830997 h 830997"/>
              <a:gd name="connsiteX16" fmla="*/ 8888068 w 9272202"/>
              <a:gd name="connsiteY16" fmla="*/ 830997 h 830997"/>
              <a:gd name="connsiteX17" fmla="*/ 8040324 w 9272202"/>
              <a:gd name="connsiteY17" fmla="*/ 830997 h 830997"/>
              <a:gd name="connsiteX18" fmla="*/ 7192580 w 9272202"/>
              <a:gd name="connsiteY18" fmla="*/ 830997 h 830997"/>
              <a:gd name="connsiteX19" fmla="*/ 6437557 w 9272202"/>
              <a:gd name="connsiteY19" fmla="*/ 830997 h 830997"/>
              <a:gd name="connsiteX20" fmla="*/ 5589813 w 9272202"/>
              <a:gd name="connsiteY20" fmla="*/ 830997 h 830997"/>
              <a:gd name="connsiteX21" fmla="*/ 5020235 w 9272202"/>
              <a:gd name="connsiteY21" fmla="*/ 830997 h 830997"/>
              <a:gd name="connsiteX22" fmla="*/ 4172491 w 9272202"/>
              <a:gd name="connsiteY22" fmla="*/ 830997 h 830997"/>
              <a:gd name="connsiteX23" fmla="*/ 3510191 w 9272202"/>
              <a:gd name="connsiteY23" fmla="*/ 830997 h 830997"/>
              <a:gd name="connsiteX24" fmla="*/ 2940613 w 9272202"/>
              <a:gd name="connsiteY24" fmla="*/ 830997 h 830997"/>
              <a:gd name="connsiteX25" fmla="*/ 2278312 w 9272202"/>
              <a:gd name="connsiteY25" fmla="*/ 830997 h 830997"/>
              <a:gd name="connsiteX26" fmla="*/ 1430568 w 9272202"/>
              <a:gd name="connsiteY26" fmla="*/ 830997 h 830997"/>
              <a:gd name="connsiteX27" fmla="*/ 860990 w 9272202"/>
              <a:gd name="connsiteY27" fmla="*/ 830997 h 830997"/>
              <a:gd name="connsiteX28" fmla="*/ 0 w 9272202"/>
              <a:gd name="connsiteY28" fmla="*/ 830997 h 830997"/>
              <a:gd name="connsiteX29" fmla="*/ 0 w 9272202"/>
              <a:gd name="connsiteY29" fmla="*/ 415499 h 830997"/>
              <a:gd name="connsiteX30" fmla="*/ 0 w 9272202"/>
              <a:gd name="connsiteY30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72202" h="830997" extrusionOk="0">
                <a:moveTo>
                  <a:pt x="0" y="0"/>
                </a:moveTo>
                <a:cubicBezTo>
                  <a:pt x="212653" y="-8734"/>
                  <a:pt x="477669" y="-5213"/>
                  <a:pt x="662300" y="0"/>
                </a:cubicBezTo>
                <a:cubicBezTo>
                  <a:pt x="846931" y="5213"/>
                  <a:pt x="1053695" y="-24219"/>
                  <a:pt x="1324600" y="0"/>
                </a:cubicBezTo>
                <a:cubicBezTo>
                  <a:pt x="1595505" y="24219"/>
                  <a:pt x="1614878" y="-6419"/>
                  <a:pt x="1894178" y="0"/>
                </a:cubicBezTo>
                <a:cubicBezTo>
                  <a:pt x="2173478" y="6419"/>
                  <a:pt x="2324908" y="11656"/>
                  <a:pt x="2741923" y="0"/>
                </a:cubicBezTo>
                <a:cubicBezTo>
                  <a:pt x="3158939" y="-11656"/>
                  <a:pt x="3108681" y="-32334"/>
                  <a:pt x="3404223" y="0"/>
                </a:cubicBezTo>
                <a:cubicBezTo>
                  <a:pt x="3699765" y="32334"/>
                  <a:pt x="3872270" y="1365"/>
                  <a:pt x="4251967" y="0"/>
                </a:cubicBezTo>
                <a:cubicBezTo>
                  <a:pt x="4631664" y="-1365"/>
                  <a:pt x="4780667" y="-17786"/>
                  <a:pt x="4914267" y="0"/>
                </a:cubicBezTo>
                <a:cubicBezTo>
                  <a:pt x="5047867" y="17786"/>
                  <a:pt x="5516384" y="-5082"/>
                  <a:pt x="5669289" y="0"/>
                </a:cubicBezTo>
                <a:cubicBezTo>
                  <a:pt x="5822194" y="5082"/>
                  <a:pt x="6077146" y="-10765"/>
                  <a:pt x="6424311" y="0"/>
                </a:cubicBezTo>
                <a:cubicBezTo>
                  <a:pt x="6771476" y="10765"/>
                  <a:pt x="7079395" y="-42171"/>
                  <a:pt x="7272056" y="0"/>
                </a:cubicBezTo>
                <a:cubicBezTo>
                  <a:pt x="7464717" y="42171"/>
                  <a:pt x="7767922" y="20287"/>
                  <a:pt x="7934356" y="0"/>
                </a:cubicBezTo>
                <a:cubicBezTo>
                  <a:pt x="8100790" y="-20287"/>
                  <a:pt x="8234014" y="2064"/>
                  <a:pt x="8318490" y="0"/>
                </a:cubicBezTo>
                <a:cubicBezTo>
                  <a:pt x="8402966" y="-2064"/>
                  <a:pt x="9039244" y="23146"/>
                  <a:pt x="9272202" y="0"/>
                </a:cubicBezTo>
                <a:cubicBezTo>
                  <a:pt x="9270560" y="100693"/>
                  <a:pt x="9285122" y="292986"/>
                  <a:pt x="9272202" y="415499"/>
                </a:cubicBezTo>
                <a:cubicBezTo>
                  <a:pt x="9259282" y="538012"/>
                  <a:pt x="9256313" y="720032"/>
                  <a:pt x="9272202" y="830997"/>
                </a:cubicBezTo>
                <a:cubicBezTo>
                  <a:pt x="9115644" y="843196"/>
                  <a:pt x="8974681" y="836056"/>
                  <a:pt x="8888068" y="830997"/>
                </a:cubicBezTo>
                <a:cubicBezTo>
                  <a:pt x="8801455" y="825938"/>
                  <a:pt x="8315406" y="843716"/>
                  <a:pt x="8040324" y="830997"/>
                </a:cubicBezTo>
                <a:cubicBezTo>
                  <a:pt x="7765242" y="818278"/>
                  <a:pt x="7439573" y="831192"/>
                  <a:pt x="7192580" y="830997"/>
                </a:cubicBezTo>
                <a:cubicBezTo>
                  <a:pt x="6945587" y="830802"/>
                  <a:pt x="6785215" y="804000"/>
                  <a:pt x="6437557" y="830997"/>
                </a:cubicBezTo>
                <a:cubicBezTo>
                  <a:pt x="6089899" y="857994"/>
                  <a:pt x="5833795" y="836840"/>
                  <a:pt x="5589813" y="830997"/>
                </a:cubicBezTo>
                <a:cubicBezTo>
                  <a:pt x="5345831" y="825154"/>
                  <a:pt x="5172228" y="811205"/>
                  <a:pt x="5020235" y="830997"/>
                </a:cubicBezTo>
                <a:cubicBezTo>
                  <a:pt x="4868242" y="850789"/>
                  <a:pt x="4349979" y="820518"/>
                  <a:pt x="4172491" y="830997"/>
                </a:cubicBezTo>
                <a:cubicBezTo>
                  <a:pt x="3995003" y="841476"/>
                  <a:pt x="3651882" y="824320"/>
                  <a:pt x="3510191" y="830997"/>
                </a:cubicBezTo>
                <a:cubicBezTo>
                  <a:pt x="3368500" y="837674"/>
                  <a:pt x="3145470" y="807079"/>
                  <a:pt x="2940613" y="830997"/>
                </a:cubicBezTo>
                <a:cubicBezTo>
                  <a:pt x="2735756" y="854915"/>
                  <a:pt x="2577035" y="805559"/>
                  <a:pt x="2278312" y="830997"/>
                </a:cubicBezTo>
                <a:cubicBezTo>
                  <a:pt x="1979589" y="856435"/>
                  <a:pt x="1693239" y="794266"/>
                  <a:pt x="1430568" y="830997"/>
                </a:cubicBezTo>
                <a:cubicBezTo>
                  <a:pt x="1167897" y="867728"/>
                  <a:pt x="985803" y="832161"/>
                  <a:pt x="860990" y="830997"/>
                </a:cubicBezTo>
                <a:cubicBezTo>
                  <a:pt x="736177" y="829833"/>
                  <a:pt x="312475" y="792547"/>
                  <a:pt x="0" y="830997"/>
                </a:cubicBezTo>
                <a:cubicBezTo>
                  <a:pt x="-14721" y="747097"/>
                  <a:pt x="-5326" y="562740"/>
                  <a:pt x="0" y="415499"/>
                </a:cubicBezTo>
                <a:cubicBezTo>
                  <a:pt x="5326" y="268258"/>
                  <a:pt x="-15190" y="15063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52006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C80337-E58B-2C75-83EC-FB511E9D51A4}"/>
              </a:ext>
            </a:extLst>
          </p:cNvPr>
          <p:cNvSpPr/>
          <p:nvPr/>
        </p:nvSpPr>
        <p:spPr>
          <a:xfrm>
            <a:off x="802375" y="244635"/>
            <a:ext cx="7318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857250" marR="0" lvl="0" indent="-8572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0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3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8084">
            <a:off x="5478324" y="3452454"/>
            <a:ext cx="3833496" cy="1701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381634">
            <a:off x="-902453" y="662955"/>
            <a:ext cx="2833606" cy="12574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621484" y="1074946"/>
            <a:ext cx="3253681" cy="3523948"/>
            <a:chOff x="0" y="0"/>
            <a:chExt cx="4008393" cy="4377813"/>
          </a:xfrm>
        </p:grpSpPr>
        <p:sp>
          <p:nvSpPr>
            <p:cNvPr id="5" name="Freeform 5"/>
            <p:cNvSpPr/>
            <p:nvPr/>
          </p:nvSpPr>
          <p:spPr>
            <a:xfrm>
              <a:off x="0" y="4073013"/>
              <a:ext cx="4008393" cy="304800"/>
            </a:xfrm>
            <a:custGeom>
              <a:avLst/>
              <a:gdLst/>
              <a:ahLst/>
              <a:cxnLst/>
              <a:rect l="l" t="t" r="r" b="b"/>
              <a:pathLst>
                <a:path w="4008393" h="304800">
                  <a:moveTo>
                    <a:pt x="3703593" y="0"/>
                  </a:moveTo>
                  <a:lnTo>
                    <a:pt x="304800" y="0"/>
                  </a:lnTo>
                  <a:lnTo>
                    <a:pt x="0" y="0"/>
                  </a:lnTo>
                  <a:lnTo>
                    <a:pt x="304800" y="304800"/>
                  </a:lnTo>
                  <a:lnTo>
                    <a:pt x="304800" y="304800"/>
                  </a:lnTo>
                  <a:lnTo>
                    <a:pt x="3703593" y="304800"/>
                  </a:lnTo>
                  <a:lnTo>
                    <a:pt x="4008393" y="304800"/>
                  </a:lnTo>
                  <a:close/>
                </a:path>
              </a:pathLst>
            </a:custGeom>
            <a:solidFill>
              <a:srgbClr val="B99C8C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3703593" y="1270"/>
              <a:ext cx="304800" cy="4376543"/>
            </a:xfrm>
            <a:custGeom>
              <a:avLst/>
              <a:gdLst/>
              <a:ahLst/>
              <a:cxnLst/>
              <a:rect l="l" t="t" r="r" b="b"/>
              <a:pathLst>
                <a:path w="304800" h="4376543">
                  <a:moveTo>
                    <a:pt x="304800" y="303530"/>
                  </a:moveTo>
                  <a:lnTo>
                    <a:pt x="0" y="0"/>
                  </a:lnTo>
                  <a:lnTo>
                    <a:pt x="0" y="303530"/>
                  </a:lnTo>
                  <a:lnTo>
                    <a:pt x="0" y="4071743"/>
                  </a:lnTo>
                  <a:lnTo>
                    <a:pt x="304800" y="4376543"/>
                  </a:lnTo>
                  <a:lnTo>
                    <a:pt x="304800" y="4071743"/>
                  </a:lnTo>
                  <a:close/>
                </a:path>
              </a:pathLst>
            </a:custGeom>
            <a:solidFill>
              <a:srgbClr val="E1D0C7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703593" cy="4073013"/>
            </a:xfrm>
            <a:custGeom>
              <a:avLst/>
              <a:gdLst/>
              <a:ahLst/>
              <a:cxnLst/>
              <a:rect l="l" t="t" r="r" b="b"/>
              <a:pathLst>
                <a:path w="3703593" h="4073013">
                  <a:moveTo>
                    <a:pt x="304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0" y="4073013"/>
                  </a:lnTo>
                  <a:lnTo>
                    <a:pt x="0" y="4073013"/>
                  </a:lnTo>
                  <a:lnTo>
                    <a:pt x="152400" y="4073013"/>
                  </a:lnTo>
                  <a:lnTo>
                    <a:pt x="304800" y="4073013"/>
                  </a:lnTo>
                  <a:lnTo>
                    <a:pt x="3703593" y="4073013"/>
                  </a:lnTo>
                  <a:lnTo>
                    <a:pt x="3703593" y="304800"/>
                  </a:lnTo>
                  <a:lnTo>
                    <a:pt x="3703593" y="241300"/>
                  </a:lnTo>
                  <a:lnTo>
                    <a:pt x="3703593" y="1270"/>
                  </a:lnTo>
                  <a:lnTo>
                    <a:pt x="3703593" y="0"/>
                  </a:lnTo>
                  <a:close/>
                </a:path>
              </a:pathLst>
            </a:custGeom>
            <a:solidFill>
              <a:srgbClr val="699B8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9572">
            <a:off x="6594115" y="148227"/>
            <a:ext cx="1601914" cy="6427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56683" flipH="1">
            <a:off x="5324234" y="975330"/>
            <a:ext cx="594502" cy="9163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63161" y="626405"/>
            <a:ext cx="1293004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97"/>
              </a:lnSpc>
            </a:pPr>
            <a:r>
              <a:rPr lang="en-US" sz="4725" b="1" dirty="0">
                <a:solidFill>
                  <a:srgbClr val="699B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104482" y="2876085"/>
            <a:ext cx="1293004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97"/>
              </a:lnSpc>
            </a:pPr>
            <a:r>
              <a:rPr lang="en-US" sz="4725" b="1" dirty="0">
                <a:solidFill>
                  <a:srgbClr val="699B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3602" y="2483068"/>
            <a:ext cx="4185214" cy="1734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&lt;&lt;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1836" y="366105"/>
            <a:ext cx="3557134" cy="1290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proton =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=&gt;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22F3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17" name="Picture 4" descr="Oxygen Atom Bohr Model Proton Neutron Stock Illustration 1036576207">
            <a:extLst>
              <a:ext uri="{FF2B5EF4-FFF2-40B4-BE49-F238E27FC236}">
                <a16:creationId xmlns:a16="http://schemas.microsoft.com/office/drawing/2014/main" id="{16F3C2E9-70D3-D3FF-3427-804A7D979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1595" r="11195" b="8089"/>
          <a:stretch/>
        </p:blipFill>
        <p:spPr bwMode="auto">
          <a:xfrm>
            <a:off x="5746821" y="1519543"/>
            <a:ext cx="2755596" cy="23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476786"/>
            <a:ext cx="8356656" cy="1861602"/>
            <a:chOff x="409710" y="635715"/>
            <a:chExt cx="11142208" cy="2482136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D75DFF-59BE-FC53-3DC5-13283E6D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41" y="2203862"/>
            <a:ext cx="5253477" cy="2623319"/>
          </a:xfr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120000"/>
              </a:lnSpc>
            </a:pP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vỏ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 m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</a:t>
            </a:r>
            <a:b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3. 0,00055 = 1,65.10</a:t>
            </a:r>
            <a:r>
              <a:rPr lang="en-US" sz="2400" b="0" i="0" kern="12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-3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 amu</a:t>
            </a:r>
            <a:b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 m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b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 3. 0,00055 + 3.1 + 3.1 = 6,00165 amu.</a:t>
            </a:r>
            <a:b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vỏ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Li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khoảng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0,0275%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cả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Li.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F0553-8D72-C84B-569E-734EF9C4AF4F}"/>
              </a:ext>
            </a:extLst>
          </p:cNvPr>
          <p:cNvSpPr txBox="1"/>
          <p:nvPr/>
        </p:nvSpPr>
        <p:spPr>
          <a:xfrm>
            <a:off x="609797" y="501470"/>
            <a:ext cx="7930834" cy="747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lithium (Li)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3p, 4n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3e.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vỏ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Li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khoảng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trăm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cả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Li?</a:t>
            </a:r>
            <a:endPara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15 Incredible Lithium ideas | science projects, electron configuration,  atom model">
            <a:extLst>
              <a:ext uri="{FF2B5EF4-FFF2-40B4-BE49-F238E27FC236}">
                <a16:creationId xmlns:a16="http://schemas.microsoft.com/office/drawing/2014/main" id="{BE74FE0C-E09D-F6CE-D89B-85C0E2EB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77" y="2581580"/>
            <a:ext cx="2932813" cy="21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ext, timeline&#10;&#10;Description automatically generated with medium confidence">
            <a:extLst>
              <a:ext uri="{FF2B5EF4-FFF2-40B4-BE49-F238E27FC236}">
                <a16:creationId xmlns:a16="http://schemas.microsoft.com/office/drawing/2014/main" id="{E6FB009A-9CF7-4A8B-B488-05E516807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665" t="37848" b="18964"/>
          <a:stretch/>
        </p:blipFill>
        <p:spPr>
          <a:xfrm rot="10800000">
            <a:off x="372139" y="1423754"/>
            <a:ext cx="4199861" cy="3390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564D4E-7DB4-475D-AA70-5C45FB43BC98}"/>
              </a:ext>
            </a:extLst>
          </p:cNvPr>
          <p:cNvSpPr/>
          <p:nvPr/>
        </p:nvSpPr>
        <p:spPr>
          <a:xfrm>
            <a:off x="922603" y="49847"/>
            <a:ext cx="729879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II.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43399-0169-4376-B314-F89B62C2A19B}"/>
              </a:ext>
            </a:extLst>
          </p:cNvPr>
          <p:cNvSpPr txBox="1"/>
          <p:nvPr/>
        </p:nvSpPr>
        <p:spPr>
          <a:xfrm>
            <a:off x="4758069" y="1299556"/>
            <a:ext cx="41998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DEE12-96F6-4B5E-9F83-FBD941A4653F}"/>
              </a:ext>
            </a:extLst>
          </p:cNvPr>
          <p:cNvSpPr txBox="1"/>
          <p:nvPr/>
        </p:nvSpPr>
        <p:spPr>
          <a:xfrm>
            <a:off x="4808809" y="255163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He (0,62</a:t>
            </a:r>
            <a:r>
              <a:rPr lang="en-US" sz="2400" dirty="0"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Å).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Fr (5,4Å).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146" name="Picture 2" descr="Tìm hiểu làm thế nào sản xuất khí heli - khí nâng - khí cầu - Vietxuangas">
            <a:extLst>
              <a:ext uri="{FF2B5EF4-FFF2-40B4-BE49-F238E27FC236}">
                <a16:creationId xmlns:a16="http://schemas.microsoft.com/office/drawing/2014/main" id="{48314597-4E73-4878-9F0B-164A6D50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t="7423" r="26977" b="6591"/>
          <a:stretch/>
        </p:blipFill>
        <p:spPr bwMode="auto">
          <a:xfrm>
            <a:off x="608947" y="1225961"/>
            <a:ext cx="1653120" cy="15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ancium chemical element Royalty Free Vector Image">
            <a:extLst>
              <a:ext uri="{FF2B5EF4-FFF2-40B4-BE49-F238E27FC236}">
                <a16:creationId xmlns:a16="http://schemas.microsoft.com/office/drawing/2014/main" id="{613D423E-517A-4DB7-9415-668AB434B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"/>
          <a:stretch/>
        </p:blipFill>
        <p:spPr bwMode="auto">
          <a:xfrm>
            <a:off x="2383724" y="2571750"/>
            <a:ext cx="1716620" cy="173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87BCB5-E81B-4382-A034-70D695DA2E12}"/>
              </a:ext>
            </a:extLst>
          </p:cNvPr>
          <p:cNvSpPr/>
          <p:nvPr/>
        </p:nvSpPr>
        <p:spPr>
          <a:xfrm>
            <a:off x="5475768" y="3635767"/>
            <a:ext cx="2923953" cy="6617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62119-CCBA-4444-933D-830327C7578E}"/>
              </a:ext>
            </a:extLst>
          </p:cNvPr>
          <p:cNvSpPr txBox="1"/>
          <p:nvPr/>
        </p:nvSpPr>
        <p:spPr>
          <a:xfrm>
            <a:off x="5764293" y="3712696"/>
            <a:ext cx="2923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1Å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10</a:t>
            </a:r>
            <a:r>
              <a:rPr lang="en-US" sz="32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-10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8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sketball hoop on a field&#10;&#10;Description automatically generated with low confidence">
            <a:extLst>
              <a:ext uri="{FF2B5EF4-FFF2-40B4-BE49-F238E27FC236}">
                <a16:creationId xmlns:a16="http://schemas.microsoft.com/office/drawing/2014/main" id="{AEDBBF80-92B6-4748-9DDE-4FA264912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47" r="9091" b="1782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96FC4-D1F9-4F36-8B82-A86E5AD097A6}"/>
              </a:ext>
            </a:extLst>
          </p:cNvPr>
          <p:cNvSpPr/>
          <p:nvPr/>
        </p:nvSpPr>
        <p:spPr>
          <a:xfrm>
            <a:off x="323136" y="247302"/>
            <a:ext cx="3249230" cy="106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b="1" kern="1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II. </a:t>
            </a:r>
            <a:r>
              <a:rPr lang="en-US" sz="2400" b="1" kern="12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400" b="1" kern="1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12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2400" b="1" kern="1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12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b="1" kern="1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12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kern="1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12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1" kern="1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12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1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12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400" b="1" kern="12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b="1" kern="1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400" b="1" kern="12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400" b="1" kern="12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12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endParaRPr lang="en-US" sz="2400" b="1" kern="12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93E7A-6749-477E-B648-8F7A16E0A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889" y="1321042"/>
            <a:ext cx="2823620" cy="308286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just" defTabSz="914400"/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so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indent="-228600" algn="just" defTabSz="914400"/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10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-5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-10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-4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573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81" y="475214"/>
            <a:ext cx="3695560" cy="4121944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64D4E-7DB4-475D-AA70-5C45FB43BC98}"/>
              </a:ext>
            </a:extLst>
          </p:cNvPr>
          <p:cNvSpPr/>
          <p:nvPr/>
        </p:nvSpPr>
        <p:spPr>
          <a:xfrm>
            <a:off x="355187" y="295395"/>
            <a:ext cx="6471398" cy="672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kern="1200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II. </a:t>
            </a:r>
            <a:r>
              <a:rPr lang="en-US" sz="2800" b="1" kern="1200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800" b="1" kern="1200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1200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2800" b="1" kern="1200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1200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kern="1200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1200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b="1" kern="1200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1200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b="1" kern="1200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1200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kern="1200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1200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800" b="1" kern="1200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kern="1200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lang="en-US" sz="2800" b="1" kern="1200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b="1" kern="1200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1200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endParaRPr lang="en-US" sz="2800" b="1" kern="1200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5" y="877824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4" y="1591056"/>
            <a:ext cx="2968987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486F8-CCA1-F9EF-24BD-6B3E4EC56306}"/>
              </a:ext>
            </a:extLst>
          </p:cNvPr>
          <p:cNvSpPr txBox="1"/>
          <p:nvPr/>
        </p:nvSpPr>
        <p:spPr>
          <a:xfrm>
            <a:off x="355187" y="1262874"/>
            <a:ext cx="3489403" cy="29546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sz="18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1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4: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Nếu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đại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lên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1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tỉ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(10</a:t>
            </a:r>
            <a:r>
              <a:rPr lang="en-US" sz="1800" kern="12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9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nó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đương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bóng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rổ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kính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30 cm)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đương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cát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kính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0,003 cm). Cho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âu hỏi suy nghĩ đơn giản dấu chấm hỏi | Công cụ đồ họa AI Tải xuống miễn  phí - Pikbest">
            <a:extLst>
              <a:ext uri="{FF2B5EF4-FFF2-40B4-BE49-F238E27FC236}">
                <a16:creationId xmlns:a16="http://schemas.microsoft.com/office/drawing/2014/main" id="{99E37305-F57C-0982-7395-2B5ED469F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215" y="728244"/>
            <a:ext cx="1754184" cy="175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+ Banh, Quả Bóng Rổ Tốt - Tiêu Chuẩn Thi Đấu - Giá Rẻ Nhất!!">
            <a:extLst>
              <a:ext uri="{FF2B5EF4-FFF2-40B4-BE49-F238E27FC236}">
                <a16:creationId xmlns:a16="http://schemas.microsoft.com/office/drawing/2014/main" id="{29C71197-5519-1729-7097-45021F0E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9574" y="684542"/>
            <a:ext cx="2155251" cy="1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ý thuyết nguyên tử Rutherford người mẫu mô hình Bohr Vàng - vàng png tải  về - Miễn phí trong suốt Màu Vàng png Tải về.">
            <a:extLst>
              <a:ext uri="{FF2B5EF4-FFF2-40B4-BE49-F238E27FC236}">
                <a16:creationId xmlns:a16="http://schemas.microsoft.com/office/drawing/2014/main" id="{95887A7B-0AA6-EF8C-984E-043F1E52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780" y="2361160"/>
            <a:ext cx="3821428" cy="22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1D215-0444-917B-46C2-B481FDB17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605" y="1141857"/>
            <a:ext cx="3320475" cy="12125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E4344E-9848-9221-4FD6-057A3C528318}"/>
              </a:ext>
            </a:extLst>
          </p:cNvPr>
          <p:cNvSpPr txBox="1"/>
          <p:nvPr/>
        </p:nvSpPr>
        <p:spPr>
          <a:xfrm>
            <a:off x="4073208" y="2536186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Kích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thước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nguyên </a:t>
            </a:r>
            <a:r>
              <a:rPr lang="vi-VN" sz="2800" dirty="0" err="1">
                <a:latin typeface="+mj-lt"/>
              </a:rPr>
              <a:t>tử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gấp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khoảng</a:t>
            </a:r>
            <a:r>
              <a:rPr lang="vi-VN" sz="2800" dirty="0">
                <a:latin typeface="+mj-lt"/>
              </a:rPr>
              <a:t> 10000 </a:t>
            </a:r>
            <a:r>
              <a:rPr lang="vi-VN" sz="2800" dirty="0" err="1">
                <a:latin typeface="+mj-lt"/>
              </a:rPr>
              <a:t>lần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hạt</a:t>
            </a:r>
            <a:r>
              <a:rPr lang="vi-VN" sz="2800" dirty="0">
                <a:latin typeface="+mj-lt"/>
              </a:rPr>
              <a:t> nhân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nó</a:t>
            </a:r>
            <a:r>
              <a:rPr lang="vi-VN" sz="28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3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564D4E-7DB4-475D-AA70-5C45FB43BC98}"/>
              </a:ext>
            </a:extLst>
          </p:cNvPr>
          <p:cNvSpPr/>
          <p:nvPr/>
        </p:nvSpPr>
        <p:spPr>
          <a:xfrm>
            <a:off x="922601" y="-3941"/>
            <a:ext cx="72987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II.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43399-0169-4376-B314-F89B62C2A19B}"/>
              </a:ext>
            </a:extLst>
          </p:cNvPr>
          <p:cNvSpPr txBox="1"/>
          <p:nvPr/>
        </p:nvSpPr>
        <p:spPr>
          <a:xfrm>
            <a:off x="540822" y="705028"/>
            <a:ext cx="820489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 + n + e.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486F8-CCA1-F9EF-24BD-6B3E4EC56306}"/>
              </a:ext>
            </a:extLst>
          </p:cNvPr>
          <p:cNvSpPr txBox="1"/>
          <p:nvPr/>
        </p:nvSpPr>
        <p:spPr>
          <a:xfrm>
            <a:off x="398283" y="565100"/>
            <a:ext cx="8291455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4: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nitrogen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7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proton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7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neutron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trong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nhân.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ãy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a)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nhân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b)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nhân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vỏ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Câu hỏi suy nghĩ đơn giản dấu chấm hỏi | Công cụ đồ họa AI Tải xuống miễn  phí - Pikbest">
            <a:extLst>
              <a:ext uri="{FF2B5EF4-FFF2-40B4-BE49-F238E27FC236}">
                <a16:creationId xmlns:a16="http://schemas.microsoft.com/office/drawing/2014/main" id="{99E37305-F57C-0982-7395-2B5ED469F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" y="-52590"/>
            <a:ext cx="645459" cy="64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25D864-0F9D-A165-530E-4CA4503D20FC}"/>
              </a:ext>
            </a:extLst>
          </p:cNvPr>
          <p:cNvSpPr txBox="1"/>
          <p:nvPr/>
        </p:nvSpPr>
        <p:spPr>
          <a:xfrm>
            <a:off x="258183" y="2901508"/>
            <a:ext cx="88858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dirty="0" err="1">
                <a:latin typeface="+mj-lt"/>
              </a:rPr>
              <a:t>Khối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lượng</a:t>
            </a:r>
            <a:r>
              <a:rPr lang="vi-VN" sz="2200" dirty="0">
                <a:latin typeface="+mj-lt"/>
              </a:rPr>
              <a:t> nguyên </a:t>
            </a:r>
            <a:r>
              <a:rPr lang="vi-VN" sz="2200" dirty="0" err="1">
                <a:latin typeface="+mj-lt"/>
              </a:rPr>
              <a:t>tử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là</a:t>
            </a:r>
            <a:r>
              <a:rPr lang="vi-VN" sz="2200" dirty="0">
                <a:latin typeface="+mj-lt"/>
              </a:rPr>
              <a:t>:</a:t>
            </a:r>
          </a:p>
          <a:p>
            <a:r>
              <a:rPr lang="vi-VN" sz="2200" dirty="0" err="1">
                <a:latin typeface="+mj-lt"/>
              </a:rPr>
              <a:t>m</a:t>
            </a:r>
            <a:r>
              <a:rPr lang="vi-VN" sz="2200" baseline="-25000" dirty="0" err="1">
                <a:latin typeface="+mj-lt"/>
              </a:rPr>
              <a:t>nt</a:t>
            </a:r>
            <a:r>
              <a:rPr lang="vi-VN" sz="2200" dirty="0">
                <a:latin typeface="+mj-lt"/>
              </a:rPr>
              <a:t>=</a:t>
            </a:r>
            <a:r>
              <a:rPr lang="vi-VN" sz="2200" dirty="0" err="1">
                <a:latin typeface="+mj-lt"/>
              </a:rPr>
              <a:t>m</a:t>
            </a:r>
            <a:r>
              <a:rPr lang="vi-VN" sz="2200" baseline="-25000" dirty="0" err="1">
                <a:latin typeface="+mj-lt"/>
              </a:rPr>
              <a:t>hn</a:t>
            </a:r>
            <a:r>
              <a:rPr lang="en-US" sz="2200" baseline="-25000" dirty="0">
                <a:latin typeface="+mj-lt"/>
              </a:rPr>
              <a:t> </a:t>
            </a:r>
            <a:r>
              <a:rPr lang="vi-VN" sz="2200" dirty="0">
                <a:latin typeface="+mj-lt"/>
              </a:rPr>
              <a:t>+</a:t>
            </a:r>
            <a:r>
              <a:rPr lang="en-US" sz="2200" dirty="0">
                <a:latin typeface="+mj-lt"/>
              </a:rPr>
              <a:t> </a:t>
            </a:r>
            <a:r>
              <a:rPr lang="vi-VN" sz="2200" dirty="0">
                <a:latin typeface="+mj-lt"/>
              </a:rPr>
              <a:t>m</a:t>
            </a:r>
            <a:r>
              <a:rPr lang="vi-VN" sz="2200" baseline="-25000" dirty="0">
                <a:latin typeface="+mj-lt"/>
              </a:rPr>
              <a:t>e</a:t>
            </a:r>
            <a:r>
              <a:rPr lang="vi-VN" sz="2200" dirty="0">
                <a:latin typeface="+mj-lt"/>
              </a:rPr>
              <a:t>=2,3429.10</a:t>
            </a:r>
            <a:r>
              <a:rPr lang="vi-VN" sz="2200" baseline="30000" dirty="0">
                <a:latin typeface="+mj-lt"/>
              </a:rPr>
              <a:t>−26</a:t>
            </a:r>
            <a:r>
              <a:rPr lang="en-US" sz="2200" baseline="30000" dirty="0">
                <a:latin typeface="+mj-lt"/>
              </a:rPr>
              <a:t> </a:t>
            </a:r>
            <a:r>
              <a:rPr lang="vi-VN" sz="2200" dirty="0">
                <a:latin typeface="+mj-lt"/>
              </a:rPr>
              <a:t>+</a:t>
            </a:r>
            <a:r>
              <a:rPr lang="en-US" sz="2200" dirty="0">
                <a:latin typeface="+mj-lt"/>
              </a:rPr>
              <a:t> </a:t>
            </a:r>
            <a:r>
              <a:rPr lang="vi-VN" sz="2200" dirty="0">
                <a:latin typeface="+mj-lt"/>
              </a:rPr>
              <a:t>7.9,109.10</a:t>
            </a:r>
            <a:r>
              <a:rPr lang="vi-VN" sz="2200" baseline="30000" dirty="0">
                <a:latin typeface="+mj-lt"/>
              </a:rPr>
              <a:t>−31</a:t>
            </a:r>
            <a:r>
              <a:rPr lang="vi-VN" sz="2200" dirty="0">
                <a:latin typeface="+mj-lt"/>
              </a:rPr>
              <a:t>=2,3435.10</a:t>
            </a:r>
            <a:r>
              <a:rPr lang="vi-VN" sz="2200" baseline="30000" dirty="0">
                <a:latin typeface="+mj-lt"/>
              </a:rPr>
              <a:t>−26</a:t>
            </a:r>
            <a:r>
              <a:rPr lang="vi-VN" sz="2200" dirty="0">
                <a:latin typeface="+mj-lt"/>
              </a:rPr>
              <a:t>(</a:t>
            </a:r>
            <a:r>
              <a:rPr lang="vi-VN" sz="2200" dirty="0" err="1">
                <a:latin typeface="+mj-lt"/>
              </a:rPr>
              <a:t>kg</a:t>
            </a:r>
            <a:r>
              <a:rPr lang="vi-VN" sz="2200" dirty="0">
                <a:latin typeface="+mj-lt"/>
              </a:rPr>
              <a:t>) </a:t>
            </a:r>
            <a:r>
              <a:rPr lang="en-US" sz="2200" dirty="0">
                <a:latin typeface="+mj-lt"/>
              </a:rPr>
              <a:t> </a:t>
            </a:r>
            <a:r>
              <a:rPr lang="vi-VN" sz="2200" dirty="0">
                <a:latin typeface="+mj-lt"/>
              </a:rPr>
              <a:t>⇒</a:t>
            </a:r>
            <a:r>
              <a:rPr lang="en-US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m</a:t>
            </a:r>
            <a:r>
              <a:rPr lang="vi-VN" sz="2200" baseline="-25000" dirty="0" err="1">
                <a:latin typeface="+mj-lt"/>
              </a:rPr>
              <a:t>hn</a:t>
            </a:r>
            <a:r>
              <a:rPr lang="vi-VN" sz="2200" dirty="0">
                <a:latin typeface="+mj-lt"/>
              </a:rPr>
              <a:t> ≈ </a:t>
            </a:r>
            <a:r>
              <a:rPr lang="en-US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m</a:t>
            </a:r>
            <a:r>
              <a:rPr lang="vi-VN" sz="2200" baseline="-25000" dirty="0" err="1">
                <a:latin typeface="+mj-lt"/>
              </a:rPr>
              <a:t>nt</a:t>
            </a:r>
            <a:r>
              <a:rPr lang="vi-VN" sz="2200" baseline="-25000" dirty="0">
                <a:latin typeface="+mj-lt"/>
              </a:rPr>
              <a:t> </a:t>
            </a:r>
            <a:endParaRPr lang="en-US" sz="2200" baseline="-250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3ADC0-BDA6-D97B-24F0-65C9A1FBA776}"/>
              </a:ext>
            </a:extLst>
          </p:cNvPr>
          <p:cNvSpPr txBox="1"/>
          <p:nvPr/>
        </p:nvSpPr>
        <p:spPr>
          <a:xfrm>
            <a:off x="352811" y="2018630"/>
            <a:ext cx="82914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a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)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Khối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hạt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nhân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là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kumimoji="0" lang="vi-VN" sz="22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hn</a:t>
            </a:r>
            <a:r>
              <a:rPr kumimoji="0" lang="en-US" sz="22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=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</a:t>
            </a:r>
            <a:r>
              <a:rPr kumimoji="0" lang="vi-VN" sz="22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p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</a:t>
            </a:r>
            <a:r>
              <a:rPr kumimoji="0" lang="vi-VN" sz="22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</a:t>
            </a:r>
            <a:r>
              <a:rPr kumimoji="0" lang="en-US" sz="22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=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7.1,672.10</a:t>
            </a:r>
            <a:r>
              <a:rPr kumimoji="0" lang="vi-VN" sz="2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−27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+7.1,675.10</a:t>
            </a:r>
            <a:r>
              <a:rPr kumimoji="0" lang="vi-VN" sz="2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−27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=2,3429.10</a:t>
            </a:r>
            <a:r>
              <a:rPr kumimoji="0" lang="vi-VN" sz="2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−26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(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kg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)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A2748F-10D2-07AA-E7DD-8B6627368D4B}"/>
              </a:ext>
            </a:extLst>
          </p:cNvPr>
          <p:cNvSpPr txBox="1"/>
          <p:nvPr/>
        </p:nvSpPr>
        <p:spPr>
          <a:xfrm>
            <a:off x="258182" y="3784386"/>
            <a:ext cx="88858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b)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Khối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vỏ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nguyên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tử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sz="2200" dirty="0">
                <a:latin typeface="Times New Roman" panose="02020603050405020304" pitchFamily="18" charset="0"/>
              </a:rPr>
              <a:t>: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</a:t>
            </a:r>
            <a:r>
              <a:rPr kumimoji="0" lang="vi-VN" sz="22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 = 7.9,109.10</a:t>
            </a:r>
            <a:r>
              <a:rPr kumimoji="0" lang="vi-VN" sz="2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-31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 = 6,3763.10</a:t>
            </a:r>
            <a:r>
              <a:rPr kumimoji="0" lang="vi-VN" sz="2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-30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 (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kg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⇒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</a:t>
            </a:r>
            <a:r>
              <a:rPr kumimoji="0" lang="vi-VN" sz="22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hn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≫m</a:t>
            </a:r>
            <a:r>
              <a:rPr kumimoji="0" lang="vi-VN" sz="22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(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khối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hạt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nhân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lớn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hơn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rất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nhiều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so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khối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vỏ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nguyên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tử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).  </a:t>
            </a:r>
          </a:p>
        </p:txBody>
      </p:sp>
    </p:spTree>
    <p:extLst>
      <p:ext uri="{BB962C8B-B14F-4D97-AF65-F5344CB8AC3E}">
        <p14:creationId xmlns:p14="http://schemas.microsoft.com/office/powerpoint/2010/main" val="22604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67" y="317176"/>
            <a:ext cx="8587465" cy="9197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Graphic 5" descr="Man in a polo shirt">
            <a:extLst>
              <a:ext uri="{FF2B5EF4-FFF2-40B4-BE49-F238E27FC236}">
                <a16:creationId xmlns:a16="http://schemas.microsoft.com/office/drawing/2014/main" id="{AB7E5A8B-0AB1-5ACC-5BEC-F1499654F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720" y="1329784"/>
            <a:ext cx="1144362" cy="35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3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C9DA65-CFE4-4883-A9DE-E22F0A8ECD2A}"/>
              </a:ext>
            </a:extLst>
          </p:cNvPr>
          <p:cNvSpPr txBox="1"/>
          <p:nvPr/>
        </p:nvSpPr>
        <p:spPr>
          <a:xfrm>
            <a:off x="291935" y="837203"/>
            <a:ext cx="87192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8580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100" kern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(Z).</a:t>
            </a:r>
          </a:p>
          <a:p>
            <a:pPr algn="ctr" defTabSz="685800">
              <a:spcBef>
                <a:spcPct val="0"/>
              </a:spcBef>
              <a:buClrTx/>
              <a:defRPr/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=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</a:t>
            </a:r>
            <a:endParaRPr lang="en-US" altLang="en-US" sz="2100" b="1" kern="12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0C9E4-544D-4CB9-B134-99CD546BE95E}"/>
              </a:ext>
            </a:extLst>
          </p:cNvPr>
          <p:cNvSpPr txBox="1"/>
          <p:nvPr/>
        </p:nvSpPr>
        <p:spPr>
          <a:xfrm>
            <a:off x="2805129" y="1782315"/>
            <a:ext cx="4804530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Carbon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6 proton.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Z</a:t>
            </a:r>
            <a:r>
              <a:rPr lang="en-US" altLang="en-US" sz="2100" baseline="-25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 6.</a:t>
            </a:r>
          </a:p>
        </p:txBody>
      </p:sp>
      <p:pic>
        <p:nvPicPr>
          <p:cNvPr id="6146" name="Picture 2" descr="Oxygen Atom Bohr Model Proton Neutron Stock Illustration 1036576207">
            <a:extLst>
              <a:ext uri="{FF2B5EF4-FFF2-40B4-BE49-F238E27FC236}">
                <a16:creationId xmlns:a16="http://schemas.microsoft.com/office/drawing/2014/main" id="{4D5E19DD-EAC4-4B30-B96C-7F4ECDF63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0361" b="8376"/>
          <a:stretch/>
        </p:blipFill>
        <p:spPr bwMode="auto">
          <a:xfrm>
            <a:off x="7049041" y="3021808"/>
            <a:ext cx="2094959" cy="183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bon Atom Bohr model with proton, neutron and electron. 3d illustration  Stock Photo - Alamy">
            <a:extLst>
              <a:ext uri="{FF2B5EF4-FFF2-40B4-BE49-F238E27FC236}">
                <a16:creationId xmlns:a16="http://schemas.microsoft.com/office/drawing/2014/main" id="{CC9A2976-7DE6-4C18-8001-3EBD9063A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t="1851" r="16598" b="10371"/>
          <a:stretch/>
        </p:blipFill>
        <p:spPr bwMode="auto">
          <a:xfrm>
            <a:off x="415690" y="1545234"/>
            <a:ext cx="1867505" cy="183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46A724-893D-4489-9F81-1DBAA696D7B9}"/>
              </a:ext>
            </a:extLst>
          </p:cNvPr>
          <p:cNvSpPr txBox="1"/>
          <p:nvPr/>
        </p:nvSpPr>
        <p:spPr>
          <a:xfrm>
            <a:off x="2143391" y="3604882"/>
            <a:ext cx="501634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8 proton.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5ABAB-528E-48C1-826E-6F97BBCB516A}"/>
              </a:ext>
            </a:extLst>
          </p:cNvPr>
          <p:cNvSpPr txBox="1"/>
          <p:nvPr/>
        </p:nvSpPr>
        <p:spPr>
          <a:xfrm>
            <a:off x="4665143" y="3974214"/>
            <a:ext cx="108699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Z</a:t>
            </a:r>
            <a:r>
              <a:rPr lang="en-US" altLang="en-US" sz="2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 8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B07CCB-D78B-4AB2-A186-5E30CECC26E0}"/>
              </a:ext>
            </a:extLst>
          </p:cNvPr>
          <p:cNvSpPr txBox="1"/>
          <p:nvPr/>
        </p:nvSpPr>
        <p:spPr>
          <a:xfrm>
            <a:off x="415690" y="3439641"/>
            <a:ext cx="1867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18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18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18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Carbon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31C97-72E2-49F6-9F73-E5A3E19FE0B1}"/>
              </a:ext>
            </a:extLst>
          </p:cNvPr>
          <p:cNvSpPr txBox="1"/>
          <p:nvPr/>
        </p:nvSpPr>
        <p:spPr>
          <a:xfrm>
            <a:off x="7668368" y="2138421"/>
            <a:ext cx="1867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18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18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18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89225A-5FAE-61F8-3D3B-A7EE7501B3E5}"/>
              </a:ext>
            </a:extLst>
          </p:cNvPr>
          <p:cNvSpPr/>
          <p:nvPr/>
        </p:nvSpPr>
        <p:spPr>
          <a:xfrm>
            <a:off x="1475646" y="49847"/>
            <a:ext cx="61927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III.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8" grpId="0" animBg="1"/>
      <p:bldP spid="14" grpId="0"/>
      <p:bldP spid="17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>
            <a:extLst>
              <a:ext uri="{FF2B5EF4-FFF2-40B4-BE49-F238E27FC236}">
                <a16:creationId xmlns:a16="http://schemas.microsoft.com/office/drawing/2014/main" id="{D66011A0-AF57-4B07-BD9F-62610DE9E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55" y="2747588"/>
            <a:ext cx="579871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1: Hạt nhân nguyên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Aluminium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13 proton và 14 neutron.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Aluminium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 descr="Aluminium Atom On A White Background Stock Photo, Picture And Royalty Free  Image. Image 24660012.">
            <a:extLst>
              <a:ext uri="{FF2B5EF4-FFF2-40B4-BE49-F238E27FC236}">
                <a16:creationId xmlns:a16="http://schemas.microsoft.com/office/drawing/2014/main" id="{7C8F727F-2F6E-48CF-8E88-6175CF5D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72" y="2561694"/>
            <a:ext cx="2308595" cy="230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197" name="TextBox 6">
            <a:extLst>
              <a:ext uri="{FF2B5EF4-FFF2-40B4-BE49-F238E27FC236}">
                <a16:creationId xmlns:a16="http://schemas.microsoft.com/office/drawing/2014/main" id="{7558E056-B568-B1E9-DAC3-79DE72FE44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6062911"/>
              </p:ext>
            </p:extLst>
          </p:nvPr>
        </p:nvGraphicFramePr>
        <p:xfrm>
          <a:off x="274414" y="705237"/>
          <a:ext cx="8559335" cy="1836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F495E58-AA24-49CC-960B-FF4A50B7F672}"/>
              </a:ext>
            </a:extLst>
          </p:cNvPr>
          <p:cNvSpPr/>
          <p:nvPr/>
        </p:nvSpPr>
        <p:spPr>
          <a:xfrm>
            <a:off x="1648871" y="4154193"/>
            <a:ext cx="3499723" cy="6273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= 13 + 14 = 27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6" name="Picture 15" descr="Don't Know Dude">
            <a:extLst>
              <a:ext uri="{FF2B5EF4-FFF2-40B4-BE49-F238E27FC236}">
                <a16:creationId xmlns:a16="http://schemas.microsoft.com/office/drawing/2014/main" id="{4B82126D-99CA-4991-8B58-AE957DCFB9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93" y="2764577"/>
            <a:ext cx="1008222" cy="10082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EA82B8-C4F0-404F-FB5D-3E80936B6854}"/>
              </a:ext>
            </a:extLst>
          </p:cNvPr>
          <p:cNvSpPr/>
          <p:nvPr/>
        </p:nvSpPr>
        <p:spPr>
          <a:xfrm>
            <a:off x="1475639" y="24409"/>
            <a:ext cx="61927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III.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endParaRPr lang="en-US" sz="32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9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8197" grpId="0">
        <p:bldAsOne/>
      </p:bldGraphic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FC65C8F9-63E9-46B4-84E9-7C7B0192D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59" y="1983128"/>
            <a:ext cx="721977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Chloride có số khối là 35 và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17 proton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Cho biết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Chloride?</a:t>
            </a:r>
          </a:p>
        </p:txBody>
      </p:sp>
      <p:pic>
        <p:nvPicPr>
          <p:cNvPr id="9218" name="Picture 2" descr="3d render of atom structure of chlorine Stock Photo by ©oorka5 136542122">
            <a:extLst>
              <a:ext uri="{FF2B5EF4-FFF2-40B4-BE49-F238E27FC236}">
                <a16:creationId xmlns:a16="http://schemas.microsoft.com/office/drawing/2014/main" id="{F4055337-FBFD-4FAD-BECD-026562215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4068" r="7275" b="19322"/>
          <a:stretch/>
        </p:blipFill>
        <p:spPr bwMode="auto">
          <a:xfrm>
            <a:off x="6922126" y="2933937"/>
            <a:ext cx="1965134" cy="191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27CCF6-AF36-4932-8D16-EB46A6566FCB}"/>
              </a:ext>
            </a:extLst>
          </p:cNvPr>
          <p:cNvSpPr/>
          <p:nvPr/>
        </p:nvSpPr>
        <p:spPr>
          <a:xfrm>
            <a:off x="1049992" y="3561412"/>
            <a:ext cx="5003168" cy="9512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⇒N = A – Z </a:t>
            </a:r>
          </a:p>
          <a:p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                  = 35 – 17 = 18 (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 descr="Don't Know Dude">
            <a:extLst>
              <a:ext uri="{FF2B5EF4-FFF2-40B4-BE49-F238E27FC236}">
                <a16:creationId xmlns:a16="http://schemas.microsoft.com/office/drawing/2014/main" id="{25779D7B-F830-499D-A6AF-0AD3338D2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9" y="126702"/>
            <a:ext cx="1008222" cy="1008222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77864481-D9BB-46AF-9EF0-4DCD3E855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7228"/>
            <a:ext cx="751566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2: Hạt nhân nguyên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Sodium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11 proton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12 neutron.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Sodium.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063A4A-ECF3-441B-BD05-F12DF2981CDD}"/>
              </a:ext>
            </a:extLst>
          </p:cNvPr>
          <p:cNvSpPr/>
          <p:nvPr/>
        </p:nvSpPr>
        <p:spPr>
          <a:xfrm>
            <a:off x="2822139" y="1228721"/>
            <a:ext cx="3499723" cy="6273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= 11 + 12 = 23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5513D0-F350-42F8-8815-D9F1CF7FA5A6}"/>
              </a:ext>
            </a:extLst>
          </p:cNvPr>
          <p:cNvSpPr/>
          <p:nvPr/>
        </p:nvSpPr>
        <p:spPr>
          <a:xfrm>
            <a:off x="1049992" y="2963513"/>
            <a:ext cx="2991278" cy="45287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35 , Z = 17, N = 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n't Know Dude">
            <a:extLst>
              <a:ext uri="{FF2B5EF4-FFF2-40B4-BE49-F238E27FC236}">
                <a16:creationId xmlns:a16="http://schemas.microsoft.com/office/drawing/2014/main" id="{25779D7B-F830-499D-A6AF-0AD3338D2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53"/>
            <a:ext cx="1008222" cy="1008222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77864481-D9BB-46AF-9EF0-4DCD3E855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671" y="242682"/>
            <a:ext cx="796066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2400" b="1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6: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Aluminium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kim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phổ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trên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vỏ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Đất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sử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trong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ngành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xây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ngành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hoặc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xuất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gia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nhân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aluminium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+13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27.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proton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neutron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electron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trong nguyên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400" dirty="0" err="1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aluminium</a:t>
            </a:r>
            <a:r>
              <a:rPr lang="vi-VN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sz="2400" dirty="0"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063A4A-ECF3-441B-BD05-F12DF2981CDD}"/>
              </a:ext>
            </a:extLst>
          </p:cNvPr>
          <p:cNvSpPr/>
          <p:nvPr/>
        </p:nvSpPr>
        <p:spPr>
          <a:xfrm>
            <a:off x="688489" y="2689411"/>
            <a:ext cx="7767021" cy="152291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 =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= 13</a:t>
            </a:r>
          </a:p>
          <a:p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 =&gt; 27 = 13 + N </a:t>
            </a:r>
          </a:p>
          <a:p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=&gt; N = 14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3">
            <a:extLst>
              <a:ext uri="{FF2B5EF4-FFF2-40B4-BE49-F238E27FC236}">
                <a16:creationId xmlns:a16="http://schemas.microsoft.com/office/drawing/2014/main" id="{37C7C19B-0DB1-86B0-B7C8-DCF10BDEC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70025" y="835067"/>
            <a:ext cx="3748352" cy="152718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61506" y="2440296"/>
            <a:ext cx="2420985" cy="8507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5623" y="835067"/>
            <a:ext cx="3671710" cy="14699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5623" y="3277040"/>
            <a:ext cx="3692625" cy="11641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2569"/>
          <a:stretch>
            <a:fillRect/>
          </a:stretch>
        </p:blipFill>
        <p:spPr>
          <a:xfrm rot="608801">
            <a:off x="4062218" y="3304201"/>
            <a:ext cx="258748" cy="54737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2569"/>
          <a:stretch>
            <a:fillRect/>
          </a:stretch>
        </p:blipFill>
        <p:spPr>
          <a:xfrm rot="-971534" flipH="1">
            <a:off x="4911828" y="3358016"/>
            <a:ext cx="258748" cy="54737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2569"/>
          <a:stretch>
            <a:fillRect/>
          </a:stretch>
        </p:blipFill>
        <p:spPr>
          <a:xfrm rot="-1267546" flipV="1">
            <a:off x="4099772" y="1708604"/>
            <a:ext cx="258748" cy="54737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2569"/>
          <a:stretch>
            <a:fillRect/>
          </a:stretch>
        </p:blipFill>
        <p:spPr>
          <a:xfrm rot="726336" flipH="1" flipV="1">
            <a:off x="4856758" y="1686462"/>
            <a:ext cx="258748" cy="54737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0943">
            <a:off x="-1230430" y="-1157582"/>
            <a:ext cx="2068684" cy="2057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19820" y="4337676"/>
            <a:ext cx="2068684" cy="20574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83322" y="4629150"/>
            <a:ext cx="2595344" cy="20574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68110" y="-1543050"/>
            <a:ext cx="2595344" cy="20574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557470" y="2546446"/>
            <a:ext cx="2029055" cy="652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spc="7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000" b="1" spc="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spc="7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000" b="1" spc="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spc="7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000" b="1" spc="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spc="7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spc="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spc="7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000" b="1" spc="7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10172" y="3543810"/>
            <a:ext cx="3234316" cy="652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proton =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245F01-CA4A-CF2F-53FB-F5A6954611C6}"/>
              </a:ext>
            </a:extLst>
          </p:cNvPr>
          <p:cNvSpPr/>
          <p:nvPr/>
        </p:nvSpPr>
        <p:spPr>
          <a:xfrm>
            <a:off x="2963530" y="82873"/>
            <a:ext cx="341016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44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4400" b="1" kern="1200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endParaRPr lang="en-US" sz="4400" b="1" kern="1200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712986BF-0201-0CAA-1071-67B8BABA56BF}"/>
              </a:ext>
            </a:extLst>
          </p:cNvPr>
          <p:cNvSpPr txBox="1"/>
          <p:nvPr/>
        </p:nvSpPr>
        <p:spPr>
          <a:xfrm>
            <a:off x="480738" y="913833"/>
            <a:ext cx="3198724" cy="1329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vô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nhưng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gồm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vỏ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spc="70" dirty="0" err="1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000" spc="70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80BF5D-1D43-010D-5798-3DC8FA223FBF}"/>
              </a:ext>
            </a:extLst>
          </p:cNvPr>
          <p:cNvSpPr txBox="1"/>
          <p:nvPr/>
        </p:nvSpPr>
        <p:spPr>
          <a:xfrm>
            <a:off x="5313811" y="913266"/>
            <a:ext cx="3460779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&lt;&lt;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hầu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48" name="Picture 3">
            <a:extLst>
              <a:ext uri="{FF2B5EF4-FFF2-40B4-BE49-F238E27FC236}">
                <a16:creationId xmlns:a16="http://schemas.microsoft.com/office/drawing/2014/main" id="{F942C402-CFC6-3B95-7645-6ADCFE435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73049" y="3487636"/>
            <a:ext cx="3692625" cy="114151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CCF3FC8-0E8E-F56B-DFFD-214F34FAE11A}"/>
              </a:ext>
            </a:extLst>
          </p:cNvPr>
          <p:cNvSpPr txBox="1"/>
          <p:nvPr/>
        </p:nvSpPr>
        <p:spPr>
          <a:xfrm>
            <a:off x="5432612" y="3550519"/>
            <a:ext cx="3301216" cy="1083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ạt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  <p:bldP spid="44" grpId="0"/>
      <p:bldP spid="46" grpId="0"/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76310" y="1935956"/>
            <a:ext cx="4124540" cy="22717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70" y="1998800"/>
            <a:ext cx="2091910" cy="213215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80" y="2003594"/>
            <a:ext cx="2061206" cy="2127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24" y="1058438"/>
            <a:ext cx="7135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7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5808" y="3673758"/>
            <a:ext cx="457200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9E0DAC-0262-E3C6-6E4D-28C1EC8626B4}"/>
              </a:ext>
            </a:extLst>
          </p:cNvPr>
          <p:cNvSpPr txBox="1"/>
          <p:nvPr/>
        </p:nvSpPr>
        <p:spPr>
          <a:xfrm>
            <a:off x="2563106" y="566485"/>
            <a:ext cx="475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MẢNH GHÉP BÍ ẨN</a:t>
            </a:r>
          </a:p>
        </p:txBody>
      </p:sp>
    </p:spTree>
    <p:extLst>
      <p:ext uri="{BB962C8B-B14F-4D97-AF65-F5344CB8AC3E}">
        <p14:creationId xmlns:p14="http://schemas.microsoft.com/office/powerpoint/2010/main" val="4786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7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xygen (OXY) là gì? Toàn tập về tiền điện tử OXY – Coinnews247">
            <a:extLst>
              <a:ext uri="{FF2B5EF4-FFF2-40B4-BE49-F238E27FC236}">
                <a16:creationId xmlns:a16="http://schemas.microsoft.com/office/drawing/2014/main" id="{9AFD954B-25E7-018C-D96D-844A6C4AF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1"/>
            <a:ext cx="9150781" cy="51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" y="25583"/>
            <a:ext cx="4659086" cy="2656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03" y="-10885"/>
            <a:ext cx="4483895" cy="2677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" y="2645229"/>
            <a:ext cx="4660104" cy="2487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4" y="2645228"/>
            <a:ext cx="4484915" cy="2487386"/>
          </a:xfrm>
          <a:prstGeom prst="rect">
            <a:avLst/>
          </a:prstGeom>
        </p:spPr>
      </p:pic>
      <p:sp>
        <p:nvSpPr>
          <p:cNvPr id="12" name="Decagon 11">
            <a:hlinkClick r:id="rId7" action="ppaction://hlinksldjump"/>
          </p:cNvPr>
          <p:cNvSpPr/>
          <p:nvPr/>
        </p:nvSpPr>
        <p:spPr>
          <a:xfrm>
            <a:off x="1888161" y="957942"/>
            <a:ext cx="881743" cy="740228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</a:p>
        </p:txBody>
      </p:sp>
      <p:sp>
        <p:nvSpPr>
          <p:cNvPr id="15" name="Decagon 14">
            <a:hlinkClick r:id="rId8" action="ppaction://hlinksldjump"/>
          </p:cNvPr>
          <p:cNvSpPr/>
          <p:nvPr/>
        </p:nvSpPr>
        <p:spPr>
          <a:xfrm>
            <a:off x="6547247" y="947058"/>
            <a:ext cx="881743" cy="740228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6" name="Decagon 15">
            <a:hlinkClick r:id="rId9" action="ppaction://hlinksldjump"/>
          </p:cNvPr>
          <p:cNvSpPr/>
          <p:nvPr/>
        </p:nvSpPr>
        <p:spPr>
          <a:xfrm>
            <a:off x="1910439" y="3454445"/>
            <a:ext cx="881743" cy="740228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</a:p>
        </p:txBody>
      </p:sp>
      <p:sp>
        <p:nvSpPr>
          <p:cNvPr id="17" name="Decagon 16">
            <a:hlinkClick r:id="rId10" action="ppaction://hlinksldjump"/>
          </p:cNvPr>
          <p:cNvSpPr/>
          <p:nvPr/>
        </p:nvSpPr>
        <p:spPr>
          <a:xfrm>
            <a:off x="6677497" y="3434444"/>
            <a:ext cx="881743" cy="740228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259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180381"/>
            <a:ext cx="10191750" cy="52287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122317" y="1604981"/>
            <a:ext cx="184731" cy="6637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endParaRPr lang="zh-CN" altLang="en-US" sz="3713" kern="12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0" name="图片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3" y="393422"/>
            <a:ext cx="1048477" cy="88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86576"/>
            <a:ext cx="6865144" cy="5643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2845" y="3767070"/>
            <a:ext cx="562882" cy="910049"/>
          </a:xfrm>
          <a:prstGeom prst="rect">
            <a:avLst/>
          </a:prstGeom>
        </p:spPr>
      </p:pic>
      <p:sp>
        <p:nvSpPr>
          <p:cNvPr id="10" name="Decagon 9"/>
          <p:cNvSpPr/>
          <p:nvPr/>
        </p:nvSpPr>
        <p:spPr>
          <a:xfrm>
            <a:off x="4347487" y="838082"/>
            <a:ext cx="417533" cy="326713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7FB11F-76CB-D1AF-30E2-AC36F305A874}"/>
              </a:ext>
            </a:extLst>
          </p:cNvPr>
          <p:cNvSpPr txBox="1">
            <a:spLocks/>
          </p:cNvSpPr>
          <p:nvPr/>
        </p:nvSpPr>
        <p:spPr>
          <a:xfrm>
            <a:off x="554222" y="1337183"/>
            <a:ext cx="7886700" cy="2469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l">
              <a:buClrTx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algn="l">
              <a:buClrTx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electron.</a:t>
            </a:r>
          </a:p>
          <a:p>
            <a:pPr algn="l">
              <a:buClrTx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neutron.</a:t>
            </a:r>
          </a:p>
          <a:p>
            <a:pPr algn="l">
              <a:buClrTx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proton.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35E3F-B1F7-E792-4CDA-FF95A4F08501}"/>
              </a:ext>
            </a:extLst>
          </p:cNvPr>
          <p:cNvSpPr txBox="1"/>
          <p:nvPr/>
        </p:nvSpPr>
        <p:spPr>
          <a:xfrm>
            <a:off x="1525599" y="797902"/>
            <a:ext cx="802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Trở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97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225" y="180381"/>
            <a:ext cx="10344150" cy="52287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122317" y="1604981"/>
            <a:ext cx="184731" cy="6637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endParaRPr lang="zh-CN" altLang="en-US" sz="3713" kern="12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0" name="图片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3" y="393422"/>
            <a:ext cx="1048477" cy="88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86576"/>
            <a:ext cx="6865144" cy="564356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353" y="4328381"/>
            <a:ext cx="764066" cy="562997"/>
          </a:xfrm>
          <a:prstGeom prst="rect">
            <a:avLst/>
          </a:prstGeom>
        </p:spPr>
      </p:pic>
      <p:sp>
        <p:nvSpPr>
          <p:cNvPr id="11" name="Decagon 10"/>
          <p:cNvSpPr/>
          <p:nvPr/>
        </p:nvSpPr>
        <p:spPr>
          <a:xfrm>
            <a:off x="4347487" y="838082"/>
            <a:ext cx="417533" cy="326713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6D153-8DEF-B4A1-037C-9CB79B28DBDF}"/>
              </a:ext>
            </a:extLst>
          </p:cNvPr>
          <p:cNvSpPr txBox="1"/>
          <p:nvPr/>
        </p:nvSpPr>
        <p:spPr>
          <a:xfrm>
            <a:off x="506928" y="2199008"/>
            <a:ext cx="84163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Proton.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Neutron.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Electron.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Neutron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F6AC4-2264-33A2-D836-4CE7A00F9B83}"/>
              </a:ext>
            </a:extLst>
          </p:cNvPr>
          <p:cNvSpPr txBox="1"/>
          <p:nvPr/>
        </p:nvSpPr>
        <p:spPr>
          <a:xfrm>
            <a:off x="1576669" y="788526"/>
            <a:ext cx="802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Trở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C902F-93C5-D360-8428-8756F523C57F}"/>
              </a:ext>
            </a:extLst>
          </p:cNvPr>
          <p:cNvSpPr txBox="1"/>
          <p:nvPr/>
        </p:nvSpPr>
        <p:spPr>
          <a:xfrm>
            <a:off x="506928" y="1271098"/>
            <a:ext cx="8416390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ts val="1200"/>
              <a:buFont typeface="Arial"/>
              <a:buNone/>
              <a:tabLst>
                <a:tab pos="179705" algn="l"/>
                <a:tab pos="539750" algn="l"/>
                <a:tab pos="3239770" algn="l"/>
                <a:tab pos="4679950" algn="l"/>
              </a:tabLst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 2: 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 nguyên tử, loại hạt có khối lượng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đáng kể so với các hạt còn lại là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85131"/>
            <a:ext cx="10525125" cy="52287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122317" y="1604981"/>
            <a:ext cx="184731" cy="6637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endParaRPr lang="zh-CN" altLang="en-US" sz="3713" kern="12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0" name="图片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3" y="393422"/>
            <a:ext cx="1048477" cy="88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508642" y="1177408"/>
            <a:ext cx="8523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altLang="zh-CN" sz="3200" b="1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zh-CN" sz="3200" b="1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Hầu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hết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mấy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zh-CN" sz="32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zh-CN" altLang="en-US" sz="32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86576"/>
            <a:ext cx="6865144" cy="564356"/>
          </a:xfrm>
          <a:prstGeom prst="rect">
            <a:avLst/>
          </a:prstGeom>
        </p:spPr>
      </p:pic>
      <p:sp>
        <p:nvSpPr>
          <p:cNvPr id="13" name="矩形 50"/>
          <p:cNvSpPr/>
          <p:nvPr/>
        </p:nvSpPr>
        <p:spPr>
          <a:xfrm>
            <a:off x="907690" y="2323917"/>
            <a:ext cx="3439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685800">
              <a:buClrTx/>
              <a:buAutoNum type="alphaUcPeriod"/>
            </a:pPr>
            <a:r>
              <a:rPr lang="en-US" altLang="zh-CN" sz="30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altLang="zh-CN" sz="30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endParaRPr lang="en-US" altLang="zh-CN" sz="30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altLang="zh-CN" sz="30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1 </a:t>
            </a:r>
            <a:r>
              <a:rPr lang="en-US" altLang="zh-CN" sz="30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endParaRPr lang="en-US" altLang="zh-CN" sz="30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altLang="zh-CN" sz="30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3 </a:t>
            </a:r>
            <a:r>
              <a:rPr lang="en-US" altLang="zh-CN" sz="30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endParaRPr lang="en-US" altLang="zh-CN" sz="30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altLang="zh-CN" sz="30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4 </a:t>
            </a:r>
            <a:r>
              <a:rPr lang="en-US" altLang="zh-CN" sz="30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endParaRPr lang="zh-CN" altLang="en-US" sz="30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5" y="3660584"/>
            <a:ext cx="506715" cy="1056687"/>
          </a:xfrm>
          <a:prstGeom prst="rect">
            <a:avLst/>
          </a:prstGeom>
        </p:spPr>
      </p:pic>
      <p:sp>
        <p:nvSpPr>
          <p:cNvPr id="11" name="Decagon 10"/>
          <p:cNvSpPr/>
          <p:nvPr/>
        </p:nvSpPr>
        <p:spPr>
          <a:xfrm>
            <a:off x="4347487" y="838082"/>
            <a:ext cx="417533" cy="326713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1A506-669A-413C-2C1D-D385B4BCF338}"/>
              </a:ext>
            </a:extLst>
          </p:cNvPr>
          <p:cNvSpPr txBox="1"/>
          <p:nvPr/>
        </p:nvSpPr>
        <p:spPr>
          <a:xfrm>
            <a:off x="1525599" y="797902"/>
            <a:ext cx="802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Trở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956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5062"/>
            <a:ext cx="8981705" cy="3906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8711" y="274353"/>
            <a:ext cx="612090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05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TRƯỚC CÔNG NGUYÊN</a:t>
            </a:r>
          </a:p>
        </p:txBody>
      </p:sp>
    </p:spTree>
    <p:extLst>
      <p:ext uri="{BB962C8B-B14F-4D97-AF65-F5344CB8AC3E}">
        <p14:creationId xmlns:p14="http://schemas.microsoft.com/office/powerpoint/2010/main" val="184810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953" y="180381"/>
            <a:ext cx="10524863" cy="52287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122317" y="1604981"/>
            <a:ext cx="184731" cy="6637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endParaRPr lang="zh-CN" altLang="en-US" sz="3713" kern="12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0" name="图片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3" y="393422"/>
            <a:ext cx="1048477" cy="88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366644" y="1223907"/>
            <a:ext cx="8379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altLang="zh-CN" sz="3600" b="1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zh-CN" sz="3600" b="1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4: </a:t>
            </a:r>
            <a:r>
              <a:rPr lang="en-US" altLang="zh-CN" sz="36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endParaRPr lang="zh-CN" altLang="en-US" sz="36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86576"/>
            <a:ext cx="6865144" cy="564356"/>
          </a:xfrm>
          <a:prstGeom prst="rect">
            <a:avLst/>
          </a:prstGeom>
        </p:spPr>
      </p:pic>
      <p:sp>
        <p:nvSpPr>
          <p:cNvPr id="13" name="矩形 50"/>
          <p:cNvSpPr/>
          <p:nvPr/>
        </p:nvSpPr>
        <p:spPr>
          <a:xfrm>
            <a:off x="1358564" y="1929350"/>
            <a:ext cx="259558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altLang="zh-CN" sz="3600" b="1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zh-CN" sz="36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Flourine</a:t>
            </a:r>
            <a:endParaRPr lang="en-US" altLang="zh-CN" sz="36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altLang="zh-CN" sz="3600" b="1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Francium</a:t>
            </a:r>
          </a:p>
          <a:p>
            <a:pPr defTabSz="685800">
              <a:buClrTx/>
            </a:pPr>
            <a:r>
              <a:rPr lang="en-US" altLang="zh-CN" sz="3600" b="1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Hydrogen</a:t>
            </a:r>
          </a:p>
          <a:p>
            <a:pPr defTabSz="685800">
              <a:buClrTx/>
            </a:pPr>
            <a:r>
              <a:rPr lang="en-US" altLang="zh-CN" sz="3600" b="1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altLang="zh-CN" sz="36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Helium</a:t>
            </a:r>
            <a:endParaRPr lang="zh-CN" altLang="en-US" sz="36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834">
            <a:off x="219501" y="3733139"/>
            <a:ext cx="1084028" cy="1096460"/>
          </a:xfrm>
          <a:prstGeom prst="rect">
            <a:avLst/>
          </a:prstGeom>
        </p:spPr>
      </p:pic>
      <p:sp>
        <p:nvSpPr>
          <p:cNvPr id="11" name="Decagon 10"/>
          <p:cNvSpPr/>
          <p:nvPr/>
        </p:nvSpPr>
        <p:spPr>
          <a:xfrm>
            <a:off x="4347487" y="838082"/>
            <a:ext cx="417533" cy="326713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FF3AD-C72E-2BE3-E66D-0B78EB55F0BE}"/>
              </a:ext>
            </a:extLst>
          </p:cNvPr>
          <p:cNvSpPr txBox="1"/>
          <p:nvPr/>
        </p:nvSpPr>
        <p:spPr>
          <a:xfrm>
            <a:off x="1506377" y="789003"/>
            <a:ext cx="802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Trở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328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4694548" y="3905965"/>
            <a:ext cx="4449452" cy="12375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022808" y="4478910"/>
            <a:ext cx="1336250" cy="6645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975408" y="373480"/>
            <a:ext cx="7183491" cy="38429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6737808" y="0"/>
            <a:ext cx="2406192" cy="831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1527142"/>
            <a:ext cx="912044" cy="11241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7392971" y="2821231"/>
            <a:ext cx="1095867" cy="1237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19013" y="3535052"/>
            <a:ext cx="1060516" cy="10887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7444551" y="904085"/>
            <a:ext cx="777713" cy="7847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501978" y="123727"/>
            <a:ext cx="820132" cy="848412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985101" y="1732586"/>
            <a:ext cx="7080183" cy="95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8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</a:t>
            </a:r>
            <a:r>
              <a:rPr lang="en-US" altLang="zh-CN" sz="48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chào</a:t>
            </a:r>
            <a:r>
              <a:rPr lang="en-US" altLang="zh-CN" sz="48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48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hẹn</a:t>
            </a:r>
            <a:r>
              <a:rPr lang="en-US" altLang="zh-CN" sz="48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gặp</a:t>
            </a:r>
            <a:r>
              <a:rPr lang="en-US" altLang="zh-CN" sz="48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lại</a:t>
            </a:r>
            <a:endParaRPr lang="zh-CN" altLang="en-US" sz="48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935">
        <p:random/>
      </p:transition>
    </mc:Choice>
    <mc:Fallback xmlns="">
      <p:transition spd="slow" advClick="0" advTm="79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31" y="714778"/>
            <a:ext cx="8799404" cy="38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16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7" y="-19319"/>
            <a:ext cx="8632065" cy="3946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26" y="372767"/>
            <a:ext cx="4066362" cy="3354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853" y="3965509"/>
            <a:ext cx="80662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thuyết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ảnh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hưởng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khoa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thời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cổ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defTabSz="342900">
              <a:buClrTx/>
              <a:defRPr/>
            </a:pP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thuật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xuất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endPara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1520" y="195486"/>
            <a:ext cx="288000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MH_Other_1"/>
          <p:cNvSpPr/>
          <p:nvPr>
            <p:custDataLst>
              <p:tags r:id="rId1"/>
            </p:custDataLst>
          </p:nvPr>
        </p:nvSpPr>
        <p:spPr>
          <a:xfrm>
            <a:off x="342408" y="1834997"/>
            <a:ext cx="7356120" cy="1678942"/>
          </a:xfrm>
          <a:custGeom>
            <a:avLst/>
            <a:gdLst>
              <a:gd name="connsiteX0" fmla="*/ 5221368 w 6517596"/>
              <a:gd name="connsiteY0" fmla="*/ 0 h 1201509"/>
              <a:gd name="connsiteX1" fmla="*/ 6517596 w 6517596"/>
              <a:gd name="connsiteY1" fmla="*/ 0 h 1201509"/>
              <a:gd name="connsiteX2" fmla="*/ 6517596 w 6517596"/>
              <a:gd name="connsiteY2" fmla="*/ 1201509 h 1201509"/>
              <a:gd name="connsiteX3" fmla="*/ 5221368 w 6517596"/>
              <a:gd name="connsiteY3" fmla="*/ 1201509 h 1201509"/>
              <a:gd name="connsiteX4" fmla="*/ 3916026 w 6517596"/>
              <a:gd name="connsiteY4" fmla="*/ 1201509 h 1201509"/>
              <a:gd name="connsiteX5" fmla="*/ 3916026 w 6517596"/>
              <a:gd name="connsiteY5" fmla="*/ 1201507 h 1201509"/>
              <a:gd name="connsiteX6" fmla="*/ 2610684 w 6517596"/>
              <a:gd name="connsiteY6" fmla="*/ 1201507 h 1201509"/>
              <a:gd name="connsiteX7" fmla="*/ 1305342 w 6517596"/>
              <a:gd name="connsiteY7" fmla="*/ 1201507 h 1201509"/>
              <a:gd name="connsiteX8" fmla="*/ 0 w 6517596"/>
              <a:gd name="connsiteY8" fmla="*/ 1201507 h 1201509"/>
              <a:gd name="connsiteX9" fmla="*/ 0 w 6517596"/>
              <a:gd name="connsiteY9" fmla="*/ 949339 h 1201509"/>
              <a:gd name="connsiteX10" fmla="*/ 1305342 w 6517596"/>
              <a:gd name="connsiteY10" fmla="*/ 949339 h 1201509"/>
              <a:gd name="connsiteX11" fmla="*/ 1305342 w 6517596"/>
              <a:gd name="connsiteY11" fmla="*/ 712004 h 1201509"/>
              <a:gd name="connsiteX12" fmla="*/ 2610684 w 6517596"/>
              <a:gd name="connsiteY12" fmla="*/ 712004 h 1201509"/>
              <a:gd name="connsiteX13" fmla="*/ 2610684 w 6517596"/>
              <a:gd name="connsiteY13" fmla="*/ 489503 h 1201509"/>
              <a:gd name="connsiteX14" fmla="*/ 3916026 w 6517596"/>
              <a:gd name="connsiteY14" fmla="*/ 489503 h 1201509"/>
              <a:gd name="connsiteX15" fmla="*/ 3916026 w 6517596"/>
              <a:gd name="connsiteY15" fmla="*/ 252170 h 1201509"/>
              <a:gd name="connsiteX16" fmla="*/ 5221368 w 6517596"/>
              <a:gd name="connsiteY16" fmla="*/ 252170 h 120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17596" h="1201509">
                <a:moveTo>
                  <a:pt x="5221368" y="0"/>
                </a:moveTo>
                <a:lnTo>
                  <a:pt x="6517596" y="0"/>
                </a:lnTo>
                <a:lnTo>
                  <a:pt x="6517596" y="1201509"/>
                </a:lnTo>
                <a:lnTo>
                  <a:pt x="5221368" y="1201509"/>
                </a:lnTo>
                <a:lnTo>
                  <a:pt x="3916026" y="1201509"/>
                </a:lnTo>
                <a:lnTo>
                  <a:pt x="3916026" y="1201507"/>
                </a:lnTo>
                <a:lnTo>
                  <a:pt x="2610684" y="1201507"/>
                </a:lnTo>
                <a:lnTo>
                  <a:pt x="1305342" y="1201507"/>
                </a:lnTo>
                <a:lnTo>
                  <a:pt x="0" y="1201507"/>
                </a:lnTo>
                <a:lnTo>
                  <a:pt x="0" y="949339"/>
                </a:lnTo>
                <a:lnTo>
                  <a:pt x="1305342" y="949339"/>
                </a:lnTo>
                <a:lnTo>
                  <a:pt x="1305342" y="712004"/>
                </a:lnTo>
                <a:lnTo>
                  <a:pt x="2610684" y="712004"/>
                </a:lnTo>
                <a:lnTo>
                  <a:pt x="2610684" y="489503"/>
                </a:lnTo>
                <a:lnTo>
                  <a:pt x="3916026" y="489503"/>
                </a:lnTo>
                <a:lnTo>
                  <a:pt x="3916026" y="252170"/>
                </a:lnTo>
                <a:lnTo>
                  <a:pt x="5221368" y="252170"/>
                </a:lnTo>
                <a:close/>
              </a:path>
            </a:pathLst>
          </a:custGeom>
          <a:solidFill>
            <a:srgbClr val="0070C0"/>
          </a:solidFill>
        </p:spPr>
        <p:txBody>
          <a:bodyPr anchor="ctr"/>
          <a:lstStyle/>
          <a:p>
            <a:pPr algn="just" defTabSz="685783">
              <a:lnSpc>
                <a:spcPct val="120000"/>
              </a:lnSpc>
              <a:buClrTx/>
              <a:defRPr/>
            </a:pPr>
            <a:endParaRPr lang="zh-CN" altLang="en-US" kern="1200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3472" y="4615369"/>
            <a:ext cx="1597177" cy="5235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Democritus</a:t>
            </a:r>
            <a:endParaRPr lang="zh-CN" alt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99" y="1394852"/>
            <a:ext cx="1608731" cy="14881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98018" y="3571410"/>
            <a:ext cx="1394614" cy="117561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矩形 15"/>
          <p:cNvSpPr/>
          <p:nvPr/>
        </p:nvSpPr>
        <p:spPr>
          <a:xfrm>
            <a:off x="356150" y="3063938"/>
            <a:ext cx="1341869" cy="45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440 TCN</a:t>
            </a:r>
            <a:endParaRPr lang="zh-CN" altLang="en-US" sz="2000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矩形 15"/>
          <p:cNvSpPr/>
          <p:nvPr/>
        </p:nvSpPr>
        <p:spPr>
          <a:xfrm>
            <a:off x="1880461" y="2779897"/>
            <a:ext cx="1341869" cy="45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350 TCN</a:t>
            </a:r>
            <a:endParaRPr lang="zh-CN" altLang="en-US" sz="2000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4" y="1812615"/>
            <a:ext cx="1338695" cy="133869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33472" y="3571410"/>
            <a:ext cx="1394614" cy="117561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矩形 15"/>
          <p:cNvSpPr/>
          <p:nvPr/>
        </p:nvSpPr>
        <p:spPr>
          <a:xfrm>
            <a:off x="1864275" y="4593539"/>
            <a:ext cx="1341869" cy="5235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Aristotle</a:t>
            </a:r>
            <a:endParaRPr lang="zh-CN" alt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4" name="Picture 4" descr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330" y="1059873"/>
            <a:ext cx="1468789" cy="142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323162" y="3584654"/>
            <a:ext cx="1394614" cy="1175614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矩形 15"/>
          <p:cNvSpPr/>
          <p:nvPr/>
        </p:nvSpPr>
        <p:spPr>
          <a:xfrm>
            <a:off x="3151821" y="4593539"/>
            <a:ext cx="1724824" cy="5235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J.J. Thomson</a:t>
            </a:r>
            <a:endParaRPr lang="zh-CN" alt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7" name="矩形 15"/>
          <p:cNvSpPr/>
          <p:nvPr/>
        </p:nvSpPr>
        <p:spPr>
          <a:xfrm>
            <a:off x="3533956" y="2449467"/>
            <a:ext cx="1002053" cy="45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1897</a:t>
            </a:r>
            <a:endParaRPr lang="zh-CN" altLang="en-US" sz="2000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45188" y="3570326"/>
            <a:ext cx="1394614" cy="1175614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0" name="矩形 15"/>
          <p:cNvSpPr/>
          <p:nvPr/>
        </p:nvSpPr>
        <p:spPr>
          <a:xfrm>
            <a:off x="4788147" y="4610384"/>
            <a:ext cx="1724824" cy="5235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E.Rutherford</a:t>
            </a:r>
            <a:endParaRPr lang="zh-CN" alt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7" descr="d:\Users\Hong\Desktop\Nguyen_tu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8" r="1164" b="75473"/>
          <a:stretch/>
        </p:blipFill>
        <p:spPr bwMode="auto">
          <a:xfrm>
            <a:off x="4876644" y="807873"/>
            <a:ext cx="1281557" cy="13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67" y="227843"/>
            <a:ext cx="1664062" cy="1664062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392202" y="3571410"/>
            <a:ext cx="1394614" cy="1175614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4" name="矩形 15"/>
          <p:cNvSpPr/>
          <p:nvPr/>
        </p:nvSpPr>
        <p:spPr>
          <a:xfrm>
            <a:off x="6556986" y="4607726"/>
            <a:ext cx="1229830" cy="5235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N. Bohr</a:t>
            </a:r>
            <a:endParaRPr lang="zh-CN" alt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5" name="矩形 15"/>
          <p:cNvSpPr/>
          <p:nvPr/>
        </p:nvSpPr>
        <p:spPr>
          <a:xfrm>
            <a:off x="5209916" y="2075130"/>
            <a:ext cx="881286" cy="45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1911</a:t>
            </a:r>
            <a:endParaRPr lang="zh-CN" altLang="en-US" sz="2000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矩形 15"/>
          <p:cNvSpPr/>
          <p:nvPr/>
        </p:nvSpPr>
        <p:spPr>
          <a:xfrm>
            <a:off x="6556985" y="1879397"/>
            <a:ext cx="881286" cy="45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1913</a:t>
            </a:r>
            <a:endParaRPr lang="zh-CN" altLang="en-US" sz="2000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98528" y="1219201"/>
            <a:ext cx="1445472" cy="22947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9" name="矩形 15"/>
          <p:cNvSpPr/>
          <p:nvPr/>
        </p:nvSpPr>
        <p:spPr>
          <a:xfrm>
            <a:off x="7792570" y="1175512"/>
            <a:ext cx="1380458" cy="45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68578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zh-CN" sz="2000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Ngày nay</a:t>
            </a:r>
            <a:endParaRPr lang="zh-CN" altLang="en-US" sz="2000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5900" r="14742" b="11647"/>
          <a:stretch/>
        </p:blipFill>
        <p:spPr>
          <a:xfrm>
            <a:off x="7792571" y="44904"/>
            <a:ext cx="1206287" cy="11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18" grpId="0"/>
      <p:bldP spid="20" grpId="0"/>
      <p:bldP spid="22" grpId="0" animBg="1"/>
      <p:bldP spid="23" grpId="0"/>
      <p:bldP spid="25" grpId="0" animBg="1"/>
      <p:bldP spid="26" grpId="0"/>
      <p:bldP spid="27" grpId="0"/>
      <p:bldP spid="29" grpId="0" animBg="1"/>
      <p:bldP spid="30" grpId="0"/>
      <p:bldP spid="33" grpId="0" animBg="1"/>
      <p:bldP spid="34" grpId="0"/>
      <p:bldP spid="35" grpId="0"/>
      <p:bldP spid="36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4694548" y="3905965"/>
            <a:ext cx="4449452" cy="12375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022808" y="4478910"/>
            <a:ext cx="1336250" cy="6645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975408" y="373480"/>
            <a:ext cx="7849103" cy="38429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6737808" y="0"/>
            <a:ext cx="2406192" cy="831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1527142"/>
            <a:ext cx="912044" cy="11241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7392971" y="2821231"/>
            <a:ext cx="1095867" cy="1237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19013" y="3535052"/>
            <a:ext cx="1060516" cy="10887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7444551" y="904085"/>
            <a:ext cx="777713" cy="7847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501978" y="123727"/>
            <a:ext cx="820132" cy="848412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95167" y="1161846"/>
            <a:ext cx="6773425" cy="17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400" b="1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4400" b="1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4400" b="1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4400" b="1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400" b="1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altLang="zh-CN" sz="4400" b="1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400" b="1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4400" b="1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400" b="1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4400" b="1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400" b="1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STZhongsong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zh-CN" altLang="en-US" sz="4400" b="1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  <a:ea typeface="STZhongsong" panose="0201060004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5" name="Sofia Jannok、Kelly Sweet - Liekkas+We Are 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7917" y="12698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935">
        <p:random/>
      </p:transition>
    </mc:Choice>
    <mc:Fallback xmlns="">
      <p:transition spd="slow" advClick="0" advTm="79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áº¿t quáº£ hÃ¬nh áº£nh cho hÃ¬nh áº£nh nguyÃªn tá»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AutoShape 4" descr="Káº¿t quáº£ hÃ¬nh áº£nh cho hÃ¬nh áº£nh nguyÃªn tá»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9716" y="254375"/>
            <a:ext cx="47371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 BÀI HỌC</a:t>
            </a:r>
            <a:endParaRPr kumimoji="0" lang="en-US" sz="36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BFE44F9-B539-0C4E-924F-3C93D36E46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504701"/>
              </p:ext>
            </p:extLst>
          </p:nvPr>
        </p:nvGraphicFramePr>
        <p:xfrm>
          <a:off x="460375" y="1064506"/>
          <a:ext cx="8609197" cy="3404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079ED0E-D483-76EC-DBD7-A8CEF5AD4161}"/>
              </a:ext>
            </a:extLst>
          </p:cNvPr>
          <p:cNvSpPr txBox="1"/>
          <p:nvPr/>
        </p:nvSpPr>
        <p:spPr>
          <a:xfrm>
            <a:off x="2679716" y="2603505"/>
            <a:ext cx="6198469" cy="523220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6E8FA5-AEC9-8BA8-BFF9-62B6B8CB1B6C}"/>
              </a:ext>
            </a:extLst>
          </p:cNvPr>
          <p:cNvSpPr txBox="1"/>
          <p:nvPr/>
        </p:nvSpPr>
        <p:spPr>
          <a:xfrm>
            <a:off x="1712154" y="1261530"/>
            <a:ext cx="555019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nên nguyên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6F5AE9-2928-23FA-E2F1-22CB50705079}"/>
              </a:ext>
            </a:extLst>
          </p:cNvPr>
          <p:cNvSpPr txBox="1"/>
          <p:nvPr/>
        </p:nvSpPr>
        <p:spPr>
          <a:xfrm>
            <a:off x="3912782" y="3710248"/>
            <a:ext cx="4572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1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4" grpId="0" animBg="1"/>
      <p:bldP spid="37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123112403"/>
  <p:tag name="MH_LIBRARY" val="GRAPHIC"/>
  <p:tag name="MH_TYPE" val="Other"/>
  <p:tag name="MH_ORDER" val="1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Microbiology Breakthrough by Slidesgo">
  <a:themeElements>
    <a:clrScheme name="Simple Light">
      <a:dk1>
        <a:srgbClr val="252525"/>
      </a:dk1>
      <a:lt1>
        <a:srgbClr val="FFFFFF"/>
      </a:lt1>
      <a:dk2>
        <a:srgbClr val="595959"/>
      </a:dk2>
      <a:lt2>
        <a:srgbClr val="EEEEEE"/>
      </a:lt2>
      <a:accent1>
        <a:srgbClr val="D24141"/>
      </a:accent1>
      <a:accent2>
        <a:srgbClr val="B42526"/>
      </a:accent2>
      <a:accent3>
        <a:srgbClr val="800909"/>
      </a:accent3>
      <a:accent4>
        <a:srgbClr val="4F0000"/>
      </a:accent4>
      <a:accent5>
        <a:srgbClr val="D9D9D9"/>
      </a:accent5>
      <a:accent6>
        <a:srgbClr val="CCCCCC"/>
      </a:accent6>
      <a:hlink>
        <a:srgbClr val="9999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556F724-0EFB-4BF4-949C-5B1F9E2EDC14}">
  <we:reference id="wa104380907" version="3.0.0.0" store="en-US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1785</Words>
  <Application>Microsoft Office PowerPoint</Application>
  <PresentationFormat>On-screen Show (16:9)</PresentationFormat>
  <Paragraphs>193</Paragraphs>
  <Slides>41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Calibri</vt:lpstr>
      <vt:lpstr>Wingdings 2</vt:lpstr>
      <vt:lpstr>Fira Sans Extra Condensed Medium</vt:lpstr>
      <vt:lpstr>Times New Roman</vt:lpstr>
      <vt:lpstr>Corbel</vt:lpstr>
      <vt:lpstr>Calibri Light</vt:lpstr>
      <vt:lpstr>Squada One</vt:lpstr>
      <vt:lpstr>Wingdings 3</vt:lpstr>
      <vt:lpstr>Muli</vt:lpstr>
      <vt:lpstr>Bahnschrift SemiBold</vt:lpstr>
      <vt:lpstr>Raleway</vt:lpstr>
      <vt:lpstr>Arial</vt:lpstr>
      <vt:lpstr>Consolas</vt:lpstr>
      <vt:lpstr>Wingdings</vt:lpstr>
      <vt:lpstr>Bahnschrift</vt:lpstr>
      <vt:lpstr>Microbiology Breakthrough by Slidesgo</vt:lpstr>
      <vt:lpstr>Office 主题</vt:lpstr>
      <vt:lpstr>Office Theme</vt:lpstr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Làm việc theo bàn: Chỉ ra sự khác nhau về thành phần nguyên tử giữa nguyên tử hydrogen và oxygen.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Khối lượng của nguyên tử vô cùng nhỏ. Đơn vị khối lượng thường được sử dụng là amu. </vt:lpstr>
      <vt:lpstr>PowerPoint Presentation</vt:lpstr>
      <vt:lpstr>- Khối lượng lớp vỏ = me 3. 0,00055 = 1,65.10-3 amu - Khối lượng nguyên tử = mp + me + mN = 3. 0,00055 + 3.1 + 3.1 = 6,00165 amu. - Khối lượng lớp vỏ của Li bằng khoảng: 0,0275% khối lượng của cả nguyên tử Li.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1 NGUYÊN TỬ</dc:title>
  <dc:creator>Hoang Trong Ky Anh</dc:creator>
  <cp:lastModifiedBy>PHẠM TIẾN HẢI</cp:lastModifiedBy>
  <cp:revision>31</cp:revision>
  <dcterms:modified xsi:type="dcterms:W3CDTF">2022-06-26T04:37:01Z</dcterms:modified>
</cp:coreProperties>
</file>