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87" r:id="rId3"/>
    <p:sldId id="307" r:id="rId4"/>
    <p:sldId id="356" r:id="rId5"/>
    <p:sldId id="372" r:id="rId6"/>
    <p:sldId id="357" r:id="rId7"/>
    <p:sldId id="359" r:id="rId8"/>
    <p:sldId id="374" r:id="rId9"/>
    <p:sldId id="373" r:id="rId10"/>
    <p:sldId id="345" r:id="rId11"/>
    <p:sldId id="360" r:id="rId12"/>
    <p:sldId id="361" r:id="rId13"/>
    <p:sldId id="363" r:id="rId14"/>
    <p:sldId id="366" r:id="rId15"/>
    <p:sldId id="369" r:id="rId16"/>
    <p:sldId id="388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894468" y="2776127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9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62778" y="9465140"/>
            <a:ext cx="14839622" cy="830997"/>
            <a:chOff x="7469188" y="7620004"/>
            <a:chExt cx="14841554" cy="831106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7469188" y="7640052"/>
              <a:ext cx="1274784" cy="776593"/>
              <a:chOff x="7469187" y="7640053"/>
              <a:chExt cx="1274784" cy="776593"/>
            </a:xfrm>
          </p:grpSpPr>
          <p:sp>
            <p:nvSpPr>
              <p:cNvPr id="32" name="Round Same Side Corner Rectangle 31"/>
              <p:cNvSpPr/>
              <p:nvPr/>
            </p:nvSpPr>
            <p:spPr>
              <a:xfrm rot="5400000">
                <a:off x="7740819" y="7413494"/>
                <a:ext cx="731520" cy="1274784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37828" y="7640053"/>
                <a:ext cx="450764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6953374" y="7091767"/>
            <a:ext cx="11006198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9 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610599"/>
            <a:ext cx="19013083" cy="38606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50411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66" name="Group 47"/>
          <p:cNvGrpSpPr/>
          <p:nvPr/>
        </p:nvGrpSpPr>
        <p:grpSpPr>
          <a:xfrm>
            <a:off x="4719242" y="10629568"/>
            <a:ext cx="9472086" cy="968318"/>
            <a:chOff x="739068" y="1515168"/>
            <a:chExt cx="9473319" cy="968444"/>
          </a:xfrm>
        </p:grpSpPr>
        <p:sp>
          <p:nvSpPr>
            <p:cNvPr id="6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67544" y="6795883"/>
            <a:ext cx="22136901" cy="680840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5C624E-1254-41AB-A34A-5ABC44B28DA7}"/>
                  </a:ext>
                </a:extLst>
              </p:cNvPr>
              <p:cNvSpPr txBox="1"/>
              <p:nvPr/>
            </p:nvSpPr>
            <p:spPr>
              <a:xfrm>
                <a:off x="6074923" y="7602907"/>
                <a:ext cx="12227668" cy="821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OM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ON</m:t>
                        </m:r>
                      </m:e>
                    </m:d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5C624E-1254-41AB-A34A-5ABC44B28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602907"/>
                <a:ext cx="12227668" cy="821635"/>
              </a:xfrm>
              <a:prstGeom prst="rect">
                <a:avLst/>
              </a:prstGeom>
              <a:blipFill>
                <a:blip r:embed="rId5"/>
                <a:stretch>
                  <a:fillRect t="-740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CAE921-0CB0-4F03-AE49-BE462AEFB93C}"/>
                  </a:ext>
                </a:extLst>
              </p:cNvPr>
              <p:cNvSpPr txBox="1"/>
              <p:nvPr/>
            </p:nvSpPr>
            <p:spPr>
              <a:xfrm>
                <a:off x="3760319" y="2548805"/>
                <a:ext cx="19554795" cy="318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cho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𝑀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(2;0)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và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𝑁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(0;2)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biến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thành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𝑁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 Khi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nó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là: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A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CAE921-0CB0-4F03-AE49-BE462AEF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19" y="2548805"/>
                <a:ext cx="19554795" cy="3188309"/>
              </a:xfrm>
              <a:prstGeom prst="rect">
                <a:avLst/>
              </a:prstGeom>
              <a:blipFill>
                <a:blip r:embed="rId6"/>
                <a:stretch>
                  <a:fillRect l="-1278" t="-1912" b="-7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921931" y="4787399"/>
            <a:ext cx="1072553" cy="105215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6" grpId="0"/>
      <p:bldP spid="56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49919" y="6941404"/>
            <a:ext cx="22132810" cy="6542072"/>
            <a:chOff x="1150068" y="6941416"/>
            <a:chExt cx="22135691" cy="6542924"/>
          </a:xfrm>
        </p:grpSpPr>
        <p:sp>
          <p:nvSpPr>
            <p:cNvPr id="125" name="Rounded Rectangle 124"/>
            <p:cNvSpPr/>
            <p:nvPr/>
          </p:nvSpPr>
          <p:spPr>
            <a:xfrm>
              <a:off x="1150068" y="71763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824112" y="522365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A96400A-78FD-4387-B948-D99C2EC28FCB}"/>
                  </a:ext>
                </a:extLst>
              </p:cNvPr>
              <p:cNvSpPr txBox="1"/>
              <p:nvPr/>
            </p:nvSpPr>
            <p:spPr>
              <a:xfrm>
                <a:off x="3806832" y="2819400"/>
                <a:ext cx="19281768" cy="1601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, p</a:t>
                </a: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𝑑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: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−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thành đường thẳng có phương trình 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A96400A-78FD-4387-B948-D99C2EC28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32" y="2819400"/>
                <a:ext cx="19281768" cy="1601336"/>
              </a:xfrm>
              <a:prstGeom prst="rect">
                <a:avLst/>
              </a:prstGeom>
              <a:blipFill>
                <a:blip r:embed="rId8"/>
                <a:stretch>
                  <a:fillRect l="-1264" t="-4198" r="-1264" b="-1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E42E61D-62A7-4E77-919C-22B6183622F2}"/>
                  </a:ext>
                </a:extLst>
              </p:cNvPr>
              <p:cNvSpPr txBox="1"/>
              <p:nvPr/>
            </p:nvSpPr>
            <p:spPr>
              <a:xfrm>
                <a:off x="3200400" y="7617904"/>
                <a:ext cx="19712712" cy="4116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 ảnh là điểm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Khi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Lúc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này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E42E61D-62A7-4E77-919C-22B61836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617904"/>
                <a:ext cx="19712712" cy="4116896"/>
              </a:xfrm>
              <a:prstGeom prst="rect">
                <a:avLst/>
              </a:prstGeom>
              <a:blipFill>
                <a:blip r:embed="rId9"/>
                <a:stretch>
                  <a:fillRect t="-1630" r="-1237" b="-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7A8F33-2D47-4E2C-85C2-581B1CD24A4C}"/>
                  </a:ext>
                </a:extLst>
              </p:cNvPr>
              <p:cNvSpPr txBox="1"/>
              <p:nvPr/>
            </p:nvSpPr>
            <p:spPr>
              <a:xfrm>
                <a:off x="3200401" y="11672385"/>
                <a:ext cx="19284141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Vậy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ảnh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đường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là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" panose="02040503050406030204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+1=0.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7A8F33-2D47-4E2C-85C2-581B1CD2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11672385"/>
                <a:ext cx="19284141" cy="1649682"/>
              </a:xfrm>
              <a:prstGeom prst="rect">
                <a:avLst/>
              </a:prstGeom>
              <a:blipFill>
                <a:blip r:embed="rId10"/>
                <a:stretch>
                  <a:fillRect t="-4074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58" grpId="0"/>
      <p:bldP spid="76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(−2;4)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2; 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95717" y="1567937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8382000" y="514621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26858B-05F4-4802-BE7C-44A4BF57D899}"/>
                  </a:ext>
                </a:extLst>
              </p:cNvPr>
              <p:cNvSpPr txBox="1"/>
              <p:nvPr/>
            </p:nvSpPr>
            <p:spPr>
              <a:xfrm>
                <a:off x="3766294" y="2743200"/>
                <a:ext cx="19322305" cy="1493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trọng tâm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26858B-05F4-4802-BE7C-44A4BF57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294" y="2743200"/>
                <a:ext cx="19322305" cy="1493294"/>
              </a:xfrm>
              <a:prstGeom prst="rect">
                <a:avLst/>
              </a:prstGeom>
              <a:blipFill>
                <a:blip r:embed="rId8"/>
                <a:stretch>
                  <a:fillRect l="-1294" t="-7755" r="-1546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B2CD1C2-90F5-49AB-AC73-9296E44F4870}"/>
                  </a:ext>
                </a:extLst>
              </p:cNvPr>
              <p:cNvSpPr txBox="1"/>
              <p:nvPr/>
            </p:nvSpPr>
            <p:spPr>
              <a:xfrm>
                <a:off x="3249998" y="7627390"/>
                <a:ext cx="19076601" cy="4869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lần lượt là 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trọng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−6;−3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Thay biểu thức tọa độ của phép tịnh tiến hoặc thử đáp án ta được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−4;−2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B2CD1C2-90F5-49AB-AC73-9296E44F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7627390"/>
                <a:ext cx="19076601" cy="4869410"/>
              </a:xfrm>
              <a:prstGeom prst="rect">
                <a:avLst/>
              </a:prstGeom>
              <a:blipFill>
                <a:blip r:embed="rId9"/>
                <a:stretch>
                  <a:fillRect t="-1252" r="-1310" b="-5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58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360633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633" y="5223658"/>
                <a:ext cx="438854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2702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256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179879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879" y="5223658"/>
                <a:ext cx="444710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606569" y="513435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23BCB76-D0E1-4D42-84BD-C6E5FFA18AA5}"/>
                  </a:ext>
                </a:extLst>
              </p:cNvPr>
              <p:cNvSpPr txBox="1"/>
              <p:nvPr/>
            </p:nvSpPr>
            <p:spPr>
              <a:xfrm>
                <a:off x="3885581" y="2701934"/>
                <a:ext cx="19308668" cy="1601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−3;0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Tọa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23BCB76-D0E1-4D42-84BD-C6E5FFA18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581" y="2701934"/>
                <a:ext cx="19308668" cy="1601336"/>
              </a:xfrm>
              <a:prstGeom prst="rect">
                <a:avLst/>
              </a:prstGeom>
              <a:blipFill>
                <a:blip r:embed="rId8"/>
                <a:stretch>
                  <a:fillRect l="-1263" t="-3802" r="-1263" b="-17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9798A10-1A05-4E28-AA36-DCD962C21D76}"/>
              </a:ext>
            </a:extLst>
          </p:cNvPr>
          <p:cNvGrpSpPr/>
          <p:nvPr/>
        </p:nvGrpSpPr>
        <p:grpSpPr>
          <a:xfrm>
            <a:off x="909007" y="6713918"/>
            <a:ext cx="22136901" cy="6877959"/>
            <a:chOff x="1205494" y="6941416"/>
            <a:chExt cx="22139783" cy="6545984"/>
          </a:xfrm>
        </p:grpSpPr>
        <p:sp>
          <p:nvSpPr>
            <p:cNvPr id="79" name="Rounded Rectangle 124">
              <a:extLst>
                <a:ext uri="{FF2B5EF4-FFF2-40B4-BE49-F238E27FC236}">
                  <a16:creationId xmlns:a16="http://schemas.microsoft.com/office/drawing/2014/main" id="{14A73DB5-1F7C-4BF6-9555-52AB80E31D37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3F7C03-B033-481F-9527-B468245DEFCC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096C1738-A11D-4D24-8286-6EA024129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02ECAED-4947-4DAF-A320-1393402CDAE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128">
                <a:extLst>
                  <a:ext uri="{FF2B5EF4-FFF2-40B4-BE49-F238E27FC236}">
                    <a16:creationId xmlns:a16="http://schemas.microsoft.com/office/drawing/2014/main" id="{94FABACF-A87D-4FBF-8CA0-10F9D21CA373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3DC58EBF-2240-432F-88E3-EEFFEC00E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05C13F-9F8F-4878-86E2-031089E2E8AA}"/>
                  </a:ext>
                </a:extLst>
              </p:cNvPr>
              <p:cNvSpPr txBox="1"/>
              <p:nvPr/>
            </p:nvSpPr>
            <p:spPr>
              <a:xfrm>
                <a:off x="6074923" y="9093888"/>
                <a:ext cx="12227668" cy="18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;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5;3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05C13F-9F8F-4878-86E2-031089E2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9093888"/>
                <a:ext cx="12227668" cy="1878912"/>
              </a:xfrm>
              <a:prstGeom prst="rect">
                <a:avLst/>
              </a:prstGeom>
              <a:blipFill>
                <a:blip r:embed="rId9"/>
                <a:stretch>
                  <a:fillRect b="-15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1B54B42-224C-4184-9590-9E2B2574109A}"/>
                  </a:ext>
                </a:extLst>
              </p:cNvPr>
              <p:cNvSpPr/>
              <p:nvPr/>
            </p:nvSpPr>
            <p:spPr>
              <a:xfrm>
                <a:off x="16106004" y="1189271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1B54B42-224C-4184-9590-9E2B25741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6004" y="11892711"/>
                <a:ext cx="250056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76" grpId="0"/>
      <p:bldP spid="85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(–3;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(–1; –1)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(0;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(1; –3)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3653715" y="509535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A2D2EA-3C2C-46AD-B4BA-4C173ECD9051}"/>
                  </a:ext>
                </a:extLst>
              </p:cNvPr>
              <p:cNvSpPr txBox="1"/>
              <p:nvPr/>
            </p:nvSpPr>
            <p:spPr>
              <a:xfrm>
                <a:off x="3563348" y="2667000"/>
                <a:ext cx="18839451" cy="2428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 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Oxy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</a:rPr>
                          <m:t>−3;5</m:t>
                        </m:r>
                      </m:e>
                    </m:d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tọa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 của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phép dời hình thực hiện liên tiếp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=(1;−4)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phép đối xứng 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(–1; 2).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A2D2EA-3C2C-46AD-B4BA-4C173ECD9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48" y="2667000"/>
                <a:ext cx="18839451" cy="2428357"/>
              </a:xfrm>
              <a:prstGeom prst="rect">
                <a:avLst/>
              </a:prstGeom>
              <a:blipFill>
                <a:blip r:embed="rId8"/>
                <a:stretch>
                  <a:fillRect l="-1327" t="-3518" r="-1974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8A66284-4590-4479-9E5D-07331A87D046}"/>
              </a:ext>
            </a:extLst>
          </p:cNvPr>
          <p:cNvGrpSpPr/>
          <p:nvPr/>
        </p:nvGrpSpPr>
        <p:grpSpPr>
          <a:xfrm>
            <a:off x="975378" y="6838041"/>
            <a:ext cx="22136901" cy="6877959"/>
            <a:chOff x="1205494" y="6941416"/>
            <a:chExt cx="22139783" cy="6545984"/>
          </a:xfrm>
        </p:grpSpPr>
        <p:sp>
          <p:nvSpPr>
            <p:cNvPr id="47" name="Rounded Rectangle 124">
              <a:extLst>
                <a:ext uri="{FF2B5EF4-FFF2-40B4-BE49-F238E27FC236}">
                  <a16:creationId xmlns:a16="http://schemas.microsoft.com/office/drawing/2014/main" id="{846E549B-3A1E-49BA-AF22-23C4176E39AD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357BDAE-B996-4862-B418-AF9B05C7350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E0DEB030-B377-4A24-A17F-2A5B9328FC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60A927-E951-4641-8DA5-7EB68CC3074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28">
                <a:extLst>
                  <a:ext uri="{FF2B5EF4-FFF2-40B4-BE49-F238E27FC236}">
                    <a16:creationId xmlns:a16="http://schemas.microsoft.com/office/drawing/2014/main" id="{24E7B1DA-8D38-41B3-8DDA-008F972F2A9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19ADF7E9-72AF-4424-B7B4-59004AC93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A75254-3991-4624-972C-7F40BA7BA183}"/>
                  </a:ext>
                </a:extLst>
              </p:cNvPr>
              <p:cNvSpPr txBox="1"/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⇒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(−2;1)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(0;3)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A75254-3991-4624-972C-7F40BA7B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blipFill>
                <a:blip r:embed="rId9"/>
                <a:stretch>
                  <a:fillRect l="-2045" t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7D7A077-1974-45B2-9CA0-8DADD6DC3EAB}"/>
                  </a:ext>
                </a:extLst>
              </p:cNvPr>
              <p:cNvSpPr txBox="1"/>
              <p:nvPr/>
            </p:nvSpPr>
            <p:spPr>
              <a:xfrm>
                <a:off x="18419323" y="11041559"/>
                <a:ext cx="26118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7D7A077-1974-45B2-9CA0-8DADD6DC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323" y="11041559"/>
                <a:ext cx="26118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49" grpId="0" animBg="1"/>
      <p:bldP spid="45" grpId="0"/>
      <p:bldP spid="58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28948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9855" y="5162122"/>
                <a:ext cx="390525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– 2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5" y="5162122"/>
                <a:ext cx="390525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/>
                      <m:t>x</m:t>
                    </m:r>
                    <m:r>
                      <m:rPr>
                        <m:nor/>
                      </m:rPr>
                      <a:rPr lang="fr-FR"/>
                      <m:t> + 2</m:t>
                    </m:r>
                    <m:r>
                      <m:rPr>
                        <m:nor/>
                      </m:rPr>
                      <a:rPr lang="fr-FR"/>
                      <m:t>y</m:t>
                    </m:r>
                    <m:r>
                      <m:rPr>
                        <m:nor/>
                      </m:rPr>
                      <a:rPr lang="fr-FR"/>
                      <m:t> – 3 = 0</m:t>
                    </m:r>
                    <m:r>
                      <m:rPr>
                        <m:nor/>
                      </m:rPr>
                      <a:rPr lang="en-US" b="0" i="0" smtClean="0"/>
                      <m:t> 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223658"/>
                <a:ext cx="470854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93050" y="5223658"/>
                <a:ext cx="47412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fr-FR" sz="4800"/>
                        <m:t>x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−</m:t>
                      </m:r>
                      <m:r>
                        <m:rPr>
                          <m:nor/>
                        </m:rPr>
                        <a:rPr lang="fr-FR" sz="4800"/>
                        <m:t>2</m:t>
                      </m:r>
                      <m:r>
                        <m:rPr>
                          <m:nor/>
                        </m:rPr>
                        <a:rPr lang="fr-FR" sz="4800"/>
                        <m:t>y</m:t>
                      </m:r>
                      <m:r>
                        <m:rPr>
                          <m:nor/>
                        </m:rPr>
                        <a:rPr lang="fr-FR" sz="4800"/>
                        <m:t> + 3 = 0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223658"/>
                <a:ext cx="474124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2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+ 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632682" y="5223658"/>
            <a:ext cx="1072553" cy="113862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BAB4C9-9903-49AB-B5FE-0C7A702A404F}"/>
              </a:ext>
            </a:extLst>
          </p:cNvPr>
          <p:cNvSpPr txBox="1"/>
          <p:nvPr/>
        </p:nvSpPr>
        <p:spPr>
          <a:xfrm>
            <a:off x="3699966" y="2514600"/>
            <a:ext cx="19775027" cy="2379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mặt phẳng Oxy, cho đường thẳng d: 2x – y + 3 = 0. Viết phương trình đường thẳng d</a:t>
            </a:r>
            <a:r>
              <a:rPr lang="vi-VN" sz="4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ảnh của d qua phép dời hình thực hiện liên tiếp phép quay tâm O góc 90° và phép đối xứng trục Ox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077645-9C6A-44FA-B214-1EDF94E99F80}"/>
              </a:ext>
            </a:extLst>
          </p:cNvPr>
          <p:cNvGrpSpPr/>
          <p:nvPr/>
        </p:nvGrpSpPr>
        <p:grpSpPr>
          <a:xfrm>
            <a:off x="1331607" y="6836768"/>
            <a:ext cx="22136901" cy="6877959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id="{48047E30-29EF-4A9E-B83C-80711139CE48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301E18-C60D-467E-BA07-56EF0654665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33799E9D-A46F-4C59-BDB5-47A42C27D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174B67-3E95-4587-888D-4C3DC4103C8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id="{260A461C-BF61-4230-919B-54A4D928C2F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9884D574-596E-4033-830C-3575436F5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/>
              <p:nvPr/>
            </p:nvSpPr>
            <p:spPr>
              <a:xfrm>
                <a:off x="2090157" y="7368137"/>
                <a:ext cx="21303243" cy="5662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⇔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𝜖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–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+ 3 = 0⇔</m:t>
                    </m:r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qua phép dời hình thực hiện liên tiếp phép quay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90°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phép đối xứng trục Ox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57" y="7368137"/>
                <a:ext cx="21303243" cy="5662063"/>
              </a:xfrm>
              <a:prstGeom prst="rect">
                <a:avLst/>
              </a:prstGeom>
              <a:blipFill>
                <a:blip r:embed="rId7"/>
                <a:stretch>
                  <a:fillRect l="-1173" t="-323" r="-1602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/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3" grpId="0"/>
      <p:bldP spid="52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2418836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11446" y="4853970"/>
                <a:ext cx="648004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1)² + 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3)² = 9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446" y="4853970"/>
                <a:ext cx="6480049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987694" y="4807803"/>
                <a:ext cx="75225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+ 1)² + (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fr-FR" sz="4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+ 3)² = 9</m:t>
                    </m:r>
                    <m:r>
                      <m:rPr>
                        <m:nor/>
                      </m:rPr>
                      <a:rPr lang="en-US" b="0" i="0" smtClean="0"/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694" y="4807803"/>
                <a:ext cx="752257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3411446" y="5697499"/>
                <a:ext cx="65707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3)² + 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+ 3)² = 9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446" y="5697499"/>
                <a:ext cx="657075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340182" y="5650356"/>
                <a:ext cx="733313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+ 3)² + (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– 3)² = 9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182" y="5650356"/>
                <a:ext cx="7333139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163689" y="5640944"/>
            <a:ext cx="1072553" cy="113862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BAB4C9-9903-49AB-B5FE-0C7A702A404F}"/>
                  </a:ext>
                </a:extLst>
              </p:cNvPr>
              <p:cNvSpPr txBox="1"/>
              <p:nvPr/>
            </p:nvSpPr>
            <p:spPr>
              <a:xfrm>
                <a:off x="3699966" y="2753142"/>
                <a:ext cx="19775027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Oxy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(C): (x + 1)² + (y – 4)² = 9.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</a:t>
                </a:r>
                <a:r>
                  <a:rPr lang="fr-FR" sz="4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là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ảnh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(C) qua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dời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liên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tịnh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(–2; –1)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quay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180</a:t>
                </a:r>
                <a:r>
                  <a:rPr lang="fr-FR" sz="4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°.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BAB4C9-9903-49AB-B5FE-0C7A702A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66" y="2753142"/>
                <a:ext cx="19775027" cy="2123658"/>
              </a:xfrm>
              <a:prstGeom prst="rect">
                <a:avLst/>
              </a:prstGeom>
              <a:blipFill>
                <a:blip r:embed="rId7"/>
                <a:stretch>
                  <a:fillRect l="-1264" t="-5747" r="-1233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6077645-9C6A-44FA-B214-1EDF94E99F80}"/>
              </a:ext>
            </a:extLst>
          </p:cNvPr>
          <p:cNvGrpSpPr/>
          <p:nvPr/>
        </p:nvGrpSpPr>
        <p:grpSpPr>
          <a:xfrm>
            <a:off x="1331607" y="6977628"/>
            <a:ext cx="22136901" cy="6737099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id="{48047E30-29EF-4A9E-B83C-80711139CE48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301E18-C60D-467E-BA07-56EF0654665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33799E9D-A46F-4C59-BDB5-47A42C27D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5174B67-3E95-4587-888D-4C3DC4103C8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id="{260A461C-BF61-4230-919B-54A4D928C2F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9884D574-596E-4033-830C-3575436F5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/>
              <p:nvPr/>
            </p:nvSpPr>
            <p:spPr>
              <a:xfrm>
                <a:off x="1980529" y="7790325"/>
                <a:ext cx="20901107" cy="502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(−1;4)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bán kính   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</a:t>
                </a:r>
                <a:r>
                  <a:rPr lang="fr-FR" sz="4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là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ảnh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(C) qua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dời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liên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tịnh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(–2; –1) 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quay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180°.Khi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 tâm của 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(C</a:t>
                </a:r>
                <a:r>
                  <a:rPr lang="fr-FR" sz="4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ảnh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(−1;4)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dời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liên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tịnh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(–2; –1) 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quay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180°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(3;−3)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 trình của đường tròn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– 3)² + (</m:t>
                    </m:r>
                    <m:r>
                      <m:rPr>
                        <m:sty m:val="p"/>
                      </m:rP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fr-FR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+ 3)² = 9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89EF80-A027-4B89-88CA-8BD9DCFF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29" y="7790325"/>
                <a:ext cx="20901107" cy="5020862"/>
              </a:xfrm>
              <a:prstGeom prst="rect">
                <a:avLst/>
              </a:prstGeom>
              <a:blipFill>
                <a:blip r:embed="rId8"/>
                <a:stretch>
                  <a:fillRect l="-1196" t="-1699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/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A02CA4-A74A-44E4-B787-54198BA4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321" y="12322314"/>
                <a:ext cx="337498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8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3" grpId="0"/>
      <p:bldP spid="52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667963"/>
            <a:ext cx="23567119" cy="4780689"/>
            <a:chOff x="277935" y="3158236"/>
            <a:chExt cx="22200057" cy="418026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277935" y="3352873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1331894" y="3158236"/>
              <a:ext cx="204418" cy="38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539455" y="1765396"/>
            <a:ext cx="1118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CŨ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15065" y="3935129"/>
            <a:ext cx="21529255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vi-VN" sz="4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án: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dời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295400" y="5867400"/>
            <a:ext cx="21503855" cy="65556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Đáp án:</a:t>
            </a:r>
            <a:endParaRPr lang="vi-VN" sz="4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3043922"/>
            <a:ext cx="2135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3333FF"/>
                </a:solidFill>
              </a:rPr>
              <a:t>Câu hỏi 1</a:t>
            </a:r>
            <a:r>
              <a:rPr lang="vi-VN" sz="4000" dirty="0" smtClean="0">
                <a:solidFill>
                  <a:srgbClr val="3333FF"/>
                </a:solidFill>
              </a:rPr>
              <a:t>:</a:t>
            </a:r>
            <a:r>
              <a:rPr lang="vi-VN" sz="4000" dirty="0" smtClean="0"/>
              <a:t> Phép </a:t>
            </a:r>
            <a:r>
              <a:rPr lang="vi-VN" sz="4000" dirty="0" smtClean="0"/>
              <a:t>dời hình là </a:t>
            </a:r>
            <a:r>
              <a:rPr lang="vi-VN" sz="4000" dirty="0" smtClean="0"/>
              <a:t>gì?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5134114"/>
            <a:ext cx="2152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3333FF"/>
                </a:solidFill>
              </a:rPr>
              <a:t>Câu hỏi 2</a:t>
            </a:r>
            <a:r>
              <a:rPr lang="vi-VN" sz="4000" dirty="0" smtClean="0">
                <a:solidFill>
                  <a:srgbClr val="3333FF"/>
                </a:solidFill>
              </a:rPr>
              <a:t>:</a:t>
            </a:r>
            <a:r>
              <a:rPr lang="vi-VN" sz="4000" dirty="0" smtClean="0"/>
              <a:t> Hãy nêu các </a:t>
            </a:r>
            <a:r>
              <a:rPr lang="vi-VN" sz="4000" dirty="0" smtClean="0"/>
              <a:t>tính chất của phép dời hình.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886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676399"/>
            <a:ext cx="12114292" cy="1143000"/>
            <a:chOff x="7459670" y="7543799"/>
            <a:chExt cx="20011305" cy="97873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9142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vi-VN" sz="4400" b="1" dirty="0" smtClean="0">
                <a:solidFill>
                  <a:srgbClr val="0000FF"/>
                </a:solidFill>
              </a:rPr>
              <a:t>ĐỊNH 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539456" y="3608754"/>
            <a:ext cx="21597633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dời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539455" y="5715000"/>
            <a:ext cx="21597633" cy="6524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tam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vi-VN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32034" y="482007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 smtClean="0">
                <a:solidFill>
                  <a:srgbClr val="0000FF"/>
                </a:solidFill>
              </a:rPr>
              <a:t>2</a:t>
            </a:r>
            <a:r>
              <a:rPr lang="fr-FR" sz="4400" b="1" dirty="0" smtClean="0">
                <a:solidFill>
                  <a:srgbClr val="0000FF"/>
                </a:solidFill>
              </a:rPr>
              <a:t>.</a:t>
            </a:r>
            <a:r>
              <a:rPr lang="vi-VN" sz="4400" b="1" dirty="0" smtClean="0">
                <a:solidFill>
                  <a:srgbClr val="0000FF"/>
                </a:solidFill>
              </a:rPr>
              <a:t> TÍNH CHẤT CỦA PHÉP DỜI HÌNH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 animBg="1"/>
      <p:bldP spid="4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102017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 smtClean="0">
                <a:solidFill>
                  <a:srgbClr val="0000FF"/>
                </a:solidFill>
              </a:rPr>
              <a:t>3</a:t>
            </a:r>
            <a:r>
              <a:rPr lang="fr-FR" sz="4400" b="1" dirty="0" smtClean="0">
                <a:solidFill>
                  <a:srgbClr val="0000FF"/>
                </a:solidFill>
              </a:rPr>
              <a:t>. </a:t>
            </a:r>
            <a:r>
              <a:rPr lang="vi-VN" sz="4400" b="1" dirty="0" smtClean="0">
                <a:solidFill>
                  <a:srgbClr val="0000FF"/>
                </a:solidFill>
              </a:rPr>
              <a:t>CÁC PHÉP DỜI HÌNH CỤ THỂ</a:t>
            </a:r>
            <a:endParaRPr lang="vi-VN" sz="4400" b="1" dirty="0">
              <a:solidFill>
                <a:srgbClr val="0000FF"/>
              </a:solidFill>
            </a:endParaRPr>
          </a:p>
        </p:txBody>
      </p:sp>
      <p:grpSp>
        <p:nvGrpSpPr>
          <p:cNvPr id="18" name="Group 26"/>
          <p:cNvGrpSpPr/>
          <p:nvPr/>
        </p:nvGrpSpPr>
        <p:grpSpPr>
          <a:xfrm>
            <a:off x="616870" y="1765390"/>
            <a:ext cx="12108530" cy="970596"/>
            <a:chOff x="7469188" y="7620007"/>
            <a:chExt cx="20001787" cy="831106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7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DỜI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7469188" y="7640052"/>
              <a:ext cx="1371600" cy="776593"/>
              <a:chOff x="7469187" y="7640053"/>
              <a:chExt cx="1371600" cy="776593"/>
            </a:xfrm>
          </p:grpSpPr>
          <p:sp>
            <p:nvSpPr>
              <p:cNvPr id="23" name="Round Same Side Corner Rectangle 2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90955" y="7640053"/>
                <a:ext cx="744511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371600" y="3800475"/>
            <a:ext cx="4572000" cy="769441"/>
          </a:xfrm>
          <a:prstGeom prst="rect">
            <a:avLst/>
          </a:prstGeom>
          <a:solidFill>
            <a:srgbClr val="00FF00">
              <a:alpha val="10001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4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tịnh</a:t>
            </a:r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FCD222-A379-4066-B1B5-76BE67708C27}"/>
                  </a:ext>
                </a:extLst>
              </p:cNvPr>
              <p:cNvSpPr txBox="1"/>
              <p:nvPr/>
            </p:nvSpPr>
            <p:spPr>
              <a:xfrm>
                <a:off x="6074923" y="3733800"/>
                <a:ext cx="12227668" cy="852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FCD222-A379-4066-B1B5-76BE6770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3733800"/>
                <a:ext cx="12227668" cy="852606"/>
              </a:xfrm>
              <a:prstGeom prst="rect">
                <a:avLst/>
              </a:prstGeom>
              <a:blipFill>
                <a:blip r:embed="rId3"/>
                <a:stretch>
                  <a:fillRect l="-2045"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AEE32C-34BA-4A58-8B4F-C4215017D0CC}"/>
                  </a:ext>
                </a:extLst>
              </p:cNvPr>
              <p:cNvSpPr txBox="1"/>
              <p:nvPr/>
            </p:nvSpPr>
            <p:spPr>
              <a:xfrm>
                <a:off x="1371600" y="4800600"/>
                <a:ext cx="207264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xứng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đường trung trực của đoạn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𝑀𝑀</m:t>
                    </m:r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AEE32C-34BA-4A58-8B4F-C4215017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00600"/>
                <a:ext cx="20726400" cy="769441"/>
              </a:xfrm>
              <a:prstGeom prst="rect">
                <a:avLst/>
              </a:prstGeom>
              <a:blipFill>
                <a:blip r:embed="rId4"/>
                <a:stretch>
                  <a:fillRect l="-1176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799B14-B54A-4B8F-AAE4-37C2718376A9}"/>
                  </a:ext>
                </a:extLst>
              </p:cNvPr>
              <p:cNvSpPr txBox="1"/>
              <p:nvPr/>
            </p:nvSpPr>
            <p:spPr>
              <a:xfrm>
                <a:off x="1447800" y="7016609"/>
                <a:ext cx="20878800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smtClean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quay:</a:t>
                </a: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mp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𝜑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𝑂𝑀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𝑂𝑀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𝑂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𝜑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799B14-B54A-4B8F-AAE4-37C27183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016609"/>
                <a:ext cx="20878800" cy="2279791"/>
              </a:xfrm>
              <a:prstGeom prst="rect">
                <a:avLst/>
              </a:prstGeom>
              <a:blipFill>
                <a:blip r:embed="rId5"/>
                <a:stretch>
                  <a:fillRect l="-1197" t="-5615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1BB5D4-B7C7-48D6-8A67-BAA8DE4864BA}"/>
                  </a:ext>
                </a:extLst>
              </p:cNvPr>
              <p:cNvSpPr txBox="1"/>
              <p:nvPr/>
            </p:nvSpPr>
            <p:spPr>
              <a:xfrm>
                <a:off x="1447800" y="5867400"/>
                <a:ext cx="19354800" cy="90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xứng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400" kern="1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4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kern="1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𝑂𝑀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1BB5D4-B7C7-48D6-8A67-BAA8DE486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19354800" cy="907621"/>
              </a:xfrm>
              <a:prstGeom prst="rect">
                <a:avLst/>
              </a:prstGeom>
              <a:blipFill>
                <a:blip r:embed="rId6"/>
                <a:stretch>
                  <a:fillRect l="-1291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70022F-CDDA-40DD-BFB4-7E582E185982}"/>
              </a:ext>
            </a:extLst>
          </p:cNvPr>
          <p:cNvSpPr txBox="1"/>
          <p:nvPr/>
        </p:nvSpPr>
        <p:spPr>
          <a:xfrm>
            <a:off x="-381000" y="1828800"/>
            <a:ext cx="3365770" cy="14186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defTabSz="217706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VÍ DỤ</a:t>
            </a:r>
            <a:r>
              <a:rPr lang="vi-VN" sz="4400" b="1" kern="120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1</a:t>
            </a:r>
            <a:r>
              <a:rPr lang="en-US" sz="4400" b="1" kern="120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: </a:t>
            </a:r>
            <a:endParaRPr lang="en-US" sz="4400" kern="1200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288781-86B5-4914-9CF9-242463CF31CC}"/>
                  </a:ext>
                </a:extLst>
              </p:cNvPr>
              <p:cNvSpPr txBox="1"/>
              <p:nvPr/>
            </p:nvSpPr>
            <p:spPr>
              <a:xfrm>
                <a:off x="2565400" y="1828800"/>
                <a:ext cx="20294600" cy="175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R="0" lvl="0" defTabSz="2177060">
                  <a:spcBef>
                    <a:spcPct val="200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30555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dời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𝐴𝑀𝐼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𝐼𝑁𝐶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288781-86B5-4914-9CF9-242463CF3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00" y="1828800"/>
                <a:ext cx="20294600" cy="1752600"/>
              </a:xfrm>
              <a:prstGeom prst="rect">
                <a:avLst/>
              </a:prstGeom>
              <a:blipFill>
                <a:blip r:embed="rId2"/>
                <a:stretch>
                  <a:fillRect l="-1232" t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B95DE15-0F5B-499B-BCC2-FA0819144A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3799" y="3200401"/>
            <a:ext cx="7007605" cy="66293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750D5-7DD9-4DD7-B92E-55817E18F34B}"/>
                  </a:ext>
                </a:extLst>
              </p:cNvPr>
              <p:cNvSpPr txBox="1"/>
              <p:nvPr/>
            </p:nvSpPr>
            <p:spPr>
              <a:xfrm>
                <a:off x="1905000" y="3886200"/>
                <a:ext cx="12286034" cy="2887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A.</a:t>
                </a:r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 Phép tịnh tiến theo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B.</a:t>
                </a:r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 Phép đối xứng t</a:t>
                </a:r>
                <a:r>
                  <a:rPr lang="en-US" sz="4400" dirty="0" err="1">
                    <a:effectLst/>
                    <a:ea typeface="Times New Roman" panose="02020603050405020304" pitchFamily="18" charset="0"/>
                  </a:rPr>
                  <a:t>âm</a:t>
                </a:r>
                <a:r>
                  <a:rPr lang="en-US" sz="44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ea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pt-BR" sz="4400" dirty="0">
                    <a:effectLst/>
                    <a:ea typeface="Times New Roman" panose="02020603050405020304" pitchFamily="18" charset="0"/>
                  </a:rPr>
                  <a:t>Phép quay tâm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pt-BR" sz="4400" dirty="0">
                    <a:effectLst/>
                    <a:ea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ea typeface="Times New Roman" panose="02020603050405020304" pitchFamily="18" charset="0"/>
                </a:endParaRPr>
              </a:p>
              <a:p>
                <a:r>
                  <a:rPr lang="en-US" sz="44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</a:rPr>
                  <a:t>     D. </a:t>
                </a:r>
                <a:r>
                  <a:rPr lang="pt-BR" sz="4400" dirty="0">
                    <a:effectLst/>
                    <a:ea typeface="Calibri" panose="020F0502020204030204" pitchFamily="34" charset="0"/>
                  </a:rPr>
                  <a:t>Phép đối xứng trục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𝐴𝐼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750D5-7DD9-4DD7-B92E-55817E18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86200"/>
                <a:ext cx="12286034" cy="2887394"/>
              </a:xfrm>
              <a:prstGeom prst="rect">
                <a:avLst/>
              </a:prstGeom>
              <a:blipFill>
                <a:blip r:embed="rId4"/>
                <a:stretch>
                  <a:fillRect t="-2326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2E87A-A275-4F95-B7C8-85D95E92011E}"/>
                  </a:ext>
                </a:extLst>
              </p:cNvPr>
              <p:cNvSpPr txBox="1"/>
              <p:nvPr/>
            </p:nvSpPr>
            <p:spPr>
              <a:xfrm>
                <a:off x="2667000" y="9165662"/>
                <a:ext cx="12286034" cy="226433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𝑀𝑁</m:t>
                            </m:r>
                          </m:e>
                        </m:acc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𝐼𝑁𝐶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2E87A-A275-4F95-B7C8-85D95E92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9165662"/>
                <a:ext cx="12286034" cy="2264338"/>
              </a:xfrm>
              <a:prstGeom prst="rect">
                <a:avLst/>
              </a:prstGeom>
              <a:blipFill>
                <a:blip r:embed="rId5"/>
                <a:stretch>
                  <a:fillRect t="-48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5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AC92CF-D3C5-4126-AE4C-47B2EF81C387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196595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xy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’(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’;</m:t>
                    </m:r>
                    <m:r>
                      <m:rPr>
                        <m:sty m:val="p"/>
                      </m:rP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4400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’)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AC92CF-D3C5-4126-AE4C-47B2EF81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124200"/>
                <a:ext cx="19659599" cy="769441"/>
              </a:xfrm>
              <a:prstGeom prst="rect">
                <a:avLst/>
              </a:prstGeom>
              <a:blipFill>
                <a:blip r:embed="rId3"/>
                <a:stretch>
                  <a:fillRect l="-1240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175306-C275-4BB3-ADB9-186EE16C9797}"/>
                  </a:ext>
                </a:extLst>
              </p:cNvPr>
              <p:cNvSpPr txBox="1"/>
              <p:nvPr/>
            </p:nvSpPr>
            <p:spPr>
              <a:xfrm>
                <a:off x="2286000" y="4267200"/>
                <a:ext cx="1222766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175306-C275-4BB3-ADB9-186EE16C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267200"/>
                <a:ext cx="12227668" cy="1602683"/>
              </a:xfrm>
              <a:prstGeom prst="rect">
                <a:avLst/>
              </a:prstGeom>
              <a:blipFill>
                <a:blip r:embed="rId4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193AF8D-FC29-48D4-809F-AE5CDA887E72}"/>
                  </a:ext>
                </a:extLst>
              </p:cNvPr>
              <p:cNvSpPr txBox="1"/>
              <p:nvPr/>
            </p:nvSpPr>
            <p:spPr>
              <a:xfrm>
                <a:off x="2286000" y="5712517"/>
                <a:ext cx="1222766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vi-VN" sz="4400" b="0" i="0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Ox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193AF8D-FC29-48D4-809F-AE5CDA887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712517"/>
                <a:ext cx="12227668" cy="1602683"/>
              </a:xfrm>
              <a:prstGeom prst="rect">
                <a:avLst/>
              </a:prstGeom>
              <a:blipFill>
                <a:blip r:embed="rId5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E6B475-A114-4100-81A2-1DE22B66516C}"/>
                  </a:ext>
                </a:extLst>
              </p:cNvPr>
              <p:cNvSpPr txBox="1"/>
              <p:nvPr/>
            </p:nvSpPr>
            <p:spPr>
              <a:xfrm>
                <a:off x="13030199" y="5712516"/>
                <a:ext cx="11160867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Oy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E6B475-A114-4100-81A2-1DE22B665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199" y="5712516"/>
                <a:ext cx="11160867" cy="1602683"/>
              </a:xfrm>
              <a:prstGeom prst="rect">
                <a:avLst/>
              </a:prstGeom>
              <a:blipFill>
                <a:blip r:embed="rId6"/>
                <a:stretch>
                  <a:fillRect l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F6F991E-6313-402A-BC0A-9AB98F39BBF0}"/>
                  </a:ext>
                </a:extLst>
              </p:cNvPr>
              <p:cNvSpPr txBox="1"/>
              <p:nvPr/>
            </p:nvSpPr>
            <p:spPr>
              <a:xfrm>
                <a:off x="2305665" y="7305811"/>
                <a:ext cx="1222766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</a:t>
                </a:r>
                <a:r>
                  <a:rPr lang="vi-VN" sz="44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 </m:t>
                    </m:r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Khi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=2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=2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F6F991E-6313-402A-BC0A-9AB98F39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65" y="7305811"/>
                <a:ext cx="12227668" cy="1602683"/>
              </a:xfrm>
              <a:prstGeom prst="rect">
                <a:avLst/>
              </a:prstGeom>
              <a:blipFill>
                <a:blip r:embed="rId7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C2879F5-14DC-404B-B7F5-434A34D986D1}"/>
                  </a:ext>
                </a:extLst>
              </p:cNvPr>
              <p:cNvSpPr txBox="1"/>
              <p:nvPr/>
            </p:nvSpPr>
            <p:spPr>
              <a:xfrm>
                <a:off x="2281084" y="9104550"/>
                <a:ext cx="12227668" cy="829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C2879F5-14DC-404B-B7F5-434A34D98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84" y="9104550"/>
                <a:ext cx="12227668" cy="829714"/>
              </a:xfrm>
              <a:prstGeom prst="rect">
                <a:avLst/>
              </a:prstGeom>
              <a:blipFill>
                <a:blip r:embed="rId8"/>
                <a:stretch>
                  <a:fillRect l="-1994" t="-16912" b="-27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362396-5892-4C60-A09E-BA2EA9A654AB}"/>
                  </a:ext>
                </a:extLst>
              </p:cNvPr>
              <p:cNvSpPr txBox="1"/>
              <p:nvPr/>
            </p:nvSpPr>
            <p:spPr>
              <a:xfrm>
                <a:off x="9144000" y="8765431"/>
                <a:ext cx="12227668" cy="5300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=−90°⇒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362396-5892-4C60-A09E-BA2EA9A6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8765431"/>
                <a:ext cx="12227668" cy="5300490"/>
              </a:xfrm>
              <a:prstGeom prst="rect">
                <a:avLst/>
              </a:prstGeom>
              <a:blipFill>
                <a:blip r:embed="rId9"/>
                <a:stretch>
                  <a:fillRect l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9119D95D-35FD-49E9-9B25-1706ADB510BD}"/>
              </a:ext>
            </a:extLst>
          </p:cNvPr>
          <p:cNvSpPr/>
          <p:nvPr/>
        </p:nvSpPr>
        <p:spPr>
          <a:xfrm>
            <a:off x="1228258" y="1981200"/>
            <a:ext cx="1751694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 smtClean="0">
                <a:solidFill>
                  <a:srgbClr val="0000FF"/>
                </a:solidFill>
              </a:rPr>
              <a:t>4</a:t>
            </a:r>
            <a:r>
              <a:rPr lang="fr-FR" sz="4400" b="1" dirty="0" smtClean="0">
                <a:solidFill>
                  <a:srgbClr val="0000FF"/>
                </a:solidFill>
              </a:rPr>
              <a:t>. </a:t>
            </a:r>
            <a:r>
              <a:rPr lang="fr-FR" sz="4400" b="1" dirty="0">
                <a:solidFill>
                  <a:srgbClr val="0000FF"/>
                </a:solidFill>
              </a:rPr>
              <a:t>BIỂU THỨC TỌA ĐỘ CỦA CÁC PHÉP DỜI HÌNH 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51" grpId="0"/>
      <p:bldP spid="52" grpId="0"/>
      <p:bldP spid="55" grpId="0"/>
      <p:bldP spid="58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6200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</a:t>
            </a:r>
            <a:r>
              <a:rPr lang="vi-VN" sz="4400" b="1" dirty="0">
                <a:solidFill>
                  <a:srgbClr val="0000FF"/>
                </a:solidFill>
              </a:rPr>
              <a:t> 2</a:t>
            </a:r>
            <a:r>
              <a:rPr lang="fr-FR" sz="4400" b="1" dirty="0">
                <a:solidFill>
                  <a:srgbClr val="0000FF"/>
                </a:solidFill>
              </a:rPr>
              <a:t>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647924" y="6781800"/>
            <a:ext cx="22736076" cy="70104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3258800" y="8001000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6F46F7-1872-4FAE-A0CA-25D80BE176A0}"/>
                  </a:ext>
                </a:extLst>
              </p:cNvPr>
              <p:cNvSpPr txBox="1"/>
              <p:nvPr/>
            </p:nvSpPr>
            <p:spPr>
              <a:xfrm>
                <a:off x="2431835" y="2286000"/>
                <a:ext cx="2134256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vi-VN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ìm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ảnh của điểm</a:t>
                </a:r>
                <a:r>
                  <a:rPr lang="vi-VN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phép đối xứng trục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𝑂𝑦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6F46F7-1872-4FAE-A0CA-25D80BE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835" y="2286000"/>
                <a:ext cx="21342565" cy="1446550"/>
              </a:xfrm>
              <a:prstGeom prst="rect">
                <a:avLst/>
              </a:prstGeom>
              <a:blipFill>
                <a:blip r:embed="rId3"/>
                <a:stretch>
                  <a:fillRect l="-117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BB0269-6A7C-48E3-AB16-F945989F9D62}"/>
                  </a:ext>
                </a:extLst>
              </p:cNvPr>
              <p:cNvSpPr txBox="1"/>
              <p:nvPr/>
            </p:nvSpPr>
            <p:spPr>
              <a:xfrm>
                <a:off x="2133601" y="7620000"/>
                <a:ext cx="11125200" cy="2373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1000"/>
                  </a:spcAft>
                  <a:tabLst>
                    <a:tab pos="18034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BB0269-6A7C-48E3-AB16-F945989F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7620000"/>
                <a:ext cx="11125200" cy="2373727"/>
              </a:xfrm>
              <a:prstGeom prst="rect">
                <a:avLst/>
              </a:prstGeom>
              <a:blipFill>
                <a:blip r:embed="rId4"/>
                <a:stretch>
                  <a:fillRect l="-2192" t="-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B2B11-260A-4FF7-B4ED-DD774CB49228}"/>
                  </a:ext>
                </a:extLst>
              </p:cNvPr>
              <p:cNvSpPr txBox="1"/>
              <p:nvPr/>
            </p:nvSpPr>
            <p:spPr>
              <a:xfrm>
                <a:off x="2431834" y="3962400"/>
                <a:ext cx="20656761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FF"/>
                  </a:buClr>
                  <a:buSzPts val="1200"/>
                  <a:tabLst>
                    <a:tab pos="630555" algn="l"/>
                  </a:tabLst>
                </a:pPr>
                <a:r>
                  <a:rPr lang="vi-VN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tìm phương trình đườn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ảnh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phép tịnh tiến theo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B2B11-260A-4FF7-B4ED-DD774CB49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834" y="3962400"/>
                <a:ext cx="20656761" cy="1541319"/>
              </a:xfrm>
              <a:prstGeom prst="rect">
                <a:avLst/>
              </a:prstGeom>
              <a:blipFill>
                <a:blip r:embed="rId5"/>
                <a:stretch>
                  <a:fillRect l="-1210" t="-7905" b="-1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6F5B4E-334A-4622-BB18-52449DB2CAE1}"/>
                  </a:ext>
                </a:extLst>
              </p:cNvPr>
              <p:cNvSpPr txBox="1"/>
              <p:nvPr/>
            </p:nvSpPr>
            <p:spPr>
              <a:xfrm>
                <a:off x="13386926" y="7620000"/>
                <a:ext cx="10158873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chính là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có một véctơ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phương trình là: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:1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6F5B4E-334A-4622-BB18-52449DB2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926" y="7620000"/>
                <a:ext cx="10158873" cy="4832092"/>
              </a:xfrm>
              <a:prstGeom prst="rect">
                <a:avLst/>
              </a:prstGeom>
              <a:blipFill>
                <a:blip r:embed="rId6"/>
                <a:stretch>
                  <a:fillRect r="-2461" b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4E1EA3-3E70-402D-9D30-22914E094187}"/>
                  </a:ext>
                </a:extLst>
              </p:cNvPr>
              <p:cNvSpPr txBox="1"/>
              <p:nvPr/>
            </p:nvSpPr>
            <p:spPr>
              <a:xfrm>
                <a:off x="1524000" y="10323255"/>
                <a:ext cx="1245140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 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−1;1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0;0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4E1EA3-3E70-402D-9D30-22914E09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0323255"/>
                <a:ext cx="12451404" cy="1938992"/>
              </a:xfrm>
              <a:prstGeom prst="rect">
                <a:avLst/>
              </a:prstGeom>
              <a:blipFill>
                <a:blip r:embed="rId7"/>
                <a:stretch>
                  <a:fillRect t="-5643" b="-1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049C5C-C463-4FF9-9770-DE57DEB76557}"/>
              </a:ext>
            </a:extLst>
          </p:cNvPr>
          <p:cNvGrpSpPr/>
          <p:nvPr/>
        </p:nvGrpSpPr>
        <p:grpSpPr>
          <a:xfrm>
            <a:off x="1647924" y="2895600"/>
            <a:ext cx="22736076" cy="10820400"/>
            <a:chOff x="1205494" y="6947472"/>
            <a:chExt cx="22139783" cy="6539928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E70C36A3-BC83-4A49-8AE9-938671D1DA7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5C30AA-5671-4CFF-8435-AF49A9ABFA50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F3B1DFCB-CABF-4DC2-A3E5-70C26194A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832C55-F55F-4F29-91D8-D89D4185979E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D58855AC-7B1A-4C7D-86B7-00C67101A3B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B4EF4B2-379B-44E2-907A-D907B885B0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0FD95-C785-4265-B57B-21BF425F97EC}"/>
                  </a:ext>
                </a:extLst>
              </p:cNvPr>
              <p:cNvSpPr txBox="1"/>
              <p:nvPr/>
            </p:nvSpPr>
            <p:spPr>
              <a:xfrm>
                <a:off x="2615698" y="4362033"/>
                <a:ext cx="21387301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b.Cách 2.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hai đường thẳng cùng phương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0FD95-C785-4265-B57B-21BF425F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98" y="4362033"/>
                <a:ext cx="21387301" cy="2800767"/>
              </a:xfrm>
              <a:prstGeom prst="rect">
                <a:avLst/>
              </a:prstGeom>
              <a:blipFill>
                <a:blip r:embed="rId2"/>
                <a:stretch>
                  <a:fillRect t="-43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D3E8CD-B3BA-4733-91B3-D0B7D91F1265}"/>
                  </a:ext>
                </a:extLst>
              </p:cNvPr>
              <p:cNvSpPr txBox="1"/>
              <p:nvPr/>
            </p:nvSpPr>
            <p:spPr>
              <a:xfrm>
                <a:off x="2615698" y="8001000"/>
                <a:ext cx="17449800" cy="4311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3: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Sử dụng quỹ tích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m:rPr>
                        <m:nor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D3E8CD-B3BA-4733-91B3-D0B7D91F1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98" y="8001000"/>
                <a:ext cx="17449800" cy="4311117"/>
              </a:xfrm>
              <a:prstGeom prst="rect">
                <a:avLst/>
              </a:prstGeom>
              <a:blipFill>
                <a:blip r:embed="rId3"/>
                <a:stretch>
                  <a:fillRect t="-2829" b="-5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0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6A78B1-EDC5-471E-98C1-CFA94589A2E0}"/>
                  </a:ext>
                </a:extLst>
              </p:cNvPr>
              <p:cNvSpPr txBox="1"/>
              <p:nvPr/>
            </p:nvSpPr>
            <p:spPr>
              <a:xfrm>
                <a:off x="3886200" y="1919788"/>
                <a:ext cx="18211800" cy="2426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vi-VN" sz="4400" b="1" u="none" strike="noStrike" dirty="0">
                    <a:effectLst/>
                    <a:ea typeface="Times New Roman" panose="02020603050405020304" pitchFamily="18" charset="0"/>
                  </a:rPr>
                  <a:t>a.</a:t>
                </a:r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,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 biến điểm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1 ; 2</m:t>
                        </m:r>
                      </m:e>
                    </m:d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 thành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 ; 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Tìm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tọa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độ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44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4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4400" u="none" strike="noStrik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6A78B1-EDC5-471E-98C1-CFA94589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9788"/>
                <a:ext cx="18211800" cy="2426818"/>
              </a:xfrm>
              <a:prstGeom prst="rect">
                <a:avLst/>
              </a:prstGeom>
              <a:blipFill>
                <a:blip r:embed="rId2"/>
                <a:stretch>
                  <a:fillRect l="-1373" t="-4020" r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61A84B-1BFF-4F5A-9819-C8924D98C23F}"/>
              </a:ext>
            </a:extLst>
          </p:cNvPr>
          <p:cNvSpPr txBox="1"/>
          <p:nvPr/>
        </p:nvSpPr>
        <p:spPr>
          <a:xfrm>
            <a:off x="-5207" y="2020248"/>
            <a:ext cx="403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VÍ DỤ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: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BBE35-D270-4032-9364-C739F955B684}"/>
              </a:ext>
            </a:extLst>
          </p:cNvPr>
          <p:cNvGrpSpPr/>
          <p:nvPr/>
        </p:nvGrpSpPr>
        <p:grpSpPr>
          <a:xfrm>
            <a:off x="1066800" y="3354048"/>
            <a:ext cx="22736076" cy="3427752"/>
            <a:chOff x="1896083" y="7162798"/>
            <a:chExt cx="22736076" cy="29718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A46BBF-FECF-4920-8318-1D7EE81F05FC}"/>
                </a:ext>
              </a:extLst>
            </p:cNvPr>
            <p:cNvGrpSpPr/>
            <p:nvPr/>
          </p:nvGrpSpPr>
          <p:grpSpPr>
            <a:xfrm>
              <a:off x="1896083" y="7162798"/>
              <a:ext cx="22736076" cy="2971802"/>
              <a:chOff x="1205494" y="6947470"/>
              <a:chExt cx="22139783" cy="6539930"/>
            </a:xfrm>
          </p:grpSpPr>
          <p:sp>
            <p:nvSpPr>
              <p:cNvPr id="16" name="Rounded Rectangle 124">
                <a:extLst>
                  <a:ext uri="{FF2B5EF4-FFF2-40B4-BE49-F238E27FC236}">
                    <a16:creationId xmlns:a16="http://schemas.microsoft.com/office/drawing/2014/main" id="{CE729006-B558-4CF7-A75F-9987D6AE0100}"/>
                  </a:ext>
                </a:extLst>
              </p:cNvPr>
              <p:cNvSpPr/>
              <p:nvPr/>
            </p:nvSpPr>
            <p:spPr>
              <a:xfrm>
                <a:off x="1209586" y="7179457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FEDACF5-A1D2-4453-B0BB-7E2E3DF04EA2}"/>
                  </a:ext>
                </a:extLst>
              </p:cNvPr>
              <p:cNvGrpSpPr/>
              <p:nvPr/>
            </p:nvGrpSpPr>
            <p:grpSpPr>
              <a:xfrm>
                <a:off x="1205494" y="6947470"/>
                <a:ext cx="3054291" cy="1306077"/>
                <a:chOff x="1205494" y="6947470"/>
                <a:chExt cx="3054291" cy="1306077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24A2D404-2B58-4E56-84D2-0DC123C29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169280" y="6249270"/>
                  <a:ext cx="1306077" cy="2702478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B94F89C-016C-4D74-AC5E-B2F8351F0C98}"/>
                    </a:ext>
                  </a:extLst>
                </p:cNvPr>
                <p:cNvSpPr txBox="1"/>
                <p:nvPr/>
              </p:nvSpPr>
              <p:spPr>
                <a:xfrm>
                  <a:off x="2147887" y="7023099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ound Diagonal Corner Rectangle 128">
                  <a:extLst>
                    <a:ext uri="{FF2B5EF4-FFF2-40B4-BE49-F238E27FC236}">
                      <a16:creationId xmlns:a16="http://schemas.microsoft.com/office/drawing/2014/main" id="{4767EE68-FC96-4184-8A04-29515FA07405}"/>
                    </a:ext>
                  </a:extLst>
                </p:cNvPr>
                <p:cNvSpPr/>
                <p:nvPr/>
              </p:nvSpPr>
              <p:spPr>
                <a:xfrm flipV="1">
                  <a:off x="1205494" y="6951955"/>
                  <a:ext cx="774046" cy="130159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03D5F669-A4E1-4A22-B7B5-8A2E935756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94493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5B72F5F-699D-4D0F-AD75-88B981406BE5}"/>
                    </a:ext>
                  </a:extLst>
                </p:cNvPr>
                <p:cNvSpPr txBox="1"/>
                <p:nvPr/>
              </p:nvSpPr>
              <p:spPr>
                <a:xfrm>
                  <a:off x="4100646" y="7814947"/>
                  <a:ext cx="17534917" cy="2260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Giả</a:t>
                  </a:r>
                  <a:r>
                    <a:rPr lang="en-US" sz="4400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sử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 ; 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=3−1=2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=4−2=2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.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2 ; 2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5B72F5F-699D-4D0F-AD75-88B981406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646" y="7814947"/>
                  <a:ext cx="17534917" cy="2260998"/>
                </a:xfrm>
                <a:prstGeom prst="rect">
                  <a:avLst/>
                </a:prstGeom>
                <a:blipFill>
                  <a:blip r:embed="rId3"/>
                  <a:stretch>
                    <a:fillRect t="-3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A184FC-C11C-4740-86C9-0C955161BAFB}"/>
                  </a:ext>
                </a:extLst>
              </p:cNvPr>
              <p:cNvSpPr txBox="1"/>
              <p:nvPr/>
            </p:nvSpPr>
            <p:spPr>
              <a:xfrm>
                <a:off x="3886200" y="7010400"/>
                <a:ext cx="195072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364490" algn="l"/>
                    <a:tab pos="630555" algn="l"/>
                    <a:tab pos="1600200" algn="l"/>
                    <a:tab pos="1800225" algn="l"/>
                    <a:tab pos="2702560" algn="l"/>
                    <a:tab pos="3420745" algn="l"/>
                    <a:tab pos="3777615" algn="l"/>
                    <a:tab pos="501332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’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A184FC-C11C-4740-86C9-0C955161B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010400"/>
                <a:ext cx="19507200" cy="1446550"/>
              </a:xfrm>
              <a:prstGeom prst="rect">
                <a:avLst/>
              </a:prstGeom>
              <a:blipFill>
                <a:blip r:embed="rId4"/>
                <a:stretch>
                  <a:fillRect l="-128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22A1FE-FA8D-44BA-A174-AC95EFDB0ED7}"/>
              </a:ext>
            </a:extLst>
          </p:cNvPr>
          <p:cNvGrpSpPr/>
          <p:nvPr/>
        </p:nvGrpSpPr>
        <p:grpSpPr>
          <a:xfrm>
            <a:off x="1219200" y="8839200"/>
            <a:ext cx="22736076" cy="4495803"/>
            <a:chOff x="1896083" y="7162798"/>
            <a:chExt cx="22736076" cy="29718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0FE4AFD-2A76-4893-B927-0A9E68E0E89B}"/>
                </a:ext>
              </a:extLst>
            </p:cNvPr>
            <p:cNvGrpSpPr/>
            <p:nvPr/>
          </p:nvGrpSpPr>
          <p:grpSpPr>
            <a:xfrm>
              <a:off x="1896083" y="7162798"/>
              <a:ext cx="22736076" cy="2971802"/>
              <a:chOff x="1205494" y="6947470"/>
              <a:chExt cx="22139783" cy="6539930"/>
            </a:xfrm>
          </p:grpSpPr>
          <p:sp>
            <p:nvSpPr>
              <p:cNvPr id="30" name="Rounded Rectangle 124">
                <a:extLst>
                  <a:ext uri="{FF2B5EF4-FFF2-40B4-BE49-F238E27FC236}">
                    <a16:creationId xmlns:a16="http://schemas.microsoft.com/office/drawing/2014/main" id="{4770F245-4928-47E4-A786-0AB3CBF31844}"/>
                  </a:ext>
                </a:extLst>
              </p:cNvPr>
              <p:cNvSpPr/>
              <p:nvPr/>
            </p:nvSpPr>
            <p:spPr>
              <a:xfrm>
                <a:off x="1209586" y="7179457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C1F77A-A96F-4EF9-A1A7-9C52CAAC4A3A}"/>
                  </a:ext>
                </a:extLst>
              </p:cNvPr>
              <p:cNvGrpSpPr/>
              <p:nvPr/>
            </p:nvGrpSpPr>
            <p:grpSpPr>
              <a:xfrm>
                <a:off x="1205494" y="6947470"/>
                <a:ext cx="3322466" cy="997616"/>
                <a:chOff x="1205494" y="6947470"/>
                <a:chExt cx="3322466" cy="997616"/>
              </a:xfrm>
            </p:grpSpPr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277F9E9A-6AF8-4BA9-B126-5C49FBE91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500712" y="5917838"/>
                  <a:ext cx="997616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F7C867E-A351-42FF-B797-C322D20D0BA7}"/>
                    </a:ext>
                  </a:extLst>
                </p:cNvPr>
                <p:cNvSpPr txBox="1"/>
                <p:nvPr/>
              </p:nvSpPr>
              <p:spPr>
                <a:xfrm>
                  <a:off x="2147887" y="7023099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ound Diagonal Corner Rectangle 128">
                  <a:extLst>
                    <a:ext uri="{FF2B5EF4-FFF2-40B4-BE49-F238E27FC236}">
                      <a16:creationId xmlns:a16="http://schemas.microsoft.com/office/drawing/2014/main" id="{A2EAEA99-89D0-406A-846F-84EB775E9583}"/>
                    </a:ext>
                  </a:extLst>
                </p:cNvPr>
                <p:cNvSpPr/>
                <p:nvPr/>
              </p:nvSpPr>
              <p:spPr>
                <a:xfrm flipV="1">
                  <a:off x="1205494" y="6951956"/>
                  <a:ext cx="774046" cy="9931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35" name="Freeform 15">
                  <a:extLst>
                    <a:ext uri="{FF2B5EF4-FFF2-40B4-BE49-F238E27FC236}">
                      <a16:creationId xmlns:a16="http://schemas.microsoft.com/office/drawing/2014/main" id="{CD0C2B0A-29C5-4F57-B547-E20FC44F8B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5232" y="7017841"/>
                  <a:ext cx="501844" cy="8163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C39942A-02F6-4222-975B-67F5F50D47ED}"/>
                    </a:ext>
                  </a:extLst>
                </p:cNvPr>
                <p:cNvSpPr txBox="1"/>
                <p:nvPr/>
              </p:nvSpPr>
              <p:spPr>
                <a:xfrm>
                  <a:off x="4114801" y="7501872"/>
                  <a:ext cx="18135599" cy="2078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(1;2)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algn="just">
                    <a:lnSpc>
                      <a:spcPct val="115000"/>
                    </a:lnSpc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′(3;0)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</a:rPr>
                        <m:t>𝐾h𝑖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</a:rPr>
                        <m:t> đó </m:t>
                      </m:r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′⇔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đường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trung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trực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đoạn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𝐼</m:t>
                      </m:r>
                      <m:sSup>
                        <m:sSup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ra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trục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đối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xứng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’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C39942A-02F6-4222-975B-67F5F50D4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1" y="7501872"/>
                  <a:ext cx="18135599" cy="2078663"/>
                </a:xfrm>
                <a:prstGeom prst="rect">
                  <a:avLst/>
                </a:prstGeom>
                <a:blipFill>
                  <a:blip r:embed="rId5"/>
                  <a:stretch>
                    <a:fillRect t="-2907" b="-79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4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1569</Words>
  <PresentationFormat>Custom</PresentationFormat>
  <Paragraphs>232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Palatino Linotype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2020-09-27T11:19:47Z</dcterms:created>
  <dcterms:modified xsi:type="dcterms:W3CDTF">2021-09-03T08:54:37Z</dcterms:modified>
</cp:coreProperties>
</file>