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2" r:id="rId3"/>
  </p:sldMasterIdLst>
  <p:notesMasterIdLst>
    <p:notesMasterId r:id="rId27"/>
  </p:notesMasterIdLst>
  <p:sldIdLst>
    <p:sldId id="1837" r:id="rId4"/>
    <p:sldId id="256" r:id="rId5"/>
    <p:sldId id="316" r:id="rId6"/>
    <p:sldId id="1796" r:id="rId7"/>
    <p:sldId id="1797" r:id="rId8"/>
    <p:sldId id="1827" r:id="rId9"/>
    <p:sldId id="1800" r:id="rId10"/>
    <p:sldId id="1801" r:id="rId11"/>
    <p:sldId id="1828" r:id="rId12"/>
    <p:sldId id="1829" r:id="rId13"/>
    <p:sldId id="1802" r:id="rId14"/>
    <p:sldId id="1804" r:id="rId15"/>
    <p:sldId id="1805" r:id="rId16"/>
    <p:sldId id="1836" r:id="rId17"/>
    <p:sldId id="1815" r:id="rId18"/>
    <p:sldId id="1831" r:id="rId19"/>
    <p:sldId id="1832" r:id="rId20"/>
    <p:sldId id="1833" r:id="rId21"/>
    <p:sldId id="1835" r:id="rId22"/>
    <p:sldId id="1830" r:id="rId23"/>
    <p:sldId id="1825" r:id="rId24"/>
    <p:sldId id="1826" r:id="rId25"/>
    <p:sldId id="305"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94D5"/>
    <a:srgbClr val="4A5A9F"/>
    <a:srgbClr val="C9877E"/>
    <a:srgbClr val="EDB5AE"/>
    <a:srgbClr val="4472C4"/>
    <a:srgbClr val="1F2957"/>
    <a:srgbClr val="8B9CDE"/>
    <a:srgbClr val="EDB4AD"/>
    <a:srgbClr val="E6E6E6"/>
    <a:srgbClr val="CCD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740F7-7D00-44D8-B480-7DAA827D3373}" type="datetimeFigureOut">
              <a:rPr lang="zh-CN" altLang="en-US" smtClean="0"/>
              <a:t>2022/12/2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1EF-44F8-4A68-A628-C93C70430C93}" type="slidenum">
              <a:rPr lang="zh-CN" altLang="en-US" smtClean="0"/>
              <a:t>‹#›</a:t>
            </a:fld>
            <a:endParaRPr lang="zh-CN" altLang="en-US"/>
          </a:p>
        </p:txBody>
      </p:sp>
    </p:spTree>
    <p:extLst>
      <p:ext uri="{BB962C8B-B14F-4D97-AF65-F5344CB8AC3E}">
        <p14:creationId xmlns:p14="http://schemas.microsoft.com/office/powerpoint/2010/main" val="40316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a:t>
            </a:fld>
            <a:endParaRPr lang="zh-CN" altLang="en-US"/>
          </a:p>
        </p:txBody>
      </p:sp>
    </p:spTree>
    <p:extLst>
      <p:ext uri="{BB962C8B-B14F-4D97-AF65-F5344CB8AC3E}">
        <p14:creationId xmlns:p14="http://schemas.microsoft.com/office/powerpoint/2010/main" val="265529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11</a:t>
            </a:fld>
            <a:endParaRPr lang="zh-CN" altLang="en-US"/>
          </a:p>
        </p:txBody>
      </p:sp>
    </p:spTree>
    <p:extLst>
      <p:ext uri="{BB962C8B-B14F-4D97-AF65-F5344CB8AC3E}">
        <p14:creationId xmlns:p14="http://schemas.microsoft.com/office/powerpoint/2010/main" val="199731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12</a:t>
            </a:fld>
            <a:endParaRPr lang="zh-CN" altLang="en-US"/>
          </a:p>
        </p:txBody>
      </p:sp>
    </p:spTree>
    <p:extLst>
      <p:ext uri="{BB962C8B-B14F-4D97-AF65-F5344CB8AC3E}">
        <p14:creationId xmlns:p14="http://schemas.microsoft.com/office/powerpoint/2010/main" val="346219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13</a:t>
            </a:fld>
            <a:endParaRPr lang="zh-CN" altLang="en-US"/>
          </a:p>
        </p:txBody>
      </p:sp>
    </p:spTree>
    <p:extLst>
      <p:ext uri="{BB962C8B-B14F-4D97-AF65-F5344CB8AC3E}">
        <p14:creationId xmlns:p14="http://schemas.microsoft.com/office/powerpoint/2010/main" val="201948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82049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111EF-44F8-4A68-A628-C93C70430C9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10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57424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118260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356542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839631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84485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20C111EF-44F8-4A68-A628-C93C70430C93}" type="slidenum">
              <a:rPr lang="zh-CN" altLang="en-US" smtClean="0"/>
              <a:t>3</a:t>
            </a:fld>
            <a:endParaRPr lang="zh-CN" altLang="en-US"/>
          </a:p>
        </p:txBody>
      </p:sp>
    </p:spTree>
    <p:extLst>
      <p:ext uri="{BB962C8B-B14F-4D97-AF65-F5344CB8AC3E}">
        <p14:creationId xmlns:p14="http://schemas.microsoft.com/office/powerpoint/2010/main" val="188128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21</a:t>
            </a:fld>
            <a:endParaRPr lang="zh-CN" altLang="en-US"/>
          </a:p>
        </p:txBody>
      </p:sp>
    </p:spTree>
    <p:extLst>
      <p:ext uri="{BB962C8B-B14F-4D97-AF65-F5344CB8AC3E}">
        <p14:creationId xmlns:p14="http://schemas.microsoft.com/office/powerpoint/2010/main" val="419849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22</a:t>
            </a:fld>
            <a:endParaRPr lang="zh-CN" altLang="en-US"/>
          </a:p>
        </p:txBody>
      </p:sp>
    </p:spTree>
    <p:extLst>
      <p:ext uri="{BB962C8B-B14F-4D97-AF65-F5344CB8AC3E}">
        <p14:creationId xmlns:p14="http://schemas.microsoft.com/office/powerpoint/2010/main" val="145173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23</a:t>
            </a:fld>
            <a:endParaRPr lang="zh-CN" altLang="en-US"/>
          </a:p>
        </p:txBody>
      </p:sp>
    </p:spTree>
    <p:extLst>
      <p:ext uri="{BB962C8B-B14F-4D97-AF65-F5344CB8AC3E}">
        <p14:creationId xmlns:p14="http://schemas.microsoft.com/office/powerpoint/2010/main" val="11300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4</a:t>
            </a:fld>
            <a:endParaRPr lang="zh-CN" altLang="en-US"/>
          </a:p>
        </p:txBody>
      </p:sp>
    </p:spTree>
    <p:extLst>
      <p:ext uri="{BB962C8B-B14F-4D97-AF65-F5344CB8AC3E}">
        <p14:creationId xmlns:p14="http://schemas.microsoft.com/office/powerpoint/2010/main" val="292882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5</a:t>
            </a:fld>
            <a:endParaRPr lang="zh-CN" altLang="en-US"/>
          </a:p>
        </p:txBody>
      </p:sp>
    </p:spTree>
    <p:extLst>
      <p:ext uri="{BB962C8B-B14F-4D97-AF65-F5344CB8AC3E}">
        <p14:creationId xmlns:p14="http://schemas.microsoft.com/office/powerpoint/2010/main" val="299204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92375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7</a:t>
            </a:fld>
            <a:endParaRPr lang="zh-CN" altLang="en-US"/>
          </a:p>
        </p:txBody>
      </p:sp>
    </p:spTree>
    <p:extLst>
      <p:ext uri="{BB962C8B-B14F-4D97-AF65-F5344CB8AC3E}">
        <p14:creationId xmlns:p14="http://schemas.microsoft.com/office/powerpoint/2010/main" val="65785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8</a:t>
            </a:fld>
            <a:endParaRPr lang="zh-CN" altLang="en-US"/>
          </a:p>
        </p:txBody>
      </p:sp>
    </p:spTree>
    <p:extLst>
      <p:ext uri="{BB962C8B-B14F-4D97-AF65-F5344CB8AC3E}">
        <p14:creationId xmlns:p14="http://schemas.microsoft.com/office/powerpoint/2010/main" val="174023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9926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04285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103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7973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7860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337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8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9762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1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562875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003872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359268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0568523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5539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6201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498707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26716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77965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189531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6702238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5579868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6567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5625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8" name="页脚占位符 7">
            <a:extLst>
              <a:ext uri="{FF2B5EF4-FFF2-40B4-BE49-F238E27FC236}">
                <a16:creationId xmlns=""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38039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8" name="页脚占位符 7">
            <a:extLst>
              <a:ext uri="{FF2B5EF4-FFF2-40B4-BE49-F238E27FC236}">
                <a16:creationId xmlns=""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512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4" name="页脚占位符 3">
            <a:extLst>
              <a:ext uri="{FF2B5EF4-FFF2-40B4-BE49-F238E27FC236}">
                <a16:creationId xmlns=""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450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3" name="页脚占位符 2">
            <a:extLst>
              <a:ext uri="{FF2B5EF4-FFF2-40B4-BE49-F238E27FC236}">
                <a16:creationId xmlns=""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2042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01076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05160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5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10193293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8.8Con người tàn phá môi trường như thế n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5929" y="322427"/>
            <a:ext cx="8702722" cy="4895281"/>
          </a:xfrm>
          <a:prstGeom prst="rect">
            <a:avLst/>
          </a:prstGeom>
        </p:spPr>
      </p:pic>
      <p:sp>
        <p:nvSpPr>
          <p:cNvPr id="3" name="Rectangle 2"/>
          <p:cNvSpPr/>
          <p:nvPr/>
        </p:nvSpPr>
        <p:spPr>
          <a:xfrm>
            <a:off x="873263" y="5563443"/>
            <a:ext cx="10713686" cy="738664"/>
          </a:xfrm>
          <a:prstGeom prst="rect">
            <a:avLst/>
          </a:prstGeom>
        </p:spPr>
        <p:txBody>
          <a:bodyPr wrap="square">
            <a:spAutoFit/>
          </a:bodyPr>
          <a:lstStyle/>
          <a:p>
            <a:pPr lvl="0" algn="just">
              <a:lnSpc>
                <a:spcPct val="150000"/>
              </a:lnSpc>
              <a:defRPr/>
            </a:pPr>
            <a:r>
              <a:rPr lang="en-US" sz="2800" dirty="0" smtClean="0">
                <a:solidFill>
                  <a:srgbClr val="0D0D0D"/>
                </a:solidFill>
                <a:latin typeface="Times New Roman" panose="02020603050405020304" pitchFamily="18" charset="0"/>
                <a:ea typeface="MS Mincho"/>
              </a:rPr>
              <a:t>Video </a:t>
            </a:r>
            <a:r>
              <a:rPr lang="en-US" sz="2800" dirty="0" err="1" smtClean="0">
                <a:solidFill>
                  <a:srgbClr val="0D0D0D"/>
                </a:solidFill>
                <a:latin typeface="Times New Roman" panose="02020603050405020304" pitchFamily="18" charset="0"/>
                <a:ea typeface="MS Mincho"/>
              </a:rPr>
              <a:t>nói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hiện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tượng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gì</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Trình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bày</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suy</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nghĩ</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của</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em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vấn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đó</a:t>
            </a:r>
            <a:r>
              <a:rPr lang="en-US" sz="2800" dirty="0" smtClean="0">
                <a:solidFill>
                  <a:srgbClr val="0D0D0D"/>
                </a:solidFill>
                <a:latin typeface="Times New Roman" panose="02020603050405020304" pitchFamily="18" charset="0"/>
                <a:ea typeface="MS Mincho"/>
              </a:rPr>
              <a:t>.</a:t>
            </a:r>
            <a:endParaRPr lang="en-US" sz="2800" dirty="0">
              <a:solidFill>
                <a:srgbClr val="0D0D0D"/>
              </a:solidFill>
              <a:latin typeface="Times New Roman" panose="02020603050405020304" pitchFamily="18" charset="0"/>
              <a:ea typeface="MS Mincho"/>
            </a:endParaRPr>
          </a:p>
        </p:txBody>
      </p:sp>
    </p:spTree>
    <p:extLst>
      <p:ext uri="{BB962C8B-B14F-4D97-AF65-F5344CB8AC3E}">
        <p14:creationId xmlns:p14="http://schemas.microsoft.com/office/powerpoint/2010/main" val="166037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026090" y="1750028"/>
            <a:ext cx="7410734" cy="415498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Kính </a:t>
            </a:r>
            <a:r>
              <a:rPr lang="vi-VN" sz="2400" dirty="0">
                <a:latin typeface="Times New Roman" panose="02020603050405020304" pitchFamily="18" charset="0"/>
                <a:cs typeface="Times New Roman" panose="02020603050405020304" pitchFamily="18" charset="0"/>
              </a:rPr>
              <a:t>thưa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lắng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sẻ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Xin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ơn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903859" y="1876353"/>
            <a:ext cx="3013048" cy="4028659"/>
          </a:xfrm>
          <a:prstGeom prst="rect">
            <a:avLst/>
          </a:prstGeom>
        </p:spPr>
      </p:pic>
    </p:spTree>
    <p:extLst>
      <p:ext uri="{BB962C8B-B14F-4D97-AF65-F5344CB8AC3E}">
        <p14:creationId xmlns:p14="http://schemas.microsoft.com/office/powerpoint/2010/main" val="16926883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圆角 35">
            <a:extLst>
              <a:ext uri="{FF2B5EF4-FFF2-40B4-BE49-F238E27FC236}">
                <a16:creationId xmlns="" xmlns:a16="http://schemas.microsoft.com/office/drawing/2014/main" id="{0E31C7D2-C31E-4D7F-91A5-0CFFCA9E253B}"/>
              </a:ext>
            </a:extLst>
          </p:cNvPr>
          <p:cNvSpPr/>
          <p:nvPr/>
        </p:nvSpPr>
        <p:spPr>
          <a:xfrm>
            <a:off x="406734"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64" name="直接连接符 7">
            <a:extLst>
              <a:ext uri="{FF2B5EF4-FFF2-40B4-BE49-F238E27FC236}">
                <a16:creationId xmlns="" xmlns:a16="http://schemas.microsoft.com/office/drawing/2014/main" id="{19DC0A59-F48B-471A-84A3-F3E5A25AADBD}"/>
              </a:ext>
            </a:extLst>
          </p:cNvPr>
          <p:cNvCxnSpPr/>
          <p:nvPr/>
        </p:nvCxnSpPr>
        <p:spPr>
          <a:xfrm>
            <a:off x="5884614" y="1527478"/>
            <a:ext cx="0" cy="4954609"/>
          </a:xfrm>
          <a:prstGeom prst="line">
            <a:avLst/>
          </a:prstGeom>
          <a:noFill/>
          <a:ln w="9525" cap="flat" cmpd="sng" algn="ctr">
            <a:solidFill>
              <a:sysClr val="window" lastClr="FFFFFF">
                <a:lumMod val="65000"/>
              </a:sysClr>
            </a:solidFill>
            <a:prstDash val="solid"/>
            <a:miter lim="800000"/>
          </a:ln>
          <a:effectLst/>
        </p:spPr>
      </p:cxnSp>
      <p:grpSp>
        <p:nvGrpSpPr>
          <p:cNvPr id="65" name="Group 8">
            <a:extLst>
              <a:ext uri="{FF2B5EF4-FFF2-40B4-BE49-F238E27FC236}">
                <a16:creationId xmlns="" xmlns:a16="http://schemas.microsoft.com/office/drawing/2014/main" id="{2E7A931B-FE64-4BB9-BFF0-1514A2C2BD39}"/>
              </a:ext>
            </a:extLst>
          </p:cNvPr>
          <p:cNvGrpSpPr/>
          <p:nvPr/>
        </p:nvGrpSpPr>
        <p:grpSpPr>
          <a:xfrm>
            <a:off x="5782204" y="1864673"/>
            <a:ext cx="980210" cy="204820"/>
            <a:chOff x="5964215" y="1531583"/>
            <a:chExt cx="1070244" cy="223633"/>
          </a:xfrm>
        </p:grpSpPr>
        <p:sp>
          <p:nvSpPr>
            <p:cNvPr id="66" name="椭圆 8">
              <a:extLst>
                <a:ext uri="{FF2B5EF4-FFF2-40B4-BE49-F238E27FC236}">
                  <a16:creationId xmlns="" xmlns:a16="http://schemas.microsoft.com/office/drawing/2014/main" id="{75E30BB2-57BE-4080-8846-AF3B9EE67F83}"/>
                </a:ext>
              </a:extLst>
            </p:cNvPr>
            <p:cNvSpPr/>
            <p:nvPr/>
          </p:nvSpPr>
          <p:spPr>
            <a:xfrm>
              <a:off x="5964215" y="153158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67" name="直接连接符 12">
              <a:extLst>
                <a:ext uri="{FF2B5EF4-FFF2-40B4-BE49-F238E27FC236}">
                  <a16:creationId xmlns="" xmlns:a16="http://schemas.microsoft.com/office/drawing/2014/main" id="{29025AF9-FCEF-46B0-AE69-7A89DD609C46}"/>
                </a:ext>
              </a:extLst>
            </p:cNvPr>
            <p:cNvCxnSpPr>
              <a:stCxn id="66" idx="6"/>
            </p:cNvCxnSpPr>
            <p:nvPr/>
          </p:nvCxnSpPr>
          <p:spPr>
            <a:xfrm flipV="1">
              <a:off x="6187848" y="1643399"/>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68" name="Group 12">
            <a:extLst>
              <a:ext uri="{FF2B5EF4-FFF2-40B4-BE49-F238E27FC236}">
                <a16:creationId xmlns="" xmlns:a16="http://schemas.microsoft.com/office/drawing/2014/main" id="{9906CE37-355E-48DB-B8A5-B7B6747374D6}"/>
              </a:ext>
            </a:extLst>
          </p:cNvPr>
          <p:cNvGrpSpPr/>
          <p:nvPr/>
        </p:nvGrpSpPr>
        <p:grpSpPr>
          <a:xfrm>
            <a:off x="5782203" y="4849337"/>
            <a:ext cx="981941" cy="204820"/>
            <a:chOff x="5964215" y="4790393"/>
            <a:chExt cx="1072134" cy="223633"/>
          </a:xfrm>
        </p:grpSpPr>
        <p:sp>
          <p:nvSpPr>
            <p:cNvPr id="69" name="椭圆 10">
              <a:extLst>
                <a:ext uri="{FF2B5EF4-FFF2-40B4-BE49-F238E27FC236}">
                  <a16:creationId xmlns="" xmlns:a16="http://schemas.microsoft.com/office/drawing/2014/main" id="{A52B4FCA-CE29-4D16-94D2-881D8B2385BC}"/>
                </a:ext>
              </a:extLst>
            </p:cNvPr>
            <p:cNvSpPr/>
            <p:nvPr/>
          </p:nvSpPr>
          <p:spPr>
            <a:xfrm>
              <a:off x="5964215" y="479039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0" name="直接连接符 14">
              <a:extLst>
                <a:ext uri="{FF2B5EF4-FFF2-40B4-BE49-F238E27FC236}">
                  <a16:creationId xmlns="" xmlns:a16="http://schemas.microsoft.com/office/drawing/2014/main" id="{BD910E71-E798-45FC-9316-967FC78D9EA7}"/>
                </a:ext>
              </a:extLst>
            </p:cNvPr>
            <p:cNvCxnSpPr/>
            <p:nvPr/>
          </p:nvCxnSpPr>
          <p:spPr>
            <a:xfrm flipV="1">
              <a:off x="6189738" y="4902208"/>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71" name="Group 10">
            <a:extLst>
              <a:ext uri="{FF2B5EF4-FFF2-40B4-BE49-F238E27FC236}">
                <a16:creationId xmlns="" xmlns:a16="http://schemas.microsoft.com/office/drawing/2014/main" id="{87C0E61E-AFA2-4E5C-BE3F-CD53C6D4EEDC}"/>
              </a:ext>
            </a:extLst>
          </p:cNvPr>
          <p:cNvGrpSpPr/>
          <p:nvPr/>
        </p:nvGrpSpPr>
        <p:grpSpPr>
          <a:xfrm>
            <a:off x="5782203" y="3240039"/>
            <a:ext cx="981941" cy="204820"/>
            <a:chOff x="5964215" y="3033279"/>
            <a:chExt cx="1072134" cy="223633"/>
          </a:xfrm>
        </p:grpSpPr>
        <p:sp>
          <p:nvSpPr>
            <p:cNvPr id="72" name="椭圆 9">
              <a:extLst>
                <a:ext uri="{FF2B5EF4-FFF2-40B4-BE49-F238E27FC236}">
                  <a16:creationId xmlns="" xmlns:a16="http://schemas.microsoft.com/office/drawing/2014/main" id="{C74F57DF-41EA-4E4B-9A89-7C91E87950BB}"/>
                </a:ext>
              </a:extLst>
            </p:cNvPr>
            <p:cNvSpPr/>
            <p:nvPr/>
          </p:nvSpPr>
          <p:spPr>
            <a:xfrm>
              <a:off x="5964215" y="3033279"/>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3" name="直接连接符 16">
              <a:extLst>
                <a:ext uri="{FF2B5EF4-FFF2-40B4-BE49-F238E27FC236}">
                  <a16:creationId xmlns="" xmlns:a16="http://schemas.microsoft.com/office/drawing/2014/main" id="{F4F6106C-F689-4F63-A5CE-63BDBFE57EA3}"/>
                </a:ext>
              </a:extLst>
            </p:cNvPr>
            <p:cNvCxnSpPr/>
            <p:nvPr/>
          </p:nvCxnSpPr>
          <p:spPr>
            <a:xfrm flipV="1">
              <a:off x="6189738" y="3145093"/>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86" name="Group 14">
            <a:extLst>
              <a:ext uri="{FF2B5EF4-FFF2-40B4-BE49-F238E27FC236}">
                <a16:creationId xmlns="" xmlns:a16="http://schemas.microsoft.com/office/drawing/2014/main" id="{38C77181-AA61-4E71-837F-F419F7D0156E}"/>
              </a:ext>
            </a:extLst>
          </p:cNvPr>
          <p:cNvGrpSpPr/>
          <p:nvPr/>
        </p:nvGrpSpPr>
        <p:grpSpPr>
          <a:xfrm>
            <a:off x="5218950" y="2303719"/>
            <a:ext cx="3913520" cy="614460"/>
            <a:chOff x="5349226" y="2010956"/>
            <a:chExt cx="4272984" cy="670899"/>
          </a:xfrm>
          <a:solidFill>
            <a:srgbClr val="4A5A9F"/>
          </a:solidFill>
        </p:grpSpPr>
        <p:sp>
          <p:nvSpPr>
            <p:cNvPr id="87" name="燕尾形 18">
              <a:extLst>
                <a:ext uri="{FF2B5EF4-FFF2-40B4-BE49-F238E27FC236}">
                  <a16:creationId xmlns="" xmlns:a16="http://schemas.microsoft.com/office/drawing/2014/main" id="{F19BB1C9-527F-4D91-B3F7-727400A18721}"/>
                </a:ext>
              </a:extLst>
            </p:cNvPr>
            <p:cNvSpPr/>
            <p:nvPr/>
          </p:nvSpPr>
          <p:spPr>
            <a:xfrm rot="10800000">
              <a:off x="5349226" y="2010956"/>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88" name="TextBox 41">
              <a:extLst>
                <a:ext uri="{FF2B5EF4-FFF2-40B4-BE49-F238E27FC236}">
                  <a16:creationId xmlns="" xmlns:a16="http://schemas.microsoft.com/office/drawing/2014/main" id="{0477FEB1-FDCE-4B06-A6CC-CB01AA30B1CC}"/>
                </a:ext>
              </a:extLst>
            </p:cNvPr>
            <p:cNvSpPr txBox="1"/>
            <p:nvPr/>
          </p:nvSpPr>
          <p:spPr>
            <a:xfrm>
              <a:off x="6665949" y="2162574"/>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grpSp>
        <p:nvGrpSpPr>
          <p:cNvPr id="89" name="Group 15">
            <a:extLst>
              <a:ext uri="{FF2B5EF4-FFF2-40B4-BE49-F238E27FC236}">
                <a16:creationId xmlns="" xmlns:a16="http://schemas.microsoft.com/office/drawing/2014/main" id="{09DF5684-4507-4141-8522-3DC0AF674706}"/>
              </a:ext>
            </a:extLst>
          </p:cNvPr>
          <p:cNvGrpSpPr/>
          <p:nvPr/>
        </p:nvGrpSpPr>
        <p:grpSpPr>
          <a:xfrm>
            <a:off x="2673333" y="3801644"/>
            <a:ext cx="3913520" cy="614460"/>
            <a:chOff x="2569789" y="3646467"/>
            <a:chExt cx="4272984" cy="670899"/>
          </a:xfrm>
          <a:solidFill>
            <a:srgbClr val="C9877E"/>
          </a:solidFill>
        </p:grpSpPr>
        <p:sp>
          <p:nvSpPr>
            <p:cNvPr id="90" name="燕尾形 20">
              <a:extLst>
                <a:ext uri="{FF2B5EF4-FFF2-40B4-BE49-F238E27FC236}">
                  <a16:creationId xmlns="" xmlns:a16="http://schemas.microsoft.com/office/drawing/2014/main" id="{2FEC6072-0F6C-4BF5-8197-01A82D4003BF}"/>
                </a:ext>
              </a:extLst>
            </p:cNvPr>
            <p:cNvSpPr/>
            <p:nvPr/>
          </p:nvSpPr>
          <p:spPr>
            <a:xfrm>
              <a:off x="2569789" y="3646467"/>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91" name="TextBox 42">
              <a:extLst>
                <a:ext uri="{FF2B5EF4-FFF2-40B4-BE49-F238E27FC236}">
                  <a16:creationId xmlns="" xmlns:a16="http://schemas.microsoft.com/office/drawing/2014/main" id="{316699A8-9F76-4EF6-9F00-80995E18E69D}"/>
                </a:ext>
              </a:extLst>
            </p:cNvPr>
            <p:cNvSpPr txBox="1"/>
            <p:nvPr/>
          </p:nvSpPr>
          <p:spPr>
            <a:xfrm>
              <a:off x="3886512" y="3795078"/>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sp>
        <p:nvSpPr>
          <p:cNvPr id="93" name="燕尾形 23">
            <a:extLst>
              <a:ext uri="{FF2B5EF4-FFF2-40B4-BE49-F238E27FC236}">
                <a16:creationId xmlns="" xmlns:a16="http://schemas.microsoft.com/office/drawing/2014/main" id="{0FD78A29-0576-4DC9-A6F1-08F22A83239D}"/>
              </a:ext>
            </a:extLst>
          </p:cNvPr>
          <p:cNvSpPr/>
          <p:nvPr/>
        </p:nvSpPr>
        <p:spPr>
          <a:xfrm rot="10800000">
            <a:off x="5218950" y="5376017"/>
            <a:ext cx="3913520" cy="614460"/>
          </a:xfrm>
          <a:prstGeom prst="chevron">
            <a:avLst>
              <a:gd name="adj" fmla="val 67746"/>
            </a:avLst>
          </a:prstGeom>
          <a:solidFill>
            <a:srgbClr val="4A5A9F"/>
          </a:solid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37" name="TextBox 8">
            <a:extLst>
              <a:ext uri="{FF2B5EF4-FFF2-40B4-BE49-F238E27FC236}">
                <a16:creationId xmlns="" xmlns:a16="http://schemas.microsoft.com/office/drawing/2014/main" id="{FF6F052F-92DC-4DA3-A695-DE0896ECBE23}"/>
              </a:ext>
            </a:extLst>
          </p:cNvPr>
          <p:cNvSpPr txBox="1"/>
          <p:nvPr/>
        </p:nvSpPr>
        <p:spPr>
          <a:xfrm>
            <a:off x="3823855" y="263889"/>
            <a:ext cx="4475018"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LƯU</a:t>
            </a:r>
            <a:r>
              <a:rPr kumimoji="0" lang="en-US" altLang="zh-CN" sz="4800" b="1" i="0" u="none" strike="noStrike" kern="0" cap="none" spc="0" normalizeH="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 Ý</a:t>
            </a:r>
            <a:endParaRPr kumimoji="0" lang="en-US" altLang="zh-CN" sz="48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38" name="Rectangle 37"/>
          <p:cNvSpPr/>
          <p:nvPr/>
        </p:nvSpPr>
        <p:spPr>
          <a:xfrm>
            <a:off x="759353" y="1817411"/>
            <a:ext cx="4320611" cy="954107"/>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Điều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chỉnh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giọng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và</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độ</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phù</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hợp</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6762414" y="3631820"/>
            <a:ext cx="4320611" cy="954107"/>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Giọng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truyền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cách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nghiêm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túc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nhưng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vui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vẻ</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0" name="Rectangle 39"/>
          <p:cNvSpPr/>
          <p:nvPr/>
        </p:nvSpPr>
        <p:spPr>
          <a:xfrm>
            <a:off x="795930" y="4915856"/>
            <a:ext cx="4320611" cy="1384995"/>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Ánh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mắt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nét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mặt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chỉ</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bộ</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phù</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hợp</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thể</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hiện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tương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người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nghe</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1134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p:tgtEl>
                                          <p:spTgt spid="86"/>
                                        </p:tgtEl>
                                        <p:attrNameLst>
                                          <p:attrName>ppt_x</p:attrName>
                                        </p:attrNameLst>
                                      </p:cBhvr>
                                      <p:tavLst>
                                        <p:tav tm="0">
                                          <p:val>
                                            <p:strVal val="#ppt_x+#ppt_w*1.125000"/>
                                          </p:val>
                                        </p:tav>
                                        <p:tav tm="100000">
                                          <p:val>
                                            <p:strVal val="#ppt_x"/>
                                          </p:val>
                                        </p:tav>
                                      </p:tavLst>
                                    </p:anim>
                                    <p:animEffect transition="in" filter="wipe(left)">
                                      <p:cBhvr>
                                        <p:cTn id="16" dur="500"/>
                                        <p:tgtEl>
                                          <p:spTgt spid="8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p:tgtEl>
                                          <p:spTgt spid="89"/>
                                        </p:tgtEl>
                                        <p:attrNameLst>
                                          <p:attrName>ppt_x</p:attrName>
                                        </p:attrNameLst>
                                      </p:cBhvr>
                                      <p:tavLst>
                                        <p:tav tm="0">
                                          <p:val>
                                            <p:strVal val="#ppt_x-#ppt_w*1.125000"/>
                                          </p:val>
                                        </p:tav>
                                        <p:tav tm="100000">
                                          <p:val>
                                            <p:strVal val="#ppt_x"/>
                                          </p:val>
                                        </p:tav>
                                      </p:tavLst>
                                    </p:anim>
                                    <p:animEffect transition="in" filter="wipe(right)">
                                      <p:cBhvr>
                                        <p:cTn id="25" dur="500"/>
                                        <p:tgtEl>
                                          <p:spTgt spid="89"/>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down)">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III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61041" y="3248657"/>
            <a:ext cx="7968163" cy="2353260"/>
          </a:xfrm>
          <a:prstGeom prst="rect">
            <a:avLst/>
          </a:prstGeom>
        </p:spPr>
      </p:pic>
    </p:spTree>
    <p:extLst>
      <p:ext uri="{BB962C8B-B14F-4D97-AF65-F5344CB8AC3E}">
        <p14:creationId xmlns:p14="http://schemas.microsoft.com/office/powerpoint/2010/main" val="3235658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36" name="TextBox 8">
            <a:extLst>
              <a:ext uri="{FF2B5EF4-FFF2-40B4-BE49-F238E27FC236}">
                <a16:creationId xmlns="" xmlns:a16="http://schemas.microsoft.com/office/drawing/2014/main" id="{FF6F052F-92DC-4DA3-A695-DE0896ECBE23}"/>
              </a:ext>
            </a:extLst>
          </p:cNvPr>
          <p:cNvSpPr txBox="1"/>
          <p:nvPr/>
        </p:nvSpPr>
        <p:spPr>
          <a:xfrm>
            <a:off x="928047" y="356222"/>
            <a:ext cx="9389659" cy="553998"/>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Trao</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đổi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về</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bài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nói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theo</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một</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số</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gợi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ý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sau</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a:t>
            </a:r>
            <a:endParaRPr kumimoji="0" lang="en-US" altLang="zh-CN" sz="3600" b="0"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621299782"/>
              </p:ext>
            </p:extLst>
          </p:nvPr>
        </p:nvGraphicFramePr>
        <p:xfrm>
          <a:off x="1064525" y="1626105"/>
          <a:ext cx="8871043" cy="4457700"/>
        </p:xfrm>
        <a:graphic>
          <a:graphicData uri="http://schemas.openxmlformats.org/drawingml/2006/table">
            <a:tbl>
              <a:tblPr>
                <a:tableStyleId>{5940675A-B579-460E-94D1-54222C63F5DA}</a:tableStyleId>
              </a:tblPr>
              <a:tblGrid>
                <a:gridCol w="4545111"/>
                <a:gridCol w="4325932"/>
              </a:tblGrid>
              <a:tr h="0">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nghe</a:t>
                      </a:r>
                    </a:p>
                  </a:txBody>
                  <a:tcPr marL="95250" marR="95250" marT="47625" marB="47625" anchor="ctr">
                    <a:solidFill>
                      <a:schemeClr val="tx2"/>
                    </a:solidFill>
                  </a:tcPr>
                </a:tc>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nói</a:t>
                      </a:r>
                    </a:p>
                  </a:txBody>
                  <a:tcPr marL="95250" marR="95250" marT="47625" marB="47625" anchor="ctr">
                    <a:solidFill>
                      <a:schemeClr val="tx2"/>
                    </a:solidFill>
                  </a:tcPr>
                </a:tc>
              </a:tr>
              <a:tr h="0">
                <a:tc>
                  <a:txBody>
                    <a:bodyPr/>
                    <a:lstStyle/>
                    <a:p>
                      <a:r>
                        <a:rPr lang="vi-VN" sz="2800" dirty="0">
                          <a:effectLst/>
                          <a:latin typeface="Times New Roman" panose="02020603050405020304" pitchFamily="18" charset="0"/>
                          <a:cs typeface="Times New Roman" panose="02020603050405020304" pitchFamily="18" charset="0"/>
                        </a:rPr>
                        <a:t>- Trao đổi lại với người nói về hiện tượng (vấn đề) đời sống được bàn luận, về cách trình bày bài nói.</a:t>
                      </a:r>
                    </a:p>
                    <a:p>
                      <a:r>
                        <a:rPr lang="vi-VN" sz="2800" dirty="0">
                          <a:effectLst/>
                          <a:latin typeface="Times New Roman" panose="02020603050405020304" pitchFamily="18" charset="0"/>
                          <a:cs typeface="Times New Roman" panose="02020603050405020304" pitchFamily="18" charset="0"/>
                        </a:rPr>
                        <a:t>- Thảo luận bằng cách nêu thắc mắc, yêu cầu người nói giải đáp thêm. Nhận xét về lí lẽ và bằng chứng mà người nói sử dụng.</a:t>
                      </a:r>
                    </a:p>
                  </a:txBody>
                  <a:tcPr marL="95250" marR="95250" marT="47625" marB="47625" anchor="ctr"/>
                </a:tc>
                <a:tc>
                  <a:txBody>
                    <a:bodyPr/>
                    <a:lstStyle/>
                    <a:p>
                      <a:r>
                        <a:rPr lang="vi-VN" sz="2800" dirty="0">
                          <a:effectLst/>
                          <a:latin typeface="Times New Roman" panose="02020603050405020304" pitchFamily="18" charset="0"/>
                          <a:cs typeface="Times New Roman" panose="02020603050405020304" pitchFamily="18" charset="0"/>
                        </a:rPr>
                        <a:t>- Lắng nghe ý kiến phản hồi của người nghe.</a:t>
                      </a:r>
                    </a:p>
                    <a:p>
                      <a:r>
                        <a:rPr lang="vi-VN" sz="2800" dirty="0">
                          <a:effectLst/>
                          <a:latin typeface="Times New Roman" panose="02020603050405020304" pitchFamily="18" charset="0"/>
                          <a:cs typeface="Times New Roman" panose="02020603050405020304" pitchFamily="18" charset="0"/>
                        </a:rPr>
                        <a:t>- Giải thích thêm những chỗ người nghe thắc mắc.</a:t>
                      </a:r>
                    </a:p>
                    <a:p>
                      <a:r>
                        <a:rPr lang="vi-VN" sz="2800" dirty="0">
                          <a:effectLst/>
                          <a:latin typeface="Times New Roman" panose="02020603050405020304" pitchFamily="18" charset="0"/>
                          <a:cs typeface="Times New Roman" panose="02020603050405020304" pitchFamily="18" charset="0"/>
                        </a:rPr>
                        <a:t>- Bảo vệ ý kiến của mình nếu nhận thấy ý kiến đó đúng.</a:t>
                      </a:r>
                    </a:p>
                  </a:txBody>
                  <a:tcPr marL="95250" marR="95250" marT="47625" marB="47625" anchor="ctr"/>
                </a:tc>
              </a:tr>
            </a:tbl>
          </a:graphicData>
        </a:graphic>
      </p:graphicFrame>
    </p:spTree>
    <p:extLst>
      <p:ext uri="{BB962C8B-B14F-4D97-AF65-F5344CB8AC3E}">
        <p14:creationId xmlns:p14="http://schemas.microsoft.com/office/powerpoint/2010/main" val="113905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a:defRPr/>
            </a:pPr>
            <a:r>
              <a:rPr lang="en-US" altLang="zh-CN" sz="6000" dirty="0" smtClean="0">
                <a:solidFill>
                  <a:srgbClr val="4472C4"/>
                </a:solidFill>
                <a:cs typeface="+mn-ea"/>
                <a:sym typeface="+mn-lt"/>
              </a:rPr>
              <a:t> </a:t>
            </a:r>
            <a:endParaRPr lang="en-US" altLang="zh-CN" sz="6000" dirty="0">
              <a:solidFill>
                <a:srgbClr val="4472C4"/>
              </a:solidFill>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936056"/>
            <a:ext cx="10485120" cy="508770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sp>
        <p:nvSpPr>
          <p:cNvPr id="6" name="Rectangle 5"/>
          <p:cNvSpPr/>
          <p:nvPr/>
        </p:nvSpPr>
        <p:spPr>
          <a:xfrm>
            <a:off x="942308" y="3736823"/>
            <a:ext cx="7578237" cy="1384995"/>
          </a:xfrm>
          <a:prstGeom prst="rect">
            <a:avLst/>
          </a:prstGeom>
        </p:spPr>
        <p:txBody>
          <a:bodyPr wrap="square">
            <a:spAutoFit/>
          </a:bodyPr>
          <a:lstStyle/>
          <a:p>
            <a:pPr>
              <a:defRPr/>
            </a:pPr>
            <a:r>
              <a:rPr lang="en-US" sz="2800" b="1" dirty="0" err="1" smtClean="0">
                <a:solidFill>
                  <a:srgbClr val="FF0000"/>
                </a:solidFill>
                <a:latin typeface="Times New Roman" panose="02020603050405020304" pitchFamily="18" charset="0"/>
                <a:ea typeface="Times New Roman" panose="02020603050405020304" pitchFamily="18" charset="0"/>
              </a:rPr>
              <a:t>Yêu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cầu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i="1" dirty="0" smtClean="0">
                <a:solidFill>
                  <a:srgbClr val="FF0000"/>
                </a:solidFill>
                <a:latin typeface="Times New Roman" panose="02020603050405020304" pitchFamily="18" charset="0"/>
                <a:ea typeface="Times New Roman" panose="02020603050405020304" pitchFamily="18" charset="0"/>
              </a:rPr>
              <a:t>Chia 4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mỗi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cử</a:t>
            </a:r>
            <a:r>
              <a:rPr lang="en-US" sz="2800" i="1" dirty="0" smtClean="0">
                <a:solidFill>
                  <a:srgbClr val="FF0000"/>
                </a:solidFill>
                <a:latin typeface="Times New Roman" panose="02020603050405020304" pitchFamily="18" charset="0"/>
                <a:ea typeface="Times New Roman" panose="02020603050405020304" pitchFamily="18" charset="0"/>
              </a:rPr>
              <a:t> 1 </a:t>
            </a:r>
            <a:r>
              <a:rPr lang="en-US" sz="2800" i="1" dirty="0" err="1" smtClean="0">
                <a:solidFill>
                  <a:srgbClr val="FF0000"/>
                </a:solidFill>
                <a:latin typeface="Times New Roman" panose="02020603050405020304" pitchFamily="18" charset="0"/>
                <a:ea typeface="Times New Roman" panose="02020603050405020304" pitchFamily="18" charset="0"/>
              </a:rPr>
              <a:t>bạn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đại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diện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lên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nói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trước</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lớp</a:t>
            </a:r>
            <a:endParaRPr lang="en-US" sz="2800" i="1" dirty="0" smtClean="0">
              <a:solidFill>
                <a:srgbClr val="FF0000"/>
              </a:solidFill>
              <a:latin typeface="Times New Roman" panose="02020603050405020304" pitchFamily="18" charset="0"/>
              <a:ea typeface="Times New Roman" panose="02020603050405020304" pitchFamily="18" charset="0"/>
            </a:endParaRPr>
          </a:p>
          <a:p>
            <a:pPr>
              <a:defRPr/>
            </a:pPr>
            <a:r>
              <a:rPr lang="en-US" sz="2800" i="1" dirty="0" err="1" smtClean="0">
                <a:solidFill>
                  <a:srgbClr val="FF0000"/>
                </a:solidFill>
                <a:latin typeface="Times New Roman" panose="02020603050405020304" pitchFamily="18" charset="0"/>
                <a:ea typeface="Times New Roman" panose="02020603050405020304" pitchFamily="18" charset="0"/>
              </a:rPr>
              <a:t>Các</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còn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lại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lắng</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nghe</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đánh</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giá</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theo</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bảng</a:t>
            </a:r>
            <a:endParaRPr lang="en-US" sz="2800" i="1"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25371" y="1542877"/>
            <a:ext cx="10540898" cy="2353260"/>
          </a:xfrm>
          <a:prstGeom prst="rect">
            <a:avLst/>
          </a:prstGeom>
        </p:spPr>
      </p:pic>
    </p:spTree>
    <p:extLst>
      <p:ext uri="{BB962C8B-B14F-4D97-AF65-F5344CB8AC3E}">
        <p14:creationId xmlns:p14="http://schemas.microsoft.com/office/powerpoint/2010/main" val="280423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576616" y="1360443"/>
            <a:ext cx="11038765" cy="5262979"/>
          </a:xfrm>
          <a:prstGeom prst="rect">
            <a:avLst/>
          </a:prstGeom>
          <a:solidFill>
            <a:schemeClr val="bg1"/>
          </a:solidFill>
        </p:spPr>
        <p:txBody>
          <a:bodyPr wrap="square">
            <a:spAutoFit/>
          </a:bodyPr>
          <a:lstStyle/>
          <a:p>
            <a:pPr algn="just"/>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Xin </a:t>
            </a:r>
            <a:r>
              <a:rPr lang="vi-VN" sz="2400" b="1" i="1" dirty="0">
                <a:latin typeface="Times New Roman" panose="02020603050405020304" pitchFamily="18" charset="0"/>
                <a:cs typeface="Times New Roman" panose="02020603050405020304" pitchFamily="18" charset="0"/>
              </a:rPr>
              <a:t>chào thầy cô và các bạn học sinh trường… Tôi là… Hôm nay tôi xin phép đứng ở đây trình bày những ý kiến quan điểm về tình trạng môi trường hiện nay</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Vậy </a:t>
            </a:r>
            <a:r>
              <a:rPr lang="vi-VN" sz="2400" b="1" dirty="0">
                <a:latin typeface="Times New Roman" panose="02020603050405020304" pitchFamily="18" charset="0"/>
                <a:cs typeface="Times New Roman" panose="02020603050405020304" pitchFamily="18" charset="0"/>
              </a:rPr>
              <a:t>môi trường là gì?</a:t>
            </a:r>
            <a:r>
              <a:rPr lang="vi-VN" sz="2400" dirty="0">
                <a:latin typeface="Times New Roman" panose="02020603050405020304" pitchFamily="18" charset="0"/>
                <a:cs typeface="Times New Roman" panose="02020603050405020304" pitchFamily="18" charset="0"/>
              </a:rPr>
              <a:t> Vâng, môi trường là tất cả các yếu tố tự nhiên và xã hội cần thiết cho sự sinh sống, sản xuất của con người, như tài nguyên thiên nhiên, không khí, đất, nước, ánh sáng, cảnh quan, quan hệ xã hội. Môi trường tự nhiên vẫn đang từng phút cung cấp cho cuộc sống con người những nguồn lợi vô giá.Thế nhưng, con người đã và đang làm gì để đền đáp, bảo vệ cho môi trường, cái nôi nuôi dưỡng sự sống của chính mình? Câu hỏi ấy tưởng chừng rất đơn giản nhưng lại làm cho ta phải giật mình một khi trả lời</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2903033" y="357255"/>
            <a:ext cx="5864860" cy="1603387"/>
          </a:xfrm>
          <a:prstGeom prst="rect">
            <a:avLst/>
          </a:prstGeom>
        </p:spPr>
      </p:pic>
    </p:spTree>
    <p:extLst>
      <p:ext uri="{BB962C8B-B14F-4D97-AF65-F5344CB8AC3E}">
        <p14:creationId xmlns:p14="http://schemas.microsoft.com/office/powerpoint/2010/main" val="2651200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6370975"/>
          </a:xfrm>
          <a:prstGeom prst="rect">
            <a:avLst/>
          </a:prstGeom>
          <a:solidFill>
            <a:schemeClr val="bg1"/>
          </a:solidFill>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có thấy chăng nước mắt của những dòng sông? Bạn có nghe chăng sự nghẹn ngào của biển cả? Ai đó có nghe không tiếng gào thét của núi rừng? Có một thời đó là những vẻ đẹp, là nguồn cảm hứng vô tận cho thi ca, nhạc, họa, là những điều kỳ diệu mà tạo hóa đã tặng cho con người. Thế nhưng, con người ngày càng quay cuồng trong guồng quay chóng mặt của cơ chế thị trường, của những cạnh tranh khốc liệt, của lòng tham không đáy thì núi rừng ngày càng bị tàn phá, biển cả, sông ngòi càng ô nhiễm, nhiều đô thị khói bụi mù mịt, nước thải đen ngòm, rác có ở khắp nơi. Có thể thấy rằng, con người đã và đang xúc phạm tới tự nhiên và tất nhiên chúng ta phải trả giá. Ngay giờ đây, khi chúng ta đang ngồi bên nhau bàn về môi trường thì nước mắt miền Trung vẫn chưa khô bởi sự tàn phá của cơn áp thấp nhiệt đới. Bầu không khí đau thương, tang tóc khắp mấy tỉnh miền Trung làm chúng ta không thể không xót xa.</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Vậy </a:t>
            </a:r>
            <a:r>
              <a:rPr lang="vi-VN" sz="2400" dirty="0">
                <a:latin typeface="Times New Roman" panose="02020603050405020304" pitchFamily="18" charset="0"/>
                <a:cs typeface="Times New Roman" panose="02020603050405020304" pitchFamily="18" charset="0"/>
              </a:rPr>
              <a:t>nguyên nhân nào dẫn đến tình trạng trên? Theo em, đó là những nguyên nhân sau:</a:t>
            </a:r>
          </a:p>
          <a:p>
            <a:pPr algn="just"/>
            <a:r>
              <a:rPr lang="vi-VN" sz="2400" dirty="0">
                <a:latin typeface="Times New Roman" panose="02020603050405020304" pitchFamily="18" charset="0"/>
                <a:cs typeface="Times New Roman" panose="02020603050405020304" pitchFamily="18" charset="0"/>
              </a:rPr>
              <a:t>Thứ nhất: Ô nhiễm mặt nước</a:t>
            </a:r>
          </a:p>
          <a:p>
            <a:pPr algn="just"/>
            <a:r>
              <a:rPr lang="vi-VN" sz="2400" dirty="0">
                <a:latin typeface="Times New Roman" panose="02020603050405020304" pitchFamily="18" charset="0"/>
                <a:cs typeface="Times New Roman" panose="02020603050405020304" pitchFamily="18" charset="0"/>
              </a:rPr>
              <a:t>Thứ 2: Ô nhiễm nước ngầm</a:t>
            </a:r>
          </a:p>
          <a:p>
            <a:pPr algn="just"/>
            <a:r>
              <a:rPr lang="vi-VN" sz="2400" dirty="0">
                <a:latin typeface="Times New Roman" panose="02020603050405020304" pitchFamily="18" charset="0"/>
                <a:cs typeface="Times New Roman" panose="02020603050405020304" pitchFamily="18" charset="0"/>
              </a:rPr>
              <a:t>Thứ 3. Ô nhiễm không khí do môi trường sống:</a:t>
            </a:r>
          </a:p>
          <a:p>
            <a:pPr algn="just"/>
            <a:r>
              <a:rPr lang="vi-VN" sz="2400" dirty="0">
                <a:latin typeface="Times New Roman" panose="02020603050405020304" pitchFamily="18" charset="0"/>
                <a:cs typeface="Times New Roman" panose="02020603050405020304" pitchFamily="18" charset="0"/>
              </a:rPr>
              <a:t>Thứ 4. Khai khoáng công </a:t>
            </a:r>
            <a:r>
              <a:rPr lang="vi-VN" sz="2400" dirty="0" smtClean="0">
                <a:latin typeface="Times New Roman" panose="02020603050405020304" pitchFamily="18" charset="0"/>
                <a:cs typeface="Times New Roman" panose="02020603050405020304" pitchFamily="18" charset="0"/>
              </a:rPr>
              <a:t>nghiệp</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01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4893647"/>
          </a:xfrm>
          <a:prstGeom prst="rect">
            <a:avLst/>
          </a:prstGeom>
          <a:solidFill>
            <a:schemeClr val="bg1"/>
          </a:solidFill>
        </p:spPr>
        <p:txBody>
          <a:bodyPr wrap="square">
            <a:spAutoFit/>
          </a:bodyPr>
          <a:lstStyle/>
          <a:p>
            <a:pPr algn="just"/>
            <a:r>
              <a:rPr lang="vi-VN" sz="2400" dirty="0" smtClean="0">
                <a:solidFill>
                  <a:prstClr val="black"/>
                </a:solidFill>
                <a:latin typeface="Times New Roman" panose="02020603050405020304" pitchFamily="18" charset="0"/>
                <a:cs typeface="Times New Roman" panose="02020603050405020304" pitchFamily="18" charset="0"/>
              </a:rPr>
              <a:t>Thứ </a:t>
            </a:r>
            <a:r>
              <a:rPr lang="vi-VN" sz="2400" dirty="0">
                <a:solidFill>
                  <a:prstClr val="black"/>
                </a:solidFill>
                <a:latin typeface="Times New Roman" panose="02020603050405020304" pitchFamily="18" charset="0"/>
                <a:cs typeface="Times New Roman" panose="02020603050405020304" pitchFamily="18" charset="0"/>
              </a:rPr>
              <a:t>5. Nước thải không được xử lý</a:t>
            </a:r>
          </a:p>
          <a:p>
            <a:pPr algn="just"/>
            <a:r>
              <a:rPr lang="vi-VN" sz="2400" dirty="0">
                <a:solidFill>
                  <a:prstClr val="black"/>
                </a:solidFill>
                <a:latin typeface="Times New Roman" panose="02020603050405020304" pitchFamily="18" charset="0"/>
                <a:cs typeface="Times New Roman" panose="02020603050405020304" pitchFamily="18" charset="0"/>
              </a:rPr>
              <a:t>Thứ 6. Ô nhiễm không khí ở các đô thị</a:t>
            </a: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Đứng </a:t>
            </a:r>
            <a:r>
              <a:rPr lang="vi-VN" sz="2400" dirty="0">
                <a:solidFill>
                  <a:prstClr val="black"/>
                </a:solidFill>
                <a:latin typeface="Times New Roman" panose="02020603050405020304" pitchFamily="18" charset="0"/>
                <a:cs typeface="Times New Roman" panose="02020603050405020304" pitchFamily="18" charset="0"/>
              </a:rPr>
              <a:t>trước một thực tại cấp thiết đáng lo ngại, chính quyền các cấp và nhân dân trong huyện Bắc Quang chúng ta cũng đã chính thức bắt tay vào nhiệm vụ tìm lại sự trong lành, khỏe mạnh cho môi trường sống. Hàng ngày, các công nhân của công ty vệ sinh môi trường thị xã phải len lỏi vào hầu hết các ngõ ngách của thị trấn Việt Quang để thu gom và xử lý rác thải. Từ hình ảnh những người công nhân phải ngày ngày đối mặt với biết bao rác bẩn, trong đó có không ít những mầm bệnh nguy hiểm, mỗi chúng ta hãy tự xây dựng cho mình ý thức vứt rác đúng nơi quy định, vừa là để giúp đỡ những người công nhân vệ sinh, vừa là để bảo vệ cuộc sống của chính mình. Hằng năm, huyện chúng ta còn rất tích cực tham gia Tết trồng cây, bảo vệ rừng đồi, tuyên truyền phát động phong trào tự dọn vệ sinh tới từng khu dân cư... Tất cả những việc làm đó đã và đang góp phần làm cho huyện ta ngày càng thân thiện với môi trường</a:t>
            </a:r>
            <a:r>
              <a:rPr lang="vi-VN"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143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5059195" cy="6001643"/>
          </a:xfrm>
          <a:prstGeom prst="rect">
            <a:avLst/>
          </a:prstGeom>
          <a:solidFill>
            <a:schemeClr val="bg1"/>
          </a:solidFill>
        </p:spPr>
        <p:txBody>
          <a:bodyPr wrap="square">
            <a:spAutoFit/>
          </a:bodyPr>
          <a:lstStyle/>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Kính </a:t>
            </a:r>
            <a:r>
              <a:rPr lang="vi-VN" sz="2400" dirty="0">
                <a:solidFill>
                  <a:prstClr val="black"/>
                </a:solidFill>
                <a:latin typeface="Times New Roman" panose="02020603050405020304" pitchFamily="18" charset="0"/>
                <a:cs typeface="Times New Roman" panose="02020603050405020304" pitchFamily="18" charset="0"/>
              </a:rPr>
              <a:t>thưa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vi-VN" sz="2400" dirty="0">
                <a:solidFill>
                  <a:prstClr val="black"/>
                </a:solidFill>
                <a:latin typeface="Times New Roman" panose="02020603050405020304" pitchFamily="18" charset="0"/>
                <a:cs typeface="Times New Roman" panose="02020603050405020304" pitchFamily="18" charset="0"/>
              </a:rPr>
              <a:t>, 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sẻ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2188" y1="22461" x2="25156" y2="33203"/>
                        <a14:foregroundMark x1="16094" y1="67578" x2="23438" y2="81641"/>
                        <a14:foregroundMark x1="13281" y1="12109" x2="28594" y2="7617"/>
                        <a14:foregroundMark x1="9063" y1="67578" x2="39531" y2="76563"/>
                        <a14:foregroundMark x1="60313" y1="87695" x2="70625" y2="92773"/>
                        <a14:foregroundMark x1="63438" y1="94141" x2="70000" y2="97266"/>
                      </a14:backgroundRemoval>
                    </a14:imgEffect>
                  </a14:imgLayer>
                </a14:imgProps>
              </a:ext>
            </a:extLst>
          </a:blip>
          <a:stretch>
            <a:fillRect/>
          </a:stretch>
        </p:blipFill>
        <p:spPr>
          <a:xfrm>
            <a:off x="5689265" y="224156"/>
            <a:ext cx="6096000" cy="6409688"/>
          </a:xfrm>
          <a:prstGeom prst="rect">
            <a:avLst/>
          </a:prstGeom>
        </p:spPr>
      </p:pic>
    </p:spTree>
    <p:extLst>
      <p:ext uri="{BB962C8B-B14F-4D97-AF65-F5344CB8AC3E}">
        <p14:creationId xmlns:p14="http://schemas.microsoft.com/office/powerpoint/2010/main" val="3401988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09600" y="387927"/>
          <a:ext cx="10909300" cy="6221349"/>
        </p:xfrm>
        <a:graphic>
          <a:graphicData uri="http://schemas.openxmlformats.org/drawingml/2006/table">
            <a:tbl>
              <a:tblPr firstRow="1" firstCol="1" bandRow="1" bandCol="1"/>
              <a:tblGrid>
                <a:gridCol w="2462979">
                  <a:extLst>
                    <a:ext uri="{9D8B030D-6E8A-4147-A177-3AD203B41FA5}">
                      <a16:colId xmlns="" xmlns:a16="http://schemas.microsoft.com/office/drawing/2014/main" val="3126707761"/>
                    </a:ext>
                  </a:extLst>
                </a:gridCol>
                <a:gridCol w="2991671">
                  <a:extLst>
                    <a:ext uri="{9D8B030D-6E8A-4147-A177-3AD203B41FA5}">
                      <a16:colId xmlns="" xmlns:a16="http://schemas.microsoft.com/office/drawing/2014/main" val="3617801488"/>
                    </a:ext>
                  </a:extLst>
                </a:gridCol>
                <a:gridCol w="2727325">
                  <a:extLst>
                    <a:ext uri="{9D8B030D-6E8A-4147-A177-3AD203B41FA5}">
                      <a16:colId xmlns="" xmlns:a16="http://schemas.microsoft.com/office/drawing/2014/main" val="4057391705"/>
                    </a:ext>
                  </a:extLst>
                </a:gridCol>
                <a:gridCol w="2727325">
                  <a:extLst>
                    <a:ext uri="{9D8B030D-6E8A-4147-A177-3AD203B41FA5}">
                      <a16:colId xmlns="" xmlns:a16="http://schemas.microsoft.com/office/drawing/2014/main" val="2769559469"/>
                    </a:ext>
                  </a:extLst>
                </a:gridCol>
              </a:tblGrid>
              <a:tr h="325382">
                <a:tc gridSpan="4">
                  <a:txBody>
                    <a:bodyPr/>
                    <a:lstStyle/>
                    <a:p>
                      <a:pPr algn="ctr">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PHIẾU ĐÁNH GIÁ THEO TIÊU CHÍ</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76543810"/>
                  </a:ext>
                </a:extLst>
              </a:tr>
              <a:tr h="325382">
                <a:tc gridSpan="4">
                  <a:txBody>
                    <a:bodyPr/>
                    <a:lstStyle/>
                    <a:p>
                      <a:pPr algn="ctr">
                        <a:spcAft>
                          <a:spcPts val="0"/>
                        </a:spcAft>
                      </a:pPr>
                      <a:r>
                        <a:rPr lang="vi-VN" sz="1800" b="1" dirty="0">
                          <a:effectLst/>
                          <a:latin typeface="Times New Roman" panose="02020603050405020304" pitchFamily="18" charset="0"/>
                          <a:ea typeface="Times New Roman" panose="02020603050405020304" pitchFamily="18" charset="0"/>
                        </a:rPr>
                        <a:t>Nhóm</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97882668"/>
                  </a:ext>
                </a:extLst>
              </a:tr>
              <a:tr h="325382">
                <a:tc rowSpan="2">
                  <a:txBody>
                    <a:bodyPr/>
                    <a:lstStyle/>
                    <a:p>
                      <a:pPr algn="ctr">
                        <a:spcAft>
                          <a:spcPts val="0"/>
                        </a:spcAft>
                      </a:pPr>
                      <a:r>
                        <a:rPr lang="vi-VN" sz="1800" b="1">
                          <a:effectLst/>
                          <a:latin typeface="Times New Roman" panose="02020603050405020304" pitchFamily="18" charset="0"/>
                          <a:ea typeface="Times New Roman" panose="02020603050405020304" pitchFamily="18" charset="0"/>
                        </a:rPr>
                        <a:t>Tiêu chí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Mức độ</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61025379"/>
                  </a:ext>
                </a:extLst>
              </a:tr>
              <a:tr h="325382">
                <a:tc vMerge="1">
                  <a:txBody>
                    <a:bodyPr/>
                    <a:lstStyle/>
                    <a:p>
                      <a:endParaRPr lang="en-US"/>
                    </a:p>
                  </a:txBody>
                  <a:tcPr/>
                </a:tc>
                <a:tc>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Chưa đạt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562411369"/>
                  </a:ext>
                </a:extLst>
              </a:tr>
              <a:tr h="650762">
                <a:tc>
                  <a:txBody>
                    <a:bodyPr/>
                    <a:lstStyle/>
                    <a:p>
                      <a:pPr>
                        <a:spcAft>
                          <a:spcPts val="0"/>
                        </a:spcAft>
                      </a:pPr>
                      <a:r>
                        <a:rPr lang="en-US" sz="1800">
                          <a:effectLst/>
                          <a:latin typeface="Times New Roman" panose="02020603050405020304" pitchFamily="18" charset="0"/>
                          <a:ea typeface="Times New Roman" panose="02020603050405020304" pitchFamily="18" charset="0"/>
                        </a:rPr>
                        <a:t>1.Vấn đề đưa ra mang tính thời sự, hay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p>
                    <a:p>
                      <a:pPr algn="ctr">
                        <a:spcAft>
                          <a:spcPts val="0"/>
                        </a:spcAft>
                      </a:pP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Vấn đề mang tính thời sự</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800">
                          <a:effectLst/>
                          <a:latin typeface="Times New Roman" panose="02020603050405020304" pitchFamily="18" charset="0"/>
                          <a:ea typeface="Times New Roman" panose="02020603050405020304" pitchFamily="18" charset="0"/>
                        </a:rPr>
                        <a:t>Vấn đề nóng bỏng trong XH hiện nay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05379427"/>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2. Nội dung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ND sơ sài, không nêu được ý kiến, lí lẽ, bằng chứng thuyết phục</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HS đưa ra lí lẽ, bằng chứng thuyết phục</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Có sức thuyết phục sử dụng lí lẽ và bằng chứng từ thực tế trong đời sống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176667336"/>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3. Nói to, rõ ràng, truyền cảm.</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Nói nhỏ, khó nghe; nói lắp, ngập ngừng…</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nhưng đôi chỗ lặp lại hoặc ngập ngừng 1 vài câu.</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truyền cảm, hầu như không lặp lại hoặc ngập ngừng.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85606035"/>
                  </a:ext>
                </a:extLst>
              </a:tr>
              <a:tr h="1301525">
                <a:tc>
                  <a:txBody>
                    <a:bodyPr/>
                    <a:lstStyle/>
                    <a:p>
                      <a:pPr>
                        <a:spcAft>
                          <a:spcPts val="0"/>
                        </a:spcAft>
                      </a:pPr>
                      <a:r>
                        <a:rPr lang="vi-VN" sz="1800">
                          <a:effectLst/>
                          <a:latin typeface="Times New Roman" panose="02020603050405020304" pitchFamily="18" charset="0"/>
                          <a:ea typeface="Times New Roman" panose="02020603050405020304" pitchFamily="18" charset="0"/>
                        </a:rPr>
                        <a:t>4. Sử dụng yếu tố phi ngôn ngữ phù hợp.</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thiếu tự tin, mắt chưa nhìn vào người nghe; nét mặt chưa biểu cảm hoặc biểu cảm không phù hợp.</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tự tin, mắt nhìn vào người nghe; nét mặt biểu cảm phù hợp với nội dung câu chuyện.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Điệu bộ rất tự tin, mắt nhìn vào người nghe; nét mặt sinh động.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13615977"/>
                  </a:ext>
                </a:extLst>
              </a:tr>
              <a:tr h="609108">
                <a:tc>
                  <a:txBody>
                    <a:bodyPr/>
                    <a:lstStyle/>
                    <a:p>
                      <a:pPr>
                        <a:spcAft>
                          <a:spcPts val="0"/>
                        </a:spcAft>
                      </a:pPr>
                      <a:r>
                        <a:rPr lang="vi-VN" sz="1800" dirty="0" smtClean="0">
                          <a:effectLst/>
                          <a:latin typeface="Times New Roman" panose="02020603050405020304" pitchFamily="18" charset="0"/>
                          <a:ea typeface="Times New Roman" panose="02020603050405020304" pitchFamily="18" charset="0"/>
                        </a:rPr>
                        <a:t>5. Mở đầu và kết thúc hợp lí</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Không chào hỏi/ và không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Có chào hỏi/ và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Chào hỏi/ và kết thúc bài nói một cách hấp dẫn.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057329657"/>
                  </a:ext>
                </a:extLst>
              </a:tr>
              <a:tr h="325382">
                <a:tc gridSpan="4">
                  <a:txBody>
                    <a:bodyPr/>
                    <a:lstStyle/>
                    <a:p>
                      <a:pPr algn="r">
                        <a:spcAft>
                          <a:spcPts val="0"/>
                        </a:spcAft>
                      </a:pPr>
                      <a:r>
                        <a:rPr lang="en-US" sz="2400" dirty="0" err="1" smtClean="0">
                          <a:solidFill>
                            <a:srgbClr val="FF0000"/>
                          </a:solidFill>
                          <a:effectLst/>
                          <a:latin typeface="Times New Roman" panose="02020603050405020304" pitchFamily="18" charset="0"/>
                          <a:ea typeface="Times New Roman" panose="02020603050405020304" pitchFamily="18" charset="0"/>
                        </a:rPr>
                        <a:t>Tổng</a:t>
                      </a:r>
                      <a:r>
                        <a:rPr lang="en-US" sz="2400" dirty="0" smtClean="0">
                          <a:solidFill>
                            <a:srgbClr val="FF0000"/>
                          </a:solidFill>
                          <a:effectLst/>
                          <a:latin typeface="Times New Roman" panose="02020603050405020304" pitchFamily="18" charset="0"/>
                          <a:ea typeface="Times New Roman" panose="02020603050405020304" pitchFamily="18" charset="0"/>
                        </a:rPr>
                        <a:t>:………/10 </a:t>
                      </a:r>
                      <a:r>
                        <a:rPr lang="en-US" sz="2400" dirty="0" err="1" smtClean="0">
                          <a:solidFill>
                            <a:srgbClr val="FF0000"/>
                          </a:solidFill>
                          <a:effectLst/>
                          <a:latin typeface="Times New Roman" panose="02020603050405020304" pitchFamily="18" charset="0"/>
                          <a:ea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613912204"/>
                  </a:ext>
                </a:extLst>
              </a:tr>
            </a:tbl>
          </a:graphicData>
        </a:graphic>
      </p:graphicFrame>
    </p:spTree>
    <p:extLst>
      <p:ext uri="{BB962C8B-B14F-4D97-AF65-F5344CB8AC3E}">
        <p14:creationId xmlns:p14="http://schemas.microsoft.com/office/powerpoint/2010/main" val="4063709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C22B8912-63B6-4A13-90F8-EF27B225E4A6}"/>
              </a:ext>
            </a:extLst>
          </p:cNvPr>
          <p:cNvGrpSpPr/>
          <p:nvPr/>
        </p:nvGrpSpPr>
        <p:grpSpPr>
          <a:xfrm>
            <a:off x="405675" y="228562"/>
            <a:ext cx="11368809" cy="6400876"/>
            <a:chOff x="206731" y="114827"/>
            <a:chExt cx="11368809" cy="6400876"/>
          </a:xfrm>
        </p:grpSpPr>
        <p:pic>
          <p:nvPicPr>
            <p:cNvPr id="6" name="图片 5">
              <a:extLst>
                <a:ext uri="{FF2B5EF4-FFF2-40B4-BE49-F238E27FC236}">
                  <a16:creationId xmlns=""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31" y="114827"/>
              <a:ext cx="11368809" cy="6400876"/>
            </a:xfrm>
            <a:prstGeom prst="rect">
              <a:avLst/>
            </a:prstGeom>
          </p:spPr>
        </p:pic>
      </p:grpSp>
      <p:sp>
        <p:nvSpPr>
          <p:cNvPr id="12" name="文本框 11">
            <a:extLst>
              <a:ext uri="{FF2B5EF4-FFF2-40B4-BE49-F238E27FC236}">
                <a16:creationId xmlns="" xmlns:a16="http://schemas.microsoft.com/office/drawing/2014/main" id="{86D00C78-B143-465F-BF13-33F187173452}"/>
              </a:ext>
            </a:extLst>
          </p:cNvPr>
          <p:cNvSpPr txBox="1"/>
          <p:nvPr/>
        </p:nvSpPr>
        <p:spPr>
          <a:xfrm>
            <a:off x="965330" y="635594"/>
            <a:ext cx="6074272" cy="954107"/>
          </a:xfrm>
          <a:prstGeom prst="rect">
            <a:avLst/>
          </a:prstGeom>
          <a:noFill/>
        </p:spPr>
        <p:txBody>
          <a:bodyPr wrap="square" rtlCol="0">
            <a:spAutoFit/>
          </a:bodyPr>
          <a:lstStyle/>
          <a:p>
            <a:r>
              <a:rPr lang="en-US" altLang="zh-CN" sz="2800" b="1" spc="300" dirty="0" smtClean="0">
                <a:solidFill>
                  <a:srgbClr val="FF0000"/>
                </a:solidFill>
                <a:effectLst>
                  <a:glow rad="63500">
                    <a:schemeClr val="accent5">
                      <a:satMod val="175000"/>
                      <a:alpha val="40000"/>
                    </a:schemeClr>
                  </a:glow>
                </a:effectLst>
                <a:cs typeface="+mn-ea"/>
                <a:sym typeface="+mn-lt"/>
              </a:rPr>
              <a:t>NÓI VÀ NGHE</a:t>
            </a:r>
          </a:p>
          <a:p>
            <a:endParaRPr lang="zh-CN" altLang="en-US" sz="2800" b="1" spc="300" dirty="0">
              <a:solidFill>
                <a:srgbClr val="FF0000"/>
              </a:solidFill>
              <a:effectLst>
                <a:glow rad="63500">
                  <a:schemeClr val="accent5">
                    <a:satMod val="175000"/>
                    <a:alpha val="40000"/>
                  </a:schemeClr>
                </a:glow>
              </a:effectLst>
              <a:cs typeface="+mn-ea"/>
              <a:sym typeface="+mn-lt"/>
            </a:endParaRPr>
          </a:p>
        </p:txBody>
      </p:sp>
      <p:pic>
        <p:nvPicPr>
          <p:cNvPr id="2" name="Picture 1"/>
          <p:cNvPicPr>
            <a:picLocks noChangeAspect="1"/>
          </p:cNvPicPr>
          <p:nvPr/>
        </p:nvPicPr>
        <p:blipFill>
          <a:blip r:embed="rId5"/>
          <a:stretch>
            <a:fillRect/>
          </a:stretch>
        </p:blipFill>
        <p:spPr>
          <a:xfrm>
            <a:off x="997807" y="1715787"/>
            <a:ext cx="6142735" cy="3661265"/>
          </a:xfrm>
          <a:prstGeom prst="rect">
            <a:avLst/>
          </a:prstGeom>
        </p:spPr>
      </p:pic>
    </p:spTree>
    <p:extLst>
      <p:ext uri="{BB962C8B-B14F-4D97-AF65-F5344CB8AC3E}">
        <p14:creationId xmlns:p14="http://schemas.microsoft.com/office/powerpoint/2010/main" val="3763534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pic>
        <p:nvPicPr>
          <p:cNvPr id="12"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
        <p:nvSpPr>
          <p:cNvPr id="13" name="Rectangle 12"/>
          <p:cNvSpPr/>
          <p:nvPr/>
        </p:nvSpPr>
        <p:spPr>
          <a:xfrm>
            <a:off x="996023" y="1372698"/>
            <a:ext cx="2293549" cy="4112601"/>
          </a:xfrm>
          <a:prstGeom prst="rect">
            <a:avLst/>
          </a:prstGeom>
          <a:solidFill>
            <a:schemeClr val="bg1"/>
          </a:solidFill>
        </p:spPr>
        <p:txBody>
          <a:bodyPr wrap="square">
            <a:spAutoFit/>
          </a:bodyPr>
          <a:lstStyle/>
          <a:p>
            <a:pPr algn="ctr" defTabSz="914103">
              <a:defRPr/>
            </a:pP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bày suy nghĩ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về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nạn bạo lực học đường.</a:t>
            </a:r>
            <a:endParaRPr lang="en-US" sz="3732" i="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937" y="686644"/>
            <a:ext cx="7896963" cy="5484707"/>
          </a:xfrm>
          <a:prstGeom prst="rect">
            <a:avLst/>
          </a:prstGeom>
        </p:spPr>
      </p:pic>
    </p:spTree>
    <p:extLst>
      <p:ext uri="{BB962C8B-B14F-4D97-AF65-F5344CB8AC3E}">
        <p14:creationId xmlns:p14="http://schemas.microsoft.com/office/powerpoint/2010/main" val="2560918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a:t>
            </a:r>
            <a:r>
              <a:rPr kumimoji="0" lang="en-US" sz="3200" b="1" i="1"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5493812"/>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Bởi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góp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càng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511999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1307537"/>
          </a:xfrm>
          <a:prstGeom prst="rect">
            <a:avLst/>
          </a:prstGeom>
        </p:spPr>
        <p:txBody>
          <a:bodyP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mn-cs"/>
              </a:rPr>
              <a:t>2:</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74486170"/>
              </p:ext>
            </p:extLst>
          </p:nvPr>
        </p:nvGraphicFramePr>
        <p:xfrm>
          <a:off x="688974" y="2087999"/>
          <a:ext cx="10858501" cy="4389120"/>
        </p:xfrm>
        <a:graphic>
          <a:graphicData uri="http://schemas.openxmlformats.org/drawingml/2006/table">
            <a:tbl>
              <a:tblPr firstRow="1" firstCol="1" bandRow="1" bandCol="1"/>
              <a:tblGrid>
                <a:gridCol w="3455083">
                  <a:extLst>
                    <a:ext uri="{9D8B030D-6E8A-4147-A177-3AD203B41FA5}">
                      <a16:colId xmlns="" xmlns:a16="http://schemas.microsoft.com/office/drawing/2014/main" val="1662901826"/>
                    </a:ext>
                  </a:extLst>
                </a:gridCol>
                <a:gridCol w="3933143">
                  <a:extLst>
                    <a:ext uri="{9D8B030D-6E8A-4147-A177-3AD203B41FA5}">
                      <a16:colId xmlns="" xmlns:a16="http://schemas.microsoft.com/office/drawing/2014/main" val="4102036300"/>
                    </a:ext>
                  </a:extLst>
                </a:gridCol>
                <a:gridCol w="3470275">
                  <a:extLst>
                    <a:ext uri="{9D8B030D-6E8A-4147-A177-3AD203B41FA5}">
                      <a16:colId xmlns="" xmlns:a16="http://schemas.microsoft.com/office/drawing/2014/main" val="1794612404"/>
                    </a:ext>
                  </a:extLst>
                </a:gridCol>
              </a:tblGrid>
              <a:tr h="405941">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Những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vấn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đề</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cần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xác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định</a:t>
                      </a:r>
                      <a:r>
                        <a:rPr lang="en-US" sz="2400" b="1" dirty="0">
                          <a:solidFill>
                            <a:schemeClr val="bg1"/>
                          </a:solidFill>
                          <a:effectLst/>
                          <a:latin typeface="Times New Roman" panose="02020603050405020304" pitchFamily="18" charset="0"/>
                          <a:ea typeface="Times New Roman" panose="02020603050405020304" pitchFamily="18" charset="0"/>
                        </a:rPr>
                        <a:t/>
                      </a: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a:solidFill>
                            <a:schemeClr val="bg1"/>
                          </a:solidFill>
                          <a:effectLst/>
                          <a:latin typeface="Times New Roman" panose="02020603050405020304" pitchFamily="18" charset="0"/>
                          <a:ea typeface="Times New Roman" panose="02020603050405020304" pitchFamily="18" charset="0"/>
                        </a:rPr>
                        <a:t>Đoạn (a)</a:t>
                      </a:r>
                      <a:br>
                        <a:rPr lang="en-US" sz="2400" b="1">
                          <a:solidFill>
                            <a:schemeClr val="bg1"/>
                          </a:solidFill>
                          <a:effectLst/>
                          <a:latin typeface="Times New Roman" panose="02020603050405020304" pitchFamily="18" charset="0"/>
                          <a:ea typeface="Times New Roman" panose="02020603050405020304" pitchFamily="18" charset="0"/>
                        </a:rPr>
                      </a:br>
                      <a:r>
                        <a:rPr lang="en-US" sz="2400" b="1">
                          <a:solidFill>
                            <a:schemeClr val="bg1"/>
                          </a:solidFill>
                          <a:effectLst/>
                          <a:latin typeface="Times New Roman" panose="02020603050405020304" pitchFamily="18" charset="0"/>
                          <a:ea typeface="Times New Roman" panose="02020603050405020304" pitchFamily="18" charset="0"/>
                        </a:rPr>
                        <a:t/>
                      </a:r>
                      <a:br>
                        <a:rPr lang="en-US" sz="2400" b="1">
                          <a:solidFill>
                            <a:schemeClr val="bg1"/>
                          </a:solidFill>
                          <a:effectLst/>
                          <a:latin typeface="Times New Roman" panose="02020603050405020304" pitchFamily="18" charset="0"/>
                          <a:ea typeface="Times New Roman" panose="02020603050405020304" pitchFamily="18" charset="0"/>
                        </a:rPr>
                      </a:br>
                      <a:endParaRPr lang="en-US" sz="24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Đoạn</a:t>
                      </a:r>
                      <a:r>
                        <a:rPr lang="en-US" sz="2400" b="1" dirty="0">
                          <a:solidFill>
                            <a:schemeClr val="bg1"/>
                          </a:solidFill>
                          <a:effectLst/>
                          <a:latin typeface="Times New Roman" panose="02020603050405020304" pitchFamily="18" charset="0"/>
                          <a:ea typeface="Times New Roman" panose="02020603050405020304" pitchFamily="18" charset="0"/>
                        </a:rPr>
                        <a:t> (b)</a:t>
                      </a:r>
                      <a:br>
                        <a:rPr lang="en-US" sz="2400" b="1" dirty="0">
                          <a:solidFill>
                            <a:schemeClr val="bg1"/>
                          </a:solidFill>
                          <a:effectLst/>
                          <a:latin typeface="Times New Roman" panose="02020603050405020304" pitchFamily="18" charset="0"/>
                          <a:ea typeface="Times New Roman" panose="02020603050405020304" pitchFamily="18" charset="0"/>
                        </a:rPr>
                      </a:br>
                      <a:r>
                        <a:rPr lang="en-US" sz="2400" b="1" dirty="0">
                          <a:solidFill>
                            <a:schemeClr val="bg1"/>
                          </a:solidFill>
                          <a:effectLst/>
                          <a:latin typeface="Times New Roman" panose="02020603050405020304" pitchFamily="18" charset="0"/>
                          <a:ea typeface="Times New Roman" panose="02020603050405020304" pitchFamily="18" charset="0"/>
                        </a:rPr>
                        <a:t/>
                      </a: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extLst>
                  <a:ext uri="{0D108BD9-81ED-4DB2-BD59-A6C34878D82A}">
                    <a16:rowId xmlns="" xmlns:a16="http://schemas.microsoft.com/office/drawing/2014/main" val="3842080814"/>
                  </a:ext>
                </a:extLst>
              </a:tr>
              <a:tr h="544816">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54429737"/>
                  </a:ext>
                </a:extLst>
              </a:tr>
              <a:tr h="3312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95379840"/>
                  </a:ext>
                </a:extLst>
              </a:tr>
              <a:tr h="270623">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402326011"/>
                  </a:ext>
                </a:extLst>
              </a:tr>
            </a:tbl>
          </a:graphicData>
        </a:graphic>
      </p:graphicFrame>
      <p:sp>
        <p:nvSpPr>
          <p:cNvPr id="2" name="Rectangle 1"/>
          <p:cNvSpPr/>
          <p:nvPr/>
        </p:nvSpPr>
        <p:spPr>
          <a:xfrm>
            <a:off x="4198658" y="3213415"/>
            <a:ext cx="3879274"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Ni-</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-la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8135882" y="3289871"/>
            <a:ext cx="3353643"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p:txBody>
      </p:sp>
      <p:sp>
        <p:nvSpPr>
          <p:cNvPr id="4" name="Rectangle 3"/>
          <p:cNvSpPr/>
          <p:nvPr/>
        </p:nvSpPr>
        <p:spPr>
          <a:xfrm>
            <a:off x="4223873" y="5092403"/>
            <a:ext cx="1728358"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endParaRPr lang="en-US" sz="2800" dirty="0">
              <a:latin typeface="Times New Roman" panose="02020603050405020304" pitchFamily="18" charset="0"/>
              <a:ea typeface="Times New Roman" panose="02020603050405020304" pitchFamily="18" charset="0"/>
            </a:endParaRPr>
          </a:p>
        </p:txBody>
      </p:sp>
      <p:sp>
        <p:nvSpPr>
          <p:cNvPr id="10" name="Rectangle 9"/>
          <p:cNvSpPr/>
          <p:nvPr/>
        </p:nvSpPr>
        <p:spPr>
          <a:xfrm>
            <a:off x="8195053" y="5048826"/>
            <a:ext cx="1988045" cy="523220"/>
          </a:xfrm>
          <a:prstGeom prst="rect">
            <a:avLst/>
          </a:prstGeom>
        </p:spPr>
        <p:txBody>
          <a:bodyPr wrap="none">
            <a:spAutoFit/>
          </a:bodyPr>
          <a:lstStyle/>
          <a:p>
            <a:pPr>
              <a:spcAft>
                <a:spcPts val="0"/>
              </a:spcAft>
            </a:pPr>
            <a:r>
              <a:rPr lang="en-US" sz="2800" dirty="0" err="1" smtClean="0">
                <a:latin typeface="Times New Roman" panose="02020603050405020304" pitchFamily="18" charset="0"/>
                <a:ea typeface="Times New Roman" panose="02020603050405020304" pitchFamily="18" charset="0"/>
              </a:rPr>
              <a:t>Thuyết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phục</a:t>
            </a:r>
            <a:endParaRPr lang="en-US" sz="2800" dirty="0">
              <a:latin typeface="Times New Roman" panose="02020603050405020304" pitchFamily="18" charset="0"/>
              <a:ea typeface="Times New Roman" panose="02020603050405020304" pitchFamily="18" charset="0"/>
            </a:endParaRPr>
          </a:p>
        </p:txBody>
      </p:sp>
      <p:sp>
        <p:nvSpPr>
          <p:cNvPr id="5" name="Rectangle 4"/>
          <p:cNvSpPr/>
          <p:nvPr/>
        </p:nvSpPr>
        <p:spPr>
          <a:xfrm>
            <a:off x="4223873" y="5818918"/>
            <a:ext cx="3443571"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a:t>
            </a:r>
          </a:p>
        </p:txBody>
      </p:sp>
      <p:sp>
        <p:nvSpPr>
          <p:cNvPr id="12" name="Rectangle 11"/>
          <p:cNvSpPr/>
          <p:nvPr/>
        </p:nvSpPr>
        <p:spPr>
          <a:xfrm>
            <a:off x="8195053" y="5808441"/>
            <a:ext cx="2824812"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nghị</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99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1000"/>
                                        <p:tgtEl>
                                          <p:spTgt spid="5">
                                            <p:txEl>
                                              <p:pRg st="0" end="0"/>
                                            </p:txEl>
                                          </p:spTgt>
                                        </p:tgtEl>
                                      </p:cBhvr>
                                    </p:animEffect>
                                    <p:anim calcmode="lin" valueType="num">
                                      <p:cBhvr>
                                        <p:cTn id="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 xmlns:a16="http://schemas.microsoft.com/office/drawing/2014/main" id="{86D00C78-B143-465F-BF13-33F187173452}"/>
              </a:ext>
            </a:extLst>
          </p:cNvPr>
          <p:cNvSpPr txBox="1"/>
          <p:nvPr/>
        </p:nvSpPr>
        <p:spPr>
          <a:xfrm>
            <a:off x="1720529" y="2605916"/>
            <a:ext cx="4601864" cy="1323439"/>
          </a:xfrm>
          <a:prstGeom prst="rect">
            <a:avLst/>
          </a:prstGeom>
          <a:noFill/>
        </p:spPr>
        <p:txBody>
          <a:bodyPr wrap="square" rtlCol="0">
            <a:spAutoFit/>
          </a:bodyPr>
          <a:lstStyle/>
          <a:p>
            <a:pPr algn="ctr"/>
            <a:r>
              <a:rPr lang="en-US" altLang="zh-CN" sz="8000" b="1" dirty="0">
                <a:solidFill>
                  <a:srgbClr val="FFFFFF"/>
                </a:solidFill>
                <a:effectLst>
                  <a:glow rad="63500">
                    <a:schemeClr val="accent5">
                      <a:satMod val="175000"/>
                      <a:alpha val="40000"/>
                    </a:schemeClr>
                  </a:glow>
                </a:effectLst>
                <a:cs typeface="+mn-ea"/>
                <a:sym typeface="+mn-lt"/>
              </a:rPr>
              <a:t>THANKS</a:t>
            </a:r>
            <a:endParaRPr lang="zh-CN" altLang="en-US" sz="8000" b="1" dirty="0">
              <a:solidFill>
                <a:srgbClr val="FFFFFF"/>
              </a:solidFill>
              <a:effectLst>
                <a:glow rad="63500">
                  <a:schemeClr val="accent5">
                    <a:satMod val="175000"/>
                    <a:alpha val="40000"/>
                  </a:schemeClr>
                </a:glow>
              </a:effectLst>
              <a:cs typeface="+mn-ea"/>
              <a:sym typeface="+mn-lt"/>
            </a:endParaRPr>
          </a:p>
        </p:txBody>
      </p:sp>
      <p:sp>
        <p:nvSpPr>
          <p:cNvPr id="14" name="文本框 13">
            <a:extLst>
              <a:ext uri="{FF2B5EF4-FFF2-40B4-BE49-F238E27FC236}">
                <a16:creationId xmlns="" xmlns:a16="http://schemas.microsoft.com/office/drawing/2014/main" id="{42F19340-2451-420C-A143-51390E0163AE}"/>
              </a:ext>
            </a:extLst>
          </p:cNvPr>
          <p:cNvSpPr txBox="1"/>
          <p:nvPr/>
        </p:nvSpPr>
        <p:spPr>
          <a:xfrm>
            <a:off x="3385864" y="5098468"/>
            <a:ext cx="1271195" cy="307777"/>
          </a:xfrm>
          <a:prstGeom prst="rect">
            <a:avLst/>
          </a:prstGeom>
          <a:noFill/>
        </p:spPr>
        <p:txBody>
          <a:bodyPr wrap="square" rtlCol="0">
            <a:spAutoFit/>
          </a:bodyPr>
          <a:lstStyle/>
          <a:p>
            <a:r>
              <a:rPr lang="en-US" altLang="zh-CN" sz="1400" dirty="0">
                <a:solidFill>
                  <a:schemeClr val="bg1"/>
                </a:solidFill>
                <a:cs typeface="+mn-ea"/>
                <a:sym typeface="+mn-lt"/>
              </a:rPr>
              <a:t>TEXT</a:t>
            </a:r>
            <a:endParaRPr lang="zh-CN" altLang="en-US" sz="1400" dirty="0">
              <a:solidFill>
                <a:schemeClr val="bg1"/>
              </a:solidFill>
              <a:cs typeface="+mn-ea"/>
              <a:sym typeface="+mn-lt"/>
            </a:endParaRPr>
          </a:p>
        </p:txBody>
      </p:sp>
      <p:sp>
        <p:nvSpPr>
          <p:cNvPr id="8" name="Rounded Rectangle 7">
            <a:extLst>
              <a:ext uri="{FF2B5EF4-FFF2-40B4-BE49-F238E27FC236}">
                <a16:creationId xmlns="" xmlns:a16="http://schemas.microsoft.com/office/drawing/2014/main" id="{D1F20970-03E1-44F8-A1D3-C43D90C6840D}"/>
              </a:ext>
            </a:extLst>
          </p:cNvPr>
          <p:cNvSpPr/>
          <p:nvPr/>
        </p:nvSpPr>
        <p:spPr>
          <a:xfrm>
            <a:off x="9711253" y="509749"/>
            <a:ext cx="1684599" cy="413563"/>
          </a:xfrm>
          <a:prstGeom prst="roundRect">
            <a:avLst>
              <a:gd name="adj" fmla="val 50000"/>
            </a:avLst>
          </a:prstGeom>
          <a:solidFill>
            <a:schemeClr val="bg1">
              <a:alpha val="0"/>
            </a:schemeClr>
          </a:solidFill>
          <a:ln w="15875">
            <a:solidFill>
              <a:srgbClr val="849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LOGO</a:t>
            </a:r>
            <a:endParaRPr lang="ko-KR" altLang="en-US" sz="2400" dirty="0"/>
          </a:p>
        </p:txBody>
      </p:sp>
    </p:spTree>
    <p:extLst>
      <p:ext uri="{BB962C8B-B14F-4D97-AF65-F5344CB8AC3E}">
        <p14:creationId xmlns:p14="http://schemas.microsoft.com/office/powerpoint/2010/main" val="2861716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3" name="MH_SubTitle_1">
            <a:extLst>
              <a:ext uri="{FF2B5EF4-FFF2-40B4-BE49-F238E27FC236}">
                <a16:creationId xmlns="" xmlns:a16="http://schemas.microsoft.com/office/drawing/2014/main" id="{C271E718-7845-4AA6-9E39-822A9ADB1998}"/>
              </a:ext>
            </a:extLst>
          </p:cNvPr>
          <p:cNvSpPr/>
          <p:nvPr>
            <p:custDataLst>
              <p:tags r:id="rId1"/>
            </p:custDataLst>
          </p:nvPr>
        </p:nvSpPr>
        <p:spPr>
          <a:xfrm>
            <a:off x="4902396" y="2159273"/>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400" kern="0" dirty="0" err="1" smtClean="0">
                <a:solidFill>
                  <a:srgbClr val="4472C4"/>
                </a:solidFill>
                <a:cs typeface="+mn-ea"/>
                <a:sym typeface="+mn-lt"/>
              </a:rPr>
              <a:t>Trước</a:t>
            </a:r>
            <a:r>
              <a:rPr lang="en-US" altLang="zh-CN" sz="2400" kern="0" dirty="0" smtClean="0">
                <a:solidFill>
                  <a:srgbClr val="4472C4"/>
                </a:solidFill>
                <a:cs typeface="+mn-ea"/>
                <a:sym typeface="+mn-lt"/>
              </a:rPr>
              <a:t> </a:t>
            </a:r>
            <a:r>
              <a:rPr lang="en-US" altLang="zh-CN" sz="2400" kern="0" dirty="0" err="1" smtClean="0">
                <a:solidFill>
                  <a:srgbClr val="4472C4"/>
                </a:solidFill>
                <a:cs typeface="+mn-ea"/>
                <a:sym typeface="+mn-lt"/>
              </a:rPr>
              <a:t>khi</a:t>
            </a:r>
            <a:r>
              <a:rPr lang="en-US" altLang="zh-CN" sz="2400" kern="0" dirty="0" smtClean="0">
                <a:solidFill>
                  <a:srgbClr val="4472C4"/>
                </a:solidFill>
                <a:cs typeface="+mn-ea"/>
                <a:sym typeface="+mn-lt"/>
              </a:rPr>
              <a:t> </a:t>
            </a:r>
            <a:r>
              <a:rPr lang="en-US" altLang="zh-CN" sz="2400" kern="0" dirty="0" err="1" smtClean="0">
                <a:solidFill>
                  <a:srgbClr val="4472C4"/>
                </a:solidFill>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4" name="MH_Other_1">
            <a:extLst>
              <a:ext uri="{FF2B5EF4-FFF2-40B4-BE49-F238E27FC236}">
                <a16:creationId xmlns="" xmlns:a16="http://schemas.microsoft.com/office/drawing/2014/main" id="{DFA7E667-CBD4-4EFD-B023-B3F986645ADD}"/>
              </a:ext>
            </a:extLst>
          </p:cNvPr>
          <p:cNvSpPr txBox="1"/>
          <p:nvPr>
            <p:custDataLst>
              <p:tags r:id="rId2"/>
            </p:custDataLst>
          </p:nvPr>
        </p:nvSpPr>
        <p:spPr>
          <a:xfrm flipH="1">
            <a:off x="5118036" y="220777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a:t>
            </a:r>
            <a:endParaRPr lang="zh-CN" altLang="en-US" sz="4000" dirty="0">
              <a:solidFill>
                <a:schemeClr val="bg1"/>
              </a:solidFill>
              <a:latin typeface="+mn-lt"/>
              <a:ea typeface="+mn-ea"/>
              <a:cs typeface="+mn-ea"/>
              <a:sym typeface="+mn-lt"/>
            </a:endParaRPr>
          </a:p>
        </p:txBody>
      </p:sp>
      <p:sp>
        <p:nvSpPr>
          <p:cNvPr id="25" name="MH_SubTitle_2">
            <a:extLst>
              <a:ext uri="{FF2B5EF4-FFF2-40B4-BE49-F238E27FC236}">
                <a16:creationId xmlns="" xmlns:a16="http://schemas.microsoft.com/office/drawing/2014/main" id="{D31C694F-48E6-42E0-A1F5-11364B7339E2}"/>
              </a:ext>
            </a:extLst>
          </p:cNvPr>
          <p:cNvSpPr/>
          <p:nvPr>
            <p:custDataLst>
              <p:tags r:id="rId3"/>
            </p:custDataLst>
          </p:nvPr>
        </p:nvSpPr>
        <p:spPr>
          <a:xfrm flipH="1">
            <a:off x="2988118" y="3152728"/>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smtClean="0">
                <a:ln>
                  <a:noFill/>
                </a:ln>
                <a:solidFill>
                  <a:srgbClr val="4472C4"/>
                </a:solidFill>
                <a:effectLst/>
                <a:uLnTx/>
                <a:uFillTx/>
                <a:cs typeface="+mn-ea"/>
                <a:sym typeface="+mn-lt"/>
              </a:rPr>
              <a:t>Trình</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bày</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bài</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6" name="MH_Other_2">
            <a:extLst>
              <a:ext uri="{FF2B5EF4-FFF2-40B4-BE49-F238E27FC236}">
                <a16:creationId xmlns="" xmlns:a16="http://schemas.microsoft.com/office/drawing/2014/main" id="{4049D036-FED0-4EB8-A6A5-D413D78B193C}"/>
              </a:ext>
            </a:extLst>
          </p:cNvPr>
          <p:cNvSpPr txBox="1"/>
          <p:nvPr>
            <p:custDataLst>
              <p:tags r:id="rId4"/>
            </p:custDataLst>
          </p:nvPr>
        </p:nvSpPr>
        <p:spPr>
          <a:xfrm flipH="1">
            <a:off x="5963923" y="320065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II</a:t>
            </a:r>
            <a:endParaRPr lang="zh-CN" altLang="en-US" sz="4000" dirty="0">
              <a:solidFill>
                <a:schemeClr val="bg1"/>
              </a:solidFill>
              <a:latin typeface="+mn-lt"/>
              <a:ea typeface="+mn-ea"/>
              <a:cs typeface="+mn-ea"/>
              <a:sym typeface="+mn-lt"/>
            </a:endParaRPr>
          </a:p>
        </p:txBody>
      </p:sp>
      <p:sp>
        <p:nvSpPr>
          <p:cNvPr id="27" name="MH_SubTitle_1">
            <a:extLst>
              <a:ext uri="{FF2B5EF4-FFF2-40B4-BE49-F238E27FC236}">
                <a16:creationId xmlns="" xmlns:a16="http://schemas.microsoft.com/office/drawing/2014/main" id="{592F92AA-1274-40A5-99CF-4729A5B3F753}"/>
              </a:ext>
            </a:extLst>
          </p:cNvPr>
          <p:cNvSpPr/>
          <p:nvPr>
            <p:custDataLst>
              <p:tags r:id="rId5"/>
            </p:custDataLst>
          </p:nvPr>
        </p:nvSpPr>
        <p:spPr>
          <a:xfrm>
            <a:off x="4902396" y="4087776"/>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smtClean="0">
                <a:ln>
                  <a:noFill/>
                </a:ln>
                <a:solidFill>
                  <a:srgbClr val="4472C4"/>
                </a:solidFill>
                <a:effectLst/>
                <a:uLnTx/>
                <a:uFillTx/>
                <a:cs typeface="+mn-ea"/>
                <a:sym typeface="+mn-lt"/>
              </a:rPr>
              <a:t>Sau</a:t>
            </a:r>
            <a:r>
              <a:rPr kumimoji="0" lang="en-US" altLang="zh-CN" sz="2400" b="0" i="0" u="none" strike="noStrike" kern="0" cap="none" spc="0" normalizeH="0" baseline="0" noProof="0" dirty="0" smtClean="0">
                <a:ln>
                  <a:noFill/>
                </a:ln>
                <a:solidFill>
                  <a:srgbClr val="4472C4"/>
                </a:solidFill>
                <a:effectLst/>
                <a:uLnTx/>
                <a:uFillTx/>
                <a:cs typeface="+mn-ea"/>
                <a:sym typeface="+mn-lt"/>
              </a:rPr>
              <a:t> </a:t>
            </a:r>
            <a:r>
              <a:rPr kumimoji="0" lang="en-US" altLang="zh-CN" sz="2400" b="0" i="0" u="none" strike="noStrike" kern="0" cap="none" spc="0" normalizeH="0" baseline="0" noProof="0" dirty="0" err="1" smtClean="0">
                <a:ln>
                  <a:noFill/>
                </a:ln>
                <a:solidFill>
                  <a:srgbClr val="4472C4"/>
                </a:solidFill>
                <a:effectLst/>
                <a:uLnTx/>
                <a:uFillTx/>
                <a:cs typeface="+mn-ea"/>
                <a:sym typeface="+mn-lt"/>
              </a:rPr>
              <a:t>khi</a:t>
            </a:r>
            <a:r>
              <a:rPr kumimoji="0" lang="en-US" altLang="zh-CN" sz="2400" b="0" i="0" u="none" strike="noStrike" kern="0" cap="none" spc="0" normalizeH="0" baseline="0" noProof="0" dirty="0" smtClean="0">
                <a:ln>
                  <a:noFill/>
                </a:ln>
                <a:solidFill>
                  <a:srgbClr val="4472C4"/>
                </a:solidFill>
                <a:effectLst/>
                <a:uLnTx/>
                <a:uFillTx/>
                <a:cs typeface="+mn-ea"/>
                <a:sym typeface="+mn-lt"/>
              </a:rPr>
              <a:t> </a:t>
            </a:r>
            <a:r>
              <a:rPr kumimoji="0" lang="en-US" altLang="zh-CN" sz="2400" b="0" i="0" u="none" strike="noStrike" kern="0" cap="none" spc="0" normalizeH="0" baseline="0" noProof="0" dirty="0" err="1" smtClean="0">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8" name="MH_Other_1">
            <a:extLst>
              <a:ext uri="{FF2B5EF4-FFF2-40B4-BE49-F238E27FC236}">
                <a16:creationId xmlns="" xmlns:a16="http://schemas.microsoft.com/office/drawing/2014/main" id="{E64035D0-CE3A-4EE4-857D-14CB4D2DD52A}"/>
              </a:ext>
            </a:extLst>
          </p:cNvPr>
          <p:cNvSpPr txBox="1"/>
          <p:nvPr>
            <p:custDataLst>
              <p:tags r:id="rId6"/>
            </p:custDataLst>
          </p:nvPr>
        </p:nvSpPr>
        <p:spPr>
          <a:xfrm flipH="1">
            <a:off x="5118036" y="4136273"/>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III</a:t>
            </a:r>
            <a:endParaRPr lang="zh-CN" altLang="en-US" sz="4000" dirty="0">
              <a:solidFill>
                <a:schemeClr val="bg1"/>
              </a:solidFill>
              <a:latin typeface="+mn-lt"/>
              <a:ea typeface="+mn-ea"/>
              <a:cs typeface="+mn-ea"/>
              <a:sym typeface="+mn-lt"/>
            </a:endParaRPr>
          </a:p>
        </p:txBody>
      </p:sp>
      <p:sp>
        <p:nvSpPr>
          <p:cNvPr id="32" name="MH_Others_2">
            <a:extLst>
              <a:ext uri="{FF2B5EF4-FFF2-40B4-BE49-F238E27FC236}">
                <a16:creationId xmlns="" xmlns:a16="http://schemas.microsoft.com/office/drawing/2014/main" id="{C71756DA-E669-426D-8A8F-E59F9F833B36}"/>
              </a:ext>
            </a:extLst>
          </p:cNvPr>
          <p:cNvSpPr txBox="1"/>
          <p:nvPr>
            <p:custDataLst>
              <p:tags r:id="rId7"/>
            </p:custDataLst>
          </p:nvPr>
        </p:nvSpPr>
        <p:spPr>
          <a:xfrm>
            <a:off x="2493818" y="822383"/>
            <a:ext cx="6761018" cy="738664"/>
          </a:xfrm>
          <a:prstGeom prst="rect">
            <a:avLst/>
          </a:prstGeom>
          <a:noFill/>
        </p:spPr>
        <p:txBody>
          <a:bodyPr wrap="square" lIns="0" tIns="0" rIns="0" bIns="0">
            <a:spAutoFit/>
          </a:bodyPr>
          <a:lstStyle/>
          <a:p>
            <a:pPr algn="ctr" fontAlgn="base">
              <a:spcBef>
                <a:spcPct val="0"/>
              </a:spcBef>
              <a:spcAft>
                <a:spcPct val="0"/>
              </a:spcAft>
              <a:defRPr/>
            </a:pPr>
            <a:r>
              <a:rPr lang="en-US" altLang="zh-CN" sz="4800" b="1" dirty="0" smtClean="0">
                <a:solidFill>
                  <a:srgbClr val="4472C4"/>
                </a:solidFill>
                <a:latin typeface="Times New Roman" panose="02020603050405020304" pitchFamily="18" charset="0"/>
                <a:cs typeface="Times New Roman" panose="02020603050405020304" pitchFamily="18" charset="0"/>
                <a:sym typeface="+mn-lt"/>
              </a:rPr>
              <a:t>CẤU TRÚC BÀI HỌC</a:t>
            </a:r>
            <a:endParaRPr lang="zh-CN" altLang="en-US" sz="4800" b="1" dirty="0">
              <a:solidFill>
                <a:srgbClr val="4472C4"/>
              </a:solidFill>
              <a:latin typeface="Times New Roman" panose="02020603050405020304" pitchFamily="18" charset="0"/>
              <a:cs typeface="Times New Roman" panose="02020603050405020304" pitchFamily="18" charset="0"/>
              <a:sym typeface="+mn-lt"/>
            </a:endParaRPr>
          </a:p>
        </p:txBody>
      </p:sp>
      <p:pic>
        <p:nvPicPr>
          <p:cNvPr id="12"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Tree>
    <p:extLst>
      <p:ext uri="{BB962C8B-B14F-4D97-AF65-F5344CB8AC3E}">
        <p14:creationId xmlns:p14="http://schemas.microsoft.com/office/powerpoint/2010/main" val="303203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by="(-#ppt_w*2)" calcmode="lin" valueType="num">
                                      <p:cBhvr rctx="PPT">
                                        <p:cTn id="7" dur="500" autoRev="1" fill="hold">
                                          <p:stCondLst>
                                            <p:cond delay="0"/>
                                          </p:stCondLst>
                                        </p:cTn>
                                        <p:tgtEl>
                                          <p:spTgt spid="32"/>
                                        </p:tgtEl>
                                        <p:attrNameLst>
                                          <p:attrName>ppt_w</p:attrName>
                                        </p:attrNameLst>
                                      </p:cBhvr>
                                    </p:anim>
                                    <p:anim by="(#ppt_w*0.50)" calcmode="lin" valueType="num">
                                      <p:cBhvr>
                                        <p:cTn id="8" dur="500" decel="50000" autoRev="1" fill="hold">
                                          <p:stCondLst>
                                            <p:cond delay="0"/>
                                          </p:stCondLst>
                                        </p:cTn>
                                        <p:tgtEl>
                                          <p:spTgt spid="32"/>
                                        </p:tgtEl>
                                        <p:attrNameLst>
                                          <p:attrName>ppt_x</p:attrName>
                                        </p:attrNameLst>
                                      </p:cBhvr>
                                    </p:anim>
                                    <p:anim from="(-#ppt_h/2)" to="(#ppt_y)" calcmode="lin" valueType="num">
                                      <p:cBhvr>
                                        <p:cTn id="9" dur="1000" fill="hold">
                                          <p:stCondLst>
                                            <p:cond delay="0"/>
                                          </p:stCondLst>
                                        </p:cTn>
                                        <p:tgtEl>
                                          <p:spTgt spid="32"/>
                                        </p:tgtEl>
                                        <p:attrNameLst>
                                          <p:attrName>ppt_y</p:attrName>
                                        </p:attrNameLst>
                                      </p:cBhvr>
                                    </p:anim>
                                    <p:animRot by="21600000">
                                      <p:cBhvr>
                                        <p:cTn id="10" dur="1000" fill="hold">
                                          <p:stCondLst>
                                            <p:cond delay="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509592" y="2922057"/>
            <a:ext cx="8321761" cy="3072650"/>
          </a:xfrm>
          <a:prstGeom prst="rect">
            <a:avLst/>
          </a:prstGeom>
        </p:spPr>
      </p:pic>
    </p:spTree>
    <p:extLst>
      <p:ext uri="{BB962C8B-B14F-4D97-AF65-F5344CB8AC3E}">
        <p14:creationId xmlns:p14="http://schemas.microsoft.com/office/powerpoint/2010/main" val="2793840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9145033" y="5172501"/>
            <a:ext cx="2289042" cy="1288778"/>
          </a:xfrm>
          <a:prstGeom prst="rect">
            <a:avLst/>
          </a:prstGeom>
        </p:spPr>
      </p:pic>
      <p:sp>
        <p:nvSpPr>
          <p:cNvPr id="23" name="11 Rectángulo">
            <a:extLst>
              <a:ext uri="{FF2B5EF4-FFF2-40B4-BE49-F238E27FC236}">
                <a16:creationId xmlns=""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eaLnBrk="1" hangingPunct="1">
              <a:lnSpc>
                <a:spcPct val="150000"/>
              </a:lnSpc>
              <a:defRPr/>
            </a:pPr>
            <a:r>
              <a:rPr lang="en-US" sz="2400" b="1" dirty="0" smtClean="0">
                <a:solidFill>
                  <a:schemeClr val="bg1"/>
                </a:solidFill>
                <a:latin typeface="Times New Roman" panose="02020603050405020304" pitchFamily="18" charset="0"/>
                <a:ea typeface="MS Mincho"/>
              </a:rPr>
              <a:t>1. </a:t>
            </a:r>
            <a:r>
              <a:rPr lang="en-US" sz="2400" b="1" dirty="0" err="1" smtClean="0">
                <a:solidFill>
                  <a:schemeClr val="bg1"/>
                </a:solidFill>
                <a:latin typeface="Times New Roman" panose="02020603050405020304" pitchFamily="18" charset="0"/>
                <a:ea typeface="MS Mincho"/>
              </a:rPr>
              <a:t>Chuẩn</a:t>
            </a:r>
            <a:r>
              <a:rPr lang="en-US" sz="2400" b="1" dirty="0" smtClean="0">
                <a:solidFill>
                  <a:schemeClr val="bg1"/>
                </a:solidFill>
                <a:latin typeface="Times New Roman" panose="02020603050405020304" pitchFamily="18" charset="0"/>
                <a:ea typeface="MS Mincho"/>
              </a:rPr>
              <a:t> </a:t>
            </a:r>
            <a:r>
              <a:rPr lang="en-US" sz="2400" b="1" dirty="0" err="1" smtClean="0">
                <a:solidFill>
                  <a:schemeClr val="bg1"/>
                </a:solidFill>
                <a:latin typeface="Times New Roman" panose="02020603050405020304" pitchFamily="18" charset="0"/>
                <a:ea typeface="MS Mincho"/>
              </a:rPr>
              <a:t>bị</a:t>
            </a:r>
            <a:r>
              <a:rPr lang="en-US" sz="2400" b="1" dirty="0" smtClean="0">
                <a:solidFill>
                  <a:schemeClr val="bg1"/>
                </a:solidFill>
                <a:latin typeface="Times New Roman" panose="02020603050405020304" pitchFamily="18" charset="0"/>
                <a:ea typeface="MS Mincho"/>
              </a:rPr>
              <a:t> </a:t>
            </a:r>
            <a:r>
              <a:rPr lang="en-US" sz="2400" b="1" dirty="0" err="1" smtClean="0">
                <a:solidFill>
                  <a:schemeClr val="bg1"/>
                </a:solidFill>
                <a:latin typeface="Times New Roman" panose="02020603050405020304" pitchFamily="18" charset="0"/>
                <a:ea typeface="MS Mincho"/>
              </a:rPr>
              <a:t>nội</a:t>
            </a:r>
            <a:r>
              <a:rPr lang="en-US" sz="2400" b="1" dirty="0" smtClean="0">
                <a:solidFill>
                  <a:schemeClr val="bg1"/>
                </a:solidFill>
                <a:latin typeface="Times New Roman" panose="02020603050405020304" pitchFamily="18" charset="0"/>
                <a:ea typeface="MS Mincho"/>
              </a:rPr>
              <a:t> dung </a:t>
            </a:r>
            <a:r>
              <a:rPr lang="en-US" sz="2400" b="1" dirty="0" err="1" smtClean="0">
                <a:solidFill>
                  <a:schemeClr val="bg1"/>
                </a:solidFill>
                <a:latin typeface="Times New Roman" panose="02020603050405020304" pitchFamily="18" charset="0"/>
                <a:ea typeface="MS Mincho"/>
              </a:rPr>
              <a:t>nói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7" y="2283581"/>
            <a:ext cx="10255999"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mà</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tâm</a:t>
            </a:r>
            <a:endPar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Tóm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lược</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nội</a:t>
            </a:r>
            <a:r>
              <a:rPr lang="en-US" sz="2800" dirty="0" smtClean="0">
                <a:solidFill>
                  <a:srgbClr val="0D0D0D"/>
                </a:solidFill>
                <a:latin typeface="Times New Roman" panose="02020603050405020304" pitchFamily="18" charset="0"/>
                <a:ea typeface="MS Mincho"/>
              </a:rPr>
              <a:t> dung </a:t>
            </a: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viết</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dưới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dạng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cương</a:t>
            </a:r>
            <a:r>
              <a:rPr lang="en-US" sz="2800" dirty="0" smtClean="0">
                <a:solidFill>
                  <a:srgbClr val="0D0D0D"/>
                </a:solidFill>
                <a:latin typeface="Times New Roman" panose="02020603050405020304" pitchFamily="18" charset="0"/>
                <a:ea typeface="MS Mincho"/>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Chú</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ý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sự</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khác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nhau</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cách</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mở</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đầu</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triển</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khai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kết</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thúc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giữa</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các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viết</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để</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nội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dung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bằng</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ngôn</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ngữ</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phù</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hợp</a:t>
            </a:r>
            <a:endPar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Đánh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dấu</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những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chỗ</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cần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nhấn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mạnh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ghi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chú</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thêm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các</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số</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liệu</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dẫn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chứng</a:t>
            </a:r>
            <a:r>
              <a:rPr lang="en-US" sz="2800" dirty="0" smtClean="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1747994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1000"/>
                                        <p:tgtEl>
                                          <p:spTgt spid="39">
                                            <p:txEl>
                                              <p:pRg st="0" end="0"/>
                                            </p:txEl>
                                          </p:spTgt>
                                        </p:tgtEl>
                                      </p:cBhvr>
                                    </p:animEffect>
                                    <p:anim calcmode="lin" valueType="num">
                                      <p:cBhvr>
                                        <p:cTn id="19"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xEl>
                                              <p:pRg st="1" end="1"/>
                                            </p:txEl>
                                          </p:spTgt>
                                        </p:tgtEl>
                                        <p:attrNameLst>
                                          <p:attrName>style.visibility</p:attrName>
                                        </p:attrNameLst>
                                      </p:cBhvr>
                                      <p:to>
                                        <p:strVal val="visible"/>
                                      </p:to>
                                    </p:set>
                                    <p:animEffect transition="in" filter="fade">
                                      <p:cBhvr>
                                        <p:cTn id="23" dur="1000"/>
                                        <p:tgtEl>
                                          <p:spTgt spid="39">
                                            <p:txEl>
                                              <p:pRg st="1" end="1"/>
                                            </p:txEl>
                                          </p:spTgt>
                                        </p:tgtEl>
                                      </p:cBhvr>
                                    </p:animEffect>
                                    <p:anim calcmode="lin" valueType="num">
                                      <p:cBhvr>
                                        <p:cTn id="24"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9">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animEffect transition="in" filter="fade">
                                      <p:cBhvr>
                                        <p:cTn id="28" dur="1000"/>
                                        <p:tgtEl>
                                          <p:spTgt spid="39">
                                            <p:txEl>
                                              <p:pRg st="2" end="2"/>
                                            </p:txEl>
                                          </p:spTgt>
                                        </p:tgtEl>
                                      </p:cBhvr>
                                    </p:animEffect>
                                    <p:anim calcmode="lin" valueType="num">
                                      <p:cBhvr>
                                        <p:cTn id="29"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9">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
                                            <p:txEl>
                                              <p:pRg st="3" end="3"/>
                                            </p:txEl>
                                          </p:spTgt>
                                        </p:tgtEl>
                                        <p:attrNameLst>
                                          <p:attrName>style.visibility</p:attrName>
                                        </p:attrNameLst>
                                      </p:cBhvr>
                                      <p:to>
                                        <p:strVal val="visible"/>
                                      </p:to>
                                    </p:set>
                                    <p:animEffect transition="in" filter="fade">
                                      <p:cBhvr>
                                        <p:cTn id="33" dur="1000"/>
                                        <p:tgtEl>
                                          <p:spTgt spid="39">
                                            <p:txEl>
                                              <p:pRg st="3" end="3"/>
                                            </p:txEl>
                                          </p:spTgt>
                                        </p:tgtEl>
                                      </p:cBhvr>
                                    </p:animEffect>
                                    <p:anim calcmode="lin" valueType="num">
                                      <p:cBhvr>
                                        <p:cTn id="34" dur="1000" fill="hold"/>
                                        <p:tgtEl>
                                          <p:spTgt spid="3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23" name="11 Rectángulo">
            <a:extLst>
              <a:ext uri="{FF2B5EF4-FFF2-40B4-BE49-F238E27FC236}">
                <a16:creationId xmlns=""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defRPr/>
            </a:pPr>
            <a:r>
              <a:rPr lang="en-US" sz="2400" b="1" dirty="0" smtClean="0">
                <a:solidFill>
                  <a:prstClr val="white"/>
                </a:solidFill>
                <a:latin typeface="Times New Roman" panose="02020603050405020304" pitchFamily="18" charset="0"/>
                <a:ea typeface="MS Mincho"/>
              </a:rPr>
              <a:t>2. </a:t>
            </a:r>
            <a:r>
              <a:rPr lang="en-US" sz="2400" b="1" dirty="0" err="1" smtClean="0">
                <a:solidFill>
                  <a:prstClr val="white"/>
                </a:solidFill>
                <a:latin typeface="Times New Roman" panose="02020603050405020304" pitchFamily="18" charset="0"/>
                <a:ea typeface="MS Mincho"/>
              </a:rPr>
              <a:t>Tập</a:t>
            </a:r>
            <a:r>
              <a:rPr lang="en-US" sz="2400" b="1" dirty="0" smtClean="0">
                <a:solidFill>
                  <a:prstClr val="white"/>
                </a:solidFill>
                <a:latin typeface="Times New Roman" panose="02020603050405020304" pitchFamily="18" charset="0"/>
                <a:ea typeface="MS Mincho"/>
              </a:rPr>
              <a:t> </a:t>
            </a:r>
            <a:r>
              <a:rPr lang="en-US" sz="2400" b="1" dirty="0" err="1" smtClean="0">
                <a:solidFill>
                  <a:prstClr val="white"/>
                </a:solidFill>
                <a:latin typeface="Times New Roman" panose="02020603050405020304" pitchFamily="18" charset="0"/>
                <a:ea typeface="MS Mincho"/>
              </a:rPr>
              <a:t>luyện</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6" y="2283581"/>
            <a:ext cx="10148265" cy="3323987"/>
          </a:xfrm>
          <a:prstGeom prst="rect">
            <a:avLst/>
          </a:prstGeom>
        </p:spPr>
        <p:txBody>
          <a:bodyPr wrap="square">
            <a:spAutoFit/>
          </a:bodyPr>
          <a:lstStyle/>
          <a:p>
            <a:pPr algn="just">
              <a:lnSpc>
                <a:spcPct val="150000"/>
              </a:lnSpc>
              <a:defRPr/>
            </a:pP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lnSpc>
                <a:spcPct val="150000"/>
              </a:lnSpc>
              <a:defRPr/>
            </a:pPr>
            <a:r>
              <a:rPr lang="vi-VN" sz="28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2800" dirty="0">
                <a:solidFill>
                  <a:srgbClr val="000000"/>
                </a:solidFill>
                <a:latin typeface="Times New Roman" panose="02020603050405020304" pitchFamily="18" charset="0"/>
                <a:ea typeface="Calibri" panose="020F0502020204030204" pitchFamily="34" charset="0"/>
              </a:rPr>
              <a:t>ể</a:t>
            </a:r>
            <a:r>
              <a:rPr lang="vi-VN" sz="2800" dirty="0">
                <a:solidFill>
                  <a:srgbClr val="000000"/>
                </a:solidFill>
                <a:latin typeface="Times New Roman" panose="02020603050405020304" pitchFamily="18" charset="0"/>
                <a:ea typeface="Calibri" panose="020F0502020204030204" pitchFamily="34" charset="0"/>
              </a:rPr>
              <a:t> câu chuyện trở nên hấp dẫn.</a:t>
            </a:r>
            <a:endParaRPr lang="en-US" sz="2800" dirty="0">
              <a:solidFill>
                <a:prstClr val="black"/>
              </a:solidFill>
              <a:latin typeface="Times New Roman" panose="02020603050405020304" pitchFamily="18" charset="0"/>
              <a:ea typeface="Calibri" panose="020F0502020204030204" pitchFamily="34" charset="0"/>
            </a:endParaRPr>
          </a:p>
          <a:p>
            <a:pPr algn="just">
              <a:lnSpc>
                <a:spcPct val="150000"/>
              </a:lnSpc>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Có</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cụ</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just">
              <a:lnSpc>
                <a:spcPct val="150000"/>
              </a:lnSpc>
              <a:defRPr/>
            </a:pPr>
            <a:r>
              <a:rPr lang="en-US" sz="2800" dirty="0" err="1" smtClean="0">
                <a:solidFill>
                  <a:srgbClr val="0D0D0D"/>
                </a:solidFill>
                <a:latin typeface="Times New Roman" panose="02020603050405020304" pitchFamily="18" charset="0"/>
                <a:ea typeface="MS Mincho"/>
              </a:rPr>
              <a:t>ngôn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a:t>
            </a:r>
            <a:endParaRPr lang="en-US" sz="2800" dirty="0">
              <a:solidFill>
                <a:prstClr val="black"/>
              </a:solidFill>
              <a:latin typeface="Calibri" panose="020F0502020204030204"/>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244648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30419" y="3356096"/>
            <a:ext cx="8083997" cy="2353260"/>
          </a:xfrm>
          <a:prstGeom prst="rect">
            <a:avLst/>
          </a:prstGeom>
        </p:spPr>
      </p:pic>
    </p:spTree>
    <p:extLst>
      <p:ext uri="{BB962C8B-B14F-4D97-AF65-F5344CB8AC3E}">
        <p14:creationId xmlns:p14="http://schemas.microsoft.com/office/powerpoint/2010/main" val="150576245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eaLnBrk="1" hangingPunct="1">
              <a:lnSpc>
                <a:spcPct val="150000"/>
              </a:lnSpc>
              <a:defRPr/>
            </a:pPr>
            <a:r>
              <a:rPr lang="en-US" sz="2800" b="1" dirty="0" smtClean="0">
                <a:solidFill>
                  <a:schemeClr val="bg1"/>
                </a:solidFill>
                <a:latin typeface="Times New Roman" panose="02020603050405020304" pitchFamily="18" charset="0"/>
                <a:ea typeface="MS Mincho"/>
              </a:rPr>
              <a:t>1. MỞ ĐẦU</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Chào</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Giới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vấn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nghị</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luận</a:t>
            </a:r>
            <a:endParaRPr lang="en-US" sz="2800" dirty="0" smtClean="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Ví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dụ</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i="1" dirty="0" smtClean="0">
                <a:solidFill>
                  <a:prstClr val="black"/>
                </a:solidFill>
                <a:latin typeface="Times New Roman" panose="02020603050405020304" pitchFamily="18" charset="0"/>
                <a:ea typeface="Times New Roman" panose="02020603050405020304" pitchFamily="18" charset="0"/>
              </a:rPr>
              <a:t>“</a:t>
            </a:r>
            <a:r>
              <a:rPr lang="en-US" sz="2800" b="1" i="1" dirty="0" err="1" smtClean="0">
                <a:solidFill>
                  <a:prstClr val="black"/>
                </a:solidFill>
                <a:latin typeface="Times New Roman" panose="02020603050405020304" pitchFamily="18" charset="0"/>
                <a:ea typeface="Times New Roman" panose="02020603050405020304" pitchFamily="18" charset="0"/>
              </a:rPr>
              <a:t>Tình</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trạng</a:t>
            </a:r>
            <a:r>
              <a:rPr lang="en-US" sz="2800" b="1" i="1" dirty="0" smtClean="0">
                <a:solidFill>
                  <a:prstClr val="black"/>
                </a:solidFill>
                <a:latin typeface="Times New Roman" panose="02020603050405020304" pitchFamily="18" charset="0"/>
                <a:ea typeface="Times New Roman" panose="02020603050405020304" pitchFamily="18" charset="0"/>
              </a:rPr>
              <a:t> ô </a:t>
            </a:r>
            <a:r>
              <a:rPr lang="en-US" sz="2800" b="1" i="1" dirty="0" err="1" smtClean="0">
                <a:solidFill>
                  <a:prstClr val="black"/>
                </a:solidFill>
                <a:latin typeface="Times New Roman" panose="02020603050405020304" pitchFamily="18" charset="0"/>
                <a:ea typeface="Times New Roman" panose="02020603050405020304" pitchFamily="18" charset="0"/>
              </a:rPr>
              <a:t>nhiễm</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môi</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trường</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hiện</a:t>
            </a:r>
            <a:r>
              <a:rPr lang="en-US" sz="2800" b="1" i="1" dirty="0" smtClean="0">
                <a:solidFill>
                  <a:prstClr val="black"/>
                </a:solidFill>
                <a:latin typeface="Times New Roman" panose="02020603050405020304" pitchFamily="18" charset="0"/>
                <a:ea typeface="Times New Roman" panose="02020603050405020304" pitchFamily="18" charset="0"/>
              </a:rPr>
              <a:t> nay”</a:t>
            </a: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395155" y="1565362"/>
            <a:ext cx="7178145" cy="4493538"/>
          </a:xfrm>
          <a:prstGeom prst="rect">
            <a:avLst/>
          </a:prstGeom>
        </p:spPr>
        <p:txBody>
          <a:bodyPr wrap="square">
            <a:spAutoFit/>
          </a:bodyPr>
          <a:lstStyle/>
          <a:p>
            <a:pPr algn="just"/>
            <a:r>
              <a:rPr lang="vi-VN" sz="2600" b="1" dirty="0">
                <a:solidFill>
                  <a:srgbClr val="212529"/>
                </a:solidFill>
                <a:latin typeface="Times New Roman" panose="02020603050405020304" pitchFamily="18" charset="0"/>
                <a:cs typeface="Times New Roman" panose="02020603050405020304" pitchFamily="18" charset="0"/>
              </a:rPr>
              <a:t>Xin chào thầy cô và các bạn học sinh trường… Tôi là… Hôm nay tôi xin phép đứng ở đây trình bày những ý kiến quan điểm về tình trạng môi trường hiện nay. </a:t>
            </a:r>
            <a:r>
              <a:rPr lang="vi-VN" sz="2600" dirty="0">
                <a:solidFill>
                  <a:srgbClr val="212529"/>
                </a:solidFill>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321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1. MỞ ĐẦU</a:t>
            </a:r>
            <a:endParaRPr lang="en-US" sz="2800" dirty="0">
              <a:solidFill>
                <a:prstClr val="white"/>
              </a:solidFill>
              <a:latin typeface="Times New Roman" panose="02020603050405020304" pitchFamily="18" charset="0"/>
              <a:ea typeface="Times New Roman" panose="02020603050405020304" pitchFamily="18" charset="0"/>
            </a:endParaRPr>
          </a:p>
        </p:txBody>
      </p:sp>
      <p:cxnSp>
        <p:nvCxnSpPr>
          <p:cNvPr id="10" name="Straight Connector 9"/>
          <p:cNvCxnSpPr/>
          <p:nvPr/>
        </p:nvCxnSpPr>
        <p:spPr>
          <a:xfrm>
            <a:off x="8019968"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1" name="11 Rectángulo">
            <a:extLst>
              <a:ext uri="{FF2B5EF4-FFF2-40B4-BE49-F238E27FC236}">
                <a16:creationId xmlns="" xmlns:a16="http://schemas.microsoft.com/office/drawing/2014/main" id="{F2D55B85-C9D9-44D8-84DA-DA440C6895C3}"/>
              </a:ext>
            </a:extLst>
          </p:cNvPr>
          <p:cNvSpPr/>
          <p:nvPr/>
        </p:nvSpPr>
        <p:spPr>
          <a:xfrm>
            <a:off x="4668987" y="1648691"/>
            <a:ext cx="2893784"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2. TRIỂN KHAI</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6" name="11 Rectángulo">
            <a:extLst>
              <a:ext uri="{FF2B5EF4-FFF2-40B4-BE49-F238E27FC236}">
                <a16:creationId xmlns="" xmlns:a16="http://schemas.microsoft.com/office/drawing/2014/main" id="{F2D55B85-C9D9-44D8-84DA-DA440C6895C3}"/>
              </a:ext>
            </a:extLst>
          </p:cNvPr>
          <p:cNvSpPr/>
          <p:nvPr/>
        </p:nvSpPr>
        <p:spPr>
          <a:xfrm>
            <a:off x="8615812" y="1648691"/>
            <a:ext cx="2492812"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3. KẾT LUẬN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Chào</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Giới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vấn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nghị</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luận</a:t>
            </a:r>
            <a:endParaRPr lang="en-US" sz="2800" dirty="0" smtClean="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dụ</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i="1" dirty="0" smtClean="0">
                <a:solidFill>
                  <a:prstClr val="black"/>
                </a:solidFill>
                <a:latin typeface="Times New Roman" panose="02020603050405020304" pitchFamily="18" charset="0"/>
                <a:ea typeface="Times New Roman" panose="02020603050405020304" pitchFamily="18" charset="0"/>
              </a:rPr>
              <a:t>“</a:t>
            </a:r>
            <a:r>
              <a:rPr lang="en-US" sz="2800" b="1" i="1" dirty="0" err="1" smtClean="0">
                <a:solidFill>
                  <a:prstClr val="black"/>
                </a:solidFill>
                <a:latin typeface="Times New Roman" panose="02020603050405020304" pitchFamily="18" charset="0"/>
                <a:ea typeface="Times New Roman" panose="02020603050405020304" pitchFamily="18" charset="0"/>
              </a:rPr>
              <a:t>Tình</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trạng</a:t>
            </a:r>
            <a:r>
              <a:rPr lang="en-US" sz="2800" b="1" i="1" dirty="0" smtClean="0">
                <a:solidFill>
                  <a:prstClr val="black"/>
                </a:solidFill>
                <a:latin typeface="Times New Roman" panose="02020603050405020304" pitchFamily="18" charset="0"/>
                <a:ea typeface="Times New Roman" panose="02020603050405020304" pitchFamily="18" charset="0"/>
              </a:rPr>
              <a:t> ô </a:t>
            </a:r>
            <a:r>
              <a:rPr lang="en-US" sz="2800" b="1" i="1" dirty="0" err="1" smtClean="0">
                <a:solidFill>
                  <a:prstClr val="black"/>
                </a:solidFill>
                <a:latin typeface="Times New Roman" panose="02020603050405020304" pitchFamily="18" charset="0"/>
                <a:ea typeface="Times New Roman" panose="02020603050405020304" pitchFamily="18" charset="0"/>
              </a:rPr>
              <a:t>nhiễm</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môi</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trường</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hiện</a:t>
            </a:r>
            <a:r>
              <a:rPr lang="en-US" sz="2800" b="1" i="1" dirty="0" smtClean="0">
                <a:solidFill>
                  <a:prstClr val="black"/>
                </a:solidFill>
                <a:latin typeface="Times New Roman" panose="02020603050405020304" pitchFamily="18" charset="0"/>
                <a:ea typeface="Times New Roman" panose="02020603050405020304" pitchFamily="18" charset="0"/>
              </a:rPr>
              <a:t> nay”</a:t>
            </a:r>
          </a:p>
        </p:txBody>
      </p:sp>
      <p:sp>
        <p:nvSpPr>
          <p:cNvPr id="6" name="Rectangle 5"/>
          <p:cNvSpPr/>
          <p:nvPr/>
        </p:nvSpPr>
        <p:spPr>
          <a:xfrm>
            <a:off x="4447314" y="2380906"/>
            <a:ext cx="3416993" cy="3262432"/>
          </a:xfrm>
          <a:prstGeom prst="rect">
            <a:avLst/>
          </a:prstGeom>
        </p:spPr>
        <p:txBody>
          <a:bodyPr wrap="square">
            <a:spAutoFit/>
          </a:bodyPr>
          <a:lstStyle/>
          <a:p>
            <a:pPr>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Lần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chuẩn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lẽ</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chứng</a:t>
            </a:r>
            <a:r>
              <a:rPr lang="en-US" sz="2800" dirty="0">
                <a:solidFill>
                  <a:prstClr val="black"/>
                </a:solidFill>
                <a:latin typeface="Times New Roman" panose="02020603050405020304" pitchFamily="18" charset="0"/>
                <a:ea typeface="Times New Roman" panose="02020603050405020304" pitchFamily="18" charset="0"/>
              </a:rPr>
              <a:t>.</a:t>
            </a:r>
          </a:p>
          <a:p>
            <a:pPr>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mạnh</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kiến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riêng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a:t>
            </a:r>
          </a:p>
        </p:txBody>
      </p:sp>
      <p:sp>
        <p:nvSpPr>
          <p:cNvPr id="7" name="Rectangle 6"/>
          <p:cNvSpPr/>
          <p:nvPr/>
        </p:nvSpPr>
        <p:spPr>
          <a:xfrm>
            <a:off x="8304518" y="2411748"/>
            <a:ext cx="3144982" cy="3416320"/>
          </a:xfrm>
          <a:prstGeom prst="rect">
            <a:avLst/>
          </a:prstGeom>
        </p:spPr>
        <p:txBody>
          <a:bodyPr wrap="square">
            <a:spAutoFit/>
          </a:bodyPr>
          <a:lstStyle/>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Tóm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Gợi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đối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thoại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nghe</a:t>
            </a:r>
            <a:r>
              <a:rPr lang="en-US" sz="2800" dirty="0" smtClean="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Lời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ơn</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Tree>
    <p:extLst>
      <p:ext uri="{BB962C8B-B14F-4D97-AF65-F5344CB8AC3E}">
        <p14:creationId xmlns:p14="http://schemas.microsoft.com/office/powerpoint/2010/main" val="393241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2168</Words>
  <PresentationFormat>Widescreen</PresentationFormat>
  <Paragraphs>166</Paragraphs>
  <Slides>23</Slides>
  <Notes>22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微软雅黑</vt:lpstr>
      <vt:lpstr>MS Mincho</vt:lpstr>
      <vt:lpstr>宋体</vt:lpstr>
      <vt:lpstr>.VnTime</vt:lpstr>
      <vt:lpstr>Arial</vt:lpstr>
      <vt:lpstr>Calibri</vt:lpstr>
      <vt:lpstr>Calibri Light</vt:lpstr>
      <vt:lpstr>Times New Roman</vt:lpstr>
      <vt:lpstr>等线</vt:lpstr>
      <vt:lpstr>www.jpppt.com</vt:lpstr>
      <vt:lpstr>www.freeppt7.com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2021-11-17T07:16:29Z</dcterms:created>
  <dcterms:modified xsi:type="dcterms:W3CDTF">2022-12-02T10:25:42Z</dcterms:modified>
</cp:coreProperties>
</file>