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661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20110" y="882142"/>
            <a:ext cx="4218178" cy="3911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 u="heavy">
                <a:solidFill>
                  <a:srgbClr val="006FC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07/04/21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BÀI</a:t>
            </a:r>
            <a:r>
              <a:rPr spc="-10" dirty="0"/>
              <a:t> </a:t>
            </a:r>
            <a:r>
              <a:rPr dirty="0"/>
              <a:t>11.</a:t>
            </a:r>
            <a:r>
              <a:rPr spc="-10" dirty="0"/>
              <a:t> </a:t>
            </a:r>
            <a:r>
              <a:rPr dirty="0"/>
              <a:t>ÔN</a:t>
            </a:r>
            <a:r>
              <a:rPr spc="-10" dirty="0"/>
              <a:t> </a:t>
            </a:r>
            <a:r>
              <a:rPr spc="-5" dirty="0"/>
              <a:t>TẬP </a:t>
            </a:r>
            <a:r>
              <a:rPr dirty="0"/>
              <a:t>VỀ</a:t>
            </a:r>
            <a:r>
              <a:rPr spc="-15" dirty="0"/>
              <a:t> </a:t>
            </a:r>
            <a:r>
              <a:rPr spc="-5" dirty="0"/>
              <a:t>DẤU</a:t>
            </a:r>
            <a:r>
              <a:rPr spc="-10" dirty="0"/>
              <a:t> </a:t>
            </a:r>
            <a:r>
              <a:rPr spc="-5" dirty="0"/>
              <a:t>CÂU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8879" y="2209800"/>
            <a:ext cx="5120640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538670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i.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 </a:t>
            </a:r>
            <a:r>
              <a:rPr sz="1800" spc="-5" dirty="0">
                <a:latin typeface="Times New Roman"/>
                <a:cs typeface="Times New Roman"/>
              </a:rPr>
              <a:t>Bạch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mệnh</a:t>
            </a:r>
            <a:r>
              <a:rPr sz="1800" spc="-5" dirty="0">
                <a:latin typeface="Times New Roman"/>
                <a:cs typeface="Times New Roman"/>
              </a:rPr>
              <a:t> danh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“tiên</a:t>
            </a:r>
            <a:r>
              <a:rPr sz="1800" dirty="0">
                <a:latin typeface="Times New Roman"/>
                <a:cs typeface="Times New Roman"/>
              </a:rPr>
              <a:t> thơ”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k.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tác </a:t>
            </a:r>
            <a:r>
              <a:rPr sz="1800" dirty="0">
                <a:latin typeface="Times New Roman"/>
                <a:cs typeface="Times New Roman"/>
              </a:rPr>
              <a:t>phẩm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“Tắt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đèn”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294005">
              <a:lnSpc>
                <a:spcPct val="124600"/>
              </a:lnSpc>
              <a:spcBef>
                <a:spcPts val="10"/>
              </a:spcBef>
            </a:pPr>
            <a:r>
              <a:rPr sz="1800" dirty="0">
                <a:latin typeface="Times New Roman"/>
                <a:cs typeface="Times New Roman"/>
              </a:rPr>
              <a:t>Cho biết </a:t>
            </a:r>
            <a:r>
              <a:rPr sz="1800" spc="-5" dirty="0">
                <a:latin typeface="Times New Roman"/>
                <a:cs typeface="Times New Roman"/>
              </a:rPr>
              <a:t>tác dụng </a:t>
            </a:r>
            <a:r>
              <a:rPr sz="1800" dirty="0">
                <a:latin typeface="Times New Roman"/>
                <a:cs typeface="Times New Roman"/>
              </a:rPr>
              <a:t>của dấu </a:t>
            </a:r>
            <a:r>
              <a:rPr sz="1800" spc="-5" dirty="0">
                <a:latin typeface="Times New Roman"/>
                <a:cs typeface="Times New Roman"/>
              </a:rPr>
              <a:t>ngoặc </a:t>
            </a:r>
            <a:r>
              <a:rPr sz="1800" dirty="0">
                <a:latin typeface="Times New Roman"/>
                <a:cs typeface="Times New Roman"/>
              </a:rPr>
              <a:t>kép trong </a:t>
            </a:r>
            <a:r>
              <a:rPr sz="1800" spc="-5" dirty="0">
                <a:latin typeface="Times New Roman"/>
                <a:cs typeface="Times New Roman"/>
              </a:rPr>
              <a:t>các </a:t>
            </a:r>
            <a:r>
              <a:rPr sz="1800" dirty="0">
                <a:latin typeface="Times New Roman"/>
                <a:cs typeface="Times New Roman"/>
              </a:rPr>
              <a:t>câu sau: </a:t>
            </a:r>
            <a:r>
              <a:rPr sz="1800" spc="-4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a.</a:t>
            </a:r>
          </a:p>
          <a:p>
            <a:pPr marL="12700" marR="784225">
              <a:lnSpc>
                <a:spcPct val="124400"/>
              </a:lnSpc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 dấu cụm </a:t>
            </a:r>
            <a:r>
              <a:rPr sz="1800" dirty="0">
                <a:latin typeface="Times New Roman"/>
                <a:cs typeface="Times New Roman"/>
              </a:rPr>
              <a:t>từ thể hiện </a:t>
            </a:r>
            <a:r>
              <a:rPr sz="1800" spc="-5" dirty="0">
                <a:latin typeface="Times New Roman"/>
                <a:cs typeface="Times New Roman"/>
              </a:rPr>
              <a:t>tiếng </a:t>
            </a:r>
            <a:r>
              <a:rPr sz="1800" dirty="0">
                <a:latin typeface="Times New Roman"/>
                <a:cs typeface="Times New Roman"/>
              </a:rPr>
              <a:t>kêu của con </a:t>
            </a:r>
            <a:r>
              <a:rPr sz="1800" spc="-10" dirty="0">
                <a:latin typeface="Times New Roman"/>
                <a:cs typeface="Times New Roman"/>
              </a:rPr>
              <a:t>gà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b.</a:t>
            </a:r>
          </a:p>
          <a:p>
            <a:pPr marL="12700" marR="77851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 dấu cụm </a:t>
            </a:r>
            <a:r>
              <a:rPr sz="1800" dirty="0">
                <a:latin typeface="Times New Roman"/>
                <a:cs typeface="Times New Roman"/>
              </a:rPr>
              <a:t>từ cần </a:t>
            </a:r>
            <a:r>
              <a:rPr sz="1800" spc="-5" dirty="0">
                <a:latin typeface="Times New Roman"/>
                <a:cs typeface="Times New Roman"/>
              </a:rPr>
              <a:t>được chú </a:t>
            </a:r>
            <a:r>
              <a:rPr sz="1800" dirty="0">
                <a:latin typeface="Times New Roman"/>
                <a:cs typeface="Times New Roman"/>
              </a:rPr>
              <a:t>ý, có ý </a:t>
            </a:r>
            <a:r>
              <a:rPr sz="1800" spc="-5" dirty="0">
                <a:latin typeface="Times New Roman"/>
                <a:cs typeface="Times New Roman"/>
              </a:rPr>
              <a:t>đặc biệt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c.</a:t>
            </a:r>
          </a:p>
          <a:p>
            <a:pPr marL="12700" marR="2025014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Đánh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suy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Lý</a:t>
            </a:r>
            <a:r>
              <a:rPr sz="1800" spc="-5" dirty="0">
                <a:latin typeface="Times New Roman"/>
                <a:cs typeface="Times New Roman"/>
              </a:rPr>
              <a:t> Thông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d.</a:t>
            </a:r>
          </a:p>
          <a:p>
            <a:pPr marL="12700" marR="5080">
              <a:lnSpc>
                <a:spcPct val="124400"/>
              </a:lnSpc>
              <a:spcBef>
                <a:spcPts val="1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đề</a:t>
            </a:r>
            <a:r>
              <a:rPr sz="1800" dirty="0">
                <a:latin typeface="Times New Roman"/>
                <a:cs typeface="Times New Roman"/>
              </a:rPr>
              <a:t> cần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dirty="0">
                <a:latin typeface="Times New Roman"/>
                <a:cs typeface="Times New Roman"/>
              </a:rPr>
              <a:t> dụng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e.</a:t>
            </a:r>
          </a:p>
          <a:p>
            <a:pPr marL="12700" marR="263207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5" dirty="0">
                <a:latin typeface="Times New Roman"/>
                <a:cs typeface="Times New Roman"/>
              </a:rPr>
              <a:t> 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g.</a:t>
            </a: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Đánh dấu </a:t>
            </a:r>
            <a:r>
              <a:rPr sz="1800" dirty="0">
                <a:latin typeface="Times New Roman"/>
                <a:cs typeface="Times New Roman"/>
              </a:rPr>
              <a:t>tựa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phẩm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nghệ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thuật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1866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Đánh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i.</a:t>
            </a:r>
          </a:p>
          <a:p>
            <a:pPr marL="12700" marR="4263390">
              <a:lnSpc>
                <a:spcPts val="2700"/>
              </a:lnSpc>
              <a:spcBef>
                <a:spcPts val="16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 dấu cụm </a:t>
            </a:r>
            <a:r>
              <a:rPr sz="1800" dirty="0">
                <a:latin typeface="Times New Roman"/>
                <a:cs typeface="Times New Roman"/>
              </a:rPr>
              <a:t>từ cần chú ý, nhấn </a:t>
            </a:r>
            <a:r>
              <a:rPr sz="1800" spc="-5" dirty="0">
                <a:latin typeface="Times New Roman"/>
                <a:cs typeface="Times New Roman"/>
              </a:rPr>
              <a:t>mạnh.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</a:t>
            </a:r>
          </a:p>
          <a:p>
            <a:pPr marL="70485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Đánh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tựa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 phẩm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12700" marR="5715">
              <a:lnSpc>
                <a:spcPct val="125000"/>
              </a:lnSpc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5.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 </a:t>
            </a:r>
            <a:r>
              <a:rPr sz="1800" dirty="0">
                <a:latin typeface="Times New Roman"/>
                <a:cs typeface="Times New Roman"/>
              </a:rPr>
              <a:t>dấu </a:t>
            </a:r>
            <a:r>
              <a:rPr sz="1800" spc="-5" dirty="0">
                <a:latin typeface="Times New Roman"/>
                <a:cs typeface="Times New Roman"/>
              </a:rPr>
              <a:t>hai </a:t>
            </a:r>
            <a:r>
              <a:rPr sz="1800" dirty="0">
                <a:latin typeface="Times New Roman"/>
                <a:cs typeface="Times New Roman"/>
              </a:rPr>
              <a:t>chấm và dấu </a:t>
            </a:r>
            <a:r>
              <a:rPr sz="1800" spc="-5" dirty="0">
                <a:latin typeface="Times New Roman"/>
                <a:cs typeface="Times New Roman"/>
              </a:rPr>
              <a:t>ngoặc </a:t>
            </a:r>
            <a:r>
              <a:rPr sz="1800" dirty="0">
                <a:latin typeface="Times New Roman"/>
                <a:cs typeface="Times New Roman"/>
              </a:rPr>
              <a:t>kép vào các đoạn </a:t>
            </a:r>
            <a:r>
              <a:rPr sz="1800" spc="-10" dirty="0">
                <a:latin typeface="Times New Roman"/>
                <a:cs typeface="Times New Roman"/>
              </a:rPr>
              <a:t>sau </a:t>
            </a:r>
            <a:r>
              <a:rPr sz="1800" dirty="0">
                <a:latin typeface="Times New Roman"/>
                <a:cs typeface="Times New Roman"/>
              </a:rPr>
              <a:t>cho </a:t>
            </a:r>
            <a:r>
              <a:rPr sz="1800" spc="-5" dirty="0">
                <a:latin typeface="Times New Roman"/>
                <a:cs typeface="Times New Roman"/>
              </a:rPr>
              <a:t>thích </a:t>
            </a:r>
            <a:r>
              <a:rPr sz="1800" dirty="0">
                <a:latin typeface="Times New Roman"/>
                <a:cs typeface="Times New Roman"/>
              </a:rPr>
              <a:t>hợp và </a:t>
            </a:r>
            <a:r>
              <a:rPr sz="1800" spc="-5" dirty="0">
                <a:latin typeface="Times New Roman"/>
                <a:cs typeface="Times New Roman"/>
              </a:rPr>
              <a:t>viết </a:t>
            </a:r>
            <a:r>
              <a:rPr sz="1800" dirty="0">
                <a:latin typeface="Times New Roman"/>
                <a:cs typeface="Times New Roman"/>
              </a:rPr>
              <a:t>hoa chỗ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thiết:</a:t>
            </a:r>
            <a:endParaRPr sz="1800" dirty="0">
              <a:latin typeface="Times New Roman"/>
              <a:cs typeface="Times New Roman"/>
            </a:endParaRPr>
          </a:p>
          <a:p>
            <a:pPr marL="12700" marR="6985">
              <a:lnSpc>
                <a:spcPts val="2690"/>
              </a:lnSpc>
              <a:spcBef>
                <a:spcPts val="175"/>
              </a:spcBef>
              <a:buAutoNum type="alphaLcPeriod"/>
              <a:tabLst>
                <a:tab pos="233679" algn="l"/>
              </a:tabLst>
            </a:pP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trả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mẹ,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rằng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đâu.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 và 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nhân</a:t>
            </a:r>
            <a:r>
              <a:rPr sz="1800" dirty="0">
                <a:latin typeface="Times New Roman"/>
                <a:cs typeface="Times New Roman"/>
              </a:rPr>
              <a:t> hậu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đấy.</a:t>
            </a:r>
          </a:p>
          <a:p>
            <a:pPr marL="248285" indent="-236220">
              <a:lnSpc>
                <a:spcPct val="100000"/>
              </a:lnSpc>
              <a:spcBef>
                <a:spcPts val="350"/>
              </a:spcBef>
              <a:buAutoNum type="alphaLcPeriod"/>
              <a:tabLst>
                <a:tab pos="248920" algn="l"/>
              </a:tabLst>
            </a:pPr>
            <a:r>
              <a:rPr sz="1800" dirty="0">
                <a:latin typeface="Times New Roman"/>
                <a:cs typeface="Times New Roman"/>
              </a:rPr>
              <a:t>Thầy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trợn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lên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cãi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chẳng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nhầm,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chăng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nhầm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AutoNum type="alphaLcPeriod" startAt="3"/>
              <a:tabLst>
                <a:tab pos="220345" algn="l"/>
              </a:tabLst>
            </a:pP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năm,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chống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thuốc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này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giảm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hẳn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hút,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thấy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triển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vọng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lên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khẩu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kỉ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XX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Âu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khói thuốc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lphaLcPeriod" startAt="4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con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dirty="0">
                <a:latin typeface="Times New Roman"/>
                <a:cs typeface="Times New Roman"/>
              </a:rPr>
              <a:t> tồn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5" dirty="0">
                <a:latin typeface="Times New Roman"/>
                <a:cs typeface="Times New Roman"/>
              </a:rPr>
              <a:t> không </a:t>
            </a:r>
            <a:r>
              <a:rPr sz="1800" dirty="0">
                <a:latin typeface="Times New Roman"/>
                <a:cs typeface="Times New Roman"/>
              </a:rPr>
              <a:t>tồn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3101340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Tham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khảo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AutoNum type="alphaLcPeriod"/>
              <a:tabLst>
                <a:tab pos="230504" algn="l"/>
              </a:tabLst>
            </a:pP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trả</a:t>
            </a:r>
            <a:r>
              <a:rPr sz="1800" spc="-5" dirty="0">
                <a:latin typeface="Times New Roman"/>
                <a:cs typeface="Times New Roman"/>
              </a:rPr>
              <a:t> lời</a:t>
            </a:r>
            <a:r>
              <a:rPr sz="1800" dirty="0">
                <a:latin typeface="Times New Roman"/>
                <a:cs typeface="Times New Roman"/>
              </a:rPr>
              <a:t> mẹ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khóc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quá.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Bởi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nếu 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sẽ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rằng: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 con đâu.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 </a:t>
            </a:r>
            <a:r>
              <a:rPr sz="1800" dirty="0">
                <a:latin typeface="Times New Roman"/>
                <a:cs typeface="Times New Roman"/>
              </a:rPr>
              <a:t>tâm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hồn và lòng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hậu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 </a:t>
            </a:r>
            <a:r>
              <a:rPr sz="1800" spc="-5" dirty="0">
                <a:latin typeface="Times New Roman"/>
                <a:cs typeface="Times New Roman"/>
              </a:rPr>
              <a:t>con</a:t>
            </a:r>
            <a:r>
              <a:rPr sz="1800" dirty="0">
                <a:latin typeface="Times New Roman"/>
                <a:cs typeface="Times New Roman"/>
              </a:rPr>
              <a:t> đấy.</a:t>
            </a:r>
          </a:p>
          <a:p>
            <a:pPr marL="12700" marR="5715">
              <a:lnSpc>
                <a:spcPct val="124600"/>
              </a:lnSpc>
              <a:spcBef>
                <a:spcPts val="10"/>
              </a:spcBef>
              <a:buAutoNum type="alphaLcPeriod"/>
              <a:tabLst>
                <a:tab pos="238125" algn="l"/>
              </a:tabLst>
            </a:pPr>
            <a:r>
              <a:rPr sz="1800" dirty="0">
                <a:latin typeface="Times New Roman"/>
                <a:cs typeface="Times New Roman"/>
              </a:rPr>
              <a:t>Thầy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trợn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cãi: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“Văn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chẳng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nhầm,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chăng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nhầm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có”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AutoNum type="alphaLcPeriod"/>
              <a:tabLst>
                <a:tab pos="220345" algn="l"/>
              </a:tabLst>
            </a:pP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vài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năm,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chống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thuốc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này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giảm</a:t>
            </a:r>
            <a:r>
              <a:rPr sz="1800" spc="-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hẳn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-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hút,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triển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vọng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nêu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khẩu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hiệu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những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năm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cuối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kỉ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XX: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châu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khói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thuốc</a:t>
            </a:r>
            <a:r>
              <a:rPr sz="1800" spc="-5" dirty="0">
                <a:latin typeface="Times New Roman"/>
                <a:cs typeface="Times New Roman"/>
              </a:rPr>
              <a:t> lá.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lphaLcPeriod" startAt="4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dirty="0">
                <a:latin typeface="Times New Roman"/>
                <a:cs typeface="Times New Roman"/>
              </a:rPr>
              <a:t> “con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đường”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tồn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loài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6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dirty="0">
                <a:latin typeface="Times New Roman"/>
                <a:cs typeface="Times New Roman"/>
              </a:rPr>
              <a:t> dấu</a:t>
            </a:r>
            <a:r>
              <a:rPr sz="1800" spc="-5" dirty="0">
                <a:latin typeface="Times New Roman"/>
                <a:cs typeface="Times New Roman"/>
              </a:rPr>
              <a:t> ngoặc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kép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dirty="0">
                <a:latin typeface="Times New Roman"/>
                <a:cs typeface="Times New Roman"/>
              </a:rPr>
              <a:t> những đoạn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trích</a:t>
            </a:r>
            <a:r>
              <a:rPr sz="1800" spc="-5" dirty="0">
                <a:latin typeface="Times New Roman"/>
                <a:cs typeface="Times New Roman"/>
              </a:rPr>
              <a:t> sau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:</a:t>
            </a:r>
          </a:p>
          <a:p>
            <a:pPr marL="12700" marR="5080">
              <a:lnSpc>
                <a:spcPct val="124400"/>
              </a:lnSpc>
              <a:buAutoNum type="alphaLcPeriod"/>
              <a:tabLst>
                <a:tab pos="231140" algn="l"/>
              </a:tabLst>
            </a:pPr>
            <a:r>
              <a:rPr sz="1800" spc="-5" dirty="0">
                <a:latin typeface="Times New Roman"/>
                <a:cs typeface="Times New Roman"/>
              </a:rPr>
              <a:t>Bố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hào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hứng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mua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sắm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gái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tất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gì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cần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việc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vẽ.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Lê tặng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“đồng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nghiệp”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hẳn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xịn.</a:t>
            </a:r>
            <a:endParaRPr sz="1800" dirty="0">
              <a:latin typeface="Times New Roman"/>
              <a:cs typeface="Times New Roman"/>
            </a:endParaRPr>
          </a:p>
          <a:p>
            <a:pPr marL="298767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(Tạ</a:t>
            </a:r>
            <a:r>
              <a:rPr sz="1800" dirty="0">
                <a:latin typeface="Times New Roman"/>
                <a:cs typeface="Times New Roman"/>
              </a:rPr>
              <a:t> Duy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 tranh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em</a:t>
            </a:r>
            <a:r>
              <a:rPr sz="1800" spc="-5" dirty="0">
                <a:latin typeface="Times New Roman"/>
                <a:cs typeface="Times New Roman"/>
              </a:rPr>
              <a:t> gái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tôi)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300" dirty="0">
              <a:latin typeface="Times New Roman"/>
              <a:cs typeface="Times New Roman"/>
            </a:endParaRPr>
          </a:p>
          <a:p>
            <a:pPr marL="242570" marR="5628005" indent="-230504">
              <a:lnSpc>
                <a:spcPct val="124400"/>
              </a:lnSpc>
              <a:buAutoNum type="alphaLcPeriod" startAt="2"/>
              <a:tabLst>
                <a:tab pos="243204" algn="l"/>
              </a:tabLst>
            </a:pP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thuê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Tấm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tắc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khen </a:t>
            </a:r>
            <a:r>
              <a:rPr sz="1800" spc="-5" dirty="0">
                <a:latin typeface="Times New Roman"/>
                <a:cs typeface="Times New Roman"/>
              </a:rPr>
              <a:t>tài</a:t>
            </a:r>
            <a:endParaRPr sz="1800" dirty="0">
              <a:latin typeface="Times New Roman"/>
              <a:cs typeface="Times New Roman"/>
            </a:endParaRPr>
          </a:p>
          <a:p>
            <a:pPr marL="300990" marR="5372735" indent="-58419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“Hoa </a:t>
            </a:r>
            <a:r>
              <a:rPr sz="1800" spc="-5" dirty="0">
                <a:latin typeface="Times New Roman"/>
                <a:cs typeface="Times New Roman"/>
              </a:rPr>
              <a:t>tay </a:t>
            </a:r>
            <a:r>
              <a:rPr sz="1800" dirty="0">
                <a:latin typeface="Times New Roman"/>
                <a:cs typeface="Times New Roman"/>
              </a:rPr>
              <a:t>thảo </a:t>
            </a:r>
            <a:r>
              <a:rPr sz="1800" spc="-5" dirty="0">
                <a:latin typeface="Times New Roman"/>
                <a:cs typeface="Times New Roman"/>
              </a:rPr>
              <a:t>những </a:t>
            </a:r>
            <a:r>
              <a:rPr sz="1800" dirty="0">
                <a:latin typeface="Times New Roman"/>
                <a:cs typeface="Times New Roman"/>
              </a:rPr>
              <a:t>nét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phượng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múa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bay”</a:t>
            </a:r>
            <a:endParaRPr sz="1800" dirty="0">
              <a:latin typeface="Times New Roman"/>
              <a:cs typeface="Times New Roman"/>
            </a:endParaRPr>
          </a:p>
          <a:p>
            <a:pPr marL="1443355">
              <a:lnSpc>
                <a:spcPct val="100000"/>
              </a:lnSpc>
              <a:spcBef>
                <a:spcPts val="530"/>
              </a:spcBef>
            </a:pPr>
            <a:r>
              <a:rPr sz="1800" spc="-10" dirty="0">
                <a:latin typeface="Times New Roman"/>
                <a:cs typeface="Times New Roman"/>
              </a:rPr>
              <a:t>(Vũ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Đình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Ông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đồ)</a:t>
            </a:r>
          </a:p>
          <a:p>
            <a:pPr marL="230504" indent="-218440">
              <a:lnSpc>
                <a:spcPct val="100000"/>
              </a:lnSpc>
              <a:spcBef>
                <a:spcPts val="525"/>
              </a:spcBef>
              <a:buAutoNum type="alphaLcPeriod" startAt="3"/>
              <a:tabLst>
                <a:tab pos="231140" algn="l"/>
              </a:tabLst>
            </a:pP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hú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nhất </a:t>
            </a:r>
            <a:r>
              <a:rPr sz="1800" spc="-5" dirty="0">
                <a:latin typeface="Times New Roman"/>
                <a:cs typeface="Times New Roman"/>
              </a:rPr>
              <a:t>họ,</a:t>
            </a:r>
            <a:r>
              <a:rPr sz="1800" dirty="0">
                <a:latin typeface="Times New Roman"/>
                <a:cs typeface="Times New Roman"/>
              </a:rPr>
              <a:t> nó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“tu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hú”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mùa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hú</a:t>
            </a:r>
            <a:r>
              <a:rPr sz="1800" spc="-5" dirty="0">
                <a:latin typeface="Times New Roman"/>
                <a:cs typeface="Times New Roman"/>
              </a:rPr>
              <a:t> chín;</a:t>
            </a:r>
            <a:r>
              <a:rPr sz="1800" dirty="0">
                <a:latin typeface="Times New Roman"/>
                <a:cs typeface="Times New Roman"/>
              </a:rPr>
              <a:t> không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10" dirty="0">
                <a:latin typeface="Times New Roman"/>
                <a:cs typeface="Times New Roman"/>
              </a:rPr>
              <a:t>một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tẹo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nào.</a:t>
            </a:r>
          </a:p>
          <a:p>
            <a:pPr marL="327279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(Duy Khán,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Tuổi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im </a:t>
            </a:r>
            <a:r>
              <a:rPr sz="1800" dirty="0">
                <a:latin typeface="Times New Roman"/>
                <a:cs typeface="Times New Roman"/>
              </a:rPr>
              <a:t>lặng)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a)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tế,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gọi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nghiệp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đây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đúng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đồng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nghiệp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hoạ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 không?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Câu</a:t>
            </a:r>
            <a:r>
              <a:rPr sz="1800" i="1" spc="1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Hoa</a:t>
            </a:r>
            <a:r>
              <a:rPr sz="1800" i="1" spc="1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tay</a:t>
            </a:r>
            <a:r>
              <a:rPr sz="1800" i="1" spc="14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thảo</a:t>
            </a:r>
            <a:r>
              <a:rPr sz="1800" i="1" spc="1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những</a:t>
            </a:r>
            <a:r>
              <a:rPr sz="1800" i="1" spc="145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nét</a:t>
            </a:r>
            <a:r>
              <a:rPr sz="1800" i="1" spc="1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–</a:t>
            </a:r>
            <a:r>
              <a:rPr sz="1800" i="1" spc="150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Như</a:t>
            </a:r>
            <a:r>
              <a:rPr sz="1800" i="1" spc="15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phượng</a:t>
            </a:r>
            <a:r>
              <a:rPr sz="1800" i="1" spc="13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múa</a:t>
            </a:r>
            <a:r>
              <a:rPr sz="1800" i="1" spc="140" dirty="0">
                <a:latin typeface="Times New Roman"/>
                <a:cs typeface="Times New Roman"/>
              </a:rPr>
              <a:t> </a:t>
            </a:r>
            <a:r>
              <a:rPr sz="1800" i="1" spc="-5" dirty="0">
                <a:latin typeface="Times New Roman"/>
                <a:cs typeface="Times New Roman"/>
              </a:rPr>
              <a:t>rồng</a:t>
            </a:r>
            <a:r>
              <a:rPr sz="1800" i="1" spc="145" dirty="0">
                <a:latin typeface="Times New Roman"/>
                <a:cs typeface="Times New Roman"/>
              </a:rPr>
              <a:t> </a:t>
            </a:r>
            <a:r>
              <a:rPr sz="1800" i="1" dirty="0">
                <a:latin typeface="Times New Roman"/>
                <a:cs typeface="Times New Roman"/>
              </a:rPr>
              <a:t>bay</a:t>
            </a:r>
            <a:r>
              <a:rPr sz="1800" i="1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có</a:t>
            </a:r>
            <a:r>
              <a:rPr sz="1800" spc="1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1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nhà</a:t>
            </a:r>
            <a:r>
              <a:rPr sz="1800" spc="1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thơ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không?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6270" cy="7086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24400"/>
              </a:lnSpc>
              <a:spcBef>
                <a:spcPts val="100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 miêu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tả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chim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hú </a:t>
            </a:r>
            <a:r>
              <a:rPr sz="1800" spc="-5" dirty="0">
                <a:latin typeface="Times New Roman"/>
                <a:cs typeface="Times New Roman"/>
              </a:rPr>
              <a:t>phát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ra.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tên</a:t>
            </a:r>
            <a:r>
              <a:rPr sz="1800" spc="5" dirty="0">
                <a:latin typeface="Times New Roman"/>
                <a:cs typeface="Times New Roman"/>
              </a:rPr>
              <a:t> gọi </a:t>
            </a:r>
            <a:r>
              <a:rPr sz="1800" spc="-5" dirty="0">
                <a:latin typeface="Times New Roman"/>
                <a:cs typeface="Times New Roman"/>
              </a:rPr>
              <a:t>loài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này, cũng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số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loài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khác,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phát</a:t>
            </a:r>
            <a:r>
              <a:rPr sz="1800" spc="5" dirty="0">
                <a:latin typeface="Times New Roman"/>
                <a:cs typeface="Times New Roman"/>
              </a:rPr>
              <a:t> 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chúng.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9445" cy="515175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spc="-5" dirty="0">
                <a:latin typeface="Times New Roman"/>
                <a:cs typeface="Times New Roman"/>
              </a:rPr>
              <a:t>A. KIẾN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THỨC</a:t>
            </a:r>
            <a:r>
              <a:rPr sz="1800" b="1" spc="-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CƠ BẢN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rabicPeriod"/>
              <a:tabLst>
                <a:tab pos="24257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Dấu chấm: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đặt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trần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thuật</a:t>
            </a: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/>
              <a:tabLst>
                <a:tab pos="24257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Dấu chấm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hỏi: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dirty="0">
                <a:latin typeface="Times New Roman"/>
                <a:cs typeface="Times New Roman"/>
              </a:rPr>
              <a:t> 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 vấn</a:t>
            </a: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rabicPeriod"/>
              <a:tabLst>
                <a:tab pos="24257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Dấu chấm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than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Đặt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cuối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cảm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thán,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khiến</a:t>
            </a:r>
            <a:endParaRPr sz="1800" dirty="0">
              <a:latin typeface="Times New Roman"/>
              <a:cs typeface="Times New Roman"/>
            </a:endParaRPr>
          </a:p>
          <a:p>
            <a:pPr marL="12700" marR="5715" algn="just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 Tuy </a:t>
            </a:r>
            <a:r>
              <a:rPr sz="1800" spc="-5" dirty="0">
                <a:latin typeface="Times New Roman"/>
                <a:cs typeface="Times New Roman"/>
              </a:rPr>
              <a:t>nhiên, cũng </a:t>
            </a:r>
            <a:r>
              <a:rPr sz="1800" dirty="0">
                <a:latin typeface="Times New Roman"/>
                <a:cs typeface="Times New Roman"/>
              </a:rPr>
              <a:t>có lúc người ta dùng dấu chấm ở cuối câu cầu </a:t>
            </a:r>
            <a:r>
              <a:rPr sz="1800" spc="-5" dirty="0">
                <a:latin typeface="Times New Roman"/>
                <a:cs typeface="Times New Roman"/>
              </a:rPr>
              <a:t>khiến </a:t>
            </a:r>
            <a:r>
              <a:rPr sz="1800" dirty="0">
                <a:latin typeface="Times New Roman"/>
                <a:cs typeface="Times New Roman"/>
              </a:rPr>
              <a:t>và </a:t>
            </a:r>
            <a:r>
              <a:rPr sz="1800" spc="-5" dirty="0">
                <a:latin typeface="Times New Roman"/>
                <a:cs typeface="Times New Roman"/>
              </a:rPr>
              <a:t>đặt </a:t>
            </a:r>
            <a:r>
              <a:rPr sz="1800" dirty="0">
                <a:latin typeface="Times New Roman"/>
                <a:cs typeface="Times New Roman"/>
              </a:rPr>
              <a:t>các </a:t>
            </a:r>
            <a:r>
              <a:rPr sz="1800" spc="-5" dirty="0">
                <a:latin typeface="Times New Roman"/>
                <a:cs typeface="Times New Roman"/>
              </a:rPr>
              <a:t>dấu hỏi,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chấm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than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ngoặc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vào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nhất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định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thái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độ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nghi ngờ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châm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 đó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ngữ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</a:p>
          <a:p>
            <a:pPr marL="12700" marR="5080" algn="just">
              <a:lnSpc>
                <a:spcPct val="124500"/>
              </a:lnSpc>
              <a:spcBef>
                <a:spcPts val="10"/>
              </a:spcBef>
              <a:buAutoNum type="arabicPeriod" startAt="4"/>
              <a:tabLst>
                <a:tab pos="247015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Dấu phẩy</a:t>
            </a:r>
            <a:r>
              <a:rPr sz="1800" spc="-5" dirty="0">
                <a:latin typeface="Times New Roman"/>
                <a:cs typeface="Times New Roman"/>
              </a:rPr>
              <a:t>: được </a:t>
            </a:r>
            <a:r>
              <a:rPr sz="1800" dirty="0">
                <a:latin typeface="Times New Roman"/>
                <a:cs typeface="Times New Roman"/>
              </a:rPr>
              <a:t>dùng </a:t>
            </a:r>
            <a:r>
              <a:rPr sz="1800" spc="-5" dirty="0">
                <a:latin typeface="Times New Roman"/>
                <a:cs typeface="Times New Roman"/>
              </a:rPr>
              <a:t>để đánh </a:t>
            </a:r>
            <a:r>
              <a:rPr sz="1800" dirty="0">
                <a:latin typeface="Times New Roman"/>
                <a:cs typeface="Times New Roman"/>
              </a:rPr>
              <a:t>dấu ranh </a:t>
            </a: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spc="-10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các bộ phận </a:t>
            </a:r>
            <a:r>
              <a:rPr sz="1800" spc="-5" dirty="0">
                <a:latin typeface="Times New Roman"/>
                <a:cs typeface="Times New Roman"/>
              </a:rPr>
              <a:t>của câu; Giữa </a:t>
            </a:r>
            <a:r>
              <a:rPr sz="1800" dirty="0">
                <a:latin typeface="Times New Roman"/>
                <a:cs typeface="Times New Roman"/>
              </a:rPr>
              <a:t>các thành 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phụ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và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ngữ;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các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chức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vụ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câu;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từ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 thích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nó;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dirty="0">
                <a:latin typeface="Times New Roman"/>
                <a:cs typeface="Times New Roman"/>
              </a:rPr>
              <a:t> 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vế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ghép.</a:t>
            </a:r>
          </a:p>
          <a:p>
            <a:pPr marL="241935" indent="-229870" algn="just">
              <a:lnSpc>
                <a:spcPct val="100000"/>
              </a:lnSpc>
              <a:spcBef>
                <a:spcPts val="530"/>
              </a:spcBef>
              <a:buAutoNum type="arabicPeriod" startAt="4"/>
              <a:tabLst>
                <a:tab pos="24257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Dấu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chấm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lửng: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dirty="0">
                <a:latin typeface="Times New Roman"/>
                <a:cs typeface="Times New Roman"/>
              </a:rPr>
              <a:t> dùng</a:t>
            </a:r>
            <a:r>
              <a:rPr sz="1800" spc="-5" dirty="0">
                <a:latin typeface="Times New Roman"/>
                <a:cs typeface="Times New Roman"/>
              </a:rPr>
              <a:t> để: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40"/>
              </a:spcBef>
              <a:buChar char="-"/>
              <a:tabLst>
                <a:tab pos="147320" algn="l"/>
              </a:tabLst>
            </a:pPr>
            <a:r>
              <a:rPr sz="1800" dirty="0">
                <a:latin typeface="Times New Roman"/>
                <a:cs typeface="Times New Roman"/>
              </a:rPr>
              <a:t>Tỏ 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vật,</a:t>
            </a:r>
            <a:r>
              <a:rPr sz="1800" dirty="0">
                <a:latin typeface="Times New Roman"/>
                <a:cs typeface="Times New Roman"/>
              </a:rPr>
              <a:t> hiện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tượng</a:t>
            </a:r>
            <a:r>
              <a:rPr sz="1800" dirty="0">
                <a:latin typeface="Times New Roman"/>
                <a:cs typeface="Times New Roman"/>
              </a:rPr>
              <a:t> tương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tự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còn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chưa liệt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hết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Thể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bỏ </a:t>
            </a:r>
            <a:r>
              <a:rPr sz="1800" spc="-5" dirty="0">
                <a:latin typeface="Times New Roman"/>
                <a:cs typeface="Times New Roman"/>
              </a:rPr>
              <a:t>dở,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ngập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ngừng,</a:t>
            </a:r>
            <a:r>
              <a:rPr sz="1800" dirty="0">
                <a:latin typeface="Times New Roman"/>
                <a:cs typeface="Times New Roman"/>
              </a:rPr>
              <a:t> ngắt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quãng</a:t>
            </a:r>
          </a:p>
          <a:p>
            <a:pPr marL="12700" marR="5080">
              <a:lnSpc>
                <a:spcPts val="2690"/>
              </a:lnSpc>
              <a:spcBef>
                <a:spcPts val="95"/>
              </a:spcBef>
              <a:buChar char="-"/>
              <a:tabLst>
                <a:tab pos="154940" algn="l"/>
              </a:tabLst>
            </a:pPr>
            <a:r>
              <a:rPr sz="1800" spc="-5" dirty="0">
                <a:latin typeface="Times New Roman"/>
                <a:cs typeface="Times New Roman"/>
              </a:rPr>
              <a:t>Làm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giãn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nhịp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điệu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văn,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chuẩn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bị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xuất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từ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biểu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thị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nội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ngờ </a:t>
            </a:r>
            <a:r>
              <a:rPr sz="1800" spc="-5" dirty="0">
                <a:latin typeface="Times New Roman"/>
                <a:cs typeface="Times New Roman"/>
              </a:rPr>
              <a:t>hay</a:t>
            </a:r>
            <a:r>
              <a:rPr sz="1800" dirty="0">
                <a:latin typeface="Times New Roman"/>
                <a:cs typeface="Times New Roman"/>
              </a:rPr>
              <a:t> hài hước,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châm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biếm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i="1" dirty="0">
                <a:latin typeface="Times New Roman"/>
                <a:cs typeface="Times New Roman"/>
              </a:rPr>
              <a:t>6. </a:t>
            </a:r>
            <a:r>
              <a:rPr sz="1800" b="1" i="1" spc="-5" dirty="0">
                <a:latin typeface="Times New Roman"/>
                <a:cs typeface="Times New Roman"/>
              </a:rPr>
              <a:t>Dấu chấm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phẩy</a:t>
            </a:r>
            <a:r>
              <a:rPr sz="1800" spc="-5" dirty="0">
                <a:latin typeface="Times New Roman"/>
                <a:cs typeface="Times New Roman"/>
              </a:rPr>
              <a:t>: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5" dirty="0">
                <a:latin typeface="Times New Roman"/>
                <a:cs typeface="Times New Roman"/>
              </a:rPr>
              <a:t> để: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ranh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giới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vế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ghép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cấu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tạo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phức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tạp.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ranh</a:t>
            </a:r>
            <a:r>
              <a:rPr sz="1800" spc="-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giữa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dirty="0">
                <a:latin typeface="Times New Roman"/>
                <a:cs typeface="Times New Roman"/>
              </a:rPr>
              <a:t> bộ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phận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một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phép </a:t>
            </a:r>
            <a:r>
              <a:rPr sz="1800" dirty="0">
                <a:latin typeface="Times New Roman"/>
                <a:cs typeface="Times New Roman"/>
              </a:rPr>
              <a:t>liệt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phức tạp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i="1" dirty="0">
                <a:latin typeface="Times New Roman"/>
                <a:cs typeface="Times New Roman"/>
              </a:rPr>
              <a:t>7.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Dấu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gạch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ngang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dirty="0">
                <a:latin typeface="Times New Roman"/>
                <a:cs typeface="Times New Roman"/>
              </a:rPr>
              <a:t> ở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giữa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phận chú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25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Đặt</a:t>
            </a:r>
            <a:r>
              <a:rPr sz="1800" dirty="0">
                <a:latin typeface="Times New Roman"/>
                <a:cs typeface="Times New Roman"/>
              </a:rPr>
              <a:t> 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dòng để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lời</a:t>
            </a:r>
            <a:r>
              <a:rPr sz="1800" dirty="0">
                <a:latin typeface="Times New Roman"/>
                <a:cs typeface="Times New Roman"/>
              </a:rPr>
              <a:t> 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trực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để </a:t>
            </a:r>
            <a:r>
              <a:rPr sz="1800" spc="-5" dirty="0">
                <a:latin typeface="Times New Roman"/>
                <a:cs typeface="Times New Roman"/>
              </a:rPr>
              <a:t>liệt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kê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Nối 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danh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*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biệt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gạch</a:t>
            </a:r>
            <a:r>
              <a:rPr sz="1800" spc="-5" dirty="0">
                <a:latin typeface="Times New Roman"/>
                <a:cs typeface="Times New Roman"/>
              </a:rPr>
              <a:t> ngang</a:t>
            </a:r>
            <a:r>
              <a:rPr sz="1800" dirty="0">
                <a:latin typeface="Times New Roman"/>
                <a:cs typeface="Times New Roman"/>
              </a:rPr>
              <a:t> với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nối: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690"/>
              </a:lnSpc>
              <a:spcBef>
                <a:spcPts val="175"/>
              </a:spcBef>
              <a:buChar char="-"/>
              <a:tabLst>
                <a:tab pos="159385" algn="l"/>
              </a:tabLst>
            </a:pP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nối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phải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câu.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nối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9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mượn </a:t>
            </a:r>
            <a:r>
              <a:rPr sz="1800" dirty="0">
                <a:latin typeface="Times New Roman"/>
                <a:cs typeface="Times New Roman"/>
              </a:rPr>
              <a:t>gồm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nhiều</a:t>
            </a:r>
            <a:r>
              <a:rPr sz="1800" dirty="0">
                <a:latin typeface="Times New Roman"/>
                <a:cs typeface="Times New Roman"/>
              </a:rPr>
              <a:t> âm tiết</a:t>
            </a:r>
          </a:p>
          <a:p>
            <a:pPr marL="146685" indent="-134620">
              <a:lnSpc>
                <a:spcPct val="100000"/>
              </a:lnSpc>
              <a:spcBef>
                <a:spcPts val="35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nối ngắn </a:t>
            </a:r>
            <a:r>
              <a:rPr sz="1800" dirty="0">
                <a:latin typeface="Times New Roman"/>
                <a:cs typeface="Times New Roman"/>
              </a:rPr>
              <a:t>hơn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ngang</a:t>
            </a:r>
          </a:p>
          <a:p>
            <a:pPr marL="12700" marR="5080">
              <a:lnSpc>
                <a:spcPct val="124400"/>
              </a:lnSpc>
              <a:spcBef>
                <a:spcPts val="15"/>
              </a:spcBef>
              <a:buAutoNum type="arabicPeriod" startAt="8"/>
              <a:tabLst>
                <a:tab pos="26543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Dấu</a:t>
            </a:r>
            <a:r>
              <a:rPr sz="1800" b="1" i="1" spc="16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ngoặc</a:t>
            </a:r>
            <a:r>
              <a:rPr sz="1800" b="1" i="1" spc="17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đơn:</a:t>
            </a:r>
            <a:r>
              <a:rPr sz="1800" b="1" i="1" spc="1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đánh</a:t>
            </a:r>
            <a:r>
              <a:rPr sz="1800" spc="1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1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phần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(giải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thích,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thuyết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minh,</a:t>
            </a:r>
            <a:r>
              <a:rPr sz="1800" spc="1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</a:t>
            </a:r>
            <a:r>
              <a:rPr sz="1800" spc="1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sung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thêm).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rabicPeriod" startAt="8"/>
              <a:tabLst>
                <a:tab pos="242570" algn="l"/>
              </a:tabLst>
            </a:pPr>
            <a:r>
              <a:rPr sz="1800" b="1" i="1" spc="-5" dirty="0">
                <a:latin typeface="Times New Roman"/>
                <a:cs typeface="Times New Roman"/>
              </a:rPr>
              <a:t>Dấu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hai</a:t>
            </a:r>
            <a:r>
              <a:rPr sz="1800" b="1" i="1" spc="-15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chấm: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</a:t>
            </a:r>
            <a:r>
              <a:rPr sz="1800" i="1" dirty="0">
                <a:latin typeface="Times New Roman"/>
                <a:cs typeface="Times New Roman"/>
              </a:rPr>
              <a:t>:</a:t>
            </a:r>
            <a:endParaRPr sz="1800" dirty="0">
              <a:latin typeface="Times New Roman"/>
              <a:cs typeface="Times New Roman"/>
            </a:endParaRPr>
          </a:p>
          <a:p>
            <a:pPr marL="146685" indent="-134620">
              <a:lnSpc>
                <a:spcPct val="100000"/>
              </a:lnSpc>
              <a:spcBef>
                <a:spcPts val="530"/>
              </a:spcBef>
              <a:buChar char="-"/>
              <a:tabLst>
                <a:tab pos="147320" algn="l"/>
              </a:tabLst>
            </a:pPr>
            <a:r>
              <a:rPr sz="1800" spc="-5" dirty="0">
                <a:latin typeface="Times New Roman"/>
                <a:cs typeface="Times New Roman"/>
              </a:rPr>
              <a:t>Đánh dấu</a:t>
            </a:r>
            <a:r>
              <a:rPr sz="1800" dirty="0">
                <a:latin typeface="Times New Roman"/>
                <a:cs typeface="Times New Roman"/>
              </a:rPr>
              <a:t> (báo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phân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 </a:t>
            </a:r>
            <a:r>
              <a:rPr sz="1800" spc="-5" dirty="0">
                <a:latin typeface="Times New Roman"/>
                <a:cs typeface="Times New Roman"/>
              </a:rPr>
              <a:t>thích,</a:t>
            </a:r>
            <a:r>
              <a:rPr sz="1800" dirty="0">
                <a:latin typeface="Times New Roman"/>
                <a:cs typeface="Times New Roman"/>
              </a:rPr>
              <a:t> thuyết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dirty="0">
                <a:latin typeface="Times New Roman"/>
                <a:cs typeface="Times New Roman"/>
              </a:rPr>
              <a:t> cho 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phần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đó.</a:t>
            </a:r>
          </a:p>
          <a:p>
            <a:pPr marL="12700" marR="5080">
              <a:lnSpc>
                <a:spcPts val="2700"/>
              </a:lnSpc>
              <a:spcBef>
                <a:spcPts val="90"/>
              </a:spcBef>
              <a:buChar char="-"/>
              <a:tabLst>
                <a:tab pos="151765" algn="l"/>
              </a:tabLst>
            </a:pP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(báo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trước)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dẫn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trực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(dùng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ngoặc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kép)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hay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đối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thoại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(dùng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dirty="0">
                <a:latin typeface="Times New Roman"/>
                <a:cs typeface="Times New Roman"/>
              </a:rPr>
              <a:t> dấu </a:t>
            </a:r>
            <a:r>
              <a:rPr sz="1800" spc="-5" dirty="0">
                <a:latin typeface="Times New Roman"/>
                <a:cs typeface="Times New Roman"/>
              </a:rPr>
              <a:t>gạch ngang).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i="1" dirty="0">
                <a:latin typeface="Times New Roman"/>
                <a:cs typeface="Times New Roman"/>
              </a:rPr>
              <a:t>10.</a:t>
            </a:r>
            <a:r>
              <a:rPr sz="1800" b="1" i="1" spc="-5" dirty="0">
                <a:latin typeface="Times New Roman"/>
                <a:cs typeface="Times New Roman"/>
              </a:rPr>
              <a:t> Dấu</a:t>
            </a:r>
            <a:r>
              <a:rPr sz="1800" b="1" i="1" spc="-10" dirty="0">
                <a:latin typeface="Times New Roman"/>
                <a:cs typeface="Times New Roman"/>
              </a:rPr>
              <a:t> </a:t>
            </a:r>
            <a:r>
              <a:rPr sz="1800" b="1" i="1" spc="-5" dirty="0">
                <a:latin typeface="Times New Roman"/>
                <a:cs typeface="Times New Roman"/>
              </a:rPr>
              <a:t>ngoặc kép:</a:t>
            </a:r>
            <a:r>
              <a:rPr sz="1800" b="1" i="1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để: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-5" dirty="0">
                <a:latin typeface="Times New Roman"/>
                <a:cs typeface="Times New Roman"/>
              </a:rPr>
              <a:t> ngữ,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câu,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trực</a:t>
            </a:r>
            <a:r>
              <a:rPr sz="1800" dirty="0">
                <a:latin typeface="Times New Roman"/>
                <a:cs typeface="Times New Roman"/>
              </a:rPr>
              <a:t> tiếp.</a:t>
            </a:r>
          </a:p>
          <a:p>
            <a:pPr marL="12700" marR="1803400">
              <a:lnSpc>
                <a:spcPts val="2700"/>
              </a:lnSpc>
              <a:spcBef>
                <a:spcPts val="165"/>
              </a:spcBef>
            </a:pPr>
            <a:r>
              <a:rPr sz="1800" spc="-5" dirty="0">
                <a:latin typeface="Times New Roman"/>
                <a:cs typeface="Times New Roman"/>
              </a:rPr>
              <a:t>Đánh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 ngữ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được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dirty="0">
                <a:latin typeface="Times New Roman"/>
                <a:cs typeface="Times New Roman"/>
              </a:rPr>
              <a:t> nghĩa </a:t>
            </a:r>
            <a:r>
              <a:rPr sz="1800" spc="-5" dirty="0">
                <a:latin typeface="Times New Roman"/>
                <a:cs typeface="Times New Roman"/>
              </a:rPr>
              <a:t>đặc biệt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hay</a:t>
            </a:r>
            <a:r>
              <a:rPr sz="1800" dirty="0">
                <a:latin typeface="Times New Roman"/>
                <a:cs typeface="Times New Roman"/>
              </a:rPr>
              <a:t> có </a:t>
            </a:r>
            <a:r>
              <a:rPr sz="1800" spc="-5" dirty="0">
                <a:latin typeface="Times New Roman"/>
                <a:cs typeface="Times New Roman"/>
              </a:rPr>
              <a:t>hàm</a:t>
            </a:r>
            <a:r>
              <a:rPr sz="1800" dirty="0">
                <a:latin typeface="Times New Roman"/>
                <a:cs typeface="Times New Roman"/>
              </a:rPr>
              <a:t> ý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mỉa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mai.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phẩm,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tờ </a:t>
            </a:r>
            <a:r>
              <a:rPr sz="1800" spc="-5" dirty="0">
                <a:latin typeface="Times New Roman"/>
                <a:cs typeface="Times New Roman"/>
              </a:rPr>
              <a:t>báo,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tập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san,...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được </a:t>
            </a:r>
            <a:r>
              <a:rPr sz="1800" spc="-5" dirty="0">
                <a:latin typeface="Times New Roman"/>
                <a:cs typeface="Times New Roman"/>
              </a:rPr>
              <a:t>dẫn.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dirty="0">
                <a:latin typeface="Times New Roman"/>
                <a:cs typeface="Times New Roman"/>
              </a:rPr>
              <a:t>B.</a:t>
            </a:r>
            <a:r>
              <a:rPr sz="1800" b="1" spc="-5" dirty="0">
                <a:latin typeface="Times New Roman"/>
                <a:cs typeface="Times New Roman"/>
              </a:rPr>
              <a:t> CÁC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DẠNG BÀI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LUYỆN </a:t>
            </a:r>
            <a:r>
              <a:rPr sz="1800" b="1" dirty="0">
                <a:latin typeface="Times New Roman"/>
                <a:cs typeface="Times New Roman"/>
              </a:rPr>
              <a:t>TẬP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1.</a:t>
            </a:r>
            <a:r>
              <a:rPr sz="1800" b="1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biết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giá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ngoặc</a:t>
            </a:r>
            <a:r>
              <a:rPr sz="1800" dirty="0">
                <a:latin typeface="Times New Roman"/>
                <a:cs typeface="Times New Roman"/>
              </a:rPr>
              <a:t> đơn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 </a:t>
            </a:r>
            <a:r>
              <a:rPr sz="1800" spc="-5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spcBef>
                <a:spcPts val="15"/>
              </a:spcBef>
              <a:buAutoNum type="alphaLcPeriod"/>
              <a:tabLst>
                <a:tab pos="234950" algn="l"/>
              </a:tabLst>
            </a:pPr>
            <a:r>
              <a:rPr sz="1800" dirty="0">
                <a:latin typeface="Times New Roman"/>
                <a:cs typeface="Times New Roman"/>
              </a:rPr>
              <a:t>Ngô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(1894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-1954)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huyện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tỉnh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(nay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Nội)</a:t>
            </a: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lphaLcPeriod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“Trong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(Trích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kí</a:t>
            </a:r>
            <a:r>
              <a:rPr sz="1800" dirty="0">
                <a:latin typeface="Times New Roman"/>
                <a:cs typeface="Times New Roman"/>
              </a:rPr>
              <a:t> “Những ngày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dirty="0">
                <a:latin typeface="Times New Roman"/>
                <a:cs typeface="Times New Roman"/>
              </a:rPr>
              <a:t> ấu”)</a:t>
            </a:r>
          </a:p>
          <a:p>
            <a:pPr marL="12700" marR="5080">
              <a:lnSpc>
                <a:spcPts val="2700"/>
              </a:lnSpc>
              <a:spcBef>
                <a:spcPts val="165"/>
              </a:spcBef>
              <a:buAutoNum type="alphaLcPeriod"/>
              <a:tabLst>
                <a:tab pos="234950" algn="l"/>
              </a:tabLst>
            </a:pP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Dế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Choắt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chôn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vùng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cỏ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bùm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tum.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nấm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 đứng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dirty="0">
                <a:latin typeface="Times New Roman"/>
                <a:cs typeface="Times New Roman"/>
              </a:rPr>
              <a:t> lâu,</a:t>
            </a:r>
            <a:r>
              <a:rPr sz="1800" spc="-5" dirty="0">
                <a:latin typeface="Times New Roman"/>
                <a:cs typeface="Times New Roman"/>
              </a:rPr>
              <a:t> 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tiên.</a:t>
            </a:r>
            <a:endParaRPr sz="1800" dirty="0">
              <a:latin typeface="Times New Roman"/>
              <a:cs typeface="Times New Roman"/>
            </a:endParaRPr>
          </a:p>
          <a:p>
            <a:pPr marL="2530475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(Tô Hoài,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“Dế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Mèn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phiêu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kí)</a:t>
            </a: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lphaLcPeriod" startAt="4"/>
              <a:tabLst>
                <a:tab pos="242570" algn="l"/>
              </a:tabLst>
            </a:pPr>
            <a:r>
              <a:rPr sz="1800" dirty="0">
                <a:latin typeface="Times New Roman"/>
                <a:cs typeface="Times New Roman"/>
              </a:rPr>
              <a:t>Đọc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(giới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yêu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dưới:</a:t>
            </a:r>
          </a:p>
          <a:p>
            <a:pPr marL="12700" marR="635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(ví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Phượng,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mạnh,</a:t>
            </a:r>
            <a:r>
              <a:rPr sz="1800" spc="-5" dirty="0">
                <a:latin typeface="Times New Roman"/>
                <a:cs typeface="Times New Roman"/>
              </a:rPr>
              <a:t> Văn </a:t>
            </a:r>
            <a:r>
              <a:rPr sz="1800" dirty="0">
                <a:latin typeface="Times New Roman"/>
                <a:cs typeface="Times New Roman"/>
              </a:rPr>
              <a:t>Lâm…)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481012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giá</a:t>
            </a:r>
            <a:r>
              <a:rPr sz="1800" dirty="0">
                <a:latin typeface="Times New Roman"/>
                <a:cs typeface="Times New Roman"/>
              </a:rPr>
              <a:t> trị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ngoặc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đơn</a:t>
            </a:r>
            <a:r>
              <a:rPr sz="1800" dirty="0">
                <a:latin typeface="Times New Roman"/>
                <a:cs typeface="Times New Roman"/>
              </a:rPr>
              <a:t> trong 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đoạn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sau:</a:t>
            </a:r>
            <a:endParaRPr sz="1800" dirty="0">
              <a:latin typeface="Times New Roman"/>
              <a:cs typeface="Times New Roman"/>
            </a:endParaRPr>
          </a:p>
          <a:p>
            <a:pPr marL="12700" marR="6350">
              <a:lnSpc>
                <a:spcPct val="124400"/>
              </a:lnSpc>
              <a:buAutoNum type="alphaLcPeriod"/>
              <a:tabLst>
                <a:tab pos="234950" algn="l"/>
              </a:tabLst>
            </a:pPr>
            <a:r>
              <a:rPr sz="1800" dirty="0">
                <a:latin typeface="Times New Roman"/>
                <a:cs typeface="Times New Roman"/>
              </a:rPr>
              <a:t>Ngô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Tất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Tố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(1894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-1954)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huyện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Từ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Sơn,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tỉnh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Bắc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Ninh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(nay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thuộc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Đông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ngoại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thành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Nội)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Chỉ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 sinh,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 </a:t>
            </a:r>
            <a:r>
              <a:rPr sz="1800" spc="5" dirty="0">
                <a:latin typeface="Times New Roman"/>
                <a:cs typeface="Times New Roman"/>
              </a:rPr>
              <a:t>mất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5" dirty="0">
                <a:latin typeface="Times New Roman"/>
                <a:cs typeface="Times New Roman"/>
              </a:rPr>
              <a:t> về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quê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quán</a:t>
            </a:r>
          </a:p>
          <a:p>
            <a:pPr marL="241935" indent="-229870">
              <a:lnSpc>
                <a:spcPct val="100000"/>
              </a:lnSpc>
              <a:spcBef>
                <a:spcPts val="535"/>
              </a:spcBef>
              <a:buAutoNum type="alphaL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“Trong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mẹ”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(Trích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hồi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kí</a:t>
            </a:r>
            <a:r>
              <a:rPr sz="1800" dirty="0">
                <a:latin typeface="Times New Roman"/>
                <a:cs typeface="Times New Roman"/>
              </a:rPr>
              <a:t> “Những ngày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thơ</a:t>
            </a:r>
            <a:r>
              <a:rPr sz="1800" dirty="0">
                <a:latin typeface="Times New Roman"/>
                <a:cs typeface="Times New Roman"/>
              </a:rPr>
              <a:t> ấu”)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Chú</a:t>
            </a:r>
            <a:r>
              <a:rPr sz="1800" spc="-5" dirty="0">
                <a:latin typeface="Times New Roman"/>
                <a:cs typeface="Times New Roman"/>
              </a:rPr>
              <a:t> 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nguồn </a:t>
            </a:r>
            <a:r>
              <a:rPr sz="1800" dirty="0">
                <a:latin typeface="Times New Roman"/>
                <a:cs typeface="Times New Roman"/>
              </a:rPr>
              <a:t>gốc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đoạn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 </a:t>
            </a:r>
            <a:r>
              <a:rPr sz="1800" dirty="0">
                <a:latin typeface="Times New Roman"/>
                <a:cs typeface="Times New Roman"/>
              </a:rPr>
              <a:t>dẫn</a:t>
            </a:r>
          </a:p>
          <a:p>
            <a:pPr marL="12700" marR="5080">
              <a:lnSpc>
                <a:spcPts val="2700"/>
              </a:lnSpc>
              <a:spcBef>
                <a:spcPts val="170"/>
              </a:spcBef>
              <a:buAutoNum type="alphaLcPeriod" startAt="3"/>
              <a:tabLst>
                <a:tab pos="234950" algn="l"/>
              </a:tabLst>
            </a:pP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đem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xác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Dế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Choắt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chôn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vào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vùng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cỏ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bùm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tum.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đắp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thành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nấm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to.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 đứng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lặng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giờ</a:t>
            </a:r>
            <a:r>
              <a:rPr sz="1800" dirty="0">
                <a:latin typeface="Times New Roman"/>
                <a:cs typeface="Times New Roman"/>
              </a:rPr>
              <a:t> lâu,</a:t>
            </a:r>
            <a:r>
              <a:rPr sz="1800" spc="-5" dirty="0">
                <a:latin typeface="Times New Roman"/>
                <a:cs typeface="Times New Roman"/>
              </a:rPr>
              <a:t> nghĩa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bài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đời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tiên.</a:t>
            </a:r>
            <a:endParaRPr sz="1800" dirty="0">
              <a:latin typeface="Times New Roman"/>
              <a:cs typeface="Times New Roman"/>
            </a:endParaRPr>
          </a:p>
          <a:p>
            <a:pPr marL="3216275">
              <a:lnSpc>
                <a:spcPct val="100000"/>
              </a:lnSpc>
              <a:spcBef>
                <a:spcPts val="345"/>
              </a:spcBef>
            </a:pPr>
            <a:r>
              <a:rPr sz="1800" dirty="0">
                <a:latin typeface="Times New Roman"/>
                <a:cs typeface="Times New Roman"/>
              </a:rPr>
              <a:t>(Tô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Hoài,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“Dế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Mèn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phiêu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lưu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kí)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Chú</a:t>
            </a:r>
            <a:r>
              <a:rPr sz="1800" spc="-5" dirty="0">
                <a:latin typeface="Times New Roman"/>
                <a:cs typeface="Times New Roman"/>
              </a:rPr>
              <a:t> 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nguồn </a:t>
            </a:r>
            <a:r>
              <a:rPr sz="1800" dirty="0">
                <a:latin typeface="Times New Roman"/>
                <a:cs typeface="Times New Roman"/>
              </a:rPr>
              <a:t>gốc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đoạn </a:t>
            </a:r>
            <a:r>
              <a:rPr sz="1800" dirty="0">
                <a:latin typeface="Times New Roman"/>
                <a:cs typeface="Times New Roman"/>
              </a:rPr>
              <a:t>văn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trích </a:t>
            </a:r>
            <a:r>
              <a:rPr sz="1800" dirty="0">
                <a:latin typeface="Times New Roman"/>
                <a:cs typeface="Times New Roman"/>
              </a:rPr>
              <a:t>dẫn</a:t>
            </a:r>
          </a:p>
          <a:p>
            <a:pPr marL="242570" indent="-230504">
              <a:lnSpc>
                <a:spcPct val="100000"/>
              </a:lnSpc>
              <a:spcBef>
                <a:spcPts val="530"/>
              </a:spcBef>
              <a:buAutoNum type="alphaLcPeriod" startAt="4"/>
              <a:tabLst>
                <a:tab pos="243204" algn="l"/>
              </a:tabLst>
            </a:pPr>
            <a:r>
              <a:rPr sz="1800" spc="-5" dirty="0">
                <a:latin typeface="Times New Roman"/>
                <a:cs typeface="Times New Roman"/>
              </a:rPr>
              <a:t>Đọc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văn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thuyết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minh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(giới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thiệu)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thực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hiện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5" dirty="0">
                <a:latin typeface="Times New Roman"/>
                <a:cs typeface="Times New Roman"/>
              </a:rPr>
              <a:t> yêu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cầu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bên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dưới:</a:t>
            </a:r>
          </a:p>
          <a:p>
            <a:pPr marL="12700" marR="6350">
              <a:lnSpc>
                <a:spcPct val="124400"/>
              </a:lnSpc>
              <a:spcBef>
                <a:spcPts val="1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Giới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thiệu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gương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mặt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trẻ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bóng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Nam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(ví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Hải,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Phượng,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Duy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mạnh,</a:t>
            </a:r>
            <a:r>
              <a:rPr sz="1800" spc="-5" dirty="0">
                <a:latin typeface="Times New Roman"/>
                <a:cs typeface="Times New Roman"/>
              </a:rPr>
              <a:t> Văn </a:t>
            </a:r>
            <a:r>
              <a:rPr sz="1800" dirty="0">
                <a:latin typeface="Times New Roman"/>
                <a:cs typeface="Times New Roman"/>
              </a:rPr>
              <a:t>Lâm…)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thích,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809" cy="5151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715">
              <a:lnSpc>
                <a:spcPct val="124400"/>
              </a:lnSpc>
              <a:spcBef>
                <a:spcPts val="100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</a:t>
            </a:r>
            <a:r>
              <a:rPr sz="1800" b="1" u="heavy" spc="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800" b="1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2.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những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trường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nào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gạch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-5" dirty="0">
                <a:latin typeface="Times New Roman"/>
                <a:cs typeface="Times New Roman"/>
              </a:rPr>
              <a:t> ngoặc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đơn?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láng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giềng </a:t>
            </a:r>
            <a:r>
              <a:rPr sz="1800" spc="-5" dirty="0">
                <a:latin typeface="Times New Roman"/>
                <a:cs typeface="Times New Roman"/>
              </a:rPr>
              <a:t>lại lật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đật chạy</a:t>
            </a:r>
            <a:r>
              <a:rPr sz="1800" dirty="0">
                <a:latin typeface="Times New Roman"/>
                <a:cs typeface="Times New Roman"/>
              </a:rPr>
              <a:t> sang: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-5" dirty="0">
                <a:latin typeface="Times New Roman"/>
                <a:cs typeface="Times New Roman"/>
              </a:rPr>
              <a:t> khá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rồi</a:t>
            </a:r>
            <a:r>
              <a:rPr sz="1800" spc="-5" dirty="0">
                <a:latin typeface="Times New Roman"/>
                <a:cs typeface="Times New Roman"/>
              </a:rPr>
              <a:t> chứ?</a:t>
            </a:r>
            <a:endParaRPr sz="1800" dirty="0">
              <a:latin typeface="Times New Roman"/>
              <a:cs typeface="Times New Roman"/>
            </a:endParaRPr>
          </a:p>
          <a:p>
            <a:pPr marL="2414905">
              <a:lnSpc>
                <a:spcPct val="100000"/>
              </a:lnSpc>
              <a:spcBef>
                <a:spcPts val="535"/>
              </a:spcBef>
            </a:pPr>
            <a:r>
              <a:rPr sz="1800" spc="-5" dirty="0">
                <a:latin typeface="Times New Roman"/>
                <a:cs typeface="Times New Roman"/>
              </a:rPr>
              <a:t>(Ngô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Tố)</a:t>
            </a:r>
            <a:endParaRPr sz="1800" dirty="0">
              <a:latin typeface="Times New Roman"/>
              <a:cs typeface="Times New Roman"/>
            </a:endParaRPr>
          </a:p>
          <a:p>
            <a:pPr marL="12700" marR="8255">
              <a:lnSpc>
                <a:spcPct val="124400"/>
              </a:lnSpc>
            </a:pPr>
            <a:r>
              <a:rPr sz="1800" dirty="0">
                <a:latin typeface="Times New Roman"/>
                <a:cs typeface="Times New Roman"/>
              </a:rPr>
              <a:t>b.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Vậy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hỏi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cô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Thông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tên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đàn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bà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nội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kia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chỗ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mợ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mày,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rồi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đánh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giấy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mợ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mày,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 </a:t>
            </a:r>
            <a:r>
              <a:rPr sz="1800" spc="-5" dirty="0">
                <a:latin typeface="Times New Roman"/>
                <a:cs typeface="Times New Roman"/>
              </a:rPr>
              <a:t>sao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cũng</a:t>
            </a:r>
            <a:r>
              <a:rPr sz="1800" dirty="0">
                <a:latin typeface="Times New Roman"/>
                <a:cs typeface="Times New Roman"/>
              </a:rPr>
              <a:t> phải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về.</a:t>
            </a:r>
            <a:endParaRPr sz="1800" dirty="0">
              <a:latin typeface="Times New Roman"/>
              <a:cs typeface="Times New Roman"/>
            </a:endParaRPr>
          </a:p>
          <a:p>
            <a:pPr marL="275907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(Nguyên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Hồng)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c.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Chồng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chị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anh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Nguyễn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Dậu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tuy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mới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hai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mươi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sáu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tuổi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đã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học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nghề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ruộng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đến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mười</a:t>
            </a:r>
            <a:r>
              <a:rPr sz="1800" dirty="0">
                <a:latin typeface="Times New Roman"/>
                <a:cs typeface="Times New Roman"/>
              </a:rPr>
              <a:t> bẩy </a:t>
            </a:r>
            <a:r>
              <a:rPr sz="1800" spc="-5" dirty="0">
                <a:latin typeface="Times New Roman"/>
                <a:cs typeface="Times New Roman"/>
              </a:rPr>
              <a:t>năm.</a:t>
            </a:r>
            <a:endParaRPr sz="1800" dirty="0">
              <a:latin typeface="Times New Roman"/>
              <a:cs typeface="Times New Roman"/>
            </a:endParaRPr>
          </a:p>
          <a:p>
            <a:pPr marL="2759075">
              <a:lnSpc>
                <a:spcPct val="100000"/>
              </a:lnSpc>
              <a:spcBef>
                <a:spcPts val="350"/>
              </a:spcBef>
            </a:pPr>
            <a:r>
              <a:rPr sz="1800" spc="-5" dirty="0">
                <a:latin typeface="Times New Roman"/>
                <a:cs typeface="Times New Roman"/>
              </a:rPr>
              <a:t>(Ngô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Tất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Tố)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trường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hợp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thể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ngang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 </a:t>
            </a: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spc="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ngoặc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bộ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phận</a:t>
            </a:r>
            <a:r>
              <a:rPr sz="1800" spc="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dấu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gạch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ngang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cả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hai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8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dụng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thích,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10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thông</a:t>
            </a:r>
            <a:r>
              <a:rPr sz="1800" spc="10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tin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chính.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3</a:t>
            </a:r>
            <a:r>
              <a:rPr sz="1800" dirty="0">
                <a:latin typeface="Times New Roman"/>
                <a:cs typeface="Times New Roman"/>
              </a:rPr>
              <a:t>.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5" dirty="0">
                <a:latin typeface="Times New Roman"/>
                <a:cs typeface="Times New Roman"/>
              </a:rPr>
              <a:t> của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 </a:t>
            </a:r>
            <a:r>
              <a:rPr sz="1800" spc="-10" dirty="0">
                <a:latin typeface="Times New Roman"/>
                <a:cs typeface="Times New Roman"/>
              </a:rPr>
              <a:t>hai</a:t>
            </a:r>
            <a:r>
              <a:rPr sz="1800" dirty="0">
                <a:latin typeface="Times New Roman"/>
                <a:cs typeface="Times New Roman"/>
              </a:rPr>
              <a:t> chấm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trong</a:t>
            </a:r>
            <a:r>
              <a:rPr sz="1800" spc="-5" dirty="0">
                <a:latin typeface="Times New Roman"/>
                <a:cs typeface="Times New Roman"/>
              </a:rPr>
              <a:t> 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  <a:p>
            <a:pPr marL="12700" marR="5080">
              <a:lnSpc>
                <a:spcPct val="124400"/>
              </a:lnSpc>
              <a:buAutoNum type="alphaLcPeriod"/>
              <a:tabLst>
                <a:tab pos="240029" algn="l"/>
              </a:tabLst>
            </a:pP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lão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tẩm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ngẩm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chả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xin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 </a:t>
            </a:r>
            <a:r>
              <a:rPr sz="1800" dirty="0">
                <a:latin typeface="Times New Roman"/>
                <a:cs typeface="Times New Roman"/>
              </a:rPr>
              <a:t>chó.</a:t>
            </a:r>
          </a:p>
          <a:p>
            <a:pPr marL="2530475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(Nam</a:t>
            </a:r>
            <a:r>
              <a:rPr sz="1800" spc="-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Cao)</a:t>
            </a:r>
          </a:p>
          <a:p>
            <a:pPr marL="241935" indent="-229870">
              <a:lnSpc>
                <a:spcPct val="100000"/>
              </a:lnSpc>
              <a:spcBef>
                <a:spcPts val="535"/>
              </a:spcBef>
              <a:buAutoNum type="alphaL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luồng</a:t>
            </a:r>
            <a:r>
              <a:rPr sz="1800" spc="-5" dirty="0">
                <a:latin typeface="Times New Roman"/>
                <a:cs typeface="Times New Roman"/>
              </a:rPr>
              <a:t> gió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thổi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qua:</a:t>
            </a:r>
            <a:r>
              <a:rPr sz="1800" dirty="0">
                <a:latin typeface="Times New Roman"/>
                <a:cs typeface="Times New Roman"/>
              </a:rPr>
              <a:t> mấy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5" dirty="0">
                <a:latin typeface="Times New Roman"/>
                <a:cs typeface="Times New Roman"/>
              </a:rPr>
              <a:t> lá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rụng.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ct val="124400"/>
              </a:lnSpc>
              <a:buAutoNum type="alphaLcPeriod" startAt="2"/>
              <a:tabLst>
                <a:tab pos="236854" algn="l"/>
              </a:tabLst>
            </a:pP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sự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hôm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học.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40"/>
              </a:spcBef>
              <a:buAutoNum type="alphaL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 </a:t>
            </a:r>
            <a:r>
              <a:rPr sz="1800" dirty="0">
                <a:latin typeface="Times New Roman"/>
                <a:cs typeface="Times New Roman"/>
              </a:rPr>
              <a:t>thầm</a:t>
            </a:r>
            <a:r>
              <a:rPr sz="1800" spc="-5" dirty="0">
                <a:latin typeface="Times New Roman"/>
                <a:cs typeface="Times New Roman"/>
              </a:rPr>
              <a:t> vào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tôi:</a:t>
            </a: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không?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e.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ử,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rằng: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A!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tệ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lắm!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 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1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lão</a:t>
            </a:r>
            <a:r>
              <a:rPr sz="1800" dirty="0">
                <a:latin typeface="Times New Roman"/>
                <a:cs typeface="Times New Roman"/>
              </a:rPr>
              <a:t> 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 </a:t>
            </a:r>
            <a:r>
              <a:rPr sz="1800" dirty="0">
                <a:latin typeface="Times New Roman"/>
                <a:cs typeface="Times New Roman"/>
              </a:rPr>
              <a:t>mà lão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xử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dirty="0">
                <a:latin typeface="Times New Roman"/>
                <a:cs typeface="Times New Roman"/>
              </a:rPr>
              <a:t> 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dirty="0">
                <a:latin typeface="Times New Roman"/>
                <a:cs typeface="Times New Roman"/>
              </a:rPr>
              <a:t> à?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g. Bộ: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dài hay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Mỹ,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0,3048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b="1" dirty="0">
                <a:latin typeface="Times New Roman"/>
                <a:cs typeface="Times New Roman"/>
              </a:rPr>
              <a:t>*</a:t>
            </a:r>
            <a:r>
              <a:rPr sz="1800" b="1" spc="-25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Gợi</a:t>
            </a:r>
            <a:r>
              <a:rPr sz="1800" b="1" spc="-3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ý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giải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Chỉ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tác dụng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của</a:t>
            </a:r>
            <a:r>
              <a:rPr sz="1800" spc="-5" dirty="0">
                <a:latin typeface="Times New Roman"/>
                <a:cs typeface="Times New Roman"/>
              </a:rPr>
              <a:t> dấu hai </a:t>
            </a:r>
            <a:r>
              <a:rPr sz="1800" dirty="0">
                <a:latin typeface="Times New Roman"/>
                <a:cs typeface="Times New Roman"/>
              </a:rPr>
              <a:t>chấm trong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sau:</a:t>
            </a:r>
          </a:p>
          <a:p>
            <a:pPr marL="12700" marR="5080">
              <a:lnSpc>
                <a:spcPct val="124400"/>
              </a:lnSpc>
              <a:spcBef>
                <a:spcPts val="5"/>
              </a:spcBef>
            </a:pPr>
            <a:r>
              <a:rPr sz="1800" dirty="0">
                <a:latin typeface="Times New Roman"/>
                <a:cs typeface="Times New Roman"/>
              </a:rPr>
              <a:t>a.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Thật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thì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lão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chỉ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tẩm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ngẩm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thế,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nhưng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cũng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phết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chả</a:t>
            </a:r>
            <a:r>
              <a:rPr sz="1800" spc="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vừa</a:t>
            </a:r>
            <a:r>
              <a:rPr sz="1800" spc="9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đâu: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lão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vừa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xin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một </a:t>
            </a:r>
            <a:r>
              <a:rPr sz="1800" spc="-5" dirty="0">
                <a:latin typeface="Times New Roman"/>
                <a:cs typeface="Times New Roman"/>
              </a:rPr>
              <a:t>ít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 </a:t>
            </a:r>
            <a:r>
              <a:rPr sz="1800" dirty="0">
                <a:latin typeface="Times New Roman"/>
                <a:cs typeface="Times New Roman"/>
              </a:rPr>
              <a:t>chó.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“cũng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ra</a:t>
            </a:r>
            <a:r>
              <a:rPr sz="1800" dirty="0">
                <a:latin typeface="Times New Roman"/>
                <a:cs typeface="Times New Roman"/>
              </a:rPr>
              <a:t> phết chứ</a:t>
            </a:r>
            <a:r>
              <a:rPr sz="1800" spc="-5" dirty="0">
                <a:latin typeface="Times New Roman"/>
                <a:cs typeface="Times New Roman"/>
              </a:rPr>
              <a:t> chả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vừa</a:t>
            </a:r>
            <a:r>
              <a:rPr sz="1800" dirty="0">
                <a:latin typeface="Times New Roman"/>
                <a:cs typeface="Times New Roman"/>
              </a:rPr>
              <a:t> đâu”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7540" cy="446849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241935" indent="-229870">
              <a:lnSpc>
                <a:spcPct val="100000"/>
              </a:lnSpc>
              <a:spcBef>
                <a:spcPts val="625"/>
              </a:spcBef>
              <a:buAutoNum type="alphaL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Một </a:t>
            </a:r>
            <a:r>
              <a:rPr sz="1800" dirty="0">
                <a:latin typeface="Times New Roman"/>
                <a:cs typeface="Times New Roman"/>
              </a:rPr>
              <a:t>luồng</a:t>
            </a:r>
            <a:r>
              <a:rPr sz="1800" spc="-5" dirty="0">
                <a:latin typeface="Times New Roman"/>
                <a:cs typeface="Times New Roman"/>
              </a:rPr>
              <a:t> gió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lạnh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thổi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qua:</a:t>
            </a:r>
            <a:r>
              <a:rPr sz="1800" dirty="0">
                <a:latin typeface="Times New Roman"/>
                <a:cs typeface="Times New Roman"/>
              </a:rPr>
              <a:t> mấy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lá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rụng.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Làm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rõ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thêm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sự</a:t>
            </a:r>
            <a:r>
              <a:rPr sz="1800" dirty="0">
                <a:latin typeface="Times New Roman"/>
                <a:cs typeface="Times New Roman"/>
              </a:rPr>
              <a:t> việc (hệ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quả)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xảy</a:t>
            </a:r>
            <a:r>
              <a:rPr sz="1800" dirty="0">
                <a:latin typeface="Times New Roman"/>
                <a:cs typeface="Times New Roman"/>
              </a:rPr>
              <a:t> ra</a:t>
            </a:r>
            <a:r>
              <a:rPr sz="1800" spc="-5" dirty="0">
                <a:latin typeface="Times New Roman"/>
                <a:cs typeface="Times New Roman"/>
              </a:rPr>
              <a:t> sau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khi</a:t>
            </a:r>
            <a:r>
              <a:rPr sz="1800" dirty="0">
                <a:latin typeface="Times New Roman"/>
                <a:cs typeface="Times New Roman"/>
              </a:rPr>
              <a:t> 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một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luồng </a:t>
            </a:r>
            <a:r>
              <a:rPr sz="1800" spc="-5" dirty="0">
                <a:latin typeface="Times New Roman"/>
                <a:cs typeface="Times New Roman"/>
              </a:rPr>
              <a:t>gió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lạnh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thổi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qua.</a:t>
            </a:r>
            <a:endParaRPr sz="1800" dirty="0">
              <a:latin typeface="Times New Roman"/>
              <a:cs typeface="Times New Roman"/>
            </a:endParaRPr>
          </a:p>
          <a:p>
            <a:pPr marL="12700" marR="5080">
              <a:lnSpc>
                <a:spcPts val="2700"/>
              </a:lnSpc>
              <a:spcBef>
                <a:spcPts val="165"/>
              </a:spcBef>
              <a:buAutoNum type="alphaLcPeriod" startAt="3"/>
              <a:tabLst>
                <a:tab pos="236854" algn="l"/>
              </a:tabLst>
            </a:pPr>
            <a:r>
              <a:rPr sz="1800" dirty="0">
                <a:latin typeface="Times New Roman"/>
                <a:cs typeface="Times New Roman"/>
              </a:rPr>
              <a:t>Cảnh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vật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chung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quanh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đều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đổi,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vì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chính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lòng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đang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sự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thay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</a:t>
            </a:r>
            <a:r>
              <a:rPr sz="1800" spc="5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lớn:</a:t>
            </a:r>
            <a:r>
              <a:rPr sz="1800" spc="6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hôm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nay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đi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học.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Giải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nghĩa </a:t>
            </a:r>
            <a:r>
              <a:rPr sz="1800" dirty="0">
                <a:latin typeface="Times New Roman"/>
                <a:cs typeface="Times New Roman"/>
              </a:rPr>
              <a:t>cho sự</a:t>
            </a:r>
            <a:r>
              <a:rPr sz="1800" spc="-5" dirty="0">
                <a:latin typeface="Times New Roman"/>
                <a:cs typeface="Times New Roman"/>
              </a:rPr>
              <a:t> thay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đổi</a:t>
            </a:r>
            <a:r>
              <a:rPr sz="1800" dirty="0">
                <a:latin typeface="Times New Roman"/>
                <a:cs typeface="Times New Roman"/>
              </a:rPr>
              <a:t> lớn</a:t>
            </a:r>
          </a:p>
          <a:p>
            <a:pPr marL="241935" indent="-229870">
              <a:lnSpc>
                <a:spcPct val="100000"/>
              </a:lnSpc>
              <a:spcBef>
                <a:spcPts val="525"/>
              </a:spcBef>
              <a:buAutoNum type="alphaLcPeriod" startAt="4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Mẹ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hồi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hộp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dirty="0">
                <a:latin typeface="Times New Roman"/>
                <a:cs typeface="Times New Roman"/>
              </a:rPr>
              <a:t> thầm</a:t>
            </a:r>
            <a:r>
              <a:rPr sz="1800" spc="-5" dirty="0">
                <a:latin typeface="Times New Roman"/>
                <a:cs typeface="Times New Roman"/>
              </a:rPr>
              <a:t> vào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tôi: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-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nhận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không?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dẫn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trực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tiếp</a:t>
            </a:r>
          </a:p>
          <a:p>
            <a:pPr marL="12700" marR="5080">
              <a:lnSpc>
                <a:spcPts val="2690"/>
              </a:lnSpc>
              <a:spcBef>
                <a:spcPts val="175"/>
              </a:spcBef>
            </a:pPr>
            <a:r>
              <a:rPr sz="1800" dirty="0">
                <a:latin typeface="Times New Roman"/>
                <a:cs typeface="Times New Roman"/>
              </a:rPr>
              <a:t>e.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cứ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in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trách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tôi;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kêu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ư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ử,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nhìn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tôi,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muốn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bảo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rằng: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A!</a:t>
            </a:r>
            <a:r>
              <a:rPr sz="1800" spc="-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lão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già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tệ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lắm!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 ăn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</a:t>
            </a:r>
            <a:r>
              <a:rPr sz="1800" spc="-10" dirty="0">
                <a:latin typeface="Times New Roman"/>
                <a:cs typeface="Times New Roman"/>
              </a:rPr>
              <a:t>với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lão</a:t>
            </a:r>
            <a:r>
              <a:rPr sz="1800" dirty="0">
                <a:latin typeface="Times New Roman"/>
                <a:cs typeface="Times New Roman"/>
              </a:rPr>
              <a:t> như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nào </a:t>
            </a:r>
            <a:r>
              <a:rPr sz="1800" dirty="0">
                <a:latin typeface="Times New Roman"/>
                <a:cs typeface="Times New Roman"/>
              </a:rPr>
              <a:t>mà lão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xử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dirty="0">
                <a:latin typeface="Times New Roman"/>
                <a:cs typeface="Times New Roman"/>
              </a:rPr>
              <a:t> thế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</a:t>
            </a:r>
            <a:r>
              <a:rPr sz="1800" dirty="0">
                <a:latin typeface="Times New Roman"/>
                <a:cs typeface="Times New Roman"/>
              </a:rPr>
              <a:t> à?</a:t>
            </a: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Đánh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 </a:t>
            </a:r>
            <a:r>
              <a:rPr sz="1800" dirty="0">
                <a:latin typeface="Times New Roman"/>
                <a:cs typeface="Times New Roman"/>
              </a:rPr>
              <a:t>lời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-5" dirty="0">
                <a:latin typeface="Times New Roman"/>
                <a:cs typeface="Times New Roman"/>
              </a:rPr>
              <a:t> của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nhân vật</a:t>
            </a:r>
          </a:p>
          <a:p>
            <a:pPr marL="12700">
              <a:lnSpc>
                <a:spcPct val="100000"/>
              </a:lnSpc>
              <a:spcBef>
                <a:spcPts val="540"/>
              </a:spcBef>
            </a:pPr>
            <a:r>
              <a:rPr sz="1800" dirty="0">
                <a:latin typeface="Times New Roman"/>
                <a:cs typeface="Times New Roman"/>
              </a:rPr>
              <a:t>g. Bộ: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đơn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vị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đo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chiều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dài hay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dùng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 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và</a:t>
            </a:r>
            <a:r>
              <a:rPr sz="1800" spc="-5" dirty="0">
                <a:latin typeface="Times New Roman"/>
                <a:cs typeface="Times New Roman"/>
              </a:rPr>
              <a:t> Mỹ,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bằng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0,3048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m.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Wingdings"/>
                <a:cs typeface="Wingdings"/>
              </a:rPr>
              <a:t></a:t>
            </a:r>
            <a:r>
              <a:rPr sz="1800" spc="-5" dirty="0">
                <a:latin typeface="Times New Roman"/>
                <a:cs typeface="Times New Roman"/>
              </a:rPr>
              <a:t> Giải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thích,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chú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thích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từ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ngữ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819658"/>
            <a:ext cx="8258175" cy="583628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800" b="1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Bài 4.</a:t>
            </a:r>
            <a:r>
              <a:rPr sz="1800" b="1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Cho</a:t>
            </a:r>
            <a:r>
              <a:rPr sz="1800" spc="-5" dirty="0">
                <a:latin typeface="Times New Roman"/>
                <a:cs typeface="Times New Roman"/>
              </a:rPr>
              <a:t> biết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tác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dụng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của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dấu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ngoặc </a:t>
            </a:r>
            <a:r>
              <a:rPr sz="1800" spc="-5" dirty="0">
                <a:latin typeface="Times New Roman"/>
                <a:cs typeface="Times New Roman"/>
              </a:rPr>
              <a:t>kép</a:t>
            </a:r>
            <a:r>
              <a:rPr sz="1800" dirty="0">
                <a:latin typeface="Times New Roman"/>
                <a:cs typeface="Times New Roman"/>
              </a:rPr>
              <a:t> trong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các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dirty="0">
                <a:latin typeface="Times New Roman"/>
                <a:cs typeface="Times New Roman"/>
              </a:rPr>
              <a:t> sau:</a:t>
            </a:r>
          </a:p>
          <a:p>
            <a:pPr marL="229235" marR="5668645" indent="-229235">
              <a:lnSpc>
                <a:spcPct val="124400"/>
              </a:lnSpc>
              <a:buAutoNum type="alphaLcPeriod"/>
              <a:tabLst>
                <a:tab pos="229235" algn="l"/>
              </a:tabLst>
            </a:pPr>
            <a:r>
              <a:rPr sz="1800" dirty="0">
                <a:latin typeface="Times New Roman"/>
                <a:cs typeface="Times New Roman"/>
              </a:rPr>
              <a:t>Trên</a:t>
            </a:r>
            <a:r>
              <a:rPr sz="1800" spc="-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đường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hành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quân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xa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Dừng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chân </a:t>
            </a:r>
            <a:r>
              <a:rPr sz="1800" spc="-10" dirty="0">
                <a:latin typeface="Times New Roman"/>
                <a:cs typeface="Times New Roman"/>
              </a:rPr>
              <a:t>bên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xóm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nhỏ</a:t>
            </a:r>
          </a:p>
          <a:p>
            <a:pPr marL="242570">
              <a:lnSpc>
                <a:spcPct val="100000"/>
              </a:lnSpc>
              <a:spcBef>
                <a:spcPts val="540"/>
              </a:spcBef>
            </a:pPr>
            <a:r>
              <a:rPr sz="1800" spc="-5" dirty="0">
                <a:latin typeface="Times New Roman"/>
                <a:cs typeface="Times New Roman"/>
              </a:rPr>
              <a:t>Tiếng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gà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ai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nhảy </a:t>
            </a:r>
            <a:r>
              <a:rPr sz="1800" dirty="0">
                <a:latin typeface="Times New Roman"/>
                <a:cs typeface="Times New Roman"/>
              </a:rPr>
              <a:t>ổ</a:t>
            </a:r>
          </a:p>
          <a:p>
            <a:pPr marL="242570">
              <a:lnSpc>
                <a:spcPct val="100000"/>
              </a:lnSpc>
              <a:spcBef>
                <a:spcPts val="535"/>
              </a:spcBef>
            </a:pPr>
            <a:r>
              <a:rPr sz="1800" spc="-5" dirty="0">
                <a:latin typeface="Times New Roman"/>
                <a:cs typeface="Times New Roman"/>
              </a:rPr>
              <a:t>“Cục…cục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tác </a:t>
            </a:r>
            <a:r>
              <a:rPr sz="1800" spc="-5" dirty="0">
                <a:latin typeface="Times New Roman"/>
                <a:cs typeface="Times New Roman"/>
              </a:rPr>
              <a:t>cục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ta”</a:t>
            </a:r>
          </a:p>
          <a:p>
            <a:pPr marL="1728470">
              <a:lnSpc>
                <a:spcPct val="100000"/>
              </a:lnSpc>
              <a:spcBef>
                <a:spcPts val="525"/>
              </a:spcBef>
            </a:pPr>
            <a:r>
              <a:rPr sz="1800" spc="-5" dirty="0">
                <a:latin typeface="Times New Roman"/>
                <a:cs typeface="Times New Roman"/>
              </a:rPr>
              <a:t>(Xuân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Quỳnh)</a:t>
            </a:r>
            <a:endParaRPr sz="1800" dirty="0">
              <a:latin typeface="Times New Roman"/>
              <a:cs typeface="Times New Roman"/>
            </a:endParaRPr>
          </a:p>
          <a:p>
            <a:pPr marL="241935" indent="-229870">
              <a:lnSpc>
                <a:spcPct val="100000"/>
              </a:lnSpc>
              <a:spcBef>
                <a:spcPts val="530"/>
              </a:spcBef>
              <a:buAutoNum type="alphaLcPeriod" startAt="2"/>
              <a:tabLst>
                <a:tab pos="242570" algn="l"/>
              </a:tabLst>
            </a:pPr>
            <a:r>
              <a:rPr sz="1800" spc="-5" dirty="0">
                <a:latin typeface="Times New Roman"/>
                <a:cs typeface="Times New Roman"/>
              </a:rPr>
              <a:t>Thế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mà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nghe</a:t>
            </a:r>
            <a:r>
              <a:rPr sz="1800" dirty="0">
                <a:latin typeface="Times New Roman"/>
                <a:cs typeface="Times New Roman"/>
              </a:rPr>
              <a:t> xong câu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chuyện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này, qua một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thoáng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liên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tưởng,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bỗng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“sáng</a:t>
            </a:r>
            <a:r>
              <a:rPr sz="1800" spc="-2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mắt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ra”.</a:t>
            </a:r>
          </a:p>
          <a:p>
            <a:pPr marL="12700" marR="6350">
              <a:lnSpc>
                <a:spcPct val="124400"/>
              </a:lnSpc>
              <a:spcBef>
                <a:spcPts val="10"/>
              </a:spcBef>
              <a:buAutoNum type="alphaLcPeriod" startAt="2"/>
              <a:tabLst>
                <a:tab pos="233679" algn="l"/>
              </a:tabLst>
            </a:pPr>
            <a:r>
              <a:rPr sz="1800" dirty="0">
                <a:latin typeface="Times New Roman"/>
                <a:cs typeface="Times New Roman"/>
              </a:rPr>
              <a:t>Thấy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Thạch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Sanh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về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một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gánh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củi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lớn,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hắn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bụng: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“Người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này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khỏe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như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voi.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Nó </a:t>
            </a:r>
            <a:r>
              <a:rPr sz="1800" dirty="0">
                <a:latin typeface="Times New Roman"/>
                <a:cs typeface="Times New Roman"/>
              </a:rPr>
              <a:t>về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ở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cùng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thì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lợi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biết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bao”</a:t>
            </a:r>
            <a:endParaRPr sz="1800" dirty="0">
              <a:latin typeface="Times New Roman"/>
              <a:cs typeface="Times New Roman"/>
            </a:endParaRPr>
          </a:p>
          <a:p>
            <a:pPr marL="12700" marR="5715">
              <a:lnSpc>
                <a:spcPct val="124400"/>
              </a:lnSpc>
              <a:spcBef>
                <a:spcPts val="5"/>
              </a:spcBef>
              <a:buAutoNum type="alphaLcPeriod" startAt="2"/>
              <a:tabLst>
                <a:tab pos="247015" algn="l"/>
              </a:tabLst>
            </a:pP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câu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chủ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đề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“Lịch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sử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ta</a:t>
            </a:r>
            <a:r>
              <a:rPr sz="1800" spc="5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đã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có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nhiều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cuộc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kháng</a:t>
            </a:r>
            <a:r>
              <a:rPr sz="1800" spc="4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vĩ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đại</a:t>
            </a:r>
            <a:r>
              <a:rPr sz="1800" spc="4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chứng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tỏ</a:t>
            </a:r>
            <a:r>
              <a:rPr sz="1800" spc="3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tinh</a:t>
            </a:r>
            <a:r>
              <a:rPr sz="1800" spc="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thần</a:t>
            </a:r>
            <a:r>
              <a:rPr sz="1800" spc="3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yêu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nước</a:t>
            </a:r>
            <a:r>
              <a:rPr sz="1800" dirty="0">
                <a:latin typeface="Times New Roman"/>
                <a:cs typeface="Times New Roman"/>
              </a:rPr>
              <a:t>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-5" dirty="0">
                <a:latin typeface="Times New Roman"/>
                <a:cs typeface="Times New Roman"/>
              </a:rPr>
              <a:t> ta”,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hãy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viết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đoạn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văn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theo</a:t>
            </a:r>
            <a:r>
              <a:rPr sz="1800" dirty="0">
                <a:latin typeface="Times New Roman"/>
                <a:cs typeface="Times New Roman"/>
              </a:rPr>
              <a:t> cách</a:t>
            </a:r>
            <a:r>
              <a:rPr sz="1800" spc="-5" dirty="0">
                <a:latin typeface="Times New Roman"/>
                <a:cs typeface="Times New Roman"/>
              </a:rPr>
              <a:t> diễn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dịch.</a:t>
            </a:r>
            <a:endParaRPr sz="1800" dirty="0">
              <a:latin typeface="Times New Roman"/>
              <a:cs typeface="Times New Roman"/>
            </a:endParaRPr>
          </a:p>
          <a:p>
            <a:pPr marL="230504" indent="-218440">
              <a:lnSpc>
                <a:spcPct val="100000"/>
              </a:lnSpc>
              <a:spcBef>
                <a:spcPts val="540"/>
              </a:spcBef>
              <a:buAutoNum type="alphaLcPeriod" startAt="2"/>
              <a:tabLst>
                <a:tab pos="231140" algn="l"/>
              </a:tabLst>
            </a:pPr>
            <a:r>
              <a:rPr sz="1800" dirty="0">
                <a:latin typeface="Times New Roman"/>
                <a:cs typeface="Times New Roman"/>
              </a:rPr>
              <a:t>–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Chú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này giống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con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bọ</a:t>
            </a:r>
            <a:r>
              <a:rPr sz="1800" spc="-2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hung.</a:t>
            </a:r>
          </a:p>
          <a:p>
            <a:pPr marL="12700" marR="5080">
              <a:lnSpc>
                <a:spcPct val="124400"/>
              </a:lnSpc>
            </a:pPr>
            <a:r>
              <a:rPr sz="1800" spc="-5" dirty="0">
                <a:latin typeface="Times New Roman"/>
                <a:cs typeface="Times New Roman"/>
              </a:rPr>
              <a:t>Người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chiến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sĩ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là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dân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Bắc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Bộ,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không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tiếng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địa</a:t>
            </a:r>
            <a:r>
              <a:rPr sz="1800" spc="8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phương,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lấy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làm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bối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rối.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Sau</a:t>
            </a:r>
            <a:r>
              <a:rPr sz="1800" spc="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đó</a:t>
            </a:r>
            <a:r>
              <a:rPr sz="1800" spc="7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mới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hiểu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ý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nghĩa </a:t>
            </a:r>
            <a:r>
              <a:rPr sz="1800" spc="-5" dirty="0">
                <a:latin typeface="Times New Roman"/>
                <a:cs typeface="Times New Roman"/>
              </a:rPr>
              <a:t>của </a:t>
            </a:r>
            <a:r>
              <a:rPr sz="1800" dirty="0">
                <a:latin typeface="Times New Roman"/>
                <a:cs typeface="Times New Roman"/>
              </a:rPr>
              <a:t>câu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nói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ấy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là:</a:t>
            </a:r>
            <a:r>
              <a:rPr sz="1800" spc="-5" dirty="0">
                <a:latin typeface="Times New Roman"/>
                <a:cs typeface="Times New Roman"/>
              </a:rPr>
              <a:t> “Chú</a:t>
            </a:r>
            <a:r>
              <a:rPr sz="1800" dirty="0">
                <a:latin typeface="Times New Roman"/>
                <a:cs typeface="Times New Roman"/>
              </a:rPr>
              <a:t> này </a:t>
            </a:r>
            <a:r>
              <a:rPr sz="1800" spc="-5" dirty="0">
                <a:latin typeface="Times New Roman"/>
                <a:cs typeface="Times New Roman"/>
              </a:rPr>
              <a:t>rất</a:t>
            </a:r>
            <a:r>
              <a:rPr sz="1800" spc="-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giống</a:t>
            </a:r>
            <a:r>
              <a:rPr sz="1800" dirty="0">
                <a:latin typeface="Times New Roman"/>
                <a:cs typeface="Times New Roman"/>
              </a:rPr>
              <a:t> con của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bố”</a:t>
            </a:r>
          </a:p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800" dirty="0">
                <a:latin typeface="Times New Roman"/>
                <a:cs typeface="Times New Roman"/>
              </a:rPr>
              <a:t>g. </a:t>
            </a:r>
            <a:r>
              <a:rPr sz="1800" spc="-5" dirty="0">
                <a:latin typeface="Times New Roman"/>
                <a:cs typeface="Times New Roman"/>
              </a:rPr>
              <a:t>Tôi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nhìn</a:t>
            </a:r>
            <a:r>
              <a:rPr sz="1800" spc="-1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như </a:t>
            </a:r>
            <a:r>
              <a:rPr sz="1800" spc="-5" dirty="0">
                <a:latin typeface="Times New Roman"/>
                <a:cs typeface="Times New Roman"/>
              </a:rPr>
              <a:t>thôi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miên</a:t>
            </a:r>
            <a:r>
              <a:rPr sz="1800" spc="-5" dirty="0">
                <a:latin typeface="Times New Roman"/>
                <a:cs typeface="Times New Roman"/>
              </a:rPr>
              <a:t> vào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dòng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5" dirty="0">
                <a:latin typeface="Times New Roman"/>
                <a:cs typeface="Times New Roman"/>
              </a:rPr>
              <a:t>chữ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đề</a:t>
            </a:r>
            <a:r>
              <a:rPr sz="1800" spc="1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trên</a:t>
            </a:r>
            <a:r>
              <a:rPr sz="180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bức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tranh:</a:t>
            </a:r>
            <a:r>
              <a:rPr sz="1800" dirty="0">
                <a:latin typeface="Times New Roman"/>
                <a:cs typeface="Times New Roman"/>
              </a:rPr>
              <a:t> “Anh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trai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tôi”</a:t>
            </a:r>
          </a:p>
          <a:p>
            <a:pPr marL="12700" marR="5080">
              <a:lnSpc>
                <a:spcPts val="2700"/>
              </a:lnSpc>
              <a:spcBef>
                <a:spcPts val="90"/>
              </a:spcBef>
            </a:pPr>
            <a:r>
              <a:rPr sz="1800" dirty="0">
                <a:latin typeface="Times New Roman"/>
                <a:cs typeface="Times New Roman"/>
              </a:rPr>
              <a:t>h.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Năm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2000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là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năm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đầu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tiên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Việt</a:t>
            </a:r>
            <a:r>
              <a:rPr sz="1800" spc="-8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Nam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tham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gia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Ngày</a:t>
            </a:r>
            <a:r>
              <a:rPr sz="1800" spc="-7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trái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đất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với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spc="-5" dirty="0">
                <a:latin typeface="Times New Roman"/>
                <a:cs typeface="Times New Roman"/>
              </a:rPr>
              <a:t>chủ</a:t>
            </a:r>
            <a:r>
              <a:rPr sz="1800" spc="-60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đề</a:t>
            </a:r>
            <a:r>
              <a:rPr sz="1800" spc="-7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“Một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ngày</a:t>
            </a:r>
            <a:r>
              <a:rPr sz="1800" spc="-6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không </a:t>
            </a:r>
            <a:r>
              <a:rPr sz="1800" spc="-434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dùng</a:t>
            </a:r>
            <a:r>
              <a:rPr sz="1800" spc="-5" dirty="0">
                <a:latin typeface="Times New Roman"/>
                <a:cs typeface="Times New Roman"/>
              </a:rPr>
              <a:t> </a:t>
            </a:r>
            <a:r>
              <a:rPr sz="1800" dirty="0">
                <a:latin typeface="Times New Roman"/>
                <a:cs typeface="Times New Roman"/>
              </a:rPr>
              <a:t>bao</a:t>
            </a:r>
            <a:r>
              <a:rPr sz="1800" spc="5" dirty="0">
                <a:latin typeface="Times New Roman"/>
                <a:cs typeface="Times New Roman"/>
              </a:rPr>
              <a:t> </a:t>
            </a:r>
            <a:r>
              <a:rPr sz="1800" spc="-10" dirty="0">
                <a:latin typeface="Times New Roman"/>
                <a:cs typeface="Times New Roman"/>
              </a:rPr>
              <a:t>ni</a:t>
            </a:r>
            <a:r>
              <a:rPr sz="1800" dirty="0">
                <a:latin typeface="Times New Roman"/>
                <a:cs typeface="Times New Roman"/>
              </a:rPr>
              <a:t> lông”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2349</Words>
  <PresentationFormat>Custom</PresentationFormat>
  <Paragraphs>138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Times New Roman</vt:lpstr>
      <vt:lpstr>Wingdings</vt:lpstr>
      <vt:lpstr>Office Theme</vt:lpstr>
      <vt:lpstr>BÀI 11. ÔN TẬP VỀ DẤU CÂU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2021-06-25T08:50:13Z</dcterms:created>
  <dcterms:modified xsi:type="dcterms:W3CDTF">2021-07-04T15:37:33Z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2021-06-25T00:00:00Z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2021-06-25T00:00:00Z</vt:filetime>
  </property>
</Properties>
</file>