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0110" y="882142"/>
            <a:ext cx="4218178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BÀI</a:t>
            </a:r>
            <a:r>
              <a:rPr spc="-10" dirty="0"/>
              <a:t> </a:t>
            </a:r>
            <a:r>
              <a:rPr dirty="0"/>
              <a:t>11.</a:t>
            </a:r>
            <a:r>
              <a:rPr spc="-10" dirty="0"/>
              <a:t> </a:t>
            </a:r>
            <a:r>
              <a:rPr dirty="0"/>
              <a:t>ÔN</a:t>
            </a:r>
            <a:r>
              <a:rPr spc="-10" dirty="0"/>
              <a:t> </a:t>
            </a:r>
            <a:r>
              <a:rPr spc="-5" dirty="0"/>
              <a:t>TẬP </a:t>
            </a:r>
            <a:r>
              <a:rPr dirty="0"/>
              <a:t>VỀ</a:t>
            </a:r>
            <a:r>
              <a:rPr spc="-15" dirty="0"/>
              <a:t> </a:t>
            </a:r>
            <a:r>
              <a:rPr spc="-5" dirty="0"/>
              <a:t>DẤU</a:t>
            </a:r>
            <a:r>
              <a:rPr spc="-10" dirty="0"/>
              <a:t> </a:t>
            </a:r>
            <a:r>
              <a:rPr spc="-5" dirty="0"/>
              <a:t>CÂU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79" y="2209800"/>
            <a:ext cx="5120640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538670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i.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 </a:t>
            </a:r>
            <a:r>
              <a:rPr sz="1800" spc="-5" dirty="0">
                <a:latin typeface="Times New Roman"/>
                <a:cs typeface="Times New Roman"/>
              </a:rPr>
              <a:t>Bạch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mệnh</a:t>
            </a:r>
            <a:r>
              <a:rPr sz="1800" spc="-5" dirty="0">
                <a:latin typeface="Times New Roman"/>
                <a:cs typeface="Times New Roman"/>
              </a:rPr>
              <a:t> danh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“tiên</a:t>
            </a:r>
            <a:r>
              <a:rPr sz="1800" dirty="0">
                <a:latin typeface="Times New Roman"/>
                <a:cs typeface="Times New Roman"/>
              </a:rPr>
              <a:t> thơ”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k.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tác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“Tắt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đèn”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294005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Cho biết </a:t>
            </a:r>
            <a:r>
              <a:rPr sz="1800" spc="-5" dirty="0">
                <a:latin typeface="Times New Roman"/>
                <a:cs typeface="Times New Roman"/>
              </a:rPr>
              <a:t>tác dụng </a:t>
            </a:r>
            <a:r>
              <a:rPr sz="1800" dirty="0">
                <a:latin typeface="Times New Roman"/>
                <a:cs typeface="Times New Roman"/>
              </a:rPr>
              <a:t>của dấu </a:t>
            </a:r>
            <a:r>
              <a:rPr sz="1800" spc="-5" dirty="0">
                <a:latin typeface="Times New Roman"/>
                <a:cs typeface="Times New Roman"/>
              </a:rPr>
              <a:t>ngoặc </a:t>
            </a:r>
            <a:r>
              <a:rPr sz="1800" dirty="0">
                <a:latin typeface="Times New Roman"/>
                <a:cs typeface="Times New Roman"/>
              </a:rPr>
              <a:t>kép trong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câu sau: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a.</a:t>
            </a:r>
          </a:p>
          <a:p>
            <a:pPr marL="12700" marR="784225">
              <a:lnSpc>
                <a:spcPct val="124400"/>
              </a:lnSpc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 dấu cụm </a:t>
            </a:r>
            <a:r>
              <a:rPr sz="1800" dirty="0">
                <a:latin typeface="Times New Roman"/>
                <a:cs typeface="Times New Roman"/>
              </a:rPr>
              <a:t>từ thể hiện </a:t>
            </a:r>
            <a:r>
              <a:rPr sz="1800" spc="-5" dirty="0">
                <a:latin typeface="Times New Roman"/>
                <a:cs typeface="Times New Roman"/>
              </a:rPr>
              <a:t>tiếng </a:t>
            </a:r>
            <a:r>
              <a:rPr sz="1800" dirty="0">
                <a:latin typeface="Times New Roman"/>
                <a:cs typeface="Times New Roman"/>
              </a:rPr>
              <a:t>kêu của con </a:t>
            </a:r>
            <a:r>
              <a:rPr sz="1800" spc="-10" dirty="0">
                <a:latin typeface="Times New Roman"/>
                <a:cs typeface="Times New Roman"/>
              </a:rPr>
              <a:t>gà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b.</a:t>
            </a:r>
          </a:p>
          <a:p>
            <a:pPr marL="12700" marR="77851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 dấu cụm </a:t>
            </a:r>
            <a:r>
              <a:rPr sz="1800" dirty="0">
                <a:latin typeface="Times New Roman"/>
                <a:cs typeface="Times New Roman"/>
              </a:rPr>
              <a:t>từ cần </a:t>
            </a:r>
            <a:r>
              <a:rPr sz="1800" spc="-5" dirty="0">
                <a:latin typeface="Times New Roman"/>
                <a:cs typeface="Times New Roman"/>
              </a:rPr>
              <a:t>được chú </a:t>
            </a:r>
            <a:r>
              <a:rPr sz="1800" dirty="0">
                <a:latin typeface="Times New Roman"/>
                <a:cs typeface="Times New Roman"/>
              </a:rPr>
              <a:t>ý, có ý </a:t>
            </a:r>
            <a:r>
              <a:rPr sz="1800" spc="-5" dirty="0">
                <a:latin typeface="Times New Roman"/>
                <a:cs typeface="Times New Roman"/>
              </a:rPr>
              <a:t>đặc biệt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c.</a:t>
            </a:r>
          </a:p>
          <a:p>
            <a:pPr marL="12700" marR="2025014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Đánh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-5" dirty="0">
                <a:latin typeface="Times New Roman"/>
                <a:cs typeface="Times New Roman"/>
              </a:rPr>
              <a:t> Thông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d.</a:t>
            </a:r>
          </a:p>
          <a:p>
            <a:pPr marL="12700" marR="508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đề</a:t>
            </a:r>
            <a:r>
              <a:rPr sz="1800" dirty="0">
                <a:latin typeface="Times New Roman"/>
                <a:cs typeface="Times New Roman"/>
              </a:rPr>
              <a:t> cần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e.</a:t>
            </a:r>
          </a:p>
          <a:p>
            <a:pPr marL="12700" marR="263207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" dirty="0">
                <a:latin typeface="Times New Roman"/>
                <a:cs typeface="Times New Roman"/>
              </a:rPr>
              <a:t> 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g.</a:t>
            </a: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Đánh dấu </a:t>
            </a:r>
            <a:r>
              <a:rPr sz="1800" dirty="0">
                <a:latin typeface="Times New Roman"/>
                <a:cs typeface="Times New Roman"/>
              </a:rPr>
              <a:t>tựa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thuật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1866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Đánh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i.</a:t>
            </a:r>
          </a:p>
          <a:p>
            <a:pPr marL="12700" marR="4263390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 dấu cụm </a:t>
            </a:r>
            <a:r>
              <a:rPr sz="1800" dirty="0">
                <a:latin typeface="Times New Roman"/>
                <a:cs typeface="Times New Roman"/>
              </a:rPr>
              <a:t>từ cần chú ý, nhấn </a:t>
            </a:r>
            <a:r>
              <a:rPr sz="1800" spc="-5" dirty="0">
                <a:latin typeface="Times New Roman"/>
                <a:cs typeface="Times New Roman"/>
              </a:rPr>
              <a:t>mạnh.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</a:t>
            </a:r>
          </a:p>
          <a:p>
            <a:pPr marL="70485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Đánh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tựa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 phẩm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5715">
              <a:lnSpc>
                <a:spcPct val="125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 </a:t>
            </a:r>
            <a:r>
              <a:rPr sz="1800" dirty="0">
                <a:latin typeface="Times New Roman"/>
                <a:cs typeface="Times New Roman"/>
              </a:rPr>
              <a:t>dấu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chấm và dấu </a:t>
            </a:r>
            <a:r>
              <a:rPr sz="1800" spc="-5" dirty="0">
                <a:latin typeface="Times New Roman"/>
                <a:cs typeface="Times New Roman"/>
              </a:rPr>
              <a:t>ngoặc </a:t>
            </a:r>
            <a:r>
              <a:rPr sz="1800" dirty="0">
                <a:latin typeface="Times New Roman"/>
                <a:cs typeface="Times New Roman"/>
              </a:rPr>
              <a:t>kép vào các đoạn </a:t>
            </a:r>
            <a:r>
              <a:rPr sz="1800" spc="-10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thích </a:t>
            </a:r>
            <a:r>
              <a:rPr sz="1800" dirty="0">
                <a:latin typeface="Times New Roman"/>
                <a:cs typeface="Times New Roman"/>
              </a:rPr>
              <a:t>hợp và </a:t>
            </a: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hoa chỗ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thiết: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690"/>
              </a:lnSpc>
              <a:spcBef>
                <a:spcPts val="175"/>
              </a:spcBef>
              <a:buAutoNum type="alphaLcPeriod"/>
              <a:tabLst>
                <a:tab pos="233679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rằng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 và 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hậu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dirty="0">
                <a:latin typeface="Times New Roman"/>
                <a:cs typeface="Times New Roman"/>
              </a:rPr>
              <a:t> đấy.</a:t>
            </a:r>
          </a:p>
          <a:p>
            <a:pPr marL="248285" indent="-236220">
              <a:lnSpc>
                <a:spcPct val="100000"/>
              </a:lnSpc>
              <a:spcBef>
                <a:spcPts val="350"/>
              </a:spcBef>
              <a:buAutoNum type="alphaLcPeriod"/>
              <a:tabLst>
                <a:tab pos="248920" algn="l"/>
              </a:tabLst>
            </a:pPr>
            <a:r>
              <a:rPr sz="1800" dirty="0">
                <a:latin typeface="Times New Roman"/>
                <a:cs typeface="Times New Roman"/>
              </a:rPr>
              <a:t>Thầy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trợn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cãi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nhầm,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nhầm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lphaLcPeriod" startAt="3"/>
              <a:tabLst>
                <a:tab pos="220345" algn="l"/>
              </a:tabLst>
            </a:pP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năm,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thuốc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giảm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hẳn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hút,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khẩu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XX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Âu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khói thuốc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lphaLcPeriod" startAt="4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dirty="0">
                <a:latin typeface="Times New Roman"/>
                <a:cs typeface="Times New Roman"/>
              </a:rPr>
              <a:t> tồn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5" dirty="0">
                <a:latin typeface="Times New Roman"/>
                <a:cs typeface="Times New Roman"/>
              </a:rPr>
              <a:t> không </a:t>
            </a:r>
            <a:r>
              <a:rPr sz="1800" dirty="0">
                <a:latin typeface="Times New Roman"/>
                <a:cs typeface="Times New Roman"/>
              </a:rPr>
              <a:t>tồn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310134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Tham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lphaLcPeriod"/>
              <a:tabLst>
                <a:tab pos="230504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nếu 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rằng: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 con đâu.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 và 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hậu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dirty="0">
                <a:latin typeface="Times New Roman"/>
                <a:cs typeface="Times New Roman"/>
              </a:rPr>
              <a:t> đấy.</a:t>
            </a:r>
          </a:p>
          <a:p>
            <a:pPr marL="12700" marR="5715">
              <a:lnSpc>
                <a:spcPct val="124600"/>
              </a:lnSpc>
              <a:spcBef>
                <a:spcPts val="10"/>
              </a:spcBef>
              <a:buAutoNum type="alphaLcPeriod"/>
              <a:tabLst>
                <a:tab pos="238125" algn="l"/>
              </a:tabLst>
            </a:pPr>
            <a:r>
              <a:rPr sz="1800" dirty="0">
                <a:latin typeface="Times New Roman"/>
                <a:cs typeface="Times New Roman"/>
              </a:rPr>
              <a:t>Thầy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cãi: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“Văn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chẳng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nhầm,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chăng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nhầm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có”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lphaLcPeriod"/>
              <a:tabLst>
                <a:tab pos="220345" algn="l"/>
              </a:tabLst>
            </a:pP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năm,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thuốc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giảm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hẳn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hút,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khẩu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kỉ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XX: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châu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thuốc</a:t>
            </a:r>
            <a:r>
              <a:rPr sz="1800" spc="-5" dirty="0">
                <a:latin typeface="Times New Roman"/>
                <a:cs typeface="Times New Roman"/>
              </a:rPr>
              <a:t> lá.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lphaLcPeriod" startAt="4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“con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đường”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tồn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loài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6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dấu</a:t>
            </a:r>
            <a:r>
              <a:rPr sz="1800" spc="-5" dirty="0">
                <a:latin typeface="Times New Roman"/>
                <a:cs typeface="Times New Roman"/>
              </a:rPr>
              <a:t> ngoặc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kép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những 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5" dirty="0">
                <a:latin typeface="Times New Roman"/>
                <a:cs typeface="Times New Roman"/>
              </a:rPr>
              <a:t> sau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:</a:t>
            </a:r>
          </a:p>
          <a:p>
            <a:pPr marL="12700" marR="5080">
              <a:lnSpc>
                <a:spcPct val="124400"/>
              </a:lnSpc>
              <a:buAutoNum type="alphaLcPeriod"/>
              <a:tabLst>
                <a:tab pos="231140" algn="l"/>
              </a:tabLst>
            </a:pPr>
            <a:r>
              <a:rPr sz="1800" spc="-5" dirty="0">
                <a:latin typeface="Times New Roman"/>
                <a:cs typeface="Times New Roman"/>
              </a:rPr>
              <a:t>Bố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hứng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 tặng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“đồng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nghiệp”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hẳn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xịn.</a:t>
            </a:r>
            <a:endParaRPr sz="1800" dirty="0">
              <a:latin typeface="Times New Roman"/>
              <a:cs typeface="Times New Roman"/>
            </a:endParaRPr>
          </a:p>
          <a:p>
            <a:pPr marL="298767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(Tạ</a:t>
            </a:r>
            <a:r>
              <a:rPr sz="1800" dirty="0">
                <a:latin typeface="Times New Roman"/>
                <a:cs typeface="Times New Roman"/>
              </a:rPr>
              <a:t> Duy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 tranh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gái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tôi)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242570" marR="5628005" indent="-230504">
              <a:lnSpc>
                <a:spcPct val="124400"/>
              </a:lnSpc>
              <a:buAutoNum type="alphaLcPeriod" startAt="2"/>
              <a:tabLst>
                <a:tab pos="243204" algn="l"/>
              </a:tabLst>
            </a:pP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thuê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khen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endParaRPr sz="1800" dirty="0">
              <a:latin typeface="Times New Roman"/>
              <a:cs typeface="Times New Roman"/>
            </a:endParaRPr>
          </a:p>
          <a:p>
            <a:pPr marL="300990" marR="5372735" indent="-58419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“Hoa </a:t>
            </a:r>
            <a:r>
              <a:rPr sz="1800" spc="-5" dirty="0">
                <a:latin typeface="Times New Roman"/>
                <a:cs typeface="Times New Roman"/>
              </a:rPr>
              <a:t>tay </a:t>
            </a:r>
            <a:r>
              <a:rPr sz="1800" dirty="0">
                <a:latin typeface="Times New Roman"/>
                <a:cs typeface="Times New Roman"/>
              </a:rPr>
              <a:t>thảo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nét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phượng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múa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bay”</a:t>
            </a:r>
            <a:endParaRPr sz="1800" dirty="0">
              <a:latin typeface="Times New Roman"/>
              <a:cs typeface="Times New Roman"/>
            </a:endParaRPr>
          </a:p>
          <a:p>
            <a:pPr marL="1443355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(Vũ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đồ)</a:t>
            </a:r>
          </a:p>
          <a:p>
            <a:pPr marL="230504" indent="-218440">
              <a:lnSpc>
                <a:spcPct val="100000"/>
              </a:lnSpc>
              <a:spcBef>
                <a:spcPts val="525"/>
              </a:spcBef>
              <a:buAutoNum type="alphaLcPeriod" startAt="3"/>
              <a:tabLst>
                <a:tab pos="231140" algn="l"/>
              </a:tabLst>
            </a:pP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hú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 </a:t>
            </a:r>
            <a:r>
              <a:rPr sz="1800" spc="-5" dirty="0">
                <a:latin typeface="Times New Roman"/>
                <a:cs typeface="Times New Roman"/>
              </a:rPr>
              <a:t>họ,</a:t>
            </a:r>
            <a:r>
              <a:rPr sz="1800" dirty="0">
                <a:latin typeface="Times New Roman"/>
                <a:cs typeface="Times New Roman"/>
              </a:rPr>
              <a:t> 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hú”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hú</a:t>
            </a:r>
            <a:r>
              <a:rPr sz="1800" spc="-5" dirty="0">
                <a:latin typeface="Times New Roman"/>
                <a:cs typeface="Times New Roman"/>
              </a:rPr>
              <a:t> chín;</a:t>
            </a:r>
            <a:r>
              <a:rPr sz="1800" dirty="0">
                <a:latin typeface="Times New Roman"/>
                <a:cs typeface="Times New Roman"/>
              </a:rPr>
              <a:t> 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tẹo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nào.</a:t>
            </a:r>
          </a:p>
          <a:p>
            <a:pPr marL="327279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(Duy Khán,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im </a:t>
            </a:r>
            <a:r>
              <a:rPr sz="1800" dirty="0">
                <a:latin typeface="Times New Roman"/>
                <a:cs typeface="Times New Roman"/>
              </a:rPr>
              <a:t>lặng)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a)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nghiệp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nghiệp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 không?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1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</a:t>
            </a:r>
            <a:r>
              <a:rPr sz="1800" i="1" spc="1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tay</a:t>
            </a:r>
            <a:r>
              <a:rPr sz="1800" i="1" spc="1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thảo</a:t>
            </a:r>
            <a:r>
              <a:rPr sz="1800" i="1" spc="1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1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nét</a:t>
            </a:r>
            <a:r>
              <a:rPr sz="1800" i="1" spc="1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–</a:t>
            </a:r>
            <a:r>
              <a:rPr sz="1800" i="1" spc="1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1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phượng</a:t>
            </a:r>
            <a:r>
              <a:rPr sz="1800" i="1" spc="1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múa</a:t>
            </a:r>
            <a:r>
              <a:rPr sz="1800" i="1" spc="1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rồng</a:t>
            </a:r>
            <a:r>
              <a:rPr sz="1800" i="1" spc="1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bay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không?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270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 miêu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hú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ra.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spc="5" dirty="0">
                <a:latin typeface="Times New Roman"/>
                <a:cs typeface="Times New Roman"/>
              </a:rPr>
              <a:t> gọi </a:t>
            </a:r>
            <a:r>
              <a:rPr sz="1800" spc="-5" dirty="0">
                <a:latin typeface="Times New Roman"/>
                <a:cs typeface="Times New Roman"/>
              </a:rPr>
              <a:t>loài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này, cũng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phát</a:t>
            </a:r>
            <a:r>
              <a:rPr sz="1800" spc="5" dirty="0">
                <a:latin typeface="Times New Roman"/>
                <a:cs typeface="Times New Roman"/>
              </a:rPr>
              <a:t>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A. KIẾN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THỨC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CƠ BẢN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Dấu chấm: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đặt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trần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thuật</a:t>
            </a: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Dấu chấm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hỏi: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dirty="0">
                <a:latin typeface="Times New Roman"/>
                <a:cs typeface="Times New Roman"/>
              </a:rPr>
              <a:t> 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 vấn</a:t>
            </a: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Dấu chấm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than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thán,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khiến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Tuy </a:t>
            </a:r>
            <a:r>
              <a:rPr sz="1800" spc="-5" dirty="0">
                <a:latin typeface="Times New Roman"/>
                <a:cs typeface="Times New Roman"/>
              </a:rPr>
              <a:t>nhiên, cũng </a:t>
            </a:r>
            <a:r>
              <a:rPr sz="1800" dirty="0">
                <a:latin typeface="Times New Roman"/>
                <a:cs typeface="Times New Roman"/>
              </a:rPr>
              <a:t>có lúc người ta dùng dấu chấm ở cuối câu cầu </a:t>
            </a:r>
            <a:r>
              <a:rPr sz="1800" spc="-5" dirty="0">
                <a:latin typeface="Times New Roman"/>
                <a:cs typeface="Times New Roman"/>
              </a:rPr>
              <a:t>khiến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đặt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dấu hỏi,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ngoặc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 ngờ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ngữ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  <a:buAutoNum type="arabicPeriod" startAt="4"/>
              <a:tabLst>
                <a:tab pos="247015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Dấu phẩy</a:t>
            </a:r>
            <a:r>
              <a:rPr sz="1800" spc="-5" dirty="0">
                <a:latin typeface="Times New Roman"/>
                <a:cs typeface="Times New Roman"/>
              </a:rPr>
              <a:t>: được </a:t>
            </a:r>
            <a:r>
              <a:rPr sz="1800" dirty="0">
                <a:latin typeface="Times New Roman"/>
                <a:cs typeface="Times New Roman"/>
              </a:rPr>
              <a:t>dùng </a:t>
            </a:r>
            <a:r>
              <a:rPr sz="1800" spc="-5" dirty="0">
                <a:latin typeface="Times New Roman"/>
                <a:cs typeface="Times New Roman"/>
              </a:rPr>
              <a:t>để đánh </a:t>
            </a:r>
            <a:r>
              <a:rPr sz="1800" dirty="0">
                <a:latin typeface="Times New Roman"/>
                <a:cs typeface="Times New Roman"/>
              </a:rPr>
              <a:t>dấu ranh </a:t>
            </a: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spc="-10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các bộ phận </a:t>
            </a:r>
            <a:r>
              <a:rPr sz="1800" spc="-5" dirty="0">
                <a:latin typeface="Times New Roman"/>
                <a:cs typeface="Times New Roman"/>
              </a:rPr>
              <a:t>của câu; Giữa </a:t>
            </a:r>
            <a:r>
              <a:rPr sz="1800" dirty="0">
                <a:latin typeface="Times New Roman"/>
                <a:cs typeface="Times New Roman"/>
              </a:rPr>
              <a:t>các thành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ngữ;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câu;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 thích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nó;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vế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ghép.</a:t>
            </a:r>
          </a:p>
          <a:p>
            <a:pPr marL="241935" indent="-229870" algn="just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242570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Dấu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chấm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lửng: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dùng</a:t>
            </a:r>
            <a:r>
              <a:rPr sz="1800" spc="-5" dirty="0">
                <a:latin typeface="Times New Roman"/>
                <a:cs typeface="Times New Roman"/>
              </a:rPr>
              <a:t> để: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Tỏ 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dirty="0">
                <a:latin typeface="Times New Roman"/>
                <a:cs typeface="Times New Roman"/>
              </a:rPr>
              <a:t> hiện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tương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chưa liệt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 </a:t>
            </a:r>
            <a:r>
              <a:rPr sz="1800" spc="-5" dirty="0">
                <a:latin typeface="Times New Roman"/>
                <a:cs typeface="Times New Roman"/>
              </a:rPr>
              <a:t>dở,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ngừng,</a:t>
            </a:r>
            <a:r>
              <a:rPr sz="1800" dirty="0">
                <a:latin typeface="Times New Roman"/>
                <a:cs typeface="Times New Roman"/>
              </a:rPr>
              <a:t> ngắt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quãng</a:t>
            </a:r>
          </a:p>
          <a:p>
            <a:pPr marL="12700" marR="5080">
              <a:lnSpc>
                <a:spcPts val="2690"/>
              </a:lnSpc>
              <a:spcBef>
                <a:spcPts val="95"/>
              </a:spcBef>
              <a:buChar char="-"/>
              <a:tabLst>
                <a:tab pos="154940" algn="l"/>
              </a:tabLst>
            </a:pP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giãn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chuẩn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ngờ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dirty="0">
                <a:latin typeface="Times New Roman"/>
                <a:cs typeface="Times New Roman"/>
              </a:rPr>
              <a:t> hài hước,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biếm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i="1" dirty="0">
                <a:latin typeface="Times New Roman"/>
                <a:cs typeface="Times New Roman"/>
              </a:rPr>
              <a:t>6. </a:t>
            </a:r>
            <a:r>
              <a:rPr sz="1800" b="1" i="1" spc="-5" dirty="0">
                <a:latin typeface="Times New Roman"/>
                <a:cs typeface="Times New Roman"/>
              </a:rPr>
              <a:t>Dấu chấm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phẩy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5" dirty="0">
                <a:latin typeface="Times New Roman"/>
                <a:cs typeface="Times New Roman"/>
              </a:rPr>
              <a:t> để: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vế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ghép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cấu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phức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tạp.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bộ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phép </a:t>
            </a:r>
            <a:r>
              <a:rPr sz="1800" dirty="0">
                <a:latin typeface="Times New Roman"/>
                <a:cs typeface="Times New Roman"/>
              </a:rPr>
              <a:t>liệt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phức tạp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i="1" dirty="0">
                <a:latin typeface="Times New Roman"/>
                <a:cs typeface="Times New Roman"/>
              </a:rPr>
              <a:t>7.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Dấu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gạch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ngang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dirty="0">
                <a:latin typeface="Times New Roman"/>
                <a:cs typeface="Times New Roman"/>
              </a:rPr>
              <a:t> 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 chú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dirty="0">
                <a:latin typeface="Times New Roman"/>
                <a:cs typeface="Times New Roman"/>
              </a:rPr>
              <a:t> 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 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dirty="0">
                <a:latin typeface="Times New Roman"/>
                <a:cs typeface="Times New Roman"/>
              </a:rPr>
              <a:t> 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trực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liệt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kê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Nối 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gạch</a:t>
            </a:r>
            <a:r>
              <a:rPr sz="1800" spc="-5" dirty="0">
                <a:latin typeface="Times New Roman"/>
                <a:cs typeface="Times New Roman"/>
              </a:rPr>
              <a:t> ngang</a:t>
            </a:r>
            <a:r>
              <a:rPr sz="1800" dirty="0">
                <a:latin typeface="Times New Roman"/>
                <a:cs typeface="Times New Roman"/>
              </a:rPr>
              <a:t> với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nối: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690"/>
              </a:lnSpc>
              <a:spcBef>
                <a:spcPts val="175"/>
              </a:spcBef>
              <a:buChar char="-"/>
              <a:tabLst>
                <a:tab pos="159385" algn="l"/>
              </a:tabLst>
            </a:pP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nối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mượn </a:t>
            </a:r>
            <a:r>
              <a:rPr sz="1800" dirty="0">
                <a:latin typeface="Times New Roman"/>
                <a:cs typeface="Times New Roman"/>
              </a:rPr>
              <a:t>gồm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dirty="0">
                <a:latin typeface="Times New Roman"/>
                <a:cs typeface="Times New Roman"/>
              </a:rPr>
              <a:t> âm tiết</a:t>
            </a: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nối ngắn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ngang</a:t>
            </a:r>
          </a:p>
          <a:p>
            <a:pPr marL="12700" marR="5080">
              <a:lnSpc>
                <a:spcPct val="124400"/>
              </a:lnSpc>
              <a:spcBef>
                <a:spcPts val="15"/>
              </a:spcBef>
              <a:buAutoNum type="arabicPeriod" startAt="8"/>
              <a:tabLst>
                <a:tab pos="265430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Dấu</a:t>
            </a:r>
            <a:r>
              <a:rPr sz="1800" b="1" i="1" spc="16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ngoặc</a:t>
            </a:r>
            <a:r>
              <a:rPr sz="1800" b="1" i="1" spc="17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đơn:</a:t>
            </a:r>
            <a:r>
              <a:rPr sz="1800" b="1" i="1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đánh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(giải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thuyết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thêm).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 startAt="8"/>
              <a:tabLst>
                <a:tab pos="242570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Dấu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hai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chấm: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Đánh dấu</a:t>
            </a:r>
            <a:r>
              <a:rPr sz="1800" dirty="0">
                <a:latin typeface="Times New Roman"/>
                <a:cs typeface="Times New Roman"/>
              </a:rPr>
              <a:t> (báo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 </a:t>
            </a:r>
            <a:r>
              <a:rPr sz="1800" spc="-5" dirty="0">
                <a:latin typeface="Times New Roman"/>
                <a:cs typeface="Times New Roman"/>
              </a:rPr>
              <a:t>thích,</a:t>
            </a:r>
            <a:r>
              <a:rPr sz="1800" dirty="0">
                <a:latin typeface="Times New Roman"/>
                <a:cs typeface="Times New Roman"/>
              </a:rPr>
              <a:t> thuyết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dirty="0">
                <a:latin typeface="Times New Roman"/>
                <a:cs typeface="Times New Roman"/>
              </a:rPr>
              <a:t> cho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đó.</a:t>
            </a:r>
          </a:p>
          <a:p>
            <a:pPr marL="12700" marR="5080">
              <a:lnSpc>
                <a:spcPts val="2700"/>
              </a:lnSpc>
              <a:spcBef>
                <a:spcPts val="90"/>
              </a:spcBef>
              <a:buChar char="-"/>
              <a:tabLst>
                <a:tab pos="151765" algn="l"/>
              </a:tabLst>
            </a:pP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(báo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trước)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trực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(dùng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ngoặc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kép)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thoại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(dùng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dấu </a:t>
            </a:r>
            <a:r>
              <a:rPr sz="1800" spc="-5" dirty="0">
                <a:latin typeface="Times New Roman"/>
                <a:cs typeface="Times New Roman"/>
              </a:rPr>
              <a:t>gạch ngang).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i="1" dirty="0">
                <a:latin typeface="Times New Roman"/>
                <a:cs typeface="Times New Roman"/>
              </a:rPr>
              <a:t>10.</a:t>
            </a:r>
            <a:r>
              <a:rPr sz="1800" b="1" i="1" spc="-5" dirty="0">
                <a:latin typeface="Times New Roman"/>
                <a:cs typeface="Times New Roman"/>
              </a:rPr>
              <a:t> Dấu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ngoặc kép: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ngữ,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câu,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trực</a:t>
            </a:r>
            <a:r>
              <a:rPr sz="1800" dirty="0">
                <a:latin typeface="Times New Roman"/>
                <a:cs typeface="Times New Roman"/>
              </a:rPr>
              <a:t> tiếp.</a:t>
            </a:r>
          </a:p>
          <a:p>
            <a:pPr marL="12700" marR="1803400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Đánh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ngữ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dirty="0">
                <a:latin typeface="Times New Roman"/>
                <a:cs typeface="Times New Roman"/>
              </a:rPr>
              <a:t> nghĩa </a:t>
            </a:r>
            <a:r>
              <a:rPr sz="1800" spc="-5" dirty="0">
                <a:latin typeface="Times New Roman"/>
                <a:cs typeface="Times New Roman"/>
              </a:rPr>
              <a:t>đặc biệt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hay</a:t>
            </a:r>
            <a:r>
              <a:rPr sz="1800" dirty="0">
                <a:latin typeface="Times New Roman"/>
                <a:cs typeface="Times New Roman"/>
              </a:rPr>
              <a:t> có </a:t>
            </a:r>
            <a:r>
              <a:rPr sz="1800" spc="-5" dirty="0">
                <a:latin typeface="Times New Roman"/>
                <a:cs typeface="Times New Roman"/>
              </a:rPr>
              <a:t>hàm</a:t>
            </a:r>
            <a:r>
              <a:rPr sz="1800" dirty="0">
                <a:latin typeface="Times New Roman"/>
                <a:cs typeface="Times New Roman"/>
              </a:rPr>
              <a:t> 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mỉa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mai.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tờ </a:t>
            </a:r>
            <a:r>
              <a:rPr sz="1800" spc="-5" dirty="0">
                <a:latin typeface="Times New Roman"/>
                <a:cs typeface="Times New Roman"/>
              </a:rPr>
              <a:t>báo,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san,...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dẫn.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5" dirty="0">
                <a:latin typeface="Times New Roman"/>
                <a:cs typeface="Times New Roman"/>
              </a:rPr>
              <a:t> CÁC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DẠNG BÀI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LUYỆN </a:t>
            </a:r>
            <a:r>
              <a:rPr sz="1800" b="1" dirty="0">
                <a:latin typeface="Times New Roman"/>
                <a:cs typeface="Times New Roman"/>
              </a:rPr>
              <a:t>TẬP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1.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biết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ngoặc</a:t>
            </a:r>
            <a:r>
              <a:rPr sz="1800" dirty="0">
                <a:latin typeface="Times New Roman"/>
                <a:cs typeface="Times New Roman"/>
              </a:rPr>
              <a:t> đơn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5"/>
              </a:spcBef>
              <a:buAutoNum type="alphaLcPeriod"/>
              <a:tabLst>
                <a:tab pos="234950" algn="l"/>
              </a:tabLst>
            </a:pPr>
            <a:r>
              <a:rPr sz="1800" dirty="0">
                <a:latin typeface="Times New Roman"/>
                <a:cs typeface="Times New Roman"/>
              </a:rPr>
              <a:t>Ngô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(1894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-1954)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Lộc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huyện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tỉnh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(nay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Nội)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lphaL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“Trong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(Trích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kí</a:t>
            </a:r>
            <a:r>
              <a:rPr sz="1800" dirty="0">
                <a:latin typeface="Times New Roman"/>
                <a:cs typeface="Times New Roman"/>
              </a:rPr>
              <a:t> “Những ngày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dirty="0">
                <a:latin typeface="Times New Roman"/>
                <a:cs typeface="Times New Roman"/>
              </a:rPr>
              <a:t> ấu”)</a:t>
            </a:r>
          </a:p>
          <a:p>
            <a:pPr marL="12700" marR="5080">
              <a:lnSpc>
                <a:spcPts val="2700"/>
              </a:lnSpc>
              <a:spcBef>
                <a:spcPts val="165"/>
              </a:spcBef>
              <a:buAutoNum type="alphaLcPeriod"/>
              <a:tabLst>
                <a:tab pos="234950" algn="l"/>
              </a:tabLst>
            </a:pP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Dế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Choắt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chôn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vùng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cỏ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bùm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tum.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nấm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 đứng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dirty="0">
                <a:latin typeface="Times New Roman"/>
                <a:cs typeface="Times New Roman"/>
              </a:rPr>
              <a:t> lâu,</a:t>
            </a:r>
            <a:r>
              <a:rPr sz="1800" spc="-5" dirty="0">
                <a:latin typeface="Times New Roman"/>
                <a:cs typeface="Times New Roman"/>
              </a:rPr>
              <a:t> 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tiên.</a:t>
            </a:r>
            <a:endParaRPr sz="1800" dirty="0">
              <a:latin typeface="Times New Roman"/>
              <a:cs typeface="Times New Roman"/>
            </a:endParaRPr>
          </a:p>
          <a:p>
            <a:pPr marL="2530475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(Tô Hoài,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“Dế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Mèn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phiêu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kí)</a:t>
            </a: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lphaLcPeriod" startAt="4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(giới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dưới:</a:t>
            </a: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(ví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Phượng,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mạnh,</a:t>
            </a:r>
            <a:r>
              <a:rPr sz="1800" spc="-5" dirty="0">
                <a:latin typeface="Times New Roman"/>
                <a:cs typeface="Times New Roman"/>
              </a:rPr>
              <a:t> Văn </a:t>
            </a:r>
            <a:r>
              <a:rPr sz="1800" dirty="0">
                <a:latin typeface="Times New Roman"/>
                <a:cs typeface="Times New Roman"/>
              </a:rPr>
              <a:t>Lâm…)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81012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dirty="0">
                <a:latin typeface="Times New Roman"/>
                <a:cs typeface="Times New Roman"/>
              </a:rPr>
              <a:t> trị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ngoặc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đơn</a:t>
            </a:r>
            <a:r>
              <a:rPr sz="1800" dirty="0">
                <a:latin typeface="Times New Roman"/>
                <a:cs typeface="Times New Roman"/>
              </a:rPr>
              <a:t> trong 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buAutoNum type="alphaLcPeriod"/>
              <a:tabLst>
                <a:tab pos="234950" algn="l"/>
              </a:tabLst>
            </a:pPr>
            <a:r>
              <a:rPr sz="1800" dirty="0">
                <a:latin typeface="Times New Roman"/>
                <a:cs typeface="Times New Roman"/>
              </a:rPr>
              <a:t>Ngô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(1894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-1954)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Lộc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huyện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tỉnh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(nay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Nội)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Chỉ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 sinh,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spc="5" dirty="0">
                <a:latin typeface="Times New Roman"/>
                <a:cs typeface="Times New Roman"/>
              </a:rPr>
              <a:t>mất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5" dirty="0">
                <a:latin typeface="Times New Roman"/>
                <a:cs typeface="Times New Roman"/>
              </a:rPr>
              <a:t> 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quán</a:t>
            </a:r>
          </a:p>
          <a:p>
            <a:pPr marL="241935" indent="-229870">
              <a:lnSpc>
                <a:spcPct val="100000"/>
              </a:lnSpc>
              <a:spcBef>
                <a:spcPts val="535"/>
              </a:spcBef>
              <a:buAutoNum type="alphaL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“Trong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(Trích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kí</a:t>
            </a:r>
            <a:r>
              <a:rPr sz="1800" dirty="0">
                <a:latin typeface="Times New Roman"/>
                <a:cs typeface="Times New Roman"/>
              </a:rPr>
              <a:t> “Những ngày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dirty="0">
                <a:latin typeface="Times New Roman"/>
                <a:cs typeface="Times New Roman"/>
              </a:rPr>
              <a:t> ấu”)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Chú</a:t>
            </a:r>
            <a:r>
              <a:rPr sz="1800" spc="-5" dirty="0">
                <a:latin typeface="Times New Roman"/>
                <a:cs typeface="Times New Roman"/>
              </a:rPr>
              <a:t> 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nguồn </a:t>
            </a:r>
            <a:r>
              <a:rPr sz="1800" dirty="0">
                <a:latin typeface="Times New Roman"/>
                <a:cs typeface="Times New Roman"/>
              </a:rPr>
              <a:t>gốc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đoạn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 </a:t>
            </a:r>
            <a:r>
              <a:rPr sz="1800" dirty="0">
                <a:latin typeface="Times New Roman"/>
                <a:cs typeface="Times New Roman"/>
              </a:rPr>
              <a:t>dẫn</a:t>
            </a:r>
          </a:p>
          <a:p>
            <a:pPr marL="12700" marR="5080">
              <a:lnSpc>
                <a:spcPts val="2700"/>
              </a:lnSpc>
              <a:spcBef>
                <a:spcPts val="170"/>
              </a:spcBef>
              <a:buAutoNum type="alphaLcPeriod" startAt="3"/>
              <a:tabLst>
                <a:tab pos="234950" algn="l"/>
              </a:tabLst>
            </a:pP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Dế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Choắt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chôn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vùng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cỏ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bùm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tum.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nấm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 đứng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dirty="0">
                <a:latin typeface="Times New Roman"/>
                <a:cs typeface="Times New Roman"/>
              </a:rPr>
              <a:t> lâu,</a:t>
            </a:r>
            <a:r>
              <a:rPr sz="1800" spc="-5" dirty="0">
                <a:latin typeface="Times New Roman"/>
                <a:cs typeface="Times New Roman"/>
              </a:rPr>
              <a:t> 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tiên.</a:t>
            </a:r>
            <a:endParaRPr sz="1800" dirty="0">
              <a:latin typeface="Times New Roman"/>
              <a:cs typeface="Times New Roman"/>
            </a:endParaRPr>
          </a:p>
          <a:p>
            <a:pPr marL="3216275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(Tô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“Dế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Mèn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phiêu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Chú</a:t>
            </a:r>
            <a:r>
              <a:rPr sz="1800" spc="-5" dirty="0">
                <a:latin typeface="Times New Roman"/>
                <a:cs typeface="Times New Roman"/>
              </a:rPr>
              <a:t> 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nguồn </a:t>
            </a:r>
            <a:r>
              <a:rPr sz="1800" dirty="0">
                <a:latin typeface="Times New Roman"/>
                <a:cs typeface="Times New Roman"/>
              </a:rPr>
              <a:t>gốc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đoạn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 </a:t>
            </a:r>
            <a:r>
              <a:rPr sz="1800" dirty="0">
                <a:latin typeface="Times New Roman"/>
                <a:cs typeface="Times New Roman"/>
              </a:rPr>
              <a:t>dẫn</a:t>
            </a:r>
          </a:p>
          <a:p>
            <a:pPr marL="242570" indent="-230504">
              <a:lnSpc>
                <a:spcPct val="100000"/>
              </a:lnSpc>
              <a:spcBef>
                <a:spcPts val="530"/>
              </a:spcBef>
              <a:buAutoNum type="alphaLcPeriod" startAt="4"/>
              <a:tabLst>
                <a:tab pos="243204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Đọc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(giới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dưới:</a:t>
            </a:r>
          </a:p>
          <a:p>
            <a:pPr marL="12700" marR="635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(ví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Phượng,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mạnh,</a:t>
            </a:r>
            <a:r>
              <a:rPr sz="1800" spc="-5" dirty="0">
                <a:latin typeface="Times New Roman"/>
                <a:cs typeface="Times New Roman"/>
              </a:rPr>
              <a:t> Văn </a:t>
            </a:r>
            <a:r>
              <a:rPr sz="1800" dirty="0">
                <a:latin typeface="Times New Roman"/>
                <a:cs typeface="Times New Roman"/>
              </a:rPr>
              <a:t>Lâm…)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trường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5" dirty="0">
                <a:latin typeface="Times New Roman"/>
                <a:cs typeface="Times New Roman"/>
              </a:rPr>
              <a:t> ngoặc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đơn?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giềng </a:t>
            </a:r>
            <a:r>
              <a:rPr sz="1800" spc="-5" dirty="0">
                <a:latin typeface="Times New Roman"/>
                <a:cs typeface="Times New Roman"/>
              </a:rPr>
              <a:t>lại lật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đật chạy</a:t>
            </a:r>
            <a:r>
              <a:rPr sz="1800" dirty="0">
                <a:latin typeface="Times New Roman"/>
                <a:cs typeface="Times New Roman"/>
              </a:rPr>
              <a:t> sang: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khá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5" dirty="0">
                <a:latin typeface="Times New Roman"/>
                <a:cs typeface="Times New Roman"/>
              </a:rPr>
              <a:t> chứ?</a:t>
            </a:r>
            <a:endParaRPr sz="1800" dirty="0">
              <a:latin typeface="Times New Roman"/>
              <a:cs typeface="Times New Roman"/>
            </a:endParaRPr>
          </a:p>
          <a:p>
            <a:pPr marL="2414905">
              <a:lnSpc>
                <a:spcPct val="100000"/>
              </a:lnSpc>
              <a:spcBef>
                <a:spcPts val="535"/>
              </a:spcBef>
            </a:pPr>
            <a:r>
              <a:rPr sz="1800" spc="-5" dirty="0">
                <a:latin typeface="Times New Roman"/>
                <a:cs typeface="Times New Roman"/>
              </a:rPr>
              <a:t>(Ngô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Tố)</a:t>
            </a:r>
            <a:endParaRPr sz="1800" dirty="0">
              <a:latin typeface="Times New Roman"/>
              <a:cs typeface="Times New Roman"/>
            </a:endParaRPr>
          </a:p>
          <a:p>
            <a:pPr marL="12700" marR="825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mày,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mày,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dirty="0">
                <a:latin typeface="Times New Roman"/>
                <a:cs typeface="Times New Roman"/>
              </a:rPr>
              <a:t> phải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về.</a:t>
            </a:r>
            <a:endParaRPr sz="1800" dirty="0">
              <a:latin typeface="Times New Roman"/>
              <a:cs typeface="Times New Roman"/>
            </a:endParaRPr>
          </a:p>
          <a:p>
            <a:pPr marL="275907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(Nguyên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Hồng)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chị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Dậu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mươi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ruộng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dirty="0">
                <a:latin typeface="Times New Roman"/>
                <a:cs typeface="Times New Roman"/>
              </a:rPr>
              <a:t> bẩy </a:t>
            </a:r>
            <a:r>
              <a:rPr sz="1800" spc="-5" dirty="0">
                <a:latin typeface="Times New Roman"/>
                <a:cs typeface="Times New Roman"/>
              </a:rPr>
              <a:t>năm.</a:t>
            </a:r>
            <a:endParaRPr sz="1800" dirty="0">
              <a:latin typeface="Times New Roman"/>
              <a:cs typeface="Times New Roman"/>
            </a:endParaRPr>
          </a:p>
          <a:p>
            <a:pPr marL="2759075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(Ngô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phận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thông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tin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chính.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3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 </a:t>
            </a:r>
            <a:r>
              <a:rPr sz="1800" spc="-10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chấm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  <a:p>
            <a:pPr marL="12700" marR="5080">
              <a:lnSpc>
                <a:spcPct val="124400"/>
              </a:lnSpc>
              <a:buAutoNum type="alphaLcPeriod"/>
              <a:tabLst>
                <a:tab pos="240029" algn="l"/>
              </a:tabLst>
            </a:pP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lão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tẩm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ngẩm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chả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vừa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xin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 </a:t>
            </a:r>
            <a:r>
              <a:rPr sz="1800" dirty="0">
                <a:latin typeface="Times New Roman"/>
                <a:cs typeface="Times New Roman"/>
              </a:rPr>
              <a:t>chó.</a:t>
            </a:r>
          </a:p>
          <a:p>
            <a:pPr marL="253047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(Nam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Cao)</a:t>
            </a:r>
          </a:p>
          <a:p>
            <a:pPr marL="241935" indent="-229870">
              <a:lnSpc>
                <a:spcPct val="100000"/>
              </a:lnSpc>
              <a:spcBef>
                <a:spcPts val="535"/>
              </a:spcBef>
              <a:buAutoNum type="alphaL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luồng</a:t>
            </a:r>
            <a:r>
              <a:rPr sz="1800" spc="-5" dirty="0">
                <a:latin typeface="Times New Roman"/>
                <a:cs typeface="Times New Roman"/>
              </a:rPr>
              <a:t> gió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thổi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qua:</a:t>
            </a:r>
            <a:r>
              <a:rPr sz="1800" dirty="0">
                <a:latin typeface="Times New Roman"/>
                <a:cs typeface="Times New Roman"/>
              </a:rPr>
              <a:t> mấy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5" dirty="0">
                <a:latin typeface="Times New Roman"/>
                <a:cs typeface="Times New Roman"/>
              </a:rPr>
              <a:t> lá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rụng.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lphaLcPeriod" startAt="2"/>
              <a:tabLst>
                <a:tab pos="236854" algn="l"/>
              </a:tabLst>
            </a:pP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sự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hôm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lphaL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 </a:t>
            </a:r>
            <a:r>
              <a:rPr sz="1800" dirty="0">
                <a:latin typeface="Times New Roman"/>
                <a:cs typeface="Times New Roman"/>
              </a:rPr>
              <a:t>thầm</a:t>
            </a:r>
            <a:r>
              <a:rPr sz="1800" spc="-5" dirty="0">
                <a:latin typeface="Times New Roman"/>
                <a:cs typeface="Times New Roman"/>
              </a:rPr>
              <a:t> vào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tôi: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không?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e.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tôi;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ử,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rằng: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A!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tệ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lắm!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 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1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lão</a:t>
            </a:r>
            <a:r>
              <a:rPr sz="1800" dirty="0">
                <a:latin typeface="Times New Roman"/>
                <a:cs typeface="Times New Roman"/>
              </a:rPr>
              <a:t> 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 </a:t>
            </a:r>
            <a:r>
              <a:rPr sz="1800" dirty="0">
                <a:latin typeface="Times New Roman"/>
                <a:cs typeface="Times New Roman"/>
              </a:rPr>
              <a:t>mà lão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xử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dirty="0">
                <a:latin typeface="Times New Roman"/>
                <a:cs typeface="Times New Roman"/>
              </a:rPr>
              <a:t> 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dirty="0">
                <a:latin typeface="Times New Roman"/>
                <a:cs typeface="Times New Roman"/>
              </a:rPr>
              <a:t> à?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g. Bộ: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dài hay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Mỹ,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0,3048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 dụng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dấu hai </a:t>
            </a:r>
            <a:r>
              <a:rPr sz="1800" dirty="0">
                <a:latin typeface="Times New Roman"/>
                <a:cs typeface="Times New Roman"/>
              </a:rPr>
              <a:t>chấm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lão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tẩm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ngẩm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chả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vừa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xin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 </a:t>
            </a:r>
            <a:r>
              <a:rPr sz="1800" dirty="0">
                <a:latin typeface="Times New Roman"/>
                <a:cs typeface="Times New Roman"/>
              </a:rPr>
              <a:t>chó.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“cũng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phết chứ</a:t>
            </a:r>
            <a:r>
              <a:rPr sz="1800" spc="-5" dirty="0">
                <a:latin typeface="Times New Roman"/>
                <a:cs typeface="Times New Roman"/>
              </a:rPr>
              <a:t> chả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vừa</a:t>
            </a:r>
            <a:r>
              <a:rPr sz="1800" dirty="0">
                <a:latin typeface="Times New Roman"/>
                <a:cs typeface="Times New Roman"/>
              </a:rPr>
              <a:t> đâu”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44684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935" indent="-229870">
              <a:lnSpc>
                <a:spcPct val="100000"/>
              </a:lnSpc>
              <a:spcBef>
                <a:spcPts val="625"/>
              </a:spcBef>
              <a:buAutoNum type="alphaL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luồng</a:t>
            </a:r>
            <a:r>
              <a:rPr sz="1800" spc="-5" dirty="0">
                <a:latin typeface="Times New Roman"/>
                <a:cs typeface="Times New Roman"/>
              </a:rPr>
              <a:t> gió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thổi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qua:</a:t>
            </a:r>
            <a:r>
              <a:rPr sz="1800" dirty="0">
                <a:latin typeface="Times New Roman"/>
                <a:cs typeface="Times New Roman"/>
              </a:rPr>
              <a:t> mấy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rụng.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việc (hệ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quả)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xảy</a:t>
            </a:r>
            <a:r>
              <a:rPr sz="1800" dirty="0">
                <a:latin typeface="Times New Roman"/>
                <a:cs typeface="Times New Roman"/>
              </a:rPr>
              <a:t> ra</a:t>
            </a:r>
            <a:r>
              <a:rPr sz="1800" spc="-5" dirty="0">
                <a:latin typeface="Times New Roman"/>
                <a:cs typeface="Times New Roman"/>
              </a:rPr>
              <a:t> sau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luồng </a:t>
            </a:r>
            <a:r>
              <a:rPr sz="1800" spc="-5" dirty="0">
                <a:latin typeface="Times New Roman"/>
                <a:cs typeface="Times New Roman"/>
              </a:rPr>
              <a:t>gió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  <a:buAutoNum type="alphaLcPeriod" startAt="3"/>
              <a:tabLst>
                <a:tab pos="236854" algn="l"/>
              </a:tabLst>
            </a:pP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sự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hôm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cho sự</a:t>
            </a:r>
            <a:r>
              <a:rPr sz="1800" spc="-5" dirty="0">
                <a:latin typeface="Times New Roman"/>
                <a:cs typeface="Times New Roman"/>
              </a:rPr>
              <a:t> thay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</a:t>
            </a:r>
            <a:r>
              <a:rPr sz="1800" dirty="0">
                <a:latin typeface="Times New Roman"/>
                <a:cs typeface="Times New Roman"/>
              </a:rPr>
              <a:t> lớn</a:t>
            </a: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lphaLcPeriod" startAt="4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dirty="0">
                <a:latin typeface="Times New Roman"/>
                <a:cs typeface="Times New Roman"/>
              </a:rPr>
              <a:t> thầm</a:t>
            </a:r>
            <a:r>
              <a:rPr sz="1800" spc="-5" dirty="0">
                <a:latin typeface="Times New Roman"/>
                <a:cs typeface="Times New Roman"/>
              </a:rPr>
              <a:t> vào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trực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e.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tôi;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ử,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rằng: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A!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tệ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lắm!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 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1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lão</a:t>
            </a:r>
            <a:r>
              <a:rPr sz="1800" dirty="0">
                <a:latin typeface="Times New Roman"/>
                <a:cs typeface="Times New Roman"/>
              </a:rPr>
              <a:t> 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 </a:t>
            </a:r>
            <a:r>
              <a:rPr sz="1800" dirty="0">
                <a:latin typeface="Times New Roman"/>
                <a:cs typeface="Times New Roman"/>
              </a:rPr>
              <a:t>mà lão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xử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dirty="0">
                <a:latin typeface="Times New Roman"/>
                <a:cs typeface="Times New Roman"/>
              </a:rPr>
              <a:t> 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dirty="0">
                <a:latin typeface="Times New Roman"/>
                <a:cs typeface="Times New Roman"/>
              </a:rPr>
              <a:t> à?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Đánh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" dirty="0">
                <a:latin typeface="Times New Roman"/>
                <a:cs typeface="Times New Roman"/>
              </a:rPr>
              <a:t> của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 vật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g. Bộ: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dài hay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Mỹ,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0,3048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Giải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4.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biết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ngoặc </a:t>
            </a:r>
            <a:r>
              <a:rPr sz="1800" spc="-5" dirty="0">
                <a:latin typeface="Times New Roman"/>
                <a:cs typeface="Times New Roman"/>
              </a:rPr>
              <a:t>kép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sau:</a:t>
            </a:r>
          </a:p>
          <a:p>
            <a:pPr marL="229235" marR="5668645" indent="-229235">
              <a:lnSpc>
                <a:spcPct val="124400"/>
              </a:lnSpc>
              <a:buAutoNum type="alphaLcPeriod"/>
              <a:tabLst>
                <a:tab pos="229235" algn="l"/>
              </a:tabLst>
            </a:pP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 </a:t>
            </a:r>
            <a:r>
              <a:rPr sz="1800" spc="-10" dirty="0">
                <a:latin typeface="Times New Roman"/>
                <a:cs typeface="Times New Roman"/>
              </a:rPr>
              <a:t>bên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nhảy </a:t>
            </a:r>
            <a:r>
              <a:rPr sz="1800" dirty="0">
                <a:latin typeface="Times New Roman"/>
                <a:cs typeface="Times New Roman"/>
              </a:rPr>
              <a:t>ổ</a:t>
            </a:r>
          </a:p>
          <a:p>
            <a:pPr marL="242570">
              <a:lnSpc>
                <a:spcPct val="100000"/>
              </a:lnSpc>
              <a:spcBef>
                <a:spcPts val="535"/>
              </a:spcBef>
            </a:pPr>
            <a:r>
              <a:rPr sz="1800" spc="-5" dirty="0">
                <a:latin typeface="Times New Roman"/>
                <a:cs typeface="Times New Roman"/>
              </a:rPr>
              <a:t>“Cục…cục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cục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ta”</a:t>
            </a:r>
          </a:p>
          <a:p>
            <a:pPr marL="17284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(Xuân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Quỳnh)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lphaL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nghe</a:t>
            </a:r>
            <a:r>
              <a:rPr sz="1800" dirty="0">
                <a:latin typeface="Times New Roman"/>
                <a:cs typeface="Times New Roman"/>
              </a:rPr>
              <a:t> xong 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này, qua 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tưởng,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bỗng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“sáng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ra”.</a:t>
            </a:r>
          </a:p>
          <a:p>
            <a:pPr marL="12700" marR="6350">
              <a:lnSpc>
                <a:spcPct val="124400"/>
              </a:lnSpc>
              <a:spcBef>
                <a:spcPts val="10"/>
              </a:spcBef>
              <a:buAutoNum type="alphaLcPeriod" startAt="2"/>
              <a:tabLst>
                <a:tab pos="233679" algn="l"/>
              </a:tabLst>
            </a:pP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Thạch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gánh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gánh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hắn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bụng: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voi.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bao”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  <a:buAutoNum type="alphaLcPeriod" startAt="2"/>
              <a:tabLst>
                <a:tab pos="247015" algn="l"/>
              </a:tabLst>
            </a:pP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“Lịch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vĩ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ta”,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dirty="0">
                <a:latin typeface="Times New Roman"/>
                <a:cs typeface="Times New Roman"/>
              </a:rPr>
              <a:t> cách</a:t>
            </a:r>
            <a:r>
              <a:rPr sz="1800" spc="-5" dirty="0">
                <a:latin typeface="Times New Roman"/>
                <a:cs typeface="Times New Roman"/>
              </a:rPr>
              <a:t> diễn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dịch.</a:t>
            </a:r>
            <a:endParaRPr sz="1800" dirty="0">
              <a:latin typeface="Times New Roman"/>
              <a:cs typeface="Times New Roman"/>
            </a:endParaRPr>
          </a:p>
          <a:p>
            <a:pPr marL="230504" indent="-218440">
              <a:lnSpc>
                <a:spcPct val="100000"/>
              </a:lnSpc>
              <a:spcBef>
                <a:spcPts val="540"/>
              </a:spcBef>
              <a:buAutoNum type="alphaLcPeriod" startAt="2"/>
              <a:tabLst>
                <a:tab pos="231140" algn="l"/>
              </a:tabLst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 giống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hung.</a:t>
            </a:r>
          </a:p>
          <a:p>
            <a:pPr marL="12700" marR="5080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Bộ,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rối.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là:</a:t>
            </a:r>
            <a:r>
              <a:rPr sz="1800" spc="-5" dirty="0">
                <a:latin typeface="Times New Roman"/>
                <a:cs typeface="Times New Roman"/>
              </a:rPr>
              <a:t> “Chú</a:t>
            </a:r>
            <a:r>
              <a:rPr sz="1800" dirty="0">
                <a:latin typeface="Times New Roman"/>
                <a:cs typeface="Times New Roman"/>
              </a:rPr>
              <a:t> này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giống</a:t>
            </a:r>
            <a:r>
              <a:rPr sz="1800" dirty="0">
                <a:latin typeface="Times New Roman"/>
                <a:cs typeface="Times New Roman"/>
              </a:rPr>
              <a:t> con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bố”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g.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thôi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miên</a:t>
            </a:r>
            <a:r>
              <a:rPr sz="1800" spc="-5" dirty="0">
                <a:latin typeface="Times New Roman"/>
                <a:cs typeface="Times New Roman"/>
              </a:rPr>
              <a:t> vào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tranh:</a:t>
            </a:r>
            <a:r>
              <a:rPr sz="1800" dirty="0">
                <a:latin typeface="Times New Roman"/>
                <a:cs typeface="Times New Roman"/>
              </a:rPr>
              <a:t> “Anh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tôi”</a:t>
            </a:r>
          </a:p>
          <a:p>
            <a:pPr marL="12700" marR="5080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h.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Năm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2000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ni</a:t>
            </a:r>
            <a:r>
              <a:rPr sz="1800" dirty="0">
                <a:latin typeface="Times New Roman"/>
                <a:cs typeface="Times New Roman"/>
              </a:rPr>
              <a:t> lông”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2349</Words>
  <PresentationFormat>Custom</PresentationFormat>
  <Paragraphs>138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Times New Roman</vt:lpstr>
      <vt:lpstr>Wingdings</vt:lpstr>
      <vt:lpstr>Office Theme</vt:lpstr>
      <vt:lpstr>BÀI 11. ÔN TẬP VỀ DẤU CÂU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2021-06-25T08:50:13Z</dcterms:created>
  <dcterms:modified xsi:type="dcterms:W3CDTF">2021-07-04T15:37:33Z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