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9"/>
  </p:notesMasterIdLst>
  <p:sldIdLst>
    <p:sldId id="271" r:id="rId2"/>
    <p:sldId id="323" r:id="rId3"/>
    <p:sldId id="324" r:id="rId4"/>
    <p:sldId id="316" r:id="rId5"/>
    <p:sldId id="358" r:id="rId6"/>
    <p:sldId id="359" r:id="rId7"/>
    <p:sldId id="360" r:id="rId8"/>
    <p:sldId id="361" r:id="rId9"/>
    <p:sldId id="362" r:id="rId10"/>
    <p:sldId id="356" r:id="rId11"/>
    <p:sldId id="357" r:id="rId12"/>
    <p:sldId id="311" r:id="rId13"/>
    <p:sldId id="364" r:id="rId14"/>
    <p:sldId id="363" r:id="rId15"/>
    <p:sldId id="325" r:id="rId16"/>
    <p:sldId id="317"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extLst>
      <p:ext uri="{19B8F6BF-5375-455C-9EA6-DF929625EA0E}">
        <p15:presenceInfo xmlns:p15="http://schemas.microsoft.com/office/powerpoint/2012/main" userId="e44a7bdf1da03790" providerId="Windows Live"/>
      </p:ext>
    </p:extLst>
  </p:cmAuthor>
  <p:cmAuthor id="2" name="104THAIHA" initials="1" lastIdx="1" clrIdx="1">
    <p:extLst>
      <p:ext uri="{19B8F6BF-5375-455C-9EA6-DF929625EA0E}">
        <p15:presenceInfo xmlns:p15="http://schemas.microsoft.com/office/powerpoint/2012/main" userId="104THAI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8F91"/>
    <a:srgbClr val="CCCCFF"/>
    <a:srgbClr val="E0A4A5"/>
    <a:srgbClr val="FFFF99"/>
    <a:srgbClr val="E36427"/>
    <a:srgbClr val="000000"/>
    <a:srgbClr val="61953D"/>
    <a:srgbClr val="5E913B"/>
    <a:srgbClr val="5C8E3A"/>
    <a:srgbClr val="CB6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0" autoAdjust="0"/>
    <p:restoredTop sz="94196" autoAdjust="0"/>
  </p:normalViewPr>
  <p:slideViewPr>
    <p:cSldViewPr snapToGrid="0" showGuides="1">
      <p:cViewPr varScale="1">
        <p:scale>
          <a:sx n="112" d="100"/>
          <a:sy n="112" d="100"/>
        </p:scale>
        <p:origin x="18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10/24/2023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69041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499103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99864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602710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632269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902642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719883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712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894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549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949833" y="5385300"/>
            <a:ext cx="10292400" cy="7496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336435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335395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8000"/>
            </a:lvl1pPr>
            <a:lvl2pPr lvl="1" algn="r" rtl="0">
              <a:lnSpc>
                <a:spcPct val="100000"/>
              </a:lnSpc>
              <a:spcBef>
                <a:spcPts val="0"/>
              </a:spcBef>
              <a:spcAft>
                <a:spcPts val="0"/>
              </a:spcAft>
              <a:buNone/>
              <a:defRPr sz="8000"/>
            </a:lvl2pPr>
            <a:lvl3pPr lvl="2" algn="r" rtl="0">
              <a:lnSpc>
                <a:spcPct val="100000"/>
              </a:lnSpc>
              <a:spcBef>
                <a:spcPts val="0"/>
              </a:spcBef>
              <a:spcAft>
                <a:spcPts val="0"/>
              </a:spcAft>
              <a:buNone/>
              <a:defRPr sz="8000"/>
            </a:lvl3pPr>
            <a:lvl4pPr lvl="3" algn="r" rtl="0">
              <a:lnSpc>
                <a:spcPct val="100000"/>
              </a:lnSpc>
              <a:spcBef>
                <a:spcPts val="0"/>
              </a:spcBef>
              <a:spcAft>
                <a:spcPts val="0"/>
              </a:spcAft>
              <a:buNone/>
              <a:defRPr sz="8000"/>
            </a:lvl4pPr>
            <a:lvl5pPr lvl="4" algn="r" rtl="0">
              <a:lnSpc>
                <a:spcPct val="100000"/>
              </a:lnSpc>
              <a:spcBef>
                <a:spcPts val="0"/>
              </a:spcBef>
              <a:spcAft>
                <a:spcPts val="0"/>
              </a:spcAft>
              <a:buNone/>
              <a:defRPr sz="8000"/>
            </a:lvl5pPr>
            <a:lvl6pPr lvl="5" algn="r" rtl="0">
              <a:lnSpc>
                <a:spcPct val="100000"/>
              </a:lnSpc>
              <a:spcBef>
                <a:spcPts val="0"/>
              </a:spcBef>
              <a:spcAft>
                <a:spcPts val="0"/>
              </a:spcAft>
              <a:buNone/>
              <a:defRPr sz="8000"/>
            </a:lvl6pPr>
            <a:lvl7pPr lvl="6" algn="r" rtl="0">
              <a:lnSpc>
                <a:spcPct val="100000"/>
              </a:lnSpc>
              <a:spcBef>
                <a:spcPts val="0"/>
              </a:spcBef>
              <a:spcAft>
                <a:spcPts val="0"/>
              </a:spcAft>
              <a:buNone/>
              <a:defRPr sz="8000"/>
            </a:lvl7pPr>
            <a:lvl8pPr lvl="7" algn="r" rtl="0">
              <a:lnSpc>
                <a:spcPct val="100000"/>
              </a:lnSpc>
              <a:spcBef>
                <a:spcPts val="0"/>
              </a:spcBef>
              <a:spcAft>
                <a:spcPts val="0"/>
              </a:spcAft>
              <a:buNone/>
              <a:defRPr sz="8000"/>
            </a:lvl8pPr>
            <a:lvl9pPr lvl="8" algn="r" rtl="0">
              <a:lnSpc>
                <a:spcPct val="100000"/>
              </a:lnSpc>
              <a:spcBef>
                <a:spcPts val="0"/>
              </a:spcBef>
              <a:spcAft>
                <a:spcPts val="0"/>
              </a:spcAft>
              <a:buNone/>
              <a:defRPr sz="8000"/>
            </a:lvl9pPr>
          </a:lstStyle>
          <a:p>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2299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715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60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191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997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5402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46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84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915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10/24/2023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63357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56814" y="947190"/>
            <a:ext cx="10390018" cy="954107"/>
          </a:xfrm>
          <a:prstGeom prst="rect">
            <a:avLst/>
          </a:prstGeom>
          <a:noFill/>
        </p:spPr>
        <p:txBody>
          <a:bodyPr wrap="square">
            <a:spAutoFit/>
          </a:bodyPr>
          <a:lstStyle/>
          <a:p>
            <a:r>
              <a:rPr lang="en-US" sz="2800" b="1">
                <a:cs typeface="Arial" panose="020B0604020202020204" pitchFamily="34" charset="0"/>
              </a:rPr>
              <a:t>Work in groups. Discuss and decide whether the following ideas are for or against restoring local ecosystems. </a:t>
            </a:r>
            <a:endParaRPr lang="en-US" sz="2800" b="1" dirty="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PRE-WRITING</a:t>
            </a:r>
            <a:endParaRPr lang="en-US" sz="3600" b="1" dirty="0">
              <a:solidFill>
                <a:schemeClr val="bg1"/>
              </a:solidFill>
              <a:latin typeface="UTM Facebook K&amp;T" panose="02040603050506020204" pitchFamily="18"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585447572"/>
              </p:ext>
            </p:extLst>
          </p:nvPr>
        </p:nvGraphicFramePr>
        <p:xfrm>
          <a:off x="281353" y="1938625"/>
          <a:ext cx="11665479" cy="4806616"/>
        </p:xfrm>
        <a:graphic>
          <a:graphicData uri="http://schemas.openxmlformats.org/drawingml/2006/table">
            <a:tbl>
              <a:tblPr firstRow="1" bandRow="1">
                <a:tableStyleId>{BC89EF96-8CEA-46FF-86C4-4CE0E7609802}</a:tableStyleId>
              </a:tblPr>
              <a:tblGrid>
                <a:gridCol w="9337432">
                  <a:extLst>
                    <a:ext uri="{9D8B030D-6E8A-4147-A177-3AD203B41FA5}">
                      <a16:colId xmlns:a16="http://schemas.microsoft.com/office/drawing/2014/main" val="20000"/>
                    </a:ext>
                  </a:extLst>
                </a:gridCol>
                <a:gridCol w="1125415">
                  <a:extLst>
                    <a:ext uri="{9D8B030D-6E8A-4147-A177-3AD203B41FA5}">
                      <a16:colId xmlns:a16="http://schemas.microsoft.com/office/drawing/2014/main" val="20001"/>
                    </a:ext>
                  </a:extLst>
                </a:gridCol>
                <a:gridCol w="1202632">
                  <a:extLst>
                    <a:ext uri="{9D8B030D-6E8A-4147-A177-3AD203B41FA5}">
                      <a16:colId xmlns:a16="http://schemas.microsoft.com/office/drawing/2014/main" val="20002"/>
                    </a:ext>
                  </a:extLst>
                </a:gridCol>
              </a:tblGrid>
              <a:tr h="507796">
                <a:tc>
                  <a:txBody>
                    <a:bodyPr/>
                    <a:lstStyle/>
                    <a:p>
                      <a:pPr algn="ctr"/>
                      <a:r>
                        <a:rPr lang="en-US" sz="2400" dirty="0" smtClean="0"/>
                        <a:t>Ideas</a:t>
                      </a:r>
                      <a:endParaRPr lang="en-US" sz="2400" dirty="0"/>
                    </a:p>
                  </a:txBody>
                  <a:tcPr/>
                </a:tc>
                <a:tc>
                  <a:txBody>
                    <a:bodyPr/>
                    <a:lstStyle/>
                    <a:p>
                      <a:pPr algn="ctr"/>
                      <a:r>
                        <a:rPr lang="en-US" sz="2400" dirty="0" smtClean="0"/>
                        <a:t>For</a:t>
                      </a:r>
                      <a:endParaRPr lang="en-US" sz="2400" dirty="0"/>
                    </a:p>
                  </a:txBody>
                  <a:tcPr/>
                </a:tc>
                <a:tc>
                  <a:txBody>
                    <a:bodyPr/>
                    <a:lstStyle/>
                    <a:p>
                      <a:pPr algn="ctr"/>
                      <a:r>
                        <a:rPr lang="en-US" sz="2400" dirty="0" smtClean="0"/>
                        <a:t>Against</a:t>
                      </a:r>
                      <a:endParaRPr lang="en-US" sz="2400" dirty="0"/>
                    </a:p>
                  </a:txBody>
                  <a:tcPr/>
                </a:tc>
                <a:extLst>
                  <a:ext uri="{0D108BD9-81ED-4DB2-BD59-A6C34878D82A}">
                    <a16:rowId xmlns:a16="http://schemas.microsoft.com/office/drawing/2014/main" val="10000"/>
                  </a:ext>
                </a:extLst>
              </a:tr>
              <a:tr h="682980">
                <a:tc>
                  <a:txBody>
                    <a:bodyPr/>
                    <a:lstStyle/>
                    <a:p>
                      <a:r>
                        <a:rPr lang="en-US" sz="2600" b="1" i="0" dirty="0">
                          <a:solidFill>
                            <a:srgbClr val="E36427"/>
                          </a:solidFill>
                          <a:effectLst/>
                          <a:latin typeface="+mn-lt"/>
                        </a:rPr>
                        <a:t>1. </a:t>
                      </a:r>
                      <a:r>
                        <a:rPr lang="en-US" sz="2600" b="0" i="0" dirty="0">
                          <a:solidFill>
                            <a:srgbClr val="242021"/>
                          </a:solidFill>
                          <a:effectLst/>
                          <a:latin typeface="+mn-lt"/>
                        </a:rPr>
                        <a:t>It is more important to invest in healthcare and education.</a:t>
                      </a:r>
                      <a:endParaRPr lang="en-US" sz="2600" dirty="0">
                        <a:effectLst/>
                        <a:latin typeface="+mn-lt"/>
                      </a:endParaRPr>
                    </a:p>
                  </a:txBody>
                  <a:tcPr anchor="ct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682980">
                <a:tc>
                  <a:txBody>
                    <a:bodyPr/>
                    <a:lstStyle/>
                    <a:p>
                      <a:r>
                        <a:rPr lang="en-US" sz="2600" b="1" i="0" dirty="0">
                          <a:solidFill>
                            <a:srgbClr val="E36427"/>
                          </a:solidFill>
                          <a:effectLst/>
                          <a:latin typeface="+mn-lt"/>
                        </a:rPr>
                        <a:t>2. </a:t>
                      </a:r>
                      <a:r>
                        <a:rPr lang="en-US" sz="2600" b="0" i="0" dirty="0">
                          <a:solidFill>
                            <a:srgbClr val="242021"/>
                          </a:solidFill>
                          <a:effectLst/>
                          <a:latin typeface="+mn-lt"/>
                        </a:rPr>
                        <a:t>Air and water pollution are affecting our health.</a:t>
                      </a:r>
                      <a:endParaRPr lang="en-US" sz="2600" dirty="0">
                        <a:effectLst/>
                        <a:latin typeface="+mn-lt"/>
                      </a:endParaRPr>
                    </a:p>
                  </a:txBody>
                  <a:tcPr anchor="ct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682980">
                <a:tc>
                  <a:txBody>
                    <a:bodyPr/>
                    <a:lstStyle/>
                    <a:p>
                      <a:r>
                        <a:rPr lang="en-US" sz="2600" b="1" i="0" dirty="0">
                          <a:solidFill>
                            <a:srgbClr val="E36427"/>
                          </a:solidFill>
                          <a:effectLst/>
                          <a:latin typeface="+mn-lt"/>
                        </a:rPr>
                        <a:t>3. </a:t>
                      </a:r>
                      <a:r>
                        <a:rPr lang="en-US" sz="2600" b="0" i="0" dirty="0">
                          <a:solidFill>
                            <a:srgbClr val="242021"/>
                          </a:solidFill>
                          <a:effectLst/>
                          <a:latin typeface="+mn-lt"/>
                        </a:rPr>
                        <a:t>There are more serious problems such as unemployment and poverty.</a:t>
                      </a:r>
                      <a:endParaRPr lang="en-US" sz="2600" dirty="0">
                        <a:effectLst/>
                        <a:latin typeface="+mn-lt"/>
                      </a:endParaRPr>
                    </a:p>
                  </a:txBody>
                  <a:tcPr anchor="ct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682980">
                <a:tc>
                  <a:txBody>
                    <a:bodyPr/>
                    <a:lstStyle/>
                    <a:p>
                      <a:r>
                        <a:rPr lang="en-US" sz="2600" b="1" i="0" dirty="0">
                          <a:solidFill>
                            <a:srgbClr val="E36427"/>
                          </a:solidFill>
                          <a:effectLst/>
                          <a:latin typeface="+mn-lt"/>
                        </a:rPr>
                        <a:t>4. </a:t>
                      </a:r>
                      <a:r>
                        <a:rPr lang="en-US" sz="2600" b="0" i="0" dirty="0">
                          <a:solidFill>
                            <a:srgbClr val="242021"/>
                          </a:solidFill>
                          <a:effectLst/>
                          <a:latin typeface="+mn-lt"/>
                        </a:rPr>
                        <a:t>Many plant and animal species are disappearing.</a:t>
                      </a:r>
                      <a:endParaRPr lang="en-US" sz="2600" dirty="0">
                        <a:effectLst/>
                        <a:latin typeface="+mn-lt"/>
                      </a:endParaRPr>
                    </a:p>
                  </a:txBody>
                  <a:tcPr anchor="ct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682980">
                <a:tc>
                  <a:txBody>
                    <a:bodyPr/>
                    <a:lstStyle/>
                    <a:p>
                      <a:r>
                        <a:rPr lang="en-US" sz="2600" b="1" i="0" dirty="0">
                          <a:solidFill>
                            <a:srgbClr val="E36427"/>
                          </a:solidFill>
                          <a:effectLst/>
                          <a:latin typeface="+mn-lt"/>
                        </a:rPr>
                        <a:t>5. </a:t>
                      </a:r>
                      <a:r>
                        <a:rPr lang="en-US" sz="2600" b="0" i="0" dirty="0">
                          <a:solidFill>
                            <a:srgbClr val="242021"/>
                          </a:solidFill>
                          <a:effectLst/>
                          <a:latin typeface="+mn-lt"/>
                        </a:rPr>
                        <a:t>Cutting down forests is causing floods and other natural disasters.</a:t>
                      </a:r>
                      <a:endParaRPr lang="en-US" sz="2600" dirty="0">
                        <a:effectLst/>
                        <a:latin typeface="+mn-lt"/>
                      </a:endParaRPr>
                    </a:p>
                  </a:txBody>
                  <a:tcPr anchor="ct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682980">
                <a:tc>
                  <a:txBody>
                    <a:bodyPr/>
                    <a:lstStyle/>
                    <a:p>
                      <a:r>
                        <a:rPr lang="en-US" sz="2600" b="1" i="0" dirty="0">
                          <a:solidFill>
                            <a:srgbClr val="E36427"/>
                          </a:solidFill>
                          <a:effectLst/>
                          <a:latin typeface="+mn-lt"/>
                        </a:rPr>
                        <a:t>6. </a:t>
                      </a:r>
                      <a:r>
                        <a:rPr lang="en-US" sz="2600" b="0" i="0" dirty="0">
                          <a:solidFill>
                            <a:srgbClr val="242021"/>
                          </a:solidFill>
                          <a:effectLst/>
                          <a:latin typeface="+mn-lt"/>
                        </a:rPr>
                        <a:t>Ecosystems can restore themselves </a:t>
                      </a:r>
                      <a:r>
                        <a:rPr lang="en-US" sz="2600" b="0" i="0" dirty="0" smtClean="0">
                          <a:solidFill>
                            <a:srgbClr val="242021"/>
                          </a:solidFill>
                          <a:effectLst/>
                          <a:latin typeface="+mn-lt"/>
                        </a:rPr>
                        <a:t>naturally.</a:t>
                      </a:r>
                      <a:endParaRPr lang="en-US" sz="2600" dirty="0">
                        <a:effectLst/>
                        <a:latin typeface="+mn-lt"/>
                      </a:endParaRPr>
                    </a:p>
                  </a:txBody>
                  <a:tcPr anchor="ct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5091" b="94727" l="5000" r="97083"/>
                    </a14:imgEffect>
                  </a14:imgLayer>
                </a14:imgProps>
              </a:ext>
              <a:ext uri="{28A0092B-C50C-407E-A947-70E740481C1C}">
                <a14:useLocalDpi xmlns:a14="http://schemas.microsoft.com/office/drawing/2010/main" val="0"/>
              </a:ext>
            </a:extLst>
          </a:blip>
          <a:stretch>
            <a:fillRect/>
          </a:stretch>
        </p:blipFill>
        <p:spPr>
          <a:xfrm>
            <a:off x="11090318" y="2444260"/>
            <a:ext cx="597590" cy="684739"/>
          </a:xfrm>
          <a:prstGeom prst="rect">
            <a:avLst/>
          </a:prstGeom>
        </p:spPr>
      </p:pic>
      <p:pic>
        <p:nvPicPr>
          <p:cNvPr id="23" name="Picture 22"/>
          <p:cNvPicPr>
            <a:picLocks noChangeAspect="1"/>
          </p:cNvPicPr>
          <p:nvPr/>
        </p:nvPicPr>
        <p:blipFill>
          <a:blip r:embed="rId4" cstate="print">
            <a:extLst>
              <a:ext uri="{BEBA8EAE-BF5A-486C-A8C5-ECC9F3942E4B}">
                <a14:imgProps xmlns:a14="http://schemas.microsoft.com/office/drawing/2010/main">
                  <a14:imgLayer r:embed="rId5">
                    <a14:imgEffect>
                      <a14:backgroundRemoval t="5091" b="94727" l="5000" r="97083"/>
                    </a14:imgEffect>
                  </a14:imgLayer>
                </a14:imgProps>
              </a:ext>
              <a:ext uri="{28A0092B-C50C-407E-A947-70E740481C1C}">
                <a14:useLocalDpi xmlns:a14="http://schemas.microsoft.com/office/drawing/2010/main" val="0"/>
              </a:ext>
            </a:extLst>
          </a:blip>
          <a:stretch>
            <a:fillRect/>
          </a:stretch>
        </p:blipFill>
        <p:spPr>
          <a:xfrm>
            <a:off x="9888846" y="3128999"/>
            <a:ext cx="597590" cy="684739"/>
          </a:xfrm>
          <a:prstGeom prst="rect">
            <a:avLst/>
          </a:prstGeom>
        </p:spPr>
      </p:pic>
      <p:pic>
        <p:nvPicPr>
          <p:cNvPr id="24" name="Picture 23"/>
          <p:cNvPicPr>
            <a:picLocks noChangeAspect="1"/>
          </p:cNvPicPr>
          <p:nvPr/>
        </p:nvPicPr>
        <p:blipFill>
          <a:blip r:embed="rId4" cstate="print">
            <a:extLst>
              <a:ext uri="{BEBA8EAE-BF5A-486C-A8C5-ECC9F3942E4B}">
                <a14:imgProps xmlns:a14="http://schemas.microsoft.com/office/drawing/2010/main">
                  <a14:imgLayer r:embed="rId5">
                    <a14:imgEffect>
                      <a14:backgroundRemoval t="5091" b="94727" l="5000" r="97083"/>
                    </a14:imgEffect>
                  </a14:imgLayer>
                </a14:imgProps>
              </a:ext>
              <a:ext uri="{28A0092B-C50C-407E-A947-70E740481C1C}">
                <a14:useLocalDpi xmlns:a14="http://schemas.microsoft.com/office/drawing/2010/main" val="0"/>
              </a:ext>
            </a:extLst>
          </a:blip>
          <a:stretch>
            <a:fillRect/>
          </a:stretch>
        </p:blipFill>
        <p:spPr>
          <a:xfrm>
            <a:off x="11090318" y="3813738"/>
            <a:ext cx="597590" cy="684739"/>
          </a:xfrm>
          <a:prstGeom prst="rect">
            <a:avLst/>
          </a:prstGeom>
        </p:spPr>
      </p:pic>
      <p:pic>
        <p:nvPicPr>
          <p:cNvPr id="25" name="Picture 24"/>
          <p:cNvPicPr>
            <a:picLocks noChangeAspect="1"/>
          </p:cNvPicPr>
          <p:nvPr/>
        </p:nvPicPr>
        <p:blipFill>
          <a:blip r:embed="rId4" cstate="print">
            <a:extLst>
              <a:ext uri="{BEBA8EAE-BF5A-486C-A8C5-ECC9F3942E4B}">
                <a14:imgProps xmlns:a14="http://schemas.microsoft.com/office/drawing/2010/main">
                  <a14:imgLayer r:embed="rId5">
                    <a14:imgEffect>
                      <a14:backgroundRemoval t="5091" b="94727" l="5000" r="97083"/>
                    </a14:imgEffect>
                  </a14:imgLayer>
                </a14:imgProps>
              </a:ext>
              <a:ext uri="{28A0092B-C50C-407E-A947-70E740481C1C}">
                <a14:useLocalDpi xmlns:a14="http://schemas.microsoft.com/office/drawing/2010/main" val="0"/>
              </a:ext>
            </a:extLst>
          </a:blip>
          <a:stretch>
            <a:fillRect/>
          </a:stretch>
        </p:blipFill>
        <p:spPr>
          <a:xfrm>
            <a:off x="9888846" y="4699070"/>
            <a:ext cx="597590" cy="684739"/>
          </a:xfrm>
          <a:prstGeom prst="rect">
            <a:avLst/>
          </a:prstGeom>
        </p:spPr>
      </p:pic>
      <p:pic>
        <p:nvPicPr>
          <p:cNvPr id="26" name="Picture 25"/>
          <p:cNvPicPr>
            <a:picLocks noChangeAspect="1"/>
          </p:cNvPicPr>
          <p:nvPr/>
        </p:nvPicPr>
        <p:blipFill>
          <a:blip r:embed="rId4" cstate="print">
            <a:extLst>
              <a:ext uri="{BEBA8EAE-BF5A-486C-A8C5-ECC9F3942E4B}">
                <a14:imgProps xmlns:a14="http://schemas.microsoft.com/office/drawing/2010/main">
                  <a14:imgLayer r:embed="rId5">
                    <a14:imgEffect>
                      <a14:backgroundRemoval t="5091" b="94727" l="5000" r="97083"/>
                    </a14:imgEffect>
                  </a14:imgLayer>
                </a14:imgProps>
              </a:ext>
              <a:ext uri="{28A0092B-C50C-407E-A947-70E740481C1C}">
                <a14:useLocalDpi xmlns:a14="http://schemas.microsoft.com/office/drawing/2010/main" val="0"/>
              </a:ext>
            </a:extLst>
          </a:blip>
          <a:stretch>
            <a:fillRect/>
          </a:stretch>
        </p:blipFill>
        <p:spPr>
          <a:xfrm>
            <a:off x="9888846" y="5383809"/>
            <a:ext cx="597590" cy="684739"/>
          </a:xfrm>
          <a:prstGeom prst="rect">
            <a:avLst/>
          </a:prstGeom>
        </p:spPr>
      </p:pic>
      <p:pic>
        <p:nvPicPr>
          <p:cNvPr id="27" name="Picture 26"/>
          <p:cNvPicPr>
            <a:picLocks noChangeAspect="1"/>
          </p:cNvPicPr>
          <p:nvPr/>
        </p:nvPicPr>
        <p:blipFill>
          <a:blip r:embed="rId4" cstate="print">
            <a:extLst>
              <a:ext uri="{BEBA8EAE-BF5A-486C-A8C5-ECC9F3942E4B}">
                <a14:imgProps xmlns:a14="http://schemas.microsoft.com/office/drawing/2010/main">
                  <a14:imgLayer r:embed="rId5">
                    <a14:imgEffect>
                      <a14:backgroundRemoval t="5091" b="94727" l="5000" r="97083"/>
                    </a14:imgEffect>
                  </a14:imgLayer>
                </a14:imgProps>
              </a:ext>
              <a:ext uri="{28A0092B-C50C-407E-A947-70E740481C1C}">
                <a14:useLocalDpi xmlns:a14="http://schemas.microsoft.com/office/drawing/2010/main" val="0"/>
              </a:ext>
            </a:extLst>
          </a:blip>
          <a:stretch>
            <a:fillRect/>
          </a:stretch>
        </p:blipFill>
        <p:spPr>
          <a:xfrm>
            <a:off x="11078882" y="6006469"/>
            <a:ext cx="597590" cy="684739"/>
          </a:xfrm>
          <a:prstGeom prst="rect">
            <a:avLst/>
          </a:prstGeom>
        </p:spPr>
      </p:pic>
    </p:spTree>
    <p:extLst>
      <p:ext uri="{BB962C8B-B14F-4D97-AF65-F5344CB8AC3E}">
        <p14:creationId xmlns:p14="http://schemas.microsoft.com/office/powerpoint/2010/main" val="89424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PRE-WRITING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0" name="TextBox 9"/>
          <p:cNvSpPr txBox="1"/>
          <p:nvPr/>
        </p:nvSpPr>
        <p:spPr>
          <a:xfrm>
            <a:off x="2291625" y="1140426"/>
            <a:ext cx="7356297" cy="584775"/>
          </a:xfrm>
          <a:prstGeom prst="rect">
            <a:avLst/>
          </a:prstGeom>
          <a:noFill/>
        </p:spPr>
        <p:txBody>
          <a:bodyPr wrap="square" rtlCol="0">
            <a:spAutoFit/>
          </a:bodyPr>
          <a:lstStyle/>
          <a:p>
            <a:pPr algn="ctr"/>
            <a:r>
              <a:rPr lang="en-US" sz="3200" b="1">
                <a:solidFill>
                  <a:srgbClr val="FF0000"/>
                </a:solidFill>
              </a:rPr>
              <a:t>Outline and useful expressions</a:t>
            </a:r>
          </a:p>
        </p:txBody>
      </p:sp>
      <p:pic>
        <p:nvPicPr>
          <p:cNvPr id="2" name="Picture 1"/>
          <p:cNvPicPr>
            <a:picLocks noChangeAspect="1"/>
          </p:cNvPicPr>
          <p:nvPr/>
        </p:nvPicPr>
        <p:blipFill>
          <a:blip r:embed="rId3"/>
          <a:stretch>
            <a:fillRect/>
          </a:stretch>
        </p:blipFill>
        <p:spPr>
          <a:xfrm>
            <a:off x="0" y="1972426"/>
            <a:ext cx="12182532" cy="4018053"/>
          </a:xfrm>
          <a:prstGeom prst="rect">
            <a:avLst/>
          </a:prstGeom>
        </p:spPr>
      </p:pic>
    </p:spTree>
    <p:extLst>
      <p:ext uri="{BB962C8B-B14F-4D97-AF65-F5344CB8AC3E}">
        <p14:creationId xmlns:p14="http://schemas.microsoft.com/office/powerpoint/2010/main" val="2553995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73934" y="962164"/>
            <a:ext cx="10171752" cy="1569660"/>
          </a:xfrm>
          <a:prstGeom prst="rect">
            <a:avLst/>
          </a:prstGeom>
          <a:noFill/>
        </p:spPr>
        <p:txBody>
          <a:bodyPr wrap="square">
            <a:spAutoFit/>
          </a:bodyPr>
          <a:lstStyle/>
          <a:p>
            <a:r>
              <a:rPr lang="en-GB" sz="2400" b="1" dirty="0">
                <a:latin typeface="Arial" panose="020B0604020202020204" pitchFamily="34" charset="0"/>
                <a:cs typeface="Arial" panose="020B0604020202020204" pitchFamily="34" charset="0"/>
              </a:rPr>
              <a:t>Write an opinion essay (150-180 words) presenting your point of view on whether we should spend more money on restoring local ecosystems. Use the ideas in Task 1 and the outline below to help you.</a:t>
            </a:r>
            <a:endParaRPr lang="en-US" sz="2400" b="1" dirty="0">
              <a:latin typeface="Arial" panose="020B0604020202020204" pitchFamily="34" charset="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WHILE-WRITING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TextBox 2">
            <a:extLst>
              <a:ext uri="{FF2B5EF4-FFF2-40B4-BE49-F238E27FC236}">
                <a16:creationId xmlns:a16="http://schemas.microsoft.com/office/drawing/2014/main" id="{9DDAF437-D67B-D937-A524-76B27834DAFB}"/>
              </a:ext>
            </a:extLst>
          </p:cNvPr>
          <p:cNvSpPr txBox="1"/>
          <p:nvPr/>
        </p:nvSpPr>
        <p:spPr>
          <a:xfrm>
            <a:off x="2417851" y="2308399"/>
            <a:ext cx="7356297" cy="584775"/>
          </a:xfrm>
          <a:prstGeom prst="rect">
            <a:avLst/>
          </a:prstGeom>
          <a:noFill/>
        </p:spPr>
        <p:txBody>
          <a:bodyPr wrap="square" rtlCol="0">
            <a:spAutoFit/>
          </a:bodyPr>
          <a:lstStyle/>
          <a:p>
            <a:pPr algn="ctr"/>
            <a:r>
              <a:rPr lang="en-US" sz="3200" b="1">
                <a:solidFill>
                  <a:srgbClr val="FF0000"/>
                </a:solidFill>
              </a:rPr>
              <a:t>Outline and useful expressions</a:t>
            </a:r>
          </a:p>
        </p:txBody>
      </p:sp>
      <p:pic>
        <p:nvPicPr>
          <p:cNvPr id="4" name="Picture 3">
            <a:extLst>
              <a:ext uri="{FF2B5EF4-FFF2-40B4-BE49-F238E27FC236}">
                <a16:creationId xmlns:a16="http://schemas.microsoft.com/office/drawing/2014/main" id="{CDEF7291-DE55-6152-ED7C-D65F7FC91BCA}"/>
              </a:ext>
            </a:extLst>
          </p:cNvPr>
          <p:cNvPicPr>
            <a:picLocks noChangeAspect="1"/>
          </p:cNvPicPr>
          <p:nvPr/>
        </p:nvPicPr>
        <p:blipFill>
          <a:blip r:embed="rId2"/>
          <a:stretch>
            <a:fillRect/>
          </a:stretch>
        </p:blipFill>
        <p:spPr>
          <a:xfrm>
            <a:off x="607883" y="3070048"/>
            <a:ext cx="10976232" cy="3620190"/>
          </a:xfrm>
          <a:prstGeom prst="rect">
            <a:avLst/>
          </a:prstGeom>
        </p:spPr>
      </p:pic>
    </p:spTree>
    <p:extLst>
      <p:ext uri="{BB962C8B-B14F-4D97-AF65-F5344CB8AC3E}">
        <p14:creationId xmlns:p14="http://schemas.microsoft.com/office/powerpoint/2010/main" val="2129640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5024310-D969-3B73-B427-71F591EA21A0}"/>
              </a:ext>
            </a:extLst>
          </p:cNvPr>
          <p:cNvSpPr>
            <a:spLocks noGrp="1"/>
          </p:cNvSpPr>
          <p:nvPr>
            <p:ph type="body" idx="1"/>
          </p:nvPr>
        </p:nvSpPr>
        <p:spPr>
          <a:xfrm>
            <a:off x="0" y="335707"/>
            <a:ext cx="12063046" cy="6522293"/>
          </a:xfrm>
        </p:spPr>
        <p:txBody>
          <a:bodyPr/>
          <a:lstStyle/>
          <a:p>
            <a:r>
              <a:rPr lang="en-US" sz="3200" b="1" i="1" dirty="0" smtClean="0">
                <a:solidFill>
                  <a:srgbClr val="C00000"/>
                </a:solidFill>
              </a:rPr>
              <a:t>Suggested answer: </a:t>
            </a:r>
          </a:p>
          <a:p>
            <a:r>
              <a:rPr lang="en-US" sz="2400" i="1" dirty="0" smtClean="0">
                <a:solidFill>
                  <a:schemeClr val="tx1"/>
                </a:solidFill>
              </a:rPr>
              <a:t>Today </a:t>
            </a:r>
            <a:r>
              <a:rPr lang="en-US" sz="2400" i="1" dirty="0">
                <a:solidFill>
                  <a:schemeClr val="tx1"/>
                </a:solidFill>
              </a:rPr>
              <a:t>many people argue that we should spend more money on restoring local ecosystems. From my point of view, this is a great idea for the following reasons.</a:t>
            </a:r>
            <a:endParaRPr lang="en-US" sz="2400" dirty="0">
              <a:solidFill>
                <a:schemeClr val="tx1"/>
              </a:solidFill>
            </a:endParaRPr>
          </a:p>
          <a:p>
            <a:r>
              <a:rPr lang="en-US" sz="2400" i="1" dirty="0">
                <a:solidFill>
                  <a:schemeClr val="tx1"/>
                </a:solidFill>
              </a:rPr>
              <a:t>Firstly, the most important reason why we should invest in restoring them is that we are already suffering from the impact of their damage. Both air pollution and water pollution have increased and are affecting our health.</a:t>
            </a:r>
            <a:endParaRPr lang="en-US" sz="2400" dirty="0">
              <a:solidFill>
                <a:schemeClr val="tx1"/>
              </a:solidFill>
            </a:endParaRPr>
          </a:p>
          <a:p>
            <a:r>
              <a:rPr lang="en-US" sz="2400" i="1" dirty="0">
                <a:solidFill>
                  <a:schemeClr val="tx1"/>
                </a:solidFill>
              </a:rPr>
              <a:t>Secondly, habitat loss has caused the disappearance of many plant and animal species. This has affected the balance of local ecosystems since all living things play an important role. When plants or animals die out, the food chain may also break down. That is why we should spend more money on protecting and restoring all wildlife.</a:t>
            </a:r>
            <a:endParaRPr lang="en-US" sz="2400" dirty="0">
              <a:solidFill>
                <a:schemeClr val="tx1"/>
              </a:solidFill>
            </a:endParaRPr>
          </a:p>
          <a:p>
            <a:r>
              <a:rPr lang="en-US" sz="2400" i="1" dirty="0">
                <a:solidFill>
                  <a:schemeClr val="tx1"/>
                </a:solidFill>
              </a:rPr>
              <a:t>Finally, much of our local forest has been cut down to make space for houses and farm land. This has led to more natural disasters in the region. For example, floods have become more common. They destroy people’s houses, fields, and crops every year. To prevent damage from natural disasters, we should spend more money on planting more trees and restoring our forest. </a:t>
            </a:r>
            <a:endParaRPr lang="en-US" sz="2400" dirty="0">
              <a:solidFill>
                <a:schemeClr val="tx1"/>
              </a:solidFill>
            </a:endParaRPr>
          </a:p>
          <a:p>
            <a:r>
              <a:rPr lang="en-US" sz="2400" i="1" dirty="0">
                <a:solidFill>
                  <a:schemeClr val="tx1"/>
                </a:solidFill>
              </a:rPr>
              <a:t>In conclusion, I firmly believe that it is essential to spend more money on restoring local ecosystems. Investing in nature conservation will help create a healthy and stable living environment for future generations</a:t>
            </a:r>
            <a:r>
              <a:rPr lang="en-US" sz="2400" i="1" dirty="0" smtClean="0">
                <a:solidFill>
                  <a:schemeClr val="tx1"/>
                </a:solidFill>
              </a:rPr>
              <a:t>.</a:t>
            </a:r>
            <a:endParaRPr lang="en-US" sz="2400" dirty="0">
              <a:solidFill>
                <a:schemeClr val="tx1"/>
              </a:solidFill>
            </a:endParaRPr>
          </a:p>
        </p:txBody>
      </p:sp>
    </p:spTree>
    <p:extLst>
      <p:ext uri="{BB962C8B-B14F-4D97-AF65-F5344CB8AC3E}">
        <p14:creationId xmlns:p14="http://schemas.microsoft.com/office/powerpoint/2010/main" val="4216463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617647" y="1200593"/>
            <a:ext cx="10490529" cy="523220"/>
          </a:xfrm>
          <a:prstGeom prst="rect">
            <a:avLst/>
          </a:prstGeom>
          <a:noFill/>
        </p:spPr>
        <p:txBody>
          <a:bodyPr wrap="square">
            <a:spAutoFit/>
          </a:bodyPr>
          <a:lstStyle/>
          <a:p>
            <a:r>
              <a:rPr lang="en-GB" sz="2800" b="1">
                <a:latin typeface="Arial" panose="020B0604020202020204" pitchFamily="34" charset="0"/>
                <a:cs typeface="Arial" panose="020B0604020202020204" pitchFamily="34" charset="0"/>
              </a:rPr>
              <a:t>Exchange your writing with your friend for peer review.</a:t>
            </a:r>
            <a:endParaRPr lang="en-US" sz="2600" b="1" dirty="0">
              <a:latin typeface="Arial" panose="020B0604020202020204" pitchFamily="34" charset="0"/>
              <a:cs typeface="Arial" panose="020B0604020202020204" pitchFamily="34" charset="0"/>
            </a:endParaRP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POST-WRITING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4" name="Rounded Rectangle 3"/>
          <p:cNvSpPr/>
          <p:nvPr/>
        </p:nvSpPr>
        <p:spPr>
          <a:xfrm>
            <a:off x="1617647" y="2031205"/>
            <a:ext cx="9278953" cy="459819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6">
                    <a:lumMod val="50000"/>
                  </a:schemeClr>
                </a:solidFill>
              </a:rPr>
              <a:t>Writing </a:t>
            </a:r>
            <a:r>
              <a:rPr lang="en-US" sz="4400" b="1" dirty="0">
                <a:solidFill>
                  <a:schemeClr val="accent6">
                    <a:lumMod val="50000"/>
                  </a:schemeClr>
                </a:solidFill>
              </a:rPr>
              <a:t>rubric</a:t>
            </a:r>
            <a:endParaRPr lang="en-US" sz="4400" dirty="0">
              <a:solidFill>
                <a:schemeClr val="accent6">
                  <a:lumMod val="50000"/>
                </a:schemeClr>
              </a:solidFill>
            </a:endParaRPr>
          </a:p>
          <a:p>
            <a:pPr lvl="0"/>
            <a:r>
              <a:rPr lang="en-US" sz="3600" i="1" dirty="0">
                <a:solidFill>
                  <a:schemeClr val="tx1"/>
                </a:solidFill>
              </a:rPr>
              <a:t>Organization: …/10</a:t>
            </a:r>
            <a:endParaRPr lang="en-US" sz="3600" dirty="0">
              <a:solidFill>
                <a:schemeClr val="tx1"/>
              </a:solidFill>
            </a:endParaRPr>
          </a:p>
          <a:p>
            <a:pPr lvl="0"/>
            <a:r>
              <a:rPr lang="en-US" sz="3600" i="1" dirty="0">
                <a:solidFill>
                  <a:schemeClr val="tx1"/>
                </a:solidFill>
              </a:rPr>
              <a:t>Legibility: …/10</a:t>
            </a:r>
            <a:endParaRPr lang="en-US" sz="3600" dirty="0">
              <a:solidFill>
                <a:schemeClr val="tx1"/>
              </a:solidFill>
            </a:endParaRPr>
          </a:p>
          <a:p>
            <a:pPr lvl="0"/>
            <a:r>
              <a:rPr lang="en-US" sz="3600" i="1" dirty="0">
                <a:solidFill>
                  <a:schemeClr val="tx1"/>
                </a:solidFill>
              </a:rPr>
              <a:t>Ideas: …/10</a:t>
            </a:r>
            <a:endParaRPr lang="en-US" sz="3600" dirty="0">
              <a:solidFill>
                <a:schemeClr val="tx1"/>
              </a:solidFill>
            </a:endParaRPr>
          </a:p>
          <a:p>
            <a:pPr lvl="0"/>
            <a:r>
              <a:rPr lang="en-US" sz="3600" i="1" dirty="0">
                <a:solidFill>
                  <a:schemeClr val="tx1"/>
                </a:solidFill>
              </a:rPr>
              <a:t>Word choice: …/10</a:t>
            </a:r>
            <a:endParaRPr lang="en-US" sz="3600" dirty="0">
              <a:solidFill>
                <a:schemeClr val="tx1"/>
              </a:solidFill>
            </a:endParaRPr>
          </a:p>
          <a:p>
            <a:pPr lvl="0"/>
            <a:r>
              <a:rPr lang="en-US" sz="3600" i="1">
                <a:solidFill>
                  <a:schemeClr val="tx1"/>
                </a:solidFill>
              </a:rPr>
              <a:t>Grammar </a:t>
            </a:r>
            <a:r>
              <a:rPr lang="en-US" sz="3600" i="1" smtClean="0">
                <a:solidFill>
                  <a:schemeClr val="tx1"/>
                </a:solidFill>
              </a:rPr>
              <a:t>usage: </a:t>
            </a:r>
            <a:r>
              <a:rPr lang="en-US" sz="3600" i="1" dirty="0">
                <a:solidFill>
                  <a:schemeClr val="tx1"/>
                </a:solidFill>
              </a:rPr>
              <a:t>…/10</a:t>
            </a:r>
            <a:endParaRPr lang="en-US" sz="3600" dirty="0">
              <a:solidFill>
                <a:schemeClr val="tx1"/>
              </a:solidFill>
            </a:endParaRPr>
          </a:p>
          <a:p>
            <a:pPr algn="ctr"/>
            <a:r>
              <a:rPr lang="en-US" sz="3600" i="1" dirty="0">
                <a:solidFill>
                  <a:schemeClr val="tx1"/>
                </a:solidFill>
              </a:rPr>
              <a:t> </a:t>
            </a:r>
            <a:r>
              <a:rPr lang="en-US" sz="3600" i="1" dirty="0" smtClean="0">
                <a:solidFill>
                  <a:schemeClr val="tx1"/>
                </a:solidFill>
              </a:rPr>
              <a:t>TOTAL</a:t>
            </a:r>
            <a:r>
              <a:rPr lang="en-US" sz="3600" i="1" dirty="0">
                <a:solidFill>
                  <a:schemeClr val="tx1"/>
                </a:solidFill>
              </a:rPr>
              <a:t>: …/</a:t>
            </a:r>
            <a:r>
              <a:rPr lang="en-US" sz="3600" i="1" dirty="0" smtClean="0">
                <a:solidFill>
                  <a:schemeClr val="tx1"/>
                </a:solidFill>
              </a:rPr>
              <a:t>50</a:t>
            </a:r>
            <a:endParaRPr lang="en-US" sz="3600" dirty="0">
              <a:solidFill>
                <a:schemeClr val="tx1"/>
              </a:solidFill>
            </a:endParaRPr>
          </a:p>
        </p:txBody>
      </p:sp>
    </p:spTree>
    <p:extLst>
      <p:ext uri="{BB962C8B-B14F-4D97-AF65-F5344CB8AC3E}">
        <p14:creationId xmlns:p14="http://schemas.microsoft.com/office/powerpoint/2010/main" val="1390068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4"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92917" y="1139206"/>
            <a:ext cx="7947041" cy="584775"/>
          </a:xfrm>
          <a:prstGeom prst="rect">
            <a:avLst/>
          </a:prstGeom>
        </p:spPr>
        <p:txBody>
          <a:bodyPr wrap="square">
            <a:spAutoFit/>
          </a:bodyPr>
          <a:lstStyle/>
          <a:p>
            <a:pPr algn="just"/>
            <a:r>
              <a:rPr lang="en-US" sz="32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1092917" y="1969986"/>
            <a:ext cx="10124040" cy="3313664"/>
          </a:xfrm>
          <a:prstGeom prst="rect">
            <a:avLst/>
          </a:prstGeom>
          <a:noFill/>
        </p:spPr>
        <p:txBody>
          <a:bodyPr wrap="square" rtlCol="0">
            <a:spAutoFit/>
          </a:bodyPr>
          <a:lstStyle/>
          <a:p>
            <a:pPr>
              <a:lnSpc>
                <a:spcPct val="150000"/>
              </a:lnSpc>
            </a:pPr>
            <a:r>
              <a:rPr lang="vi-VN" sz="3600" dirty="0">
                <a:latin typeface="Arial" panose="020B0604020202020204" pitchFamily="34" charset="0"/>
                <a:cs typeface="Arial" panose="020B0604020202020204" pitchFamily="34" charset="0"/>
              </a:rPr>
              <a:t>What have you learnt today?</a:t>
            </a:r>
            <a:endParaRPr lang="en-US" sz="36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3600" dirty="0">
                <a:latin typeface="Arial" panose="020B0604020202020204" pitchFamily="34" charset="0"/>
                <a:cs typeface="Arial" panose="020B0604020202020204" pitchFamily="34" charset="0"/>
              </a:rPr>
              <a:t>How to write an opinion essay</a:t>
            </a:r>
          </a:p>
          <a:p>
            <a:pPr marL="457200" indent="-457200">
              <a:lnSpc>
                <a:spcPct val="150000"/>
              </a:lnSpc>
              <a:buFont typeface="Arial" panose="020B0604020202020204" pitchFamily="34" charset="0"/>
              <a:buChar char="•"/>
            </a:pPr>
            <a:r>
              <a:rPr lang="en-US" sz="3600" dirty="0">
                <a:latin typeface="Arial" panose="020B0604020202020204" pitchFamily="34" charset="0"/>
                <a:cs typeface="Arial" panose="020B0604020202020204" pitchFamily="34" charset="0"/>
              </a:rPr>
              <a:t>Use some words and structures to make arguments.</a:t>
            </a:r>
          </a:p>
        </p:txBody>
      </p:sp>
      <p:sp>
        <p:nvSpPr>
          <p:cNvPr id="10" name="Rectangle 9"/>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1810930" y="2158230"/>
            <a:ext cx="8753494" cy="2315821"/>
          </a:xfrm>
          <a:noFill/>
        </p:spPr>
        <p:txBody>
          <a:bodyPr anchor="t"/>
          <a:lstStyle/>
          <a:p>
            <a:pPr marL="482600" indent="-342900" algn="l">
              <a:lnSpc>
                <a:spcPct val="150000"/>
              </a:lnSpc>
              <a:buFont typeface="Arial" panose="020B0604020202020204" pitchFamily="34" charset="0"/>
              <a:buChar char="•"/>
            </a:pPr>
            <a:r>
              <a:rPr lang="en-GB" sz="3600">
                <a:latin typeface="Arial" panose="020B0604020202020204" pitchFamily="34" charset="0"/>
                <a:cs typeface="Arial" panose="020B0604020202020204" pitchFamily="34" charset="0"/>
              </a:rPr>
              <a:t>Do </a:t>
            </a:r>
            <a:r>
              <a:rPr lang="en-GB" sz="3600" smtClean="0">
                <a:latin typeface="Arial" panose="020B0604020202020204" pitchFamily="34" charset="0"/>
                <a:cs typeface="Arial" panose="020B0604020202020204" pitchFamily="34" charset="0"/>
              </a:rPr>
              <a:t>the exercises </a:t>
            </a:r>
            <a:r>
              <a:rPr lang="en-GB" sz="3600" dirty="0">
                <a:latin typeface="Arial" panose="020B0604020202020204" pitchFamily="34" charset="0"/>
                <a:cs typeface="Arial" panose="020B0604020202020204" pitchFamily="34" charset="0"/>
              </a:rPr>
              <a:t>in the workbook.</a:t>
            </a:r>
          </a:p>
          <a:p>
            <a:pPr marL="482600" indent="-342900" algn="l">
              <a:lnSpc>
                <a:spcPct val="150000"/>
              </a:lnSpc>
              <a:buFont typeface="Arial" panose="020B0604020202020204" pitchFamily="34" charset="0"/>
              <a:buChar char="•"/>
            </a:pPr>
            <a:r>
              <a:rPr lang="en-GB" sz="3600" dirty="0">
                <a:latin typeface="Arial" panose="020B0604020202020204" pitchFamily="34" charset="0"/>
                <a:cs typeface="Arial" panose="020B0604020202020204" pitchFamily="34" charset="0"/>
              </a:rPr>
              <a:t>Prepare for </a:t>
            </a:r>
            <a:r>
              <a:rPr lang="en-GB" sz="3600">
                <a:latin typeface="Arial" panose="020B0604020202020204" pitchFamily="34" charset="0"/>
                <a:cs typeface="Arial" panose="020B0604020202020204" pitchFamily="34" charset="0"/>
              </a:rPr>
              <a:t>Lesson 7 </a:t>
            </a:r>
            <a:r>
              <a:rPr lang="en-GB" sz="3600" dirty="0">
                <a:latin typeface="Arial" panose="020B0604020202020204" pitchFamily="34" charset="0"/>
                <a:cs typeface="Arial" panose="020B0604020202020204" pitchFamily="34" charset="0"/>
              </a:rPr>
              <a:t>- </a:t>
            </a:r>
            <a:r>
              <a:rPr lang="en-GB" sz="3600">
                <a:latin typeface="Arial" panose="020B0604020202020204" pitchFamily="34" charset="0"/>
                <a:cs typeface="Arial" panose="020B0604020202020204" pitchFamily="34" charset="0"/>
              </a:rPr>
              <a:t>Unit 10.</a:t>
            </a:r>
            <a:endParaRPr lang="en-GB" sz="3600" dirty="0">
              <a:latin typeface="Arial" panose="020B0604020202020204" pitchFamily="34" charset="0"/>
              <a:cs typeface="Arial" panose="020B0604020202020204" pitchFamily="34" charset="0"/>
            </a:endParaRPr>
          </a:p>
        </p:txBody>
      </p:sp>
      <p:sp>
        <p:nvSpPr>
          <p:cNvPr id="6" name="Rounded Rectangle 5"/>
          <p:cNvSpPr/>
          <p:nvPr/>
        </p:nvSpPr>
        <p:spPr>
          <a:xfrm>
            <a:off x="805954" y="119560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836126" y="109995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p:cNvSpPr/>
          <p:nvPr/>
        </p:nvSpPr>
        <p:spPr>
          <a:xfrm>
            <a:off x="1338732" y="1181680"/>
            <a:ext cx="4572000" cy="584775"/>
          </a:xfrm>
          <a:prstGeom prst="rect">
            <a:avLst/>
          </a:prstGeom>
        </p:spPr>
        <p:txBody>
          <a:bodyPr>
            <a:spAutoFit/>
          </a:bodyPr>
          <a:lstStyle/>
          <a:p>
            <a:pPr algn="just"/>
            <a:r>
              <a:rPr lang="en-US" sz="3200" b="1" dirty="0">
                <a:latin typeface="Arial" panose="020B0604020202020204" pitchFamily="34" charset="0"/>
                <a:cs typeface="Arial" panose="020B0604020202020204" pitchFamily="34" charset="0"/>
              </a:rPr>
              <a:t>Homework</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a:solidFill>
                  <a:srgbClr val="FFFFFF"/>
                </a:solidFill>
                <a:latin typeface="Calibri" panose="020F0502020204030204" pitchFamily="34" charset="0"/>
              </a:rPr>
              <a:t>facebook.com/sachmem.vn/</a:t>
            </a:r>
            <a:endParaRPr lang="en-US" sz="1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3157182" y="5969377"/>
            <a:ext cx="5877636"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r>
              <a:rPr lang="en-US" b="1" dirty="0">
                <a:solidFill>
                  <a:srgbClr val="FFFFFF"/>
                </a:solidFill>
                <a:latin typeface="Calibri"/>
                <a:ea typeface="Calibri"/>
                <a:cs typeface="Calibri"/>
                <a:sym typeface="Calibri"/>
              </a:rPr>
              <a:t>Website: </a:t>
            </a:r>
            <a:r>
              <a:rPr lang="en-US" b="1" i="1" dirty="0" err="1">
                <a:solidFill>
                  <a:srgbClr val="FFFFFF"/>
                </a:solidFill>
                <a:latin typeface="Calibri"/>
                <a:ea typeface="Calibri"/>
                <a:cs typeface="Calibri"/>
                <a:sym typeface="Calibri"/>
              </a:rPr>
              <a:t>hoclieu.vn</a:t>
            </a:r>
            <a:endParaRPr lang="en-US"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b="1" dirty="0" err="1">
                <a:solidFill>
                  <a:srgbClr val="FFFFFF"/>
                </a:solidFill>
                <a:latin typeface="Calibri"/>
                <a:ea typeface="Calibri"/>
                <a:cs typeface="Calibri"/>
                <a:sym typeface="Calibri"/>
              </a:rPr>
              <a:t>Fanpage</a:t>
            </a:r>
            <a:r>
              <a:rPr lang="en-US" b="1" dirty="0">
                <a:solidFill>
                  <a:srgbClr val="FFFFFF"/>
                </a:solidFill>
                <a:latin typeface="Calibri"/>
                <a:ea typeface="Calibri"/>
                <a:cs typeface="Calibri"/>
                <a:sym typeface="Calibri"/>
              </a:rPr>
              <a:t>: </a:t>
            </a:r>
            <a:r>
              <a:rPr lang="en-US" b="1" i="1" dirty="0" err="1">
                <a:solidFill>
                  <a:srgbClr val="FFFFFF"/>
                </a:solidFill>
                <a:latin typeface="Calibri"/>
                <a:ea typeface="Calibri"/>
                <a:cs typeface="Calibri"/>
                <a:sym typeface="Calibri"/>
              </a:rPr>
              <a:t>facebook.com</a:t>
            </a:r>
            <a:r>
              <a:rPr lang="en-US" b="1" i="1" dirty="0">
                <a:solidFill>
                  <a:srgbClr val="FFFFFF"/>
                </a:solidFill>
                <a:latin typeface="Calibri"/>
                <a:ea typeface="Calibri"/>
                <a:cs typeface="Calibri"/>
                <a:sym typeface="Calibri"/>
              </a:rPr>
              <a:t>/</a:t>
            </a:r>
            <a:r>
              <a:rPr lang="en-US" b="1" i="1" dirty="0" err="1">
                <a:solidFill>
                  <a:srgbClr val="FFFFFF"/>
                </a:solidFill>
                <a:latin typeface="Calibri"/>
                <a:ea typeface="Calibri"/>
                <a:cs typeface="Calibri"/>
                <a:sym typeface="Calibri"/>
              </a:rPr>
              <a:t>www.tienganhglobalsuccess.vn</a:t>
            </a:r>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a:latin typeface="UTM Facebook K&amp;T" panose="02040603050506020204" pitchFamily="18" charset="0"/>
              </a:rPr>
              <a:t>WRITING</a:t>
            </a:r>
            <a:endParaRPr lang="en-US" sz="3200" dirty="0">
              <a:latin typeface="UTM Facebook K&amp;T" panose="02040603050506020204" pitchFamily="18" charset="0"/>
            </a:endParaRPr>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a16="http://schemas.microsoft.com/office/drawing/2014/main" id="{308E0627-9B64-414D-94C5-F7ECBA1EE60F}"/>
              </a:ext>
            </a:extLst>
          </p:cNvPr>
          <p:cNvSpPr txBox="1"/>
          <p:nvPr/>
        </p:nvSpPr>
        <p:spPr>
          <a:xfrm>
            <a:off x="1671375" y="3919326"/>
            <a:ext cx="9560624" cy="1446550"/>
          </a:xfrm>
          <a:prstGeom prst="rect">
            <a:avLst/>
          </a:prstGeom>
          <a:noFill/>
        </p:spPr>
        <p:txBody>
          <a:bodyPr wrap="square" rtlCol="0">
            <a:spAutoFit/>
          </a:bodyPr>
          <a:lstStyle/>
          <a:p>
            <a:pPr algn="ctr"/>
            <a:r>
              <a:rPr lang="en-US" sz="4400" b="1" dirty="0">
                <a:solidFill>
                  <a:schemeClr val="accent1">
                    <a:lumMod val="75000"/>
                  </a:schemeClr>
                </a:solidFill>
              </a:rPr>
              <a:t>An opinion essay about spending more money on restoring local ecosystems</a:t>
            </a:r>
          </a:p>
        </p:txBody>
      </p:sp>
      <p:sp>
        <p:nvSpPr>
          <p:cNvPr id="25" name="Rectangle 24"/>
          <p:cNvSpPr/>
          <p:nvPr/>
        </p:nvSpPr>
        <p:spPr>
          <a:xfrm>
            <a:off x="2963456" y="2826679"/>
            <a:ext cx="2082254" cy="6061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26532"/>
                </a:solidFill>
                <a:latin typeface="Bookman Old Style" pitchFamily="18" charset="0"/>
              </a:rPr>
              <a:t>LESSON 6</a:t>
            </a:r>
            <a:endParaRPr lang="en-US" sz="2400" dirty="0">
              <a:solidFill>
                <a:srgbClr val="F26532"/>
              </a:solidFill>
              <a:latin typeface="Bookman Old Style" pitchFamily="18" charset="0"/>
            </a:endParaRPr>
          </a:p>
        </p:txBody>
      </p:sp>
      <p:grpSp>
        <p:nvGrpSpPr>
          <p:cNvPr id="11" name="Group 10"/>
          <p:cNvGrpSpPr/>
          <p:nvPr/>
        </p:nvGrpSpPr>
        <p:grpSpPr>
          <a:xfrm>
            <a:off x="0" y="-15861"/>
            <a:ext cx="12192000" cy="1940426"/>
            <a:chOff x="0" y="-15861"/>
            <a:chExt cx="12192000" cy="1940426"/>
          </a:xfrm>
        </p:grpSpPr>
        <p:sp>
          <p:nvSpPr>
            <p:cNvPr id="9" name="Rectangle 8"/>
            <p:cNvSpPr/>
            <p:nvPr/>
          </p:nvSpPr>
          <p:spPr>
            <a:xfrm>
              <a:off x="0" y="177153"/>
              <a:ext cx="12192000" cy="1439719"/>
            </a:xfrm>
            <a:prstGeom prst="rect">
              <a:avLst/>
            </a:prstGeom>
            <a:solidFill>
              <a:srgbClr val="4CB1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Parallelogram 3"/>
            <p:cNvSpPr/>
            <p:nvPr/>
          </p:nvSpPr>
          <p:spPr>
            <a:xfrm>
              <a:off x="481381" y="-15861"/>
              <a:ext cx="2482075" cy="1940426"/>
            </a:xfrm>
            <a:prstGeom prst="parallelogram">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246E80DA-3B73-476A-B480-C5F8FDFD8CB4}"/>
              </a:ext>
            </a:extLst>
          </p:cNvPr>
          <p:cNvSpPr txBox="1"/>
          <p:nvPr/>
        </p:nvSpPr>
        <p:spPr>
          <a:xfrm>
            <a:off x="3103419" y="436422"/>
            <a:ext cx="8128580" cy="830997"/>
          </a:xfrm>
          <a:prstGeom prst="rect">
            <a:avLst/>
          </a:prstGeom>
          <a:noFill/>
        </p:spPr>
        <p:txBody>
          <a:bodyPr wrap="square" rtlCol="0">
            <a:spAutoFit/>
          </a:bodyPr>
          <a:lstStyle/>
          <a:p>
            <a:r>
              <a:rPr lang="en-US" sz="4800">
                <a:solidFill>
                  <a:schemeClr val="bg1"/>
                </a:solidFill>
                <a:latin typeface="UTM Facebook K&amp;T" pitchFamily="18" charset="0"/>
                <a:cs typeface="Arial" panose="020B0604020202020204" pitchFamily="34" charset="0"/>
              </a:rPr>
              <a:t>The ecosystem</a:t>
            </a:r>
            <a:endParaRPr lang="en-US" sz="4800" dirty="0">
              <a:solidFill>
                <a:schemeClr val="bg1"/>
              </a:solidFill>
              <a:latin typeface="UTM Facebook K&amp;T" pitchFamily="18" charset="0"/>
              <a:cs typeface="Arial" panose="020B0604020202020204" pitchFamily="34" charset="0"/>
            </a:endParaRPr>
          </a:p>
        </p:txBody>
      </p:sp>
      <p:sp>
        <p:nvSpPr>
          <p:cNvPr id="5" name="TextBox 4">
            <a:extLst>
              <a:ext uri="{FF2B5EF4-FFF2-40B4-BE49-F238E27FC236}">
                <a16:creationId xmlns:a16="http://schemas.microsoft.com/office/drawing/2014/main" id="{35DF77EB-655D-46EF-9E8B-FA2AF8707694}"/>
              </a:ext>
            </a:extLst>
          </p:cNvPr>
          <p:cNvSpPr txBox="1"/>
          <p:nvPr/>
        </p:nvSpPr>
        <p:spPr>
          <a:xfrm>
            <a:off x="1088622" y="177153"/>
            <a:ext cx="1267591" cy="1631216"/>
          </a:xfrm>
          <a:prstGeom prst="rect">
            <a:avLst/>
          </a:prstGeom>
          <a:noFill/>
        </p:spPr>
        <p:txBody>
          <a:bodyPr wrap="square" rtlCol="0" anchor="ctr">
            <a:spAutoFit/>
          </a:bodyPr>
          <a:lstStyle/>
          <a:p>
            <a:pPr algn="ctr"/>
            <a:r>
              <a:rPr lang="en-US" sz="2800" b="1" dirty="0">
                <a:solidFill>
                  <a:schemeClr val="bg1"/>
                </a:solidFill>
                <a:latin typeface="Arial" panose="020B0604020202020204" pitchFamily="34" charset="0"/>
                <a:cs typeface="Arial" panose="020B0604020202020204" pitchFamily="34" charset="0"/>
              </a:rPr>
              <a:t>Unit</a:t>
            </a:r>
          </a:p>
          <a:p>
            <a:pPr algn="ctr"/>
            <a:r>
              <a:rPr lang="en-US" sz="7200" b="1">
                <a:solidFill>
                  <a:schemeClr val="bg1"/>
                </a:solidFill>
                <a:latin typeface="Arial" panose="020B0604020202020204" pitchFamily="34" charset="0"/>
                <a:cs typeface="Arial" panose="020B0604020202020204" pitchFamily="34" charset="0"/>
              </a:rPr>
              <a:t>10</a:t>
            </a:r>
            <a:endParaRPr lang="en-US" sz="7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538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447902" y="1157273"/>
            <a:ext cx="1883767"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WARM-UP</a:t>
            </a:r>
            <a:endParaRPr lang="en-GB" sz="2000" b="1" dirty="0">
              <a:solidFill>
                <a:schemeClr val="bg1"/>
              </a:solidFill>
              <a:ea typeface="Adobe Gothic Std B" panose="020B0800000000000000" pitchFamily="34" charset="-128"/>
            </a:endParaRPr>
          </a:p>
        </p:txBody>
      </p:sp>
      <p:sp>
        <p:nvSpPr>
          <p:cNvPr id="23" name="Rounded Rectangle 22"/>
          <p:cNvSpPr/>
          <p:nvPr/>
        </p:nvSpPr>
        <p:spPr>
          <a:xfrm>
            <a:off x="3066300" y="2232284"/>
            <a:ext cx="1950733"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PRE-WRITING</a:t>
            </a:r>
            <a:endParaRPr lang="en-GB" sz="2000" b="1" dirty="0">
              <a:solidFill>
                <a:schemeClr val="bg1"/>
              </a:solidFill>
              <a:ea typeface="Adobe Gothic Std B" panose="020B0800000000000000" pitchFamily="34" charset="-128"/>
            </a:endParaRPr>
          </a:p>
        </p:txBody>
      </p:sp>
      <p:sp>
        <p:nvSpPr>
          <p:cNvPr id="24" name="Rounded Rectangle 23"/>
          <p:cNvSpPr/>
          <p:nvPr/>
        </p:nvSpPr>
        <p:spPr>
          <a:xfrm>
            <a:off x="1089061" y="3423459"/>
            <a:ext cx="2242609" cy="710205"/>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WHILE-WRITING</a:t>
            </a:r>
            <a:endParaRPr lang="en-GB" sz="2000" b="1" dirty="0">
              <a:solidFill>
                <a:schemeClr val="bg1"/>
              </a:solidFill>
              <a:ea typeface="Adobe Gothic Std B" panose="020B0800000000000000" pitchFamily="34" charset="-128"/>
            </a:endParaRPr>
          </a:p>
        </p:txBody>
      </p:sp>
      <p:sp>
        <p:nvSpPr>
          <p:cNvPr id="25" name="Rectangle 24"/>
          <p:cNvSpPr/>
          <p:nvPr/>
        </p:nvSpPr>
        <p:spPr>
          <a:xfrm>
            <a:off x="6007694" y="1147818"/>
            <a:ext cx="4879383"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solidFill>
                  <a:schemeClr val="tx1"/>
                </a:solidFill>
              </a:rPr>
              <a:t>Jumbled words</a:t>
            </a:r>
            <a:endParaRPr lang="en-GB" sz="2400" dirty="0">
              <a:solidFill>
                <a:schemeClr val="tx1"/>
              </a:solidFill>
            </a:endParaRPr>
          </a:p>
        </p:txBody>
      </p:sp>
      <p:sp>
        <p:nvSpPr>
          <p:cNvPr id="26" name="Rectangle 25"/>
          <p:cNvSpPr/>
          <p:nvPr/>
        </p:nvSpPr>
        <p:spPr>
          <a:xfrm>
            <a:off x="6007694" y="2054888"/>
            <a:ext cx="4879384" cy="125675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Task </a:t>
            </a:r>
            <a:r>
              <a:rPr lang="en-US" sz="2400" dirty="0" smtClean="0">
                <a:solidFill>
                  <a:schemeClr val="tx1"/>
                </a:solidFill>
              </a:rPr>
              <a:t>1: Discuss </a:t>
            </a:r>
            <a:r>
              <a:rPr lang="en-US" sz="2400" dirty="0">
                <a:solidFill>
                  <a:schemeClr val="tx1"/>
                </a:solidFill>
              </a:rPr>
              <a:t>and decide whether </a:t>
            </a:r>
            <a:r>
              <a:rPr lang="en-US" sz="2400">
                <a:solidFill>
                  <a:schemeClr val="tx1"/>
                </a:solidFill>
              </a:rPr>
              <a:t>the </a:t>
            </a:r>
            <a:r>
              <a:rPr lang="en-US" sz="2400" smtClean="0">
                <a:solidFill>
                  <a:schemeClr val="tx1"/>
                </a:solidFill>
              </a:rPr>
              <a:t>ideas </a:t>
            </a:r>
            <a:r>
              <a:rPr lang="en-US" sz="2400" dirty="0">
                <a:solidFill>
                  <a:schemeClr val="tx1"/>
                </a:solidFill>
              </a:rPr>
              <a:t>are for or against restoring local ecosystems. </a:t>
            </a:r>
            <a:endParaRPr lang="en-GB" sz="2400" dirty="0">
              <a:solidFill>
                <a:schemeClr val="tx1"/>
              </a:solidFill>
            </a:endParaRPr>
          </a:p>
        </p:txBody>
      </p:sp>
      <p:sp>
        <p:nvSpPr>
          <p:cNvPr id="27" name="Rectangle 26"/>
          <p:cNvSpPr/>
          <p:nvPr/>
        </p:nvSpPr>
        <p:spPr>
          <a:xfrm>
            <a:off x="6007694" y="3519438"/>
            <a:ext cx="4879385" cy="81921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Task 2. </a:t>
            </a:r>
            <a:r>
              <a:rPr lang="en-GB" sz="2400" dirty="0">
                <a:solidFill>
                  <a:schemeClr val="tx1"/>
                </a:solidFill>
              </a:rPr>
              <a:t>Write an </a:t>
            </a:r>
            <a:r>
              <a:rPr lang="en-GB" sz="2400">
                <a:solidFill>
                  <a:schemeClr val="tx1"/>
                </a:solidFill>
              </a:rPr>
              <a:t>opinion </a:t>
            </a:r>
            <a:r>
              <a:rPr lang="en-GB" sz="2400" smtClean="0">
                <a:solidFill>
                  <a:schemeClr val="tx1"/>
                </a:solidFill>
              </a:rPr>
              <a:t>essay.</a:t>
            </a:r>
            <a:endParaRPr lang="en-US" sz="2400" dirty="0">
              <a:solidFill>
                <a:schemeClr val="tx1"/>
              </a:solidFill>
            </a:endParaRPr>
          </a:p>
        </p:txBody>
      </p:sp>
      <p:cxnSp>
        <p:nvCxnSpPr>
          <p:cNvPr id="28" name="Curved Connector 27"/>
          <p:cNvCxnSpPr>
            <a:stCxn id="22" idx="3"/>
            <a:endCxn id="23" idx="0"/>
          </p:cNvCxnSpPr>
          <p:nvPr/>
        </p:nvCxnSpPr>
        <p:spPr>
          <a:xfrm>
            <a:off x="3331669" y="1484975"/>
            <a:ext cx="709998" cy="747309"/>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23" idx="1"/>
            <a:endCxn id="24" idx="0"/>
          </p:cNvCxnSpPr>
          <p:nvPr/>
        </p:nvCxnSpPr>
        <p:spPr>
          <a:xfrm rot="10800000" flipV="1">
            <a:off x="2210366" y="2559985"/>
            <a:ext cx="855934" cy="863473"/>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2950166" y="4664063"/>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a typeface="Adobe Gothic Std B" panose="020B0800000000000000" pitchFamily="34" charset="-128"/>
              </a:rPr>
              <a:t>POST-WRITING</a:t>
            </a:r>
            <a:endParaRPr lang="en-GB" sz="2000" b="1" dirty="0">
              <a:solidFill>
                <a:schemeClr val="bg1"/>
              </a:solidFill>
              <a:ea typeface="Adobe Gothic Std B" panose="020B0800000000000000" pitchFamily="34" charset="-128"/>
            </a:endParaRPr>
          </a:p>
        </p:txBody>
      </p:sp>
      <p:sp>
        <p:nvSpPr>
          <p:cNvPr id="32" name="Rectangle 31"/>
          <p:cNvSpPr/>
          <p:nvPr/>
        </p:nvSpPr>
        <p:spPr>
          <a:xfrm>
            <a:off x="6007694" y="5707227"/>
            <a:ext cx="4879382" cy="68496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indent="-168275">
              <a:buFont typeface="Arial" panose="020B0604020202020204" pitchFamily="34" charset="0"/>
              <a:buChar char="•"/>
            </a:pPr>
            <a:r>
              <a:rPr lang="en-US" sz="2400" dirty="0">
                <a:solidFill>
                  <a:schemeClr val="tx1"/>
                </a:solidFill>
              </a:rPr>
              <a:t>Wrap-up</a:t>
            </a:r>
          </a:p>
          <a:p>
            <a:pPr marL="168275" indent="-168275">
              <a:buFont typeface="Arial" panose="020B0604020202020204" pitchFamily="34" charset="0"/>
              <a:buChar char="•"/>
            </a:pPr>
            <a:r>
              <a:rPr lang="en-US" sz="2400" dirty="0">
                <a:solidFill>
                  <a:schemeClr val="tx1"/>
                </a:solidFill>
              </a:rPr>
              <a:t>Homework</a:t>
            </a:r>
            <a:endParaRPr lang="en-GB" sz="2400" dirty="0">
              <a:solidFill>
                <a:schemeClr val="tx1"/>
              </a:solidFill>
            </a:endParaRPr>
          </a:p>
        </p:txBody>
      </p:sp>
      <p:cxnSp>
        <p:nvCxnSpPr>
          <p:cNvPr id="33" name="Curved Connector 32"/>
          <p:cNvCxnSpPr>
            <a:stCxn id="31" idx="1"/>
            <a:endCxn id="34" idx="0"/>
          </p:cNvCxnSpPr>
          <p:nvPr/>
        </p:nvCxnSpPr>
        <p:spPr>
          <a:xfrm rot="10800000" flipV="1">
            <a:off x="2389786" y="4997138"/>
            <a:ext cx="560381" cy="777152"/>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4" name="Rounded Rectangle 33"/>
          <p:cNvSpPr/>
          <p:nvPr/>
        </p:nvSpPr>
        <p:spPr>
          <a:xfrm>
            <a:off x="1298285" y="5774290"/>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CONSOLIDATION</a:t>
            </a:r>
            <a:endParaRPr lang="en-GB" sz="2000" b="1" dirty="0">
              <a:solidFill>
                <a:schemeClr val="bg1"/>
              </a:solidFill>
              <a:ea typeface="Adobe Gothic Std B" panose="020B0800000000000000" pitchFamily="34" charset="-128"/>
            </a:endParaRPr>
          </a:p>
        </p:txBody>
      </p:sp>
      <p:cxnSp>
        <p:nvCxnSpPr>
          <p:cNvPr id="35" name="Curved Connector 34"/>
          <p:cNvCxnSpPr>
            <a:stCxn id="24" idx="3"/>
            <a:endCxn id="31" idx="0"/>
          </p:cNvCxnSpPr>
          <p:nvPr/>
        </p:nvCxnSpPr>
        <p:spPr>
          <a:xfrm>
            <a:off x="3331670" y="3778562"/>
            <a:ext cx="709996" cy="885501"/>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6007695" y="4594523"/>
            <a:ext cx="4879382" cy="76085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solidFill>
                  <a:schemeClr val="tx1"/>
                </a:solidFill>
              </a:rPr>
              <a:t>Peer review</a:t>
            </a:r>
          </a:p>
        </p:txBody>
      </p:sp>
      <p:sp>
        <p:nvSpPr>
          <p:cNvPr id="44" name="Rectangle 43"/>
          <p:cNvSpPr/>
          <p:nvPr/>
        </p:nvSpPr>
        <p:spPr>
          <a:xfrm>
            <a:off x="5644085" y="307352"/>
            <a:ext cx="3407448" cy="45189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latin typeface="UTM Facebook K&amp;T" panose="02040603050506020204" pitchFamily="18" charset="0"/>
              </a:rPr>
              <a:t>WRITING</a:t>
            </a:r>
            <a:endParaRPr lang="en-US" sz="2400" dirty="0">
              <a:latin typeface="UTM Facebook K&amp;T" panose="02040603050506020204" pitchFamily="18" charset="0"/>
            </a:endParaRPr>
          </a:p>
        </p:txBody>
      </p:sp>
      <p:sp>
        <p:nvSpPr>
          <p:cNvPr id="46" name="Rectangle 45"/>
          <p:cNvSpPr/>
          <p:nvPr/>
        </p:nvSpPr>
        <p:spPr>
          <a:xfrm>
            <a:off x="3589409" y="319867"/>
            <a:ext cx="1887408" cy="4393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26532"/>
                </a:solidFill>
                <a:latin typeface="Bookman Old Style" pitchFamily="18" charset="0"/>
              </a:rPr>
              <a:t>LESSON 6</a:t>
            </a:r>
            <a:endParaRPr lang="en-US" dirty="0">
              <a:solidFill>
                <a:srgbClr val="F26532"/>
              </a:solidFill>
              <a:latin typeface="Bookman Old Style" pitchFamily="18" charset="0"/>
            </a:endParaRP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3616503" y="1152492"/>
            <a:ext cx="5732980" cy="707886"/>
          </a:xfrm>
          <a:prstGeom prst="rect">
            <a:avLst/>
          </a:prstGeom>
          <a:noFill/>
        </p:spPr>
        <p:txBody>
          <a:bodyPr wrap="square" rtlCol="0">
            <a:spAutoFit/>
          </a:bodyPr>
          <a:lstStyle/>
          <a:p>
            <a:pPr algn="ctr"/>
            <a:r>
              <a:rPr lang="en-GB" sz="4000">
                <a:solidFill>
                  <a:srgbClr val="002060"/>
                </a:solidFill>
                <a:latin typeface="Berlin Sans FB Demi" panose="020E0802020502020306" pitchFamily="34" charset="0"/>
              </a:rPr>
              <a:t>JUMBLED WORDS</a:t>
            </a:r>
            <a:endParaRPr lang="en-GB" sz="4000" dirty="0">
              <a:solidFill>
                <a:srgbClr val="002060"/>
              </a:solidFill>
              <a:latin typeface="Berlin Sans FB Demi" panose="020E0802020502020306" pitchFamily="34" charset="0"/>
            </a:endParaRPr>
          </a:p>
        </p:txBody>
      </p:sp>
      <p:sp>
        <p:nvSpPr>
          <p:cNvPr id="10" name="TextBox 9"/>
          <p:cNvSpPr txBox="1"/>
          <p:nvPr/>
        </p:nvSpPr>
        <p:spPr>
          <a:xfrm>
            <a:off x="1397285" y="1860378"/>
            <a:ext cx="9688531" cy="4524315"/>
          </a:xfrm>
          <a:prstGeom prst="rect">
            <a:avLst/>
          </a:prstGeom>
          <a:solidFill>
            <a:schemeClr val="accent4">
              <a:lumMod val="20000"/>
              <a:lumOff val="80000"/>
            </a:schemeClr>
          </a:solidFill>
        </p:spPr>
        <p:txBody>
          <a:bodyPr wrap="square" rtlCol="0">
            <a:spAutoFit/>
          </a:bodyPr>
          <a:lstStyle/>
          <a:p>
            <a:r>
              <a:rPr lang="en-US" sz="3600" dirty="0"/>
              <a:t>- Work in 2 groups.</a:t>
            </a:r>
          </a:p>
          <a:p>
            <a:r>
              <a:rPr lang="en-US" sz="3600" dirty="0"/>
              <a:t>- Rearrange the letters in the word to make a meaningful word.</a:t>
            </a:r>
          </a:p>
          <a:p>
            <a:r>
              <a:rPr lang="en-US" sz="3600" dirty="0"/>
              <a:t>- Raise your hands and say BINGO to get the chance to answer.</a:t>
            </a:r>
          </a:p>
          <a:p>
            <a:r>
              <a:rPr lang="en-US" sz="3600" dirty="0"/>
              <a:t>- One point for each correct answer.</a:t>
            </a:r>
          </a:p>
          <a:p>
            <a:r>
              <a:rPr lang="en-US" sz="3600" dirty="0"/>
              <a:t>- The team with more points will be the winner of the game</a:t>
            </a:r>
            <a:r>
              <a:rPr lang="en-US" sz="3600" dirty="0" smtClean="0"/>
              <a:t>.</a:t>
            </a:r>
            <a:endParaRPr lang="en-US" sz="3600" dirty="0"/>
          </a:p>
        </p:txBody>
      </p:sp>
    </p:spTree>
    <p:extLst>
      <p:ext uri="{BB962C8B-B14F-4D97-AF65-F5344CB8AC3E}">
        <p14:creationId xmlns:p14="http://schemas.microsoft.com/office/powerpoint/2010/main" val="3186917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9" name="TextBox 8"/>
          <p:cNvSpPr txBox="1"/>
          <p:nvPr/>
        </p:nvSpPr>
        <p:spPr>
          <a:xfrm>
            <a:off x="494437" y="1489753"/>
            <a:ext cx="10796861" cy="707886"/>
          </a:xfrm>
          <a:prstGeom prst="rect">
            <a:avLst/>
          </a:prstGeom>
          <a:noFill/>
        </p:spPr>
        <p:txBody>
          <a:bodyPr wrap="square" rtlCol="0">
            <a:spAutoFit/>
          </a:bodyPr>
          <a:lstStyle/>
          <a:p>
            <a:pPr algn="ctr"/>
            <a:r>
              <a:rPr lang="en-US" sz="4000" b="1">
                <a:solidFill>
                  <a:schemeClr val="accent2"/>
                </a:solidFill>
              </a:rPr>
              <a:t>Question 1</a:t>
            </a:r>
            <a:endParaRPr lang="en-US" sz="3200" b="1">
              <a:solidFill>
                <a:schemeClr val="accent2"/>
              </a:solidFill>
            </a:endParaRPr>
          </a:p>
        </p:txBody>
      </p:sp>
      <p:sp>
        <p:nvSpPr>
          <p:cNvPr id="4" name="Rectangle 3"/>
          <p:cNvSpPr/>
          <p:nvPr/>
        </p:nvSpPr>
        <p:spPr>
          <a:xfrm>
            <a:off x="1715266" y="2500618"/>
            <a:ext cx="9162701" cy="1569660"/>
          </a:xfrm>
          <a:prstGeom prst="rect">
            <a:avLst/>
          </a:prstGeom>
        </p:spPr>
        <p:txBody>
          <a:bodyPr wrap="none">
            <a:spAutoFit/>
          </a:bodyPr>
          <a:lstStyle/>
          <a:p>
            <a:r>
              <a:rPr lang="en-US" sz="4800" b="1" dirty="0">
                <a:cs typeface="Arial" panose="020B0604020202020204" pitchFamily="34" charset="0"/>
              </a:rPr>
              <a:t>R/U/N/A/L/T/A  E/I/D/A/S/S/T/R  </a:t>
            </a:r>
          </a:p>
          <a:p>
            <a:pPr algn="ctr"/>
            <a:r>
              <a:rPr lang="en-US" sz="4800" b="1" dirty="0">
                <a:cs typeface="Arial" panose="020B0604020202020204" pitchFamily="34" charset="0"/>
              </a:rPr>
              <a:t>(2 words)</a:t>
            </a:r>
            <a:endParaRPr lang="en-US" sz="4800" b="1" dirty="0">
              <a:effectLst/>
              <a:ea typeface="Times New Roman" panose="02020603050405020304" pitchFamily="18" charset="0"/>
              <a:cs typeface="Arial" panose="020B0604020202020204" pitchFamily="34" charset="0"/>
            </a:endParaRPr>
          </a:p>
        </p:txBody>
      </p:sp>
      <p:sp>
        <p:nvSpPr>
          <p:cNvPr id="5" name="Rectangle 4"/>
          <p:cNvSpPr/>
          <p:nvPr/>
        </p:nvSpPr>
        <p:spPr>
          <a:xfrm>
            <a:off x="1936961" y="4506642"/>
            <a:ext cx="8709885" cy="1107996"/>
          </a:xfrm>
          <a:prstGeom prst="rect">
            <a:avLst/>
          </a:prstGeom>
        </p:spPr>
        <p:txBody>
          <a:bodyPr wrap="none">
            <a:spAutoFit/>
          </a:bodyPr>
          <a:lstStyle/>
          <a:p>
            <a:r>
              <a:rPr lang="en-US" sz="6600" b="1">
                <a:solidFill>
                  <a:srgbClr val="C00000"/>
                </a:solidFill>
                <a:latin typeface="Arial" panose="020B0604020202020204" pitchFamily="34" charset="0"/>
                <a:cs typeface="Arial" panose="020B0604020202020204" pitchFamily="34" charset="0"/>
              </a:rPr>
              <a:t>NATURAL DISASTER</a:t>
            </a:r>
          </a:p>
        </p:txBody>
      </p:sp>
    </p:spTree>
    <p:extLst>
      <p:ext uri="{BB962C8B-B14F-4D97-AF65-F5344CB8AC3E}">
        <p14:creationId xmlns:p14="http://schemas.microsoft.com/office/powerpoint/2010/main" val="137871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9" name="TextBox 8"/>
          <p:cNvSpPr txBox="1"/>
          <p:nvPr/>
        </p:nvSpPr>
        <p:spPr>
          <a:xfrm>
            <a:off x="494437" y="1489753"/>
            <a:ext cx="10796861" cy="707886"/>
          </a:xfrm>
          <a:prstGeom prst="rect">
            <a:avLst/>
          </a:prstGeom>
          <a:noFill/>
        </p:spPr>
        <p:txBody>
          <a:bodyPr wrap="square" rtlCol="0">
            <a:spAutoFit/>
          </a:bodyPr>
          <a:lstStyle/>
          <a:p>
            <a:pPr algn="ctr"/>
            <a:r>
              <a:rPr lang="en-US" sz="4000" b="1">
                <a:solidFill>
                  <a:schemeClr val="accent2"/>
                </a:solidFill>
              </a:rPr>
              <a:t>Question 2</a:t>
            </a:r>
            <a:endParaRPr lang="en-US" sz="3200" b="1">
              <a:solidFill>
                <a:schemeClr val="accent2"/>
              </a:solidFill>
            </a:endParaRPr>
          </a:p>
        </p:txBody>
      </p:sp>
      <p:sp>
        <p:nvSpPr>
          <p:cNvPr id="4" name="Rectangle 3"/>
          <p:cNvSpPr/>
          <p:nvPr/>
        </p:nvSpPr>
        <p:spPr>
          <a:xfrm>
            <a:off x="3107808" y="2464506"/>
            <a:ext cx="5570115" cy="1107996"/>
          </a:xfrm>
          <a:prstGeom prst="rect">
            <a:avLst/>
          </a:prstGeom>
        </p:spPr>
        <p:txBody>
          <a:bodyPr wrap="none">
            <a:spAutoFit/>
          </a:bodyPr>
          <a:lstStyle/>
          <a:p>
            <a:r>
              <a:rPr lang="en-US" sz="6600" b="1" dirty="0"/>
              <a:t>N/E/B/A/C/A/L</a:t>
            </a:r>
            <a:endParaRPr lang="en-US" sz="66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3732660" y="4199831"/>
            <a:ext cx="4320413" cy="1107996"/>
          </a:xfrm>
          <a:prstGeom prst="rect">
            <a:avLst/>
          </a:prstGeom>
        </p:spPr>
        <p:txBody>
          <a:bodyPr wrap="none">
            <a:spAutoFit/>
          </a:bodyPr>
          <a:lstStyle/>
          <a:p>
            <a:r>
              <a:rPr lang="en-US" sz="6600" b="1">
                <a:solidFill>
                  <a:srgbClr val="C00000"/>
                </a:solidFill>
                <a:latin typeface="Arial" panose="020B0604020202020204" pitchFamily="34" charset="0"/>
                <a:cs typeface="Arial" panose="020B0604020202020204" pitchFamily="34" charset="0"/>
              </a:rPr>
              <a:t>BALANCE</a:t>
            </a:r>
          </a:p>
        </p:txBody>
      </p:sp>
    </p:spTree>
    <p:extLst>
      <p:ext uri="{BB962C8B-B14F-4D97-AF65-F5344CB8AC3E}">
        <p14:creationId xmlns:p14="http://schemas.microsoft.com/office/powerpoint/2010/main" val="395849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9" name="TextBox 8"/>
          <p:cNvSpPr txBox="1"/>
          <p:nvPr/>
        </p:nvSpPr>
        <p:spPr>
          <a:xfrm>
            <a:off x="494437" y="1489753"/>
            <a:ext cx="10796861" cy="707886"/>
          </a:xfrm>
          <a:prstGeom prst="rect">
            <a:avLst/>
          </a:prstGeom>
          <a:noFill/>
        </p:spPr>
        <p:txBody>
          <a:bodyPr wrap="square" rtlCol="0">
            <a:spAutoFit/>
          </a:bodyPr>
          <a:lstStyle/>
          <a:p>
            <a:pPr algn="ctr"/>
            <a:r>
              <a:rPr lang="en-US" sz="4000" b="1">
                <a:solidFill>
                  <a:schemeClr val="accent2"/>
                </a:solidFill>
              </a:rPr>
              <a:t>Question 3</a:t>
            </a:r>
            <a:endParaRPr lang="en-US" sz="3200" b="1">
              <a:solidFill>
                <a:schemeClr val="accent2"/>
              </a:solidFill>
            </a:endParaRPr>
          </a:p>
        </p:txBody>
      </p:sp>
      <p:sp>
        <p:nvSpPr>
          <p:cNvPr id="4" name="Rectangle 3"/>
          <p:cNvSpPr/>
          <p:nvPr/>
        </p:nvSpPr>
        <p:spPr>
          <a:xfrm>
            <a:off x="1733652" y="2464726"/>
            <a:ext cx="8724696" cy="923330"/>
          </a:xfrm>
          <a:prstGeom prst="rect">
            <a:avLst/>
          </a:prstGeom>
        </p:spPr>
        <p:txBody>
          <a:bodyPr wrap="none">
            <a:spAutoFit/>
          </a:bodyPr>
          <a:lstStyle/>
          <a:p>
            <a:r>
              <a:rPr lang="en-US" sz="5400" b="1" dirty="0"/>
              <a:t>L/O/C/A/R  F/E/R/E </a:t>
            </a:r>
            <a:r>
              <a:rPr lang="en-US" sz="5400" b="1" dirty="0">
                <a:cs typeface="Arial" panose="020B0604020202020204" pitchFamily="34" charset="0"/>
              </a:rPr>
              <a:t>(2 words)</a:t>
            </a:r>
            <a:endParaRPr lang="en-US" sz="5400" b="1" dirty="0">
              <a:effectLst/>
              <a:ea typeface="Times New Roman" panose="02020603050405020304" pitchFamily="18" charset="0"/>
              <a:cs typeface="Arial" panose="020B0604020202020204" pitchFamily="34" charset="0"/>
            </a:endParaRPr>
          </a:p>
        </p:txBody>
      </p:sp>
      <p:sp>
        <p:nvSpPr>
          <p:cNvPr id="5" name="Rectangle 4"/>
          <p:cNvSpPr/>
          <p:nvPr/>
        </p:nvSpPr>
        <p:spPr>
          <a:xfrm>
            <a:off x="3260544" y="4283407"/>
            <a:ext cx="5670911" cy="1107996"/>
          </a:xfrm>
          <a:prstGeom prst="rect">
            <a:avLst/>
          </a:prstGeom>
        </p:spPr>
        <p:txBody>
          <a:bodyPr wrap="none">
            <a:spAutoFit/>
          </a:bodyPr>
          <a:lstStyle/>
          <a:p>
            <a:r>
              <a:rPr lang="en-US" sz="6600" b="1">
                <a:solidFill>
                  <a:srgbClr val="C00000"/>
                </a:solidFill>
                <a:latin typeface="Arial" panose="020B0604020202020204" pitchFamily="34" charset="0"/>
                <a:cs typeface="Arial" panose="020B0604020202020204" pitchFamily="34" charset="0"/>
              </a:rPr>
              <a:t>CORAL REEF</a:t>
            </a:r>
          </a:p>
        </p:txBody>
      </p:sp>
    </p:spTree>
    <p:extLst>
      <p:ext uri="{BB962C8B-B14F-4D97-AF65-F5344CB8AC3E}">
        <p14:creationId xmlns:p14="http://schemas.microsoft.com/office/powerpoint/2010/main" val="351768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9" name="TextBox 8"/>
          <p:cNvSpPr txBox="1"/>
          <p:nvPr/>
        </p:nvSpPr>
        <p:spPr>
          <a:xfrm>
            <a:off x="494437" y="1489753"/>
            <a:ext cx="10796861" cy="707886"/>
          </a:xfrm>
          <a:prstGeom prst="rect">
            <a:avLst/>
          </a:prstGeom>
          <a:noFill/>
        </p:spPr>
        <p:txBody>
          <a:bodyPr wrap="square" rtlCol="0">
            <a:spAutoFit/>
          </a:bodyPr>
          <a:lstStyle/>
          <a:p>
            <a:pPr algn="ctr"/>
            <a:r>
              <a:rPr lang="en-US" sz="4000" b="1">
                <a:solidFill>
                  <a:schemeClr val="accent2"/>
                </a:solidFill>
              </a:rPr>
              <a:t>Question 4</a:t>
            </a:r>
            <a:endParaRPr lang="en-US" sz="3200" b="1">
              <a:solidFill>
                <a:schemeClr val="accent2"/>
              </a:solidFill>
            </a:endParaRPr>
          </a:p>
        </p:txBody>
      </p:sp>
      <p:sp>
        <p:nvSpPr>
          <p:cNvPr id="4" name="Rectangle 3"/>
          <p:cNvSpPr/>
          <p:nvPr/>
        </p:nvSpPr>
        <p:spPr>
          <a:xfrm>
            <a:off x="2780438" y="2711451"/>
            <a:ext cx="6590650" cy="1015663"/>
          </a:xfrm>
          <a:prstGeom prst="rect">
            <a:avLst/>
          </a:prstGeom>
        </p:spPr>
        <p:txBody>
          <a:bodyPr wrap="none">
            <a:spAutoFit/>
          </a:bodyPr>
          <a:lstStyle/>
          <a:p>
            <a:r>
              <a:rPr lang="en-US" sz="6000" b="1"/>
              <a:t>M/O/C/E/Y/S/T/S/E</a:t>
            </a:r>
            <a:endParaRPr lang="en-US" sz="6000" b="1">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3541174" y="4240926"/>
            <a:ext cx="5498621" cy="1107996"/>
          </a:xfrm>
          <a:prstGeom prst="rect">
            <a:avLst/>
          </a:prstGeom>
        </p:spPr>
        <p:txBody>
          <a:bodyPr wrap="none">
            <a:spAutoFit/>
          </a:bodyPr>
          <a:lstStyle/>
          <a:p>
            <a:r>
              <a:rPr lang="en-US" sz="6600" b="1">
                <a:solidFill>
                  <a:srgbClr val="C00000"/>
                </a:solidFill>
                <a:latin typeface="Arial" panose="020B0604020202020204" pitchFamily="34" charset="0"/>
                <a:cs typeface="Arial" panose="020B0604020202020204" pitchFamily="34" charset="0"/>
              </a:rPr>
              <a:t>ECOSYSTEM</a:t>
            </a:r>
          </a:p>
        </p:txBody>
      </p:sp>
    </p:spTree>
    <p:extLst>
      <p:ext uri="{BB962C8B-B14F-4D97-AF65-F5344CB8AC3E}">
        <p14:creationId xmlns:p14="http://schemas.microsoft.com/office/powerpoint/2010/main" val="253118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9" name="TextBox 8"/>
          <p:cNvSpPr txBox="1"/>
          <p:nvPr/>
        </p:nvSpPr>
        <p:spPr>
          <a:xfrm>
            <a:off x="494437" y="1489753"/>
            <a:ext cx="10796861" cy="707886"/>
          </a:xfrm>
          <a:prstGeom prst="rect">
            <a:avLst/>
          </a:prstGeom>
          <a:noFill/>
        </p:spPr>
        <p:txBody>
          <a:bodyPr wrap="square" rtlCol="0">
            <a:spAutoFit/>
          </a:bodyPr>
          <a:lstStyle/>
          <a:p>
            <a:pPr algn="ctr"/>
            <a:r>
              <a:rPr lang="en-US" sz="4000" b="1">
                <a:solidFill>
                  <a:schemeClr val="accent2"/>
                </a:solidFill>
              </a:rPr>
              <a:t>Question 5</a:t>
            </a:r>
            <a:endParaRPr lang="en-US" sz="3200" b="1">
              <a:solidFill>
                <a:schemeClr val="accent2"/>
              </a:solidFill>
            </a:endParaRPr>
          </a:p>
        </p:txBody>
      </p:sp>
      <p:sp>
        <p:nvSpPr>
          <p:cNvPr id="4" name="Rectangle 3"/>
          <p:cNvSpPr/>
          <p:nvPr/>
        </p:nvSpPr>
        <p:spPr>
          <a:xfrm>
            <a:off x="393092" y="2525887"/>
            <a:ext cx="11405815" cy="1754326"/>
          </a:xfrm>
          <a:prstGeom prst="rect">
            <a:avLst/>
          </a:prstGeom>
        </p:spPr>
        <p:txBody>
          <a:bodyPr wrap="none">
            <a:spAutoFit/>
          </a:bodyPr>
          <a:lstStyle/>
          <a:p>
            <a:r>
              <a:rPr lang="en-US" sz="5400" b="1" dirty="0"/>
              <a:t>A/N/R/D/E/A/N/G/R/E  C/E/S/I/P/S/E </a:t>
            </a:r>
          </a:p>
          <a:p>
            <a:pPr algn="ctr"/>
            <a:r>
              <a:rPr lang="en-US" sz="5400" b="1" dirty="0"/>
              <a:t>(2 words)</a:t>
            </a:r>
            <a:endParaRPr lang="en-US" sz="54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1233737" y="4804903"/>
            <a:ext cx="10057561" cy="1107996"/>
          </a:xfrm>
          <a:prstGeom prst="rect">
            <a:avLst/>
          </a:prstGeom>
        </p:spPr>
        <p:txBody>
          <a:bodyPr wrap="none">
            <a:spAutoFit/>
          </a:bodyPr>
          <a:lstStyle/>
          <a:p>
            <a:r>
              <a:rPr lang="en-US" sz="6600" b="1" dirty="0">
                <a:solidFill>
                  <a:srgbClr val="C00000"/>
                </a:solidFill>
                <a:latin typeface="Arial" panose="020B0604020202020204" pitchFamily="34" charset="0"/>
                <a:cs typeface="Arial" panose="020B0604020202020204" pitchFamily="34" charset="0"/>
              </a:rPr>
              <a:t>ENDANGERED SPECIES</a:t>
            </a:r>
          </a:p>
        </p:txBody>
      </p:sp>
    </p:spTree>
    <p:extLst>
      <p:ext uri="{BB962C8B-B14F-4D97-AF65-F5344CB8AC3E}">
        <p14:creationId xmlns:p14="http://schemas.microsoft.com/office/powerpoint/2010/main" val="285685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2886</TotalTime>
  <Words>615</Words>
  <PresentationFormat>Widescreen</PresentationFormat>
  <Paragraphs>106</Paragraphs>
  <Slides>17</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Adobe Gothic Std B</vt:lpstr>
      <vt:lpstr>Montserrat Medium</vt:lpstr>
      <vt:lpstr>Arial</vt:lpstr>
      <vt:lpstr>Berlin Sans FB Demi</vt:lpstr>
      <vt:lpstr>Bookman Old Style</vt:lpstr>
      <vt:lpstr>Calibri</vt:lpstr>
      <vt:lpstr>Calibri Light</vt:lpstr>
      <vt:lpstr>Myriad Pro</vt:lpstr>
      <vt:lpstr>Times New Roman</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2023-10-24T03:49:41Z</dcterms:modified>
</cp:coreProperties>
</file>