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5" r:id="rId2"/>
    <p:sldId id="417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349" r:id="rId11"/>
    <p:sldId id="350" r:id="rId12"/>
    <p:sldId id="363" r:id="rId13"/>
    <p:sldId id="364" r:id="rId14"/>
    <p:sldId id="366" r:id="rId15"/>
    <p:sldId id="367" r:id="rId16"/>
    <p:sldId id="414" r:id="rId17"/>
    <p:sldId id="415" r:id="rId18"/>
    <p:sldId id="416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00FF"/>
    <a:srgbClr val="FF3399"/>
    <a:srgbClr val="3399FF"/>
    <a:srgbClr val="CCCCFF"/>
    <a:srgbClr val="00CC66"/>
    <a:srgbClr val="B4E0EA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30"/>
    <p:restoredTop sz="94660"/>
  </p:normalViewPr>
  <p:slideViewPr>
    <p:cSldViewPr showGuides="1">
      <p:cViewPr varScale="1">
        <p:scale>
          <a:sx n="50" d="100"/>
          <a:sy n="50" d="100"/>
        </p:scale>
        <p:origin x="-109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THAO\T&#236;nh%20Cha%20(Karaoke)%20-%20Ng&#7885;c%20S&#417;n.mp4" TargetMode="External"/><Relationship Id="rId5" Type="http://schemas.openxmlformats.org/officeDocument/2006/relationships/image" Target="../media/image16.png"/><Relationship Id="rId4" Type="http://schemas.microsoft.com/office/2007/relationships/media" Target="file:///F:\THAO\T&#236;nh%20Cha%20(Karaoke)%20-%20Ng&#7885;c%20S&#417;n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THAO\G&#193;NH%20M&#7864;%20Karaoke%20-%20TONE%20N&#7918;%20D&#7876;%20H&#193;T%20-%20BEAT%20PH&#7888;I%20CHU&#7848;N%20(1).mp4" TargetMode="External"/><Relationship Id="rId5" Type="http://schemas.openxmlformats.org/officeDocument/2006/relationships/image" Target="../media/image16.png"/><Relationship Id="rId4" Type="http://schemas.microsoft.com/office/2007/relationships/media" Target="file:///F:\THAO\G&#193;NH%20M&#7864;%20Karaoke%20-%20TONE%20N&#7918;%20D&#7876;%20H&#193;T%20-%20BEAT%20PH&#7888;I%20CHU&#7848;N%20(1)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THAO\L&#242;ng%20M&#7865;%20(Y%20V&#226;n)%20-%20Karaoke%20Nh&#7841;c%20S&#7889;ng%20-%20Tone%20N&#7919;.mp4" TargetMode="External"/><Relationship Id="rId5" Type="http://schemas.openxmlformats.org/officeDocument/2006/relationships/image" Target="../media/image16.png"/><Relationship Id="rId4" Type="http://schemas.microsoft.com/office/2007/relationships/media" Target="file:///F:\THAO\L&#242;ng%20M&#7865;%20(Y%20V&#226;n)%20-%20Karaoke%20Nh&#7841;c%20S&#7889;ng%20-%20Tone%20N&#7919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THAO\Gia%20&#272;&#236;nh%20Nh&#7887;%20H&#7841;nh%20Ph&#250;c%20To%20-%20Karaoke%20HD%20--%20Beat%20Chu&#7849;n%20&#10148;%20B&#7871;n%20Th&#224;nh%20Audio%20Video.mp4" TargetMode="External"/><Relationship Id="rId5" Type="http://schemas.openxmlformats.org/officeDocument/2006/relationships/image" Target="../media/image16.png"/><Relationship Id="rId4" Type="http://schemas.microsoft.com/office/2007/relationships/media" Target="file:///F:\THAO\Gia%20&#272;&#236;nh%20Nh&#7887;%20H&#7841;nh%20Ph&#250;c%20To%20-%20Karaoke%20HD%20--%20Beat%20Chu&#7849;n%20&#10148;%20B&#7871;n%20Th&#224;nh%20Audio%20Video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349" cy="6858000"/>
          </a:xfrm>
          <a:prstGeom prst="rect">
            <a:avLst/>
          </a:prstGeom>
        </p:spPr>
      </p:pic>
      <p:sp>
        <p:nvSpPr>
          <p:cNvPr id="7" name="矩形 17"/>
          <p:cNvSpPr/>
          <p:nvPr/>
        </p:nvSpPr>
        <p:spPr bwMode="auto">
          <a:xfrm>
            <a:off x="1355834" y="349597"/>
            <a:ext cx="6306207" cy="50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TÌNH HUỐNG </a:t>
            </a:r>
            <a:r>
              <a:rPr lang="nl-N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40522"/>
            <a:ext cx="1209675" cy="121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3443" y="85369"/>
            <a:ext cx="1210866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0" y="1011381"/>
            <a:ext cx="9144000" cy="4839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/>
              <a:t>1I BỐ MẸLÀM THẾ NÀO ĐỂ THỰC HIỆN MỘT SẢN PHẨM SÁNG TẠO </a:t>
            </a:r>
            <a:endParaRPr lang="en-US"/>
          </a:p>
          <a:p>
            <a:r>
              <a:rPr lang="en-US" b="1"/>
              <a:t>CHO GÓC TRUYỀN THÔNG CỦA TRƯỜNG?</a:t>
            </a:r>
            <a:endParaRPr lang="en-US"/>
          </a:p>
          <a:p>
            <a:r>
              <a:rPr lang="en-US" b="1"/>
              <a:t>(1 tiết)</a:t>
            </a:r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962078" y="3045850"/>
            <a:ext cx="4381037" cy="76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04848" y="891282"/>
            <a:ext cx="7734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784761" y="3127218"/>
            <a:ext cx="4273399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794" y="5439871"/>
            <a:ext cx="77327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2865" y="2088908"/>
            <a:ext cx="914400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 THẾ NÀO ĐỂ BÀY TỎ TÌNH CẢM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 BỐ MẸ?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1042988" y="2217738"/>
            <a:ext cx="1828800" cy="4619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 cha</a:t>
            </a:r>
          </a:p>
        </p:txBody>
      </p:sp>
      <p:sp>
        <p:nvSpPr>
          <p:cNvPr id="149572" name="Rectangle 68"/>
          <p:cNvSpPr/>
          <p:nvPr/>
        </p:nvSpPr>
        <p:spPr>
          <a:xfrm>
            <a:off x="7315200" y="2133600"/>
            <a:ext cx="1828800" cy="9144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dirty="0">
                <a:solidFill>
                  <a:srgbClr val="FF00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1268" name="Oval 26">
            <a:hlinkClick r:id="rId4" action="ppaction://hlinksldjump"/>
          </p:cNvPr>
          <p:cNvSpPr/>
          <p:nvPr/>
        </p:nvSpPr>
        <p:spPr>
          <a:xfrm>
            <a:off x="4451350" y="1981200"/>
            <a:ext cx="1600200" cy="914400"/>
          </a:xfrm>
          <a:prstGeom prst="ellipse">
            <a:avLst/>
          </a:pr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dirty="0">
                <a:latin typeface="Arial" panose="020B0604020202020204" pitchFamily="34" charset="0"/>
              </a:rPr>
              <a:t>Gánh mẹ</a:t>
            </a:r>
          </a:p>
        </p:txBody>
      </p:sp>
      <p:sp>
        <p:nvSpPr>
          <p:cNvPr id="11269" name="Oval 21">
            <a:hlinkClick r:id="rId5" action="ppaction://hlinksldjump"/>
          </p:cNvPr>
          <p:cNvSpPr/>
          <p:nvPr/>
        </p:nvSpPr>
        <p:spPr>
          <a:xfrm>
            <a:off x="4419600" y="3646488"/>
            <a:ext cx="1828800" cy="990600"/>
          </a:xfrm>
          <a:prstGeom prst="ellipse">
            <a:avLst/>
          </a:pr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dirty="0">
                <a:latin typeface="Arial" panose="020B0604020202020204" pitchFamily="34" charset="0"/>
              </a:rPr>
              <a:t>Gia đình nhỏ</a:t>
            </a:r>
          </a:p>
        </p:txBody>
      </p:sp>
      <p:sp>
        <p:nvSpPr>
          <p:cNvPr id="11270" name="Oval 19">
            <a:hlinkClick r:id="rId6" action="ppaction://hlinksldjump"/>
          </p:cNvPr>
          <p:cNvSpPr/>
          <p:nvPr/>
        </p:nvSpPr>
        <p:spPr>
          <a:xfrm>
            <a:off x="1227138" y="3646488"/>
            <a:ext cx="1600200" cy="990600"/>
          </a:xfrm>
          <a:prstGeom prst="ellipse">
            <a:avLst/>
          </a:pr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dirty="0">
                <a:latin typeface="Arial" panose="020B0604020202020204" pitchFamily="34" charset="0"/>
              </a:rPr>
              <a:t>Lòng mẹ</a:t>
            </a:r>
          </a:p>
        </p:txBody>
      </p:sp>
      <p:sp>
        <p:nvSpPr>
          <p:cNvPr id="149508" name="Rectangle 4"/>
          <p:cNvSpPr/>
          <p:nvPr/>
        </p:nvSpPr>
        <p:spPr>
          <a:xfrm>
            <a:off x="1057275" y="1916113"/>
            <a:ext cx="1928813" cy="1066800"/>
          </a:xfrm>
          <a:prstGeom prst="rect">
            <a:avLst/>
          </a:prstGeom>
          <a:solidFill>
            <a:srgbClr val="FF00FF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BottomLeft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 anchorCtr="0">
            <a:flatTx/>
          </a:bodyPr>
          <a:lstStyle/>
          <a:p>
            <a:pPr algn="ctr"/>
            <a:r>
              <a:rPr sz="48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9512" name="Rectangle 8"/>
          <p:cNvSpPr/>
          <p:nvPr/>
        </p:nvSpPr>
        <p:spPr>
          <a:xfrm>
            <a:off x="4327525" y="1916113"/>
            <a:ext cx="1911350" cy="1066800"/>
          </a:xfrm>
          <a:prstGeom prst="rect">
            <a:avLst/>
          </a:prstGeom>
          <a:solidFill>
            <a:srgbClr val="FF00FF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 anchorCtr="0">
            <a:flatTx/>
          </a:bodyPr>
          <a:lstStyle/>
          <a:p>
            <a:pPr algn="ctr"/>
            <a:r>
              <a:rPr sz="48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9513" name="Rectangle 9"/>
          <p:cNvSpPr/>
          <p:nvPr/>
        </p:nvSpPr>
        <p:spPr>
          <a:xfrm>
            <a:off x="4451350" y="3608388"/>
            <a:ext cx="1866900" cy="1066800"/>
          </a:xfrm>
          <a:prstGeom prst="rect">
            <a:avLst/>
          </a:prstGeom>
          <a:solidFill>
            <a:srgbClr val="FF00FF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BottomLeft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 anchorCtr="0">
            <a:flatTx/>
          </a:bodyPr>
          <a:lstStyle/>
          <a:p>
            <a:pPr algn="ctr"/>
            <a:r>
              <a:rPr sz="48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49514" name="Rectangle 10"/>
          <p:cNvSpPr/>
          <p:nvPr/>
        </p:nvSpPr>
        <p:spPr>
          <a:xfrm>
            <a:off x="1106488" y="3646488"/>
            <a:ext cx="1828800" cy="1066800"/>
          </a:xfrm>
          <a:prstGeom prst="rect">
            <a:avLst/>
          </a:prstGeom>
          <a:solidFill>
            <a:srgbClr val="FF00FF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BottomLeft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 anchorCtr="0">
            <a:flatTx/>
          </a:bodyPr>
          <a:lstStyle/>
          <a:p>
            <a:pPr algn="ctr"/>
            <a:r>
              <a:rPr sz="48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1276" name="AutoShape 28">
            <a:hlinkClick r:id="rId7" action="ppaction://hlinksldjump"/>
          </p:cNvPr>
          <p:cNvSpPr/>
          <p:nvPr/>
        </p:nvSpPr>
        <p:spPr>
          <a:xfrm>
            <a:off x="8382000" y="6096000"/>
            <a:ext cx="6096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49576" name="Text Box 72"/>
          <p:cNvSpPr txBox="1"/>
          <p:nvPr/>
        </p:nvSpPr>
        <p:spPr>
          <a:xfrm>
            <a:off x="7315200" y="1614488"/>
            <a:ext cx="2286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FF0066"/>
                </a:solidFill>
                <a:latin typeface="Arial" panose="020B0604020202020204" pitchFamily="34" charset="0"/>
              </a:rPr>
              <a:t>ĐỘI A</a:t>
            </a:r>
          </a:p>
        </p:txBody>
      </p:sp>
      <p:sp>
        <p:nvSpPr>
          <p:cNvPr id="149577" name="Rectangle 73"/>
          <p:cNvSpPr/>
          <p:nvPr/>
        </p:nvSpPr>
        <p:spPr>
          <a:xfrm>
            <a:off x="7315200" y="4114800"/>
            <a:ext cx="1828800" cy="9144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dirty="0">
                <a:solidFill>
                  <a:srgbClr val="FF00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9581" name="Text Box 77"/>
          <p:cNvSpPr txBox="1"/>
          <p:nvPr/>
        </p:nvSpPr>
        <p:spPr>
          <a:xfrm>
            <a:off x="7239000" y="33528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FF0066"/>
                </a:solidFill>
                <a:latin typeface="Arial" panose="020B0604020202020204" pitchFamily="34" charset="0"/>
              </a:rPr>
              <a:t>ĐỘI B</a:t>
            </a:r>
          </a:p>
        </p:txBody>
      </p:sp>
      <p:sp>
        <p:nvSpPr>
          <p:cNvPr id="149573" name="Rectangle 69"/>
          <p:cNvSpPr/>
          <p:nvPr/>
        </p:nvSpPr>
        <p:spPr>
          <a:xfrm>
            <a:off x="7239000" y="2133600"/>
            <a:ext cx="1905000" cy="9144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dirty="0">
                <a:solidFill>
                  <a:srgbClr val="FF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49574" name="Rectangle 70"/>
          <p:cNvSpPr/>
          <p:nvPr/>
        </p:nvSpPr>
        <p:spPr>
          <a:xfrm>
            <a:off x="7239000" y="2133600"/>
            <a:ext cx="1905000" cy="9144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dirty="0">
                <a:solidFill>
                  <a:srgbClr val="FF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49575" name="Rectangle 71"/>
          <p:cNvSpPr/>
          <p:nvPr/>
        </p:nvSpPr>
        <p:spPr>
          <a:xfrm>
            <a:off x="7239000" y="2133600"/>
            <a:ext cx="1905000" cy="9144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dirty="0">
                <a:solidFill>
                  <a:srgbClr val="FF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9582" name="Rectangle 78"/>
          <p:cNvSpPr/>
          <p:nvPr/>
        </p:nvSpPr>
        <p:spPr>
          <a:xfrm>
            <a:off x="7239000" y="2133600"/>
            <a:ext cx="1905000" cy="9144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dirty="0">
                <a:solidFill>
                  <a:srgbClr val="FF00FF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49588" name="Rectangle 84"/>
          <p:cNvSpPr/>
          <p:nvPr/>
        </p:nvSpPr>
        <p:spPr>
          <a:xfrm>
            <a:off x="7239000" y="2133600"/>
            <a:ext cx="1905000" cy="9144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dirty="0">
                <a:solidFill>
                  <a:srgbClr val="FF00FF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49583" name="Rectangle 79"/>
          <p:cNvSpPr/>
          <p:nvPr/>
        </p:nvSpPr>
        <p:spPr>
          <a:xfrm>
            <a:off x="7239000" y="2133600"/>
            <a:ext cx="1905000" cy="9144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dirty="0">
                <a:solidFill>
                  <a:srgbClr val="FF00FF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149584" name="Rectangle 80"/>
          <p:cNvSpPr/>
          <p:nvPr/>
        </p:nvSpPr>
        <p:spPr>
          <a:xfrm>
            <a:off x="7239000" y="2133600"/>
            <a:ext cx="1905000" cy="9144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dirty="0">
                <a:solidFill>
                  <a:srgbClr val="FF00FF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149578" name="Rectangle 74"/>
          <p:cNvSpPr/>
          <p:nvPr/>
        </p:nvSpPr>
        <p:spPr>
          <a:xfrm>
            <a:off x="7315200" y="4114800"/>
            <a:ext cx="1828800" cy="9144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dirty="0">
                <a:solidFill>
                  <a:srgbClr val="FF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49579" name="Rectangle 75"/>
          <p:cNvSpPr/>
          <p:nvPr/>
        </p:nvSpPr>
        <p:spPr>
          <a:xfrm>
            <a:off x="7315200" y="4114800"/>
            <a:ext cx="1828800" cy="9144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dirty="0">
                <a:solidFill>
                  <a:srgbClr val="FF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49580" name="Rectangle 76"/>
          <p:cNvSpPr/>
          <p:nvPr/>
        </p:nvSpPr>
        <p:spPr>
          <a:xfrm>
            <a:off x="7315200" y="4114800"/>
            <a:ext cx="1828800" cy="9144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dirty="0">
                <a:solidFill>
                  <a:srgbClr val="FF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9585" name="Rectangle 81"/>
          <p:cNvSpPr/>
          <p:nvPr/>
        </p:nvSpPr>
        <p:spPr>
          <a:xfrm>
            <a:off x="7315200" y="4114800"/>
            <a:ext cx="1905000" cy="9144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dirty="0">
                <a:solidFill>
                  <a:srgbClr val="FF00FF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49589" name="Rectangle 85"/>
          <p:cNvSpPr/>
          <p:nvPr/>
        </p:nvSpPr>
        <p:spPr>
          <a:xfrm>
            <a:off x="7315200" y="4114800"/>
            <a:ext cx="1905000" cy="9144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dirty="0">
                <a:solidFill>
                  <a:srgbClr val="FF00FF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49586" name="Rectangle 82"/>
          <p:cNvSpPr/>
          <p:nvPr/>
        </p:nvSpPr>
        <p:spPr>
          <a:xfrm>
            <a:off x="7315200" y="4114800"/>
            <a:ext cx="1905000" cy="9144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dirty="0">
                <a:solidFill>
                  <a:srgbClr val="FF00FF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149587" name="Rectangle 83"/>
          <p:cNvSpPr/>
          <p:nvPr/>
        </p:nvSpPr>
        <p:spPr>
          <a:xfrm>
            <a:off x="7315200" y="4114800"/>
            <a:ext cx="1905000" cy="9144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600" dirty="0">
                <a:solidFill>
                  <a:srgbClr val="FF00FF"/>
                </a:solidFill>
                <a:latin typeface="Arial" panose="020B0604020202020204" pitchFamily="34" charset="0"/>
              </a:rPr>
              <a:t>16</a:t>
            </a:r>
          </a:p>
        </p:txBody>
      </p:sp>
      <p:pic>
        <p:nvPicPr>
          <p:cNvPr id="149591" name="Picture 87" descr="ros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0" y="6048375"/>
            <a:ext cx="8096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3431945" y="19"/>
            <a:ext cx="2305050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 CH</a:t>
            </a:r>
            <a:r>
              <a:rPr lang="vi-VN" sz="32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 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98805" y="685800"/>
            <a:ext cx="79463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 HÁT KAORAOKE: CHỦ ĐỀ VỀ GIA ĐÌNH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49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9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0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9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9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9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9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4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4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4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9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4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4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4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4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4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81"/>
                  </p:tgtEl>
                </p:cond>
              </p:nextCondLst>
            </p:seq>
          </p:childTnLst>
        </p:cTn>
      </p:par>
    </p:tnLst>
    <p:bldLst>
      <p:bldP spid="149572" grpId="0" animBg="1"/>
      <p:bldP spid="149508" grpId="0" animBg="1"/>
      <p:bldP spid="149512" grpId="0" animBg="1"/>
      <p:bldP spid="149513" grpId="0" bldLvl="0" animBg="1"/>
      <p:bldP spid="149514" grpId="0" animBg="1"/>
      <p:bldP spid="149576" grpId="0"/>
      <p:bldP spid="149577" grpId="0" animBg="1"/>
      <p:bldP spid="149581" grpId="0"/>
      <p:bldP spid="149573" grpId="0" animBg="1"/>
      <p:bldP spid="149574" grpId="0" animBg="1"/>
      <p:bldP spid="149575" grpId="0" animBg="1"/>
      <p:bldP spid="149582" grpId="0" animBg="1"/>
      <p:bldP spid="149588" grpId="0" animBg="1"/>
      <p:bldP spid="149583" grpId="0" animBg="1"/>
      <p:bldP spid="149584" grpId="0" animBg="1"/>
      <p:bldP spid="149578" grpId="0" animBg="1"/>
      <p:bldP spid="149579" grpId="0" animBg="1"/>
      <p:bldP spid="149580" grpId="0" animBg="1"/>
      <p:bldP spid="149585" grpId="0" animBg="1"/>
      <p:bldP spid="149589" grpId="0" animBg="1"/>
      <p:bldP spid="149586" grpId="0" animBg="1"/>
      <p:bldP spid="149587" grpId="0" animBg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8">
            <a:hlinkClick r:id="rId3" action="ppaction://hlinksldjump"/>
          </p:cNvPr>
          <p:cNvSpPr/>
          <p:nvPr/>
        </p:nvSpPr>
        <p:spPr>
          <a:xfrm>
            <a:off x="8153400" y="6172200"/>
            <a:ext cx="762000" cy="6858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2" name="Tình Cha (Karaoke) - Ngọc Sơn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457200"/>
            <a:ext cx="78486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>
            <a:hlinkClick r:id="rId3" action="ppaction://hlinksldjump"/>
          </p:cNvPr>
          <p:cNvSpPr txBox="1"/>
          <p:nvPr/>
        </p:nvSpPr>
        <p:spPr>
          <a:xfrm>
            <a:off x="533400" y="1981200"/>
            <a:ext cx="6324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3315" name="AutoShape 8">
            <a:hlinkClick r:id="rId3" action="ppaction://hlinksldjump"/>
          </p:cNvPr>
          <p:cNvSpPr/>
          <p:nvPr/>
        </p:nvSpPr>
        <p:spPr>
          <a:xfrm>
            <a:off x="8077200" y="6096000"/>
            <a:ext cx="914400" cy="7620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2" name="GÁNH MẸ Karaoke - TONE NỮ DỄ HÁT - BEAT PHỐI CHUẨN (1)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457200"/>
            <a:ext cx="8001000" cy="525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7">
            <a:hlinkClick r:id="rId3" action="ppaction://hlinksldjump"/>
          </p:cNvPr>
          <p:cNvSpPr/>
          <p:nvPr/>
        </p:nvSpPr>
        <p:spPr>
          <a:xfrm>
            <a:off x="8382000" y="6096000"/>
            <a:ext cx="609600" cy="7620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2" name="Lòng Mẹ (Y Vân) - Karaoke Nhạc Sống - Tone Nữ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533400"/>
            <a:ext cx="74676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/>
          <p:nvPr/>
        </p:nvSpPr>
        <p:spPr>
          <a:xfrm>
            <a:off x="457200" y="1828800"/>
            <a:ext cx="708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5363" name="AutoShape 8">
            <a:hlinkClick r:id="rId3" action="ppaction://hlinksldjump"/>
          </p:cNvPr>
          <p:cNvSpPr/>
          <p:nvPr/>
        </p:nvSpPr>
        <p:spPr>
          <a:xfrm>
            <a:off x="8229600" y="6096000"/>
            <a:ext cx="685800" cy="7620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2" name="Gia Đình Nhỏ Hạnh Phúc To - Karaoke HD -- Beat Chuẩn ➤ Bến Thành Audio Video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381000"/>
            <a:ext cx="8115300" cy="556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349" cy="6858000"/>
          </a:xfrm>
          <a:prstGeom prst="rect">
            <a:avLst/>
          </a:prstGeom>
        </p:spPr>
      </p:pic>
      <p:sp>
        <p:nvSpPr>
          <p:cNvPr id="7" name="矩形 17"/>
          <p:cNvSpPr/>
          <p:nvPr/>
        </p:nvSpPr>
        <p:spPr bwMode="auto">
          <a:xfrm>
            <a:off x="1355834" y="349597"/>
            <a:ext cx="6306207" cy="50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40522"/>
            <a:ext cx="1209675" cy="121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3443" y="85369"/>
            <a:ext cx="1210866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0" y="1011381"/>
            <a:ext cx="9144000" cy="4839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/>
              <a:t>LÀM THẾ NÀO ĐỂ THỰC HIỆN MỘT SẢN PHẨM SÁNG TẠO </a:t>
            </a:r>
            <a:endParaRPr lang="en-US"/>
          </a:p>
          <a:p>
            <a:r>
              <a:rPr lang="en-US" b="1"/>
              <a:t>CHO GÓC TRUYỀN THÔNG CỦA TRƯỜNG?</a:t>
            </a:r>
            <a:endParaRPr lang="en-US"/>
          </a:p>
          <a:p>
            <a:r>
              <a:rPr lang="en-US" b="1"/>
              <a:t>(1 tiết)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962078" y="3045850"/>
            <a:ext cx="4381037" cy="76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04848" y="891282"/>
            <a:ext cx="7734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784761" y="3127218"/>
            <a:ext cx="4273399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794" y="5439871"/>
            <a:ext cx="77327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6299" y="150248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a. Lập kế hoạch thực hiện bằng sơ đồ tư duy</a:t>
            </a:r>
            <a:endParaRPr lang="en-US" sz="2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531722"/>
            <a:ext cx="8000986" cy="15553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6299" y="4054100"/>
            <a:ext cx="8306508" cy="151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Tiến hành thực hiện sản phẩm theo giải pháp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Trình bày giải pháp và sản ph</a:t>
            </a:r>
            <a:r>
              <a:rPr lang="en-US" altLang="vi-VN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ẩ</a:t>
            </a:r>
            <a:r>
              <a:rPr lang="vi-VN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/>
      <p:bldP spid="4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0689"/>
            <a:ext cx="9144000" cy="5140036"/>
          </a:xfrm>
        </p:spPr>
      </p:pic>
      <p:sp>
        <p:nvSpPr>
          <p:cNvPr id="5" name="Rectangle 4"/>
          <p:cNvSpPr/>
          <p:nvPr/>
        </p:nvSpPr>
        <p:spPr>
          <a:xfrm>
            <a:off x="2572382" y="458520"/>
            <a:ext cx="3999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NÓI VÀ NGHE</a:t>
            </a:r>
            <a:endParaRPr lang="en-US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2" descr="Icon :)), =)), ^^, :3, :v là gì? Nên sử dụng trong hoàn cảnh nào? -  Thegioidido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891" y="82503"/>
            <a:ext cx="1575721" cy="1686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898073" y="974022"/>
            <a:ext cx="6982692" cy="463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c.Trình bày giải pháp và sản ph</a:t>
            </a:r>
            <a:r>
              <a:rPr lang="en-US" altLang="vi-VN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ẩ</a:t>
            </a:r>
            <a:r>
              <a:rPr lang="vi-VN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 1: Chuẩn bị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 2: Trình bày giải pháp và sản phẩm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" y="6141720"/>
            <a:ext cx="8747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https://www.youtube.com/watch?v=0bE9zSTnA0Q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336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HS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đoạn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hát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“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ký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”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Nguyễn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Văn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Chung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at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1167467"/>
            <a:ext cx="8747759" cy="4974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gaydanhchophunu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635"/>
            <a:ext cx="9142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m luận về chủ đề &amp;quot;Đổi mới, sáng tạo trong dạy và họ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466" y="872837"/>
            <a:ext cx="7172420" cy="43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0831" y="5070764"/>
            <a:ext cx="2038110" cy="169025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12090" y="367030"/>
            <a:ext cx="8719820" cy="26776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2C38CF-AC95-4D29-A378-E99BD7037D74}"/>
              </a:ext>
            </a:extLst>
          </p:cNvPr>
          <p:cNvSpPr txBox="1"/>
          <p:nvPr/>
        </p:nvSpPr>
        <p:spPr>
          <a:xfrm>
            <a:off x="212090" y="3213150"/>
            <a:ext cx="8744743" cy="1815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Liệt kê những việc Siêu Nhân muốn Lớp Trưởng Thông Thái giúp đỡ, hỗ trợ?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em, câu hỏi nào của Siêu Nhân là khó trả lời nhất? Vì sao?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FE1139-4744-4DE1-9183-93C95A3484EB}"/>
              </a:ext>
            </a:extLst>
          </p:cNvPr>
          <p:cNvSpPr txBox="1"/>
          <p:nvPr/>
        </p:nvSpPr>
        <p:spPr>
          <a:xfrm>
            <a:off x="212091" y="5284365"/>
            <a:ext cx="8770676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 mà Siêu Nhân gặp phải là vấn đề thường xảy ra với lứa tuổi của em không?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 trọng tâm cần giải quyết là gì?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250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6" t="21288" r="10376" b="18217"/>
          <a:stretch>
            <a:fillRect/>
          </a:stretch>
        </p:blipFill>
        <p:spPr bwMode="auto">
          <a:xfrm>
            <a:off x="-26988" y="0"/>
            <a:ext cx="50561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54" t="14565" r="10480" b="26611"/>
          <a:stretch>
            <a:fillRect/>
          </a:stretch>
        </p:blipFill>
        <p:spPr bwMode="auto">
          <a:xfrm>
            <a:off x="0" y="3048000"/>
            <a:ext cx="50561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54" t="14565" r="10480" b="26611"/>
          <a:stretch>
            <a:fillRect/>
          </a:stretch>
        </p:blipFill>
        <p:spPr bwMode="auto">
          <a:xfrm>
            <a:off x="5029200" y="52388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08305" y="-187960"/>
            <a:ext cx="8195945" cy="927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-764540" y="1825447"/>
            <a:ext cx="6986588" cy="58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vi-VN" altLang="en-US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tình huống</a:t>
            </a:r>
            <a:endParaRPr lang="vi-VN" altLang="en-US" sz="3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83" y="1107650"/>
            <a:ext cx="77831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I.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 ĐỊNH VẤN ĐỀ CẦN GIẢI QUYẾT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86715" y="2583180"/>
            <a:ext cx="74155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en-US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vi-VN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Nhận biết vấn đề trọng tâm:</a:t>
            </a:r>
            <a:endParaRPr lang="en-US" sz="36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81000" y="3352800"/>
            <a:ext cx="84562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Cách bày tỏ tình cảm với người thân sao cho ý nghĩa nhất</a:t>
            </a:r>
            <a:r>
              <a:rPr lang="vi-VN" sz="3200" b="1" dirty="0">
                <a:solidFill>
                  <a:srgbClr val="002060"/>
                </a:solidFill>
                <a:latin typeface="+mj-lt"/>
                <a:sym typeface="+mn-ea"/>
              </a:rPr>
              <a:t>.</a:t>
            </a:r>
            <a:endParaRPr lang="vi-VN" sz="3200" b="1" dirty="0">
              <a:solidFill>
                <a:srgbClr val="002060"/>
              </a:solidFill>
              <a:latin typeface="+mj-lt"/>
            </a:endParaRPr>
          </a:p>
          <a:p>
            <a:pPr algn="l"/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3" grpId="0"/>
      <p:bldP spid="3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11" y="61378"/>
            <a:ext cx="7036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II. TÌM KIẾM VÀ LỰA CHỌN GIẢI PHÁP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211" y="447352"/>
            <a:ext cx="4144917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Thu thập thông tin, ý tưởng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406" y="1470660"/>
            <a:ext cx="9029700" cy="26073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 lao to lớn của cha mẹ, tình cảm của con cái dành cho cha mẹ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sao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đáng với công lao ấy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11" y="61378"/>
            <a:ext cx="7036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II. TÌM KIẾM VÀ LỰA CHỌN GIẢI PHÁP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7694" y="447352"/>
            <a:ext cx="3005951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b.Tìm kiếm giải pháp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7166" y="1547409"/>
            <a:ext cx="4320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ý tưởng chi tiết cho các giải pháp.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inh-anh-dep-nhat-ve-hanh-phuc-gia-dinh-cuc-cam-dong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770"/>
            <a:ext cx="4762500" cy="2708910"/>
          </a:xfrm>
          <a:prstGeom prst="rect">
            <a:avLst/>
          </a:prstGeom>
        </p:spPr>
      </p:pic>
      <p:pic>
        <p:nvPicPr>
          <p:cNvPr id="5" name="Picture 4" descr="Phatgiao-org-vn-Vai-dong-tham-khao-chu-Hieu-theo-Chu-dong-T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3940810"/>
            <a:ext cx="4218305" cy="291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83" y="0"/>
            <a:ext cx="362310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Lựa chọn giải pháp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" y="738505"/>
            <a:ext cx="903097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Lựa chọn giải pháp phù hợp với năng lực của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cá nhân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và các điệu kiện thực tế khách quan: thiết kế sản phẩm phù hợp với yêu cầu  và thời gian thực hiện.</a:t>
            </a:r>
            <a:endParaRPr lang="en-US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2_1591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1740"/>
            <a:ext cx="9091930" cy="4366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unit 14-B 3-4.lơp 7">
  <a:themeElements>
    <a:clrScheme name="unit 14-B 3-4.lơp 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t 14-B 3-4.lơp 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t 14-B 3-4.lơp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 14-B 3-4.lơp 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 14-B 3-4.lơp 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 14-B 3-4.lơp 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 14-B 3-4.lơp 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 14-B 3-4.lơp 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 14-B 3-4.lơp 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 14-B 3-4.lơp 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 14-B 3-4.lơp 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 14-B 3-4.lơp 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 14-B 3-4.lơp 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 14-B 3-4.lơp 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488</Words>
  <Application>Microsoft Office PowerPoint</Application>
  <PresentationFormat>On-screen Show (4:3)</PresentationFormat>
  <Paragraphs>67</Paragraphs>
  <Slides>18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unit 14-B 3-4.lơp 7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HOANGHA</dc:creator>
  <cp:lastModifiedBy>HOANGHA</cp:lastModifiedBy>
  <cp:revision>17</cp:revision>
  <dcterms:created xsi:type="dcterms:W3CDTF">2010-04-01T06:55:00Z</dcterms:created>
  <dcterms:modified xsi:type="dcterms:W3CDTF">2021-07-13T14:18:21Z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