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61" r:id="rId2"/>
    <p:sldId id="262" r:id="rId3"/>
    <p:sldId id="263" r:id="rId4"/>
    <p:sldId id="264" r:id="rId5"/>
    <p:sldId id="265" r:id="rId6"/>
    <p:sldId id="266" r:id="rId7"/>
    <p:sldId id="343" r:id="rId8"/>
    <p:sldId id="344" r:id="rId9"/>
    <p:sldId id="345" r:id="rId10"/>
    <p:sldId id="346" r:id="rId11"/>
    <p:sldId id="347" r:id="rId12"/>
    <p:sldId id="348" r:id="rId13"/>
    <p:sldId id="349" r:id="rId14"/>
    <p:sldId id="350" r:id="rId15"/>
    <p:sldId id="351" r:id="rId16"/>
    <p:sldId id="290" r:id="rId17"/>
    <p:sldId id="268" r:id="rId18"/>
    <p:sldId id="269" r:id="rId19"/>
    <p:sldId id="270" r:id="rId20"/>
    <p:sldId id="271" r:id="rId21"/>
    <p:sldId id="272" r:id="rId22"/>
    <p:sldId id="273" r:id="rId23"/>
    <p:sldId id="274" r:id="rId24"/>
    <p:sldId id="275" r:id="rId25"/>
    <p:sldId id="276" r:id="rId26"/>
    <p:sldId id="278" r:id="rId27"/>
    <p:sldId id="279" r:id="rId28"/>
    <p:sldId id="280" r:id="rId29"/>
    <p:sldId id="281" r:id="rId30"/>
    <p:sldId id="283" r:id="rId31"/>
    <p:sldId id="284" r:id="rId32"/>
    <p:sldId id="285" r:id="rId33"/>
    <p:sldId id="286" r:id="rId34"/>
    <p:sldId id="287" r:id="rId35"/>
    <p:sldId id="299" r:id="rId36"/>
    <p:sldId id="289" r:id="rId37"/>
    <p:sldId id="291" r:id="rId38"/>
    <p:sldId id="292" r:id="rId39"/>
    <p:sldId id="294" r:id="rId40"/>
    <p:sldId id="295" r:id="rId41"/>
    <p:sldId id="296" r:id="rId42"/>
    <p:sldId id="297" r:id="rId43"/>
    <p:sldId id="298" r:id="rId44"/>
    <p:sldId id="300" r:id="rId45"/>
    <p:sldId id="342" r:id="rId46"/>
    <p:sldId id="301" r:id="rId47"/>
    <p:sldId id="302" r:id="rId48"/>
    <p:sldId id="330" r:id="rId49"/>
    <p:sldId id="303" r:id="rId50"/>
    <p:sldId id="304" r:id="rId51"/>
    <p:sldId id="331" r:id="rId52"/>
    <p:sldId id="305" r:id="rId53"/>
    <p:sldId id="306" r:id="rId54"/>
    <p:sldId id="332" r:id="rId55"/>
    <p:sldId id="307" r:id="rId56"/>
    <p:sldId id="333" r:id="rId57"/>
    <p:sldId id="334" r:id="rId58"/>
    <p:sldId id="308" r:id="rId59"/>
    <p:sldId id="335" r:id="rId60"/>
    <p:sldId id="309" r:id="rId61"/>
    <p:sldId id="336" r:id="rId62"/>
    <p:sldId id="310" r:id="rId63"/>
    <p:sldId id="311" r:id="rId64"/>
    <p:sldId id="312" r:id="rId65"/>
    <p:sldId id="338" r:id="rId66"/>
    <p:sldId id="313" r:id="rId67"/>
    <p:sldId id="339" r:id="rId68"/>
    <p:sldId id="340" r:id="rId69"/>
    <p:sldId id="314" r:id="rId70"/>
    <p:sldId id="315" r:id="rId71"/>
    <p:sldId id="317" r:id="rId72"/>
    <p:sldId id="319" r:id="rId73"/>
    <p:sldId id="321" r:id="rId74"/>
    <p:sldId id="323" r:id="rId75"/>
    <p:sldId id="324" r:id="rId76"/>
    <p:sldId id="341" r:id="rId77"/>
    <p:sldId id="325" r:id="rId78"/>
    <p:sldId id="326" r:id="rId79"/>
    <p:sldId id="327" r:id="rId80"/>
    <p:sldId id="328" r:id="rId8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snapToGrid="0">
      <p:cViewPr varScale="1">
        <p:scale>
          <a:sx n="71" d="100"/>
          <a:sy n="71" d="100"/>
        </p:scale>
        <p:origin x="13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0161EF2F-2DF9-48B1-90E7-82670E4286D8}" type="datetimeFigureOut">
              <a:rPr lang="en-US" smtClean="0"/>
              <a:pPr/>
              <a:t>2/21/2020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7D904D20-948C-400D-BEB9-062C0A88D1C5}" type="slidenum">
              <a:rPr lang="en-US" smtClean="0"/>
              <a:pPr/>
              <a:t>‹#›</a:t>
            </a:fld>
            <a:endParaRPr lang="en-US"/>
          </a:p>
        </p:txBody>
      </p:sp>
    </p:spTree>
    <p:extLst>
      <p:ext uri="{BB962C8B-B14F-4D97-AF65-F5344CB8AC3E}">
        <p14:creationId xmlns:p14="http://schemas.microsoft.com/office/powerpoint/2010/main" val="357120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BB08D-7006-45AB-9F91-BA21B33B632D}" type="slidenum">
              <a:rPr lang="en-US" smtClean="0"/>
              <a:t>7</a:t>
            </a:fld>
            <a:endParaRPr lang="en-US"/>
          </a:p>
        </p:txBody>
      </p:sp>
    </p:spTree>
    <p:extLst>
      <p:ext uri="{BB962C8B-B14F-4D97-AF65-F5344CB8AC3E}">
        <p14:creationId xmlns:p14="http://schemas.microsoft.com/office/powerpoint/2010/main" val="63625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904D20-948C-400D-BEB9-062C0A88D1C5}" type="slidenum">
              <a:rPr lang="en-US" smtClean="0"/>
              <a:t>29</a:t>
            </a:fld>
            <a:endParaRPr lang="en-US"/>
          </a:p>
        </p:txBody>
      </p:sp>
    </p:spTree>
    <p:extLst>
      <p:ext uri="{BB962C8B-B14F-4D97-AF65-F5344CB8AC3E}">
        <p14:creationId xmlns:p14="http://schemas.microsoft.com/office/powerpoint/2010/main" val="179399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904D20-948C-400D-BEB9-062C0A88D1C5}" type="slidenum">
              <a:rPr lang="en-US" smtClean="0"/>
              <a:t>37</a:t>
            </a:fld>
            <a:endParaRPr lang="en-US"/>
          </a:p>
        </p:txBody>
      </p:sp>
    </p:spTree>
    <p:extLst>
      <p:ext uri="{BB962C8B-B14F-4D97-AF65-F5344CB8AC3E}">
        <p14:creationId xmlns:p14="http://schemas.microsoft.com/office/powerpoint/2010/main" val="295421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904D20-948C-400D-BEB9-062C0A88D1C5}" type="slidenum">
              <a:rPr lang="en-US" smtClean="0"/>
              <a:t>46</a:t>
            </a:fld>
            <a:endParaRPr lang="en-US"/>
          </a:p>
        </p:txBody>
      </p:sp>
    </p:spTree>
    <p:extLst>
      <p:ext uri="{BB962C8B-B14F-4D97-AF65-F5344CB8AC3E}">
        <p14:creationId xmlns:p14="http://schemas.microsoft.com/office/powerpoint/2010/main" val="410372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904D20-948C-400D-BEB9-062C0A88D1C5}" type="slidenum">
              <a:rPr lang="en-US" smtClean="0"/>
              <a:t>70</a:t>
            </a:fld>
            <a:endParaRPr lang="en-US"/>
          </a:p>
        </p:txBody>
      </p:sp>
    </p:spTree>
    <p:extLst>
      <p:ext uri="{BB962C8B-B14F-4D97-AF65-F5344CB8AC3E}">
        <p14:creationId xmlns:p14="http://schemas.microsoft.com/office/powerpoint/2010/main" val="305432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666C-549A-4144-BE9D-24525954FC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BD9DE4C-036E-4E91-B19E-9B62695B9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47A7CDF-72C4-4519-A427-96E5F517D5F4}"/>
              </a:ext>
            </a:extLst>
          </p:cNvPr>
          <p:cNvSpPr>
            <a:spLocks noGrp="1"/>
          </p:cNvSpPr>
          <p:nvPr>
            <p:ph type="dt" sz="half" idx="10"/>
          </p:nvPr>
        </p:nvSpPr>
        <p:spPr/>
        <p:txBody>
          <a:bodyPr/>
          <a:lstStyle/>
          <a:p>
            <a:fld id="{46374A9C-1B12-4F59-AD8D-A4633FFB0FF2}" type="datetimeFigureOut">
              <a:rPr lang="vi-VN" smtClean="0"/>
              <a:t>21/02/2020</a:t>
            </a:fld>
            <a:endParaRPr lang="vi-VN"/>
          </a:p>
        </p:txBody>
      </p:sp>
      <p:sp>
        <p:nvSpPr>
          <p:cNvPr id="5" name="Footer Placeholder 4">
            <a:extLst>
              <a:ext uri="{FF2B5EF4-FFF2-40B4-BE49-F238E27FC236}">
                <a16:creationId xmlns:a16="http://schemas.microsoft.com/office/drawing/2014/main" id="{F818EBA2-1C9B-4498-8DA9-08CBE3D40F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B27A8F-BB3F-458B-8337-9A7C340FA690}"/>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465749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4220-9A3A-43A2-BB98-D0115C2197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D1291AE-DB74-422B-B293-0F36911FFA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530FE65-319D-4E6E-A9F0-D524A8652AEE}"/>
              </a:ext>
            </a:extLst>
          </p:cNvPr>
          <p:cNvSpPr>
            <a:spLocks noGrp="1"/>
          </p:cNvSpPr>
          <p:nvPr>
            <p:ph type="dt" sz="half" idx="10"/>
          </p:nvPr>
        </p:nvSpPr>
        <p:spPr/>
        <p:txBody>
          <a:bodyPr/>
          <a:lstStyle/>
          <a:p>
            <a:fld id="{46374A9C-1B12-4F59-AD8D-A4633FFB0FF2}" type="datetimeFigureOut">
              <a:rPr lang="vi-VN" smtClean="0"/>
              <a:t>21/02/2020</a:t>
            </a:fld>
            <a:endParaRPr lang="vi-VN"/>
          </a:p>
        </p:txBody>
      </p:sp>
      <p:sp>
        <p:nvSpPr>
          <p:cNvPr id="5" name="Footer Placeholder 4">
            <a:extLst>
              <a:ext uri="{FF2B5EF4-FFF2-40B4-BE49-F238E27FC236}">
                <a16:creationId xmlns:a16="http://schemas.microsoft.com/office/drawing/2014/main" id="{EA563D86-EAA5-4A5D-B11B-2D97DDFD82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D7C6E1-F1A4-4822-B7C0-76A6E5D6546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43024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C65148-1522-4572-BE02-6FD3C9CBF5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4ED0ED9-5F1D-4943-A83D-17D729B9C6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69ED8EE-862F-4674-A1DF-23E9F44FB535}"/>
              </a:ext>
            </a:extLst>
          </p:cNvPr>
          <p:cNvSpPr>
            <a:spLocks noGrp="1"/>
          </p:cNvSpPr>
          <p:nvPr>
            <p:ph type="dt" sz="half" idx="10"/>
          </p:nvPr>
        </p:nvSpPr>
        <p:spPr/>
        <p:txBody>
          <a:bodyPr/>
          <a:lstStyle/>
          <a:p>
            <a:fld id="{46374A9C-1B12-4F59-AD8D-A4633FFB0FF2}" type="datetimeFigureOut">
              <a:rPr lang="vi-VN" smtClean="0"/>
              <a:t>21/02/2020</a:t>
            </a:fld>
            <a:endParaRPr lang="vi-VN"/>
          </a:p>
        </p:txBody>
      </p:sp>
      <p:sp>
        <p:nvSpPr>
          <p:cNvPr id="5" name="Footer Placeholder 4">
            <a:extLst>
              <a:ext uri="{FF2B5EF4-FFF2-40B4-BE49-F238E27FC236}">
                <a16:creationId xmlns:a16="http://schemas.microsoft.com/office/drawing/2014/main" id="{08329616-9A1E-4696-9D93-603C4D392CF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E1EDE9F-CDBA-4022-B648-803821D9267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081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0235-F541-40B0-8C81-4FD52BA694F0}"/>
              </a:ext>
            </a:extLst>
          </p:cNvPr>
          <p:cNvSpPr>
            <a:spLocks noGrp="1"/>
          </p:cNvSpPr>
          <p:nvPr>
            <p:ph type="title"/>
          </p:nvPr>
        </p:nvSpPr>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582B39F-9DDE-47BC-BD06-8574FF74101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8270BD7-569E-4F44-A680-3D422A0F96AA}"/>
              </a:ext>
            </a:extLst>
          </p:cNvPr>
          <p:cNvSpPr>
            <a:spLocks noGrp="1"/>
          </p:cNvSpPr>
          <p:nvPr>
            <p:ph type="dt" sz="half" idx="10"/>
          </p:nvPr>
        </p:nvSpPr>
        <p:spPr/>
        <p:txBody>
          <a:bodyPr/>
          <a:lstStyle/>
          <a:p>
            <a:fld id="{46374A9C-1B12-4F59-AD8D-A4633FFB0FF2}" type="datetimeFigureOut">
              <a:rPr lang="vi-VN" smtClean="0"/>
              <a:t>21/02/2020</a:t>
            </a:fld>
            <a:endParaRPr lang="vi-VN"/>
          </a:p>
        </p:txBody>
      </p:sp>
      <p:sp>
        <p:nvSpPr>
          <p:cNvPr id="5" name="Footer Placeholder 4">
            <a:extLst>
              <a:ext uri="{FF2B5EF4-FFF2-40B4-BE49-F238E27FC236}">
                <a16:creationId xmlns:a16="http://schemas.microsoft.com/office/drawing/2014/main" id="{E3C3AAE2-FFF2-4553-8C13-DE9C9BE9A9A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2FD58B-94B2-490B-A7A1-89D5F077600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46678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5AC-0EEE-4CFD-A71A-3B3B46B899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6248B2F-D243-4129-BA34-69CF154495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95C62E0-9CD9-49B6-96C2-1DD70329611F}"/>
              </a:ext>
            </a:extLst>
          </p:cNvPr>
          <p:cNvSpPr>
            <a:spLocks noGrp="1"/>
          </p:cNvSpPr>
          <p:nvPr>
            <p:ph type="dt" sz="half" idx="10"/>
          </p:nvPr>
        </p:nvSpPr>
        <p:spPr/>
        <p:txBody>
          <a:bodyPr/>
          <a:lstStyle/>
          <a:p>
            <a:fld id="{46374A9C-1B12-4F59-AD8D-A4633FFB0FF2}" type="datetimeFigureOut">
              <a:rPr lang="vi-VN" smtClean="0"/>
              <a:t>21/02/2020</a:t>
            </a:fld>
            <a:endParaRPr lang="vi-VN"/>
          </a:p>
        </p:txBody>
      </p:sp>
      <p:sp>
        <p:nvSpPr>
          <p:cNvPr id="5" name="Footer Placeholder 4">
            <a:extLst>
              <a:ext uri="{FF2B5EF4-FFF2-40B4-BE49-F238E27FC236}">
                <a16:creationId xmlns:a16="http://schemas.microsoft.com/office/drawing/2014/main" id="{A1F5D981-CC4D-4FAA-B250-24AE7A18FB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C16043C-4650-462D-A891-D269447E6959}"/>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4519637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A10A-28CD-4427-9D29-C8D9D1A9D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E7F6722-5CA1-42F5-B63E-BCD70E878A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634E12-F3C5-41A9-A2AB-C59C880D590E}"/>
              </a:ext>
            </a:extLst>
          </p:cNvPr>
          <p:cNvSpPr>
            <a:spLocks noGrp="1"/>
          </p:cNvSpPr>
          <p:nvPr>
            <p:ph type="dt" sz="half" idx="10"/>
          </p:nvPr>
        </p:nvSpPr>
        <p:spPr/>
        <p:txBody>
          <a:bodyPr/>
          <a:lstStyle/>
          <a:p>
            <a:fld id="{46374A9C-1B12-4F59-AD8D-A4633FFB0FF2}" type="datetimeFigureOut">
              <a:rPr lang="vi-VN" smtClean="0"/>
              <a:t>21/02/2020</a:t>
            </a:fld>
            <a:endParaRPr lang="vi-VN"/>
          </a:p>
        </p:txBody>
      </p:sp>
      <p:sp>
        <p:nvSpPr>
          <p:cNvPr id="5" name="Footer Placeholder 4">
            <a:extLst>
              <a:ext uri="{FF2B5EF4-FFF2-40B4-BE49-F238E27FC236}">
                <a16:creationId xmlns:a16="http://schemas.microsoft.com/office/drawing/2014/main" id="{3DD062CF-29E0-45C5-82B6-0C6C8DB5F33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07DCAD3-C8EA-4942-943F-C7F83D838BC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057155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3D45-7C80-464F-A924-F5C2F44A416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6C8D3A-B938-4AC8-B902-2B1F0DD1A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F7053E4-475F-4DE4-AA8A-85AB5C1185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20B1A12-EA60-4682-A2B8-6B4534A25CBF}"/>
              </a:ext>
            </a:extLst>
          </p:cNvPr>
          <p:cNvSpPr>
            <a:spLocks noGrp="1"/>
          </p:cNvSpPr>
          <p:nvPr>
            <p:ph type="dt" sz="half" idx="10"/>
          </p:nvPr>
        </p:nvSpPr>
        <p:spPr/>
        <p:txBody>
          <a:bodyPr/>
          <a:lstStyle/>
          <a:p>
            <a:fld id="{46374A9C-1B12-4F59-AD8D-A4633FFB0FF2}" type="datetimeFigureOut">
              <a:rPr lang="vi-VN" smtClean="0"/>
              <a:t>21/02/2020</a:t>
            </a:fld>
            <a:endParaRPr lang="vi-VN"/>
          </a:p>
        </p:txBody>
      </p:sp>
      <p:sp>
        <p:nvSpPr>
          <p:cNvPr id="6" name="Footer Placeholder 5">
            <a:extLst>
              <a:ext uri="{FF2B5EF4-FFF2-40B4-BE49-F238E27FC236}">
                <a16:creationId xmlns:a16="http://schemas.microsoft.com/office/drawing/2014/main" id="{875DB90E-BCC7-4F1F-A3CB-FDB4838F596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D6E8246-6931-4B65-B556-4CA6C6D7201A}"/>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497824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2D03-C62D-49DE-87D7-10EB7546CCA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5CB0F02-6E42-4829-8BF0-540C1DA4AB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E3843-87EC-4027-9AD7-149719DB7B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68C0BDE-0C18-4007-AC7C-EF3E665DB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5670DF-A394-46A4-A981-1516F5AB1B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C43D95A-7ECD-4460-A322-AC0E69C8F909}"/>
              </a:ext>
            </a:extLst>
          </p:cNvPr>
          <p:cNvSpPr>
            <a:spLocks noGrp="1"/>
          </p:cNvSpPr>
          <p:nvPr>
            <p:ph type="dt" sz="half" idx="10"/>
          </p:nvPr>
        </p:nvSpPr>
        <p:spPr/>
        <p:txBody>
          <a:bodyPr/>
          <a:lstStyle/>
          <a:p>
            <a:fld id="{46374A9C-1B12-4F59-AD8D-A4633FFB0FF2}" type="datetimeFigureOut">
              <a:rPr lang="vi-VN" smtClean="0"/>
              <a:t>21/02/2020</a:t>
            </a:fld>
            <a:endParaRPr lang="vi-VN"/>
          </a:p>
        </p:txBody>
      </p:sp>
      <p:sp>
        <p:nvSpPr>
          <p:cNvPr id="8" name="Footer Placeholder 7">
            <a:extLst>
              <a:ext uri="{FF2B5EF4-FFF2-40B4-BE49-F238E27FC236}">
                <a16:creationId xmlns:a16="http://schemas.microsoft.com/office/drawing/2014/main" id="{C813A6DE-0B47-4EC4-97EA-3289A8D064E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3256A31-07A4-4DEE-AE30-242FD047CCC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262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49AE-C3E5-42E3-BC48-9DB0A02A516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A285538-0E52-4F49-9013-D62F8949D5CE}"/>
              </a:ext>
            </a:extLst>
          </p:cNvPr>
          <p:cNvSpPr>
            <a:spLocks noGrp="1"/>
          </p:cNvSpPr>
          <p:nvPr>
            <p:ph type="dt" sz="half" idx="10"/>
          </p:nvPr>
        </p:nvSpPr>
        <p:spPr/>
        <p:txBody>
          <a:bodyPr/>
          <a:lstStyle/>
          <a:p>
            <a:fld id="{46374A9C-1B12-4F59-AD8D-A4633FFB0FF2}" type="datetimeFigureOut">
              <a:rPr lang="vi-VN" smtClean="0"/>
              <a:t>21/02/2020</a:t>
            </a:fld>
            <a:endParaRPr lang="vi-VN"/>
          </a:p>
        </p:txBody>
      </p:sp>
      <p:sp>
        <p:nvSpPr>
          <p:cNvPr id="4" name="Footer Placeholder 3">
            <a:extLst>
              <a:ext uri="{FF2B5EF4-FFF2-40B4-BE49-F238E27FC236}">
                <a16:creationId xmlns:a16="http://schemas.microsoft.com/office/drawing/2014/main" id="{C0C8949A-7B29-4717-BB3A-9FB140DFB04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57FBA2FE-C467-4D36-8950-90A965189AA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868678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A131EB-0FA3-485C-B264-6D1D55D3846E}"/>
              </a:ext>
            </a:extLst>
          </p:cNvPr>
          <p:cNvSpPr>
            <a:spLocks noGrp="1"/>
          </p:cNvSpPr>
          <p:nvPr>
            <p:ph type="dt" sz="half" idx="10"/>
          </p:nvPr>
        </p:nvSpPr>
        <p:spPr/>
        <p:txBody>
          <a:bodyPr/>
          <a:lstStyle/>
          <a:p>
            <a:fld id="{46374A9C-1B12-4F59-AD8D-A4633FFB0FF2}" type="datetimeFigureOut">
              <a:rPr lang="vi-VN" smtClean="0"/>
              <a:t>21/02/2020</a:t>
            </a:fld>
            <a:endParaRPr lang="vi-VN"/>
          </a:p>
        </p:txBody>
      </p:sp>
      <p:sp>
        <p:nvSpPr>
          <p:cNvPr id="3" name="Footer Placeholder 2">
            <a:extLst>
              <a:ext uri="{FF2B5EF4-FFF2-40B4-BE49-F238E27FC236}">
                <a16:creationId xmlns:a16="http://schemas.microsoft.com/office/drawing/2014/main" id="{2EF8E50C-0112-4779-8E51-BEECDAA9CFF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C49CAED-8AAB-41FB-BF65-99CDEE1A7A4C}"/>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0610030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FA87-4533-47DA-B3E8-FB7B575EB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F6F9327-50B3-4140-8BAC-1F54DEB34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D2B052B-BFCF-438E-AA2A-DC4567CBB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387B2-6EFA-4783-B562-FC483649F6EF}"/>
              </a:ext>
            </a:extLst>
          </p:cNvPr>
          <p:cNvSpPr>
            <a:spLocks noGrp="1"/>
          </p:cNvSpPr>
          <p:nvPr>
            <p:ph type="dt" sz="half" idx="10"/>
          </p:nvPr>
        </p:nvSpPr>
        <p:spPr/>
        <p:txBody>
          <a:bodyPr/>
          <a:lstStyle/>
          <a:p>
            <a:fld id="{46374A9C-1B12-4F59-AD8D-A4633FFB0FF2}" type="datetimeFigureOut">
              <a:rPr lang="vi-VN" smtClean="0"/>
              <a:t>21/02/2020</a:t>
            </a:fld>
            <a:endParaRPr lang="vi-VN"/>
          </a:p>
        </p:txBody>
      </p:sp>
      <p:sp>
        <p:nvSpPr>
          <p:cNvPr id="6" name="Footer Placeholder 5">
            <a:extLst>
              <a:ext uri="{FF2B5EF4-FFF2-40B4-BE49-F238E27FC236}">
                <a16:creationId xmlns:a16="http://schemas.microsoft.com/office/drawing/2014/main" id="{12B4FDD7-16D2-4C96-9A80-54E5DD42B13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1DA189-ADE9-463A-A71F-FAD1A49770B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8590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94CE-51CE-4682-BE38-4515B04DF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A498EFBA-E59B-4713-AFF2-5FCFFC6B7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vi-VN"/>
          </a:p>
        </p:txBody>
      </p:sp>
      <p:sp>
        <p:nvSpPr>
          <p:cNvPr id="4" name="Text Placeholder 3">
            <a:extLst>
              <a:ext uri="{FF2B5EF4-FFF2-40B4-BE49-F238E27FC236}">
                <a16:creationId xmlns:a16="http://schemas.microsoft.com/office/drawing/2014/main" id="{3FE8877E-2D4E-4DC2-A24D-616D88421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6C14C4-3629-44D3-8659-81DD22EC21FE}"/>
              </a:ext>
            </a:extLst>
          </p:cNvPr>
          <p:cNvSpPr>
            <a:spLocks noGrp="1"/>
          </p:cNvSpPr>
          <p:nvPr>
            <p:ph type="dt" sz="half" idx="10"/>
          </p:nvPr>
        </p:nvSpPr>
        <p:spPr/>
        <p:txBody>
          <a:bodyPr/>
          <a:lstStyle/>
          <a:p>
            <a:fld id="{46374A9C-1B12-4F59-AD8D-A4633FFB0FF2}" type="datetimeFigureOut">
              <a:rPr lang="vi-VN" smtClean="0"/>
              <a:t>21/02/2020</a:t>
            </a:fld>
            <a:endParaRPr lang="vi-VN"/>
          </a:p>
        </p:txBody>
      </p:sp>
      <p:sp>
        <p:nvSpPr>
          <p:cNvPr id="6" name="Footer Placeholder 5">
            <a:extLst>
              <a:ext uri="{FF2B5EF4-FFF2-40B4-BE49-F238E27FC236}">
                <a16:creationId xmlns:a16="http://schemas.microsoft.com/office/drawing/2014/main" id="{E3AB87F7-A4E4-4CEB-A4F1-44385C5DCF9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64BDC58-5589-42DF-801A-63C12CD607F7}"/>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45677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E38435-ADED-492E-A651-B04F5D9FC5E8}"/>
              </a:ext>
            </a:extLst>
          </p:cNvPr>
          <p:cNvSpPr>
            <a:spLocks noGrp="1"/>
          </p:cNvSpPr>
          <p:nvPr>
            <p:ph type="title"/>
          </p:nvPr>
        </p:nvSpPr>
        <p:spPr>
          <a:xfrm>
            <a:off x="838200" y="365125"/>
            <a:ext cx="10515600" cy="54927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EAE76F3-542C-4571-B179-687889A3A6C9}"/>
              </a:ext>
            </a:extLst>
          </p:cNvPr>
          <p:cNvSpPr>
            <a:spLocks noGrp="1"/>
          </p:cNvSpPr>
          <p:nvPr>
            <p:ph type="body" idx="1"/>
          </p:nvPr>
        </p:nvSpPr>
        <p:spPr>
          <a:xfrm>
            <a:off x="838200" y="1011936"/>
            <a:ext cx="10515600" cy="51650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C3AB9A-AE12-4952-B5DB-C10975A44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46374A9C-1B12-4F59-AD8D-A4633FFB0FF2}" type="datetimeFigureOut">
              <a:rPr lang="vi-VN" smtClean="0"/>
              <a:pPr/>
              <a:t>21/02/2020</a:t>
            </a:fld>
            <a:endParaRPr lang="vi-VN"/>
          </a:p>
        </p:txBody>
      </p:sp>
      <p:sp>
        <p:nvSpPr>
          <p:cNvPr id="5" name="Footer Placeholder 4">
            <a:extLst>
              <a:ext uri="{FF2B5EF4-FFF2-40B4-BE49-F238E27FC236}">
                <a16:creationId xmlns:a16="http://schemas.microsoft.com/office/drawing/2014/main" id="{E7C4B960-75A7-44A3-B815-12624C52D4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vi-VN"/>
          </a:p>
        </p:txBody>
      </p:sp>
      <p:sp>
        <p:nvSpPr>
          <p:cNvPr id="6" name="Slide Number Placeholder 5">
            <a:extLst>
              <a:ext uri="{FF2B5EF4-FFF2-40B4-BE49-F238E27FC236}">
                <a16:creationId xmlns:a16="http://schemas.microsoft.com/office/drawing/2014/main" id="{F99F35B3-98DD-4C40-BBF6-FAE4AFA39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43BEBA14-6DE7-482B-826A-78393C332BC3}" type="slidenum">
              <a:rPr lang="vi-VN" smtClean="0"/>
              <a:pPr/>
              <a:t>‹#›</a:t>
            </a:fld>
            <a:endParaRPr lang="vi-VN"/>
          </a:p>
        </p:txBody>
      </p:sp>
    </p:spTree>
    <p:extLst>
      <p:ext uri="{BB962C8B-B14F-4D97-AF65-F5344CB8AC3E}">
        <p14:creationId xmlns:p14="http://schemas.microsoft.com/office/powerpoint/2010/main" val="146395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6.xml"/><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5.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0.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17.xml"/><Relationship Id="rId3" Type="http://schemas.openxmlformats.org/officeDocument/2006/relationships/slide" Target="slide28.xml"/><Relationship Id="rId7" Type="http://schemas.openxmlformats.org/officeDocument/2006/relationships/slide" Target="slide23.xml"/><Relationship Id="rId12" Type="http://schemas.openxmlformats.org/officeDocument/2006/relationships/slide" Target="slide18.xml"/><Relationship Id="rId17" Type="http://schemas.openxmlformats.org/officeDocument/2006/relationships/slide" Target="slide2.xml"/><Relationship Id="rId2" Type="http://schemas.openxmlformats.org/officeDocument/2006/relationships/slide" Target="slide27.xml"/><Relationship Id="rId16"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19.xml"/><Relationship Id="rId5" Type="http://schemas.openxmlformats.org/officeDocument/2006/relationships/slide" Target="slide30.xml"/><Relationship Id="rId15" Type="http://schemas.openxmlformats.org/officeDocument/2006/relationships/slide" Target="slide21.xml"/><Relationship Id="rId10" Type="http://schemas.openxmlformats.org/officeDocument/2006/relationships/slide" Target="slide20.xml"/><Relationship Id="rId4" Type="http://schemas.openxmlformats.org/officeDocument/2006/relationships/slide" Target="slide29.xml"/><Relationship Id="rId9" Type="http://schemas.openxmlformats.org/officeDocument/2006/relationships/slide" Target="slide25.xml"/><Relationship Id="rId14" Type="http://schemas.openxmlformats.org/officeDocument/2006/relationships/slide" Target="slide26.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32.xml"/><Relationship Id="rId3" Type="http://schemas.openxmlformats.org/officeDocument/2006/relationships/slide" Target="slide43.xml"/><Relationship Id="rId7" Type="http://schemas.openxmlformats.org/officeDocument/2006/relationships/slide" Target="slide38.xml"/><Relationship Id="rId12" Type="http://schemas.openxmlformats.org/officeDocument/2006/relationships/slide" Target="slide33.xml"/><Relationship Id="rId17" Type="http://schemas.openxmlformats.org/officeDocument/2006/relationships/slide" Target="slide2.xml"/><Relationship Id="rId2" Type="http://schemas.openxmlformats.org/officeDocument/2006/relationships/slide" Target="slide42.xml"/><Relationship Id="rId16"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slide" Target="slide34.xml"/><Relationship Id="rId5" Type="http://schemas.openxmlformats.org/officeDocument/2006/relationships/slide" Target="slide46.xml"/><Relationship Id="rId15" Type="http://schemas.openxmlformats.org/officeDocument/2006/relationships/slide" Target="slide36.xml"/><Relationship Id="rId10" Type="http://schemas.openxmlformats.org/officeDocument/2006/relationships/slide" Target="slide35.xml"/><Relationship Id="rId4" Type="http://schemas.openxmlformats.org/officeDocument/2006/relationships/slide" Target="slide44.xml"/><Relationship Id="rId9" Type="http://schemas.openxmlformats.org/officeDocument/2006/relationships/slide" Target="slide40.xml"/><Relationship Id="rId14" Type="http://schemas.openxmlformats.org/officeDocument/2006/relationships/slide" Target="slide41.xml"/></Relationships>
</file>

<file path=ppt/slides/_rels/slide4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49.xml"/><Relationship Id="rId18" Type="http://schemas.openxmlformats.org/officeDocument/2006/relationships/image" Target="../media/image3.png"/><Relationship Id="rId3" Type="http://schemas.openxmlformats.org/officeDocument/2006/relationships/slide" Target="slide69.xml"/><Relationship Id="rId7" Type="http://schemas.openxmlformats.org/officeDocument/2006/relationships/slide" Target="slide60.xml"/><Relationship Id="rId12" Type="http://schemas.openxmlformats.org/officeDocument/2006/relationships/slide" Target="slide50.xml"/><Relationship Id="rId17" Type="http://schemas.openxmlformats.org/officeDocument/2006/relationships/slide" Target="slide2.xml"/><Relationship Id="rId2" Type="http://schemas.openxmlformats.org/officeDocument/2006/relationships/slide" Target="slide66.xml"/><Relationship Id="rId16" Type="http://schemas.openxmlformats.org/officeDocument/2006/relationships/slide" Target="slide47.xml"/><Relationship Id="rId1" Type="http://schemas.openxmlformats.org/officeDocument/2006/relationships/slideLayout" Target="../slideLayouts/slideLayout2.xml"/><Relationship Id="rId6" Type="http://schemas.openxmlformats.org/officeDocument/2006/relationships/slide" Target="slide58.xml"/><Relationship Id="rId11" Type="http://schemas.openxmlformats.org/officeDocument/2006/relationships/slide" Target="slide52.xml"/><Relationship Id="rId5" Type="http://schemas.openxmlformats.org/officeDocument/2006/relationships/slide" Target="slide71.xml"/><Relationship Id="rId15" Type="http://schemas.openxmlformats.org/officeDocument/2006/relationships/slide" Target="slide55.xml"/><Relationship Id="rId10" Type="http://schemas.openxmlformats.org/officeDocument/2006/relationships/slide" Target="slide53.xml"/><Relationship Id="rId4" Type="http://schemas.openxmlformats.org/officeDocument/2006/relationships/slide" Target="slide70.xml"/><Relationship Id="rId9" Type="http://schemas.openxmlformats.org/officeDocument/2006/relationships/slide" Target="slide63.xml"/><Relationship Id="rId14" Type="http://schemas.openxmlformats.org/officeDocument/2006/relationships/slide" Target="slide64.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70.png"/><Relationship Id="rId1" Type="http://schemas.openxmlformats.org/officeDocument/2006/relationships/slideLayout" Target="../slideLayouts/slideLayout12.xml"/><Relationship Id="rId4" Type="http://schemas.openxmlformats.org/officeDocument/2006/relationships/image" Target="../media/image490.png"/></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 Target="slide79.xml"/><Relationship Id="rId7" Type="http://schemas.openxmlformats.org/officeDocument/2006/relationships/slide" Target="slide2.xml"/><Relationship Id="rId2" Type="http://schemas.openxmlformats.org/officeDocument/2006/relationships/slide" Target="slide77.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slide" Target="slide73.xml"/><Relationship Id="rId4" Type="http://schemas.openxmlformats.org/officeDocument/2006/relationships/slide" Target="slide74.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6.wmf"/><Relationship Id="rId18" Type="http://schemas.openxmlformats.org/officeDocument/2006/relationships/oleObject" Target="../embeddings/oleObject8.bin"/><Relationship Id="rId3" Type="http://schemas.openxmlformats.org/officeDocument/2006/relationships/image" Target="../media/image64.png"/><Relationship Id="rId7" Type="http://schemas.openxmlformats.org/officeDocument/2006/relationships/image" Target="../media/image53.wmf"/><Relationship Id="rId12" Type="http://schemas.openxmlformats.org/officeDocument/2006/relationships/oleObject" Target="../embeddings/oleObject5.bin"/><Relationship Id="rId17" Type="http://schemas.openxmlformats.org/officeDocument/2006/relationships/image" Target="../media/image58.wmf"/><Relationship Id="rId2" Type="http://schemas.openxmlformats.org/officeDocument/2006/relationships/slideLayout" Target="../slideLayouts/slideLayout12.xml"/><Relationship Id="rId16" Type="http://schemas.openxmlformats.org/officeDocument/2006/relationships/oleObject" Target="../embeddings/oleObject7.bin"/><Relationship Id="rId20" Type="http://schemas.openxmlformats.org/officeDocument/2006/relationships/image" Target="../media/image65.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5.wmf"/><Relationship Id="rId5" Type="http://schemas.openxmlformats.org/officeDocument/2006/relationships/image" Target="../media/image52.wmf"/><Relationship Id="rId15" Type="http://schemas.openxmlformats.org/officeDocument/2006/relationships/image" Target="../media/image57.wmf"/><Relationship Id="rId10" Type="http://schemas.openxmlformats.org/officeDocument/2006/relationships/oleObject" Target="../embeddings/oleObject4.bin"/><Relationship Id="rId19" Type="http://schemas.openxmlformats.org/officeDocument/2006/relationships/image" Target="../media/image59.wmf"/><Relationship Id="rId4" Type="http://schemas.openxmlformats.org/officeDocument/2006/relationships/oleObject" Target="../embeddings/oleObject1.bin"/><Relationship Id="rId9" Type="http://schemas.openxmlformats.org/officeDocument/2006/relationships/image" Target="../media/image54.wmf"/><Relationship Id="rId14" Type="http://schemas.openxmlformats.org/officeDocument/2006/relationships/oleObject" Target="../embeddings/oleObject6.bin"/></Relationships>
</file>

<file path=ppt/slides/_rels/slide6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6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2.xml"/><Relationship Id="rId5" Type="http://schemas.openxmlformats.org/officeDocument/2006/relationships/image" Target="../media/image61.png"/><Relationship Id="rId4" Type="http://schemas.openxmlformats.org/officeDocument/2006/relationships/image" Target="../media/image79.png"/></Relationships>
</file>

<file path=ppt/slides/_rels/slide6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image" Target="../media/image86.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890.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93.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952500"/>
            <a:ext cx="8424862" cy="451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01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37787" y="100209"/>
            <a:ext cx="11436262" cy="814192"/>
          </a:xfrm>
        </p:spPr>
        <p:txBody>
          <a:bodyPr>
            <a:noAutofit/>
          </a:bodyPr>
          <a:lstStyle/>
          <a:p>
            <a:r>
              <a:rPr lang="en-US" sz="3800" b="1" dirty="0">
                <a:solidFill>
                  <a:srgbClr val="FF0000"/>
                </a:solidFill>
                <a:sym typeface="Wingdings"/>
              </a:rPr>
              <a:t></a:t>
            </a:r>
            <a:r>
              <a:rPr lang="en-US" sz="3800" b="1" u="sng" dirty="0" err="1">
                <a:solidFill>
                  <a:srgbClr val="FF0000"/>
                </a:solidFill>
              </a:rPr>
              <a:t>Dạng</a:t>
            </a:r>
            <a:r>
              <a:rPr lang="en-US" sz="3800" b="1" u="sng" dirty="0">
                <a:solidFill>
                  <a:srgbClr val="FF0000"/>
                </a:solidFill>
              </a:rPr>
              <a:t> 1</a:t>
            </a:r>
            <a:r>
              <a:rPr lang="en-US" sz="3800" b="1" dirty="0">
                <a:solidFill>
                  <a:srgbClr val="FF0000"/>
                </a:solidFill>
              </a:rPr>
              <a:t>: TẬP XÁC ĐỊNH HÀM SỐ MŨ, HÀM SỐ LÔGARIT</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a:buFont typeface="Wingdings" panose="05000000000000000000" pitchFamily="2" charset="2"/>
                  <a:buChar char="q"/>
                </a:pPr>
                <a:r>
                  <a:rPr lang="en-US" b="1" dirty="0" err="1" smtClean="0"/>
                  <a:t>Phương</a:t>
                </a:r>
                <a:r>
                  <a:rPr lang="en-US" b="1" dirty="0" smtClean="0"/>
                  <a:t> </a:t>
                </a:r>
                <a:r>
                  <a:rPr lang="en-US" b="1" dirty="0" err="1" smtClean="0"/>
                  <a:t>pháp</a:t>
                </a:r>
                <a:r>
                  <a:rPr lang="en-US" b="1" dirty="0" smtClean="0"/>
                  <a:t> </a:t>
                </a:r>
                <a:r>
                  <a:rPr lang="en-US" b="1" dirty="0" err="1" smtClean="0"/>
                  <a:t>giải</a:t>
                </a:r>
                <a:r>
                  <a:rPr lang="en-US" dirty="0"/>
                  <a:t>:</a:t>
                </a:r>
              </a:p>
              <a:p>
                <a:r>
                  <a:rPr lang="en-US" dirty="0" err="1" smtClean="0"/>
                  <a:t>Tìm</a:t>
                </a:r>
                <a:r>
                  <a:rPr lang="en-US" dirty="0" smtClean="0"/>
                  <a:t> </a:t>
                </a:r>
                <a:r>
                  <a:rPr lang="en-US" dirty="0" err="1"/>
                  <a:t>điều</a:t>
                </a:r>
                <a:r>
                  <a:rPr lang="en-US" dirty="0"/>
                  <a:t> </a:t>
                </a:r>
                <a:r>
                  <a:rPr lang="en-US" dirty="0" err="1"/>
                  <a:t>kiện</a:t>
                </a:r>
                <a:r>
                  <a:rPr lang="en-US" dirty="0"/>
                  <a:t> </a:t>
                </a:r>
                <a:r>
                  <a:rPr lang="en-US" dirty="0" err="1"/>
                  <a:t>của</a:t>
                </a:r>
                <a:r>
                  <a:rPr lang="en-US" dirty="0"/>
                  <a:t> </a:t>
                </a:r>
                <a:r>
                  <a:rPr lang="en-US" dirty="0" err="1"/>
                  <a:t>hàm</a:t>
                </a:r>
                <a:r>
                  <a:rPr lang="en-US" dirty="0"/>
                  <a:t> </a:t>
                </a:r>
                <a:r>
                  <a:rPr lang="en-US" dirty="0" err="1"/>
                  <a:t>số</a:t>
                </a:r>
                <a:r>
                  <a:rPr lang="en-US" dirty="0"/>
                  <a:t> </a:t>
                </a:r>
                <a:r>
                  <a:rPr lang="en-US" dirty="0" err="1"/>
                  <a:t>và</a:t>
                </a:r>
                <a:r>
                  <a:rPr lang="en-US" dirty="0"/>
                  <a:t> </a:t>
                </a:r>
                <a:r>
                  <a:rPr lang="en-US" dirty="0" err="1"/>
                  <a:t>giải</a:t>
                </a:r>
                <a:r>
                  <a:rPr lang="en-US" dirty="0"/>
                  <a:t> </a:t>
                </a:r>
                <a:r>
                  <a:rPr lang="en-US" dirty="0" err="1"/>
                  <a:t>điều</a:t>
                </a:r>
                <a:r>
                  <a:rPr lang="en-US" dirty="0"/>
                  <a:t> </a:t>
                </a:r>
                <a:r>
                  <a:rPr lang="en-US" dirty="0" err="1"/>
                  <a:t>kiện</a:t>
                </a:r>
                <a:r>
                  <a:rPr lang="en-US" dirty="0"/>
                  <a:t> ta </a:t>
                </a:r>
                <a:r>
                  <a:rPr lang="en-US" dirty="0" err="1"/>
                  <a:t>thu</a:t>
                </a:r>
                <a:r>
                  <a:rPr lang="en-US" dirty="0"/>
                  <a:t> </a:t>
                </a:r>
                <a:r>
                  <a:rPr lang="en-US" dirty="0" err="1"/>
                  <a:t>được</a:t>
                </a:r>
                <a:r>
                  <a:rPr lang="en-US" dirty="0"/>
                  <a:t> </a:t>
                </a:r>
                <a:r>
                  <a:rPr lang="en-US" dirty="0" err="1"/>
                  <a:t>tập</a:t>
                </a:r>
                <a:r>
                  <a:rPr lang="en-US" dirty="0"/>
                  <a:t> </a:t>
                </a:r>
                <a:r>
                  <a:rPr lang="en-US" dirty="0" err="1"/>
                  <a:t>xác</a:t>
                </a:r>
                <a:r>
                  <a:rPr lang="en-US" dirty="0"/>
                  <a:t> </a:t>
                </a:r>
                <a:r>
                  <a:rPr lang="en-US" dirty="0" err="1"/>
                  <a:t>định</a:t>
                </a:r>
                <a:r>
                  <a:rPr lang="en-US" dirty="0"/>
                  <a:t> </a:t>
                </a:r>
                <a:r>
                  <a:rPr lang="en-US" dirty="0" err="1"/>
                  <a:t>của</a:t>
                </a:r>
                <a:r>
                  <a:rPr lang="en-US" dirty="0"/>
                  <a:t> </a:t>
                </a:r>
                <a:r>
                  <a:rPr lang="en-US" dirty="0" err="1"/>
                  <a:t>hàm</a:t>
                </a:r>
                <a:r>
                  <a:rPr lang="en-US" dirty="0"/>
                  <a:t> </a:t>
                </a:r>
                <a:r>
                  <a:rPr lang="en-US" dirty="0" err="1"/>
                  <a:t>số</a:t>
                </a:r>
                <a:r>
                  <a:rPr lang="en-US" dirty="0"/>
                  <a:t>.</a:t>
                </a:r>
              </a:p>
              <a:p>
                <a:r>
                  <a:rPr lang="en-US" dirty="0" smtClean="0"/>
                  <a:t>  </a:t>
                </a:r>
                <a:r>
                  <a:rPr lang="en-US" b="1" dirty="0"/>
                  <a:t>Casio:</a:t>
                </a:r>
                <a:endParaRPr lang="en-US" dirty="0"/>
              </a:p>
              <a:p>
                <a:r>
                  <a:rPr lang="en-US" dirty="0" err="1" smtClean="0"/>
                  <a:t>Áp</a:t>
                </a:r>
                <a:r>
                  <a:rPr lang="en-US" dirty="0" smtClean="0"/>
                  <a:t> </a:t>
                </a:r>
                <a:r>
                  <a:rPr lang="en-US" dirty="0" err="1"/>
                  <a:t>dụng</a:t>
                </a:r>
                <a:r>
                  <a:rPr lang="en-US" dirty="0"/>
                  <a:t> </a:t>
                </a:r>
                <a:r>
                  <a:rPr lang="en-US" dirty="0" err="1"/>
                  <a:t>cho</a:t>
                </a:r>
                <a:r>
                  <a:rPr lang="en-US" dirty="0"/>
                  <a:t> </a:t>
                </a:r>
                <a:r>
                  <a:rPr lang="en-US" dirty="0" err="1"/>
                  <a:t>các</a:t>
                </a:r>
                <a:r>
                  <a:rPr lang="en-US" dirty="0"/>
                  <a:t> </a:t>
                </a:r>
                <a:r>
                  <a:rPr lang="en-US" dirty="0" err="1"/>
                  <a:t>hàm</a:t>
                </a:r>
                <a:r>
                  <a:rPr lang="en-US" dirty="0"/>
                  <a:t> </a:t>
                </a:r>
                <a:r>
                  <a:rPr lang="en-US" dirty="0" err="1"/>
                  <a:t>số</a:t>
                </a:r>
                <a:r>
                  <a:rPr lang="en-US" dirty="0"/>
                  <a:t> </a:t>
                </a:r>
                <a:r>
                  <a:rPr lang="en-US" dirty="0" err="1"/>
                  <a:t>trong</a:t>
                </a:r>
                <a:r>
                  <a:rPr lang="en-US" dirty="0"/>
                  <a:t> </a:t>
                </a:r>
                <a:r>
                  <a:rPr lang="en-US" dirty="0" err="1"/>
                  <a:t>đó</a:t>
                </a:r>
                <a:r>
                  <a:rPr lang="en-US" dirty="0"/>
                  <a:t> </a:t>
                </a:r>
                <a:r>
                  <a:rPr lang="en-US" dirty="0" err="1"/>
                  <a:t>không</a:t>
                </a:r>
                <a:r>
                  <a:rPr lang="en-US" dirty="0"/>
                  <a:t> </a:t>
                </a:r>
                <a:r>
                  <a:rPr lang="en-US" dirty="0" err="1"/>
                  <a:t>chứa</a:t>
                </a:r>
                <a:r>
                  <a:rPr lang="en-US" dirty="0"/>
                  <a:t> </a:t>
                </a:r>
                <a:r>
                  <a:rPr lang="en-US" dirty="0" err="1"/>
                  <a:t>hàm</a:t>
                </a:r>
                <a:r>
                  <a:rPr lang="en-US" dirty="0"/>
                  <a:t> </a:t>
                </a:r>
                <a:r>
                  <a:rPr lang="en-US" dirty="0" err="1"/>
                  <a:t>số</a:t>
                </a:r>
                <a:r>
                  <a:rPr lang="en-US" dirty="0"/>
                  <a:t> </a:t>
                </a:r>
                <a:r>
                  <a:rPr lang="en-US" dirty="0" err="1"/>
                  <a:t>lũy</a:t>
                </a:r>
                <a:r>
                  <a:rPr lang="en-US" dirty="0"/>
                  <a:t> </a:t>
                </a:r>
                <a:r>
                  <a:rPr lang="en-US" dirty="0" err="1"/>
                  <a:t>thừa</a:t>
                </a:r>
                <a:endParaRPr lang="en-US" dirty="0"/>
              </a:p>
              <a:p>
                <a:pPr marL="0" indent="0">
                  <a:buNone/>
                </a:pPr>
                <a:r>
                  <a:rPr lang="en-US" dirty="0"/>
                  <a:t>+ </a:t>
                </a:r>
                <a:r>
                  <a:rPr lang="en-US" dirty="0" err="1"/>
                  <a:t>Nhập</a:t>
                </a:r>
                <a:r>
                  <a:rPr lang="en-US" dirty="0"/>
                  <a:t> </a:t>
                </a:r>
                <a:r>
                  <a:rPr lang="en-US" dirty="0" err="1"/>
                  <a:t>hàm</a:t>
                </a:r>
                <a:r>
                  <a:rPr lang="en-US" dirty="0"/>
                  <a:t> </a:t>
                </a:r>
                <a:r>
                  <a:rPr lang="en-US" dirty="0" err="1"/>
                  <a:t>số</a:t>
                </a:r>
                <a:r>
                  <a:rPr lang="en-US" dirty="0"/>
                  <a:t> </a:t>
                </a:r>
                <a:r>
                  <a:rPr lang="en-US" dirty="0" err="1"/>
                  <a:t>cần</a:t>
                </a:r>
                <a:r>
                  <a:rPr lang="en-US" dirty="0"/>
                  <a:t> </a:t>
                </a:r>
                <a:r>
                  <a:rPr lang="en-US" dirty="0" err="1"/>
                  <a:t>tìm</a:t>
                </a:r>
                <a:r>
                  <a:rPr lang="en-US" dirty="0"/>
                  <a:t> </a:t>
                </a:r>
                <a:r>
                  <a:rPr lang="en-US" dirty="0" err="1"/>
                  <a:t>tập</a:t>
                </a:r>
                <a:r>
                  <a:rPr lang="en-US" dirty="0"/>
                  <a:t> </a:t>
                </a:r>
                <a:r>
                  <a:rPr lang="en-US" dirty="0" err="1"/>
                  <a:t>xác</a:t>
                </a:r>
                <a:r>
                  <a:rPr lang="en-US" dirty="0"/>
                  <a:t> </a:t>
                </a:r>
                <a:r>
                  <a:rPr lang="en-US" dirty="0" err="1"/>
                  <a:t>định</a:t>
                </a:r>
                <a:endParaRPr lang="en-US" dirty="0"/>
              </a:p>
              <a:p>
                <a:pPr marL="0" indent="0">
                  <a:buNone/>
                </a:pPr>
                <a:r>
                  <a:rPr lang="en-US" dirty="0"/>
                  <a:t>+ CALC:  </a:t>
                </a:r>
                <a:r>
                  <a:rPr lang="en-US" dirty="0" err="1"/>
                  <a:t>Nếu</a:t>
                </a:r>
                <a:r>
                  <a:rPr lang="en-US" dirty="0"/>
                  <a:t> Casio </a:t>
                </a:r>
                <a:r>
                  <a:rPr lang="en-US" dirty="0" err="1"/>
                  <a:t>báo</a:t>
                </a:r>
                <a:r>
                  <a:rPr lang="en-US" dirty="0"/>
                  <a:t> Math ERROR </a:t>
                </a:r>
                <a:r>
                  <a:rPr lang="en-US" dirty="0" err="1"/>
                  <a:t>thì</a:t>
                </a:r>
                <a:r>
                  <a:rPr lang="en-US" dirty="0"/>
                  <a:t> </a:t>
                </a:r>
                <a:r>
                  <a:rPr lang="en-US" dirty="0" err="1"/>
                  <a:t>loại</a:t>
                </a:r>
                <a:r>
                  <a:rPr lang="en-US" dirty="0"/>
                  <a:t> </a:t>
                </a:r>
                <a:r>
                  <a:rPr lang="en-US" dirty="0" err="1"/>
                  <a:t>bỏ</a:t>
                </a:r>
                <a:r>
                  <a:rPr lang="en-US" dirty="0"/>
                  <a:t> </a:t>
                </a:r>
                <a:r>
                  <a:rPr lang="en-US" dirty="0" err="1"/>
                  <a:t>các</a:t>
                </a:r>
                <a:r>
                  <a:rPr lang="en-US" dirty="0"/>
                  <a:t> </a:t>
                </a:r>
                <a:r>
                  <a:rPr lang="en-US" dirty="0" err="1"/>
                  <a:t>đáp</a:t>
                </a:r>
                <a:r>
                  <a:rPr lang="en-US" dirty="0"/>
                  <a:t> </a:t>
                </a:r>
                <a:r>
                  <a:rPr lang="en-US" dirty="0" err="1"/>
                  <a:t>án</a:t>
                </a:r>
                <a:r>
                  <a:rPr lang="en-US" dirty="0"/>
                  <a:t> </a:t>
                </a:r>
                <a:r>
                  <a:rPr lang="en-US" dirty="0" err="1"/>
                  <a:t>chứa</a:t>
                </a:r>
                <a:r>
                  <a:rPr lang="en-US" dirty="0"/>
                  <a:t> </a:t>
                </a:r>
                <a:r>
                  <a:rPr lang="en-US" dirty="0" err="1"/>
                  <a:t>giá</a:t>
                </a:r>
                <a:r>
                  <a:rPr lang="en-US" dirty="0"/>
                  <a:t> </a:t>
                </a:r>
                <a:r>
                  <a:rPr lang="en-US" dirty="0" err="1" smtClean="0"/>
                  <a:t>trị</a:t>
                </a:r>
                <a14:m>
                  <m:oMath xmlns:m="http://schemas.openxmlformats.org/officeDocument/2006/math">
                    <m:r>
                      <a:rPr lang="en-US" b="0" i="0" smtClean="0">
                        <a:latin typeface="Cambria Math"/>
                      </a:rPr>
                      <m:t>  </m:t>
                    </m:r>
                    <m:r>
                      <a:rPr lang="en-US" b="0" i="1" smtClean="0">
                        <a:latin typeface="Cambria Math"/>
                      </a:rPr>
                      <m:t>𝑎</m:t>
                    </m:r>
                  </m:oMath>
                </a14:m>
                <a:r>
                  <a:rPr lang="en-US" dirty="0" smtClean="0"/>
                  <a:t>.</a:t>
                </a:r>
                <a:endParaRPr lang="en-US" dirty="0"/>
              </a:p>
              <a:p>
                <a:pPr marL="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1">
                <a:blip r:embed="rId2"/>
                <a:stretch>
                  <a:fillRect l="-1217" t="-1889"/>
                </a:stretch>
              </a:blipFill>
            </p:spPr>
            <p:txBody>
              <a:bodyPr/>
              <a:lstStyle/>
              <a:p>
                <a:r>
                  <a:rPr lang="en-US">
                    <a:noFill/>
                  </a:rPr>
                  <a:t> </a:t>
                </a:r>
              </a:p>
            </p:txBody>
          </p:sp>
        </mc:Fallback>
      </mc:AlternateContent>
    </p:spTree>
    <p:extLst>
      <p:ext uri="{BB962C8B-B14F-4D97-AF65-F5344CB8AC3E}">
        <p14:creationId xmlns:p14="http://schemas.microsoft.com/office/powerpoint/2010/main" val="401050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37995" y="1"/>
            <a:ext cx="11336054" cy="914400"/>
          </a:xfrm>
        </p:spPr>
        <p:txBody>
          <a:bodyPr>
            <a:noAutofit/>
          </a:bodyPr>
          <a:lstStyle/>
          <a:p>
            <a:r>
              <a:rPr lang="en-US" sz="3400" b="1" dirty="0">
                <a:solidFill>
                  <a:srgbClr val="FF0000"/>
                </a:solidFill>
                <a:sym typeface="Wingdings"/>
              </a:rPr>
              <a:t></a:t>
            </a:r>
            <a:r>
              <a:rPr lang="en-US" sz="3400" b="1" u="sng" dirty="0" err="1">
                <a:solidFill>
                  <a:srgbClr val="FF0000"/>
                </a:solidFill>
              </a:rPr>
              <a:t>Dạng</a:t>
            </a:r>
            <a:r>
              <a:rPr lang="en-US" sz="3400" b="1" u="sng" dirty="0">
                <a:solidFill>
                  <a:srgbClr val="FF0000"/>
                </a:solidFill>
              </a:rPr>
              <a:t> 2</a:t>
            </a:r>
            <a:r>
              <a:rPr lang="en-US" sz="3400" b="1" dirty="0">
                <a:solidFill>
                  <a:srgbClr val="FF0000"/>
                </a:solidFill>
              </a:rPr>
              <a:t>: TÍNH ĐẠO HÀM CỦA HÀM SỐ MŨ, HÀM SỐ LÔGARIT</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a:buFont typeface="Wingdings" panose="05000000000000000000" pitchFamily="2" charset="2"/>
                  <a:buChar char="q"/>
                </a:pPr>
                <a:r>
                  <a:rPr lang="en-US" b="1" dirty="0" err="1"/>
                  <a:t>Phương</a:t>
                </a:r>
                <a:r>
                  <a:rPr lang="en-US" b="1" dirty="0"/>
                  <a:t> </a:t>
                </a:r>
                <a:r>
                  <a:rPr lang="en-US" b="1" dirty="0" err="1"/>
                  <a:t>pháp</a:t>
                </a:r>
                <a:r>
                  <a:rPr lang="en-US" b="1" dirty="0"/>
                  <a:t> </a:t>
                </a:r>
                <a:r>
                  <a:rPr lang="en-US" b="1" dirty="0" err="1"/>
                  <a:t>giải</a:t>
                </a:r>
                <a:r>
                  <a:rPr lang="en-US" b="1" dirty="0"/>
                  <a:t>:</a:t>
                </a:r>
                <a:endParaRPr lang="en-US" dirty="0"/>
              </a:p>
              <a:p>
                <a:pPr marL="0" indent="0">
                  <a:buNone/>
                </a:pPr>
                <a:r>
                  <a:rPr lang="en-US" dirty="0" err="1" smtClean="0"/>
                  <a:t>Đối</a:t>
                </a:r>
                <a:r>
                  <a:rPr lang="en-US" dirty="0" smtClean="0"/>
                  <a:t> </a:t>
                </a:r>
                <a:r>
                  <a:rPr lang="en-US" dirty="0" err="1"/>
                  <a:t>với</a:t>
                </a:r>
                <a:r>
                  <a:rPr lang="en-US" dirty="0"/>
                  <a:t> </a:t>
                </a:r>
                <a:r>
                  <a:rPr lang="en-US" dirty="0" err="1"/>
                  <a:t>bài</a:t>
                </a:r>
                <a:r>
                  <a:rPr lang="en-US" dirty="0"/>
                  <a:t> </a:t>
                </a:r>
                <a:r>
                  <a:rPr lang="en-US" dirty="0" err="1"/>
                  <a:t>toán</a:t>
                </a:r>
                <a:r>
                  <a:rPr lang="en-US" dirty="0"/>
                  <a:t> </a:t>
                </a:r>
                <a:r>
                  <a:rPr lang="en-US" dirty="0" err="1"/>
                  <a:t>tính</a:t>
                </a:r>
                <a:r>
                  <a:rPr lang="en-US" dirty="0"/>
                  <a:t> </a:t>
                </a:r>
                <a:r>
                  <a:rPr lang="en-US" dirty="0" err="1"/>
                  <a:t>đạo</a:t>
                </a:r>
                <a:r>
                  <a:rPr lang="en-US" dirty="0"/>
                  <a:t> </a:t>
                </a:r>
                <a:r>
                  <a:rPr lang="en-US" dirty="0" err="1"/>
                  <a:t>hàm</a:t>
                </a:r>
                <a:r>
                  <a:rPr lang="en-US" dirty="0"/>
                  <a:t> </a:t>
                </a:r>
                <a:r>
                  <a:rPr lang="en-US" dirty="0" err="1"/>
                  <a:t>hoặc</a:t>
                </a:r>
                <a:r>
                  <a:rPr lang="en-US" dirty="0"/>
                  <a:t> </a:t>
                </a:r>
                <a:r>
                  <a:rPr lang="en-US" dirty="0" err="1"/>
                  <a:t>chứng</a:t>
                </a:r>
                <a:r>
                  <a:rPr lang="en-US" dirty="0"/>
                  <a:t> minh </a:t>
                </a:r>
                <a:r>
                  <a:rPr lang="en-US" dirty="0" err="1"/>
                  <a:t>đẳng</a:t>
                </a:r>
                <a:r>
                  <a:rPr lang="en-US" dirty="0"/>
                  <a:t> </a:t>
                </a:r>
                <a:r>
                  <a:rPr lang="en-US" dirty="0" err="1"/>
                  <a:t>thức</a:t>
                </a:r>
                <a:r>
                  <a:rPr lang="en-US" dirty="0"/>
                  <a:t> </a:t>
                </a:r>
                <a:r>
                  <a:rPr lang="en-US" dirty="0" err="1"/>
                  <a:t>chứa</a:t>
                </a:r>
                <a:r>
                  <a:rPr lang="en-US" dirty="0"/>
                  <a:t> </a:t>
                </a:r>
                <a:r>
                  <a:rPr lang="en-US" dirty="0" err="1"/>
                  <a:t>đạo</a:t>
                </a:r>
                <a:r>
                  <a:rPr lang="en-US" dirty="0"/>
                  <a:t> </a:t>
                </a:r>
                <a:r>
                  <a:rPr lang="en-US" dirty="0" err="1"/>
                  <a:t>hàm</a:t>
                </a:r>
                <a:endParaRPr lang="en-US" dirty="0"/>
              </a:p>
              <a:p>
                <a:r>
                  <a:rPr lang="en-US" dirty="0" smtClean="0"/>
                  <a:t> </a:t>
                </a:r>
                <a:r>
                  <a:rPr lang="en-US" dirty="0" err="1"/>
                  <a:t>Dùng</a:t>
                </a:r>
                <a:r>
                  <a:rPr lang="en-US" dirty="0"/>
                  <a:t> </a:t>
                </a:r>
                <a:r>
                  <a:rPr lang="en-US" dirty="0" err="1"/>
                  <a:t>các</a:t>
                </a:r>
                <a:r>
                  <a:rPr lang="en-US" dirty="0"/>
                  <a:t> </a:t>
                </a:r>
                <a:r>
                  <a:rPr lang="en-US" dirty="0" err="1"/>
                  <a:t>công</a:t>
                </a:r>
                <a:r>
                  <a:rPr lang="en-US" dirty="0"/>
                  <a:t> </a:t>
                </a:r>
                <a:r>
                  <a:rPr lang="en-US" dirty="0" err="1"/>
                  <a:t>thức</a:t>
                </a:r>
                <a:r>
                  <a:rPr lang="en-US" dirty="0"/>
                  <a:t> </a:t>
                </a:r>
                <a:r>
                  <a:rPr lang="en-US" dirty="0" err="1"/>
                  <a:t>tính</a:t>
                </a:r>
                <a:r>
                  <a:rPr lang="en-US" dirty="0"/>
                  <a:t> </a:t>
                </a:r>
                <a:r>
                  <a:rPr lang="en-US" dirty="0" err="1"/>
                  <a:t>đạo</a:t>
                </a:r>
                <a:r>
                  <a:rPr lang="en-US" dirty="0"/>
                  <a:t> </a:t>
                </a:r>
                <a:r>
                  <a:rPr lang="en-US" dirty="0" err="1"/>
                  <a:t>hàm</a:t>
                </a:r>
                <a:r>
                  <a:rPr lang="en-US" dirty="0"/>
                  <a:t> </a:t>
                </a:r>
                <a:r>
                  <a:rPr lang="en-US" dirty="0" err="1"/>
                  <a:t>đã</a:t>
                </a:r>
                <a:r>
                  <a:rPr lang="en-US" dirty="0"/>
                  <a:t> </a:t>
                </a:r>
                <a:r>
                  <a:rPr lang="en-US" dirty="0" err="1"/>
                  <a:t>học</a:t>
                </a:r>
                <a:endParaRPr lang="en-US" dirty="0"/>
              </a:p>
              <a:p>
                <a:r>
                  <a:rPr lang="en-US" dirty="0" err="1" smtClean="0"/>
                  <a:t>Thay</a:t>
                </a:r>
                <a:r>
                  <a:rPr lang="en-US" dirty="0" smtClean="0"/>
                  <a:t> </a:t>
                </a:r>
                <a:r>
                  <a:rPr lang="en-US" dirty="0" err="1"/>
                  <a:t>vào</a:t>
                </a:r>
                <a:r>
                  <a:rPr lang="en-US" dirty="0"/>
                  <a:t> </a:t>
                </a:r>
                <a:r>
                  <a:rPr lang="en-US" dirty="0" err="1"/>
                  <a:t>các</a:t>
                </a:r>
                <a:r>
                  <a:rPr lang="en-US" dirty="0"/>
                  <a:t> </a:t>
                </a:r>
                <a:r>
                  <a:rPr lang="en-US" dirty="0" err="1"/>
                  <a:t>đẳng</a:t>
                </a:r>
                <a:r>
                  <a:rPr lang="en-US" dirty="0"/>
                  <a:t> </a:t>
                </a:r>
                <a:r>
                  <a:rPr lang="en-US" dirty="0" err="1"/>
                  <a:t>thức</a:t>
                </a:r>
                <a:r>
                  <a:rPr lang="en-US" dirty="0"/>
                  <a:t> </a:t>
                </a:r>
                <a:r>
                  <a:rPr lang="en-US" dirty="0" err="1"/>
                  <a:t>chứa</a:t>
                </a:r>
                <a:r>
                  <a:rPr lang="en-US" dirty="0"/>
                  <a:t> </a:t>
                </a:r>
                <a:r>
                  <a:rPr lang="en-US" dirty="0" err="1"/>
                  <a:t>đạo</a:t>
                </a:r>
                <a:r>
                  <a:rPr lang="en-US" dirty="0"/>
                  <a:t> </a:t>
                </a:r>
                <a:r>
                  <a:rPr lang="en-US" dirty="0" err="1"/>
                  <a:t>hàm</a:t>
                </a:r>
                <a:r>
                  <a:rPr lang="en-US" dirty="0"/>
                  <a:t> ta </a:t>
                </a:r>
                <a:r>
                  <a:rPr lang="en-US" dirty="0" err="1"/>
                  <a:t>thu</a:t>
                </a:r>
                <a:r>
                  <a:rPr lang="en-US" dirty="0"/>
                  <a:t> </a:t>
                </a:r>
                <a:r>
                  <a:rPr lang="en-US" dirty="0" err="1"/>
                  <a:t>được</a:t>
                </a:r>
                <a:r>
                  <a:rPr lang="en-US" dirty="0"/>
                  <a:t> </a:t>
                </a:r>
                <a:r>
                  <a:rPr lang="en-US" dirty="0" err="1"/>
                  <a:t>kết</a:t>
                </a:r>
                <a:r>
                  <a:rPr lang="en-US" dirty="0"/>
                  <a:t> </a:t>
                </a:r>
                <a:r>
                  <a:rPr lang="en-US" dirty="0" err="1"/>
                  <a:t>quả</a:t>
                </a:r>
                <a:endParaRPr lang="en-US" dirty="0"/>
              </a:p>
              <a:p>
                <a:pPr>
                  <a:buFont typeface="Wingdings" panose="05000000000000000000" pitchFamily="2" charset="2"/>
                  <a:buChar char="Ø"/>
                </a:pPr>
                <a:r>
                  <a:rPr lang="en-US" b="1" dirty="0" smtClean="0"/>
                  <a:t>Casio</a:t>
                </a:r>
                <a:r>
                  <a:rPr lang="en-US" b="1" dirty="0"/>
                  <a:t>:</a:t>
                </a:r>
                <a:endParaRPr lang="en-US" dirty="0"/>
              </a:p>
              <a:p>
                <a:r>
                  <a:rPr lang="en-US" dirty="0" err="1" smtClean="0"/>
                  <a:t>Nhập</a:t>
                </a:r>
                <a:r>
                  <a:rPr lang="en-US" dirty="0" smtClean="0"/>
                  <a:t> </a:t>
                </a:r>
                <a14:m>
                  <m:oMath xmlns:m="http://schemas.openxmlformats.org/officeDocument/2006/math">
                    <m:borderBox>
                      <m:borderBoxPr>
                        <m:ctrlPr>
                          <a:rPr lang="en-US" i="1">
                            <a:latin typeface="Cambria Math" panose="02040503050406030204" pitchFamily="18" charset="0"/>
                          </a:rPr>
                        </m:ctrlPr>
                      </m:borderBoxPr>
                      <m:e>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a:rPr>
                                  <m:t>𝑑</m:t>
                                </m:r>
                                <m:r>
                                  <a:rPr lang="en-US" i="1">
                                    <a:latin typeface="Cambria Math"/>
                                  </a:rPr>
                                  <m:t>/</m:t>
                                </m:r>
                                <m:r>
                                  <a:rPr lang="en-US" i="1">
                                    <a:latin typeface="Cambria Math"/>
                                  </a:rPr>
                                  <m:t>𝑑𝑥</m:t>
                                </m:r>
                                <m:r>
                                  <a:rPr lang="en-US" i="1">
                                    <a:latin typeface="Cambria Math"/>
                                  </a:rPr>
                                  <m:t>:</m:t>
                                </m:r>
                                <m:d>
                                  <m:dPr>
                                    <m:ctrlPr>
                                      <a:rPr lang="en-US" i="1">
                                        <a:latin typeface="Cambria Math" panose="02040503050406030204" pitchFamily="18" charset="0"/>
                                      </a:rPr>
                                    </m:ctrlPr>
                                  </m:dPr>
                                  <m:e>
                                    <m:r>
                                      <a:rPr lang="en-US" i="1">
                                        <a:latin typeface="Cambria Math"/>
                                      </a:rPr>
                                      <m:t>...</m:t>
                                    </m:r>
                                  </m:e>
                                </m:d>
                              </m:e>
                            </m:d>
                          </m:e>
                          <m:sub>
                            <m:r>
                              <a:rPr lang="en-US" i="1">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0</m:t>
                                </m:r>
                              </m:sub>
                            </m:sSub>
                          </m:sub>
                        </m:sSub>
                      </m:e>
                    </m:borderBox>
                  </m:oMath>
                </a14:m>
                <a:r>
                  <a:rPr lang="en-US" dirty="0"/>
                  <a:t> </a:t>
                </a:r>
                <a:r>
                  <a:rPr lang="en-US" dirty="0" err="1"/>
                  <a:t>thay</a:t>
                </a:r>
                <a:r>
                  <a:rPr lang="en-US" dirty="0"/>
                  <a:t> </a:t>
                </a:r>
                <a:r>
                  <a:rPr lang="en-US" dirty="0" err="1"/>
                  <a:t>cho</a:t>
                </a:r>
                <a:r>
                  <a:rPr lang="en-US" dirty="0"/>
                  <a:t> </a:t>
                </a:r>
                <a:r>
                  <a:rPr lang="en-US" dirty="0" err="1"/>
                  <a:t>đạo</a:t>
                </a:r>
                <a:r>
                  <a:rPr lang="en-US" dirty="0"/>
                  <a:t> </a:t>
                </a:r>
                <a:r>
                  <a:rPr lang="en-US" dirty="0" err="1"/>
                  <a:t>hàm</a:t>
                </a:r>
                <a:endParaRPr lang="en-US" dirty="0"/>
              </a:p>
              <a:p>
                <a:r>
                  <a:rPr lang="en-US" b="1" dirty="0" smtClean="0"/>
                  <a:t> </a:t>
                </a:r>
                <a:r>
                  <a:rPr lang="en-US" dirty="0"/>
                  <a:t>CALC </a:t>
                </a:r>
                <a14:m>
                  <m:oMath xmlns:m="http://schemas.openxmlformats.org/officeDocument/2006/math">
                    <m:r>
                      <a:rPr lang="en-US" i="1">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0</m:t>
                        </m:r>
                      </m:sub>
                    </m:sSub>
                  </m:oMath>
                </a14:m>
                <a:r>
                  <a:rPr lang="en-US" dirty="0"/>
                  <a:t> </a:t>
                </a:r>
                <a:r>
                  <a:rPr lang="en-US" dirty="0" err="1"/>
                  <a:t>vào</a:t>
                </a:r>
                <a:r>
                  <a:rPr lang="en-US" dirty="0"/>
                  <a:t> </a:t>
                </a:r>
                <a:r>
                  <a:rPr lang="en-US" dirty="0" err="1"/>
                  <a:t>kết</a:t>
                </a:r>
                <a:r>
                  <a:rPr lang="en-US" dirty="0"/>
                  <a:t> </a:t>
                </a:r>
                <a:r>
                  <a:rPr lang="en-US" dirty="0" err="1"/>
                  <a:t>quả</a:t>
                </a:r>
                <a:endParaRPr lang="en-US" dirty="0"/>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1">
                <a:blip r:embed="rId2"/>
                <a:stretch>
                  <a:fillRect l="-1217" t="-1889"/>
                </a:stretch>
              </a:blipFill>
            </p:spPr>
            <p:txBody>
              <a:bodyPr/>
              <a:lstStyle/>
              <a:p>
                <a:r>
                  <a:rPr lang="en-US">
                    <a:noFill/>
                  </a:rPr>
                  <a:t> </a:t>
                </a:r>
              </a:p>
            </p:txBody>
          </p:sp>
        </mc:Fallback>
      </mc:AlternateContent>
    </p:spTree>
    <p:extLst>
      <p:ext uri="{BB962C8B-B14F-4D97-AF65-F5344CB8AC3E}">
        <p14:creationId xmlns:p14="http://schemas.microsoft.com/office/powerpoint/2010/main" val="358491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lt">
                                    <p:tmPct val="10000"/>
                                  </p:iterate>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0937" y="100209"/>
            <a:ext cx="11411211" cy="914400"/>
          </a:xfrm>
        </p:spPr>
        <p:txBody>
          <a:bodyPr>
            <a:noAutofit/>
          </a:bodyPr>
          <a:lstStyle/>
          <a:p>
            <a:r>
              <a:rPr lang="en-US" sz="3500" b="1" dirty="0" smtClean="0">
                <a:solidFill>
                  <a:srgbClr val="FF0000"/>
                </a:solidFill>
                <a:sym typeface="Wingdings"/>
              </a:rPr>
              <a:t/>
            </a:r>
            <a:br>
              <a:rPr lang="en-US" sz="3500" b="1" dirty="0" smtClean="0">
                <a:solidFill>
                  <a:srgbClr val="FF0000"/>
                </a:solidFill>
                <a:sym typeface="Wingdings"/>
              </a:rPr>
            </a:br>
            <a:r>
              <a:rPr lang="en-US" sz="3500" b="1" dirty="0" smtClean="0">
                <a:solidFill>
                  <a:srgbClr val="FF0000"/>
                </a:solidFill>
                <a:sym typeface="Wingdings"/>
              </a:rPr>
              <a:t></a:t>
            </a:r>
            <a:r>
              <a:rPr lang="en-US" sz="3500" b="1" u="sng" dirty="0" err="1">
                <a:solidFill>
                  <a:srgbClr val="FF0000"/>
                </a:solidFill>
              </a:rPr>
              <a:t>Dạng</a:t>
            </a:r>
            <a:r>
              <a:rPr lang="en-US" sz="3500" b="1" u="sng" dirty="0">
                <a:solidFill>
                  <a:srgbClr val="FF0000"/>
                </a:solidFill>
              </a:rPr>
              <a:t> 3</a:t>
            </a:r>
            <a:r>
              <a:rPr lang="en-US" sz="3500" b="1" dirty="0">
                <a:solidFill>
                  <a:srgbClr val="FF0000"/>
                </a:solidFill>
              </a:rPr>
              <a:t>: TÌM MAX, MIN CỦA HÀM SỐ MŨ, HÀM SỐ LÔGARIT</a:t>
            </a:r>
            <a:br>
              <a:rPr lang="en-US" sz="3500" b="1" dirty="0">
                <a:solidFill>
                  <a:srgbClr val="FF0000"/>
                </a:solidFill>
              </a:rPr>
            </a:br>
            <a:endParaRPr lang="en-US" sz="3500" b="1" dirty="0">
              <a:solidFill>
                <a:srgbClr val="FF0000"/>
              </a:solidFill>
            </a:endParaRPr>
          </a:p>
        </p:txBody>
      </p:sp>
      <p:sp>
        <p:nvSpPr>
          <p:cNvPr id="3" name="Text Placeholder 2"/>
          <p:cNvSpPr>
            <a:spLocks noGrp="1"/>
          </p:cNvSpPr>
          <p:nvPr>
            <p:ph type="body" idx="1"/>
          </p:nvPr>
        </p:nvSpPr>
        <p:spPr/>
        <p:txBody>
          <a:bodyPr/>
          <a:lstStyle/>
          <a:p>
            <a:pPr>
              <a:buFont typeface="Wingdings" panose="05000000000000000000" pitchFamily="2" charset="2"/>
              <a:buChar char="q"/>
            </a:pPr>
            <a:r>
              <a:rPr lang="en-US" b="1" dirty="0" err="1"/>
              <a:t>Phương</a:t>
            </a:r>
            <a:r>
              <a:rPr lang="en-US" b="1" dirty="0"/>
              <a:t> </a:t>
            </a:r>
            <a:r>
              <a:rPr lang="en-US" b="1" dirty="0" err="1"/>
              <a:t>pháp</a:t>
            </a:r>
            <a:r>
              <a:rPr lang="en-US" b="1" dirty="0"/>
              <a:t> </a:t>
            </a:r>
            <a:r>
              <a:rPr lang="en-US" b="1" dirty="0" err="1"/>
              <a:t>giải</a:t>
            </a:r>
            <a:r>
              <a:rPr lang="en-US" b="1" dirty="0"/>
              <a:t>:</a:t>
            </a:r>
            <a:endParaRPr lang="en-US" dirty="0"/>
          </a:p>
          <a:p>
            <a:r>
              <a:rPr lang="en-US" dirty="0" err="1" smtClean="0"/>
              <a:t>Tìm</a:t>
            </a:r>
            <a:r>
              <a:rPr lang="en-US" dirty="0" smtClean="0"/>
              <a:t> </a:t>
            </a:r>
            <a:r>
              <a:rPr lang="en-US" dirty="0" err="1"/>
              <a:t>đạo</a:t>
            </a:r>
            <a:r>
              <a:rPr lang="en-US" dirty="0"/>
              <a:t> </a:t>
            </a:r>
            <a:r>
              <a:rPr lang="en-US" dirty="0" err="1"/>
              <a:t>hàm</a:t>
            </a:r>
            <a:r>
              <a:rPr lang="en-US" dirty="0"/>
              <a:t> </a:t>
            </a:r>
            <a:r>
              <a:rPr lang="en-US" dirty="0" err="1"/>
              <a:t>của</a:t>
            </a:r>
            <a:r>
              <a:rPr lang="en-US" dirty="0"/>
              <a:t> </a:t>
            </a:r>
            <a:r>
              <a:rPr lang="en-US" dirty="0" err="1"/>
              <a:t>hàm</a:t>
            </a:r>
            <a:r>
              <a:rPr lang="en-US" dirty="0"/>
              <a:t> </a:t>
            </a:r>
            <a:r>
              <a:rPr lang="en-US" dirty="0" err="1"/>
              <a:t>số</a:t>
            </a:r>
            <a:endParaRPr lang="en-US" dirty="0"/>
          </a:p>
          <a:p>
            <a:r>
              <a:rPr lang="en-US" b="1" dirty="0" smtClean="0"/>
              <a:t> </a:t>
            </a:r>
            <a:r>
              <a:rPr lang="en-US" dirty="0" err="1"/>
              <a:t>Tìm</a:t>
            </a:r>
            <a:r>
              <a:rPr lang="en-US" dirty="0"/>
              <a:t> </a:t>
            </a:r>
            <a:r>
              <a:rPr lang="en-US" dirty="0" err="1"/>
              <a:t>các</a:t>
            </a:r>
            <a:r>
              <a:rPr lang="en-US" dirty="0"/>
              <a:t> </a:t>
            </a:r>
            <a:r>
              <a:rPr lang="en-US" dirty="0" err="1"/>
              <a:t>nghiệm</a:t>
            </a:r>
            <a:r>
              <a:rPr lang="en-US" dirty="0"/>
              <a:t> </a:t>
            </a:r>
            <a:r>
              <a:rPr lang="en-US" dirty="0" err="1"/>
              <a:t>thuộc</a:t>
            </a:r>
            <a:r>
              <a:rPr lang="en-US" dirty="0"/>
              <a:t> </a:t>
            </a:r>
            <a:r>
              <a:rPr lang="en-US" dirty="0" err="1"/>
              <a:t>khoảng</a:t>
            </a:r>
            <a:r>
              <a:rPr lang="en-US" dirty="0"/>
              <a:t> </a:t>
            </a:r>
            <a:r>
              <a:rPr lang="en-US" dirty="0" err="1"/>
              <a:t>đang</a:t>
            </a:r>
            <a:r>
              <a:rPr lang="en-US" dirty="0"/>
              <a:t> </a:t>
            </a:r>
            <a:r>
              <a:rPr lang="en-US" dirty="0" err="1"/>
              <a:t>xét</a:t>
            </a:r>
            <a:endParaRPr lang="en-US" dirty="0"/>
          </a:p>
          <a:p>
            <a:r>
              <a:rPr lang="en-US" dirty="0" err="1" smtClean="0"/>
              <a:t>Tính</a:t>
            </a:r>
            <a:r>
              <a:rPr lang="en-US" dirty="0" smtClean="0"/>
              <a:t> </a:t>
            </a:r>
            <a:r>
              <a:rPr lang="en-US" dirty="0" err="1"/>
              <a:t>giá</a:t>
            </a:r>
            <a:r>
              <a:rPr lang="en-US" dirty="0"/>
              <a:t> </a:t>
            </a:r>
            <a:r>
              <a:rPr lang="en-US" dirty="0" err="1"/>
              <a:t>trị</a:t>
            </a:r>
            <a:r>
              <a:rPr lang="en-US" dirty="0"/>
              <a:t> </a:t>
            </a:r>
            <a:r>
              <a:rPr lang="en-US" dirty="0" err="1"/>
              <a:t>của</a:t>
            </a:r>
            <a:r>
              <a:rPr lang="en-US" dirty="0"/>
              <a:t> </a:t>
            </a:r>
            <a:r>
              <a:rPr lang="en-US" dirty="0" err="1"/>
              <a:t>hàm</a:t>
            </a:r>
            <a:r>
              <a:rPr lang="en-US" dirty="0"/>
              <a:t> </a:t>
            </a:r>
            <a:r>
              <a:rPr lang="en-US" dirty="0" err="1"/>
              <a:t>số</a:t>
            </a:r>
            <a:r>
              <a:rPr lang="en-US" dirty="0"/>
              <a:t> </a:t>
            </a:r>
            <a:r>
              <a:rPr lang="en-US" dirty="0" err="1"/>
              <a:t>tại</a:t>
            </a:r>
            <a:r>
              <a:rPr lang="en-US" dirty="0"/>
              <a:t> </a:t>
            </a:r>
            <a:r>
              <a:rPr lang="en-US" dirty="0" err="1"/>
              <a:t>các</a:t>
            </a:r>
            <a:r>
              <a:rPr lang="en-US" dirty="0"/>
              <a:t> </a:t>
            </a:r>
            <a:r>
              <a:rPr lang="en-US" dirty="0" err="1"/>
              <a:t>điểm</a:t>
            </a:r>
            <a:r>
              <a:rPr lang="en-US" dirty="0"/>
              <a:t> </a:t>
            </a:r>
            <a:r>
              <a:rPr lang="en-US" dirty="0" err="1"/>
              <a:t>đầu</a:t>
            </a:r>
            <a:r>
              <a:rPr lang="en-US" dirty="0"/>
              <a:t> </a:t>
            </a:r>
            <a:r>
              <a:rPr lang="en-US" dirty="0" err="1"/>
              <a:t>mút</a:t>
            </a:r>
            <a:r>
              <a:rPr lang="en-US" dirty="0"/>
              <a:t> </a:t>
            </a:r>
            <a:r>
              <a:rPr lang="en-US" dirty="0" err="1"/>
              <a:t>và</a:t>
            </a:r>
            <a:r>
              <a:rPr lang="en-US" dirty="0"/>
              <a:t> </a:t>
            </a:r>
            <a:r>
              <a:rPr lang="en-US" dirty="0" err="1"/>
              <a:t>các</a:t>
            </a:r>
            <a:r>
              <a:rPr lang="en-US" dirty="0"/>
              <a:t> </a:t>
            </a:r>
            <a:r>
              <a:rPr lang="en-US" dirty="0" err="1"/>
              <a:t>điểm</a:t>
            </a:r>
            <a:r>
              <a:rPr lang="en-US" dirty="0"/>
              <a:t> </a:t>
            </a:r>
            <a:r>
              <a:rPr lang="en-US" dirty="0" err="1"/>
              <a:t>vừa</a:t>
            </a:r>
            <a:r>
              <a:rPr lang="en-US" dirty="0"/>
              <a:t> </a:t>
            </a:r>
            <a:r>
              <a:rPr lang="en-US" dirty="0" err="1"/>
              <a:t>tìm</a:t>
            </a:r>
            <a:r>
              <a:rPr lang="en-US" dirty="0"/>
              <a:t> </a:t>
            </a:r>
            <a:r>
              <a:rPr lang="en-US" dirty="0" err="1"/>
              <a:t>được</a:t>
            </a:r>
            <a:endParaRPr lang="en-US" dirty="0"/>
          </a:p>
          <a:p>
            <a:r>
              <a:rPr lang="en-US" dirty="0" smtClean="0"/>
              <a:t> </a:t>
            </a:r>
            <a:r>
              <a:rPr lang="en-US" dirty="0" err="1"/>
              <a:t>Kết</a:t>
            </a:r>
            <a:r>
              <a:rPr lang="en-US" dirty="0"/>
              <a:t> </a:t>
            </a:r>
            <a:r>
              <a:rPr lang="en-US" dirty="0" err="1"/>
              <a:t>luận</a:t>
            </a:r>
            <a:endParaRPr lang="en-US" dirty="0"/>
          </a:p>
        </p:txBody>
      </p:sp>
    </p:spTree>
    <p:extLst>
      <p:ext uri="{BB962C8B-B14F-4D97-AF65-F5344CB8AC3E}">
        <p14:creationId xmlns:p14="http://schemas.microsoft.com/office/powerpoint/2010/main" val="314359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563671" y="0"/>
            <a:ext cx="10915389" cy="914400"/>
          </a:xfrm>
        </p:spPr>
        <p:txBody>
          <a:bodyPr>
            <a:noAutofit/>
          </a:bodyPr>
          <a:lstStyle/>
          <a:p>
            <a:pPr algn="ctr"/>
            <a:r>
              <a:rPr lang="en-US" sz="3000" b="1" dirty="0" smtClean="0">
                <a:solidFill>
                  <a:srgbClr val="FF0000"/>
                </a:solidFill>
                <a:sym typeface="Wingdings"/>
              </a:rPr>
              <a:t/>
            </a:r>
            <a:br>
              <a:rPr lang="en-US" sz="3000" b="1" dirty="0" smtClean="0">
                <a:solidFill>
                  <a:srgbClr val="FF0000"/>
                </a:solidFill>
                <a:sym typeface="Wingdings"/>
              </a:rPr>
            </a:br>
            <a:r>
              <a:rPr lang="en-US" sz="3000" b="1" dirty="0" smtClean="0">
                <a:solidFill>
                  <a:srgbClr val="FF0000"/>
                </a:solidFill>
                <a:sym typeface="Wingdings"/>
              </a:rPr>
              <a:t></a:t>
            </a:r>
            <a:r>
              <a:rPr lang="en-US" sz="3000" b="1" u="sng" dirty="0" err="1">
                <a:solidFill>
                  <a:srgbClr val="FF0000"/>
                </a:solidFill>
              </a:rPr>
              <a:t>Dạng</a:t>
            </a:r>
            <a:r>
              <a:rPr lang="en-US" sz="3000" b="1" u="sng" dirty="0">
                <a:solidFill>
                  <a:srgbClr val="FF0000"/>
                </a:solidFill>
              </a:rPr>
              <a:t> 4</a:t>
            </a:r>
            <a:r>
              <a:rPr lang="en-US" sz="3000" b="1" dirty="0">
                <a:solidFill>
                  <a:srgbClr val="FF0000"/>
                </a:solidFill>
              </a:rPr>
              <a:t>: TÍNH ĐƠN </a:t>
            </a:r>
            <a:r>
              <a:rPr lang="en-US" sz="3000" b="1" dirty="0" smtClean="0">
                <a:solidFill>
                  <a:srgbClr val="FF0000"/>
                </a:solidFill>
              </a:rPr>
              <a:t>ĐIỆU </a:t>
            </a:r>
            <a:r>
              <a:rPr lang="en-US" sz="3000" b="1" dirty="0">
                <a:solidFill>
                  <a:srgbClr val="FF0000"/>
                </a:solidFill>
              </a:rPr>
              <a:t>CỦA HÀM SỐ MŨ, HÀM SỐ LÔGARIT</a:t>
            </a:r>
            <a:br>
              <a:rPr lang="en-US" sz="3000" b="1" dirty="0">
                <a:solidFill>
                  <a:srgbClr val="FF0000"/>
                </a:solidFill>
              </a:rPr>
            </a:br>
            <a:endParaRPr lang="en-US" sz="3000" dirty="0">
              <a:solidFill>
                <a:srgbClr val="FF0000"/>
              </a:solidFill>
            </a:endParaRPr>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763565" y="914400"/>
                <a:ext cx="10515600" cy="5165027"/>
              </a:xfrm>
            </p:spPr>
            <p:txBody>
              <a:bodyPr/>
              <a:lstStyle/>
              <a:p>
                <a:pPr>
                  <a:buFont typeface="Wingdings" panose="05000000000000000000" pitchFamily="2" charset="2"/>
                  <a:buChar char="q"/>
                </a:pPr>
                <a:r>
                  <a:rPr lang="en-US" b="1" dirty="0" err="1"/>
                  <a:t>Phương</a:t>
                </a:r>
                <a:r>
                  <a:rPr lang="en-US" b="1" dirty="0"/>
                  <a:t> </a:t>
                </a:r>
                <a:r>
                  <a:rPr lang="en-US" b="1" dirty="0" err="1"/>
                  <a:t>pháp</a:t>
                </a:r>
                <a:r>
                  <a:rPr lang="en-US" b="1" dirty="0"/>
                  <a:t> </a:t>
                </a:r>
                <a:r>
                  <a:rPr lang="en-US" b="1" dirty="0" err="1"/>
                  <a:t>giải</a:t>
                </a:r>
                <a:r>
                  <a:rPr lang="en-US" b="1" dirty="0"/>
                  <a:t>:</a:t>
                </a:r>
                <a:endParaRPr lang="en-US" dirty="0"/>
              </a:p>
              <a:p>
                <a:r>
                  <a:rPr lang="en-US" dirty="0" err="1" smtClean="0"/>
                  <a:t>Nếu</a:t>
                </a:r>
                <a:r>
                  <a:rPr lang="en-US" dirty="0" smtClean="0"/>
                  <a:t> </a:t>
                </a:r>
                <a:r>
                  <a:rPr lang="en-US" dirty="0" err="1"/>
                  <a:t>là</a:t>
                </a:r>
                <a:r>
                  <a:rPr lang="en-US" dirty="0"/>
                  <a:t> </a:t>
                </a:r>
                <a:r>
                  <a:rPr lang="en-US" dirty="0" err="1"/>
                  <a:t>hàm</a:t>
                </a:r>
                <a:r>
                  <a:rPr lang="en-US" dirty="0"/>
                  <a:t> </a:t>
                </a:r>
                <a:r>
                  <a:rPr lang="en-US" dirty="0" err="1"/>
                  <a:t>số</a:t>
                </a:r>
                <a:r>
                  <a:rPr lang="en-US" dirty="0"/>
                  <a:t> </a:t>
                </a:r>
                <a:r>
                  <a:rPr lang="en-US" dirty="0" err="1"/>
                  <a:t>dạng</a:t>
                </a:r>
                <a:r>
                  <a:rPr lang="en-US" dirty="0"/>
                  <a:t> </a:t>
                </a:r>
                <a14:m>
                  <m:oMath xmlns:m="http://schemas.openxmlformats.org/officeDocument/2006/math">
                    <m:r>
                      <a:rPr lang="en-US" i="1">
                        <a:latin typeface="Cambria Math"/>
                      </a:rPr>
                      <m:t>𝑦</m:t>
                    </m:r>
                    <m:r>
                      <a:rPr lang="en-US" i="1">
                        <a:latin typeface="Cambria Math"/>
                      </a:rPr>
                      <m:t>=</m:t>
                    </m:r>
                    <m:sSup>
                      <m:sSupPr>
                        <m:ctrlPr>
                          <a:rPr lang="en-US" i="1">
                            <a:latin typeface="Cambria Math" panose="02040503050406030204" pitchFamily="18" charset="0"/>
                          </a:rPr>
                        </m:ctrlPr>
                      </m:sSupPr>
                      <m:e>
                        <m:r>
                          <a:rPr lang="en-US" i="1">
                            <a:latin typeface="Cambria Math"/>
                          </a:rPr>
                          <m:t>𝑎</m:t>
                        </m:r>
                      </m:e>
                      <m:sup>
                        <m:r>
                          <a:rPr lang="en-US" i="1">
                            <a:latin typeface="Cambria Math"/>
                          </a:rPr>
                          <m:t>𝑥</m:t>
                        </m:r>
                      </m:sup>
                    </m:sSup>
                  </m:oMath>
                </a14:m>
                <a:r>
                  <a:rPr lang="en-US" dirty="0"/>
                  <a:t>; </a:t>
                </a:r>
                <a14:m>
                  <m:oMath xmlns:m="http://schemas.openxmlformats.org/officeDocument/2006/math">
                    <m:r>
                      <a:rPr lang="en-US" i="1">
                        <a:latin typeface="Cambria Math"/>
                      </a:rPr>
                      <m:t>𝑦</m:t>
                    </m:r>
                    <m:r>
                      <a:rPr lang="en-US" i="1">
                        <a:latin typeface="Cambria Math"/>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a:rPr lang="en-US" i="1">
                                <a:latin typeface="Cambria Math"/>
                              </a:rPr>
                              <m:t>𝑙𝑜𝑔</m:t>
                            </m:r>
                          </m:e>
                          <m:sub>
                            <m:r>
                              <a:rPr lang="en-US" i="1">
                                <a:latin typeface="Cambria Math"/>
                              </a:rPr>
                              <m:t>𝑎</m:t>
                            </m:r>
                          </m:sub>
                        </m:sSub>
                      </m:fName>
                      <m:e>
                        <m:r>
                          <a:rPr lang="en-US" i="1">
                            <a:latin typeface="Cambria Math"/>
                          </a:rPr>
                          <m:t>𝑥</m:t>
                        </m:r>
                      </m:e>
                    </m:func>
                  </m:oMath>
                </a14:m>
                <a:r>
                  <a:rPr lang="en-US" dirty="0"/>
                  <a:t> </a:t>
                </a:r>
                <a:r>
                  <a:rPr lang="en-US" dirty="0" err="1"/>
                  <a:t>thì</a:t>
                </a:r>
                <a:r>
                  <a:rPr lang="en-US" dirty="0"/>
                  <a:t> </a:t>
                </a:r>
                <a:r>
                  <a:rPr lang="en-US" dirty="0" err="1"/>
                  <a:t>dựa</a:t>
                </a:r>
                <a:r>
                  <a:rPr lang="en-US" dirty="0"/>
                  <a:t> </a:t>
                </a:r>
                <a:r>
                  <a:rPr lang="en-US" dirty="0" err="1"/>
                  <a:t>vào</a:t>
                </a:r>
                <a:r>
                  <a:rPr lang="en-US" dirty="0"/>
                  <a:t> </a:t>
                </a:r>
                <a:r>
                  <a:rPr lang="en-US" dirty="0" err="1"/>
                  <a:t>cơ</a:t>
                </a:r>
                <a:r>
                  <a:rPr lang="en-US" dirty="0"/>
                  <a:t> </a:t>
                </a:r>
                <a:r>
                  <a:rPr lang="en-US" dirty="0" err="1"/>
                  <a:t>số</a:t>
                </a:r>
                <a:r>
                  <a:rPr lang="en-US" dirty="0"/>
                  <a:t> a </a:t>
                </a:r>
                <a:r>
                  <a:rPr lang="en-US" dirty="0" err="1"/>
                  <a:t>để</a:t>
                </a:r>
                <a:r>
                  <a:rPr lang="en-US" dirty="0"/>
                  <a:t> </a:t>
                </a:r>
                <a:r>
                  <a:rPr lang="en-US" dirty="0" err="1"/>
                  <a:t>xác</a:t>
                </a:r>
                <a:r>
                  <a:rPr lang="en-US" dirty="0"/>
                  <a:t> </a:t>
                </a:r>
                <a:r>
                  <a:rPr lang="en-US" dirty="0" err="1"/>
                  <a:t>định</a:t>
                </a:r>
                <a:r>
                  <a:rPr lang="en-US" dirty="0"/>
                  <a:t> </a:t>
                </a:r>
                <a:r>
                  <a:rPr lang="en-US" dirty="0" err="1"/>
                  <a:t>tính</a:t>
                </a:r>
                <a:r>
                  <a:rPr lang="en-US" dirty="0"/>
                  <a:t> </a:t>
                </a:r>
                <a:r>
                  <a:rPr lang="en-US" dirty="0" err="1"/>
                  <a:t>đơn</a:t>
                </a:r>
                <a:r>
                  <a:rPr lang="en-US" dirty="0"/>
                  <a:t> </a:t>
                </a:r>
                <a:r>
                  <a:rPr lang="en-US" dirty="0" err="1"/>
                  <a:t>điệu</a:t>
                </a:r>
                <a:r>
                  <a:rPr lang="en-US" dirty="0"/>
                  <a:t> </a:t>
                </a:r>
                <a:r>
                  <a:rPr lang="en-US" dirty="0" err="1"/>
                  <a:t>hàm</a:t>
                </a:r>
                <a:r>
                  <a:rPr lang="en-US" dirty="0"/>
                  <a:t> </a:t>
                </a:r>
                <a:r>
                  <a:rPr lang="en-US" dirty="0" err="1"/>
                  <a:t>số</a:t>
                </a:r>
                <a:r>
                  <a:rPr lang="en-US" dirty="0"/>
                  <a:t>.</a:t>
                </a:r>
              </a:p>
              <a:p>
                <a:r>
                  <a:rPr lang="en-US" b="1" dirty="0" smtClean="0"/>
                  <a:t> </a:t>
                </a:r>
                <a:r>
                  <a:rPr lang="en-US" dirty="0" smtClean="0"/>
                  <a:t> </a:t>
                </a:r>
                <a:r>
                  <a:rPr lang="en-US" dirty="0" err="1"/>
                  <a:t>Nếu</a:t>
                </a:r>
                <a:r>
                  <a:rPr lang="en-US" dirty="0"/>
                  <a:t> </a:t>
                </a:r>
                <a:r>
                  <a:rPr lang="en-US" dirty="0" err="1"/>
                  <a:t>là</a:t>
                </a:r>
                <a:r>
                  <a:rPr lang="en-US" dirty="0"/>
                  <a:t> </a:t>
                </a:r>
                <a:r>
                  <a:rPr lang="en-US" dirty="0" err="1"/>
                  <a:t>các</a:t>
                </a:r>
                <a:r>
                  <a:rPr lang="en-US" dirty="0"/>
                  <a:t> </a:t>
                </a:r>
                <a:r>
                  <a:rPr lang="en-US" dirty="0" err="1"/>
                  <a:t>hàm</a:t>
                </a:r>
                <a:r>
                  <a:rPr lang="en-US" dirty="0"/>
                  <a:t> </a:t>
                </a:r>
                <a:r>
                  <a:rPr lang="en-US" dirty="0" err="1"/>
                  <a:t>số</a:t>
                </a:r>
                <a:r>
                  <a:rPr lang="en-US" dirty="0"/>
                  <a:t> </a:t>
                </a:r>
                <a:r>
                  <a:rPr lang="en-US" dirty="0" err="1"/>
                  <a:t>khác</a:t>
                </a:r>
                <a:r>
                  <a:rPr lang="en-US" dirty="0"/>
                  <a:t> ta </a:t>
                </a:r>
                <a:r>
                  <a:rPr lang="en-US" dirty="0" err="1"/>
                  <a:t>xét</a:t>
                </a:r>
                <a:r>
                  <a:rPr lang="en-US" dirty="0"/>
                  <a:t> </a:t>
                </a:r>
                <a:r>
                  <a:rPr lang="en-US" dirty="0" err="1"/>
                  <a:t>sự</a:t>
                </a:r>
                <a:r>
                  <a:rPr lang="en-US" dirty="0"/>
                  <a:t> </a:t>
                </a:r>
                <a:r>
                  <a:rPr lang="en-US" dirty="0" err="1"/>
                  <a:t>biến</a:t>
                </a:r>
                <a:r>
                  <a:rPr lang="en-US" dirty="0"/>
                  <a:t> </a:t>
                </a:r>
                <a:r>
                  <a:rPr lang="en-US" dirty="0" err="1"/>
                  <a:t>thiên</a:t>
                </a:r>
                <a:r>
                  <a:rPr lang="en-US" dirty="0"/>
                  <a:t> </a:t>
                </a:r>
                <a:r>
                  <a:rPr lang="en-US" dirty="0" err="1"/>
                  <a:t>của</a:t>
                </a:r>
                <a:r>
                  <a:rPr lang="en-US" dirty="0"/>
                  <a:t> </a:t>
                </a:r>
                <a:r>
                  <a:rPr lang="en-US" dirty="0" err="1"/>
                  <a:t>hàm</a:t>
                </a:r>
                <a:r>
                  <a:rPr lang="en-US" dirty="0"/>
                  <a:t> </a:t>
                </a:r>
                <a:r>
                  <a:rPr lang="en-US" dirty="0" err="1"/>
                  <a:t>số</a:t>
                </a:r>
                <a:r>
                  <a:rPr lang="en-US" dirty="0"/>
                  <a:t> </a:t>
                </a:r>
                <a:r>
                  <a:rPr lang="en-US" dirty="0" err="1"/>
                  <a:t>theo</a:t>
                </a:r>
                <a:r>
                  <a:rPr lang="en-US" dirty="0"/>
                  <a:t> </a:t>
                </a:r>
                <a:r>
                  <a:rPr lang="en-US" dirty="0" err="1"/>
                  <a:t>các</a:t>
                </a:r>
                <a:r>
                  <a:rPr lang="en-US" dirty="0"/>
                  <a:t> </a:t>
                </a:r>
                <a:r>
                  <a:rPr lang="en-US" dirty="0" err="1"/>
                  <a:t>bước</a:t>
                </a:r>
                <a:r>
                  <a:rPr lang="en-US" dirty="0"/>
                  <a:t>: </a:t>
                </a:r>
                <a:r>
                  <a:rPr lang="en-US" dirty="0" err="1"/>
                  <a:t>TXĐ⇒BBT⇒Kết</a:t>
                </a:r>
                <a:r>
                  <a:rPr lang="en-US" dirty="0"/>
                  <a:t> </a:t>
                </a:r>
                <a:r>
                  <a:rPr lang="en-US" dirty="0" err="1"/>
                  <a:t>luận</a:t>
                </a:r>
                <a:endParaRPr lang="en-US" dirty="0"/>
              </a:p>
              <a:p>
                <a:pPr>
                  <a:buFont typeface="Wingdings" panose="05000000000000000000" pitchFamily="2" charset="2"/>
                  <a:buChar char="Ø"/>
                </a:pPr>
                <a:r>
                  <a:rPr lang="en-US" dirty="0" smtClean="0"/>
                  <a:t> </a:t>
                </a:r>
                <a:r>
                  <a:rPr lang="en-US" b="1" dirty="0"/>
                  <a:t>Casio</a:t>
                </a:r>
                <a:r>
                  <a:rPr lang="en-US" dirty="0"/>
                  <a:t>:</a:t>
                </a:r>
              </a:p>
              <a:p>
                <a:r>
                  <a:rPr lang="en-US" b="1" dirty="0" smtClean="0"/>
                  <a:t> </a:t>
                </a:r>
                <a:r>
                  <a:rPr lang="en-US" dirty="0" err="1"/>
                  <a:t>Dùng</a:t>
                </a:r>
                <a:r>
                  <a:rPr lang="en-US" dirty="0"/>
                  <a:t> MODE 7 </a:t>
                </a:r>
                <a:r>
                  <a:rPr lang="en-US" dirty="0" err="1"/>
                  <a:t>để</a:t>
                </a:r>
                <a:r>
                  <a:rPr lang="en-US" dirty="0"/>
                  <a:t> </a:t>
                </a:r>
                <a:r>
                  <a:rPr lang="en-US" dirty="0" err="1"/>
                  <a:t>khảo</a:t>
                </a:r>
                <a:r>
                  <a:rPr lang="en-US" dirty="0"/>
                  <a:t> </a:t>
                </a:r>
                <a:r>
                  <a:rPr lang="en-US" dirty="0" err="1"/>
                  <a:t>sát</a:t>
                </a:r>
                <a:r>
                  <a:rPr lang="en-US" dirty="0"/>
                  <a:t> </a:t>
                </a:r>
                <a:r>
                  <a:rPr lang="en-US" dirty="0" err="1"/>
                  <a:t>tính</a:t>
                </a:r>
                <a:r>
                  <a:rPr lang="en-US" dirty="0"/>
                  <a:t> </a:t>
                </a:r>
                <a:r>
                  <a:rPr lang="en-US" dirty="0" err="1"/>
                  <a:t>tăng</a:t>
                </a:r>
                <a:r>
                  <a:rPr lang="en-US" dirty="0"/>
                  <a:t> </a:t>
                </a:r>
                <a:r>
                  <a:rPr lang="en-US" dirty="0" err="1"/>
                  <a:t>giảm</a:t>
                </a:r>
                <a:r>
                  <a:rPr lang="en-US" dirty="0"/>
                  <a:t>, </a:t>
                </a:r>
                <a:r>
                  <a:rPr lang="en-US" dirty="0" err="1"/>
                  <a:t>giảm</a:t>
                </a:r>
                <a:r>
                  <a:rPr lang="en-US" dirty="0"/>
                  <a:t> </a:t>
                </a:r>
                <a:r>
                  <a:rPr lang="en-US" dirty="0" err="1"/>
                  <a:t>của</a:t>
                </a:r>
                <a:r>
                  <a:rPr lang="en-US" dirty="0"/>
                  <a:t> </a:t>
                </a:r>
                <a:r>
                  <a:rPr lang="en-US" dirty="0" err="1"/>
                  <a:t>hàm</a:t>
                </a:r>
                <a:r>
                  <a:rPr lang="en-US" dirty="0"/>
                  <a:t> </a:t>
                </a:r>
                <a:r>
                  <a:rPr lang="en-US" dirty="0" err="1"/>
                  <a:t>số</a:t>
                </a:r>
                <a:r>
                  <a:rPr lang="en-US" dirty="0"/>
                  <a:t> </a:t>
                </a:r>
                <a:r>
                  <a:rPr lang="en-US" dirty="0" err="1"/>
                  <a:t>để</a:t>
                </a:r>
                <a:r>
                  <a:rPr lang="en-US" dirty="0"/>
                  <a:t> </a:t>
                </a:r>
                <a:r>
                  <a:rPr lang="en-US" dirty="0" err="1"/>
                  <a:t>chọn</a:t>
                </a:r>
                <a:r>
                  <a:rPr lang="en-US" dirty="0"/>
                  <a:t> </a:t>
                </a:r>
                <a:r>
                  <a:rPr lang="en-US" dirty="0" err="1"/>
                  <a:t>được</a:t>
                </a:r>
                <a:r>
                  <a:rPr lang="en-US" dirty="0"/>
                  <a:t> </a:t>
                </a:r>
                <a:r>
                  <a:rPr lang="en-US" dirty="0" err="1"/>
                  <a:t>đáp</a:t>
                </a:r>
                <a:r>
                  <a:rPr lang="en-US" dirty="0"/>
                  <a:t> </a:t>
                </a:r>
                <a:r>
                  <a:rPr lang="en-US" dirty="0" err="1"/>
                  <a:t>án</a:t>
                </a:r>
                <a:r>
                  <a:rPr lang="en-US" dirty="0"/>
                  <a:t>.</a:t>
                </a: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763565" y="914400"/>
                <a:ext cx="10515600" cy="5165027"/>
              </a:xfrm>
              <a:blipFill>
                <a:blip r:embed="rId2"/>
                <a:stretch>
                  <a:fillRect l="-1043" t="-2007"/>
                </a:stretch>
              </a:blipFill>
            </p:spPr>
            <p:txBody>
              <a:bodyPr/>
              <a:lstStyle/>
              <a:p>
                <a:r>
                  <a:rPr lang="en-US">
                    <a:noFill/>
                  </a:rPr>
                  <a:t> </a:t>
                </a:r>
              </a:p>
            </p:txBody>
          </p:sp>
        </mc:Fallback>
      </mc:AlternateContent>
    </p:spTree>
    <p:extLst>
      <p:ext uri="{BB962C8B-B14F-4D97-AF65-F5344CB8AC3E}">
        <p14:creationId xmlns:p14="http://schemas.microsoft.com/office/powerpoint/2010/main" val="5372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a:solidFill>
                  <a:srgbClr val="FF0000"/>
                </a:solidFill>
                <a:sym typeface="Wingdings"/>
              </a:rPr>
              <a:t></a:t>
            </a:r>
            <a:r>
              <a:rPr lang="en-US" sz="3500" b="1" u="sng" dirty="0" err="1">
                <a:solidFill>
                  <a:srgbClr val="FF0000"/>
                </a:solidFill>
              </a:rPr>
              <a:t>Dạng</a:t>
            </a:r>
            <a:r>
              <a:rPr lang="en-US" sz="3500" b="1" u="sng" dirty="0">
                <a:solidFill>
                  <a:srgbClr val="FF0000"/>
                </a:solidFill>
              </a:rPr>
              <a:t> 3</a:t>
            </a:r>
            <a:r>
              <a:rPr lang="en-US" sz="3500" b="1" dirty="0">
                <a:solidFill>
                  <a:srgbClr val="FF0000"/>
                </a:solidFill>
              </a:rPr>
              <a:t>:</a:t>
            </a:r>
            <a:r>
              <a:rPr lang="en-US" sz="3500" dirty="0" smtClean="0">
                <a:solidFill>
                  <a:srgbClr val="FF0000"/>
                </a:solidFill>
              </a:rPr>
              <a:t> </a:t>
            </a:r>
            <a:r>
              <a:rPr lang="en-US" sz="3500" b="1" dirty="0">
                <a:solidFill>
                  <a:srgbClr val="FF0000"/>
                </a:solidFill>
              </a:rPr>
              <a:t>CỰC TRỊ CỦA HÀM SỐ MŨ, HÀM SỐ LÔGARIT</a:t>
            </a:r>
            <a:endParaRPr lang="en-US" sz="3500" dirty="0">
              <a:solidFill>
                <a:srgbClr val="FF0000"/>
              </a:solidFill>
            </a:endParaRP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a:buFont typeface="Wingdings" panose="05000000000000000000" pitchFamily="2" charset="2"/>
                  <a:buChar char="q"/>
                </a:pPr>
                <a:r>
                  <a:rPr lang="en-US" b="1"/>
                  <a:t>Phương pháp giải:</a:t>
                </a:r>
                <a:endParaRPr lang="en-US"/>
              </a:p>
              <a:p>
                <a:r>
                  <a:rPr lang="en-US" smtClean="0"/>
                  <a:t> </a:t>
                </a:r>
                <a:r>
                  <a:rPr lang="en-US"/>
                  <a:t>Đối với bài toán cực trị hàm một biến</a:t>
                </a:r>
              </a:p>
              <a:p>
                <a:r>
                  <a:rPr lang="en-US" b="1" smtClean="0"/>
                  <a:t> </a:t>
                </a:r>
                <a:r>
                  <a:rPr lang="en-US"/>
                  <a:t>Tính đạo hàm của hàm số</a:t>
                </a:r>
              </a:p>
              <a:p>
                <a:r>
                  <a:rPr lang="en-US" b="1" smtClean="0"/>
                  <a:t> </a:t>
                </a:r>
                <a:r>
                  <a:rPr lang="en-US" smtClean="0"/>
                  <a:t> </a:t>
                </a:r>
                <a:r>
                  <a:rPr lang="en-US"/>
                  <a:t>Tìm các nghiệm của phương trình </a:t>
                </a:r>
                <a14:m>
                  <m:oMath xmlns:m="http://schemas.openxmlformats.org/officeDocument/2006/math">
                    <m:sSup>
                      <m:sSupPr>
                        <m:ctrlPr>
                          <a:rPr lang="en-US" i="1">
                            <a:latin typeface="Cambria Math" panose="02040503050406030204" pitchFamily="18" charset="0"/>
                          </a:rPr>
                        </m:ctrlPr>
                      </m:sSupPr>
                      <m:e>
                        <m:r>
                          <a:rPr lang="en-US" i="1">
                            <a:latin typeface="Cambria Math"/>
                          </a:rPr>
                          <m:t>𝑦</m:t>
                        </m:r>
                      </m:e>
                      <m:sup>
                        <m:r>
                          <a:rPr lang="en-US" i="1">
                            <a:latin typeface="Cambria Math"/>
                          </a:rPr>
                          <m:t>′</m:t>
                        </m:r>
                      </m:sup>
                    </m:sSup>
                    <m:r>
                      <a:rPr lang="en-US" i="1">
                        <a:latin typeface="Cambria Math"/>
                      </a:rPr>
                      <m:t>=0.</m:t>
                    </m:r>
                  </m:oMath>
                </a14:m>
                <a:endParaRPr lang="en-US"/>
              </a:p>
              <a:p>
                <a:r>
                  <a:rPr lang="en-US" b="1" smtClean="0"/>
                  <a:t> </a:t>
                </a:r>
                <a:r>
                  <a:rPr lang="en-US"/>
                  <a:t>Xét dấu đạo hàm</a:t>
                </a:r>
              </a:p>
              <a:p>
                <a:r>
                  <a:rPr lang="en-US" b="1" smtClean="0"/>
                  <a:t> </a:t>
                </a:r>
                <a:r>
                  <a:rPr lang="en-US" smtClean="0"/>
                  <a:t> </a:t>
                </a:r>
                <a:r>
                  <a:rPr lang="en-US"/>
                  <a:t>Suy ra cực đại, cực tiểu của hàm số</a:t>
                </a:r>
              </a:p>
              <a:p>
                <a:pPr>
                  <a:buFont typeface="Wingdings" panose="05000000000000000000" pitchFamily="2" charset="2"/>
                  <a:buChar char="Ø"/>
                </a:pPr>
                <a:r>
                  <a:rPr lang="en-US" smtClean="0"/>
                  <a:t> </a:t>
                </a:r>
                <a:r>
                  <a:rPr lang="en-US"/>
                  <a:t>Đối với bài toán nhiều biến</a:t>
                </a:r>
              </a:p>
              <a:p>
                <a:r>
                  <a:rPr lang="en-US" smtClean="0"/>
                  <a:t>Tìm </a:t>
                </a:r>
                <a:r>
                  <a:rPr lang="en-US"/>
                  <a:t>cách biến đổi về biểu thức liên hệ giữa các biến</a:t>
                </a:r>
              </a:p>
              <a:p>
                <a:r>
                  <a:rPr lang="en-US" b="1" smtClean="0"/>
                  <a:t> </a:t>
                </a:r>
                <a:r>
                  <a:rPr lang="en-US"/>
                  <a:t>Khéo léo xét hàm số để tìm giá trị lớn nhất, nhỏ nhất của biểu thức</a:t>
                </a:r>
              </a:p>
              <a:p>
                <a:endParaRPr lang="en-US"/>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1">
                <a:blip r:embed="rId2"/>
                <a:stretch>
                  <a:fillRect l="-1043" t="-1889"/>
                </a:stretch>
              </a:blipFill>
            </p:spPr>
            <p:txBody>
              <a:bodyPr/>
              <a:lstStyle/>
              <a:p>
                <a:r>
                  <a:rPr lang="en-US">
                    <a:noFill/>
                  </a:rPr>
                  <a:t> </a:t>
                </a:r>
              </a:p>
            </p:txBody>
          </p:sp>
        </mc:Fallback>
      </mc:AlternateContent>
    </p:spTree>
    <p:extLst>
      <p:ext uri="{BB962C8B-B14F-4D97-AF65-F5344CB8AC3E}">
        <p14:creationId xmlns:p14="http://schemas.microsoft.com/office/powerpoint/2010/main" val="279519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lt">
                                    <p:tmPct val="10000"/>
                                  </p:iterate>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lt">
                                    <p:tmPct val="10000"/>
                                  </p:iterate>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lt">
                                    <p:tmPct val="10000"/>
                                  </p:iterate>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00625" y="0"/>
            <a:ext cx="11561523" cy="688931"/>
          </a:xfrm>
        </p:spPr>
        <p:txBody>
          <a:bodyPr>
            <a:noAutofit/>
          </a:bodyPr>
          <a:lstStyle/>
          <a:p>
            <a:r>
              <a:rPr lang="en-US" sz="3600" b="1" dirty="0" smtClean="0">
                <a:solidFill>
                  <a:srgbClr val="FF0000"/>
                </a:solidFill>
                <a:sym typeface="Wingdings"/>
              </a:rPr>
              <a:t/>
            </a:r>
            <a:br>
              <a:rPr lang="en-US" sz="3600" b="1" dirty="0" smtClean="0">
                <a:solidFill>
                  <a:srgbClr val="FF0000"/>
                </a:solidFill>
                <a:sym typeface="Wingdings"/>
              </a:rPr>
            </a:br>
            <a:r>
              <a:rPr lang="en-US" sz="3600" b="1" dirty="0">
                <a:solidFill>
                  <a:srgbClr val="FF0000"/>
                </a:solidFill>
                <a:sym typeface="Wingdings"/>
              </a:rPr>
              <a:t/>
            </a:r>
            <a:br>
              <a:rPr lang="en-US" sz="3600" b="1" dirty="0">
                <a:solidFill>
                  <a:srgbClr val="FF0000"/>
                </a:solidFill>
                <a:sym typeface="Wingdings"/>
              </a:rPr>
            </a:br>
            <a:r>
              <a:rPr lang="en-US" sz="3600" b="1" dirty="0" smtClean="0">
                <a:solidFill>
                  <a:srgbClr val="FF0000"/>
                </a:solidFill>
                <a:sym typeface="Wingdings"/>
              </a:rPr>
              <a:t></a:t>
            </a:r>
            <a:r>
              <a:rPr lang="en-US" sz="3600" b="1" u="sng" dirty="0" err="1">
                <a:solidFill>
                  <a:srgbClr val="FF0000"/>
                </a:solidFill>
              </a:rPr>
              <a:t>Dạng</a:t>
            </a:r>
            <a:r>
              <a:rPr lang="en-US" sz="3600" b="1" u="sng" dirty="0">
                <a:solidFill>
                  <a:srgbClr val="FF0000"/>
                </a:solidFill>
              </a:rPr>
              <a:t> </a:t>
            </a:r>
            <a:r>
              <a:rPr lang="en-US" sz="3600" b="1" u="sng" dirty="0" smtClean="0">
                <a:solidFill>
                  <a:srgbClr val="FF0000"/>
                </a:solidFill>
              </a:rPr>
              <a:t>5</a:t>
            </a:r>
            <a:r>
              <a:rPr lang="en-US" sz="3600" b="1" dirty="0" smtClean="0">
                <a:solidFill>
                  <a:srgbClr val="FF0000"/>
                </a:solidFill>
              </a:rPr>
              <a:t>: </a:t>
            </a:r>
            <a:r>
              <a:rPr lang="vi-VN" sz="3600" b="1" dirty="0">
                <a:solidFill>
                  <a:srgbClr val="FF0000"/>
                </a:solidFill>
              </a:rPr>
              <a:t>Bài toán lãi suất; Bài toán thực tế, liên môn.</a:t>
            </a:r>
            <a:r>
              <a:rPr lang="en-US" sz="3600" b="1" dirty="0">
                <a:solidFill>
                  <a:srgbClr val="FF0000"/>
                </a:solidFill>
              </a:rPr>
              <a:t/>
            </a:r>
            <a:br>
              <a:rPr lang="en-US" sz="3600" b="1" dirty="0">
                <a:solidFill>
                  <a:srgbClr val="FF0000"/>
                </a:solidFill>
              </a:rPr>
            </a:br>
            <a:endParaRPr lang="en-US" sz="3600" b="1" dirty="0">
              <a:solidFill>
                <a:srgbClr val="FF0000"/>
              </a:solidFill>
            </a:endParaRP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011936"/>
                <a:ext cx="10515600" cy="5940009"/>
              </a:xfrm>
            </p:spPr>
            <p:txBody>
              <a:bodyPr>
                <a:noAutofit/>
              </a:bodyPr>
              <a:lstStyle/>
              <a:p>
                <a:pPr>
                  <a:buFont typeface="Wingdings" panose="05000000000000000000" pitchFamily="2" charset="2"/>
                  <a:buChar char="q"/>
                </a:pPr>
                <a:r>
                  <a:rPr lang="en-US" sz="2500" b="1" dirty="0" err="1"/>
                  <a:t>Phương</a:t>
                </a:r>
                <a:r>
                  <a:rPr lang="en-US" sz="2500" b="1" dirty="0"/>
                  <a:t> </a:t>
                </a:r>
                <a:r>
                  <a:rPr lang="en-US" sz="2500" b="1" dirty="0" err="1"/>
                  <a:t>pháp</a:t>
                </a:r>
                <a:r>
                  <a:rPr lang="en-US" sz="2500" b="1" dirty="0"/>
                  <a:t> </a:t>
                </a:r>
                <a:r>
                  <a:rPr lang="en-US" sz="2500" b="1" dirty="0" err="1"/>
                  <a:t>giải</a:t>
                </a:r>
                <a:r>
                  <a:rPr lang="en-US" sz="2500" b="1" dirty="0"/>
                  <a:t>:</a:t>
                </a:r>
                <a:endParaRPr lang="en-US" sz="2500" dirty="0"/>
              </a:p>
              <a:p>
                <a:r>
                  <a:rPr lang="en-US" sz="2500" b="1" dirty="0" smtClean="0"/>
                  <a:t> </a:t>
                </a:r>
                <a:r>
                  <a:rPr lang="nl-NL" sz="2500" b="1" u="sng" dirty="0"/>
                  <a:t>Bài toán 1.</a:t>
                </a:r>
                <a:r>
                  <a:rPr lang="nl-NL" sz="2500" dirty="0"/>
                  <a:t> </a:t>
                </a:r>
                <a:r>
                  <a:rPr lang="nl-NL" sz="2500" dirty="0" smtClean="0"/>
                  <a:t>Gửi </a:t>
                </a:r>
                <a:r>
                  <a:rPr lang="nl-NL" sz="2500" dirty="0"/>
                  <a:t>vào ngân hàng số tiền là A đồng, với lãi suất hàng tháng </a:t>
                </a:r>
                <a:r>
                  <a:rPr lang="nl-NL" sz="2500" dirty="0" smtClean="0"/>
                  <a:t>là r%  </a:t>
                </a:r>
                <a:r>
                  <a:rPr lang="nl-NL" sz="2500" dirty="0"/>
                  <a:t>trên một kì hạn. Sau </a:t>
                </a:r>
                <a:r>
                  <a:rPr lang="nl-NL" sz="2500" dirty="0" smtClean="0"/>
                  <a:t>n </a:t>
                </a:r>
                <a:r>
                  <a:rPr lang="nl-NL" sz="2500" dirty="0"/>
                  <a:t>kì hạn, số tiền cả vốn lẫn lãi là: </a:t>
                </a:r>
                <a14:m>
                  <m:oMath xmlns:m="http://schemas.openxmlformats.org/officeDocument/2006/math">
                    <m:borderBox>
                      <m:borderBoxPr>
                        <m:ctrlPr>
                          <a:rPr lang="en-US" sz="2500" i="1">
                            <a:latin typeface="Cambria Math" panose="02040503050406030204" pitchFamily="18" charset="0"/>
                          </a:rPr>
                        </m:ctrlPr>
                      </m:borderBoxPr>
                      <m:e>
                        <m:r>
                          <a:rPr lang="nl-NL" sz="2500" i="1" smtClean="0">
                            <a:solidFill>
                              <a:srgbClr val="FF0000"/>
                            </a:solidFill>
                            <a:latin typeface="Cambria Math"/>
                          </a:rPr>
                          <m:t>𝑇</m:t>
                        </m:r>
                        <m:r>
                          <a:rPr lang="nl-NL" sz="2500" i="1" smtClean="0">
                            <a:solidFill>
                              <a:srgbClr val="FF0000"/>
                            </a:solidFill>
                            <a:latin typeface="Cambria Math"/>
                          </a:rPr>
                          <m:t>=</m:t>
                        </m:r>
                        <m:r>
                          <a:rPr lang="nl-NL" sz="2500" i="1" smtClean="0">
                            <a:solidFill>
                              <a:srgbClr val="FF0000"/>
                            </a:solidFill>
                            <a:latin typeface="Cambria Math"/>
                          </a:rPr>
                          <m:t>𝑎</m:t>
                        </m:r>
                        <m:sSup>
                          <m:sSupPr>
                            <m:ctrlPr>
                              <a:rPr lang="en-US" sz="2500" i="1">
                                <a:solidFill>
                                  <a:srgbClr val="FF0000"/>
                                </a:solidFill>
                                <a:latin typeface="Cambria Math" panose="02040503050406030204" pitchFamily="18" charset="0"/>
                              </a:rPr>
                            </m:ctrlPr>
                          </m:sSupPr>
                          <m:e>
                            <m:d>
                              <m:dPr>
                                <m:ctrlPr>
                                  <a:rPr lang="en-US" sz="2500" i="1">
                                    <a:solidFill>
                                      <a:srgbClr val="FF0000"/>
                                    </a:solidFill>
                                    <a:latin typeface="Cambria Math" panose="02040503050406030204" pitchFamily="18" charset="0"/>
                                  </a:rPr>
                                </m:ctrlPr>
                              </m:dPr>
                              <m:e>
                                <m:r>
                                  <a:rPr lang="nl-NL" sz="2500" i="1">
                                    <a:solidFill>
                                      <a:srgbClr val="FF0000"/>
                                    </a:solidFill>
                                    <a:latin typeface="Cambria Math"/>
                                  </a:rPr>
                                  <m:t>1+</m:t>
                                </m:r>
                                <m:r>
                                  <a:rPr lang="nl-NL" sz="2500" i="1">
                                    <a:solidFill>
                                      <a:srgbClr val="FF0000"/>
                                    </a:solidFill>
                                    <a:latin typeface="Cambria Math"/>
                                  </a:rPr>
                                  <m:t>𝑟</m:t>
                                </m:r>
                              </m:e>
                            </m:d>
                          </m:e>
                          <m:sup>
                            <m:r>
                              <a:rPr lang="nl-NL" sz="2500" i="1">
                                <a:solidFill>
                                  <a:srgbClr val="FF0000"/>
                                </a:solidFill>
                                <a:latin typeface="Cambria Math"/>
                              </a:rPr>
                              <m:t>𝑛</m:t>
                            </m:r>
                          </m:sup>
                        </m:sSup>
                      </m:e>
                    </m:borderBox>
                  </m:oMath>
                </a14:m>
                <a:r>
                  <a:rPr lang="nl-NL" sz="2500" dirty="0"/>
                  <a:t> </a:t>
                </a:r>
                <a:r>
                  <a:rPr lang="nl-NL" sz="2500" dirty="0" smtClean="0"/>
                  <a:t>    </a:t>
                </a:r>
              </a:p>
              <a:p>
                <a:pPr marL="0" indent="0">
                  <a:buNone/>
                </a:pPr>
                <a:r>
                  <a:rPr lang="nl-NL" sz="2500" dirty="0"/>
                  <a:t> </a:t>
                </a:r>
                <a:r>
                  <a:rPr lang="nl-NL" sz="2500" dirty="0" smtClean="0"/>
                  <a:t>    ( </a:t>
                </a:r>
                <a:r>
                  <a:rPr lang="nl-NL" sz="2500" dirty="0"/>
                  <a:t>kì hạn có thể là 1 năm; 1 tháng hoặc k tháng)</a:t>
                </a:r>
                <a:endParaRPr lang="en-US" sz="2500" dirty="0"/>
              </a:p>
              <a:p>
                <a:r>
                  <a:rPr lang="en-US" sz="2500" b="1" dirty="0" smtClean="0"/>
                  <a:t> </a:t>
                </a:r>
                <a:r>
                  <a:rPr lang="nl-NL" sz="2500" b="1" u="sng" dirty="0" smtClean="0"/>
                  <a:t>Bài toán 2.</a:t>
                </a:r>
                <a:r>
                  <a:rPr lang="nl-NL" sz="2500" dirty="0" smtClean="0"/>
                  <a:t> </a:t>
                </a:r>
                <a:r>
                  <a:rPr lang="en-US" sz="2500" dirty="0" err="1" smtClean="0"/>
                  <a:t>Một</a:t>
                </a:r>
                <a:r>
                  <a:rPr lang="en-US" sz="2500" dirty="0" smtClean="0"/>
                  <a:t> </a:t>
                </a:r>
                <a:r>
                  <a:rPr lang="en-US" sz="2500" dirty="0" err="1" smtClean="0"/>
                  <a:t>người</a:t>
                </a:r>
                <a:r>
                  <a:rPr lang="en-US" sz="2500" dirty="0" smtClean="0"/>
                  <a:t>, </a:t>
                </a:r>
                <a:r>
                  <a:rPr lang="en-US" sz="2500" dirty="0" err="1" smtClean="0"/>
                  <a:t>hàng</a:t>
                </a:r>
                <a:r>
                  <a:rPr lang="en-US" sz="2500" dirty="0" smtClean="0"/>
                  <a:t> </a:t>
                </a:r>
                <a:r>
                  <a:rPr lang="en-US" sz="2500" dirty="0" err="1" smtClean="0"/>
                  <a:t>tháng</a:t>
                </a:r>
                <a:r>
                  <a:rPr lang="en-US" sz="2500" dirty="0" smtClean="0"/>
                  <a:t> </a:t>
                </a:r>
                <a:r>
                  <a:rPr lang="en-US" sz="2500" dirty="0" err="1" smtClean="0"/>
                  <a:t>gửi</a:t>
                </a:r>
                <a:r>
                  <a:rPr lang="en-US" sz="2500" dirty="0" smtClean="0"/>
                  <a:t> </a:t>
                </a:r>
                <a:r>
                  <a:rPr lang="en-US" sz="2500" dirty="0" err="1" smtClean="0"/>
                  <a:t>vào</a:t>
                </a:r>
                <a:r>
                  <a:rPr lang="en-US" sz="2500" dirty="0" smtClean="0"/>
                  <a:t> </a:t>
                </a:r>
                <a:r>
                  <a:rPr lang="en-US" sz="2500" dirty="0" err="1" smtClean="0"/>
                  <a:t>ngân</a:t>
                </a:r>
                <a:r>
                  <a:rPr lang="en-US" sz="2500" dirty="0" smtClean="0"/>
                  <a:t> </a:t>
                </a:r>
                <a:r>
                  <a:rPr lang="en-US" sz="2500" dirty="0" err="1" smtClean="0"/>
                  <a:t>hàng</a:t>
                </a:r>
                <a:r>
                  <a:rPr lang="en-US" sz="2500" dirty="0" smtClean="0"/>
                  <a:t> </a:t>
                </a:r>
                <a:r>
                  <a:rPr lang="en-US" sz="2500" dirty="0" err="1" smtClean="0"/>
                  <a:t>số</a:t>
                </a:r>
                <a:r>
                  <a:rPr lang="en-US" sz="2500" dirty="0" smtClean="0"/>
                  <a:t> </a:t>
                </a:r>
                <a:r>
                  <a:rPr lang="en-US" sz="2500" dirty="0" err="1" smtClean="0"/>
                  <a:t>tiền</a:t>
                </a:r>
                <a:r>
                  <a:rPr lang="en-US" sz="2500" dirty="0" smtClean="0"/>
                  <a:t> </a:t>
                </a:r>
                <a:r>
                  <a:rPr lang="en-US" sz="2500" dirty="0" err="1" smtClean="0"/>
                  <a:t>là</a:t>
                </a:r>
                <a:r>
                  <a:rPr lang="en-US" sz="2500" dirty="0" smtClean="0"/>
                  <a:t> a </a:t>
                </a:r>
                <a:r>
                  <a:rPr lang="en-US" sz="2500" dirty="0" err="1" smtClean="0"/>
                  <a:t>đồng</a:t>
                </a:r>
                <a:r>
                  <a:rPr lang="en-US" sz="2500" dirty="0" smtClean="0"/>
                  <a:t> (</a:t>
                </a:r>
                <a:r>
                  <a:rPr lang="en-US" sz="2500" dirty="0" err="1" smtClean="0"/>
                  <a:t>Gửi</a:t>
                </a:r>
                <a:r>
                  <a:rPr lang="en-US" sz="2500" dirty="0" smtClean="0"/>
                  <a:t> </a:t>
                </a:r>
                <a:r>
                  <a:rPr lang="en-US" sz="2500" dirty="0" err="1" smtClean="0"/>
                  <a:t>đầu</a:t>
                </a:r>
                <a:r>
                  <a:rPr lang="en-US" sz="2500" dirty="0" smtClean="0"/>
                  <a:t> </a:t>
                </a:r>
                <a:r>
                  <a:rPr lang="en-US" sz="2500" dirty="0" err="1" smtClean="0"/>
                  <a:t>tháng</a:t>
                </a:r>
                <a:r>
                  <a:rPr lang="en-US" sz="2500" dirty="0" smtClean="0"/>
                  <a:t>). </a:t>
                </a:r>
                <a:r>
                  <a:rPr lang="en-US" sz="2500" dirty="0" err="1" smtClean="0"/>
                  <a:t>Biết</a:t>
                </a:r>
                <a:r>
                  <a:rPr lang="en-US" sz="2500" dirty="0" smtClean="0"/>
                  <a:t> </a:t>
                </a:r>
                <a:r>
                  <a:rPr lang="en-US" sz="2500" dirty="0" err="1"/>
                  <a:t>lãi</a:t>
                </a:r>
                <a:r>
                  <a:rPr lang="en-US" sz="2500" dirty="0"/>
                  <a:t> </a:t>
                </a:r>
                <a:r>
                  <a:rPr lang="en-US" sz="2500" dirty="0" err="1"/>
                  <a:t>suất</a:t>
                </a:r>
                <a:r>
                  <a:rPr lang="en-US" sz="2500" dirty="0"/>
                  <a:t> </a:t>
                </a:r>
                <a:r>
                  <a:rPr lang="en-US" sz="2500" dirty="0" err="1"/>
                  <a:t>hàng</a:t>
                </a:r>
                <a:r>
                  <a:rPr lang="en-US" sz="2500" dirty="0"/>
                  <a:t> </a:t>
                </a:r>
                <a:r>
                  <a:rPr lang="en-US" sz="2500" dirty="0" err="1"/>
                  <a:t>tháng</a:t>
                </a:r>
                <a:r>
                  <a:rPr lang="en-US" sz="2500" dirty="0"/>
                  <a:t> </a:t>
                </a:r>
                <a:r>
                  <a:rPr lang="en-US" sz="2500" dirty="0" err="1" smtClean="0"/>
                  <a:t>là</a:t>
                </a:r>
                <a:r>
                  <a:rPr lang="en-US" sz="2500" dirty="0" smtClean="0"/>
                  <a:t> r% </a:t>
                </a:r>
                <a:r>
                  <a:rPr lang="en-US" sz="2500" dirty="0"/>
                  <a:t>. </a:t>
                </a:r>
                <a:r>
                  <a:rPr lang="en-US" sz="2500" dirty="0" err="1"/>
                  <a:t>Tổng</a:t>
                </a:r>
                <a:r>
                  <a:rPr lang="en-US" sz="2500" dirty="0"/>
                  <a:t> </a:t>
                </a:r>
                <a:r>
                  <a:rPr lang="en-US" sz="2500" dirty="0" err="1"/>
                  <a:t>tiền</a:t>
                </a:r>
                <a:r>
                  <a:rPr lang="en-US" sz="2500" dirty="0"/>
                  <a:t> </a:t>
                </a:r>
                <a:r>
                  <a:rPr lang="en-US" sz="2500" dirty="0" err="1"/>
                  <a:t>sau</a:t>
                </a:r>
                <a:r>
                  <a:rPr lang="en-US" sz="2500" dirty="0"/>
                  <a:t> </a:t>
                </a:r>
                <a:r>
                  <a:rPr lang="en-US" sz="2500" dirty="0" smtClean="0"/>
                  <a:t>n </a:t>
                </a:r>
                <a:r>
                  <a:rPr lang="en-US" sz="2500" dirty="0" err="1"/>
                  <a:t>tháng</a:t>
                </a:r>
                <a:r>
                  <a:rPr lang="en-US" sz="2500" dirty="0"/>
                  <a:t> </a:t>
                </a:r>
                <a:r>
                  <a:rPr lang="en-US" sz="2500" dirty="0" err="1"/>
                  <a:t>là</a:t>
                </a:r>
                <a:r>
                  <a:rPr lang="en-US" sz="2500" dirty="0"/>
                  <a:t>: </a:t>
                </a:r>
                <a14:m>
                  <m:oMath xmlns:m="http://schemas.openxmlformats.org/officeDocument/2006/math">
                    <m:borderBox>
                      <m:borderBoxPr>
                        <m:ctrlPr>
                          <a:rPr lang="en-US" sz="2500" i="1" smtClean="0">
                            <a:solidFill>
                              <a:srgbClr val="FF0000"/>
                            </a:solidFill>
                            <a:latin typeface="Cambria Math" panose="02040503050406030204" pitchFamily="18" charset="0"/>
                          </a:rPr>
                        </m:ctrlPr>
                      </m:borderBoxPr>
                      <m:e>
                        <m:r>
                          <a:rPr lang="nl-NL" sz="2500" i="1">
                            <a:solidFill>
                              <a:srgbClr val="FF0000"/>
                            </a:solidFill>
                            <a:latin typeface="Cambria Math"/>
                          </a:rPr>
                          <m:t>𝑇</m:t>
                        </m:r>
                        <m:r>
                          <a:rPr lang="nl-NL" sz="2500" i="1">
                            <a:solidFill>
                              <a:srgbClr val="FF0000"/>
                            </a:solidFill>
                            <a:latin typeface="Cambria Math"/>
                          </a:rPr>
                          <m:t>=</m:t>
                        </m:r>
                        <m:f>
                          <m:fPr>
                            <m:ctrlPr>
                              <a:rPr lang="en-US" sz="2500" i="1">
                                <a:solidFill>
                                  <a:srgbClr val="FF0000"/>
                                </a:solidFill>
                                <a:latin typeface="Cambria Math" panose="02040503050406030204" pitchFamily="18" charset="0"/>
                              </a:rPr>
                            </m:ctrlPr>
                          </m:fPr>
                          <m:num>
                            <m:r>
                              <a:rPr lang="nl-NL" sz="2500" i="1">
                                <a:solidFill>
                                  <a:srgbClr val="FF0000"/>
                                </a:solidFill>
                                <a:latin typeface="Cambria Math"/>
                              </a:rPr>
                              <m:t>𝑎</m:t>
                            </m:r>
                          </m:num>
                          <m:den>
                            <m:r>
                              <a:rPr lang="nl-NL" sz="2500" i="1">
                                <a:solidFill>
                                  <a:srgbClr val="FF0000"/>
                                </a:solidFill>
                                <a:latin typeface="Cambria Math"/>
                              </a:rPr>
                              <m:t>𝑟</m:t>
                            </m:r>
                          </m:den>
                        </m:f>
                        <m:d>
                          <m:dPr>
                            <m:ctrlPr>
                              <a:rPr lang="en-US" sz="2500" i="1">
                                <a:solidFill>
                                  <a:srgbClr val="FF0000"/>
                                </a:solidFill>
                                <a:latin typeface="Cambria Math" panose="02040503050406030204" pitchFamily="18" charset="0"/>
                              </a:rPr>
                            </m:ctrlPr>
                          </m:dPr>
                          <m:e>
                            <m:r>
                              <a:rPr lang="nl-NL" sz="2500" i="1">
                                <a:solidFill>
                                  <a:srgbClr val="FF0000"/>
                                </a:solidFill>
                                <a:latin typeface="Cambria Math"/>
                              </a:rPr>
                              <m:t>1+</m:t>
                            </m:r>
                            <m:r>
                              <a:rPr lang="nl-NL" sz="2500" i="1">
                                <a:solidFill>
                                  <a:srgbClr val="FF0000"/>
                                </a:solidFill>
                                <a:latin typeface="Cambria Math"/>
                              </a:rPr>
                              <m:t>𝑟</m:t>
                            </m:r>
                          </m:e>
                        </m:d>
                        <m:d>
                          <m:dPr>
                            <m:begChr m:val="["/>
                            <m:endChr m:val="]"/>
                            <m:ctrlPr>
                              <a:rPr lang="en-US" sz="2500" i="1">
                                <a:solidFill>
                                  <a:srgbClr val="FF0000"/>
                                </a:solidFill>
                                <a:latin typeface="Cambria Math" panose="02040503050406030204" pitchFamily="18" charset="0"/>
                              </a:rPr>
                            </m:ctrlPr>
                          </m:dPr>
                          <m:e>
                            <m:sSup>
                              <m:sSupPr>
                                <m:ctrlPr>
                                  <a:rPr lang="en-US" sz="2500" i="1">
                                    <a:solidFill>
                                      <a:srgbClr val="FF0000"/>
                                    </a:solidFill>
                                    <a:latin typeface="Cambria Math" panose="02040503050406030204" pitchFamily="18" charset="0"/>
                                  </a:rPr>
                                </m:ctrlPr>
                              </m:sSupPr>
                              <m:e>
                                <m:d>
                                  <m:dPr>
                                    <m:ctrlPr>
                                      <a:rPr lang="en-US" sz="2500" i="1">
                                        <a:solidFill>
                                          <a:srgbClr val="FF0000"/>
                                        </a:solidFill>
                                        <a:latin typeface="Cambria Math" panose="02040503050406030204" pitchFamily="18" charset="0"/>
                                      </a:rPr>
                                    </m:ctrlPr>
                                  </m:dPr>
                                  <m:e>
                                    <m:r>
                                      <a:rPr lang="nl-NL" sz="2500" i="1">
                                        <a:solidFill>
                                          <a:srgbClr val="FF0000"/>
                                        </a:solidFill>
                                        <a:latin typeface="Cambria Math"/>
                                      </a:rPr>
                                      <m:t>1+</m:t>
                                    </m:r>
                                    <m:r>
                                      <a:rPr lang="nl-NL" sz="2500" i="1">
                                        <a:solidFill>
                                          <a:srgbClr val="FF0000"/>
                                        </a:solidFill>
                                        <a:latin typeface="Cambria Math"/>
                                      </a:rPr>
                                      <m:t>𝑟</m:t>
                                    </m:r>
                                  </m:e>
                                </m:d>
                              </m:e>
                              <m:sup>
                                <m:r>
                                  <a:rPr lang="nl-NL" sz="2500" i="1">
                                    <a:solidFill>
                                      <a:srgbClr val="FF0000"/>
                                    </a:solidFill>
                                    <a:latin typeface="Cambria Math"/>
                                  </a:rPr>
                                  <m:t>𝑛</m:t>
                                </m:r>
                              </m:sup>
                            </m:sSup>
                            <m:r>
                              <a:rPr lang="nl-NL" sz="2500" i="1">
                                <a:solidFill>
                                  <a:srgbClr val="FF0000"/>
                                </a:solidFill>
                                <a:latin typeface="Cambria Math"/>
                              </a:rPr>
                              <m:t>−1</m:t>
                            </m:r>
                          </m:e>
                        </m:d>
                      </m:e>
                    </m:borderBox>
                  </m:oMath>
                </a14:m>
                <a:endParaRPr lang="en-US" sz="2500" dirty="0"/>
              </a:p>
              <a:p>
                <a:r>
                  <a:rPr lang="en-US" sz="2500" b="1" dirty="0" smtClean="0"/>
                  <a:t> </a:t>
                </a:r>
                <a:r>
                  <a:rPr lang="nl-NL" sz="2500" b="1" u="sng" dirty="0"/>
                  <a:t>Bài toán 3.</a:t>
                </a:r>
                <a:r>
                  <a:rPr lang="nl-NL" sz="2500" dirty="0"/>
                  <a:t> </a:t>
                </a:r>
                <a:r>
                  <a:rPr lang="nl-NL" sz="2500" b="1" dirty="0"/>
                  <a:t>(Vay </a:t>
                </a:r>
                <a:r>
                  <a:rPr lang="nl-NL" sz="2500" b="1" dirty="0" smtClean="0"/>
                  <a:t>trả </a:t>
                </a:r>
                <a:r>
                  <a:rPr lang="nl-NL" sz="2500" b="1" dirty="0"/>
                  <a:t>góp) </a:t>
                </a:r>
                <a:r>
                  <a:rPr lang="nl-NL" sz="2500" dirty="0"/>
                  <a:t>Một người vay vốn A đồng, lãi </a:t>
                </a:r>
                <a:r>
                  <a:rPr lang="nl-NL" sz="2500" dirty="0" smtClean="0"/>
                  <a:t>suất r% </a:t>
                </a:r>
                <a:r>
                  <a:rPr lang="nl-NL" sz="2500" dirty="0"/>
                  <a:t>trên tháng, hàng tháng trả  </a:t>
                </a:r>
                <a:r>
                  <a:rPr lang="nl-NL" sz="2500" dirty="0" smtClean="0"/>
                  <a:t>a đồng (trả </a:t>
                </a:r>
                <a:r>
                  <a:rPr lang="nl-NL" sz="2500" dirty="0"/>
                  <a:t>cuối tháng). Số tiền nợ còn lại sau  tháng là: </a:t>
                </a:r>
                <a14:m>
                  <m:oMath xmlns:m="http://schemas.openxmlformats.org/officeDocument/2006/math">
                    <m:borderBox>
                      <m:borderBoxPr>
                        <m:ctrlPr>
                          <a:rPr lang="en-US" sz="2500" i="1" smtClean="0">
                            <a:solidFill>
                              <a:srgbClr val="FF0000"/>
                            </a:solidFill>
                            <a:latin typeface="Cambria Math" panose="02040503050406030204" pitchFamily="18" charset="0"/>
                          </a:rPr>
                        </m:ctrlPr>
                      </m:borderBoxPr>
                      <m:e>
                        <m:r>
                          <a:rPr lang="nl-NL" sz="2500" i="1">
                            <a:solidFill>
                              <a:srgbClr val="FF0000"/>
                            </a:solidFill>
                            <a:latin typeface="Cambria Math"/>
                          </a:rPr>
                          <m:t>𝑇</m:t>
                        </m:r>
                        <m:r>
                          <a:rPr lang="nl-NL" sz="2500" i="1">
                            <a:solidFill>
                              <a:srgbClr val="FF0000"/>
                            </a:solidFill>
                            <a:latin typeface="Cambria Math"/>
                          </a:rPr>
                          <m:t>=</m:t>
                        </m:r>
                        <m:r>
                          <a:rPr lang="nl-NL" sz="2500" i="1">
                            <a:solidFill>
                              <a:srgbClr val="FF0000"/>
                            </a:solidFill>
                            <a:latin typeface="Cambria Math"/>
                          </a:rPr>
                          <m:t>𝐴</m:t>
                        </m:r>
                        <m:sSup>
                          <m:sSupPr>
                            <m:ctrlPr>
                              <a:rPr lang="en-US" sz="2500" i="1">
                                <a:solidFill>
                                  <a:srgbClr val="FF0000"/>
                                </a:solidFill>
                                <a:latin typeface="Cambria Math" panose="02040503050406030204" pitchFamily="18" charset="0"/>
                              </a:rPr>
                            </m:ctrlPr>
                          </m:sSupPr>
                          <m:e>
                            <m:d>
                              <m:dPr>
                                <m:ctrlPr>
                                  <a:rPr lang="en-US" sz="2500" i="1">
                                    <a:solidFill>
                                      <a:srgbClr val="FF0000"/>
                                    </a:solidFill>
                                    <a:latin typeface="Cambria Math" panose="02040503050406030204" pitchFamily="18" charset="0"/>
                                  </a:rPr>
                                </m:ctrlPr>
                              </m:dPr>
                              <m:e>
                                <m:r>
                                  <a:rPr lang="nl-NL" sz="2500" i="1">
                                    <a:solidFill>
                                      <a:srgbClr val="FF0000"/>
                                    </a:solidFill>
                                    <a:latin typeface="Cambria Math"/>
                                  </a:rPr>
                                  <m:t>1+</m:t>
                                </m:r>
                                <m:r>
                                  <a:rPr lang="nl-NL" sz="2500" i="1">
                                    <a:solidFill>
                                      <a:srgbClr val="FF0000"/>
                                    </a:solidFill>
                                    <a:latin typeface="Cambria Math"/>
                                  </a:rPr>
                                  <m:t>𝑟</m:t>
                                </m:r>
                              </m:e>
                            </m:d>
                          </m:e>
                          <m:sup>
                            <m:r>
                              <a:rPr lang="nl-NL" sz="2500" i="1">
                                <a:solidFill>
                                  <a:srgbClr val="FF0000"/>
                                </a:solidFill>
                                <a:latin typeface="Cambria Math"/>
                              </a:rPr>
                              <m:t>𝑛</m:t>
                            </m:r>
                          </m:sup>
                        </m:sSup>
                        <m:r>
                          <a:rPr lang="nl-NL" sz="2500" i="1">
                            <a:solidFill>
                              <a:srgbClr val="FF0000"/>
                            </a:solidFill>
                            <a:latin typeface="Cambria Math"/>
                          </a:rPr>
                          <m:t>−</m:t>
                        </m:r>
                        <m:f>
                          <m:fPr>
                            <m:ctrlPr>
                              <a:rPr lang="en-US" sz="2500" i="1">
                                <a:solidFill>
                                  <a:srgbClr val="FF0000"/>
                                </a:solidFill>
                                <a:latin typeface="Cambria Math" panose="02040503050406030204" pitchFamily="18" charset="0"/>
                              </a:rPr>
                            </m:ctrlPr>
                          </m:fPr>
                          <m:num>
                            <m:r>
                              <a:rPr lang="nl-NL" sz="2500" i="1">
                                <a:solidFill>
                                  <a:srgbClr val="FF0000"/>
                                </a:solidFill>
                                <a:latin typeface="Cambria Math"/>
                              </a:rPr>
                              <m:t>𝑎</m:t>
                            </m:r>
                          </m:num>
                          <m:den>
                            <m:r>
                              <a:rPr lang="nl-NL" sz="2500" i="1">
                                <a:solidFill>
                                  <a:srgbClr val="FF0000"/>
                                </a:solidFill>
                                <a:latin typeface="Cambria Math"/>
                              </a:rPr>
                              <m:t>𝑟</m:t>
                            </m:r>
                          </m:den>
                        </m:f>
                        <m:d>
                          <m:dPr>
                            <m:begChr m:val="["/>
                            <m:endChr m:val="]"/>
                            <m:ctrlPr>
                              <a:rPr lang="en-US" sz="2500" i="1">
                                <a:solidFill>
                                  <a:srgbClr val="FF0000"/>
                                </a:solidFill>
                                <a:latin typeface="Cambria Math" panose="02040503050406030204" pitchFamily="18" charset="0"/>
                              </a:rPr>
                            </m:ctrlPr>
                          </m:dPr>
                          <m:e>
                            <m:sSup>
                              <m:sSupPr>
                                <m:ctrlPr>
                                  <a:rPr lang="en-US" sz="2500" i="1">
                                    <a:solidFill>
                                      <a:srgbClr val="FF0000"/>
                                    </a:solidFill>
                                    <a:latin typeface="Cambria Math" panose="02040503050406030204" pitchFamily="18" charset="0"/>
                                  </a:rPr>
                                </m:ctrlPr>
                              </m:sSupPr>
                              <m:e>
                                <m:d>
                                  <m:dPr>
                                    <m:ctrlPr>
                                      <a:rPr lang="en-US" sz="2500" i="1">
                                        <a:solidFill>
                                          <a:srgbClr val="FF0000"/>
                                        </a:solidFill>
                                        <a:latin typeface="Cambria Math" panose="02040503050406030204" pitchFamily="18" charset="0"/>
                                      </a:rPr>
                                    </m:ctrlPr>
                                  </m:dPr>
                                  <m:e>
                                    <m:r>
                                      <a:rPr lang="nl-NL" sz="2500" i="1">
                                        <a:solidFill>
                                          <a:srgbClr val="FF0000"/>
                                        </a:solidFill>
                                        <a:latin typeface="Cambria Math"/>
                                      </a:rPr>
                                      <m:t>1+</m:t>
                                    </m:r>
                                    <m:r>
                                      <a:rPr lang="nl-NL" sz="2500" i="1">
                                        <a:solidFill>
                                          <a:srgbClr val="FF0000"/>
                                        </a:solidFill>
                                        <a:latin typeface="Cambria Math"/>
                                      </a:rPr>
                                      <m:t>𝑟</m:t>
                                    </m:r>
                                  </m:e>
                                </m:d>
                              </m:e>
                              <m:sup>
                                <m:r>
                                  <a:rPr lang="nl-NL" sz="2500" i="1">
                                    <a:solidFill>
                                      <a:srgbClr val="FF0000"/>
                                    </a:solidFill>
                                    <a:latin typeface="Cambria Math"/>
                                  </a:rPr>
                                  <m:t>𝑛</m:t>
                                </m:r>
                              </m:sup>
                            </m:sSup>
                            <m:r>
                              <a:rPr lang="nl-NL" sz="2500" i="1">
                                <a:solidFill>
                                  <a:srgbClr val="FF0000"/>
                                </a:solidFill>
                                <a:latin typeface="Cambria Math"/>
                              </a:rPr>
                              <m:t>−1</m:t>
                            </m:r>
                          </m:e>
                        </m:d>
                      </m:e>
                    </m:borderBox>
                  </m:oMath>
                </a14:m>
                <a:endParaRPr lang="en-US" sz="2500" dirty="0"/>
              </a:p>
              <a:p>
                <a:pPr>
                  <a:buFont typeface="Wingdings" panose="05000000000000000000" pitchFamily="2" charset="2"/>
                  <a:buChar char="Ø"/>
                </a:pPr>
                <a:r>
                  <a:rPr lang="en-US" sz="2500" dirty="0" smtClean="0"/>
                  <a:t> </a:t>
                </a:r>
                <a:r>
                  <a:rPr lang="en-US" sz="2500" b="1" dirty="0"/>
                  <a:t>Casio</a:t>
                </a:r>
                <a:r>
                  <a:rPr lang="en-US" sz="2500" dirty="0" smtClean="0"/>
                  <a:t>:</a:t>
                </a:r>
                <a:r>
                  <a:rPr lang="en-US" sz="2500" b="1" dirty="0" smtClean="0"/>
                  <a:t> </a:t>
                </a:r>
                <a:r>
                  <a:rPr lang="en-US" sz="2500" dirty="0" err="1"/>
                  <a:t>Từ</a:t>
                </a:r>
                <a:r>
                  <a:rPr lang="en-US" sz="2500" dirty="0"/>
                  <a:t> </a:t>
                </a:r>
                <a:r>
                  <a:rPr lang="en-US" sz="2500" dirty="0" err="1"/>
                  <a:t>giả</a:t>
                </a:r>
                <a:r>
                  <a:rPr lang="en-US" sz="2500" dirty="0"/>
                  <a:t> </a:t>
                </a:r>
                <a:r>
                  <a:rPr lang="en-US" sz="2500" dirty="0" err="1"/>
                  <a:t>thuyết</a:t>
                </a:r>
                <a:r>
                  <a:rPr lang="en-US" sz="2500" dirty="0"/>
                  <a:t> </a:t>
                </a:r>
                <a:r>
                  <a:rPr lang="en-US" sz="2500" dirty="0" err="1"/>
                  <a:t>bài</a:t>
                </a:r>
                <a:r>
                  <a:rPr lang="en-US" sz="2500" dirty="0"/>
                  <a:t> </a:t>
                </a:r>
                <a:r>
                  <a:rPr lang="en-US" sz="2500" dirty="0" err="1"/>
                  <a:t>toán</a:t>
                </a:r>
                <a:r>
                  <a:rPr lang="en-US" sz="2500" dirty="0"/>
                  <a:t> ta </a:t>
                </a:r>
                <a:r>
                  <a:rPr lang="en-US" sz="2500" dirty="0" err="1"/>
                  <a:t>xây</a:t>
                </a:r>
                <a:r>
                  <a:rPr lang="en-US" sz="2500" dirty="0"/>
                  <a:t> </a:t>
                </a:r>
                <a:r>
                  <a:rPr lang="en-US" sz="2500" dirty="0" err="1"/>
                  <a:t>dựng</a:t>
                </a:r>
                <a:r>
                  <a:rPr lang="en-US" sz="2500" dirty="0"/>
                  <a:t> </a:t>
                </a:r>
                <a:r>
                  <a:rPr lang="en-US" sz="2500" dirty="0" err="1"/>
                  <a:t>được</a:t>
                </a:r>
                <a:r>
                  <a:rPr lang="en-US" sz="2500" dirty="0"/>
                  <a:t> </a:t>
                </a:r>
                <a:r>
                  <a:rPr lang="en-US" sz="2500" dirty="0" err="1"/>
                  <a:t>một</a:t>
                </a:r>
                <a:r>
                  <a:rPr lang="en-US" sz="2500" dirty="0"/>
                  <a:t> </a:t>
                </a:r>
                <a:r>
                  <a:rPr lang="en-US" sz="2500" dirty="0" err="1"/>
                  <a:t>đẳng</a:t>
                </a:r>
                <a:r>
                  <a:rPr lang="en-US" sz="2500" dirty="0"/>
                  <a:t> </a:t>
                </a:r>
                <a:r>
                  <a:rPr lang="en-US" sz="2500" dirty="0" err="1"/>
                  <a:t>thức</a:t>
                </a:r>
                <a:r>
                  <a:rPr lang="en-US" sz="2500" dirty="0"/>
                  <a:t>, </a:t>
                </a:r>
                <a:r>
                  <a:rPr lang="en-US" sz="2500" dirty="0" err="1"/>
                  <a:t>bất</a:t>
                </a:r>
                <a:r>
                  <a:rPr lang="en-US" sz="2500" dirty="0"/>
                  <a:t> </a:t>
                </a:r>
                <a:r>
                  <a:rPr lang="en-US" sz="2500" dirty="0" err="1"/>
                  <a:t>đẳng</a:t>
                </a:r>
                <a:r>
                  <a:rPr lang="en-US" sz="2500" dirty="0"/>
                  <a:t> </a:t>
                </a:r>
                <a:r>
                  <a:rPr lang="en-US" sz="2500" dirty="0" err="1"/>
                  <a:t>thức</a:t>
                </a:r>
                <a:r>
                  <a:rPr lang="en-US" sz="2500" dirty="0"/>
                  <a:t>. </a:t>
                </a:r>
                <a:r>
                  <a:rPr lang="en-US" sz="2500" dirty="0" err="1"/>
                  <a:t>Sử</a:t>
                </a:r>
                <a:r>
                  <a:rPr lang="en-US" sz="2500" dirty="0"/>
                  <a:t> </a:t>
                </a:r>
                <a:r>
                  <a:rPr lang="en-US" sz="2500" dirty="0" err="1"/>
                  <a:t>dụng</a:t>
                </a:r>
                <a:r>
                  <a:rPr lang="en-US" sz="2500" dirty="0"/>
                  <a:t> </a:t>
                </a:r>
                <a:r>
                  <a:rPr lang="en-US" sz="2500" dirty="0" err="1"/>
                  <a:t>chức</a:t>
                </a:r>
                <a:r>
                  <a:rPr lang="en-US" sz="2500" dirty="0"/>
                  <a:t> </a:t>
                </a:r>
                <a:r>
                  <a:rPr lang="en-US" sz="2500" dirty="0" err="1"/>
                  <a:t>năng</a:t>
                </a:r>
                <a:r>
                  <a:rPr lang="en-US" sz="2500" dirty="0"/>
                  <a:t> CALC </a:t>
                </a:r>
                <a:r>
                  <a:rPr lang="en-US" sz="2500" dirty="0" err="1"/>
                  <a:t>để</a:t>
                </a:r>
                <a:r>
                  <a:rPr lang="en-US" sz="2500" dirty="0"/>
                  <a:t> </a:t>
                </a:r>
                <a:r>
                  <a:rPr lang="en-US" sz="2500" dirty="0" err="1"/>
                  <a:t>thử</a:t>
                </a:r>
                <a:r>
                  <a:rPr lang="en-US" sz="2500" dirty="0"/>
                  <a:t> </a:t>
                </a:r>
                <a:r>
                  <a:rPr lang="en-US" sz="2500" dirty="0" err="1"/>
                  <a:t>đáp</a:t>
                </a:r>
                <a:r>
                  <a:rPr lang="en-US" sz="2500" dirty="0"/>
                  <a:t> </a:t>
                </a:r>
                <a:r>
                  <a:rPr lang="en-US" sz="2500" dirty="0" err="1"/>
                  <a:t>án</a:t>
                </a:r>
                <a:r>
                  <a:rPr lang="en-US" sz="2500" dirty="0"/>
                  <a:t> </a:t>
                </a:r>
                <a:r>
                  <a:rPr lang="en-US" sz="2500" dirty="0" err="1"/>
                  <a:t>hoặc</a:t>
                </a:r>
                <a:r>
                  <a:rPr lang="en-US" sz="2500" dirty="0"/>
                  <a:t> SOLVE ( SHIFT CALC) </a:t>
                </a:r>
                <a:r>
                  <a:rPr lang="en-US" sz="2500" dirty="0" err="1"/>
                  <a:t>để</a:t>
                </a:r>
                <a:r>
                  <a:rPr lang="en-US" sz="2500" dirty="0"/>
                  <a:t> </a:t>
                </a:r>
                <a:r>
                  <a:rPr lang="en-US" sz="2500" dirty="0" err="1"/>
                  <a:t>tìm</a:t>
                </a:r>
                <a:r>
                  <a:rPr lang="en-US" sz="2500" dirty="0"/>
                  <a:t> </a:t>
                </a:r>
                <a:r>
                  <a:rPr lang="en-US" sz="2500" dirty="0" err="1"/>
                  <a:t>ra</a:t>
                </a:r>
                <a:r>
                  <a:rPr lang="en-US" sz="2500" dirty="0"/>
                  <a:t> </a:t>
                </a:r>
                <a:r>
                  <a:rPr lang="en-US" sz="2500" dirty="0" err="1"/>
                  <a:t>đáp</a:t>
                </a:r>
                <a:r>
                  <a:rPr lang="en-US" sz="2500" dirty="0"/>
                  <a:t> </a:t>
                </a:r>
                <a:r>
                  <a:rPr lang="en-US" sz="2500" dirty="0" err="1"/>
                  <a:t>án</a:t>
                </a:r>
                <a:r>
                  <a:rPr lang="en-US" sz="25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011936"/>
                <a:ext cx="10515600" cy="5940009"/>
              </a:xfrm>
              <a:blipFill rotWithShape="1">
                <a:blip r:embed="rId2"/>
                <a:stretch>
                  <a:fillRect l="-870" t="-1437" r="-2029"/>
                </a:stretch>
              </a:blipFill>
            </p:spPr>
            <p:txBody>
              <a:bodyPr/>
              <a:lstStyle/>
              <a:p>
                <a:r>
                  <a:rPr lang="en-US">
                    <a:noFill/>
                  </a:rPr>
                  <a:t> </a:t>
                </a:r>
              </a:p>
            </p:txBody>
          </p:sp>
        </mc:Fallback>
      </mc:AlternateContent>
      <p:sp>
        <p:nvSpPr>
          <p:cNvPr id="4" name="Left Arrow 3">
            <a:hlinkClick r:id="rId3" action="ppaction://hlinksldjump"/>
          </p:cNvPr>
          <p:cNvSpPr/>
          <p:nvPr/>
        </p:nvSpPr>
        <p:spPr>
          <a:xfrm>
            <a:off x="11353800" y="6333565"/>
            <a:ext cx="508348" cy="2823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73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96982"/>
                <a:ext cx="10515600" cy="5320145"/>
              </a:xfrm>
            </p:spPr>
            <p:txBody>
              <a:bodyPr>
                <a:normAutofit/>
              </a:bodyPr>
              <a:lstStyle/>
              <a:p>
                <a:pPr marL="0" indent="0">
                  <a:buNone/>
                </a:pPr>
                <a:r>
                  <a:rPr lang="de-DE" sz="3200" b="1" dirty="0" smtClean="0">
                    <a:solidFill>
                      <a:srgbClr val="3333FF"/>
                    </a:solidFill>
                  </a:rPr>
                  <a:t>Câu 1</a:t>
                </a:r>
                <a:r>
                  <a:rPr lang="de-DE" sz="3200" b="1" smtClean="0">
                    <a:solidFill>
                      <a:srgbClr val="3333FF"/>
                    </a:solidFill>
                  </a:rPr>
                  <a:t>. </a:t>
                </a:r>
                <a:r>
                  <a:rPr lang="en-US" sz="3200" b="1">
                    <a:solidFill>
                      <a:srgbClr val="FF0000"/>
                    </a:solidFill>
                  </a:rPr>
                  <a:t>Chọn khẳng định sai</a:t>
                </a:r>
                <a:br>
                  <a:rPr lang="en-US" sz="3200" b="1">
                    <a:solidFill>
                      <a:srgbClr val="FF0000"/>
                    </a:solidFill>
                  </a:rPr>
                </a:br>
                <a:endParaRPr lang="en-US" sz="3200" b="1" smtClean="0">
                  <a:solidFill>
                    <a:srgbClr val="FF0000"/>
                  </a:solidFill>
                </a:endParaRPr>
              </a:p>
              <a:p>
                <a:pPr marL="0" indent="0">
                  <a:buNone/>
                </a:pPr>
                <a:r>
                  <a:rPr lang="en-US" sz="3200" b="1" smtClean="0"/>
                  <a:t>A</a:t>
                </a:r>
                <a:r>
                  <a:rPr lang="en-US" sz="3200" b="1"/>
                  <a:t>. </a:t>
                </a:r>
                <a:r>
                  <a:rPr lang="en-US" sz="3200"/>
                  <a:t>Hàm số </a:t>
                </a:r>
                <a14:m>
                  <m:oMath xmlns:m="http://schemas.openxmlformats.org/officeDocument/2006/math">
                    <m:r>
                      <a:rPr lang="en-US" sz="3200" i="1">
                        <a:latin typeface="Cambria Math"/>
                      </a:rPr>
                      <m:t>𝑦</m:t>
                    </m:r>
                    <m:r>
                      <a:rPr lang="en-US" sz="3200" i="1">
                        <a:latin typeface="Cambria Math"/>
                      </a:rPr>
                      <m:t>=</m:t>
                    </m:r>
                    <m:sSup>
                      <m:sSupPr>
                        <m:ctrlPr>
                          <a:rPr lang="en-US" sz="3200" i="1">
                            <a:latin typeface="Cambria Math" panose="02040503050406030204" pitchFamily="18" charset="0"/>
                          </a:rPr>
                        </m:ctrlPr>
                      </m:sSupPr>
                      <m:e>
                        <m:r>
                          <a:rPr lang="en-US" sz="3200" i="1">
                            <a:latin typeface="Cambria Math"/>
                          </a:rPr>
                          <m:t>3</m:t>
                        </m:r>
                      </m:e>
                      <m:sup>
                        <m:r>
                          <a:rPr lang="en-US" sz="3200" i="1">
                            <a:latin typeface="Cambria Math"/>
                          </a:rPr>
                          <m:t>𝑥</m:t>
                        </m:r>
                      </m:sup>
                    </m:sSup>
                  </m:oMath>
                </a14:m>
                <a:r>
                  <a:rPr lang="en-US" sz="3200"/>
                  <a:t> xác định trên </a:t>
                </a:r>
                <a14:m>
                  <m:oMath xmlns:m="http://schemas.openxmlformats.org/officeDocument/2006/math">
                    <m:r>
                      <a:rPr lang="en-US" sz="3200" i="1">
                        <a:latin typeface="Cambria Math"/>
                      </a:rPr>
                      <m:t>ℝ</m:t>
                    </m:r>
                    <m:r>
                      <a:rPr lang="en-US" sz="3200" i="1">
                        <a:latin typeface="Cambria Math"/>
                      </a:rPr>
                      <m:t>.</m:t>
                    </m:r>
                  </m:oMath>
                </a14:m>
                <a:endParaRPr lang="en-US" sz="3200"/>
              </a:p>
              <a:p>
                <a:pPr marL="0" indent="0">
                  <a:buNone/>
                </a:pPr>
                <a:r>
                  <a:rPr lang="en-US" sz="3200" b="1"/>
                  <a:t>B. </a:t>
                </a:r>
                <a:r>
                  <a:rPr lang="en-US" sz="3200"/>
                  <a:t>Hàm số </a:t>
                </a:r>
                <a14:m>
                  <m:oMath xmlns:m="http://schemas.openxmlformats.org/officeDocument/2006/math">
                    <m:r>
                      <a:rPr lang="en-US" sz="3200" i="1">
                        <a:latin typeface="Cambria Math"/>
                      </a:rPr>
                      <m:t>𝑦</m:t>
                    </m:r>
                    <m:r>
                      <a:rPr lang="en-US" sz="3200" i="1">
                        <a:latin typeface="Cambria Math"/>
                      </a:rPr>
                      <m:t>=</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en-US" sz="3200" i="1">
                                <a:latin typeface="Cambria Math"/>
                              </a:rPr>
                              <m:t>𝑙𝑜𝑔</m:t>
                            </m:r>
                          </m:e>
                          <m:sub>
                            <m:r>
                              <a:rPr lang="en-US" sz="3200" i="1">
                                <a:latin typeface="Cambria Math"/>
                              </a:rPr>
                              <m:t>3</m:t>
                            </m:r>
                          </m:sub>
                        </m:sSub>
                      </m:fName>
                      <m:e>
                        <m:r>
                          <a:rPr lang="en-US" sz="3200" i="1">
                            <a:latin typeface="Cambria Math"/>
                          </a:rPr>
                          <m:t>𝑥</m:t>
                        </m:r>
                      </m:e>
                    </m:func>
                  </m:oMath>
                </a14:m>
                <a:r>
                  <a:rPr lang="en-US" sz="3200"/>
                  <a:t> có tập xác định là </a:t>
                </a:r>
                <a14:m>
                  <m:oMath xmlns:m="http://schemas.openxmlformats.org/officeDocument/2006/math">
                    <m:r>
                      <a:rPr lang="en-US" sz="3200" i="1">
                        <a:latin typeface="Cambria Math"/>
                      </a:rPr>
                      <m:t>𝐷</m:t>
                    </m:r>
                    <m:r>
                      <a:rPr lang="en-US" sz="3200" i="1">
                        <a:latin typeface="Cambria Math"/>
                      </a:rPr>
                      <m:t>=</m:t>
                    </m:r>
                    <m:d>
                      <m:dPr>
                        <m:ctrlPr>
                          <a:rPr lang="en-US" sz="3200" i="1">
                            <a:latin typeface="Cambria Math" panose="02040503050406030204" pitchFamily="18" charset="0"/>
                          </a:rPr>
                        </m:ctrlPr>
                      </m:dPr>
                      <m:e>
                        <m:r>
                          <a:rPr lang="en-US" sz="3200" i="1">
                            <a:latin typeface="Cambria Math"/>
                          </a:rPr>
                          <m:t>0;+∞</m:t>
                        </m:r>
                      </m:e>
                    </m:d>
                    <m:r>
                      <a:rPr lang="en-US" sz="3200" i="1">
                        <a:latin typeface="Cambria Math"/>
                      </a:rPr>
                      <m:t>.</m:t>
                    </m:r>
                  </m:oMath>
                </a14:m>
                <a:endParaRPr lang="en-US" sz="3200"/>
              </a:p>
              <a:p>
                <a:pPr marL="0" indent="0">
                  <a:buNone/>
                </a:pPr>
                <a:r>
                  <a:rPr lang="en-US" sz="3200" b="1"/>
                  <a:t>C. </a:t>
                </a:r>
                <a:r>
                  <a:rPr lang="en-US" sz="3200"/>
                  <a:t>Hàm số </a:t>
                </a:r>
                <a14:m>
                  <m:oMath xmlns:m="http://schemas.openxmlformats.org/officeDocument/2006/math">
                    <m:r>
                      <a:rPr lang="en-US" sz="3200" i="1">
                        <a:latin typeface="Cambria Math"/>
                      </a:rPr>
                      <m:t>𝑦</m:t>
                    </m:r>
                    <m:r>
                      <a:rPr lang="en-US" sz="3200" i="1">
                        <a:latin typeface="Cambria Math"/>
                      </a:rPr>
                      <m:t>=</m:t>
                    </m:r>
                    <m:sSup>
                      <m:sSupPr>
                        <m:ctrlPr>
                          <a:rPr lang="en-US" sz="3200" i="1">
                            <a:latin typeface="Cambria Math" panose="02040503050406030204" pitchFamily="18" charset="0"/>
                          </a:rPr>
                        </m:ctrlPr>
                      </m:sSupPr>
                      <m:e>
                        <m:r>
                          <a:rPr lang="en-US" sz="3200" i="1">
                            <a:latin typeface="Cambria Math"/>
                          </a:rPr>
                          <m:t>𝑒</m:t>
                        </m:r>
                      </m:e>
                      <m:sup>
                        <m:r>
                          <a:rPr lang="en-US" sz="3200" i="1">
                            <a:latin typeface="Cambria Math"/>
                          </a:rPr>
                          <m:t>𝑥</m:t>
                        </m:r>
                      </m:sup>
                    </m:sSup>
                  </m:oMath>
                </a14:m>
                <a:r>
                  <a:rPr lang="en-US" sz="3200"/>
                  <a:t> có tập xác định </a:t>
                </a:r>
                <a14:m>
                  <m:oMath xmlns:m="http://schemas.openxmlformats.org/officeDocument/2006/math">
                    <m:r>
                      <a:rPr lang="en-US" sz="3200" i="1">
                        <a:latin typeface="Cambria Math"/>
                      </a:rPr>
                      <m:t>𝐷</m:t>
                    </m:r>
                    <m:r>
                      <a:rPr lang="en-US" sz="3200" i="1">
                        <a:latin typeface="Cambria Math"/>
                      </a:rPr>
                      <m:t>=</m:t>
                    </m:r>
                    <m:r>
                      <a:rPr lang="en-US" sz="3200" i="1">
                        <a:latin typeface="Cambria Math"/>
                      </a:rPr>
                      <m:t>ℝ</m:t>
                    </m:r>
                    <m:r>
                      <a:rPr lang="en-US" sz="3200" i="1">
                        <a:latin typeface="Cambria Math"/>
                      </a:rPr>
                      <m:t>.</m:t>
                    </m:r>
                  </m:oMath>
                </a14:m>
                <a:endParaRPr lang="en-US" sz="3200"/>
              </a:p>
              <a:p>
                <a:pPr marL="0" indent="0">
                  <a:buNone/>
                </a:pPr>
                <a:r>
                  <a:rPr lang="en-US" sz="3200" b="1"/>
                  <a:t>D. </a:t>
                </a:r>
                <a:r>
                  <a:rPr lang="en-US" sz="3200"/>
                  <a:t>Hàm số Hàm số </a:t>
                </a:r>
                <a14:m>
                  <m:oMath xmlns:m="http://schemas.openxmlformats.org/officeDocument/2006/math">
                    <m:r>
                      <a:rPr lang="en-US" sz="3200" i="1">
                        <a:latin typeface="Cambria Math"/>
                      </a:rPr>
                      <m:t>𝑦</m:t>
                    </m:r>
                    <m:r>
                      <a:rPr lang="en-US" sz="3200" i="1">
                        <a:latin typeface="Cambria Math"/>
                      </a:rPr>
                      <m:t>=</m:t>
                    </m:r>
                    <m:func>
                      <m:funcPr>
                        <m:ctrlPr>
                          <a:rPr lang="en-US" sz="3200" i="1">
                            <a:latin typeface="Cambria Math" panose="02040503050406030204" pitchFamily="18" charset="0"/>
                          </a:rPr>
                        </m:ctrlPr>
                      </m:funcPr>
                      <m:fName>
                        <m:r>
                          <a:rPr lang="en-US" sz="3200" i="1">
                            <a:latin typeface="Cambria Math"/>
                          </a:rPr>
                          <m:t>𝑙𝑜𝑔</m:t>
                        </m:r>
                      </m:fName>
                      <m:e>
                        <m:r>
                          <a:rPr lang="en-US" sz="3200" i="1">
                            <a:latin typeface="Cambria Math"/>
                          </a:rPr>
                          <m:t>𝑥</m:t>
                        </m:r>
                      </m:e>
                    </m:func>
                  </m:oMath>
                </a14:m>
                <a:r>
                  <a:rPr lang="en-US" sz="3200"/>
                  <a:t> có tập xác định là </a:t>
                </a:r>
                <a14:m>
                  <m:oMath xmlns:m="http://schemas.openxmlformats.org/officeDocument/2006/math">
                    <m:r>
                      <a:rPr lang="en-US" sz="3200" i="1">
                        <a:latin typeface="Cambria Math"/>
                      </a:rPr>
                      <m:t>𝐷</m:t>
                    </m:r>
                    <m:r>
                      <a:rPr lang="en-US" sz="3200" i="1">
                        <a:latin typeface="Cambria Math"/>
                      </a:rPr>
                      <m:t>=</m:t>
                    </m:r>
                    <m:r>
                      <a:rPr lang="en-US" sz="3200" i="1">
                        <a:latin typeface="Cambria Math"/>
                      </a:rPr>
                      <m:t>ℝ</m:t>
                    </m:r>
                    <m:r>
                      <a:rPr lang="en-US" sz="3200" i="1">
                        <a:latin typeface="Cambria Math"/>
                      </a:rPr>
                      <m:t>.</m:t>
                    </m:r>
                  </m:oMath>
                </a14:m>
                <a:endParaRPr lang="en-US" sz="3200"/>
              </a:p>
              <a:p>
                <a:pPr marL="0" indent="0">
                  <a:buNone/>
                </a:pPr>
                <a:r>
                  <a:rPr lang="en-US" sz="3200">
                    <a:solidFill>
                      <a:srgbClr val="FF0000"/>
                    </a:solidFill>
                  </a:rPr>
                  <a:t>                           </a:t>
                </a:r>
              </a:p>
              <a:p>
                <a:pPr marL="0" indent="0">
                  <a:buNone/>
                </a:pPr>
                <a:r>
                  <a:rPr lang="en-US" sz="3200">
                    <a:solidFill>
                      <a:srgbClr val="FF0000"/>
                    </a:solidFill>
                  </a:rPr>
                  <a:t>                                                                      </a:t>
                </a:r>
                <a:r>
                  <a:rPr lang="en-US" sz="3200" b="1">
                    <a:solidFill>
                      <a:srgbClr val="FF0000"/>
                    </a:solidFill>
                  </a:rPr>
                  <a:t>Đáp án D</a:t>
                </a:r>
                <a:endParaRPr lang="en-US" sz="3200" b="1"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96982"/>
                <a:ext cx="10515600" cy="5320145"/>
              </a:xfrm>
              <a:blipFill rotWithShape="1">
                <a:blip r:embed="rId2"/>
                <a:stretch>
                  <a:fillRect l="-1507" t="-2520"/>
                </a:stretch>
              </a:blipFill>
            </p:spPr>
            <p:txBody>
              <a:bodyPr/>
              <a:lstStyle/>
              <a:p>
                <a:r>
                  <a:rPr lang="en-US">
                    <a:noFill/>
                  </a:rPr>
                  <a:t> </a:t>
                </a:r>
              </a:p>
            </p:txBody>
          </p:sp>
        </mc:Fallback>
      </mc:AlternateContent>
      <p:sp>
        <p:nvSpPr>
          <p:cNvPr id="4" name="Text Placeholder 2"/>
          <p:cNvSpPr txBox="1">
            <a:spLocks/>
          </p:cNvSpPr>
          <p:nvPr/>
        </p:nvSpPr>
        <p:spPr>
          <a:xfrm>
            <a:off x="838200" y="2701637"/>
            <a:ext cx="10515600" cy="2812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latin typeface="Times New Roman" panose="02020603050405020304" pitchFamily="18" charset="0"/>
            </a:endParaRPr>
          </a:p>
        </p:txBody>
      </p:sp>
      <p:sp>
        <p:nvSpPr>
          <p:cNvPr id="2" name="Right Arrow 1">
            <a:hlinkClick r:id="rId3" action="ppaction://hlinksldjump"/>
          </p:cNvPr>
          <p:cNvSpPr/>
          <p:nvPr/>
        </p:nvSpPr>
        <p:spPr>
          <a:xfrm>
            <a:off x="9434945" y="5846618"/>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1</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Nhận</a:t>
            </a:r>
            <a:r>
              <a:rPr lang="en-US" b="1" dirty="0" smtClean="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biết</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8719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19545" y="512619"/>
                <a:ext cx="11215255" cy="5971308"/>
              </a:xfrm>
            </p:spPr>
            <p:txBody>
              <a:bodyPr>
                <a:noAutofit/>
              </a:bodyPr>
              <a:lstStyle/>
              <a:p>
                <a:pPr marL="0" indent="0">
                  <a:buNone/>
                </a:pPr>
                <a:r>
                  <a:rPr lang="de-DE" sz="3200" b="1" dirty="0" smtClean="0">
                    <a:solidFill>
                      <a:srgbClr val="3333FF"/>
                    </a:solidFill>
                  </a:rPr>
                  <a:t>Câu 2. </a:t>
                </a:r>
                <a:r>
                  <a:rPr lang="en-US" sz="3200" b="1">
                    <a:solidFill>
                      <a:srgbClr val="FF0000"/>
                    </a:solidFill>
                  </a:rPr>
                  <a:t>Tìm tập xác định </a:t>
                </a:r>
                <a14:m>
                  <m:oMath xmlns:m="http://schemas.openxmlformats.org/officeDocument/2006/math">
                    <m:r>
                      <a:rPr lang="en-US" sz="3200" b="1" i="1">
                        <a:solidFill>
                          <a:srgbClr val="FF0000"/>
                        </a:solidFill>
                        <a:latin typeface="Cambria Math"/>
                      </a:rPr>
                      <m:t>𝑫</m:t>
                    </m:r>
                  </m:oMath>
                </a14:m>
                <a:r>
                  <a:rPr lang="en-US" sz="3200" b="1">
                    <a:solidFill>
                      <a:srgbClr val="FF0000"/>
                    </a:solidFill>
                  </a:rPr>
                  <a:t> của hàm số </a:t>
                </a:r>
                <a:br>
                  <a:rPr lang="en-US" sz="3200" b="1">
                    <a:solidFill>
                      <a:srgbClr val="FF0000"/>
                    </a:solidFill>
                  </a:rPr>
                </a:br>
                <a:r>
                  <a:rPr lang="en-US" sz="3200" b="1">
                    <a:solidFill>
                      <a:srgbClr val="FF0000"/>
                    </a:solidFill>
                  </a:rPr>
                  <a:t>                  </a:t>
                </a:r>
                <a14:m>
                  <m:oMath xmlns:m="http://schemas.openxmlformats.org/officeDocument/2006/math">
                    <m:r>
                      <a:rPr lang="en-US" sz="3200" b="1" i="1">
                        <a:solidFill>
                          <a:srgbClr val="FF0000"/>
                        </a:solidFill>
                        <a:latin typeface="Cambria Math"/>
                      </a:rPr>
                      <m:t>𝒚</m:t>
                    </m:r>
                    <m:r>
                      <a:rPr lang="en-US" sz="3200" b="1" i="1">
                        <a:solidFill>
                          <a:srgbClr val="FF0000"/>
                        </a:solidFill>
                        <a:latin typeface="Cambria Math"/>
                      </a:rPr>
                      <m:t>=</m:t>
                    </m:r>
                    <m:func>
                      <m:funcPr>
                        <m:ctrlPr>
                          <a:rPr lang="en-US" sz="3200" b="1" i="1">
                            <a:solidFill>
                              <a:srgbClr val="FF0000"/>
                            </a:solidFill>
                            <a:latin typeface="Cambria Math" panose="02040503050406030204" pitchFamily="18" charset="0"/>
                          </a:rPr>
                        </m:ctrlPr>
                      </m:funcPr>
                      <m:fName>
                        <m:sSub>
                          <m:sSubPr>
                            <m:ctrlPr>
                              <a:rPr lang="en-US" sz="3200" b="1" i="1">
                                <a:solidFill>
                                  <a:srgbClr val="FF0000"/>
                                </a:solidFill>
                                <a:latin typeface="Cambria Math" panose="02040503050406030204" pitchFamily="18" charset="0"/>
                              </a:rPr>
                            </m:ctrlPr>
                          </m:sSubPr>
                          <m:e>
                            <m:r>
                              <a:rPr lang="en-US" sz="3200" b="1" i="1">
                                <a:solidFill>
                                  <a:srgbClr val="FF0000"/>
                                </a:solidFill>
                                <a:latin typeface="Cambria Math"/>
                              </a:rPr>
                              <m:t>𝒍𝒐𝒈</m:t>
                            </m:r>
                          </m:e>
                          <m:sub>
                            <m:r>
                              <a:rPr lang="en-US" sz="3200" b="1" i="1">
                                <a:solidFill>
                                  <a:srgbClr val="FF0000"/>
                                </a:solidFill>
                                <a:latin typeface="Cambria Math"/>
                              </a:rPr>
                              <m:t>𝟑</m:t>
                            </m:r>
                          </m:sub>
                        </m:sSub>
                      </m:fName>
                      <m:e>
                        <m:d>
                          <m:dPr>
                            <m:ctrlPr>
                              <a:rPr lang="en-US" sz="3200" b="1" i="1">
                                <a:solidFill>
                                  <a:srgbClr val="FF0000"/>
                                </a:solidFill>
                                <a:latin typeface="Cambria Math" panose="02040503050406030204" pitchFamily="18" charset="0"/>
                              </a:rPr>
                            </m:ctrlPr>
                          </m:dPr>
                          <m:e>
                            <m:sSup>
                              <m:sSupPr>
                                <m:ctrlPr>
                                  <a:rPr lang="en-US" sz="3200" b="1" i="1">
                                    <a:solidFill>
                                      <a:srgbClr val="FF0000"/>
                                    </a:solidFill>
                                    <a:latin typeface="Cambria Math" panose="02040503050406030204" pitchFamily="18" charset="0"/>
                                  </a:rPr>
                                </m:ctrlPr>
                              </m:sSupPr>
                              <m:e>
                                <m:r>
                                  <a:rPr lang="en-US" sz="3200" b="1" i="1">
                                    <a:solidFill>
                                      <a:srgbClr val="FF0000"/>
                                    </a:solidFill>
                                    <a:latin typeface="Cambria Math"/>
                                  </a:rPr>
                                  <m:t>𝒙</m:t>
                                </m:r>
                              </m:e>
                              <m:sup>
                                <m:r>
                                  <a:rPr lang="en-US" sz="3200" b="1" i="1">
                                    <a:solidFill>
                                      <a:srgbClr val="FF0000"/>
                                    </a:solidFill>
                                    <a:latin typeface="Cambria Math"/>
                                  </a:rPr>
                                  <m:t>𝟐</m:t>
                                </m:r>
                              </m:sup>
                            </m:sSup>
                            <m:r>
                              <a:rPr lang="en-US" sz="3200" b="1" i="1">
                                <a:solidFill>
                                  <a:srgbClr val="FF0000"/>
                                </a:solidFill>
                                <a:latin typeface="Cambria Math"/>
                              </a:rPr>
                              <m:t>+</m:t>
                            </m:r>
                            <m:r>
                              <a:rPr lang="en-US" sz="3200" b="1" i="1">
                                <a:solidFill>
                                  <a:srgbClr val="FF0000"/>
                                </a:solidFill>
                                <a:latin typeface="Cambria Math"/>
                              </a:rPr>
                              <m:t>𝟑</m:t>
                            </m:r>
                            <m:r>
                              <a:rPr lang="en-US" sz="3200" b="1" i="1">
                                <a:solidFill>
                                  <a:srgbClr val="FF0000"/>
                                </a:solidFill>
                                <a:latin typeface="Cambria Math"/>
                              </a:rPr>
                              <m:t>𝒙</m:t>
                            </m:r>
                            <m:r>
                              <a:rPr lang="en-US" sz="3200" b="1" i="1">
                                <a:solidFill>
                                  <a:srgbClr val="FF0000"/>
                                </a:solidFill>
                                <a:latin typeface="Cambria Math"/>
                              </a:rPr>
                              <m:t>+</m:t>
                            </m:r>
                            <m:r>
                              <a:rPr lang="en-US" sz="3200" b="1" i="1">
                                <a:solidFill>
                                  <a:srgbClr val="FF0000"/>
                                </a:solidFill>
                                <a:latin typeface="Cambria Math"/>
                              </a:rPr>
                              <m:t>𝟐</m:t>
                            </m:r>
                          </m:e>
                        </m:d>
                      </m:e>
                    </m:func>
                  </m:oMath>
                </a14:m>
                <a:r>
                  <a:rPr lang="en-US" sz="3200" b="1">
                    <a:solidFill>
                      <a:srgbClr val="FF0000"/>
                    </a:solidFill>
                  </a:rPr>
                  <a:t>.</a:t>
                </a:r>
                <a:br>
                  <a:rPr lang="en-US" sz="3200" b="1">
                    <a:solidFill>
                      <a:srgbClr val="FF0000"/>
                    </a:solidFill>
                  </a:rPr>
                </a:br>
                <a:r>
                  <a:rPr lang="en-US" sz="3200" b="1">
                    <a:solidFill>
                      <a:srgbClr val="FF0000"/>
                    </a:solidFill>
                  </a:rPr>
                  <a:t/>
                </a:r>
                <a:br>
                  <a:rPr lang="en-US" sz="3200" b="1">
                    <a:solidFill>
                      <a:srgbClr val="FF0000"/>
                    </a:solidFill>
                  </a:rPr>
                </a:br>
                <a:r>
                  <a:rPr lang="en-US" sz="3200" b="1"/>
                  <a:t>A. </a:t>
                </a:r>
                <a14:m>
                  <m:oMath xmlns:m="http://schemas.openxmlformats.org/officeDocument/2006/math">
                    <m:r>
                      <a:rPr lang="en-US" sz="3200" b="1">
                        <a:latin typeface="Cambria Math"/>
                      </a:rPr>
                      <m:t>    </m:t>
                    </m:r>
                    <m:r>
                      <a:rPr lang="en-US" sz="3200" b="1" i="1">
                        <a:latin typeface="Cambria Math"/>
                      </a:rPr>
                      <m:t>𝑫</m:t>
                    </m:r>
                    <m:r>
                      <a:rPr lang="en-US" sz="3200" b="1" i="1">
                        <a:latin typeface="Cambria Math"/>
                      </a:rPr>
                      <m:t>=</m:t>
                    </m:r>
                    <m:d>
                      <m:dPr>
                        <m:begChr m:val="["/>
                        <m:endChr m:val="]"/>
                        <m:ctrlPr>
                          <a:rPr lang="en-US" sz="3200" b="1" i="1">
                            <a:latin typeface="Cambria Math" panose="02040503050406030204" pitchFamily="18" charset="0"/>
                          </a:rPr>
                        </m:ctrlPr>
                      </m:dPr>
                      <m:e>
                        <m:r>
                          <a:rPr lang="en-US" sz="3200" b="1" i="1">
                            <a:latin typeface="Cambria Math"/>
                          </a:rPr>
                          <m:t>−</m:t>
                        </m:r>
                        <m:r>
                          <a:rPr lang="en-US" sz="3200" b="1" i="1">
                            <a:latin typeface="Cambria Math"/>
                          </a:rPr>
                          <m:t>𝟐</m:t>
                        </m:r>
                        <m:r>
                          <a:rPr lang="en-US" sz="3200" b="1" i="1">
                            <a:latin typeface="Cambria Math"/>
                          </a:rPr>
                          <m:t>,−</m:t>
                        </m:r>
                        <m:r>
                          <a:rPr lang="en-US" sz="3200" b="1" i="1">
                            <a:latin typeface="Cambria Math"/>
                          </a:rPr>
                          <m:t>𝟏</m:t>
                        </m:r>
                      </m:e>
                    </m:d>
                    <m:r>
                      <a:rPr lang="en-US" sz="3200" b="1" i="1">
                        <a:latin typeface="Cambria Math"/>
                      </a:rPr>
                      <m:t>.</m:t>
                    </m:r>
                  </m:oMath>
                </a14:m>
                <a:r>
                  <a:rPr lang="en-US" sz="3200"/>
                  <a:t>	</a:t>
                </a:r>
              </a:p>
              <a:p>
                <a:pPr marL="0" indent="0">
                  <a:buNone/>
                </a:pPr>
                <a:r>
                  <a:rPr lang="en-US" sz="3200" b="1"/>
                  <a:t>B. </a:t>
                </a:r>
                <a14:m>
                  <m:oMath xmlns:m="http://schemas.openxmlformats.org/officeDocument/2006/math">
                    <m:r>
                      <a:rPr lang="en-US" sz="3200" b="1">
                        <a:latin typeface="Cambria Math"/>
                      </a:rPr>
                      <m:t>    </m:t>
                    </m:r>
                    <m:r>
                      <a:rPr lang="en-US" sz="3200" b="1" i="1">
                        <a:latin typeface="Cambria Math"/>
                      </a:rPr>
                      <m:t>𝑫</m:t>
                    </m:r>
                    <m:r>
                      <a:rPr lang="en-US" sz="3200" b="1" i="1">
                        <a:latin typeface="Cambria Math"/>
                      </a:rPr>
                      <m:t>=</m:t>
                    </m:r>
                    <m:d>
                      <m:dPr>
                        <m:ctrlPr>
                          <a:rPr lang="en-US" sz="3200" b="1" i="1">
                            <a:latin typeface="Cambria Math" panose="02040503050406030204" pitchFamily="18" charset="0"/>
                          </a:rPr>
                        </m:ctrlPr>
                      </m:dPr>
                      <m:e>
                        <m:r>
                          <a:rPr lang="en-US" sz="3200" b="1" i="1">
                            <a:latin typeface="Cambria Math"/>
                          </a:rPr>
                          <m:t>−∞,−</m:t>
                        </m:r>
                        <m:r>
                          <a:rPr lang="en-US" sz="3200" b="1" i="1">
                            <a:latin typeface="Cambria Math"/>
                          </a:rPr>
                          <m:t>𝟐</m:t>
                        </m:r>
                      </m:e>
                    </m:d>
                    <m:r>
                      <a:rPr lang="en-US" sz="3200" b="1" i="1">
                        <a:latin typeface="Cambria Math"/>
                      </a:rPr>
                      <m:t>∪</m:t>
                    </m:r>
                    <m:d>
                      <m:dPr>
                        <m:ctrlPr>
                          <a:rPr lang="en-US" sz="3200" b="1" i="1">
                            <a:latin typeface="Cambria Math" panose="02040503050406030204" pitchFamily="18" charset="0"/>
                          </a:rPr>
                        </m:ctrlPr>
                      </m:dPr>
                      <m:e>
                        <m:r>
                          <a:rPr lang="en-US" sz="3200" b="1" i="1">
                            <a:latin typeface="Cambria Math"/>
                          </a:rPr>
                          <m:t>−</m:t>
                        </m:r>
                        <m:r>
                          <a:rPr lang="en-US" sz="3200" b="1" i="1">
                            <a:latin typeface="Cambria Math"/>
                          </a:rPr>
                          <m:t>𝟏</m:t>
                        </m:r>
                        <m:r>
                          <a:rPr lang="en-US" sz="3200" b="1" i="1">
                            <a:latin typeface="Cambria Math"/>
                          </a:rPr>
                          <m:t>,+∞</m:t>
                        </m:r>
                      </m:e>
                    </m:d>
                  </m:oMath>
                </a14:m>
                <a:r>
                  <a:rPr lang="en-US" sz="3200"/>
                  <a:t>.</a:t>
                </a:r>
              </a:p>
              <a:p>
                <a:pPr marL="0" indent="0">
                  <a:buNone/>
                </a:pPr>
                <a:r>
                  <a:rPr lang="en-US" sz="3200" b="1"/>
                  <a:t>C. </a:t>
                </a:r>
                <a14:m>
                  <m:oMath xmlns:m="http://schemas.openxmlformats.org/officeDocument/2006/math">
                    <m:r>
                      <a:rPr lang="en-US" sz="3200" b="1">
                        <a:latin typeface="Cambria Math"/>
                      </a:rPr>
                      <m:t>    </m:t>
                    </m:r>
                    <m:r>
                      <a:rPr lang="en-US" sz="3200" b="1" i="1">
                        <a:latin typeface="Cambria Math"/>
                      </a:rPr>
                      <m:t>𝑫</m:t>
                    </m:r>
                    <m:r>
                      <a:rPr lang="en-US" sz="3200" b="1" i="1">
                        <a:latin typeface="Cambria Math"/>
                      </a:rPr>
                      <m:t>=</m:t>
                    </m:r>
                    <m:d>
                      <m:dPr>
                        <m:ctrlPr>
                          <a:rPr lang="en-US" sz="3200" b="1" i="1">
                            <a:latin typeface="Cambria Math" panose="02040503050406030204" pitchFamily="18" charset="0"/>
                          </a:rPr>
                        </m:ctrlPr>
                      </m:dPr>
                      <m:e>
                        <m:r>
                          <a:rPr lang="en-US" sz="3200" b="1" i="1">
                            <a:latin typeface="Cambria Math"/>
                          </a:rPr>
                          <m:t>−</m:t>
                        </m:r>
                        <m:r>
                          <a:rPr lang="en-US" sz="3200" b="1" i="1">
                            <a:latin typeface="Cambria Math"/>
                          </a:rPr>
                          <m:t>𝟐</m:t>
                        </m:r>
                        <m:r>
                          <a:rPr lang="en-US" sz="3200" b="1" i="1">
                            <a:latin typeface="Cambria Math"/>
                          </a:rPr>
                          <m:t>,−</m:t>
                        </m:r>
                        <m:r>
                          <a:rPr lang="en-US" sz="3200" b="1" i="1">
                            <a:latin typeface="Cambria Math"/>
                          </a:rPr>
                          <m:t>𝟏</m:t>
                        </m:r>
                      </m:e>
                    </m:d>
                  </m:oMath>
                </a14:m>
                <a:r>
                  <a:rPr lang="en-US" sz="3200"/>
                  <a:t>.	</a:t>
                </a:r>
              </a:p>
              <a:p>
                <a:pPr marL="0" indent="0">
                  <a:buNone/>
                </a:pPr>
                <a:r>
                  <a:rPr lang="en-US" sz="3200" b="1"/>
                  <a:t>D. </a:t>
                </a:r>
                <a14:m>
                  <m:oMath xmlns:m="http://schemas.openxmlformats.org/officeDocument/2006/math">
                    <m:r>
                      <a:rPr lang="en-US" sz="3200" b="1">
                        <a:latin typeface="Cambria Math"/>
                      </a:rPr>
                      <m:t>    </m:t>
                    </m:r>
                    <m:r>
                      <a:rPr lang="en-US" sz="3200" b="1" i="1">
                        <a:latin typeface="Cambria Math"/>
                      </a:rPr>
                      <m:t>𝑫</m:t>
                    </m:r>
                    <m:r>
                      <a:rPr lang="en-US" sz="3200" b="1" i="1">
                        <a:latin typeface="Cambria Math"/>
                      </a:rPr>
                      <m:t>=</m:t>
                    </m:r>
                    <m:d>
                      <m:dPr>
                        <m:begChr m:val=""/>
                        <m:endChr m:val=""/>
                        <m:ctrlPr>
                          <a:rPr lang="en-US" sz="3200" b="1" i="1">
                            <a:latin typeface="Cambria Math" panose="02040503050406030204" pitchFamily="18" charset="0"/>
                          </a:rPr>
                        </m:ctrlPr>
                      </m:dPr>
                      <m:e>
                        <m:r>
                          <a:rPr lang="en-US" sz="3200" b="1" i="1">
                            <a:latin typeface="Cambria Math"/>
                          </a:rPr>
                          <m:t>(−∞,−</m:t>
                        </m:r>
                        <m:r>
                          <a:rPr lang="en-US" sz="3200" b="1" i="1">
                            <a:latin typeface="Cambria Math"/>
                          </a:rPr>
                          <m:t>𝟐</m:t>
                        </m:r>
                        <m:r>
                          <a:rPr lang="en-US" sz="3200" b="1" i="1">
                            <a:latin typeface="Cambria Math"/>
                          </a:rPr>
                          <m:t>]</m:t>
                        </m:r>
                      </m:e>
                    </m:d>
                    <m:r>
                      <a:rPr lang="en-US" sz="3200" b="1" i="1">
                        <a:latin typeface="Cambria Math"/>
                      </a:rPr>
                      <m:t>∪[</m:t>
                    </m:r>
                    <m:d>
                      <m:dPr>
                        <m:begChr m:val=""/>
                        <m:ctrlPr>
                          <a:rPr lang="en-US" sz="3200" b="1" i="1">
                            <a:latin typeface="Cambria Math" panose="02040503050406030204" pitchFamily="18" charset="0"/>
                          </a:rPr>
                        </m:ctrlPr>
                      </m:dPr>
                      <m:e>
                        <m:r>
                          <a:rPr lang="en-US" sz="3200" b="1" i="1">
                            <a:latin typeface="Cambria Math"/>
                          </a:rPr>
                          <m:t>−</m:t>
                        </m:r>
                        <m:r>
                          <a:rPr lang="en-US" sz="3200" b="1" i="1">
                            <a:latin typeface="Cambria Math"/>
                          </a:rPr>
                          <m:t>𝟏</m:t>
                        </m:r>
                        <m:r>
                          <a:rPr lang="en-US" sz="3200" b="1" i="1">
                            <a:latin typeface="Cambria Math"/>
                          </a:rPr>
                          <m:t>,+∞</m:t>
                        </m:r>
                      </m:e>
                    </m:d>
                  </m:oMath>
                </a14:m>
                <a:r>
                  <a:rPr lang="en-US" sz="3200"/>
                  <a:t>.</a:t>
                </a:r>
              </a:p>
              <a:p>
                <a:pPr marL="0" indent="0">
                  <a:buNone/>
                </a:pPr>
                <a:r>
                  <a:rPr lang="en-US" sz="3200">
                    <a:solidFill>
                      <a:srgbClr val="FF0000"/>
                    </a:solidFill>
                  </a:rPr>
                  <a:t>                           </a:t>
                </a:r>
              </a:p>
              <a:p>
                <a:pPr marL="0" indent="0">
                  <a:buNone/>
                </a:pPr>
                <a:r>
                  <a:rPr lang="en-US" sz="3200">
                    <a:solidFill>
                      <a:srgbClr val="FF0000"/>
                    </a:solidFill>
                  </a:rPr>
                  <a:t>                                                                      </a:t>
                </a:r>
                <a:r>
                  <a:rPr lang="en-US" sz="3200" b="1">
                    <a:solidFill>
                      <a:srgbClr val="FF0000"/>
                    </a:solidFill>
                  </a:rPr>
                  <a:t>Đáp án B</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19545" y="512619"/>
                <a:ext cx="11215255" cy="5971308"/>
              </a:xfrm>
              <a:blipFill rotWithShape="1">
                <a:blip r:embed="rId2"/>
                <a:stretch>
                  <a:fillRect l="-1359" t="-2245"/>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1</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Nhận</a:t>
            </a:r>
            <a:r>
              <a:rPr lang="en-US" b="1" dirty="0" smtClean="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biết</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98579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332510"/>
                <a:ext cx="10515600" cy="5844454"/>
              </a:xfrm>
            </p:spPr>
            <p:txBody>
              <a:bodyPr>
                <a:normAutofit/>
              </a:bodyPr>
              <a:lstStyle/>
              <a:p>
                <a:pPr marL="0" indent="0">
                  <a:buNone/>
                </a:pPr>
                <a:r>
                  <a:rPr lang="de-DE" sz="3200" b="1" dirty="0" smtClean="0">
                    <a:solidFill>
                      <a:srgbClr val="3333FF"/>
                    </a:solidFill>
                  </a:rPr>
                  <a:t>Câu </a:t>
                </a:r>
                <a:r>
                  <a:rPr lang="de-DE" sz="3200" b="1" dirty="0">
                    <a:solidFill>
                      <a:srgbClr val="3333FF"/>
                    </a:solidFill>
                  </a:rPr>
                  <a:t>3</a:t>
                </a:r>
                <a:r>
                  <a:rPr lang="de-DE" sz="3200" b="1" dirty="0" smtClean="0">
                    <a:solidFill>
                      <a:srgbClr val="3333FF"/>
                    </a:solidFill>
                  </a:rPr>
                  <a:t>.</a:t>
                </a:r>
                <a:r>
                  <a:rPr lang="nl-NL" sz="3200" dirty="0" smtClean="0"/>
                  <a:t> </a:t>
                </a:r>
                <a:r>
                  <a:rPr lang="vi-VN" sz="3200">
                    <a:solidFill>
                      <a:srgbClr val="FF0000"/>
                    </a:solidFill>
                  </a:rPr>
                  <a:t>Tập xác định </a:t>
                </a:r>
                <a14:m>
                  <m:oMath xmlns:m="http://schemas.openxmlformats.org/officeDocument/2006/math">
                    <m:r>
                      <a:rPr lang="vi-VN" sz="3200" i="1">
                        <a:solidFill>
                          <a:srgbClr val="FF0000"/>
                        </a:solidFill>
                        <a:latin typeface="Cambria Math"/>
                      </a:rPr>
                      <m:t>𝐷</m:t>
                    </m:r>
                  </m:oMath>
                </a14:m>
                <a:r>
                  <a:rPr lang="vi-VN" sz="3200">
                    <a:solidFill>
                      <a:srgbClr val="FF0000"/>
                    </a:solidFill>
                  </a:rPr>
                  <a:t> của hàm số </a:t>
                </a:r>
                <a14:m>
                  <m:oMath xmlns:m="http://schemas.openxmlformats.org/officeDocument/2006/math">
                    <m:r>
                      <a:rPr lang="vi-VN" sz="3200" i="1">
                        <a:solidFill>
                          <a:srgbClr val="FF0000"/>
                        </a:solidFill>
                        <a:latin typeface="Cambria Math"/>
                      </a:rPr>
                      <m:t>𝑦</m:t>
                    </m:r>
                    <m:r>
                      <a:rPr lang="vi-VN" sz="3200" i="1">
                        <a:solidFill>
                          <a:srgbClr val="FF0000"/>
                        </a:solidFill>
                        <a:latin typeface="Cambria Math"/>
                      </a:rPr>
                      <m:t>=</m:t>
                    </m:r>
                    <m:sSup>
                      <m:sSupPr>
                        <m:ctrlPr>
                          <a:rPr lang="en-US" sz="3200" i="1">
                            <a:solidFill>
                              <a:srgbClr val="FF0000"/>
                            </a:solidFill>
                            <a:latin typeface="Cambria Math" panose="02040503050406030204" pitchFamily="18" charset="0"/>
                          </a:rPr>
                        </m:ctrlPr>
                      </m:sSupPr>
                      <m:e>
                        <m:d>
                          <m:dPr>
                            <m:ctrlPr>
                              <a:rPr lang="en-US" sz="3200" i="1">
                                <a:solidFill>
                                  <a:srgbClr val="FF0000"/>
                                </a:solidFill>
                                <a:latin typeface="Cambria Math" panose="02040503050406030204" pitchFamily="18" charset="0"/>
                              </a:rPr>
                            </m:ctrlPr>
                          </m:dPr>
                          <m:e>
                            <m:f>
                              <m:fPr>
                                <m:ctrlPr>
                                  <a:rPr lang="en-US" sz="3200" i="1">
                                    <a:solidFill>
                                      <a:srgbClr val="FF0000"/>
                                    </a:solidFill>
                                    <a:latin typeface="Cambria Math" panose="02040503050406030204" pitchFamily="18" charset="0"/>
                                  </a:rPr>
                                </m:ctrlPr>
                              </m:fPr>
                              <m:num>
                                <m:r>
                                  <a:rPr lang="vi-VN" sz="3200" i="1">
                                    <a:solidFill>
                                      <a:srgbClr val="FF0000"/>
                                    </a:solidFill>
                                    <a:latin typeface="Cambria Math"/>
                                  </a:rPr>
                                  <m:t>1</m:t>
                                </m:r>
                              </m:num>
                              <m:den>
                                <m:r>
                                  <a:rPr lang="vi-VN" sz="3200" i="1">
                                    <a:solidFill>
                                      <a:srgbClr val="FF0000"/>
                                    </a:solidFill>
                                    <a:latin typeface="Cambria Math"/>
                                  </a:rPr>
                                  <m:t>2</m:t>
                                </m:r>
                              </m:den>
                            </m:f>
                          </m:e>
                        </m:d>
                      </m:e>
                      <m:sup>
                        <m:r>
                          <a:rPr lang="vi-VN" sz="3200" i="1">
                            <a:solidFill>
                              <a:srgbClr val="FF0000"/>
                            </a:solidFill>
                            <a:latin typeface="Cambria Math"/>
                          </a:rPr>
                          <m:t>𝑥</m:t>
                        </m:r>
                      </m:sup>
                    </m:sSup>
                  </m:oMath>
                </a14:m>
                <a:r>
                  <a:rPr lang="vi-VN" sz="3200">
                    <a:solidFill>
                      <a:srgbClr val="FF0000"/>
                    </a:solidFill>
                  </a:rPr>
                  <a:t> là</a:t>
                </a:r>
                <a:r>
                  <a:rPr lang="en-US" sz="3200">
                    <a:solidFill>
                      <a:srgbClr val="FF0000"/>
                    </a:solidFill>
                  </a:rPr>
                  <a:t/>
                </a:r>
                <a:br>
                  <a:rPr lang="en-US" sz="3200">
                    <a:solidFill>
                      <a:srgbClr val="FF0000"/>
                    </a:solidFill>
                  </a:rPr>
                </a:br>
                <a:endParaRPr lang="en-US" sz="3200" smtClean="0">
                  <a:solidFill>
                    <a:srgbClr val="FF0000"/>
                  </a:solidFill>
                </a:endParaRPr>
              </a:p>
              <a:p>
                <a:pPr marL="0" indent="0">
                  <a:buNone/>
                </a:pPr>
                <a:r>
                  <a:rPr lang="en-US" sz="3200" b="1" smtClean="0"/>
                  <a:t>A</a:t>
                </a:r>
                <a:r>
                  <a:rPr lang="en-US" sz="3200" b="1"/>
                  <a:t>. </a:t>
                </a:r>
                <a14:m>
                  <m:oMath xmlns:m="http://schemas.openxmlformats.org/officeDocument/2006/math">
                    <m:r>
                      <a:rPr lang="en-US" sz="3200" i="1">
                        <a:latin typeface="Cambria Math"/>
                      </a:rPr>
                      <m:t>𝐷</m:t>
                    </m:r>
                    <m:r>
                      <a:rPr lang="en-US" sz="3200" i="1">
                        <a:latin typeface="Cambria Math"/>
                      </a:rPr>
                      <m:t>=</m:t>
                    </m:r>
                    <m:r>
                      <a:rPr lang="en-US" sz="3200" i="1">
                        <a:latin typeface="Cambria Math"/>
                      </a:rPr>
                      <m:t>ℝ</m:t>
                    </m:r>
                  </m:oMath>
                </a14:m>
                <a:r>
                  <a:rPr lang="en-US" sz="3200" b="1"/>
                  <a:t>	</a:t>
                </a:r>
              </a:p>
              <a:p>
                <a:pPr marL="0" indent="0">
                  <a:buNone/>
                </a:pPr>
                <a:r>
                  <a:rPr lang="en-US" sz="3200" b="1"/>
                  <a:t>B. </a:t>
                </a:r>
                <a14:m>
                  <m:oMath xmlns:m="http://schemas.openxmlformats.org/officeDocument/2006/math">
                    <m:r>
                      <a:rPr lang="en-US" sz="3200" i="1">
                        <a:latin typeface="Cambria Math"/>
                      </a:rPr>
                      <m:t>𝐷</m:t>
                    </m:r>
                    <m:r>
                      <a:rPr lang="en-US" sz="3200" i="1">
                        <a:latin typeface="Cambria Math"/>
                      </a:rPr>
                      <m:t>=</m:t>
                    </m:r>
                    <m:d>
                      <m:dPr>
                        <m:ctrlPr>
                          <a:rPr lang="en-US" sz="3200" i="1">
                            <a:latin typeface="Cambria Math" panose="02040503050406030204" pitchFamily="18" charset="0"/>
                          </a:rPr>
                        </m:ctrlPr>
                      </m:dPr>
                      <m:e>
                        <m:r>
                          <a:rPr lang="en-US" sz="3200" i="1">
                            <a:latin typeface="Cambria Math"/>
                          </a:rPr>
                          <m:t>−∞;0</m:t>
                        </m:r>
                      </m:e>
                    </m:d>
                    <m:r>
                      <a:rPr lang="en-US" sz="3200" i="1">
                        <a:latin typeface="Cambria Math"/>
                      </a:rPr>
                      <m:t>.</m:t>
                    </m:r>
                  </m:oMath>
                </a14:m>
                <a:r>
                  <a:rPr lang="en-US" sz="3200" b="1"/>
                  <a:t>	</a:t>
                </a:r>
              </a:p>
              <a:p>
                <a:pPr marL="0" indent="0">
                  <a:buNone/>
                </a:pPr>
                <a:r>
                  <a:rPr lang="en-US" sz="3200" b="1"/>
                  <a:t>C. </a:t>
                </a:r>
                <a14:m>
                  <m:oMath xmlns:m="http://schemas.openxmlformats.org/officeDocument/2006/math">
                    <m:r>
                      <a:rPr lang="en-US" sz="3200" i="1">
                        <a:latin typeface="Cambria Math"/>
                      </a:rPr>
                      <m:t>𝐷</m:t>
                    </m:r>
                    <m:r>
                      <a:rPr lang="en-US" sz="3200" i="1">
                        <a:latin typeface="Cambria Math"/>
                      </a:rPr>
                      <m:t>=</m:t>
                    </m:r>
                    <m:d>
                      <m:dPr>
                        <m:ctrlPr>
                          <a:rPr lang="en-US" sz="3200" i="1">
                            <a:latin typeface="Cambria Math" panose="02040503050406030204" pitchFamily="18" charset="0"/>
                          </a:rPr>
                        </m:ctrlPr>
                      </m:dPr>
                      <m:e>
                        <m:r>
                          <a:rPr lang="en-US" sz="3200" i="1">
                            <a:latin typeface="Cambria Math"/>
                          </a:rPr>
                          <m:t>0;+∞</m:t>
                        </m:r>
                      </m:e>
                    </m:d>
                    <m:r>
                      <a:rPr lang="en-US" sz="3200" i="1">
                        <a:latin typeface="Cambria Math"/>
                      </a:rPr>
                      <m:t>.</m:t>
                    </m:r>
                  </m:oMath>
                </a14:m>
                <a:r>
                  <a:rPr lang="en-US" sz="3200" b="1"/>
                  <a:t>	</a:t>
                </a:r>
              </a:p>
              <a:p>
                <a:pPr marL="0" indent="0">
                  <a:buNone/>
                </a:pPr>
                <a:r>
                  <a:rPr lang="en-US" sz="3200" b="1"/>
                  <a:t>D. </a:t>
                </a:r>
                <a14:m>
                  <m:oMath xmlns:m="http://schemas.openxmlformats.org/officeDocument/2006/math">
                    <m:r>
                      <a:rPr lang="en-US" sz="3200" i="1">
                        <a:latin typeface="Cambria Math"/>
                      </a:rPr>
                      <m:t>𝐷</m:t>
                    </m:r>
                    <m:r>
                      <a:rPr lang="en-US" sz="3200" i="1">
                        <a:latin typeface="Cambria Math"/>
                      </a:rPr>
                      <m:t>=</m:t>
                    </m:r>
                    <m:r>
                      <a:rPr lang="en-US" sz="3200" i="1">
                        <a:latin typeface="Cambria Math"/>
                      </a:rPr>
                      <m:t>ℝ</m:t>
                    </m:r>
                    <m:r>
                      <a:rPr lang="en-US" sz="3200" i="1">
                        <a:latin typeface="Cambria Math"/>
                      </a:rPr>
                      <m:t>\</m:t>
                    </m:r>
                    <m:d>
                      <m:dPr>
                        <m:begChr m:val="{"/>
                        <m:endChr m:val="}"/>
                        <m:ctrlPr>
                          <a:rPr lang="en-US" sz="3200" i="1">
                            <a:latin typeface="Cambria Math" panose="02040503050406030204" pitchFamily="18" charset="0"/>
                          </a:rPr>
                        </m:ctrlPr>
                      </m:dPr>
                      <m:e>
                        <m:r>
                          <a:rPr lang="en-US" sz="3200" i="1">
                            <a:latin typeface="Cambria Math"/>
                          </a:rPr>
                          <m:t>0</m:t>
                        </m:r>
                      </m:e>
                    </m:d>
                    <m:r>
                      <a:rPr lang="en-US" sz="3200" i="1">
                        <a:latin typeface="Cambria Math"/>
                      </a:rPr>
                      <m:t>.</m:t>
                    </m:r>
                  </m:oMath>
                </a14:m>
                <a:endParaRPr lang="en-US" sz="3200"/>
              </a:p>
              <a:p>
                <a:pPr marL="0" indent="0" algn="r">
                  <a:buNone/>
                </a:pPr>
                <a:endParaRPr lang="en-US" sz="3200" i="1">
                  <a:solidFill>
                    <a:srgbClr val="FF0000"/>
                  </a:solidFill>
                </a:endParaRPr>
              </a:p>
              <a:p>
                <a:pPr marL="0" indent="0" algn="ctr">
                  <a:buNone/>
                </a:pPr>
                <a:r>
                  <a:rPr lang="en-US" sz="3200" b="1">
                    <a:solidFill>
                      <a:srgbClr val="FF0000"/>
                    </a:solidFill>
                  </a:rPr>
                  <a:t>Đáp án A</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332510"/>
                <a:ext cx="10515600" cy="5844454"/>
              </a:xfrm>
              <a:blipFill rotWithShape="1">
                <a:blip r:embed="rId2"/>
                <a:stretch>
                  <a:fillRect l="-1507"/>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1</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Nhận</a:t>
            </a:r>
            <a:r>
              <a:rPr lang="en-US" b="1" dirty="0" smtClean="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biết</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86209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207818"/>
                <a:ext cx="11353800" cy="5969145"/>
              </a:xfrm>
            </p:spPr>
            <p:txBody>
              <a:bodyPr>
                <a:normAutofit/>
              </a:bodyPr>
              <a:lstStyle/>
              <a:p>
                <a:pPr marL="0" lvl="0" indent="0">
                  <a:buNone/>
                </a:pPr>
                <a:r>
                  <a:rPr lang="de-DE" sz="3200" b="1" dirty="0">
                    <a:solidFill>
                      <a:srgbClr val="3333FF"/>
                    </a:solidFill>
                  </a:rPr>
                  <a:t>Câu </a:t>
                </a:r>
                <a:r>
                  <a:rPr lang="de-DE" sz="3200" b="1" dirty="0" smtClean="0">
                    <a:solidFill>
                      <a:srgbClr val="3333FF"/>
                    </a:solidFill>
                  </a:rPr>
                  <a:t>4. </a:t>
                </a:r>
                <a:r>
                  <a:rPr lang="en-US" sz="3200" b="1">
                    <a:solidFill>
                      <a:srgbClr val="FF0000"/>
                    </a:solidFill>
                  </a:rPr>
                  <a:t>Tập xác định của hàm số </a:t>
                </a:r>
                <a14:m>
                  <m:oMath xmlns:m="http://schemas.openxmlformats.org/officeDocument/2006/math">
                    <m:r>
                      <a:rPr lang="en-US" sz="3200" b="1" i="1">
                        <a:solidFill>
                          <a:srgbClr val="FF0000"/>
                        </a:solidFill>
                        <a:latin typeface="Cambria Math"/>
                      </a:rPr>
                      <m:t>𝒚</m:t>
                    </m:r>
                    <m:r>
                      <a:rPr lang="en-US" sz="3200" b="1" i="1">
                        <a:solidFill>
                          <a:srgbClr val="FF0000"/>
                        </a:solidFill>
                        <a:latin typeface="Cambria Math"/>
                      </a:rPr>
                      <m:t>=</m:t>
                    </m:r>
                    <m:func>
                      <m:funcPr>
                        <m:ctrlPr>
                          <a:rPr lang="en-US" sz="3200" b="1" i="1">
                            <a:solidFill>
                              <a:srgbClr val="FF0000"/>
                            </a:solidFill>
                            <a:latin typeface="Cambria Math" panose="02040503050406030204" pitchFamily="18" charset="0"/>
                          </a:rPr>
                        </m:ctrlPr>
                      </m:funcPr>
                      <m:fName>
                        <m:sSub>
                          <m:sSubPr>
                            <m:ctrlPr>
                              <a:rPr lang="en-US" sz="3200" b="1" i="1">
                                <a:solidFill>
                                  <a:srgbClr val="FF0000"/>
                                </a:solidFill>
                                <a:latin typeface="Cambria Math" panose="02040503050406030204" pitchFamily="18" charset="0"/>
                              </a:rPr>
                            </m:ctrlPr>
                          </m:sSubPr>
                          <m:e>
                            <m:r>
                              <a:rPr lang="en-US" sz="3200" b="1" i="1">
                                <a:solidFill>
                                  <a:srgbClr val="FF0000"/>
                                </a:solidFill>
                                <a:latin typeface="Cambria Math"/>
                              </a:rPr>
                              <m:t>𝒍𝒐𝒈</m:t>
                            </m:r>
                          </m:e>
                          <m:sub>
                            <m:r>
                              <a:rPr lang="en-US" sz="3200" b="1" i="1">
                                <a:solidFill>
                                  <a:srgbClr val="FF0000"/>
                                </a:solidFill>
                                <a:latin typeface="Cambria Math"/>
                              </a:rPr>
                              <m:t>𝟐</m:t>
                            </m:r>
                          </m:sub>
                        </m:sSub>
                      </m:fName>
                      <m:e>
                        <m:d>
                          <m:dPr>
                            <m:ctrlPr>
                              <a:rPr lang="en-US" sz="3200" b="1" i="1">
                                <a:solidFill>
                                  <a:srgbClr val="FF0000"/>
                                </a:solidFill>
                                <a:latin typeface="Cambria Math" panose="02040503050406030204" pitchFamily="18" charset="0"/>
                              </a:rPr>
                            </m:ctrlPr>
                          </m:dPr>
                          <m:e>
                            <m:r>
                              <a:rPr lang="en-US" sz="3200" b="1" i="1">
                                <a:solidFill>
                                  <a:srgbClr val="FF0000"/>
                                </a:solidFill>
                                <a:latin typeface="Cambria Math"/>
                              </a:rPr>
                              <m:t>𝟏𝟎</m:t>
                            </m:r>
                            <m:r>
                              <a:rPr lang="en-US" sz="3200" b="1" i="1">
                                <a:solidFill>
                                  <a:srgbClr val="FF0000"/>
                                </a:solidFill>
                                <a:latin typeface="Cambria Math"/>
                              </a:rPr>
                              <m:t>−</m:t>
                            </m:r>
                            <m:r>
                              <a:rPr lang="en-US" sz="3200" b="1" i="1">
                                <a:solidFill>
                                  <a:srgbClr val="FF0000"/>
                                </a:solidFill>
                                <a:latin typeface="Cambria Math"/>
                              </a:rPr>
                              <m:t>𝟐</m:t>
                            </m:r>
                            <m:r>
                              <a:rPr lang="en-US" sz="3200" b="1" i="1">
                                <a:solidFill>
                                  <a:srgbClr val="FF0000"/>
                                </a:solidFill>
                                <a:latin typeface="Cambria Math"/>
                              </a:rPr>
                              <m:t>𝒙</m:t>
                            </m:r>
                          </m:e>
                        </m:d>
                      </m:e>
                    </m:func>
                  </m:oMath>
                </a14:m>
                <a:r>
                  <a:rPr lang="en-US" sz="3200" b="1">
                    <a:solidFill>
                      <a:srgbClr val="FF0000"/>
                    </a:solidFill>
                  </a:rPr>
                  <a:t> là</a:t>
                </a:r>
                <a:br>
                  <a:rPr lang="en-US" sz="3200" b="1">
                    <a:solidFill>
                      <a:srgbClr val="FF0000"/>
                    </a:solidFill>
                  </a:rPr>
                </a:br>
                <a:r>
                  <a:rPr lang="en-US" sz="3200" b="1" dirty="0" smtClean="0"/>
                  <a:t>	</a:t>
                </a:r>
                <a:r>
                  <a:rPr lang="en-US" sz="3200" b="1" smtClean="0"/>
                  <a:t>	</a:t>
                </a:r>
                <a:endParaRPr lang="en-US" sz="3200" dirty="0">
                  <a:solidFill>
                    <a:srgbClr val="3333FF"/>
                  </a:solidFill>
                  <a:effectLst/>
                </a:endParaRPr>
              </a:p>
              <a:p>
                <a:pPr marL="0" indent="0">
                  <a:buNone/>
                </a:pPr>
                <a:r>
                  <a:rPr lang="en-US" sz="3200" b="1" dirty="0" smtClean="0"/>
                  <a:t>	</a:t>
                </a:r>
                <a:r>
                  <a:rPr lang="en-US" sz="3200" b="1"/>
                  <a:t>A. </a:t>
                </a:r>
                <a14:m>
                  <m:oMath xmlns:m="http://schemas.openxmlformats.org/officeDocument/2006/math">
                    <m:d>
                      <m:dPr>
                        <m:ctrlPr>
                          <a:rPr lang="en-US" sz="3200" i="1">
                            <a:latin typeface="Cambria Math" panose="02040503050406030204" pitchFamily="18" charset="0"/>
                          </a:rPr>
                        </m:ctrlPr>
                      </m:dPr>
                      <m:e>
                        <m:r>
                          <a:rPr lang="en-US" sz="3200" i="1">
                            <a:latin typeface="Cambria Math"/>
                          </a:rPr>
                          <m:t>−∞;2</m:t>
                        </m:r>
                      </m:e>
                    </m:d>
                  </m:oMath>
                </a14:m>
                <a:r>
                  <a:rPr lang="en-US" sz="3200"/>
                  <a:t>.	</a:t>
                </a:r>
              </a:p>
              <a:p>
                <a:pPr marL="0" indent="0">
                  <a:buNone/>
                </a:pPr>
                <a:r>
                  <a:rPr lang="en-US" sz="3200" b="1"/>
                  <a:t>	B. </a:t>
                </a:r>
                <a14:m>
                  <m:oMath xmlns:m="http://schemas.openxmlformats.org/officeDocument/2006/math">
                    <m:d>
                      <m:dPr>
                        <m:ctrlPr>
                          <a:rPr lang="en-US" sz="3200" i="1">
                            <a:latin typeface="Cambria Math" panose="02040503050406030204" pitchFamily="18" charset="0"/>
                          </a:rPr>
                        </m:ctrlPr>
                      </m:dPr>
                      <m:e>
                        <m:r>
                          <a:rPr lang="en-US" sz="3200" i="1">
                            <a:latin typeface="Cambria Math"/>
                          </a:rPr>
                          <m:t>5;+∞</m:t>
                        </m:r>
                      </m:e>
                    </m:d>
                  </m:oMath>
                </a14:m>
                <a:r>
                  <a:rPr lang="en-US" sz="3200"/>
                  <a:t>.	</a:t>
                </a:r>
              </a:p>
              <a:p>
                <a:pPr marL="0" indent="0">
                  <a:buNone/>
                </a:pPr>
                <a:r>
                  <a:rPr lang="en-US" sz="3200" b="1"/>
                  <a:t>	C. </a:t>
                </a:r>
                <a14:m>
                  <m:oMath xmlns:m="http://schemas.openxmlformats.org/officeDocument/2006/math">
                    <m:d>
                      <m:dPr>
                        <m:ctrlPr>
                          <a:rPr lang="en-US" sz="3200" i="1">
                            <a:latin typeface="Cambria Math" panose="02040503050406030204" pitchFamily="18" charset="0"/>
                          </a:rPr>
                        </m:ctrlPr>
                      </m:dPr>
                      <m:e>
                        <m:r>
                          <a:rPr lang="en-US" sz="3200" i="1">
                            <a:latin typeface="Cambria Math"/>
                          </a:rPr>
                          <m:t>−∞;10</m:t>
                        </m:r>
                      </m:e>
                    </m:d>
                  </m:oMath>
                </a14:m>
                <a:r>
                  <a:rPr lang="en-US" sz="3200"/>
                  <a:t>.	</a:t>
                </a:r>
              </a:p>
              <a:p>
                <a:pPr marL="0" indent="0">
                  <a:buNone/>
                </a:pPr>
                <a:r>
                  <a:rPr lang="en-US" sz="3200" b="1"/>
                  <a:t>	D. </a:t>
                </a:r>
                <a14:m>
                  <m:oMath xmlns:m="http://schemas.openxmlformats.org/officeDocument/2006/math">
                    <m:d>
                      <m:dPr>
                        <m:ctrlPr>
                          <a:rPr lang="en-US" sz="3200" i="1">
                            <a:latin typeface="Cambria Math" panose="02040503050406030204" pitchFamily="18" charset="0"/>
                          </a:rPr>
                        </m:ctrlPr>
                      </m:dPr>
                      <m:e>
                        <m:r>
                          <a:rPr lang="en-US" sz="3200" i="1">
                            <a:latin typeface="Cambria Math"/>
                          </a:rPr>
                          <m:t>−∞;5</m:t>
                        </m:r>
                      </m:e>
                    </m:d>
                  </m:oMath>
                </a14:m>
                <a:endParaRPr lang="en-US" sz="3200"/>
              </a:p>
              <a:p>
                <a:pPr marL="0" indent="0">
                  <a:buNone/>
                </a:pPr>
                <a:r>
                  <a:rPr lang="en-US" sz="3200" i="1">
                    <a:solidFill>
                      <a:srgbClr val="FF0000"/>
                    </a:solidFill>
                  </a:rPr>
                  <a:t>	</a:t>
                </a:r>
              </a:p>
              <a:p>
                <a:pPr marL="0" indent="0" algn="ctr">
                  <a:buNone/>
                </a:pPr>
                <a:r>
                  <a:rPr lang="en-US" sz="3200" i="1">
                    <a:solidFill>
                      <a:srgbClr val="FF0000"/>
                    </a:solidFill>
                  </a:rPr>
                  <a:t>	</a:t>
                </a:r>
                <a:r>
                  <a:rPr lang="en-US" sz="3200" b="1">
                    <a:solidFill>
                      <a:srgbClr val="FF0000"/>
                    </a:solidFill>
                  </a:rPr>
                  <a:t>Đáp án D</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207818"/>
                <a:ext cx="11353800" cy="5969145"/>
              </a:xfrm>
              <a:blipFill rotWithShape="1">
                <a:blip r:embed="rId2"/>
                <a:stretch>
                  <a:fillRect l="-1396" t="-2247"/>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1</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Nhận</a:t>
            </a:r>
            <a:r>
              <a:rPr lang="en-US" b="1" dirty="0" smtClean="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biết</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44463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4">
            <a:extLst>
              <a:ext uri="{FF2B5EF4-FFF2-40B4-BE49-F238E27FC236}">
                <a16:creationId xmlns:a16="http://schemas.microsoft.com/office/drawing/2014/main" id="{C747A885-F2D1-409F-9DDA-9CB0AA9B9FF6}"/>
              </a:ext>
            </a:extLst>
          </p:cNvPr>
          <p:cNvSpPr>
            <a:spLocks noChangeArrowheads="1"/>
          </p:cNvSpPr>
          <p:nvPr/>
        </p:nvSpPr>
        <p:spPr bwMode="auto">
          <a:xfrm>
            <a:off x="203201" y="304406"/>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pic>
        <p:nvPicPr>
          <p:cNvPr id="68" name="Picture 11" descr="FIREWRK8">
            <a:extLst>
              <a:ext uri="{FF2B5EF4-FFF2-40B4-BE49-F238E27FC236}">
                <a16:creationId xmlns:a16="http://schemas.microsoft.com/office/drawing/2014/main" id="{C4BE1026-8D85-4517-A42B-961A508FB0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137" y="310114"/>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69" name="AutoShape 2">
            <a:extLst>
              <a:ext uri="{FF2B5EF4-FFF2-40B4-BE49-F238E27FC236}">
                <a16:creationId xmlns:a16="http://schemas.microsoft.com/office/drawing/2014/main" id="{6512D224-3B8D-44B0-B24C-E08BAE30CDA9}"/>
              </a:ext>
            </a:extLst>
          </p:cNvPr>
          <p:cNvSpPr>
            <a:spLocks noChangeArrowheads="1"/>
          </p:cNvSpPr>
          <p:nvPr/>
        </p:nvSpPr>
        <p:spPr bwMode="ltGray">
          <a:xfrm rot="5400000">
            <a:off x="650700" y="2840878"/>
            <a:ext cx="4267202" cy="2214544"/>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solidFill>
              <a:srgbClr val="0000CC"/>
            </a:solidFill>
            <a:miter lim="800000"/>
            <a:headEnd/>
            <a:tailEnd/>
          </a:ln>
          <a:effectLst/>
        </p:spPr>
        <p:txBody>
          <a:bodyPr wrap="none" anchor="ctr"/>
          <a:lstStyle/>
          <a:p>
            <a:pPr>
              <a:defRPr/>
            </a:pPr>
            <a:endParaRPr lang="vi-VN">
              <a:latin typeface="Times New Roman" panose="02020603050405020304" pitchFamily="18" charset="0"/>
              <a:cs typeface="Times New Roman" panose="02020603050405020304" pitchFamily="18" charset="0"/>
            </a:endParaRPr>
          </a:p>
        </p:txBody>
      </p:sp>
      <p:sp>
        <p:nvSpPr>
          <p:cNvPr id="70" name="AutoShape 13">
            <a:extLst>
              <a:ext uri="{FF2B5EF4-FFF2-40B4-BE49-F238E27FC236}">
                <a16:creationId xmlns:a16="http://schemas.microsoft.com/office/drawing/2014/main" id="{19C1E010-0A75-458A-AC1E-141C2C697206}"/>
              </a:ext>
            </a:extLst>
          </p:cNvPr>
          <p:cNvSpPr>
            <a:spLocks noChangeArrowheads="1"/>
          </p:cNvSpPr>
          <p:nvPr/>
        </p:nvSpPr>
        <p:spPr bwMode="gray">
          <a:xfrm>
            <a:off x="3696283" y="2120056"/>
            <a:ext cx="6149211"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B.Ví</a:t>
            </a:r>
            <a:r>
              <a:rPr lang="en-US" sz="32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dụ</a:t>
            </a:r>
            <a:r>
              <a:rPr lang="en-US" sz="32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minh </a:t>
            </a: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họa</a:t>
            </a:r>
            <a:endPar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1" name="AutoShape 15">
            <a:hlinkClick r:id="rId3" action="ppaction://hlinksldjump"/>
            <a:extLst>
              <a:ext uri="{FF2B5EF4-FFF2-40B4-BE49-F238E27FC236}">
                <a16:creationId xmlns:a16="http://schemas.microsoft.com/office/drawing/2014/main" id="{577AD902-088F-4ACE-8D4B-39C5325F42C0}"/>
              </a:ext>
            </a:extLst>
          </p:cNvPr>
          <p:cNvSpPr>
            <a:spLocks noChangeArrowheads="1"/>
          </p:cNvSpPr>
          <p:nvPr/>
        </p:nvSpPr>
        <p:spPr bwMode="gray">
          <a:xfrm>
            <a:off x="3121318" y="1373808"/>
            <a:ext cx="5708175"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Times New Roman" panose="02020603050405020304" pitchFamily="18" charset="0"/>
                <a:cs typeface="Times New Roman" panose="02020603050405020304" pitchFamily="18" charset="0"/>
              </a:rPr>
              <a:t> </a:t>
            </a:r>
            <a:r>
              <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a:t>
            </a:r>
            <a:r>
              <a:rPr lang="en-US" sz="32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Lý</a:t>
            </a:r>
            <a:r>
              <a:rPr lang="en-US" sz="32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thuyết</a:t>
            </a:r>
            <a:endPar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2" name="AutoShape 40">
            <a:hlinkClick r:id="rId4" action="ppaction://hlinksldjump"/>
            <a:extLst>
              <a:ext uri="{FF2B5EF4-FFF2-40B4-BE49-F238E27FC236}">
                <a16:creationId xmlns:a16="http://schemas.microsoft.com/office/drawing/2014/main" id="{43C051DC-C7D1-4F76-A0E4-E9725AEA5753}"/>
              </a:ext>
            </a:extLst>
          </p:cNvPr>
          <p:cNvSpPr>
            <a:spLocks noChangeArrowheads="1"/>
          </p:cNvSpPr>
          <p:nvPr/>
        </p:nvSpPr>
        <p:spPr bwMode="gray">
          <a:xfrm>
            <a:off x="3999785" y="290313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Nhận</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biết</a:t>
            </a:r>
            <a:endPar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3" name="AutoShape 42">
            <a:hlinkClick r:id="rId5" action="ppaction://hlinksldjump"/>
            <a:extLst>
              <a:ext uri="{FF2B5EF4-FFF2-40B4-BE49-F238E27FC236}">
                <a16:creationId xmlns:a16="http://schemas.microsoft.com/office/drawing/2014/main" id="{0FAF4748-6605-4C2C-B023-89CDD8CF2848}"/>
              </a:ext>
            </a:extLst>
          </p:cNvPr>
          <p:cNvSpPr>
            <a:spLocks noChangeArrowheads="1"/>
          </p:cNvSpPr>
          <p:nvPr/>
        </p:nvSpPr>
        <p:spPr bwMode="gray">
          <a:xfrm>
            <a:off x="4020215" y="4425179"/>
            <a:ext cx="705418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3.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Vận</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dụng</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thấp</a:t>
            </a:r>
            <a:endPar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4" name="AutoShape 51">
            <a:hlinkClick r:id="rId6" action="ppaction://hlinksldjump"/>
            <a:extLst>
              <a:ext uri="{FF2B5EF4-FFF2-40B4-BE49-F238E27FC236}">
                <a16:creationId xmlns:a16="http://schemas.microsoft.com/office/drawing/2014/main" id="{CE672B44-7DA4-451C-91C7-5C64339B4211}"/>
              </a:ext>
            </a:extLst>
          </p:cNvPr>
          <p:cNvSpPr>
            <a:spLocks noChangeArrowheads="1"/>
          </p:cNvSpPr>
          <p:nvPr/>
        </p:nvSpPr>
        <p:spPr bwMode="gray">
          <a:xfrm>
            <a:off x="4125721" y="3690246"/>
            <a:ext cx="7558280"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2</a:t>
            </a:r>
            <a:r>
              <a:rPr lang="en-US" sz="3200" b="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Thông hiểu</a:t>
            </a:r>
            <a:endPar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5" name="AutoShape 42">
            <a:hlinkClick r:id="rId7" action="ppaction://hlinksldjump"/>
            <a:extLst>
              <a:ext uri="{FF2B5EF4-FFF2-40B4-BE49-F238E27FC236}">
                <a16:creationId xmlns:a16="http://schemas.microsoft.com/office/drawing/2014/main" id="{CAD2B4EC-B821-40B2-B9F1-5D402438BD57}"/>
              </a:ext>
            </a:extLst>
          </p:cNvPr>
          <p:cNvSpPr>
            <a:spLocks noChangeArrowheads="1"/>
          </p:cNvSpPr>
          <p:nvPr/>
        </p:nvSpPr>
        <p:spPr bwMode="gray">
          <a:xfrm>
            <a:off x="3748205" y="5206815"/>
            <a:ext cx="6097288"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4.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Vận</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dụng</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cao</a:t>
            </a:r>
            <a:endPar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76" name="Group 65">
            <a:extLst>
              <a:ext uri="{FF2B5EF4-FFF2-40B4-BE49-F238E27FC236}">
                <a16:creationId xmlns:a16="http://schemas.microsoft.com/office/drawing/2014/main" id="{E6473F85-1D8D-43BB-80CC-11DB85C4BC47}"/>
              </a:ext>
            </a:extLst>
          </p:cNvPr>
          <p:cNvGrpSpPr>
            <a:grpSpLocks/>
          </p:cNvGrpSpPr>
          <p:nvPr/>
        </p:nvGrpSpPr>
        <p:grpSpPr bwMode="auto">
          <a:xfrm>
            <a:off x="2739564" y="1726734"/>
            <a:ext cx="228600" cy="228600"/>
            <a:chOff x="8229600" y="5638800"/>
            <a:chExt cx="228600" cy="228600"/>
          </a:xfrm>
        </p:grpSpPr>
        <p:sp>
          <p:nvSpPr>
            <p:cNvPr id="77" name="Oval 76">
              <a:extLst>
                <a:ext uri="{FF2B5EF4-FFF2-40B4-BE49-F238E27FC236}">
                  <a16:creationId xmlns:a16="http://schemas.microsoft.com/office/drawing/2014/main" id="{7D6BBE25-4167-45A1-B925-33E722E7CF4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latin typeface="Times New Roman" panose="02020603050405020304" pitchFamily="18" charset="0"/>
                <a:cs typeface="Times New Roman" panose="02020603050405020304" pitchFamily="18" charset="0"/>
              </a:endParaRPr>
            </a:p>
          </p:txBody>
        </p:sp>
        <p:sp>
          <p:nvSpPr>
            <p:cNvPr id="78" name="4-Point Star 35">
              <a:extLst>
                <a:ext uri="{FF2B5EF4-FFF2-40B4-BE49-F238E27FC236}">
                  <a16:creationId xmlns:a16="http://schemas.microsoft.com/office/drawing/2014/main" id="{14A72920-E183-4776-8D42-2F327B826210}"/>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latin typeface="Times New Roman" panose="02020603050405020304" pitchFamily="18" charset="0"/>
                <a:cs typeface="Times New Roman" panose="02020603050405020304" pitchFamily="18" charset="0"/>
              </a:endParaRPr>
            </a:p>
          </p:txBody>
        </p:sp>
      </p:grpSp>
      <p:grpSp>
        <p:nvGrpSpPr>
          <p:cNvPr id="79" name="Group 66">
            <a:extLst>
              <a:ext uri="{FF2B5EF4-FFF2-40B4-BE49-F238E27FC236}">
                <a16:creationId xmlns:a16="http://schemas.microsoft.com/office/drawing/2014/main" id="{95980423-CCF8-4D69-9A77-F2A58F96124E}"/>
              </a:ext>
            </a:extLst>
          </p:cNvPr>
          <p:cNvGrpSpPr>
            <a:grpSpLocks/>
          </p:cNvGrpSpPr>
          <p:nvPr/>
        </p:nvGrpSpPr>
        <p:grpSpPr bwMode="auto">
          <a:xfrm>
            <a:off x="3476285" y="2351930"/>
            <a:ext cx="228600" cy="228600"/>
            <a:chOff x="8229600" y="5638800"/>
            <a:chExt cx="228600" cy="228600"/>
          </a:xfrm>
        </p:grpSpPr>
        <p:sp>
          <p:nvSpPr>
            <p:cNvPr id="80" name="Oval 79">
              <a:extLst>
                <a:ext uri="{FF2B5EF4-FFF2-40B4-BE49-F238E27FC236}">
                  <a16:creationId xmlns:a16="http://schemas.microsoft.com/office/drawing/2014/main" id="{C2C4D8A0-5EC3-448A-B3A5-0C0BF86DE489}"/>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latin typeface="Times New Roman" panose="02020603050405020304" pitchFamily="18" charset="0"/>
                <a:cs typeface="Times New Roman" panose="02020603050405020304" pitchFamily="18" charset="0"/>
              </a:endParaRPr>
            </a:p>
          </p:txBody>
        </p:sp>
        <p:sp>
          <p:nvSpPr>
            <p:cNvPr id="81" name="4-Point Star 38">
              <a:extLst>
                <a:ext uri="{FF2B5EF4-FFF2-40B4-BE49-F238E27FC236}">
                  <a16:creationId xmlns:a16="http://schemas.microsoft.com/office/drawing/2014/main" id="{5AD3CAD2-0803-42DA-ABD7-95040BA1816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latin typeface="Times New Roman" panose="02020603050405020304" pitchFamily="18" charset="0"/>
                <a:cs typeface="Times New Roman" panose="02020603050405020304" pitchFamily="18" charset="0"/>
              </a:endParaRPr>
            </a:p>
          </p:txBody>
        </p:sp>
      </p:grpSp>
      <p:grpSp>
        <p:nvGrpSpPr>
          <p:cNvPr id="82" name="Group 69">
            <a:extLst>
              <a:ext uri="{FF2B5EF4-FFF2-40B4-BE49-F238E27FC236}">
                <a16:creationId xmlns:a16="http://schemas.microsoft.com/office/drawing/2014/main" id="{8D9D2BD9-A944-4950-AA10-4B5766A678A4}"/>
              </a:ext>
            </a:extLst>
          </p:cNvPr>
          <p:cNvGrpSpPr>
            <a:grpSpLocks/>
          </p:cNvGrpSpPr>
          <p:nvPr/>
        </p:nvGrpSpPr>
        <p:grpSpPr bwMode="auto">
          <a:xfrm>
            <a:off x="3683495" y="3102371"/>
            <a:ext cx="228600" cy="228600"/>
            <a:chOff x="8229600" y="5638800"/>
            <a:chExt cx="228600" cy="228600"/>
          </a:xfrm>
        </p:grpSpPr>
        <p:sp>
          <p:nvSpPr>
            <p:cNvPr id="83" name="Oval 82">
              <a:extLst>
                <a:ext uri="{FF2B5EF4-FFF2-40B4-BE49-F238E27FC236}">
                  <a16:creationId xmlns:a16="http://schemas.microsoft.com/office/drawing/2014/main" id="{3107472B-7956-4822-9C6A-9891AB0838BA}"/>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latin typeface="Times New Roman" panose="02020603050405020304" pitchFamily="18" charset="0"/>
                <a:cs typeface="Times New Roman" panose="02020603050405020304" pitchFamily="18" charset="0"/>
              </a:endParaRPr>
            </a:p>
          </p:txBody>
        </p:sp>
        <p:sp>
          <p:nvSpPr>
            <p:cNvPr id="84" name="4-Point Star 41">
              <a:extLst>
                <a:ext uri="{FF2B5EF4-FFF2-40B4-BE49-F238E27FC236}">
                  <a16:creationId xmlns:a16="http://schemas.microsoft.com/office/drawing/2014/main" id="{89A25397-347B-47A0-A5F8-0041A9C22E3D}"/>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latin typeface="Times New Roman" panose="02020603050405020304" pitchFamily="18" charset="0"/>
                <a:cs typeface="Times New Roman" panose="02020603050405020304" pitchFamily="18" charset="0"/>
              </a:endParaRPr>
            </a:p>
          </p:txBody>
        </p:sp>
      </p:grpSp>
      <p:grpSp>
        <p:nvGrpSpPr>
          <p:cNvPr id="85" name="Group 74">
            <a:extLst>
              <a:ext uri="{FF2B5EF4-FFF2-40B4-BE49-F238E27FC236}">
                <a16:creationId xmlns:a16="http://schemas.microsoft.com/office/drawing/2014/main" id="{72026C21-6757-497F-8CD2-85B3C2E125E0}"/>
              </a:ext>
            </a:extLst>
          </p:cNvPr>
          <p:cNvGrpSpPr>
            <a:grpSpLocks/>
          </p:cNvGrpSpPr>
          <p:nvPr/>
        </p:nvGrpSpPr>
        <p:grpSpPr bwMode="auto">
          <a:xfrm>
            <a:off x="3758604" y="3920277"/>
            <a:ext cx="228600" cy="228600"/>
            <a:chOff x="8229600" y="5638800"/>
            <a:chExt cx="228600" cy="228600"/>
          </a:xfrm>
        </p:grpSpPr>
        <p:sp>
          <p:nvSpPr>
            <p:cNvPr id="86" name="Oval 85">
              <a:extLst>
                <a:ext uri="{FF2B5EF4-FFF2-40B4-BE49-F238E27FC236}">
                  <a16:creationId xmlns:a16="http://schemas.microsoft.com/office/drawing/2014/main" id="{C7EEFD93-2DED-47A4-B949-2CA6B758A63C}"/>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latin typeface="Times New Roman" panose="02020603050405020304" pitchFamily="18" charset="0"/>
                <a:cs typeface="Times New Roman" panose="02020603050405020304" pitchFamily="18" charset="0"/>
              </a:endParaRPr>
            </a:p>
          </p:txBody>
        </p:sp>
        <p:sp>
          <p:nvSpPr>
            <p:cNvPr id="87" name="4-Point Star 44">
              <a:extLst>
                <a:ext uri="{FF2B5EF4-FFF2-40B4-BE49-F238E27FC236}">
                  <a16:creationId xmlns:a16="http://schemas.microsoft.com/office/drawing/2014/main" id="{854D6027-38EA-48A2-862A-7731C4E9A77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latin typeface="Times New Roman" panose="02020603050405020304" pitchFamily="18" charset="0"/>
                <a:cs typeface="Times New Roman" panose="02020603050405020304" pitchFamily="18" charset="0"/>
              </a:endParaRPr>
            </a:p>
          </p:txBody>
        </p:sp>
      </p:grpSp>
      <p:grpSp>
        <p:nvGrpSpPr>
          <p:cNvPr id="88" name="Group 77">
            <a:extLst>
              <a:ext uri="{FF2B5EF4-FFF2-40B4-BE49-F238E27FC236}">
                <a16:creationId xmlns:a16="http://schemas.microsoft.com/office/drawing/2014/main" id="{3B0D3E39-21F0-454D-A91F-D4D9485F53F7}"/>
              </a:ext>
            </a:extLst>
          </p:cNvPr>
          <p:cNvGrpSpPr>
            <a:grpSpLocks/>
          </p:cNvGrpSpPr>
          <p:nvPr/>
        </p:nvGrpSpPr>
        <p:grpSpPr bwMode="auto">
          <a:xfrm>
            <a:off x="3696281" y="4674243"/>
            <a:ext cx="228600" cy="228600"/>
            <a:chOff x="8229600" y="5638800"/>
            <a:chExt cx="228600" cy="228600"/>
          </a:xfrm>
        </p:grpSpPr>
        <p:sp>
          <p:nvSpPr>
            <p:cNvPr id="89" name="Oval 88">
              <a:extLst>
                <a:ext uri="{FF2B5EF4-FFF2-40B4-BE49-F238E27FC236}">
                  <a16:creationId xmlns:a16="http://schemas.microsoft.com/office/drawing/2014/main" id="{1AA7808C-76D5-4371-8E22-51EE89183C20}"/>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latin typeface="Times New Roman" panose="02020603050405020304" pitchFamily="18" charset="0"/>
                <a:cs typeface="Times New Roman" panose="02020603050405020304" pitchFamily="18" charset="0"/>
              </a:endParaRPr>
            </a:p>
          </p:txBody>
        </p:sp>
        <p:sp>
          <p:nvSpPr>
            <p:cNvPr id="90" name="4-Point Star 47">
              <a:extLst>
                <a:ext uri="{FF2B5EF4-FFF2-40B4-BE49-F238E27FC236}">
                  <a16:creationId xmlns:a16="http://schemas.microsoft.com/office/drawing/2014/main" id="{58B872AF-F601-4738-B10F-A640D8213704}"/>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latin typeface="Times New Roman" panose="02020603050405020304" pitchFamily="18" charset="0"/>
                <a:cs typeface="Times New Roman" panose="02020603050405020304" pitchFamily="18" charset="0"/>
              </a:endParaRPr>
            </a:p>
          </p:txBody>
        </p:sp>
      </p:grpSp>
      <p:grpSp>
        <p:nvGrpSpPr>
          <p:cNvPr id="91" name="Group 80">
            <a:extLst>
              <a:ext uri="{FF2B5EF4-FFF2-40B4-BE49-F238E27FC236}">
                <a16:creationId xmlns:a16="http://schemas.microsoft.com/office/drawing/2014/main" id="{BEE9A61B-18E2-4126-87AF-DA029539450E}"/>
              </a:ext>
            </a:extLst>
          </p:cNvPr>
          <p:cNvGrpSpPr>
            <a:grpSpLocks/>
          </p:cNvGrpSpPr>
          <p:nvPr/>
        </p:nvGrpSpPr>
        <p:grpSpPr bwMode="auto">
          <a:xfrm>
            <a:off x="3430032" y="5386587"/>
            <a:ext cx="228600" cy="228600"/>
            <a:chOff x="8229600" y="5638800"/>
            <a:chExt cx="228600" cy="228600"/>
          </a:xfrm>
        </p:grpSpPr>
        <p:sp>
          <p:nvSpPr>
            <p:cNvPr id="92" name="Oval 91">
              <a:extLst>
                <a:ext uri="{FF2B5EF4-FFF2-40B4-BE49-F238E27FC236}">
                  <a16:creationId xmlns:a16="http://schemas.microsoft.com/office/drawing/2014/main" id="{BA0677D4-62DB-4284-8B2F-798B1119ED4E}"/>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latin typeface="Times New Roman" panose="02020603050405020304" pitchFamily="18" charset="0"/>
                <a:cs typeface="Times New Roman" panose="02020603050405020304" pitchFamily="18" charset="0"/>
              </a:endParaRPr>
            </a:p>
          </p:txBody>
        </p:sp>
        <p:sp>
          <p:nvSpPr>
            <p:cNvPr id="93" name="4-Point Star 50">
              <a:extLst>
                <a:ext uri="{FF2B5EF4-FFF2-40B4-BE49-F238E27FC236}">
                  <a16:creationId xmlns:a16="http://schemas.microsoft.com/office/drawing/2014/main" id="{B6821D32-36E3-4DFF-8181-D5A24B05B1B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latin typeface="Times New Roman" panose="02020603050405020304" pitchFamily="18" charset="0"/>
                <a:cs typeface="Times New Roman" panose="02020603050405020304" pitchFamily="18" charset="0"/>
              </a:endParaRPr>
            </a:p>
          </p:txBody>
        </p:sp>
      </p:grpSp>
      <p:sp>
        <p:nvSpPr>
          <p:cNvPr id="94" name="Oval 93">
            <a:extLst>
              <a:ext uri="{FF2B5EF4-FFF2-40B4-BE49-F238E27FC236}">
                <a16:creationId xmlns:a16="http://schemas.microsoft.com/office/drawing/2014/main" id="{A4E24E9A-81B4-4290-BC44-FC215AE743B6}"/>
              </a:ext>
            </a:extLst>
          </p:cNvPr>
          <p:cNvSpPr/>
          <p:nvPr/>
        </p:nvSpPr>
        <p:spPr>
          <a:xfrm>
            <a:off x="502780" y="2120057"/>
            <a:ext cx="3087805" cy="3870647"/>
          </a:xfrm>
          <a:prstGeom prst="ellipse">
            <a:avLst/>
          </a:prstGeom>
          <a:solidFill>
            <a:srgbClr val="FFFFC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0B050"/>
                </a:solidFill>
                <a:latin typeface="Times New Roman" panose="02020603050405020304" pitchFamily="18" charset="0"/>
                <a:cs typeface="Times New Roman" panose="02020603050405020304" pitchFamily="18" charset="0"/>
              </a:rPr>
              <a:t>NỘI DUNG BÀI HỌC</a:t>
            </a:r>
            <a:endParaRPr lang="en-US" sz="4800" b="1" dirty="0">
              <a:solidFill>
                <a:srgbClr val="00B050"/>
              </a:solidFill>
              <a:latin typeface="Times New Roman" panose="02020603050405020304" pitchFamily="18" charset="0"/>
              <a:cs typeface="Times New Roman" panose="02020603050405020304" pitchFamily="18" charset="0"/>
            </a:endParaRPr>
          </a:p>
        </p:txBody>
      </p:sp>
      <p:sp>
        <p:nvSpPr>
          <p:cNvPr id="95" name="AutoShape 42">
            <a:extLst>
              <a:ext uri="{FF2B5EF4-FFF2-40B4-BE49-F238E27FC236}">
                <a16:creationId xmlns:a16="http://schemas.microsoft.com/office/drawing/2014/main" id="{48D6109D-698F-4E02-A46F-683DA1DC3949}"/>
              </a:ext>
            </a:extLst>
          </p:cNvPr>
          <p:cNvSpPr>
            <a:spLocks noChangeArrowheads="1"/>
          </p:cNvSpPr>
          <p:nvPr/>
        </p:nvSpPr>
        <p:spPr bwMode="gray">
          <a:xfrm>
            <a:off x="3031785" y="6006685"/>
            <a:ext cx="620410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 </a:t>
            </a: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32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tập</a:t>
            </a:r>
            <a:r>
              <a:rPr lang="en-US" sz="32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tự</a:t>
            </a:r>
            <a:r>
              <a:rPr lang="en-US" sz="32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luyện</a:t>
            </a:r>
            <a:endPar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96" name="Group 80">
            <a:extLst>
              <a:ext uri="{FF2B5EF4-FFF2-40B4-BE49-F238E27FC236}">
                <a16:creationId xmlns:a16="http://schemas.microsoft.com/office/drawing/2014/main" id="{AC539B52-E89A-4065-86E0-6866CAD50144}"/>
              </a:ext>
            </a:extLst>
          </p:cNvPr>
          <p:cNvGrpSpPr>
            <a:grpSpLocks/>
          </p:cNvGrpSpPr>
          <p:nvPr/>
        </p:nvGrpSpPr>
        <p:grpSpPr bwMode="auto">
          <a:xfrm>
            <a:off x="2803185" y="5944008"/>
            <a:ext cx="228600" cy="228600"/>
            <a:chOff x="8229600" y="5638800"/>
            <a:chExt cx="228600" cy="228600"/>
          </a:xfrm>
        </p:grpSpPr>
        <p:sp>
          <p:nvSpPr>
            <p:cNvPr id="97" name="Oval 96">
              <a:extLst>
                <a:ext uri="{FF2B5EF4-FFF2-40B4-BE49-F238E27FC236}">
                  <a16:creationId xmlns:a16="http://schemas.microsoft.com/office/drawing/2014/main" id="{E8602C37-FF86-4E2F-B116-7D46095D5DE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latin typeface="Times New Roman" panose="02020603050405020304" pitchFamily="18" charset="0"/>
                <a:cs typeface="Times New Roman" panose="02020603050405020304" pitchFamily="18" charset="0"/>
              </a:endParaRPr>
            </a:p>
          </p:txBody>
        </p:sp>
        <p:sp>
          <p:nvSpPr>
            <p:cNvPr id="98" name="4-Point Star 89">
              <a:extLst>
                <a:ext uri="{FF2B5EF4-FFF2-40B4-BE49-F238E27FC236}">
                  <a16:creationId xmlns:a16="http://schemas.microsoft.com/office/drawing/2014/main" id="{A3A64552-4792-4C13-BB68-54D85A1E3FF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latin typeface="Times New Roman" panose="02020603050405020304" pitchFamily="18" charset="0"/>
                <a:cs typeface="Times New Roman" panose="02020603050405020304" pitchFamily="18" charset="0"/>
              </a:endParaRPr>
            </a:p>
          </p:txBody>
        </p:sp>
      </p:grpSp>
      <p:sp>
        <p:nvSpPr>
          <p:cNvPr id="2" name="TextBox 1"/>
          <p:cNvSpPr txBox="1"/>
          <p:nvPr/>
        </p:nvSpPr>
        <p:spPr>
          <a:xfrm>
            <a:off x="304800" y="308133"/>
            <a:ext cx="11050075" cy="584775"/>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CĐ1</a:t>
            </a:r>
            <a:r>
              <a:rPr lang="vi-VN" sz="3200" b="1" smtClean="0">
                <a:solidFill>
                  <a:srgbClr val="FF0000"/>
                </a:solidFill>
                <a:latin typeface="Times New Roman" panose="02020603050405020304" pitchFamily="18" charset="0"/>
                <a:cs typeface="Times New Roman" panose="02020603050405020304" pitchFamily="18" charset="0"/>
              </a:rPr>
              <a:t>2</a:t>
            </a:r>
            <a:r>
              <a:rPr lang="en-US" sz="3200" b="1" smtClean="0">
                <a:solidFill>
                  <a:srgbClr val="FF0000"/>
                </a:solidFill>
                <a:latin typeface="Times New Roman" panose="02020603050405020304" pitchFamily="18" charset="0"/>
                <a:cs typeface="Times New Roman" panose="02020603050405020304" pitchFamily="18" charset="0"/>
              </a:rPr>
              <a:t>_HÀM SỐ</a:t>
            </a:r>
            <a:r>
              <a:rPr lang="vi-VN" sz="3200" b="1" smtClean="0">
                <a:solidFill>
                  <a:srgbClr val="FF0000"/>
                </a:solidFill>
                <a:latin typeface="Times New Roman" panose="02020603050405020304" pitchFamily="18" charset="0"/>
                <a:cs typeface="Times New Roman" panose="02020603050405020304" pitchFamily="18" charset="0"/>
              </a:rPr>
              <a:t> MŨ_</a:t>
            </a:r>
            <a:r>
              <a:rPr lang="en-US" sz="3200" b="1" smtClean="0">
                <a:solidFill>
                  <a:srgbClr val="FF0000"/>
                </a:solidFill>
                <a:latin typeface="Times New Roman" panose="02020603050405020304" pitchFamily="18" charset="0"/>
                <a:cs typeface="Times New Roman" panose="02020603050405020304" pitchFamily="18" charset="0"/>
              </a:rPr>
              <a:t>HÀM</a:t>
            </a:r>
            <a:r>
              <a:rPr lang="vi-VN" sz="3200" b="1" smtClean="0">
                <a:solidFill>
                  <a:srgbClr val="FF0000"/>
                </a:solidFill>
                <a:latin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cs typeface="Times New Roman" panose="02020603050405020304" pitchFamily="18" charset="0"/>
              </a:rPr>
              <a:t>SỐ </a:t>
            </a:r>
            <a:r>
              <a:rPr lang="vi-VN" sz="3200" b="1" smtClean="0">
                <a:solidFill>
                  <a:srgbClr val="FF0000"/>
                </a:solidFill>
                <a:latin typeface="Times New Roman" panose="02020603050405020304" pitchFamily="18" charset="0"/>
                <a:cs typeface="Times New Roman" panose="02020603050405020304" pitchFamily="18" charset="0"/>
              </a:rPr>
              <a:t>LOGARIT</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9994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fill="hold" nodeType="clickEffect">
                                  <p:stCondLst>
                                    <p:cond delay="0"/>
                                  </p:stCondLst>
                                  <p:childTnLst>
                                    <p:animRot by="21600000">
                                      <p:cBhvr>
                                        <p:cTn id="10" dur="2000" fill="hold"/>
                                        <p:tgtEl>
                                          <p:spTgt spid="7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repeatCount="indefinite" fill="hold" nodeType="clickEffect">
                                  <p:stCondLst>
                                    <p:cond delay="0"/>
                                  </p:stCondLst>
                                  <p:childTnLst>
                                    <p:animRot by="21600000">
                                      <p:cBhvr>
                                        <p:cTn id="19" dur="2000" fill="hold"/>
                                        <p:tgtEl>
                                          <p:spTgt spid="7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repeatCount="indefinite" fill="hold" nodeType="clickEffect">
                                  <p:stCondLst>
                                    <p:cond delay="0"/>
                                  </p:stCondLst>
                                  <p:childTnLst>
                                    <p:animRot by="21600000">
                                      <p:cBhvr>
                                        <p:cTn id="28" dur="2000" fill="hold"/>
                                        <p:tgtEl>
                                          <p:spTgt spid="8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repeatCount="indefinite" fill="hold" nodeType="clickEffect">
                                  <p:stCondLst>
                                    <p:cond delay="0"/>
                                  </p:stCondLst>
                                  <p:childTnLst>
                                    <p:animRot by="21600000">
                                      <p:cBhvr>
                                        <p:cTn id="37" dur="2000" fill="hold"/>
                                        <p:tgtEl>
                                          <p:spTgt spid="8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left)">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repeatCount="indefinite" fill="hold" nodeType="clickEffect">
                                  <p:stCondLst>
                                    <p:cond delay="0"/>
                                  </p:stCondLst>
                                  <p:childTnLst>
                                    <p:animRot by="21600000">
                                      <p:cBhvr>
                                        <p:cTn id="46" dur="2000" fill="hold"/>
                                        <p:tgtEl>
                                          <p:spTgt spid="8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par>
                                <p:cTn id="52" presetID="8" presetClass="emph" presetSubtype="0" repeatCount="indefinite" fill="hold" nodeType="withEffect">
                                  <p:stCondLst>
                                    <p:cond delay="0"/>
                                  </p:stCondLst>
                                  <p:childTnLst>
                                    <p:animRot by="21600000">
                                      <p:cBhvr>
                                        <p:cTn id="53" dur="2000" fill="hold"/>
                                        <p:tgtEl>
                                          <p:spTgt spid="91"/>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left)">
                                      <p:cBhvr>
                                        <p:cTn id="58" dur="500"/>
                                        <p:tgtEl>
                                          <p:spTgt spid="75"/>
                                        </p:tgtEl>
                                      </p:cBhvr>
                                    </p:animEffect>
                                  </p:childTnLst>
                                </p:cTn>
                              </p:par>
                              <p:par>
                                <p:cTn id="59" presetID="8" presetClass="emph" presetSubtype="0" repeatCount="indefinite" fill="hold" nodeType="withEffect">
                                  <p:stCondLst>
                                    <p:cond delay="0"/>
                                  </p:stCondLst>
                                  <p:childTnLst>
                                    <p:animRot by="21600000">
                                      <p:cBhvr>
                                        <p:cTn id="60" dur="2000" fill="hold"/>
                                        <p:tgtEl>
                                          <p:spTgt spid="96"/>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wipe(left)">
                                      <p:cBhvr>
                                        <p:cTn id="6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animBg="1"/>
      <p:bldP spid="9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87927" y="263791"/>
                <a:ext cx="11804072" cy="6400245"/>
              </a:xfrm>
            </p:spPr>
            <p:txBody>
              <a:bodyPr>
                <a:noAutofit/>
              </a:bodyPr>
              <a:lstStyle/>
              <a:p>
                <a:pPr marL="0" indent="0">
                  <a:buNone/>
                </a:pPr>
                <a:r>
                  <a:rPr lang="de-DE" sz="3200" b="1" dirty="0" smtClean="0">
                    <a:solidFill>
                      <a:srgbClr val="3333FF"/>
                    </a:solidFill>
                  </a:rPr>
                  <a:t>Câu 5</a:t>
                </a:r>
                <a:r>
                  <a:rPr lang="de-DE" sz="3200" b="1" smtClean="0">
                    <a:solidFill>
                      <a:srgbClr val="3333FF"/>
                    </a:solidFill>
                  </a:rPr>
                  <a:t>. </a:t>
                </a:r>
                <a:r>
                  <a:rPr lang="en-US" sz="3200" b="1">
                    <a:solidFill>
                      <a:srgbClr val="FF0000"/>
                    </a:solidFill>
                  </a:rPr>
                  <a:t>Chọn công thức đúng?</a:t>
                </a:r>
                <a:br>
                  <a:rPr lang="en-US" sz="3200" b="1">
                    <a:solidFill>
                      <a:srgbClr val="FF0000"/>
                    </a:solidFill>
                  </a:rPr>
                </a:br>
                <a:r>
                  <a:rPr lang="nl-NL" sz="3200" b="1"/>
                  <a:t>A. </a:t>
                </a:r>
                <a14:m>
                  <m:oMath xmlns:m="http://schemas.openxmlformats.org/officeDocument/2006/math">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func>
                              <m:funcPr>
                                <m:ctrlPr>
                                  <a:rPr lang="en-US" sz="3200" i="1">
                                    <a:latin typeface="Cambria Math" panose="02040503050406030204" pitchFamily="18" charset="0"/>
                                  </a:rPr>
                                </m:ctrlPr>
                              </m:funcPr>
                              <m:fName>
                                <m:r>
                                  <a:rPr lang="en-US" sz="3200" i="1">
                                    <a:latin typeface="Cambria Math"/>
                                  </a:rPr>
                                  <m:t>𝑙𝑛</m:t>
                                </m:r>
                              </m:fName>
                              <m:e>
                                <m:r>
                                  <a:rPr lang="en-US" sz="3200" i="1">
                                    <a:latin typeface="Cambria Math"/>
                                  </a:rPr>
                                  <m:t>4</m:t>
                                </m:r>
                              </m:e>
                            </m:func>
                            <m:r>
                              <a:rPr lang="en-US" sz="3200" i="1">
                                <a:latin typeface="Cambria Math"/>
                              </a:rPr>
                              <m:t>𝑥</m:t>
                            </m:r>
                          </m:e>
                        </m:d>
                      </m:e>
                      <m:sup>
                        <m:r>
                          <a:rPr lang="en-US" sz="3200" i="1">
                            <a:latin typeface="Cambria Math"/>
                          </a:rPr>
                          <m:t>′</m:t>
                        </m:r>
                      </m:sup>
                    </m:sSup>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𝑥</m:t>
                        </m:r>
                      </m:den>
                    </m:f>
                    <m:r>
                      <a:rPr lang="en-US" sz="3200" i="1">
                        <a:latin typeface="Cambria Math"/>
                      </a:rPr>
                      <m:t>;</m:t>
                    </m:r>
                    <m:d>
                      <m:dPr>
                        <m:ctrlPr>
                          <a:rPr lang="en-US" sz="3200" i="1">
                            <a:latin typeface="Cambria Math" panose="02040503050406030204" pitchFamily="18" charset="0"/>
                          </a:rPr>
                        </m:ctrlPr>
                      </m:dPr>
                      <m:e>
                        <m:r>
                          <a:rPr lang="en-US" sz="3200" i="1">
                            <a:latin typeface="Cambria Math"/>
                          </a:rPr>
                          <m:t>𝑥</m:t>
                        </m:r>
                        <m:r>
                          <a:rPr lang="en-US" sz="3200" i="1">
                            <a:latin typeface="Cambria Math"/>
                          </a:rPr>
                          <m:t>&gt;0</m:t>
                        </m:r>
                      </m:e>
                    </m:d>
                    <m:r>
                      <a:rPr lang="en-US" sz="3200" i="1">
                        <a:latin typeface="Cambria Math"/>
                      </a:rPr>
                      <m:t>.</m:t>
                    </m:r>
                  </m:oMath>
                </a14:m>
                <a:r>
                  <a:rPr lang="en-US" sz="3200"/>
                  <a:t>	</a:t>
                </a:r>
              </a:p>
              <a:p>
                <a:pPr marL="0" indent="0">
                  <a:buNone/>
                </a:pPr>
                <a:r>
                  <a:rPr lang="en-US" sz="3200" b="1"/>
                  <a:t>B. </a:t>
                </a:r>
                <a14:m>
                  <m:oMath xmlns:m="http://schemas.openxmlformats.org/officeDocument/2006/math">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func>
                              <m:funcPr>
                                <m:ctrlPr>
                                  <a:rPr lang="en-US" sz="3200" i="1">
                                    <a:latin typeface="Cambria Math" panose="02040503050406030204" pitchFamily="18" charset="0"/>
                                  </a:rPr>
                                </m:ctrlPr>
                              </m:funcPr>
                              <m:fName>
                                <m:r>
                                  <a:rPr lang="en-US" sz="3200" i="1">
                                    <a:latin typeface="Cambria Math"/>
                                  </a:rPr>
                                  <m:t>𝑙𝑛</m:t>
                                </m:r>
                              </m:fName>
                              <m:e>
                                <m:r>
                                  <a:rPr lang="en-US" sz="3200" i="1">
                                    <a:latin typeface="Cambria Math"/>
                                  </a:rPr>
                                  <m:t>𝑥</m:t>
                                </m:r>
                              </m:e>
                            </m:func>
                          </m:e>
                        </m:d>
                      </m:e>
                      <m:sup>
                        <m:r>
                          <a:rPr lang="en-US" sz="3200" i="1">
                            <a:latin typeface="Cambria Math"/>
                          </a:rPr>
                          <m:t>′</m:t>
                        </m:r>
                      </m:sup>
                    </m:sSup>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𝑥</m:t>
                        </m:r>
                        <m:func>
                          <m:funcPr>
                            <m:ctrlPr>
                              <a:rPr lang="en-US" sz="3200" i="1">
                                <a:latin typeface="Cambria Math" panose="02040503050406030204" pitchFamily="18" charset="0"/>
                              </a:rPr>
                            </m:ctrlPr>
                          </m:funcPr>
                          <m:fName>
                            <m:r>
                              <a:rPr lang="en-US" sz="3200" i="1">
                                <a:latin typeface="Cambria Math"/>
                              </a:rPr>
                              <m:t>𝑙𝑛</m:t>
                            </m:r>
                          </m:fName>
                          <m:e>
                            <m:r>
                              <a:rPr lang="en-US" sz="3200" i="1">
                                <a:latin typeface="Cambria Math"/>
                              </a:rPr>
                              <m:t>𝑎</m:t>
                            </m:r>
                          </m:e>
                        </m:func>
                      </m:den>
                    </m:f>
                    <m:r>
                      <a:rPr lang="en-US" sz="3200" i="1">
                        <a:latin typeface="Cambria Math"/>
                      </a:rPr>
                      <m:t>;</m:t>
                    </m:r>
                    <m:d>
                      <m:dPr>
                        <m:ctrlPr>
                          <a:rPr lang="en-US" sz="3200" i="1">
                            <a:latin typeface="Cambria Math" panose="02040503050406030204" pitchFamily="18" charset="0"/>
                          </a:rPr>
                        </m:ctrlPr>
                      </m:dPr>
                      <m:e>
                        <m:r>
                          <a:rPr lang="en-US" sz="3200" i="1">
                            <a:latin typeface="Cambria Math"/>
                          </a:rPr>
                          <m:t>𝑥</m:t>
                        </m:r>
                        <m:r>
                          <a:rPr lang="en-US" sz="3200" i="1">
                            <a:latin typeface="Cambria Math"/>
                          </a:rPr>
                          <m:t>&gt;0</m:t>
                        </m:r>
                      </m:e>
                    </m:d>
                    <m:r>
                      <a:rPr lang="en-US" sz="3200" i="1">
                        <a:latin typeface="Cambria Math"/>
                      </a:rPr>
                      <m:t>.</m:t>
                    </m:r>
                  </m:oMath>
                </a14:m>
                <a:endParaRPr lang="en-US" sz="3200"/>
              </a:p>
              <a:p>
                <a:pPr marL="0" indent="0">
                  <a:buNone/>
                </a:pPr>
                <a:r>
                  <a:rPr lang="en-US" sz="3200" b="1"/>
                  <a:t>C. </a:t>
                </a:r>
                <a14:m>
                  <m:oMath xmlns:m="http://schemas.openxmlformats.org/officeDocument/2006/math">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en-US" sz="3200" i="1">
                                        <a:latin typeface="Cambria Math"/>
                                      </a:rPr>
                                      <m:t>𝑙𝑜𝑔</m:t>
                                    </m:r>
                                  </m:e>
                                  <m:sub>
                                    <m:r>
                                      <a:rPr lang="en-US" sz="3200" i="1">
                                        <a:latin typeface="Cambria Math"/>
                                      </a:rPr>
                                      <m:t>𝑎</m:t>
                                    </m:r>
                                  </m:sub>
                                </m:sSub>
                              </m:fName>
                              <m:e>
                                <m:r>
                                  <a:rPr lang="en-US" sz="3200" i="1">
                                    <a:latin typeface="Cambria Math"/>
                                  </a:rPr>
                                  <m:t>𝑥</m:t>
                                </m:r>
                              </m:e>
                            </m:func>
                          </m:e>
                        </m:d>
                      </m:e>
                      <m:sup>
                        <m:r>
                          <a:rPr lang="en-US" sz="3200" i="1">
                            <a:latin typeface="Cambria Math"/>
                          </a:rPr>
                          <m:t>′</m:t>
                        </m:r>
                      </m:sup>
                    </m:sSup>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𝑥</m:t>
                        </m:r>
                      </m:den>
                    </m:f>
                    <m:r>
                      <a:rPr lang="en-US" sz="3200" i="1">
                        <a:latin typeface="Cambria Math"/>
                      </a:rPr>
                      <m:t>;</m:t>
                    </m:r>
                    <m:d>
                      <m:dPr>
                        <m:ctrlPr>
                          <a:rPr lang="en-US" sz="3200" i="1">
                            <a:latin typeface="Cambria Math" panose="02040503050406030204" pitchFamily="18" charset="0"/>
                          </a:rPr>
                        </m:ctrlPr>
                      </m:dPr>
                      <m:e>
                        <m:r>
                          <a:rPr lang="en-US" sz="3200" i="1">
                            <a:latin typeface="Cambria Math"/>
                          </a:rPr>
                          <m:t>𝑥</m:t>
                        </m:r>
                        <m:r>
                          <a:rPr lang="en-US" sz="3200" i="1">
                            <a:latin typeface="Cambria Math"/>
                          </a:rPr>
                          <m:t>&gt;0</m:t>
                        </m:r>
                      </m:e>
                    </m:d>
                    <m:r>
                      <a:rPr lang="en-US" sz="3200" i="1">
                        <a:latin typeface="Cambria Math"/>
                      </a:rPr>
                      <m:t>.</m:t>
                    </m:r>
                  </m:oMath>
                </a14:m>
                <a:r>
                  <a:rPr lang="en-US" sz="3200"/>
                  <a:t>	</a:t>
                </a:r>
              </a:p>
              <a:p>
                <a:pPr marL="0" indent="0">
                  <a:buNone/>
                </a:pPr>
                <a:r>
                  <a:rPr lang="en-US" sz="3200" b="1"/>
                  <a:t>D. </a:t>
                </a:r>
                <a14:m>
                  <m:oMath xmlns:m="http://schemas.openxmlformats.org/officeDocument/2006/math">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en-US" sz="3200" i="1">
                                        <a:latin typeface="Cambria Math"/>
                                      </a:rPr>
                                      <m:t>𝑙𝑜𝑔</m:t>
                                    </m:r>
                                  </m:e>
                                  <m:sub>
                                    <m:r>
                                      <a:rPr lang="en-US" sz="3200" i="1">
                                        <a:latin typeface="Cambria Math"/>
                                      </a:rPr>
                                      <m:t>𝑎</m:t>
                                    </m:r>
                                  </m:sub>
                                </m:sSub>
                              </m:fName>
                              <m:e>
                                <m:r>
                                  <a:rPr lang="en-US" sz="3200" i="1">
                                    <a:latin typeface="Cambria Math"/>
                                  </a:rPr>
                                  <m:t>𝑥</m:t>
                                </m:r>
                              </m:e>
                            </m:func>
                          </m:e>
                        </m:d>
                      </m:e>
                      <m:sup>
                        <m:r>
                          <a:rPr lang="en-US" sz="3200" i="1">
                            <a:latin typeface="Cambria Math"/>
                          </a:rPr>
                          <m:t>′</m:t>
                        </m:r>
                      </m:sup>
                    </m:sSup>
                    <m:r>
                      <a:rPr lang="en-US" sz="3200" i="1">
                        <a:latin typeface="Cambria Math"/>
                      </a:rPr>
                      <m:t>=</m:t>
                    </m:r>
                    <m:f>
                      <m:fPr>
                        <m:ctrlPr>
                          <a:rPr lang="en-US" sz="3200" i="1">
                            <a:latin typeface="Cambria Math" panose="02040503050406030204" pitchFamily="18" charset="0"/>
                          </a:rPr>
                        </m:ctrlPr>
                      </m:fPr>
                      <m:num>
                        <m:r>
                          <a:rPr lang="en-US" sz="3200" i="1">
                            <a:latin typeface="Cambria Math"/>
                          </a:rPr>
                          <m:t>𝑥</m:t>
                        </m:r>
                      </m:num>
                      <m:den>
                        <m:func>
                          <m:funcPr>
                            <m:ctrlPr>
                              <a:rPr lang="en-US" sz="3200" i="1">
                                <a:latin typeface="Cambria Math" panose="02040503050406030204" pitchFamily="18" charset="0"/>
                              </a:rPr>
                            </m:ctrlPr>
                          </m:funcPr>
                          <m:fName>
                            <m:r>
                              <a:rPr lang="en-US" sz="3200" i="1">
                                <a:latin typeface="Cambria Math"/>
                              </a:rPr>
                              <m:t>𝑙𝑛</m:t>
                            </m:r>
                          </m:fName>
                          <m:e>
                            <m:r>
                              <a:rPr lang="en-US" sz="3200" i="1">
                                <a:latin typeface="Cambria Math"/>
                              </a:rPr>
                              <m:t>𝑎</m:t>
                            </m:r>
                          </m:e>
                        </m:func>
                      </m:den>
                    </m:f>
                    <m:r>
                      <a:rPr lang="en-US" sz="3200" i="1">
                        <a:latin typeface="Cambria Math"/>
                      </a:rPr>
                      <m:t>;</m:t>
                    </m:r>
                    <m:d>
                      <m:dPr>
                        <m:ctrlPr>
                          <a:rPr lang="en-US" sz="3200" i="1">
                            <a:latin typeface="Cambria Math" panose="02040503050406030204" pitchFamily="18" charset="0"/>
                          </a:rPr>
                        </m:ctrlPr>
                      </m:dPr>
                      <m:e>
                        <m:r>
                          <a:rPr lang="en-US" sz="3200" i="1">
                            <a:latin typeface="Cambria Math"/>
                          </a:rPr>
                          <m:t>𝑥</m:t>
                        </m:r>
                        <m:r>
                          <a:rPr lang="en-US" sz="3200" i="1">
                            <a:latin typeface="Cambria Math"/>
                          </a:rPr>
                          <m:t>&gt;0</m:t>
                        </m:r>
                      </m:e>
                    </m:d>
                    <m:r>
                      <a:rPr lang="en-US" sz="3200" i="1">
                        <a:latin typeface="Cambria Math"/>
                      </a:rPr>
                      <m:t>.</m:t>
                    </m:r>
                  </m:oMath>
                </a14:m>
                <a:endParaRPr lang="en-US" sz="3200"/>
              </a:p>
              <a:p>
                <a:pPr marL="0" indent="0">
                  <a:buNone/>
                </a:pPr>
                <a:r>
                  <a:rPr lang="en-US" sz="3200" i="1">
                    <a:solidFill>
                      <a:srgbClr val="FF0000"/>
                    </a:solidFill>
                  </a:rPr>
                  <a:t>	</a:t>
                </a:r>
              </a:p>
              <a:p>
                <a:pPr marL="0" indent="0" algn="ctr">
                  <a:buNone/>
                </a:pPr>
                <a:r>
                  <a:rPr lang="en-US" sz="3200" i="1">
                    <a:solidFill>
                      <a:srgbClr val="FF0000"/>
                    </a:solidFill>
                  </a:rPr>
                  <a:t>	</a:t>
                </a:r>
                <a:r>
                  <a:rPr lang="en-US" sz="3200" b="1">
                    <a:solidFill>
                      <a:srgbClr val="FF0000"/>
                    </a:solidFill>
                  </a:rPr>
                  <a:t>Đáp án B</a:t>
                </a:r>
              </a:p>
              <a:p>
                <a:pPr marL="0" lvl="0" indent="0">
                  <a:buNone/>
                </a:pP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87927" y="263791"/>
                <a:ext cx="11804072" cy="6400245"/>
              </a:xfrm>
              <a:blipFill rotWithShape="1">
                <a:blip r:embed="rId2"/>
                <a:stretch>
                  <a:fillRect l="-1343" t="-2095"/>
                </a:stretch>
              </a:blipFill>
            </p:spPr>
            <p:txBody>
              <a:bodyPr/>
              <a:lstStyle/>
              <a:p>
                <a:r>
                  <a:rPr lang="en-US">
                    <a:noFill/>
                  </a:rPr>
                  <a:t> </a:t>
                </a:r>
              </a:p>
            </p:txBody>
          </p:sp>
        </mc:Fallback>
      </mc:AlternateContent>
      <p:sp>
        <p:nvSpPr>
          <p:cNvPr id="4" name="Right Arrow 3">
            <a:hlinkClick r:id="rId3" action="ppaction://hlinksldjump"/>
          </p:cNvPr>
          <p:cNvSpPr/>
          <p:nvPr/>
        </p:nvSpPr>
        <p:spPr>
          <a:xfrm>
            <a:off x="9905999"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1</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Nhận</a:t>
            </a:r>
            <a:r>
              <a:rPr lang="en-US" b="1" dirty="0" smtClean="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biết</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97889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304800"/>
                <a:ext cx="11353800" cy="5872163"/>
              </a:xfrm>
            </p:spPr>
            <p:txBody>
              <a:bodyPr>
                <a:noAutofit/>
              </a:bodyPr>
              <a:lstStyle/>
              <a:p>
                <a:pPr marL="0" lvl="0" indent="0">
                  <a:buNone/>
                </a:pPr>
                <a:r>
                  <a:rPr lang="de-DE" sz="3600" b="1" dirty="0" smtClean="0">
                    <a:solidFill>
                      <a:srgbClr val="3333FF"/>
                    </a:solidFill>
                  </a:rPr>
                  <a:t>Câu 6.</a:t>
                </a:r>
                <a:r>
                  <a:rPr lang="en-US" sz="3600" dirty="0" smtClean="0"/>
                  <a:t> </a:t>
                </a:r>
                <a:r>
                  <a:rPr lang="pt-BR" sz="3600" b="1">
                    <a:solidFill>
                      <a:srgbClr val="FF0000"/>
                    </a:solidFill>
                  </a:rPr>
                  <a:t>Đạo hàm của hàm số </a:t>
                </a:r>
                <a14:m>
                  <m:oMath xmlns:m="http://schemas.openxmlformats.org/officeDocument/2006/math">
                    <m:r>
                      <a:rPr lang="en-US" sz="3600" b="1" i="1">
                        <a:solidFill>
                          <a:srgbClr val="FF0000"/>
                        </a:solidFill>
                        <a:latin typeface="Cambria Math"/>
                      </a:rPr>
                      <m:t>𝒚</m:t>
                    </m:r>
                    <m:r>
                      <a:rPr lang="en-US" sz="3600" b="1" i="1">
                        <a:solidFill>
                          <a:srgbClr val="FF0000"/>
                        </a:solidFill>
                        <a:latin typeface="Cambria Math"/>
                      </a:rPr>
                      <m:t>=</m:t>
                    </m:r>
                    <m:func>
                      <m:funcPr>
                        <m:ctrlPr>
                          <a:rPr lang="en-US" sz="3600" b="1" i="1">
                            <a:solidFill>
                              <a:srgbClr val="FF0000"/>
                            </a:solidFill>
                            <a:latin typeface="Cambria Math" panose="02040503050406030204" pitchFamily="18" charset="0"/>
                          </a:rPr>
                        </m:ctrlPr>
                      </m:funcPr>
                      <m:fName>
                        <m:sSub>
                          <m:sSubPr>
                            <m:ctrlPr>
                              <a:rPr lang="en-US" sz="3600" b="1" i="1">
                                <a:solidFill>
                                  <a:srgbClr val="FF0000"/>
                                </a:solidFill>
                                <a:latin typeface="Cambria Math" panose="02040503050406030204" pitchFamily="18" charset="0"/>
                              </a:rPr>
                            </m:ctrlPr>
                          </m:sSubPr>
                          <m:e>
                            <m:r>
                              <a:rPr lang="en-US" sz="3600" b="1" i="1">
                                <a:solidFill>
                                  <a:srgbClr val="FF0000"/>
                                </a:solidFill>
                                <a:latin typeface="Cambria Math"/>
                              </a:rPr>
                              <m:t>𝒍𝒐𝒈</m:t>
                            </m:r>
                          </m:e>
                          <m:sub>
                            <m:r>
                              <a:rPr lang="en-US" sz="3600" b="1" i="1">
                                <a:solidFill>
                                  <a:srgbClr val="FF0000"/>
                                </a:solidFill>
                                <a:latin typeface="Cambria Math"/>
                              </a:rPr>
                              <m:t>𝟖</m:t>
                            </m:r>
                          </m:sub>
                        </m:sSub>
                      </m:fName>
                      <m:e>
                        <m:d>
                          <m:dPr>
                            <m:ctrlPr>
                              <a:rPr lang="en-US" sz="3600" b="1" i="1">
                                <a:solidFill>
                                  <a:srgbClr val="FF0000"/>
                                </a:solidFill>
                                <a:latin typeface="Cambria Math" panose="02040503050406030204" pitchFamily="18" charset="0"/>
                              </a:rPr>
                            </m:ctrlPr>
                          </m:dPr>
                          <m:e>
                            <m:sSup>
                              <m:sSupPr>
                                <m:ctrlPr>
                                  <a:rPr lang="en-US" sz="3600" b="1" i="1">
                                    <a:solidFill>
                                      <a:srgbClr val="FF0000"/>
                                    </a:solidFill>
                                    <a:latin typeface="Cambria Math" panose="02040503050406030204" pitchFamily="18" charset="0"/>
                                  </a:rPr>
                                </m:ctrlPr>
                              </m:sSupPr>
                              <m:e>
                                <m:r>
                                  <a:rPr lang="en-US" sz="3600" b="1" i="1">
                                    <a:solidFill>
                                      <a:srgbClr val="FF0000"/>
                                    </a:solidFill>
                                    <a:latin typeface="Cambria Math"/>
                                  </a:rPr>
                                  <m:t>𝒙</m:t>
                                </m:r>
                              </m:e>
                              <m:sup>
                                <m:r>
                                  <a:rPr lang="en-US" sz="3600" b="1" i="1">
                                    <a:solidFill>
                                      <a:srgbClr val="FF0000"/>
                                    </a:solidFill>
                                    <a:latin typeface="Cambria Math"/>
                                  </a:rPr>
                                  <m:t>𝟐</m:t>
                                </m:r>
                              </m:sup>
                            </m:sSup>
                            <m:r>
                              <a:rPr lang="en-US" sz="3600" b="1" i="1">
                                <a:solidFill>
                                  <a:srgbClr val="FF0000"/>
                                </a:solidFill>
                                <a:latin typeface="Cambria Math"/>
                              </a:rPr>
                              <m:t>−</m:t>
                            </m:r>
                            <m:r>
                              <a:rPr lang="en-US" sz="3600" b="1" i="1">
                                <a:solidFill>
                                  <a:srgbClr val="FF0000"/>
                                </a:solidFill>
                                <a:latin typeface="Cambria Math"/>
                              </a:rPr>
                              <m:t>𝟑</m:t>
                            </m:r>
                            <m:r>
                              <a:rPr lang="en-US" sz="3600" b="1" i="1">
                                <a:solidFill>
                                  <a:srgbClr val="FF0000"/>
                                </a:solidFill>
                                <a:latin typeface="Cambria Math"/>
                              </a:rPr>
                              <m:t>𝒙</m:t>
                            </m:r>
                            <m:r>
                              <a:rPr lang="en-US" sz="3600" b="1" i="1">
                                <a:solidFill>
                                  <a:srgbClr val="FF0000"/>
                                </a:solidFill>
                                <a:latin typeface="Cambria Math"/>
                              </a:rPr>
                              <m:t>−</m:t>
                            </m:r>
                            <m:r>
                              <a:rPr lang="en-US" sz="3600" b="1" i="1">
                                <a:solidFill>
                                  <a:srgbClr val="FF0000"/>
                                </a:solidFill>
                                <a:latin typeface="Cambria Math"/>
                              </a:rPr>
                              <m:t>𝟒</m:t>
                            </m:r>
                          </m:e>
                        </m:d>
                      </m:e>
                    </m:func>
                  </m:oMath>
                </a14:m>
                <a:r>
                  <a:rPr lang="pt-BR" sz="3600" b="1">
                    <a:solidFill>
                      <a:srgbClr val="FF0000"/>
                    </a:solidFill>
                  </a:rPr>
                  <a:t> </a:t>
                </a:r>
                <a:r>
                  <a:rPr lang="pt-BR" sz="3600" b="1" smtClean="0">
                    <a:solidFill>
                      <a:srgbClr val="FF0000"/>
                    </a:solidFill>
                  </a:rPr>
                  <a:t>là</a:t>
                </a:r>
                <a:endParaRPr lang="en-US" sz="3600" b="1">
                  <a:solidFill>
                    <a:srgbClr val="FF0000"/>
                  </a:solidFill>
                </a:endParaRPr>
              </a:p>
              <a:p>
                <a:pPr marL="0" indent="0">
                  <a:buNone/>
                </a:pPr>
                <a:r>
                  <a:rPr lang="nl-NL" sz="3600" b="1" smtClean="0"/>
                  <a:t>	A</a:t>
                </a:r>
                <a:r>
                  <a:rPr lang="vi-VN" sz="3600" b="1"/>
                  <a:t>. </a:t>
                </a:r>
                <a:r>
                  <a:rPr lang="en-US" sz="3600" b="1"/>
                  <a:t>	</a:t>
                </a:r>
                <a14:m>
                  <m:oMath xmlns:m="http://schemas.openxmlformats.org/officeDocument/2006/math">
                    <m:f>
                      <m:fPr>
                        <m:ctrlPr>
                          <a:rPr lang="en-US" sz="3600" b="1" i="1">
                            <a:latin typeface="Cambria Math" panose="02040503050406030204" pitchFamily="18" charset="0"/>
                          </a:rPr>
                        </m:ctrlPr>
                      </m:fPr>
                      <m:num>
                        <m:r>
                          <a:rPr lang="vi-VN" sz="3600" b="1" i="1">
                            <a:latin typeface="Cambria Math"/>
                          </a:rPr>
                          <m:t>𝟐</m:t>
                        </m:r>
                        <m:r>
                          <a:rPr lang="vi-VN" sz="3600" b="1" i="1">
                            <a:latin typeface="Cambria Math"/>
                          </a:rPr>
                          <m:t>𝒙</m:t>
                        </m:r>
                        <m:r>
                          <a:rPr lang="vi-VN" sz="3600" b="1" i="1">
                            <a:latin typeface="Cambria Math"/>
                          </a:rPr>
                          <m:t>−</m:t>
                        </m:r>
                        <m:r>
                          <a:rPr lang="vi-VN" sz="3600" b="1" i="1">
                            <a:latin typeface="Cambria Math"/>
                          </a:rPr>
                          <m:t>𝟑</m:t>
                        </m:r>
                      </m:num>
                      <m:den>
                        <m:d>
                          <m:dPr>
                            <m:ctrlPr>
                              <a:rPr lang="en-US" sz="3600" b="1" i="1">
                                <a:latin typeface="Cambria Math" panose="02040503050406030204" pitchFamily="18" charset="0"/>
                              </a:rPr>
                            </m:ctrlPr>
                          </m:dPr>
                          <m:e>
                            <m:sSup>
                              <m:sSupPr>
                                <m:ctrlPr>
                                  <a:rPr lang="en-US" sz="3600" b="1" i="1">
                                    <a:latin typeface="Cambria Math" panose="02040503050406030204" pitchFamily="18" charset="0"/>
                                  </a:rPr>
                                </m:ctrlPr>
                              </m:sSupPr>
                              <m:e>
                                <m:r>
                                  <a:rPr lang="vi-VN" sz="3600" b="1" i="1">
                                    <a:latin typeface="Cambria Math"/>
                                  </a:rPr>
                                  <m:t>𝒙</m:t>
                                </m:r>
                              </m:e>
                              <m:sup>
                                <m:r>
                                  <a:rPr lang="vi-VN" sz="3600" b="1" i="1">
                                    <a:latin typeface="Cambria Math"/>
                                  </a:rPr>
                                  <m:t>𝟐</m:t>
                                </m:r>
                              </m:sup>
                            </m:sSup>
                            <m:r>
                              <a:rPr lang="vi-VN" sz="3600" b="1" i="1">
                                <a:latin typeface="Cambria Math"/>
                              </a:rPr>
                              <m:t>−</m:t>
                            </m:r>
                            <m:r>
                              <a:rPr lang="vi-VN" sz="3600" b="1" i="1">
                                <a:latin typeface="Cambria Math"/>
                              </a:rPr>
                              <m:t>𝟑</m:t>
                            </m:r>
                            <m:r>
                              <a:rPr lang="vi-VN" sz="3600" b="1" i="1">
                                <a:latin typeface="Cambria Math"/>
                              </a:rPr>
                              <m:t>𝒙</m:t>
                            </m:r>
                            <m:r>
                              <a:rPr lang="vi-VN" sz="3600" b="1" i="1">
                                <a:latin typeface="Cambria Math"/>
                              </a:rPr>
                              <m:t>−</m:t>
                            </m:r>
                            <m:r>
                              <a:rPr lang="vi-VN" sz="3600" b="1" i="1">
                                <a:latin typeface="Cambria Math"/>
                              </a:rPr>
                              <m:t>𝟒</m:t>
                            </m:r>
                          </m:e>
                        </m:d>
                        <m:func>
                          <m:funcPr>
                            <m:ctrlPr>
                              <a:rPr lang="en-US" sz="3600" b="1" i="1">
                                <a:latin typeface="Cambria Math" panose="02040503050406030204" pitchFamily="18" charset="0"/>
                              </a:rPr>
                            </m:ctrlPr>
                          </m:funcPr>
                          <m:fName>
                            <m:r>
                              <a:rPr lang="vi-VN" sz="3600" b="1" i="1">
                                <a:latin typeface="Cambria Math"/>
                              </a:rPr>
                              <m:t>𝒍𝒏</m:t>
                            </m:r>
                          </m:fName>
                          <m:e>
                            <m:r>
                              <a:rPr lang="vi-VN" sz="3600" b="1" i="1">
                                <a:latin typeface="Cambria Math"/>
                              </a:rPr>
                              <m:t>𝟖</m:t>
                            </m:r>
                          </m:e>
                        </m:func>
                      </m:den>
                    </m:f>
                  </m:oMath>
                </a14:m>
                <a:r>
                  <a:rPr lang="vi-VN" sz="3600"/>
                  <a:t>.	</a:t>
                </a:r>
                <a:endParaRPr lang="en-US" sz="3600"/>
              </a:p>
              <a:p>
                <a:pPr marL="0" indent="0">
                  <a:buNone/>
                </a:pPr>
                <a:r>
                  <a:rPr lang="en-US" sz="3600" b="1"/>
                  <a:t>	</a:t>
                </a:r>
                <a:r>
                  <a:rPr lang="vi-VN" sz="3600" b="1"/>
                  <a:t>B. </a:t>
                </a:r>
                <a:r>
                  <a:rPr lang="en-US" sz="3600" b="1"/>
                  <a:t>	</a:t>
                </a:r>
                <a14:m>
                  <m:oMath xmlns:m="http://schemas.openxmlformats.org/officeDocument/2006/math">
                    <m:f>
                      <m:fPr>
                        <m:ctrlPr>
                          <a:rPr lang="en-US" sz="3600" b="1" i="1">
                            <a:latin typeface="Cambria Math" panose="02040503050406030204" pitchFamily="18" charset="0"/>
                          </a:rPr>
                        </m:ctrlPr>
                      </m:fPr>
                      <m:num>
                        <m:r>
                          <a:rPr lang="vi-VN" sz="3600" b="1" i="1">
                            <a:latin typeface="Cambria Math"/>
                          </a:rPr>
                          <m:t>𝟐</m:t>
                        </m:r>
                        <m:r>
                          <a:rPr lang="vi-VN" sz="3600" b="1" i="1">
                            <a:latin typeface="Cambria Math"/>
                          </a:rPr>
                          <m:t>𝒙</m:t>
                        </m:r>
                        <m:r>
                          <a:rPr lang="vi-VN" sz="3600" b="1" i="1">
                            <a:latin typeface="Cambria Math"/>
                          </a:rPr>
                          <m:t>−</m:t>
                        </m:r>
                        <m:r>
                          <a:rPr lang="vi-VN" sz="3600" b="1" i="1">
                            <a:latin typeface="Cambria Math"/>
                          </a:rPr>
                          <m:t>𝟑</m:t>
                        </m:r>
                      </m:num>
                      <m:den>
                        <m:d>
                          <m:dPr>
                            <m:ctrlPr>
                              <a:rPr lang="en-US" sz="3600" b="1" i="1">
                                <a:latin typeface="Cambria Math" panose="02040503050406030204" pitchFamily="18" charset="0"/>
                              </a:rPr>
                            </m:ctrlPr>
                          </m:dPr>
                          <m:e>
                            <m:sSup>
                              <m:sSupPr>
                                <m:ctrlPr>
                                  <a:rPr lang="en-US" sz="3600" b="1" i="1">
                                    <a:latin typeface="Cambria Math" panose="02040503050406030204" pitchFamily="18" charset="0"/>
                                  </a:rPr>
                                </m:ctrlPr>
                              </m:sSupPr>
                              <m:e>
                                <m:r>
                                  <a:rPr lang="vi-VN" sz="3600" b="1" i="1">
                                    <a:latin typeface="Cambria Math"/>
                                  </a:rPr>
                                  <m:t>𝒙</m:t>
                                </m:r>
                              </m:e>
                              <m:sup>
                                <m:r>
                                  <a:rPr lang="vi-VN" sz="3600" b="1" i="1">
                                    <a:latin typeface="Cambria Math"/>
                                  </a:rPr>
                                  <m:t>𝟐</m:t>
                                </m:r>
                              </m:sup>
                            </m:sSup>
                            <m:r>
                              <a:rPr lang="vi-VN" sz="3600" b="1" i="1">
                                <a:latin typeface="Cambria Math"/>
                              </a:rPr>
                              <m:t>−</m:t>
                            </m:r>
                            <m:r>
                              <a:rPr lang="vi-VN" sz="3600" b="1" i="1">
                                <a:latin typeface="Cambria Math"/>
                              </a:rPr>
                              <m:t>𝟑</m:t>
                            </m:r>
                            <m:r>
                              <a:rPr lang="vi-VN" sz="3600" b="1" i="1">
                                <a:latin typeface="Cambria Math"/>
                              </a:rPr>
                              <m:t>𝒙</m:t>
                            </m:r>
                            <m:r>
                              <a:rPr lang="vi-VN" sz="3600" b="1" i="1">
                                <a:latin typeface="Cambria Math"/>
                              </a:rPr>
                              <m:t>−</m:t>
                            </m:r>
                            <m:r>
                              <a:rPr lang="vi-VN" sz="3600" b="1" i="1">
                                <a:latin typeface="Cambria Math"/>
                              </a:rPr>
                              <m:t>𝟒</m:t>
                            </m:r>
                          </m:e>
                        </m:d>
                        <m:func>
                          <m:funcPr>
                            <m:ctrlPr>
                              <a:rPr lang="en-US" sz="3600" b="1" i="1">
                                <a:latin typeface="Cambria Math" panose="02040503050406030204" pitchFamily="18" charset="0"/>
                              </a:rPr>
                            </m:ctrlPr>
                          </m:funcPr>
                          <m:fName>
                            <m:r>
                              <a:rPr lang="vi-VN" sz="3600" b="1" i="1">
                                <a:latin typeface="Cambria Math"/>
                              </a:rPr>
                              <m:t>𝒍𝒏</m:t>
                            </m:r>
                          </m:fName>
                          <m:e>
                            <m:r>
                              <a:rPr lang="vi-VN" sz="3600" b="1" i="1">
                                <a:latin typeface="Cambria Math"/>
                              </a:rPr>
                              <m:t>𝟐</m:t>
                            </m:r>
                          </m:e>
                        </m:func>
                      </m:den>
                    </m:f>
                  </m:oMath>
                </a14:m>
                <a:r>
                  <a:rPr lang="vi-VN" sz="3600"/>
                  <a:t>.	</a:t>
                </a:r>
                <a:endParaRPr lang="en-US" sz="3600"/>
              </a:p>
              <a:p>
                <a:pPr marL="0" indent="0">
                  <a:buNone/>
                </a:pPr>
                <a:r>
                  <a:rPr lang="en-US" sz="3600" b="1"/>
                  <a:t>	</a:t>
                </a:r>
                <a:r>
                  <a:rPr lang="vi-VN" sz="3600" b="1"/>
                  <a:t>C.</a:t>
                </a:r>
                <a:r>
                  <a:rPr lang="en-US" sz="3600" b="1"/>
                  <a:t>	</a:t>
                </a:r>
                <a14:m>
                  <m:oMath xmlns:m="http://schemas.openxmlformats.org/officeDocument/2006/math">
                    <m:f>
                      <m:fPr>
                        <m:ctrlPr>
                          <a:rPr lang="en-US" sz="3600" b="1" i="1">
                            <a:latin typeface="Cambria Math" panose="02040503050406030204" pitchFamily="18" charset="0"/>
                          </a:rPr>
                        </m:ctrlPr>
                      </m:fPr>
                      <m:num>
                        <m:r>
                          <a:rPr lang="vi-VN" sz="3600" b="1" i="1">
                            <a:latin typeface="Cambria Math"/>
                          </a:rPr>
                          <m:t>𝟐</m:t>
                        </m:r>
                        <m:r>
                          <a:rPr lang="vi-VN" sz="3600" b="1" i="1">
                            <a:latin typeface="Cambria Math"/>
                          </a:rPr>
                          <m:t>𝒙</m:t>
                        </m:r>
                        <m:r>
                          <a:rPr lang="vi-VN" sz="3600" b="1" i="1">
                            <a:latin typeface="Cambria Math"/>
                          </a:rPr>
                          <m:t>−</m:t>
                        </m:r>
                        <m:r>
                          <a:rPr lang="vi-VN" sz="3600" b="1" i="1">
                            <a:latin typeface="Cambria Math"/>
                          </a:rPr>
                          <m:t>𝟑</m:t>
                        </m:r>
                      </m:num>
                      <m:den>
                        <m:d>
                          <m:dPr>
                            <m:ctrlPr>
                              <a:rPr lang="en-US" sz="3600" b="1" i="1">
                                <a:latin typeface="Cambria Math" panose="02040503050406030204" pitchFamily="18" charset="0"/>
                              </a:rPr>
                            </m:ctrlPr>
                          </m:dPr>
                          <m:e>
                            <m:sSup>
                              <m:sSupPr>
                                <m:ctrlPr>
                                  <a:rPr lang="en-US" sz="3600" b="1" i="1">
                                    <a:latin typeface="Cambria Math" panose="02040503050406030204" pitchFamily="18" charset="0"/>
                                  </a:rPr>
                                </m:ctrlPr>
                              </m:sSupPr>
                              <m:e>
                                <m:r>
                                  <a:rPr lang="vi-VN" sz="3600" b="1" i="1">
                                    <a:latin typeface="Cambria Math"/>
                                  </a:rPr>
                                  <m:t>𝒙</m:t>
                                </m:r>
                              </m:e>
                              <m:sup>
                                <m:r>
                                  <a:rPr lang="vi-VN" sz="3600" b="1" i="1">
                                    <a:latin typeface="Cambria Math"/>
                                  </a:rPr>
                                  <m:t>𝟐</m:t>
                                </m:r>
                              </m:sup>
                            </m:sSup>
                            <m:r>
                              <a:rPr lang="vi-VN" sz="3600" b="1" i="1">
                                <a:latin typeface="Cambria Math"/>
                              </a:rPr>
                              <m:t>−</m:t>
                            </m:r>
                            <m:r>
                              <a:rPr lang="vi-VN" sz="3600" b="1" i="1">
                                <a:latin typeface="Cambria Math"/>
                              </a:rPr>
                              <m:t>𝟑</m:t>
                            </m:r>
                            <m:r>
                              <a:rPr lang="vi-VN" sz="3600" b="1" i="1">
                                <a:latin typeface="Cambria Math"/>
                              </a:rPr>
                              <m:t>𝒙</m:t>
                            </m:r>
                            <m:r>
                              <a:rPr lang="vi-VN" sz="3600" b="1" i="1">
                                <a:latin typeface="Cambria Math"/>
                              </a:rPr>
                              <m:t>−</m:t>
                            </m:r>
                            <m:r>
                              <a:rPr lang="vi-VN" sz="3600" b="1" i="1">
                                <a:latin typeface="Cambria Math"/>
                              </a:rPr>
                              <m:t>𝟒</m:t>
                            </m:r>
                          </m:e>
                        </m:d>
                      </m:den>
                    </m:f>
                  </m:oMath>
                </a14:m>
                <a:r>
                  <a:rPr lang="vi-VN" sz="3600"/>
                  <a:t>.	</a:t>
                </a:r>
                <a:endParaRPr lang="en-US" sz="3600"/>
              </a:p>
              <a:p>
                <a:pPr marL="0" indent="0">
                  <a:buNone/>
                </a:pPr>
                <a:r>
                  <a:rPr lang="en-US" sz="3600" b="1"/>
                  <a:t>	</a:t>
                </a:r>
                <a:r>
                  <a:rPr lang="vi-VN" sz="3600" b="1"/>
                  <a:t>D. </a:t>
                </a:r>
                <a:r>
                  <a:rPr lang="en-US" sz="3600" b="1"/>
                  <a:t>	</a:t>
                </a:r>
                <a14:m>
                  <m:oMath xmlns:m="http://schemas.openxmlformats.org/officeDocument/2006/math">
                    <m:f>
                      <m:fPr>
                        <m:ctrlPr>
                          <a:rPr lang="en-US" sz="3600" b="1" i="1">
                            <a:latin typeface="Cambria Math" panose="02040503050406030204" pitchFamily="18" charset="0"/>
                          </a:rPr>
                        </m:ctrlPr>
                      </m:fPr>
                      <m:num>
                        <m:r>
                          <a:rPr lang="vi-VN" sz="3600" b="1" i="1">
                            <a:latin typeface="Cambria Math"/>
                          </a:rPr>
                          <m:t>𝟏</m:t>
                        </m:r>
                      </m:num>
                      <m:den>
                        <m:d>
                          <m:dPr>
                            <m:ctrlPr>
                              <a:rPr lang="en-US" sz="3600" b="1" i="1">
                                <a:latin typeface="Cambria Math" panose="02040503050406030204" pitchFamily="18" charset="0"/>
                              </a:rPr>
                            </m:ctrlPr>
                          </m:dPr>
                          <m:e>
                            <m:sSup>
                              <m:sSupPr>
                                <m:ctrlPr>
                                  <a:rPr lang="en-US" sz="3600" b="1" i="1">
                                    <a:latin typeface="Cambria Math" panose="02040503050406030204" pitchFamily="18" charset="0"/>
                                  </a:rPr>
                                </m:ctrlPr>
                              </m:sSupPr>
                              <m:e>
                                <m:r>
                                  <a:rPr lang="vi-VN" sz="3600" b="1" i="1">
                                    <a:latin typeface="Cambria Math"/>
                                  </a:rPr>
                                  <m:t>𝒙</m:t>
                                </m:r>
                              </m:e>
                              <m:sup>
                                <m:r>
                                  <a:rPr lang="vi-VN" sz="3600" b="1" i="1">
                                    <a:latin typeface="Cambria Math"/>
                                  </a:rPr>
                                  <m:t>𝟐</m:t>
                                </m:r>
                              </m:sup>
                            </m:sSup>
                            <m:r>
                              <a:rPr lang="vi-VN" sz="3600" b="1" i="1">
                                <a:latin typeface="Cambria Math"/>
                              </a:rPr>
                              <m:t>−</m:t>
                            </m:r>
                            <m:r>
                              <a:rPr lang="vi-VN" sz="3600" b="1" i="1">
                                <a:latin typeface="Cambria Math"/>
                              </a:rPr>
                              <m:t>𝟑</m:t>
                            </m:r>
                            <m:r>
                              <a:rPr lang="vi-VN" sz="3600" b="1" i="1">
                                <a:latin typeface="Cambria Math"/>
                              </a:rPr>
                              <m:t>𝒙</m:t>
                            </m:r>
                            <m:r>
                              <a:rPr lang="vi-VN" sz="3600" b="1" i="1">
                                <a:latin typeface="Cambria Math"/>
                              </a:rPr>
                              <m:t>−</m:t>
                            </m:r>
                            <m:r>
                              <a:rPr lang="vi-VN" sz="3600" b="1" i="1">
                                <a:latin typeface="Cambria Math"/>
                              </a:rPr>
                              <m:t>𝟒</m:t>
                            </m:r>
                          </m:e>
                        </m:d>
                        <m:func>
                          <m:funcPr>
                            <m:ctrlPr>
                              <a:rPr lang="en-US" sz="3600" b="1" i="1">
                                <a:latin typeface="Cambria Math" panose="02040503050406030204" pitchFamily="18" charset="0"/>
                              </a:rPr>
                            </m:ctrlPr>
                          </m:funcPr>
                          <m:fName>
                            <m:r>
                              <a:rPr lang="vi-VN" sz="3600" b="1" i="1">
                                <a:latin typeface="Cambria Math"/>
                              </a:rPr>
                              <m:t>𝒍𝒏</m:t>
                            </m:r>
                          </m:fName>
                          <m:e>
                            <m:r>
                              <a:rPr lang="vi-VN" sz="3600" b="1" i="1">
                                <a:latin typeface="Cambria Math"/>
                              </a:rPr>
                              <m:t>𝟖</m:t>
                            </m:r>
                          </m:e>
                        </m:func>
                      </m:den>
                    </m:f>
                  </m:oMath>
                </a14:m>
                <a:r>
                  <a:rPr lang="vi-VN" sz="3600"/>
                  <a:t>.</a:t>
                </a:r>
                <a:endParaRPr lang="en-US" sz="3600" smtClean="0"/>
              </a:p>
              <a:p>
                <a:pPr marL="0" lvl="2" indent="0" algn="ctr">
                  <a:spcBef>
                    <a:spcPts val="1000"/>
                  </a:spcBef>
                  <a:buNone/>
                </a:pPr>
                <a:r>
                  <a:rPr lang="en-US" sz="3200" b="1">
                    <a:solidFill>
                      <a:srgbClr val="FF0000"/>
                    </a:solidFill>
                  </a:rPr>
                  <a:t>Đáp án A</a:t>
                </a:r>
              </a:p>
              <a:p>
                <a:pPr marL="0" indent="0">
                  <a:buNone/>
                </a:pPr>
                <a:endParaRPr lang="en-US" sz="3600"/>
              </a:p>
              <a:p>
                <a:pPr marL="0" indent="0">
                  <a:buNone/>
                </a:pPr>
                <a:endParaRPr lang="en-US" sz="3600"/>
              </a:p>
              <a:p>
                <a:pPr marL="0" lvl="0" indent="0">
                  <a:buNone/>
                </a:pPr>
                <a:endParaRPr lang="en-US" sz="36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304800"/>
                <a:ext cx="11353800" cy="5872163"/>
              </a:xfrm>
              <a:blipFill rotWithShape="1">
                <a:blip r:embed="rId2"/>
                <a:stretch>
                  <a:fillRect l="-1665" t="-1973"/>
                </a:stretch>
              </a:blipFill>
            </p:spPr>
            <p:txBody>
              <a:bodyPr/>
              <a:lstStyle/>
              <a:p>
                <a:r>
                  <a:rPr lang="en-US">
                    <a:noFill/>
                  </a:rPr>
                  <a:t> </a:t>
                </a:r>
              </a:p>
            </p:txBody>
          </p:sp>
        </mc:Fallback>
      </mc:AlternateContent>
      <p:sp>
        <p:nvSpPr>
          <p:cNvPr id="4" name="Right Arrow 3">
            <a:hlinkClick r:id="rId3" action="ppaction://hlinksldjump"/>
          </p:cNvPr>
          <p:cNvSpPr/>
          <p:nvPr/>
        </p:nvSpPr>
        <p:spPr>
          <a:xfrm>
            <a:off x="9434945" y="5846618"/>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1</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Nhận</a:t>
            </a:r>
            <a:r>
              <a:rPr lang="en-US" b="1" dirty="0" smtClean="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biết</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29957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iterate type="lt">
                                    <p:tmPct val="30000"/>
                                  </p:iterate>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10490" y="305354"/>
                <a:ext cx="11284528" cy="6552646"/>
              </a:xfrm>
            </p:spPr>
            <p:txBody>
              <a:bodyPr>
                <a:noAutofit/>
              </a:bodyPr>
              <a:lstStyle/>
              <a:p>
                <a:pPr marL="0" indent="0">
                  <a:buNone/>
                </a:pPr>
                <a:r>
                  <a:rPr lang="de-DE" sz="3600" b="1" dirty="0" smtClean="0">
                    <a:solidFill>
                      <a:srgbClr val="3333FF"/>
                    </a:solidFill>
                  </a:rPr>
                  <a:t>Câu 7. </a:t>
                </a:r>
                <a:r>
                  <a:rPr lang="en-US" sz="3600" b="1">
                    <a:solidFill>
                      <a:srgbClr val="FF0000"/>
                    </a:solidFill>
                  </a:rPr>
                  <a:t>Trong các hàm số dưới đây, hàm số nào nghịch biến trên tập số thực </a:t>
                </a:r>
                <a14:m>
                  <m:oMath xmlns:m="http://schemas.openxmlformats.org/officeDocument/2006/math">
                    <m:r>
                      <a:rPr lang="en-US" sz="3600" b="1" i="1">
                        <a:solidFill>
                          <a:srgbClr val="FF0000"/>
                        </a:solidFill>
                        <a:latin typeface="Cambria Math"/>
                      </a:rPr>
                      <m:t>ℝ</m:t>
                    </m:r>
                  </m:oMath>
                </a14:m>
                <a:r>
                  <a:rPr lang="en-US" sz="3600" b="1">
                    <a:solidFill>
                      <a:srgbClr val="FF0000"/>
                    </a:solidFill>
                  </a:rPr>
                  <a:t>?</a:t>
                </a:r>
                <a:br>
                  <a:rPr lang="en-US" sz="3600" b="1">
                    <a:solidFill>
                      <a:srgbClr val="FF0000"/>
                    </a:solidFill>
                  </a:rPr>
                </a:br>
                <a:r>
                  <a:rPr lang="en-US" sz="3600" b="1" smtClean="0">
                    <a:solidFill>
                      <a:srgbClr val="FF0000"/>
                    </a:solidFill>
                  </a:rPr>
                  <a:t>	</a:t>
                </a:r>
                <a:r>
                  <a:rPr lang="nl-NL" sz="3600" b="1" smtClean="0"/>
                  <a:t>A</a:t>
                </a:r>
                <a:r>
                  <a:rPr lang="en-US" sz="3600" b="1"/>
                  <a:t>. </a:t>
                </a:r>
                <a14:m>
                  <m:oMath xmlns:m="http://schemas.openxmlformats.org/officeDocument/2006/math">
                    <m:r>
                      <a:rPr lang="en-US" sz="3600" i="1">
                        <a:latin typeface="Cambria Math"/>
                      </a:rPr>
                      <m:t>𝑦</m:t>
                    </m:r>
                    <m:r>
                      <a:rPr lang="en-US" sz="3600" i="1">
                        <a:latin typeface="Cambria Math"/>
                      </a:rPr>
                      <m:t>=</m:t>
                    </m:r>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1">
                                    <a:latin typeface="Cambria Math"/>
                                  </a:rPr>
                                  <m:t>2</m:t>
                                </m:r>
                              </m:num>
                              <m:den>
                                <m:r>
                                  <a:rPr lang="en-US" sz="3600" i="1">
                                    <a:latin typeface="Cambria Math"/>
                                  </a:rPr>
                                  <m:t>𝑒</m:t>
                                </m:r>
                              </m:den>
                            </m:f>
                          </m:e>
                        </m:d>
                      </m:e>
                      <m:sup>
                        <m:r>
                          <a:rPr lang="en-US" sz="3600" i="1">
                            <a:latin typeface="Cambria Math"/>
                          </a:rPr>
                          <m:t>𝑥</m:t>
                        </m:r>
                      </m:sup>
                    </m:sSup>
                  </m:oMath>
                </a14:m>
                <a:r>
                  <a:rPr lang="vi-VN" sz="3600"/>
                  <a:t>.</a:t>
                </a:r>
                <a:r>
                  <a:rPr lang="en-US" sz="3600" b="1"/>
                  <a:t>	</a:t>
                </a:r>
              </a:p>
              <a:p>
                <a:pPr marL="0" indent="0">
                  <a:buNone/>
                </a:pPr>
                <a:r>
                  <a:rPr lang="en-US" sz="3600" b="1"/>
                  <a:t>	B. </a:t>
                </a:r>
                <a14:m>
                  <m:oMath xmlns:m="http://schemas.openxmlformats.org/officeDocument/2006/math">
                    <m:r>
                      <a:rPr lang="en-US" sz="3600" b="1" i="1">
                        <a:latin typeface="Cambria Math"/>
                      </a:rPr>
                      <m:t>𝒚</m:t>
                    </m:r>
                    <m:r>
                      <a:rPr lang="en-US" sz="3600" b="1" i="1">
                        <a:latin typeface="Cambria Math"/>
                      </a:rPr>
                      <m:t>=</m:t>
                    </m:r>
                    <m:sSup>
                      <m:sSupPr>
                        <m:ctrlPr>
                          <a:rPr lang="en-US" sz="3600" b="1" i="1">
                            <a:latin typeface="Cambria Math" panose="02040503050406030204" pitchFamily="18" charset="0"/>
                          </a:rPr>
                        </m:ctrlPr>
                      </m:sSupPr>
                      <m:e>
                        <m:d>
                          <m:dPr>
                            <m:ctrlPr>
                              <a:rPr lang="en-US" sz="3600" b="1" i="1">
                                <a:latin typeface="Cambria Math" panose="02040503050406030204" pitchFamily="18" charset="0"/>
                              </a:rPr>
                            </m:ctrlPr>
                          </m:dPr>
                          <m:e>
                            <m:f>
                              <m:fPr>
                                <m:ctrlPr>
                                  <a:rPr lang="en-US" sz="3600" b="1" i="1">
                                    <a:latin typeface="Cambria Math" panose="02040503050406030204" pitchFamily="18" charset="0"/>
                                  </a:rPr>
                                </m:ctrlPr>
                              </m:fPr>
                              <m:num>
                                <m:r>
                                  <a:rPr lang="en-US" sz="3600" b="1" i="1">
                                    <a:latin typeface="Cambria Math"/>
                                  </a:rPr>
                                  <m:t>𝝅</m:t>
                                </m:r>
                              </m:num>
                              <m:den>
                                <m:r>
                                  <a:rPr lang="en-US" sz="3600" b="1" i="1">
                                    <a:latin typeface="Cambria Math"/>
                                  </a:rPr>
                                  <m:t>𝟑</m:t>
                                </m:r>
                              </m:den>
                            </m:f>
                          </m:e>
                        </m:d>
                      </m:e>
                      <m:sup>
                        <m:r>
                          <a:rPr lang="en-US" sz="3600" b="1" i="1">
                            <a:latin typeface="Cambria Math"/>
                          </a:rPr>
                          <m:t>𝒙</m:t>
                        </m:r>
                      </m:sup>
                    </m:sSup>
                  </m:oMath>
                </a14:m>
                <a:r>
                  <a:rPr lang="vi-VN" sz="3600"/>
                  <a:t>.</a:t>
                </a:r>
                <a:r>
                  <a:rPr lang="en-US" sz="3600" b="1"/>
                  <a:t>	</a:t>
                </a:r>
              </a:p>
              <a:p>
                <a:pPr marL="0" indent="0">
                  <a:buNone/>
                </a:pPr>
                <a:r>
                  <a:rPr lang="en-US" sz="3600" b="1"/>
                  <a:t>	C. </a:t>
                </a:r>
                <a14:m>
                  <m:oMath xmlns:m="http://schemas.openxmlformats.org/officeDocument/2006/math">
                    <m:r>
                      <a:rPr lang="en-US" sz="3600" b="1" i="1">
                        <a:latin typeface="Cambria Math"/>
                      </a:rPr>
                      <m:t>𝒚</m:t>
                    </m:r>
                    <m:r>
                      <a:rPr lang="en-US" sz="3600" b="1" i="1">
                        <a:latin typeface="Cambria Math"/>
                      </a:rPr>
                      <m:t>=</m:t>
                    </m:r>
                    <m:func>
                      <m:funcPr>
                        <m:ctrlPr>
                          <a:rPr lang="en-US" sz="3600" b="1" i="1">
                            <a:latin typeface="Cambria Math" panose="02040503050406030204" pitchFamily="18" charset="0"/>
                          </a:rPr>
                        </m:ctrlPr>
                      </m:funcPr>
                      <m:fName>
                        <m:sSub>
                          <m:sSubPr>
                            <m:ctrlPr>
                              <a:rPr lang="en-US" sz="3600" b="1" i="1">
                                <a:latin typeface="Cambria Math" panose="02040503050406030204" pitchFamily="18" charset="0"/>
                              </a:rPr>
                            </m:ctrlPr>
                          </m:sSubPr>
                          <m:e>
                            <m:r>
                              <a:rPr lang="en-US" sz="3600" b="1" i="1">
                                <a:latin typeface="Cambria Math"/>
                              </a:rPr>
                              <m:t>𝒍𝒐𝒈</m:t>
                            </m:r>
                          </m:e>
                          <m:sub>
                            <m:r>
                              <a:rPr lang="en-US" sz="3600" b="1" i="1">
                                <a:latin typeface="Cambria Math"/>
                              </a:rPr>
                              <m:t>𝝅</m:t>
                            </m:r>
                          </m:sub>
                        </m:sSub>
                      </m:fName>
                      <m:e>
                        <m:d>
                          <m:dPr>
                            <m:ctrlPr>
                              <a:rPr lang="en-US" sz="3600" b="1" i="1">
                                <a:latin typeface="Cambria Math" panose="02040503050406030204" pitchFamily="18" charset="0"/>
                              </a:rPr>
                            </m:ctrlPr>
                          </m:dPr>
                          <m:e>
                            <m:r>
                              <a:rPr lang="en-US" sz="3600" b="1" i="1">
                                <a:latin typeface="Cambria Math"/>
                              </a:rPr>
                              <m:t>𝟒</m:t>
                            </m:r>
                            <m:sSup>
                              <m:sSupPr>
                                <m:ctrlPr>
                                  <a:rPr lang="en-US" sz="3600" b="1" i="1">
                                    <a:latin typeface="Cambria Math" panose="02040503050406030204" pitchFamily="18" charset="0"/>
                                  </a:rPr>
                                </m:ctrlPr>
                              </m:sSupPr>
                              <m:e>
                                <m:r>
                                  <a:rPr lang="en-US" sz="3600" b="1" i="1">
                                    <a:latin typeface="Cambria Math"/>
                                  </a:rPr>
                                  <m:t>𝒙</m:t>
                                </m:r>
                              </m:e>
                              <m:sup>
                                <m:r>
                                  <a:rPr lang="en-US" sz="3600" b="1" i="1">
                                    <a:latin typeface="Cambria Math"/>
                                  </a:rPr>
                                  <m:t>𝟐</m:t>
                                </m:r>
                              </m:sup>
                            </m:sSup>
                            <m:r>
                              <a:rPr lang="en-US" sz="3600" b="1" i="1">
                                <a:latin typeface="Cambria Math"/>
                              </a:rPr>
                              <m:t>+</m:t>
                            </m:r>
                            <m:r>
                              <a:rPr lang="en-US" sz="3600" b="1" i="1">
                                <a:latin typeface="Cambria Math"/>
                              </a:rPr>
                              <m:t>𝟏</m:t>
                            </m:r>
                          </m:e>
                        </m:d>
                      </m:e>
                    </m:func>
                  </m:oMath>
                </a14:m>
                <a:r>
                  <a:rPr lang="vi-VN" sz="3600"/>
                  <a:t>.</a:t>
                </a:r>
                <a:r>
                  <a:rPr lang="en-US" sz="3600" b="1"/>
                  <a:t>	</a:t>
                </a:r>
              </a:p>
              <a:p>
                <a:pPr marL="0" indent="0">
                  <a:buNone/>
                </a:pPr>
                <a:r>
                  <a:rPr lang="en-US" sz="3600" b="1"/>
                  <a:t>	D. </a:t>
                </a:r>
                <a14:m>
                  <m:oMath xmlns:m="http://schemas.openxmlformats.org/officeDocument/2006/math">
                    <m:r>
                      <a:rPr lang="en-US" sz="3600" b="1" i="1">
                        <a:latin typeface="Cambria Math"/>
                      </a:rPr>
                      <m:t>𝒚</m:t>
                    </m:r>
                    <m:r>
                      <a:rPr lang="en-US" sz="3600" b="1" i="1">
                        <a:latin typeface="Cambria Math"/>
                      </a:rPr>
                      <m:t>=</m:t>
                    </m:r>
                    <m:func>
                      <m:funcPr>
                        <m:ctrlPr>
                          <a:rPr lang="en-US" sz="3600" b="1" i="1">
                            <a:latin typeface="Cambria Math" panose="02040503050406030204" pitchFamily="18" charset="0"/>
                          </a:rPr>
                        </m:ctrlPr>
                      </m:funcPr>
                      <m:fName>
                        <m:sSub>
                          <m:sSubPr>
                            <m:ctrlPr>
                              <a:rPr lang="en-US" sz="3600" b="1" i="1">
                                <a:latin typeface="Cambria Math" panose="02040503050406030204" pitchFamily="18" charset="0"/>
                              </a:rPr>
                            </m:ctrlPr>
                          </m:sSubPr>
                          <m:e>
                            <m:r>
                              <a:rPr lang="en-US" sz="3600" b="1" i="1">
                                <a:latin typeface="Cambria Math"/>
                              </a:rPr>
                              <m:t>𝒍𝒐𝒈</m:t>
                            </m:r>
                          </m:e>
                          <m:sub>
                            <m:f>
                              <m:fPr>
                                <m:ctrlPr>
                                  <a:rPr lang="en-US" sz="3600" b="1" i="1">
                                    <a:latin typeface="Cambria Math" panose="02040503050406030204" pitchFamily="18" charset="0"/>
                                  </a:rPr>
                                </m:ctrlPr>
                              </m:fPr>
                              <m:num>
                                <m:r>
                                  <a:rPr lang="en-US" sz="3600" b="1" i="1">
                                    <a:latin typeface="Cambria Math"/>
                                  </a:rPr>
                                  <m:t>𝟏</m:t>
                                </m:r>
                              </m:num>
                              <m:den>
                                <m:r>
                                  <a:rPr lang="en-US" sz="3600" b="1" i="1">
                                    <a:latin typeface="Cambria Math"/>
                                  </a:rPr>
                                  <m:t>𝟑</m:t>
                                </m:r>
                              </m:den>
                            </m:f>
                          </m:sub>
                        </m:sSub>
                      </m:fName>
                      <m:e>
                        <m:r>
                          <a:rPr lang="en-US" sz="3600" b="1" i="1">
                            <a:latin typeface="Cambria Math"/>
                          </a:rPr>
                          <m:t>𝒙</m:t>
                        </m:r>
                      </m:e>
                    </m:func>
                  </m:oMath>
                </a14:m>
                <a:r>
                  <a:rPr lang="vi-VN" sz="3600"/>
                  <a:t>.</a:t>
                </a:r>
                <a:endParaRPr lang="en-US" sz="3600"/>
              </a:p>
              <a:p>
                <a:pPr marL="0" indent="0" algn="ctr">
                  <a:buNone/>
                </a:pPr>
                <a:r>
                  <a:rPr lang="en-US" sz="3600" b="1" i="1">
                    <a:solidFill>
                      <a:srgbClr val="FF0000"/>
                    </a:solidFill>
                  </a:rPr>
                  <a:t>		Đáp án A</a:t>
                </a:r>
              </a:p>
              <a:p>
                <a:pPr marL="0" lvl="0" indent="0">
                  <a:buNone/>
                </a:pPr>
                <a:endParaRPr lang="en-US" sz="36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10490" y="305354"/>
                <a:ext cx="11284528" cy="6552646"/>
              </a:xfrm>
              <a:blipFill rotWithShape="1">
                <a:blip r:embed="rId2"/>
                <a:stretch>
                  <a:fillRect l="-1675" t="-2233" r="-2215"/>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1</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Nhận</a:t>
            </a:r>
            <a:r>
              <a:rPr lang="en-US" b="1" dirty="0" smtClean="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biết</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17577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35526" y="0"/>
                <a:ext cx="11956473" cy="6677891"/>
              </a:xfrm>
            </p:spPr>
            <p:txBody>
              <a:bodyPr>
                <a:noAutofit/>
              </a:bodyPr>
              <a:lstStyle/>
              <a:p>
                <a:pPr marL="0" lvl="0" indent="0">
                  <a:buNone/>
                </a:pPr>
                <a:r>
                  <a:rPr lang="de-DE" sz="3200" b="1" smtClean="0">
                    <a:solidFill>
                      <a:srgbClr val="3333FF"/>
                    </a:solidFill>
                  </a:rPr>
                  <a:t>Câu 8. </a:t>
                </a:r>
                <a:r>
                  <a:rPr lang="en-US" sz="3200" b="1" smtClean="0">
                    <a:solidFill>
                      <a:srgbClr val="FF0000"/>
                    </a:solidFill>
                  </a:rPr>
                  <a:t>Đường </a:t>
                </a:r>
                <a:r>
                  <a:rPr lang="en-US" sz="3200" b="1">
                    <a:solidFill>
                      <a:srgbClr val="FF0000"/>
                    </a:solidFill>
                  </a:rPr>
                  <a:t>cong trong hình vẽ bên là đồ thị của hàm số nào dưới đây </a:t>
                </a:r>
                <a:r>
                  <a:rPr lang="en-US" sz="3200" b="1" smtClean="0">
                    <a:solidFill>
                      <a:srgbClr val="FF0000"/>
                    </a:solidFill>
                  </a:rPr>
                  <a:t>?</a:t>
                </a:r>
              </a:p>
              <a:p>
                <a:pPr marL="0" indent="0">
                  <a:buNone/>
                </a:pPr>
                <a:r>
                  <a:rPr lang="nl-NL" sz="3200" b="1" smtClean="0"/>
                  <a:t>	A</a:t>
                </a:r>
                <a:r>
                  <a:rPr lang="nl-NL" sz="3200" b="1"/>
                  <a:t>. </a:t>
                </a:r>
                <a14:m>
                  <m:oMath xmlns:m="http://schemas.openxmlformats.org/officeDocument/2006/math">
                    <m:r>
                      <a:rPr lang="en-US" sz="3200" i="1">
                        <a:latin typeface="Cambria Math"/>
                      </a:rPr>
                      <m:t>𝑦</m:t>
                    </m:r>
                    <m:r>
                      <a:rPr lang="en-US" sz="3200" i="1">
                        <a:latin typeface="Cambria Math"/>
                      </a:rPr>
                      <m:t>=</m:t>
                    </m:r>
                    <m:func>
                      <m:funcPr>
                        <m:ctrlPr>
                          <a:rPr lang="en-US" sz="3200" i="1">
                            <a:latin typeface="Cambria Math" panose="02040503050406030204" pitchFamily="18" charset="0"/>
                          </a:rPr>
                        </m:ctrlPr>
                      </m:funcPr>
                      <m:fName>
                        <m:r>
                          <a:rPr lang="en-US" sz="3200" i="1">
                            <a:latin typeface="Cambria Math"/>
                          </a:rPr>
                          <m:t>𝑙𝑛</m:t>
                        </m:r>
                      </m:fName>
                      <m:e>
                        <m:r>
                          <a:rPr lang="en-US" sz="3200" i="1">
                            <a:latin typeface="Cambria Math"/>
                          </a:rPr>
                          <m:t>𝑥</m:t>
                        </m:r>
                      </m:e>
                    </m:func>
                    <m:r>
                      <a:rPr lang="en-US" sz="3200" i="1">
                        <a:latin typeface="Cambria Math"/>
                      </a:rPr>
                      <m:t>.</m:t>
                    </m:r>
                  </m:oMath>
                </a14:m>
                <a:r>
                  <a:rPr lang="fr-FR" sz="3200"/>
                  <a:t>	</a:t>
                </a:r>
              </a:p>
              <a:p>
                <a:pPr marL="0" indent="0">
                  <a:buNone/>
                </a:pPr>
                <a:r>
                  <a:rPr lang="fr-FR" sz="3200" b="1"/>
                  <a:t>	B. </a:t>
                </a:r>
                <a14:m>
                  <m:oMath xmlns:m="http://schemas.openxmlformats.org/officeDocument/2006/math">
                    <m:r>
                      <a:rPr lang="en-US" sz="3200" i="1">
                        <a:latin typeface="Cambria Math"/>
                      </a:rPr>
                      <m:t>𝑦</m:t>
                    </m:r>
                    <m:r>
                      <a:rPr lang="en-US" sz="3200" i="1">
                        <a:latin typeface="Cambria Math"/>
                      </a:rPr>
                      <m:t>=−</m:t>
                    </m:r>
                    <m:sSup>
                      <m:sSupPr>
                        <m:ctrlPr>
                          <a:rPr lang="en-US" sz="3200" i="1">
                            <a:latin typeface="Cambria Math" panose="02040503050406030204" pitchFamily="18" charset="0"/>
                          </a:rPr>
                        </m:ctrlPr>
                      </m:sSupPr>
                      <m:e>
                        <m:r>
                          <a:rPr lang="en-US" sz="3200" i="1">
                            <a:latin typeface="Cambria Math"/>
                          </a:rPr>
                          <m:t>𝑒</m:t>
                        </m:r>
                      </m:e>
                      <m:sup>
                        <m:r>
                          <a:rPr lang="en-US" sz="3200" i="1">
                            <a:latin typeface="Cambria Math"/>
                          </a:rPr>
                          <m:t>𝑥</m:t>
                        </m:r>
                      </m:sup>
                    </m:sSup>
                  </m:oMath>
                </a14:m>
                <a:r>
                  <a:rPr lang="fr-FR" sz="3200"/>
                  <a:t>.	</a:t>
                </a:r>
              </a:p>
              <a:p>
                <a:pPr marL="0" indent="0">
                  <a:buNone/>
                </a:pPr>
                <a:r>
                  <a:rPr lang="fr-FR" sz="3200" b="1"/>
                  <a:t>	C. </a:t>
                </a:r>
                <a14:m>
                  <m:oMath xmlns:m="http://schemas.openxmlformats.org/officeDocument/2006/math">
                    <m:r>
                      <a:rPr lang="en-US" sz="3200" i="1">
                        <a:latin typeface="Cambria Math"/>
                      </a:rPr>
                      <m:t>𝑦</m:t>
                    </m:r>
                    <m:r>
                      <a:rPr lang="en-US" sz="3200" i="1">
                        <a:latin typeface="Cambria Math"/>
                      </a:rPr>
                      <m:t>=</m:t>
                    </m:r>
                    <m:d>
                      <m:dPr>
                        <m:begChr m:val="|"/>
                        <m:endChr m:val="|"/>
                        <m:ctrlPr>
                          <a:rPr lang="en-US" sz="3200" i="1">
                            <a:latin typeface="Cambria Math" panose="02040503050406030204" pitchFamily="18" charset="0"/>
                          </a:rPr>
                        </m:ctrlPr>
                      </m:dPr>
                      <m:e>
                        <m:func>
                          <m:funcPr>
                            <m:ctrlPr>
                              <a:rPr lang="en-US" sz="3200" i="1">
                                <a:latin typeface="Cambria Math" panose="02040503050406030204" pitchFamily="18" charset="0"/>
                              </a:rPr>
                            </m:ctrlPr>
                          </m:funcPr>
                          <m:fName>
                            <m:r>
                              <a:rPr lang="en-US" sz="3200" i="1">
                                <a:latin typeface="Cambria Math"/>
                              </a:rPr>
                              <m:t>𝑙𝑛</m:t>
                            </m:r>
                          </m:fName>
                          <m:e>
                            <m:r>
                              <a:rPr lang="en-US" sz="3200" i="1">
                                <a:latin typeface="Cambria Math"/>
                              </a:rPr>
                              <m:t>𝑥</m:t>
                            </m:r>
                          </m:e>
                        </m:func>
                      </m:e>
                    </m:d>
                  </m:oMath>
                </a14:m>
                <a:r>
                  <a:rPr lang="fr-FR" sz="3200"/>
                  <a:t>.	</a:t>
                </a:r>
              </a:p>
              <a:p>
                <a:pPr marL="0" indent="0">
                  <a:buNone/>
                </a:pPr>
                <a:r>
                  <a:rPr lang="fr-FR" sz="3200" b="1"/>
                  <a:t>	D. </a:t>
                </a:r>
                <a14:m>
                  <m:oMath xmlns:m="http://schemas.openxmlformats.org/officeDocument/2006/math">
                    <m:r>
                      <a:rPr lang="en-US" sz="3200" i="1">
                        <a:latin typeface="Cambria Math"/>
                      </a:rPr>
                      <m:t>𝑦</m:t>
                    </m:r>
                    <m:r>
                      <a:rPr lang="en-US" sz="3200" i="1">
                        <a:latin typeface="Cambria Math"/>
                      </a:rPr>
                      <m:t>=</m:t>
                    </m:r>
                    <m:sSup>
                      <m:sSupPr>
                        <m:ctrlPr>
                          <a:rPr lang="en-US" sz="3200" i="1">
                            <a:latin typeface="Cambria Math" panose="02040503050406030204" pitchFamily="18" charset="0"/>
                          </a:rPr>
                        </m:ctrlPr>
                      </m:sSupPr>
                      <m:e>
                        <m:r>
                          <a:rPr lang="en-US" sz="3200" i="1">
                            <a:latin typeface="Cambria Math"/>
                          </a:rPr>
                          <m:t>𝑒</m:t>
                        </m:r>
                      </m:e>
                      <m:sup>
                        <m:r>
                          <a:rPr lang="en-US" sz="3200" i="1">
                            <a:latin typeface="Cambria Math"/>
                          </a:rPr>
                          <m:t>𝑥</m:t>
                        </m:r>
                      </m:sup>
                    </m:sSup>
                  </m:oMath>
                </a14:m>
                <a:r>
                  <a:rPr lang="fr-FR" sz="3200"/>
                  <a:t>.</a:t>
                </a:r>
                <a:endParaRPr lang="en-US" sz="3200"/>
              </a:p>
              <a:p>
                <a:pPr marL="0" indent="0">
                  <a:buNone/>
                </a:pPr>
                <a:endParaRPr lang="en-US" sz="3200"/>
              </a:p>
              <a:p>
                <a:pPr marL="0" indent="0">
                  <a:buNone/>
                </a:pPr>
                <a:r>
                  <a:rPr lang="en-US" sz="3200" b="1" i="1">
                    <a:solidFill>
                      <a:srgbClr val="FF0000"/>
                    </a:solidFill>
                  </a:rPr>
                  <a:t>          </a:t>
                </a:r>
                <a:r>
                  <a:rPr lang="en-US" sz="3200" b="1">
                    <a:solidFill>
                      <a:srgbClr val="FF0000"/>
                    </a:solidFill>
                  </a:rPr>
                  <a:t>Đáp án A</a:t>
                </a:r>
              </a:p>
              <a:p>
                <a:pPr marL="0" lvl="0" indent="0">
                  <a:buNone/>
                </a:pP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35526" y="0"/>
                <a:ext cx="11956473" cy="6677891"/>
              </a:xfrm>
              <a:blipFill rotWithShape="1">
                <a:blip r:embed="rId2"/>
                <a:stretch>
                  <a:fillRect l="-1326" t="-2009" r="-1530"/>
                </a:stretch>
              </a:blipFill>
            </p:spPr>
            <p:txBody>
              <a:bodyPr/>
              <a:lstStyle/>
              <a:p>
                <a:r>
                  <a:rPr lang="en-US">
                    <a:noFill/>
                  </a:rPr>
                  <a:t> </a:t>
                </a:r>
              </a:p>
            </p:txBody>
          </p:sp>
        </mc:Fallback>
      </mc:AlternateContent>
      <p:sp>
        <p:nvSpPr>
          <p:cNvPr id="4" name="Right Arrow 3">
            <a:hlinkClick r:id="rId3" action="ppaction://hlinksldjump"/>
          </p:cNvPr>
          <p:cNvSpPr/>
          <p:nvPr/>
        </p:nvSpPr>
        <p:spPr>
          <a:xfrm>
            <a:off x="9905999"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1</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Nhận</a:t>
            </a:r>
            <a:r>
              <a:rPr lang="en-US" b="1" dirty="0" smtClean="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biết</a:t>
            </a:r>
            <a:endParaRPr lang="en-US" b="1" dirty="0">
              <a:solidFill>
                <a:schemeClr val="tx1"/>
              </a:solidFill>
              <a:latin typeface="Times New Roman" panose="02020603050405020304"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537" y="743239"/>
            <a:ext cx="4462462"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85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49382" y="180663"/>
                <a:ext cx="11942618" cy="6386392"/>
              </a:xfrm>
            </p:spPr>
            <p:txBody>
              <a:bodyPr>
                <a:noAutofit/>
              </a:bodyPr>
              <a:lstStyle/>
              <a:p>
                <a:pPr marL="0" indent="0">
                  <a:buNone/>
                </a:pPr>
                <a:endParaRPr lang="de-DE" sz="3200" b="1" smtClean="0">
                  <a:solidFill>
                    <a:srgbClr val="3333FF"/>
                  </a:solidFill>
                </a:endParaRPr>
              </a:p>
              <a:p>
                <a:pPr marL="0" indent="0">
                  <a:buNone/>
                </a:pPr>
                <a:r>
                  <a:rPr lang="de-DE" sz="3200" b="1" smtClean="0">
                    <a:solidFill>
                      <a:srgbClr val="3333FF"/>
                    </a:solidFill>
                  </a:rPr>
                  <a:t>Câu 9</a:t>
                </a:r>
                <a:r>
                  <a:rPr lang="de-DE" sz="3200" b="1" dirty="0" smtClean="0">
                    <a:solidFill>
                      <a:srgbClr val="3333FF"/>
                    </a:solidFill>
                  </a:rPr>
                  <a:t>. </a:t>
                </a:r>
                <a:r>
                  <a:rPr lang="en-US" sz="3200" b="1">
                    <a:solidFill>
                      <a:srgbClr val="FF0000"/>
                    </a:solidFill>
                  </a:rPr>
                  <a:t>Tập xác định của hàm số </a:t>
                </a:r>
                <a14:m>
                  <m:oMath xmlns:m="http://schemas.openxmlformats.org/officeDocument/2006/math">
                    <m:r>
                      <a:rPr lang="en-US" sz="3200" b="1" i="1">
                        <a:solidFill>
                          <a:srgbClr val="FF0000"/>
                        </a:solidFill>
                        <a:latin typeface="Cambria Math"/>
                      </a:rPr>
                      <m:t>𝒚</m:t>
                    </m:r>
                    <m:r>
                      <a:rPr lang="en-US" sz="3200" b="1" i="1">
                        <a:solidFill>
                          <a:srgbClr val="FF0000"/>
                        </a:solidFill>
                        <a:latin typeface="Cambria Math"/>
                      </a:rPr>
                      <m:t>=</m:t>
                    </m:r>
                    <m:func>
                      <m:funcPr>
                        <m:ctrlPr>
                          <a:rPr lang="en-US" sz="3200" b="1" i="1">
                            <a:solidFill>
                              <a:srgbClr val="FF0000"/>
                            </a:solidFill>
                            <a:latin typeface="Cambria Math" panose="02040503050406030204" pitchFamily="18" charset="0"/>
                          </a:rPr>
                        </m:ctrlPr>
                      </m:funcPr>
                      <m:fName>
                        <m:r>
                          <a:rPr lang="en-US" sz="3200" b="1" i="1">
                            <a:solidFill>
                              <a:srgbClr val="FF0000"/>
                            </a:solidFill>
                            <a:latin typeface="Cambria Math"/>
                          </a:rPr>
                          <m:t>𝒍𝒐𝒈</m:t>
                        </m:r>
                      </m:fName>
                      <m:e>
                        <m:d>
                          <m:dPr>
                            <m:ctrlPr>
                              <a:rPr lang="en-US" sz="3200" b="1" i="1">
                                <a:solidFill>
                                  <a:srgbClr val="FF0000"/>
                                </a:solidFill>
                                <a:latin typeface="Cambria Math" panose="02040503050406030204" pitchFamily="18" charset="0"/>
                              </a:rPr>
                            </m:ctrlPr>
                          </m:dPr>
                          <m:e>
                            <m:r>
                              <a:rPr lang="en-US" sz="3200" b="1" i="1">
                                <a:solidFill>
                                  <a:srgbClr val="FF0000"/>
                                </a:solidFill>
                                <a:latin typeface="Cambria Math"/>
                              </a:rPr>
                              <m:t>−</m:t>
                            </m:r>
                            <m:sSup>
                              <m:sSupPr>
                                <m:ctrlPr>
                                  <a:rPr lang="en-US" sz="3200" b="1" i="1">
                                    <a:solidFill>
                                      <a:srgbClr val="FF0000"/>
                                    </a:solidFill>
                                    <a:latin typeface="Cambria Math" panose="02040503050406030204" pitchFamily="18" charset="0"/>
                                  </a:rPr>
                                </m:ctrlPr>
                              </m:sSupPr>
                              <m:e>
                                <m:r>
                                  <a:rPr lang="en-US" sz="3200" b="1" i="1">
                                    <a:solidFill>
                                      <a:srgbClr val="FF0000"/>
                                    </a:solidFill>
                                    <a:latin typeface="Cambria Math"/>
                                  </a:rPr>
                                  <m:t>𝒙</m:t>
                                </m:r>
                              </m:e>
                              <m:sup>
                                <m:r>
                                  <a:rPr lang="en-US" sz="3200" b="1" i="1">
                                    <a:solidFill>
                                      <a:srgbClr val="FF0000"/>
                                    </a:solidFill>
                                    <a:latin typeface="Cambria Math"/>
                                  </a:rPr>
                                  <m:t>𝟐</m:t>
                                </m:r>
                              </m:sup>
                            </m:sSup>
                            <m:r>
                              <a:rPr lang="en-US" sz="3200" b="1" i="1">
                                <a:solidFill>
                                  <a:srgbClr val="FF0000"/>
                                </a:solidFill>
                                <a:latin typeface="Cambria Math"/>
                              </a:rPr>
                              <m:t>+</m:t>
                            </m:r>
                            <m:r>
                              <a:rPr lang="en-US" sz="3200" b="1" i="1">
                                <a:solidFill>
                                  <a:srgbClr val="FF0000"/>
                                </a:solidFill>
                                <a:latin typeface="Cambria Math"/>
                              </a:rPr>
                              <m:t>𝟔</m:t>
                            </m:r>
                            <m:r>
                              <a:rPr lang="en-US" sz="3200" b="1" i="1">
                                <a:solidFill>
                                  <a:srgbClr val="FF0000"/>
                                </a:solidFill>
                                <a:latin typeface="Cambria Math"/>
                              </a:rPr>
                              <m:t>𝒙</m:t>
                            </m:r>
                            <m:r>
                              <a:rPr lang="en-US" sz="3200" b="1" i="1">
                                <a:solidFill>
                                  <a:srgbClr val="FF0000"/>
                                </a:solidFill>
                                <a:latin typeface="Cambria Math"/>
                              </a:rPr>
                              <m:t>−</m:t>
                            </m:r>
                            <m:r>
                              <a:rPr lang="en-US" sz="3200" b="1" i="1">
                                <a:solidFill>
                                  <a:srgbClr val="FF0000"/>
                                </a:solidFill>
                                <a:latin typeface="Cambria Math"/>
                              </a:rPr>
                              <m:t>𝟓</m:t>
                            </m:r>
                          </m:e>
                        </m:d>
                      </m:e>
                    </m:func>
                  </m:oMath>
                </a14:m>
                <a:r>
                  <a:rPr lang="en-US" sz="3200" b="1">
                    <a:solidFill>
                      <a:srgbClr val="FF0000"/>
                    </a:solidFill>
                  </a:rPr>
                  <a:t> là </a:t>
                </a:r>
                <a14:m>
                  <m:oMath xmlns:m="http://schemas.openxmlformats.org/officeDocument/2006/math">
                    <m:r>
                      <a:rPr lang="en-US" sz="3200" b="1" i="1">
                        <a:solidFill>
                          <a:srgbClr val="FF0000"/>
                        </a:solidFill>
                        <a:latin typeface="Cambria Math"/>
                      </a:rPr>
                      <m:t>𝑫</m:t>
                    </m:r>
                    <m:r>
                      <a:rPr lang="en-US" sz="3200" b="1" i="1">
                        <a:solidFill>
                          <a:srgbClr val="FF0000"/>
                        </a:solidFill>
                        <a:latin typeface="Cambria Math"/>
                      </a:rPr>
                      <m:t>=</m:t>
                    </m:r>
                    <m:d>
                      <m:dPr>
                        <m:ctrlPr>
                          <a:rPr lang="en-US" sz="3200" b="1" i="1">
                            <a:solidFill>
                              <a:srgbClr val="FF0000"/>
                            </a:solidFill>
                            <a:latin typeface="Cambria Math" panose="02040503050406030204" pitchFamily="18" charset="0"/>
                          </a:rPr>
                        </m:ctrlPr>
                      </m:dPr>
                      <m:e>
                        <m:r>
                          <a:rPr lang="en-US" sz="3200" b="1" i="1">
                            <a:solidFill>
                              <a:srgbClr val="FF0000"/>
                            </a:solidFill>
                            <a:latin typeface="Cambria Math"/>
                          </a:rPr>
                          <m:t>𝒂</m:t>
                        </m:r>
                        <m:r>
                          <a:rPr lang="en-US" sz="3200" b="1" i="1">
                            <a:solidFill>
                              <a:srgbClr val="FF0000"/>
                            </a:solidFill>
                            <a:latin typeface="Cambria Math"/>
                          </a:rPr>
                          <m:t>;</m:t>
                        </m:r>
                        <m:r>
                          <a:rPr lang="en-US" sz="3200" b="1" i="1">
                            <a:solidFill>
                              <a:srgbClr val="FF0000"/>
                            </a:solidFill>
                            <a:latin typeface="Cambria Math"/>
                          </a:rPr>
                          <m:t>𝒃</m:t>
                        </m:r>
                      </m:e>
                    </m:d>
                  </m:oMath>
                </a14:m>
                <a:r>
                  <a:rPr lang="en-US" sz="3200" b="1">
                    <a:solidFill>
                      <a:srgbClr val="FF0000"/>
                    </a:solidFill>
                  </a:rPr>
                  <a:t>. Tính </a:t>
                </a:r>
                <a14:m>
                  <m:oMath xmlns:m="http://schemas.openxmlformats.org/officeDocument/2006/math">
                    <m:r>
                      <a:rPr lang="en-US" sz="3200" b="1" i="1">
                        <a:solidFill>
                          <a:srgbClr val="FF0000"/>
                        </a:solidFill>
                        <a:latin typeface="Cambria Math"/>
                      </a:rPr>
                      <m:t>𝒃</m:t>
                    </m:r>
                    <m:r>
                      <a:rPr lang="en-US" sz="3200" b="1" i="1">
                        <a:solidFill>
                          <a:srgbClr val="FF0000"/>
                        </a:solidFill>
                        <a:latin typeface="Cambria Math"/>
                      </a:rPr>
                      <m:t>−</m:t>
                    </m:r>
                    <m:r>
                      <a:rPr lang="en-US" sz="3200" b="1" i="1">
                        <a:solidFill>
                          <a:srgbClr val="FF0000"/>
                        </a:solidFill>
                        <a:latin typeface="Cambria Math"/>
                      </a:rPr>
                      <m:t>𝒂</m:t>
                    </m:r>
                  </m:oMath>
                </a14:m>
                <a:r>
                  <a:rPr lang="en-US" sz="3200" b="1">
                    <a:solidFill>
                      <a:srgbClr val="FF0000"/>
                    </a:solidFill>
                  </a:rPr>
                  <a:t>.</a:t>
                </a:r>
                <a:br>
                  <a:rPr lang="en-US" sz="3200" b="1">
                    <a:solidFill>
                      <a:srgbClr val="FF0000"/>
                    </a:solidFill>
                  </a:rPr>
                </a:br>
                <a:endParaRPr lang="en-US" sz="3200" b="1" smtClean="0">
                  <a:solidFill>
                    <a:srgbClr val="FF0000"/>
                  </a:solidFill>
                </a:endParaRPr>
              </a:p>
              <a:p>
                <a:pPr marL="0" indent="0">
                  <a:buNone/>
                </a:pPr>
                <a:r>
                  <a:rPr lang="nl-NL" sz="3200" b="1" smtClean="0"/>
                  <a:t>A. </a:t>
                </a:r>
                <a14:m>
                  <m:oMath xmlns:m="http://schemas.openxmlformats.org/officeDocument/2006/math">
                    <m:r>
                      <a:rPr lang="en-US" sz="3200" i="1">
                        <a:latin typeface="Cambria Math"/>
                      </a:rPr>
                      <m:t>4</m:t>
                    </m:r>
                  </m:oMath>
                </a14:m>
                <a:r>
                  <a:rPr lang="en-US" sz="3200"/>
                  <a:t>.		</a:t>
                </a:r>
                <a:r>
                  <a:rPr lang="en-US" sz="3200" b="1"/>
                  <a:t>B. </a:t>
                </a:r>
                <a14:m>
                  <m:oMath xmlns:m="http://schemas.openxmlformats.org/officeDocument/2006/math">
                    <m:r>
                      <a:rPr lang="en-US" sz="3200" i="1">
                        <a:latin typeface="Cambria Math"/>
                      </a:rPr>
                      <m:t>5</m:t>
                    </m:r>
                  </m:oMath>
                </a14:m>
                <a:r>
                  <a:rPr lang="en-US" sz="3200"/>
                  <a:t>.		</a:t>
                </a:r>
                <a:r>
                  <a:rPr lang="en-US" sz="3200" b="1"/>
                  <a:t>C. </a:t>
                </a:r>
                <a14:m>
                  <m:oMath xmlns:m="http://schemas.openxmlformats.org/officeDocument/2006/math">
                    <m:r>
                      <a:rPr lang="en-US" sz="3200" i="1">
                        <a:latin typeface="Cambria Math"/>
                      </a:rPr>
                      <m:t>2</m:t>
                    </m:r>
                  </m:oMath>
                </a14:m>
                <a:r>
                  <a:rPr lang="en-US" sz="3200"/>
                  <a:t>.		</a:t>
                </a:r>
                <a:r>
                  <a:rPr lang="en-US" sz="3200" b="1"/>
                  <a:t>D. </a:t>
                </a:r>
                <a14:m>
                  <m:oMath xmlns:m="http://schemas.openxmlformats.org/officeDocument/2006/math">
                    <m:r>
                      <a:rPr lang="en-US" sz="3200" i="1">
                        <a:latin typeface="Cambria Math"/>
                      </a:rPr>
                      <m:t>1</m:t>
                    </m:r>
                  </m:oMath>
                </a14:m>
                <a:r>
                  <a:rPr lang="en-US" sz="3200"/>
                  <a:t>.</a:t>
                </a:r>
              </a:p>
              <a:p>
                <a:endParaRPr lang="en-US" sz="3200"/>
              </a:p>
              <a:p>
                <a:pPr marL="0" indent="0" algn="ctr">
                  <a:buNone/>
                </a:pPr>
                <a:r>
                  <a:rPr lang="en-US" sz="3200" b="1" i="1">
                    <a:solidFill>
                      <a:srgbClr val="FF0000"/>
                    </a:solidFill>
                  </a:rPr>
                  <a:t>     </a:t>
                </a:r>
                <a:r>
                  <a:rPr lang="en-US" sz="3200" b="1">
                    <a:solidFill>
                      <a:srgbClr val="FF0000"/>
                    </a:solidFill>
                  </a:rPr>
                  <a:t>Đáp án A</a:t>
                </a:r>
              </a:p>
              <a:p>
                <a:pPr marL="0" lvl="0" indent="0">
                  <a:buNone/>
                </a:pPr>
                <a:endParaRPr lang="en-US" sz="3200"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49382" y="180663"/>
                <a:ext cx="11942618" cy="6386392"/>
              </a:xfrm>
              <a:blipFill rotWithShape="1">
                <a:blip r:embed="rId2"/>
                <a:stretch>
                  <a:fillRect l="-1327"/>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1</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Nhận</a:t>
            </a:r>
            <a:r>
              <a:rPr lang="en-US" b="1" dirty="0" smtClean="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biết</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7538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727364" y="637863"/>
                <a:ext cx="11464636" cy="5555119"/>
              </a:xfrm>
            </p:spPr>
            <p:txBody>
              <a:bodyPr>
                <a:normAutofit/>
              </a:bodyPr>
              <a:lstStyle/>
              <a:p>
                <a:pPr marL="0" indent="0">
                  <a:buNone/>
                </a:pPr>
                <a:r>
                  <a:rPr lang="de-DE" sz="3600" b="1" dirty="0" smtClean="0">
                    <a:solidFill>
                      <a:srgbClr val="3333FF"/>
                    </a:solidFill>
                  </a:rPr>
                  <a:t>Câu 10. </a:t>
                </a:r>
                <a:r>
                  <a:rPr lang="nl-NL" sz="3600" b="1">
                    <a:solidFill>
                      <a:srgbClr val="FF0000"/>
                    </a:solidFill>
                  </a:rPr>
                  <a:t>Tìm tập xác định của hàm số</a:t>
                </a:r>
                <a:br>
                  <a:rPr lang="nl-NL" sz="3600" b="1">
                    <a:solidFill>
                      <a:srgbClr val="FF0000"/>
                    </a:solidFill>
                  </a:rPr>
                </a:br>
                <a:r>
                  <a:rPr lang="nl-NL" sz="3600" b="1">
                    <a:solidFill>
                      <a:srgbClr val="FF0000"/>
                    </a:solidFill>
                  </a:rPr>
                  <a:t>                     </a:t>
                </a:r>
                <a14:m>
                  <m:oMath xmlns:m="http://schemas.openxmlformats.org/officeDocument/2006/math">
                    <m:r>
                      <a:rPr lang="en-US" sz="3600" b="1">
                        <a:solidFill>
                          <a:srgbClr val="FF0000"/>
                        </a:solidFill>
                        <a:latin typeface="Cambria Math"/>
                      </a:rPr>
                      <m:t>𝐲</m:t>
                    </m:r>
                    <m:r>
                      <a:rPr lang="en-US" sz="3600" b="1">
                        <a:solidFill>
                          <a:srgbClr val="FF0000"/>
                        </a:solidFill>
                        <a:latin typeface="Cambria Math"/>
                      </a:rPr>
                      <m:t>=</m:t>
                    </m:r>
                    <m:f>
                      <m:fPr>
                        <m:ctrlPr>
                          <a:rPr lang="en-US" sz="3600" b="1" i="1">
                            <a:solidFill>
                              <a:srgbClr val="FF0000"/>
                            </a:solidFill>
                            <a:latin typeface="Cambria Math" panose="02040503050406030204" pitchFamily="18" charset="0"/>
                          </a:rPr>
                        </m:ctrlPr>
                      </m:fPr>
                      <m:num>
                        <m:r>
                          <a:rPr lang="en-US" sz="3600" b="1">
                            <a:solidFill>
                              <a:srgbClr val="FF0000"/>
                            </a:solidFill>
                            <a:latin typeface="Cambria Math"/>
                          </a:rPr>
                          <m:t>𝟏</m:t>
                        </m:r>
                      </m:num>
                      <m:den>
                        <m:rad>
                          <m:radPr>
                            <m:degHide m:val="on"/>
                            <m:ctrlPr>
                              <a:rPr lang="en-US" sz="3600" b="1" i="1">
                                <a:solidFill>
                                  <a:srgbClr val="FF0000"/>
                                </a:solidFill>
                                <a:latin typeface="Cambria Math" panose="02040503050406030204" pitchFamily="18" charset="0"/>
                              </a:rPr>
                            </m:ctrlPr>
                          </m:radPr>
                          <m:deg/>
                          <m:e>
                            <m:r>
                              <a:rPr lang="en-US" sz="3600" b="1">
                                <a:solidFill>
                                  <a:srgbClr val="FF0000"/>
                                </a:solidFill>
                                <a:latin typeface="Cambria Math"/>
                              </a:rPr>
                              <m:t>𝟐</m:t>
                            </m:r>
                            <m:r>
                              <a:rPr lang="en-US" sz="3600" b="1">
                                <a:solidFill>
                                  <a:srgbClr val="FF0000"/>
                                </a:solidFill>
                                <a:latin typeface="Cambria Math"/>
                              </a:rPr>
                              <m:t>−</m:t>
                            </m:r>
                            <m:r>
                              <a:rPr lang="en-US" sz="3600" b="1">
                                <a:solidFill>
                                  <a:srgbClr val="FF0000"/>
                                </a:solidFill>
                                <a:latin typeface="Cambria Math"/>
                              </a:rPr>
                              <m:t>𝐱</m:t>
                            </m:r>
                          </m:e>
                        </m:rad>
                      </m:den>
                    </m:f>
                    <m:r>
                      <a:rPr lang="en-US" sz="3600" b="1">
                        <a:solidFill>
                          <a:srgbClr val="FF0000"/>
                        </a:solidFill>
                        <a:latin typeface="Cambria Math"/>
                      </a:rPr>
                      <m:t>−</m:t>
                    </m:r>
                    <m:func>
                      <m:funcPr>
                        <m:ctrlPr>
                          <a:rPr lang="en-US" sz="3600" b="1" i="1">
                            <a:solidFill>
                              <a:srgbClr val="FF0000"/>
                            </a:solidFill>
                            <a:latin typeface="Cambria Math" panose="02040503050406030204" pitchFamily="18" charset="0"/>
                          </a:rPr>
                        </m:ctrlPr>
                      </m:funcPr>
                      <m:fName>
                        <m:r>
                          <a:rPr lang="en-US" sz="3600" b="1">
                            <a:solidFill>
                              <a:srgbClr val="FF0000"/>
                            </a:solidFill>
                            <a:latin typeface="Cambria Math"/>
                          </a:rPr>
                          <m:t>𝐥𝐧</m:t>
                        </m:r>
                      </m:fName>
                      <m:e>
                        <m:d>
                          <m:dPr>
                            <m:ctrlPr>
                              <a:rPr lang="en-US" sz="3600" b="1" i="1">
                                <a:solidFill>
                                  <a:srgbClr val="FF0000"/>
                                </a:solidFill>
                                <a:latin typeface="Cambria Math" panose="02040503050406030204" pitchFamily="18" charset="0"/>
                              </a:rPr>
                            </m:ctrlPr>
                          </m:dPr>
                          <m:e>
                            <m:sSup>
                              <m:sSupPr>
                                <m:ctrlPr>
                                  <a:rPr lang="en-US" sz="3600" b="1" i="1">
                                    <a:solidFill>
                                      <a:srgbClr val="FF0000"/>
                                    </a:solidFill>
                                    <a:latin typeface="Cambria Math" panose="02040503050406030204" pitchFamily="18" charset="0"/>
                                  </a:rPr>
                                </m:ctrlPr>
                              </m:sSupPr>
                              <m:e>
                                <m:r>
                                  <a:rPr lang="en-US" sz="3600" b="1">
                                    <a:solidFill>
                                      <a:srgbClr val="FF0000"/>
                                    </a:solidFill>
                                    <a:latin typeface="Cambria Math"/>
                                  </a:rPr>
                                  <m:t>𝐱</m:t>
                                </m:r>
                              </m:e>
                              <m:sup>
                                <m:r>
                                  <a:rPr lang="en-US" sz="3600" b="1">
                                    <a:solidFill>
                                      <a:srgbClr val="FF0000"/>
                                    </a:solidFill>
                                    <a:latin typeface="Cambria Math"/>
                                  </a:rPr>
                                  <m:t>𝟐</m:t>
                                </m:r>
                              </m:sup>
                            </m:sSup>
                            <m:r>
                              <a:rPr lang="en-US" sz="3600" b="1">
                                <a:solidFill>
                                  <a:srgbClr val="FF0000"/>
                                </a:solidFill>
                                <a:latin typeface="Cambria Math"/>
                              </a:rPr>
                              <m:t>−</m:t>
                            </m:r>
                            <m:r>
                              <a:rPr lang="en-US" sz="3600" b="1">
                                <a:solidFill>
                                  <a:srgbClr val="FF0000"/>
                                </a:solidFill>
                                <a:latin typeface="Cambria Math"/>
                              </a:rPr>
                              <m:t>𝟏</m:t>
                            </m:r>
                          </m:e>
                        </m:d>
                      </m:e>
                    </m:func>
                  </m:oMath>
                </a14:m>
                <a:r>
                  <a:rPr lang="nl-NL" sz="3600" b="1">
                    <a:solidFill>
                      <a:srgbClr val="FF0000"/>
                    </a:solidFill>
                  </a:rPr>
                  <a:t>.</a:t>
                </a:r>
                <a:r>
                  <a:rPr lang="en-US" sz="3600" b="1">
                    <a:solidFill>
                      <a:srgbClr val="FF0000"/>
                    </a:solidFill>
                  </a:rPr>
                  <a:t/>
                </a:r>
                <a:br>
                  <a:rPr lang="en-US" sz="3600" b="1">
                    <a:solidFill>
                      <a:srgbClr val="FF0000"/>
                    </a:solidFill>
                  </a:rPr>
                </a:br>
                <a:r>
                  <a:rPr lang="en-US" sz="3600" b="1" smtClean="0">
                    <a:solidFill>
                      <a:srgbClr val="FF0000"/>
                    </a:solidFill>
                  </a:rPr>
                  <a:t>	</a:t>
                </a:r>
              </a:p>
              <a:p>
                <a:pPr marL="0" indent="0">
                  <a:buNone/>
                </a:pPr>
                <a:r>
                  <a:rPr lang="nl-NL" sz="3600" b="1" smtClean="0"/>
                  <a:t>	A</a:t>
                </a:r>
                <a:r>
                  <a:rPr lang="nl-NL" sz="3600" b="1"/>
                  <a:t>.  </a:t>
                </a:r>
                <a14:m>
                  <m:oMath xmlns:m="http://schemas.openxmlformats.org/officeDocument/2006/math">
                    <m:d>
                      <m:dPr>
                        <m:ctrlPr>
                          <a:rPr lang="en-US" sz="3600" b="1" i="1">
                            <a:latin typeface="Cambria Math" panose="02040503050406030204" pitchFamily="18" charset="0"/>
                          </a:rPr>
                        </m:ctrlPr>
                      </m:dPr>
                      <m:e>
                        <m:r>
                          <a:rPr lang="nl-NL" sz="3600" b="1" i="1">
                            <a:latin typeface="Cambria Math"/>
                          </a:rPr>
                          <m:t>−∞;−</m:t>
                        </m:r>
                        <m:r>
                          <a:rPr lang="nl-NL" sz="3600" b="1" i="1">
                            <a:latin typeface="Cambria Math"/>
                          </a:rPr>
                          <m:t>𝟏</m:t>
                        </m:r>
                      </m:e>
                    </m:d>
                    <m:r>
                      <a:rPr lang="nl-NL" sz="3600" b="1" i="1">
                        <a:latin typeface="Cambria Math"/>
                      </a:rPr>
                      <m:t>∪</m:t>
                    </m:r>
                    <m:d>
                      <m:dPr>
                        <m:ctrlPr>
                          <a:rPr lang="en-US" sz="3600" b="1" i="1">
                            <a:latin typeface="Cambria Math" panose="02040503050406030204" pitchFamily="18" charset="0"/>
                          </a:rPr>
                        </m:ctrlPr>
                      </m:dPr>
                      <m:e>
                        <m:r>
                          <a:rPr lang="nl-NL" sz="3600" b="1" i="1">
                            <a:latin typeface="Cambria Math"/>
                          </a:rPr>
                          <m:t>𝟏</m:t>
                        </m:r>
                        <m:r>
                          <a:rPr lang="nl-NL" sz="3600" b="1" i="1">
                            <a:latin typeface="Cambria Math"/>
                          </a:rPr>
                          <m:t>;</m:t>
                        </m:r>
                        <m:r>
                          <a:rPr lang="nl-NL" sz="3600" b="1" i="1">
                            <a:latin typeface="Cambria Math"/>
                          </a:rPr>
                          <m:t>𝟐</m:t>
                        </m:r>
                      </m:e>
                    </m:d>
                  </m:oMath>
                </a14:m>
                <a:r>
                  <a:rPr lang="nl-NL" sz="3600"/>
                  <a:t>.</a:t>
                </a:r>
                <a:r>
                  <a:rPr lang="vi-VN" sz="3600"/>
                  <a:t>	</a:t>
                </a:r>
                <a:endParaRPr lang="en-US" sz="3600"/>
              </a:p>
              <a:p>
                <a:pPr marL="0" indent="0">
                  <a:buNone/>
                </a:pPr>
                <a:r>
                  <a:rPr lang="nl-NL" sz="3600" b="1"/>
                  <a:t>	B. </a:t>
                </a:r>
                <a14:m>
                  <m:oMath xmlns:m="http://schemas.openxmlformats.org/officeDocument/2006/math">
                    <m:r>
                      <a:rPr lang="en-US" sz="3600" b="1">
                        <a:latin typeface="Cambria Math"/>
                      </a:rPr>
                      <m:t>   </m:t>
                    </m:r>
                    <m:r>
                      <a:rPr lang="nl-NL" sz="3600" b="1" i="1">
                        <a:latin typeface="Cambria Math"/>
                      </a:rPr>
                      <m:t>ℝ</m:t>
                    </m:r>
                    <m:r>
                      <a:rPr lang="nl-NL" sz="3600" b="1" i="1">
                        <a:latin typeface="Cambria Math"/>
                      </a:rPr>
                      <m:t>\</m:t>
                    </m:r>
                    <m:d>
                      <m:dPr>
                        <m:begChr m:val="{"/>
                        <m:endChr m:val="}"/>
                        <m:ctrlPr>
                          <a:rPr lang="en-US" sz="3600" b="1" i="1">
                            <a:latin typeface="Cambria Math" panose="02040503050406030204" pitchFamily="18" charset="0"/>
                          </a:rPr>
                        </m:ctrlPr>
                      </m:dPr>
                      <m:e>
                        <m:r>
                          <a:rPr lang="nl-NL" sz="3600" b="1" i="1">
                            <a:latin typeface="Cambria Math"/>
                          </a:rPr>
                          <m:t>𝟐</m:t>
                        </m:r>
                      </m:e>
                    </m:d>
                  </m:oMath>
                </a14:m>
                <a:r>
                  <a:rPr lang="nl-NL" sz="3600"/>
                  <a:t>.	</a:t>
                </a:r>
              </a:p>
              <a:p>
                <a:pPr marL="0" indent="0">
                  <a:buNone/>
                </a:pPr>
                <a:r>
                  <a:rPr lang="nl-NL" sz="3600" b="1"/>
                  <a:t>	C.   </a:t>
                </a:r>
                <a14:m>
                  <m:oMath xmlns:m="http://schemas.openxmlformats.org/officeDocument/2006/math">
                    <m:d>
                      <m:dPr>
                        <m:ctrlPr>
                          <a:rPr lang="en-US" sz="3600" b="1" i="1">
                            <a:latin typeface="Cambria Math" panose="02040503050406030204" pitchFamily="18" charset="0"/>
                          </a:rPr>
                        </m:ctrlPr>
                      </m:dPr>
                      <m:e>
                        <m:r>
                          <a:rPr lang="nl-NL" sz="3600" b="1" i="1">
                            <a:latin typeface="Cambria Math"/>
                          </a:rPr>
                          <m:t>−∞;</m:t>
                        </m:r>
                        <m:r>
                          <a:rPr lang="nl-NL" sz="3600" b="1" i="1">
                            <a:latin typeface="Cambria Math"/>
                          </a:rPr>
                          <m:t>𝟏</m:t>
                        </m:r>
                      </m:e>
                    </m:d>
                    <m:r>
                      <a:rPr lang="nl-NL" sz="3600" b="1" i="1">
                        <a:latin typeface="Cambria Math"/>
                      </a:rPr>
                      <m:t>∪</m:t>
                    </m:r>
                    <m:d>
                      <m:dPr>
                        <m:ctrlPr>
                          <a:rPr lang="en-US" sz="3600" b="1" i="1">
                            <a:latin typeface="Cambria Math" panose="02040503050406030204" pitchFamily="18" charset="0"/>
                          </a:rPr>
                        </m:ctrlPr>
                      </m:dPr>
                      <m:e>
                        <m:r>
                          <a:rPr lang="nl-NL" sz="3600" b="1" i="1">
                            <a:latin typeface="Cambria Math"/>
                          </a:rPr>
                          <m:t>𝟏</m:t>
                        </m:r>
                        <m:r>
                          <a:rPr lang="nl-NL" sz="3600" b="1" i="1">
                            <a:latin typeface="Cambria Math"/>
                          </a:rPr>
                          <m:t>;</m:t>
                        </m:r>
                        <m:r>
                          <a:rPr lang="nl-NL" sz="3600" b="1" i="1">
                            <a:latin typeface="Cambria Math"/>
                          </a:rPr>
                          <m:t>𝟐</m:t>
                        </m:r>
                      </m:e>
                    </m:d>
                  </m:oMath>
                </a14:m>
                <a:r>
                  <a:rPr lang="nl-NL" sz="3600"/>
                  <a:t>.</a:t>
                </a:r>
                <a:r>
                  <a:rPr lang="vi-VN" sz="3600"/>
                  <a:t>	</a:t>
                </a:r>
                <a:endParaRPr lang="en-US" sz="3600"/>
              </a:p>
              <a:p>
                <a:pPr marL="0" indent="0">
                  <a:buNone/>
                </a:pPr>
                <a:r>
                  <a:rPr lang="nl-NL" sz="3600" b="1"/>
                  <a:t>	D.   </a:t>
                </a:r>
                <a14:m>
                  <m:oMath xmlns:m="http://schemas.openxmlformats.org/officeDocument/2006/math">
                    <m:d>
                      <m:dPr>
                        <m:ctrlPr>
                          <a:rPr lang="en-US" sz="3600" b="1" i="1">
                            <a:latin typeface="Cambria Math" panose="02040503050406030204" pitchFamily="18" charset="0"/>
                          </a:rPr>
                        </m:ctrlPr>
                      </m:dPr>
                      <m:e>
                        <m:r>
                          <a:rPr lang="nl-NL" sz="3600" b="1" i="1">
                            <a:latin typeface="Cambria Math"/>
                          </a:rPr>
                          <m:t>𝟏</m:t>
                        </m:r>
                        <m:r>
                          <a:rPr lang="nl-NL" sz="3600" b="1" i="1">
                            <a:latin typeface="Cambria Math"/>
                          </a:rPr>
                          <m:t>;</m:t>
                        </m:r>
                        <m:r>
                          <a:rPr lang="nl-NL" sz="3600" b="1" i="1">
                            <a:latin typeface="Cambria Math"/>
                          </a:rPr>
                          <m:t>𝟐</m:t>
                        </m:r>
                      </m:e>
                    </m:d>
                  </m:oMath>
                </a14:m>
                <a:r>
                  <a:rPr lang="nl-NL" sz="3600"/>
                  <a:t>.</a:t>
                </a:r>
                <a:endParaRPr lang="en-US" sz="3600"/>
              </a:p>
              <a:p>
                <a:pPr marL="0" indent="0" algn="ctr">
                  <a:buNone/>
                </a:pPr>
                <a:r>
                  <a:rPr lang="en-US" sz="3600" b="1" i="1">
                    <a:solidFill>
                      <a:srgbClr val="FF0000"/>
                    </a:solidFill>
                  </a:rPr>
                  <a:t>		</a:t>
                </a:r>
                <a:r>
                  <a:rPr lang="en-US" sz="3600" b="1">
                    <a:solidFill>
                      <a:srgbClr val="FF0000"/>
                    </a:solidFill>
                  </a:rPr>
                  <a:t>Đáp án A</a:t>
                </a:r>
              </a:p>
              <a:p>
                <a:pPr marL="0" indent="0">
                  <a:buNone/>
                </a:pPr>
                <a:endParaRPr lang="en-US" sz="36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727364" y="637863"/>
                <a:ext cx="11464636" cy="5555119"/>
              </a:xfrm>
              <a:blipFill rotWithShape="1">
                <a:blip r:embed="rId2"/>
                <a:stretch>
                  <a:fillRect l="-1595" t="-2744"/>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1</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Nhận</a:t>
            </a:r>
            <a:r>
              <a:rPr lang="en-US" b="1" dirty="0" smtClean="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biết</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7660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387928"/>
                <a:ext cx="11104418" cy="5789036"/>
              </a:xfrm>
            </p:spPr>
            <p:txBody>
              <a:bodyPr>
                <a:normAutofit/>
              </a:bodyPr>
              <a:lstStyle/>
              <a:p>
                <a:pPr marL="0" indent="0">
                  <a:buNone/>
                </a:pPr>
                <a:r>
                  <a:rPr lang="de-DE" sz="3200" b="1" dirty="0">
                    <a:solidFill>
                      <a:srgbClr val="3333FF"/>
                    </a:solidFill>
                  </a:rPr>
                  <a:t>Câu </a:t>
                </a:r>
                <a:r>
                  <a:rPr lang="de-DE" sz="3200" b="1" dirty="0" smtClean="0">
                    <a:solidFill>
                      <a:srgbClr val="3333FF"/>
                    </a:solidFill>
                  </a:rPr>
                  <a:t>11. </a:t>
                </a:r>
                <a:r>
                  <a:rPr lang="nl-NL" sz="3200">
                    <a:solidFill>
                      <a:srgbClr val="FF0000"/>
                    </a:solidFill>
                  </a:rPr>
                  <a:t>Hàm số </a:t>
                </a:r>
                <a14:m>
                  <m:oMath xmlns:m="http://schemas.openxmlformats.org/officeDocument/2006/math">
                    <m:r>
                      <a:rPr lang="en-US" sz="3200" i="1">
                        <a:solidFill>
                          <a:srgbClr val="FF0000"/>
                        </a:solidFill>
                        <a:latin typeface="Cambria Math"/>
                      </a:rPr>
                      <m:t>𝑦</m:t>
                    </m:r>
                    <m:r>
                      <a:rPr lang="en-US" sz="3200" i="1">
                        <a:solidFill>
                          <a:srgbClr val="FF0000"/>
                        </a:solidFill>
                        <a:latin typeface="Cambria Math"/>
                      </a:rPr>
                      <m:t>=(</m:t>
                    </m:r>
                    <m:sSup>
                      <m:sSupPr>
                        <m:ctrlPr>
                          <a:rPr lang="en-US" sz="3200" i="1">
                            <a:solidFill>
                              <a:srgbClr val="FF0000"/>
                            </a:solidFill>
                            <a:latin typeface="Cambria Math" panose="02040503050406030204" pitchFamily="18" charset="0"/>
                          </a:rPr>
                        </m:ctrlPr>
                      </m:sSupPr>
                      <m:e>
                        <m:r>
                          <a:rPr lang="en-US" sz="3200" i="1">
                            <a:solidFill>
                              <a:srgbClr val="FF0000"/>
                            </a:solidFill>
                            <a:latin typeface="Cambria Math"/>
                          </a:rPr>
                          <m:t>𝑥</m:t>
                        </m:r>
                      </m:e>
                      <m:sup>
                        <m:r>
                          <a:rPr lang="en-US" sz="3200" i="1">
                            <a:solidFill>
                              <a:srgbClr val="FF0000"/>
                            </a:solidFill>
                            <a:latin typeface="Cambria Math"/>
                          </a:rPr>
                          <m:t>2</m:t>
                        </m:r>
                      </m:sup>
                    </m:sSup>
                    <m:r>
                      <a:rPr lang="en-US" sz="3200" i="1">
                        <a:solidFill>
                          <a:srgbClr val="FF0000"/>
                        </a:solidFill>
                        <a:latin typeface="Cambria Math"/>
                      </a:rPr>
                      <m:t>−16</m:t>
                    </m:r>
                    <m:sSup>
                      <m:sSupPr>
                        <m:ctrlPr>
                          <a:rPr lang="en-US" sz="3200" i="1">
                            <a:solidFill>
                              <a:srgbClr val="FF0000"/>
                            </a:solidFill>
                            <a:latin typeface="Cambria Math" panose="02040503050406030204" pitchFamily="18" charset="0"/>
                          </a:rPr>
                        </m:ctrlPr>
                      </m:sSupPr>
                      <m:e>
                        <m:r>
                          <a:rPr lang="en-US" sz="3200" i="1">
                            <a:solidFill>
                              <a:srgbClr val="FF0000"/>
                            </a:solidFill>
                            <a:latin typeface="Cambria Math"/>
                          </a:rPr>
                          <m:t>)</m:t>
                        </m:r>
                      </m:e>
                      <m:sup>
                        <m:r>
                          <a:rPr lang="en-US" sz="3200" i="1">
                            <a:solidFill>
                              <a:srgbClr val="FF0000"/>
                            </a:solidFill>
                            <a:latin typeface="Cambria Math"/>
                          </a:rPr>
                          <m:t>−5</m:t>
                        </m:r>
                      </m:sup>
                    </m:sSup>
                    <m:r>
                      <a:rPr lang="en-US" sz="3200" i="1">
                        <a:solidFill>
                          <a:srgbClr val="FF0000"/>
                        </a:solidFill>
                        <a:latin typeface="Cambria Math"/>
                      </a:rPr>
                      <m:t>−</m:t>
                    </m:r>
                    <m:func>
                      <m:funcPr>
                        <m:ctrlPr>
                          <a:rPr lang="en-US" sz="3200" i="1">
                            <a:solidFill>
                              <a:srgbClr val="FF0000"/>
                            </a:solidFill>
                            <a:latin typeface="Cambria Math" panose="02040503050406030204" pitchFamily="18" charset="0"/>
                          </a:rPr>
                        </m:ctrlPr>
                      </m:funcPr>
                      <m:fName>
                        <m:r>
                          <a:rPr lang="en-US" sz="3200" i="1">
                            <a:solidFill>
                              <a:srgbClr val="FF0000"/>
                            </a:solidFill>
                            <a:latin typeface="Cambria Math"/>
                          </a:rPr>
                          <m:t>𝑙𝑛</m:t>
                        </m:r>
                      </m:fName>
                      <m:e>
                        <m:r>
                          <a:rPr lang="en-US" sz="3200" i="1">
                            <a:solidFill>
                              <a:srgbClr val="FF0000"/>
                            </a:solidFill>
                            <a:latin typeface="Cambria Math"/>
                          </a:rPr>
                          <m:t>(</m:t>
                        </m:r>
                      </m:e>
                    </m:func>
                    <m:r>
                      <a:rPr lang="en-US" sz="3200" i="1">
                        <a:solidFill>
                          <a:srgbClr val="FF0000"/>
                        </a:solidFill>
                        <a:latin typeface="Cambria Math"/>
                      </a:rPr>
                      <m:t>24−5</m:t>
                    </m:r>
                    <m:r>
                      <a:rPr lang="en-US" sz="3200" i="1">
                        <a:solidFill>
                          <a:srgbClr val="FF0000"/>
                        </a:solidFill>
                        <a:latin typeface="Cambria Math"/>
                      </a:rPr>
                      <m:t>𝑥</m:t>
                    </m:r>
                    <m:r>
                      <a:rPr lang="en-US" sz="3200" i="1">
                        <a:solidFill>
                          <a:srgbClr val="FF0000"/>
                        </a:solidFill>
                        <a:latin typeface="Cambria Math"/>
                      </a:rPr>
                      <m:t>−</m:t>
                    </m:r>
                    <m:sSup>
                      <m:sSupPr>
                        <m:ctrlPr>
                          <a:rPr lang="en-US" sz="3200" i="1">
                            <a:solidFill>
                              <a:srgbClr val="FF0000"/>
                            </a:solidFill>
                            <a:latin typeface="Cambria Math" panose="02040503050406030204" pitchFamily="18" charset="0"/>
                          </a:rPr>
                        </m:ctrlPr>
                      </m:sSupPr>
                      <m:e>
                        <m:r>
                          <a:rPr lang="en-US" sz="3200" i="1">
                            <a:solidFill>
                              <a:srgbClr val="FF0000"/>
                            </a:solidFill>
                            <a:latin typeface="Cambria Math"/>
                          </a:rPr>
                          <m:t>𝑥</m:t>
                        </m:r>
                      </m:e>
                      <m:sup>
                        <m:r>
                          <a:rPr lang="en-US" sz="3200" i="1">
                            <a:solidFill>
                              <a:srgbClr val="FF0000"/>
                            </a:solidFill>
                            <a:latin typeface="Cambria Math"/>
                          </a:rPr>
                          <m:t>2</m:t>
                        </m:r>
                      </m:sup>
                    </m:sSup>
                    <m:r>
                      <a:rPr lang="en-US" sz="3200" i="1">
                        <a:solidFill>
                          <a:srgbClr val="FF0000"/>
                        </a:solidFill>
                        <a:latin typeface="Cambria Math"/>
                      </a:rPr>
                      <m:t>)</m:t>
                    </m:r>
                  </m:oMath>
                </a14:m>
                <a:r>
                  <a:rPr lang="nl-NL" sz="3200">
                    <a:solidFill>
                      <a:srgbClr val="FF0000"/>
                    </a:solidFill>
                  </a:rPr>
                  <a:t/>
                </a:r>
                <a:br>
                  <a:rPr lang="nl-NL" sz="3200">
                    <a:solidFill>
                      <a:srgbClr val="FF0000"/>
                    </a:solidFill>
                  </a:rPr>
                </a:br>
                <a:r>
                  <a:rPr lang="nl-NL" sz="3200">
                    <a:solidFill>
                      <a:srgbClr val="FF0000"/>
                    </a:solidFill>
                  </a:rPr>
                  <a:t>có </a:t>
                </a:r>
                <a:r>
                  <a:rPr lang="nl-NL" sz="3200" smtClean="0">
                    <a:solidFill>
                      <a:srgbClr val="FF0000"/>
                    </a:solidFill>
                  </a:rPr>
                  <a:t>tập xác định là</a:t>
                </a:r>
              </a:p>
              <a:p>
                <a:pPr marL="514350" indent="-514350">
                  <a:buAutoNum type="alphaUcPeriod"/>
                </a:pPr>
                <a14:m>
                  <m:oMath xmlns:m="http://schemas.openxmlformats.org/officeDocument/2006/math">
                    <m:r>
                      <a:rPr lang="nl-NL" sz="3200" b="1" i="1">
                        <a:latin typeface="Cambria Math"/>
                      </a:rPr>
                      <m:t>(−</m:t>
                    </m:r>
                    <m:r>
                      <a:rPr lang="nl-NL" sz="3200" b="1" i="1">
                        <a:latin typeface="Cambria Math"/>
                      </a:rPr>
                      <m:t>𝟖</m:t>
                    </m:r>
                    <m:r>
                      <a:rPr lang="nl-NL" sz="3200" b="1" i="1">
                        <a:latin typeface="Cambria Math"/>
                      </a:rPr>
                      <m:t>;−</m:t>
                    </m:r>
                    <m:r>
                      <a:rPr lang="nl-NL" sz="3200" b="1" i="1">
                        <a:latin typeface="Cambria Math"/>
                      </a:rPr>
                      <m:t>𝟒</m:t>
                    </m:r>
                    <m:r>
                      <a:rPr lang="nl-NL" sz="3200" b="1" i="1">
                        <a:latin typeface="Cambria Math"/>
                      </a:rPr>
                      <m:t>)∪(</m:t>
                    </m:r>
                    <m:r>
                      <a:rPr lang="nl-NL" sz="3200" b="1" i="1">
                        <a:latin typeface="Cambria Math"/>
                      </a:rPr>
                      <m:t>𝟑</m:t>
                    </m:r>
                    <m:r>
                      <a:rPr lang="nl-NL" sz="3200" b="1" i="1">
                        <a:latin typeface="Cambria Math"/>
                      </a:rPr>
                      <m:t>;+∞)</m:t>
                    </m:r>
                  </m:oMath>
                </a14:m>
                <a:r>
                  <a:rPr lang="nl-NL" sz="3200" b="1"/>
                  <a:t>.</a:t>
                </a:r>
                <a:r>
                  <a:rPr lang="nl-NL" sz="3200"/>
                  <a:t>	</a:t>
                </a:r>
              </a:p>
              <a:p>
                <a:pPr marL="514350" indent="-514350">
                  <a:buAutoNum type="alphaUcPeriod"/>
                </a:pPr>
                <a:r>
                  <a:rPr lang="nl-NL" sz="3200" b="1"/>
                  <a:t> </a:t>
                </a:r>
                <a14:m>
                  <m:oMath xmlns:m="http://schemas.openxmlformats.org/officeDocument/2006/math">
                    <m:r>
                      <a:rPr lang="nl-NL" sz="3200" b="1" i="1">
                        <a:latin typeface="Cambria Math"/>
                      </a:rPr>
                      <m:t>(−∞;−</m:t>
                    </m:r>
                    <m:r>
                      <a:rPr lang="nl-NL" sz="3200" b="1" i="1">
                        <a:latin typeface="Cambria Math"/>
                      </a:rPr>
                      <m:t>𝟒</m:t>
                    </m:r>
                    <m:r>
                      <a:rPr lang="nl-NL" sz="3200" b="1" i="1">
                        <a:latin typeface="Cambria Math"/>
                      </a:rPr>
                      <m:t>)∪(</m:t>
                    </m:r>
                    <m:r>
                      <a:rPr lang="nl-NL" sz="3200" b="1" i="1">
                        <a:latin typeface="Cambria Math"/>
                      </a:rPr>
                      <m:t>𝟑</m:t>
                    </m:r>
                    <m:r>
                      <a:rPr lang="nl-NL" sz="3200" b="1" i="1">
                        <a:latin typeface="Cambria Math"/>
                      </a:rPr>
                      <m:t>;+∞)</m:t>
                    </m:r>
                  </m:oMath>
                </a14:m>
                <a:r>
                  <a:rPr lang="nl-NL" sz="3200"/>
                  <a:t>.	</a:t>
                </a:r>
              </a:p>
              <a:p>
                <a:pPr marL="514350" indent="-514350">
                  <a:buAutoNum type="alphaUcPeriod"/>
                </a:pPr>
                <a:r>
                  <a:rPr lang="nl-NL" sz="3200" b="1"/>
                  <a:t> </a:t>
                </a:r>
                <a14:m>
                  <m:oMath xmlns:m="http://schemas.openxmlformats.org/officeDocument/2006/math">
                    <m:r>
                      <a:rPr lang="nl-NL" sz="3200" b="1" i="1">
                        <a:latin typeface="Cambria Math"/>
                      </a:rPr>
                      <m:t>(−</m:t>
                    </m:r>
                    <m:r>
                      <a:rPr lang="nl-NL" sz="3200" b="1" i="1">
                        <a:latin typeface="Cambria Math"/>
                      </a:rPr>
                      <m:t>𝟖</m:t>
                    </m:r>
                    <m:r>
                      <a:rPr lang="nl-NL" sz="3200" b="1" i="1">
                        <a:latin typeface="Cambria Math"/>
                      </a:rPr>
                      <m:t>;</m:t>
                    </m:r>
                    <m:r>
                      <a:rPr lang="nl-NL" sz="3200" b="1" i="1">
                        <a:latin typeface="Cambria Math"/>
                      </a:rPr>
                      <m:t>𝟑</m:t>
                    </m:r>
                    <m:r>
                      <a:rPr lang="nl-NL" sz="3200" b="1" i="1">
                        <a:latin typeface="Cambria Math"/>
                      </a:rPr>
                      <m:t>)\</m:t>
                    </m:r>
                    <m:d>
                      <m:dPr>
                        <m:begChr m:val="{"/>
                        <m:endChr m:val="}"/>
                        <m:ctrlPr>
                          <a:rPr lang="en-US" sz="3200" b="1" i="1">
                            <a:latin typeface="Cambria Math" panose="02040503050406030204" pitchFamily="18" charset="0"/>
                          </a:rPr>
                        </m:ctrlPr>
                      </m:dPr>
                      <m:e>
                        <m:r>
                          <a:rPr lang="nl-NL" sz="3200" b="1" i="1">
                            <a:latin typeface="Cambria Math"/>
                          </a:rPr>
                          <m:t>−</m:t>
                        </m:r>
                        <m:r>
                          <a:rPr lang="nl-NL" sz="3200" b="1" i="1">
                            <a:latin typeface="Cambria Math"/>
                          </a:rPr>
                          <m:t>𝟒</m:t>
                        </m:r>
                      </m:e>
                    </m:d>
                  </m:oMath>
                </a14:m>
                <a:r>
                  <a:rPr lang="nl-NL" sz="3200"/>
                  <a:t>.	</a:t>
                </a:r>
              </a:p>
              <a:p>
                <a:pPr marL="514350" indent="-514350">
                  <a:buAutoNum type="alphaUcPeriod"/>
                </a:pPr>
                <a:r>
                  <a:rPr lang="nl-NL" sz="3200" b="1"/>
                  <a:t> </a:t>
                </a:r>
                <a14:m>
                  <m:oMath xmlns:m="http://schemas.openxmlformats.org/officeDocument/2006/math">
                    <m:r>
                      <a:rPr lang="nl-NL" sz="3200" b="1" i="1">
                        <a:latin typeface="Cambria Math"/>
                      </a:rPr>
                      <m:t>(−</m:t>
                    </m:r>
                    <m:r>
                      <a:rPr lang="nl-NL" sz="3200" b="1" i="1">
                        <a:latin typeface="Cambria Math"/>
                      </a:rPr>
                      <m:t>𝟒</m:t>
                    </m:r>
                    <m:r>
                      <a:rPr lang="nl-NL" sz="3200" b="1" i="1">
                        <a:latin typeface="Cambria Math"/>
                      </a:rPr>
                      <m:t>;</m:t>
                    </m:r>
                    <m:r>
                      <a:rPr lang="nl-NL" sz="3200" b="1" i="1">
                        <a:latin typeface="Cambria Math"/>
                      </a:rPr>
                      <m:t>𝟑</m:t>
                    </m:r>
                    <m:r>
                      <a:rPr lang="nl-NL" sz="3200" b="1" i="1">
                        <a:latin typeface="Cambria Math"/>
                      </a:rPr>
                      <m:t>)</m:t>
                    </m:r>
                  </m:oMath>
                </a14:m>
                <a:r>
                  <a:rPr lang="nl-NL" sz="3200" b="1"/>
                  <a:t>.</a:t>
                </a:r>
                <a:endParaRPr lang="en-US" sz="3200"/>
              </a:p>
              <a:p>
                <a:pPr marL="0" indent="0" algn="ctr">
                  <a:buNone/>
                </a:pPr>
                <a:r>
                  <a:rPr lang="en-US" sz="3200" b="1" i="1">
                    <a:solidFill>
                      <a:srgbClr val="FF0000"/>
                    </a:solidFill>
                  </a:rPr>
                  <a:t>	</a:t>
                </a:r>
              </a:p>
              <a:p>
                <a:pPr marL="0" lvl="2" indent="0" algn="ctr">
                  <a:spcBef>
                    <a:spcPts val="1000"/>
                  </a:spcBef>
                  <a:buNone/>
                </a:pPr>
                <a:r>
                  <a:rPr lang="en-US" sz="3200" b="1">
                    <a:solidFill>
                      <a:srgbClr val="FF0000"/>
                    </a:solidFill>
                  </a:rPr>
                  <a:t>Đáp án C</a:t>
                </a:r>
              </a:p>
              <a:p>
                <a:pPr marL="0" indent="0">
                  <a:buNone/>
                </a:pP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387928"/>
                <a:ext cx="11104418" cy="5789036"/>
              </a:xfrm>
              <a:blipFill rotWithShape="1">
                <a:blip r:embed="rId2"/>
                <a:stretch>
                  <a:fillRect l="-1428" t="-2213"/>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1</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Nhận</a:t>
            </a:r>
            <a:r>
              <a:rPr lang="en-US" b="1" dirty="0" smtClean="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biết</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59935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iterate type="lt">
                                    <p:tmPct val="30000"/>
                                  </p:iterate>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199" y="387928"/>
                <a:ext cx="11173691" cy="5789036"/>
              </a:xfrm>
            </p:spPr>
            <p:txBody>
              <a:bodyPr>
                <a:normAutofit/>
              </a:bodyPr>
              <a:lstStyle/>
              <a:p>
                <a:pPr marL="0" indent="0">
                  <a:buNone/>
                </a:pPr>
                <a:r>
                  <a:rPr lang="de-DE" sz="3200" b="1" dirty="0">
                    <a:solidFill>
                      <a:srgbClr val="3333FF"/>
                    </a:solidFill>
                  </a:rPr>
                  <a:t>Câu </a:t>
                </a:r>
                <a:r>
                  <a:rPr lang="de-DE" sz="3200" b="1" dirty="0" smtClean="0">
                    <a:solidFill>
                      <a:srgbClr val="3333FF"/>
                    </a:solidFill>
                  </a:rPr>
                  <a:t>12. </a:t>
                </a:r>
                <a:r>
                  <a:rPr lang="pt-BR" sz="3200" b="1">
                    <a:solidFill>
                      <a:srgbClr val="FF0000"/>
                    </a:solidFill>
                  </a:rPr>
                  <a:t>Tính đạo hàm của hàm số </a:t>
                </a:r>
                <a14:m>
                  <m:oMath xmlns:m="http://schemas.openxmlformats.org/officeDocument/2006/math">
                    <m:r>
                      <a:rPr lang="en-US" sz="3200" b="1">
                        <a:solidFill>
                          <a:srgbClr val="FF0000"/>
                        </a:solidFill>
                        <a:latin typeface="Cambria Math"/>
                      </a:rPr>
                      <m:t> </m:t>
                    </m:r>
                  </m:oMath>
                </a14:m>
                <a:r>
                  <a:rPr lang="en-US" sz="3200" b="1">
                    <a:solidFill>
                      <a:srgbClr val="FF0000"/>
                    </a:solidFill>
                    <a:latin typeface="Cambria Math"/>
                  </a:rPr>
                  <a:t/>
                </a:r>
                <a:br>
                  <a:rPr lang="en-US" sz="3200" b="1">
                    <a:solidFill>
                      <a:srgbClr val="FF0000"/>
                    </a:solidFill>
                    <a:latin typeface="Cambria Math"/>
                  </a:rPr>
                </a:br>
                <a:r>
                  <a:rPr lang="en-US" sz="3200" b="1">
                    <a:solidFill>
                      <a:srgbClr val="FF0000"/>
                    </a:solidFill>
                    <a:latin typeface="Cambria Math"/>
                  </a:rPr>
                  <a:t> </a:t>
                </a:r>
                <a14:m>
                  <m:oMath xmlns:m="http://schemas.openxmlformats.org/officeDocument/2006/math">
                    <m:r>
                      <a:rPr lang="en-US" sz="3200" b="1">
                        <a:solidFill>
                          <a:srgbClr val="FF0000"/>
                        </a:solidFill>
                        <a:latin typeface="Cambria Math"/>
                      </a:rPr>
                      <m:t>            </m:t>
                    </m:r>
                    <m:r>
                      <a:rPr lang="en-US" sz="3200" b="1" i="1">
                        <a:solidFill>
                          <a:srgbClr val="FF0000"/>
                        </a:solidFill>
                        <a:latin typeface="Cambria Math"/>
                      </a:rPr>
                      <m:t>𝒚</m:t>
                    </m:r>
                    <m:r>
                      <a:rPr lang="en-US" sz="3200" b="1" i="1">
                        <a:solidFill>
                          <a:srgbClr val="FF0000"/>
                        </a:solidFill>
                        <a:latin typeface="Cambria Math"/>
                      </a:rPr>
                      <m:t>=</m:t>
                    </m:r>
                    <m:func>
                      <m:funcPr>
                        <m:ctrlPr>
                          <a:rPr lang="en-US" sz="3200" b="1" i="1">
                            <a:solidFill>
                              <a:srgbClr val="FF0000"/>
                            </a:solidFill>
                            <a:latin typeface="Cambria Math" panose="02040503050406030204" pitchFamily="18" charset="0"/>
                          </a:rPr>
                        </m:ctrlPr>
                      </m:funcPr>
                      <m:fName>
                        <m:sSub>
                          <m:sSubPr>
                            <m:ctrlPr>
                              <a:rPr lang="en-US" sz="3200" b="1" i="1">
                                <a:solidFill>
                                  <a:srgbClr val="FF0000"/>
                                </a:solidFill>
                                <a:latin typeface="Cambria Math" panose="02040503050406030204" pitchFamily="18" charset="0"/>
                              </a:rPr>
                            </m:ctrlPr>
                          </m:sSubPr>
                          <m:e>
                            <m:r>
                              <a:rPr lang="en-US" sz="3200" b="1" i="1">
                                <a:solidFill>
                                  <a:srgbClr val="FF0000"/>
                                </a:solidFill>
                                <a:latin typeface="Cambria Math"/>
                              </a:rPr>
                              <m:t>𝒍𝒐𝒈</m:t>
                            </m:r>
                          </m:e>
                          <m:sub>
                            <m:r>
                              <a:rPr lang="en-US" sz="3200" b="1" i="1">
                                <a:solidFill>
                                  <a:srgbClr val="FF0000"/>
                                </a:solidFill>
                                <a:latin typeface="Cambria Math"/>
                              </a:rPr>
                              <m:t>𝟐𝟎𝟐𝟎</m:t>
                            </m:r>
                          </m:sub>
                        </m:sSub>
                      </m:fName>
                      <m:e>
                        <m:d>
                          <m:dPr>
                            <m:ctrlPr>
                              <a:rPr lang="en-US" sz="3200" b="1" i="1">
                                <a:solidFill>
                                  <a:srgbClr val="FF0000"/>
                                </a:solidFill>
                                <a:latin typeface="Cambria Math" panose="02040503050406030204" pitchFamily="18" charset="0"/>
                              </a:rPr>
                            </m:ctrlPr>
                          </m:dPr>
                          <m:e>
                            <m:sSup>
                              <m:sSupPr>
                                <m:ctrlPr>
                                  <a:rPr lang="en-US" sz="3200" b="1" i="1">
                                    <a:solidFill>
                                      <a:srgbClr val="FF0000"/>
                                    </a:solidFill>
                                    <a:latin typeface="Cambria Math" panose="02040503050406030204" pitchFamily="18" charset="0"/>
                                  </a:rPr>
                                </m:ctrlPr>
                              </m:sSupPr>
                              <m:e>
                                <m:r>
                                  <a:rPr lang="en-US" sz="3200" b="1" i="1">
                                    <a:solidFill>
                                      <a:srgbClr val="FF0000"/>
                                    </a:solidFill>
                                    <a:latin typeface="Cambria Math"/>
                                  </a:rPr>
                                  <m:t>𝒙</m:t>
                                </m:r>
                              </m:e>
                              <m:sup>
                                <m:r>
                                  <a:rPr lang="en-US" sz="3200" b="1" i="1">
                                    <a:solidFill>
                                      <a:srgbClr val="FF0000"/>
                                    </a:solidFill>
                                    <a:latin typeface="Cambria Math"/>
                                  </a:rPr>
                                  <m:t>𝟐</m:t>
                                </m:r>
                              </m:sup>
                            </m:sSup>
                            <m:r>
                              <a:rPr lang="en-US" sz="3200" b="1" i="1">
                                <a:solidFill>
                                  <a:srgbClr val="FF0000"/>
                                </a:solidFill>
                                <a:latin typeface="Cambria Math"/>
                              </a:rPr>
                              <m:t>+</m:t>
                            </m:r>
                            <m:r>
                              <a:rPr lang="en-US" sz="3200" b="1" i="1">
                                <a:solidFill>
                                  <a:srgbClr val="FF0000"/>
                                </a:solidFill>
                                <a:latin typeface="Cambria Math"/>
                              </a:rPr>
                              <m:t>𝟏</m:t>
                            </m:r>
                          </m:e>
                        </m:d>
                      </m:e>
                    </m:func>
                  </m:oMath>
                </a14:m>
                <a:endParaRPr lang="en-US" sz="3200" dirty="0" smtClean="0"/>
              </a:p>
              <a:p>
                <a:pPr marL="0" indent="0">
                  <a:buNone/>
                </a:pPr>
                <a:r>
                  <a:rPr lang="vi-VN" sz="3200" b="1"/>
                  <a:t>A. </a:t>
                </a:r>
                <a14:m>
                  <m:oMath xmlns:m="http://schemas.openxmlformats.org/officeDocument/2006/math">
                    <m:r>
                      <a:rPr lang="vi-VN" sz="3200" b="1" i="1">
                        <a:latin typeface="Cambria Math"/>
                      </a:rPr>
                      <m:t>𝒚</m:t>
                    </m:r>
                    <m:r>
                      <a:rPr lang="vi-VN" sz="3200" b="1" i="1">
                        <a:latin typeface="Cambria Math"/>
                      </a:rPr>
                      <m:t>′=</m:t>
                    </m:r>
                    <m:f>
                      <m:fPr>
                        <m:ctrlPr>
                          <a:rPr lang="en-US" sz="3200" b="1" i="1">
                            <a:latin typeface="Cambria Math" panose="02040503050406030204" pitchFamily="18" charset="0"/>
                          </a:rPr>
                        </m:ctrlPr>
                      </m:fPr>
                      <m:num>
                        <m:r>
                          <a:rPr lang="vi-VN" sz="3200" b="1" i="1">
                            <a:latin typeface="Cambria Math"/>
                          </a:rPr>
                          <m:t>𝟐</m:t>
                        </m:r>
                        <m:r>
                          <a:rPr lang="vi-VN" sz="3200" b="1" i="1">
                            <a:latin typeface="Cambria Math"/>
                          </a:rPr>
                          <m:t>𝒙</m:t>
                        </m:r>
                      </m:num>
                      <m:den>
                        <m:r>
                          <a:rPr lang="en-US" sz="3200" b="1" i="1">
                            <a:latin typeface="Cambria Math"/>
                          </a:rPr>
                          <m:t>𝟐𝟎𝟐𝟎</m:t>
                        </m:r>
                      </m:den>
                    </m:f>
                    <m:r>
                      <a:rPr lang="vi-VN" sz="3200" b="1" i="1">
                        <a:latin typeface="Cambria Math"/>
                      </a:rPr>
                      <m:t>.</m:t>
                    </m:r>
                  </m:oMath>
                </a14:m>
                <a:r>
                  <a:rPr lang="en-US" sz="3200"/>
                  <a:t>	</a:t>
                </a:r>
              </a:p>
              <a:p>
                <a:pPr marL="0" indent="0">
                  <a:buNone/>
                </a:pPr>
                <a:r>
                  <a:rPr lang="vi-VN" sz="3200" b="1"/>
                  <a:t>B. </a:t>
                </a:r>
                <a14:m>
                  <m:oMath xmlns:m="http://schemas.openxmlformats.org/officeDocument/2006/math">
                    <m:r>
                      <a:rPr lang="vi-VN" sz="3200" b="1" i="1">
                        <a:latin typeface="Cambria Math"/>
                      </a:rPr>
                      <m:t>𝒚</m:t>
                    </m:r>
                    <m:r>
                      <a:rPr lang="vi-VN" sz="3200" b="1" i="1">
                        <a:latin typeface="Cambria Math"/>
                      </a:rPr>
                      <m:t>′=</m:t>
                    </m:r>
                    <m:f>
                      <m:fPr>
                        <m:ctrlPr>
                          <a:rPr lang="en-US" sz="3200" b="1" i="1">
                            <a:latin typeface="Cambria Math" panose="02040503050406030204" pitchFamily="18" charset="0"/>
                          </a:rPr>
                        </m:ctrlPr>
                      </m:fPr>
                      <m:num>
                        <m:r>
                          <a:rPr lang="vi-VN" sz="3200" b="1" i="1">
                            <a:latin typeface="Cambria Math"/>
                          </a:rPr>
                          <m:t>𝟐</m:t>
                        </m:r>
                        <m:r>
                          <a:rPr lang="vi-VN" sz="3200" b="1" i="1">
                            <a:latin typeface="Cambria Math"/>
                          </a:rPr>
                          <m:t>𝒙</m:t>
                        </m:r>
                      </m:num>
                      <m:den>
                        <m:d>
                          <m:dPr>
                            <m:ctrlPr>
                              <a:rPr lang="en-US" sz="3200" b="1" i="1">
                                <a:latin typeface="Cambria Math" panose="02040503050406030204" pitchFamily="18" charset="0"/>
                              </a:rPr>
                            </m:ctrlPr>
                          </m:dPr>
                          <m:e>
                            <m:sSup>
                              <m:sSupPr>
                                <m:ctrlPr>
                                  <a:rPr lang="en-US" sz="3200" b="1" i="1">
                                    <a:latin typeface="Cambria Math" panose="02040503050406030204" pitchFamily="18" charset="0"/>
                                  </a:rPr>
                                </m:ctrlPr>
                              </m:sSupPr>
                              <m:e>
                                <m:r>
                                  <a:rPr lang="vi-VN" sz="3200" b="1" i="1">
                                    <a:latin typeface="Cambria Math"/>
                                  </a:rPr>
                                  <m:t>𝒙</m:t>
                                </m:r>
                              </m:e>
                              <m:sup>
                                <m:r>
                                  <a:rPr lang="vi-VN" sz="3200" b="1" i="1">
                                    <a:latin typeface="Cambria Math"/>
                                  </a:rPr>
                                  <m:t>𝟐</m:t>
                                </m:r>
                              </m:sup>
                            </m:sSup>
                            <m:r>
                              <a:rPr lang="vi-VN" sz="3200" b="1" i="1">
                                <a:latin typeface="Cambria Math"/>
                              </a:rPr>
                              <m:t>+</m:t>
                            </m:r>
                            <m:r>
                              <a:rPr lang="vi-VN" sz="3200" b="1" i="1">
                                <a:latin typeface="Cambria Math"/>
                              </a:rPr>
                              <m:t>𝟏</m:t>
                            </m:r>
                          </m:e>
                        </m:d>
                        <m:func>
                          <m:funcPr>
                            <m:ctrlPr>
                              <a:rPr lang="en-US" sz="3200" b="1" i="1">
                                <a:latin typeface="Cambria Math" panose="02040503050406030204" pitchFamily="18" charset="0"/>
                              </a:rPr>
                            </m:ctrlPr>
                          </m:funcPr>
                          <m:fName>
                            <m:r>
                              <a:rPr lang="vi-VN" sz="3200" b="1" i="1">
                                <a:latin typeface="Cambria Math"/>
                              </a:rPr>
                              <m:t>𝒍𝒏</m:t>
                            </m:r>
                          </m:fName>
                          <m:e>
                            <m:r>
                              <a:rPr lang="vi-VN" sz="3200" b="1" i="1">
                                <a:latin typeface="Cambria Math"/>
                              </a:rPr>
                              <m:t>𝟐</m:t>
                            </m:r>
                          </m:e>
                        </m:func>
                        <m:r>
                          <a:rPr lang="vi-VN" sz="3200" b="1" i="1">
                            <a:latin typeface="Cambria Math"/>
                          </a:rPr>
                          <m:t>𝟎</m:t>
                        </m:r>
                        <m:r>
                          <a:rPr lang="en-US" sz="3200" b="1" i="1">
                            <a:latin typeface="Cambria Math"/>
                          </a:rPr>
                          <m:t>𝟐𝟎</m:t>
                        </m:r>
                      </m:den>
                    </m:f>
                    <m:r>
                      <a:rPr lang="vi-VN" sz="3200" b="1" i="1">
                        <a:latin typeface="Cambria Math"/>
                      </a:rPr>
                      <m:t>.</m:t>
                    </m:r>
                  </m:oMath>
                </a14:m>
                <a:endParaRPr lang="en-US" sz="3200"/>
              </a:p>
              <a:p>
                <a:pPr marL="0" indent="0">
                  <a:buNone/>
                </a:pPr>
                <a:r>
                  <a:rPr lang="vi-VN" sz="3200" b="1"/>
                  <a:t>C. </a:t>
                </a:r>
                <a14:m>
                  <m:oMath xmlns:m="http://schemas.openxmlformats.org/officeDocument/2006/math">
                    <m:r>
                      <a:rPr lang="vi-VN" sz="3200" b="1" i="1">
                        <a:latin typeface="Cambria Math"/>
                      </a:rPr>
                      <m:t>𝒚</m:t>
                    </m:r>
                    <m:r>
                      <a:rPr lang="vi-VN" sz="3200" b="1" i="1">
                        <a:latin typeface="Cambria Math"/>
                      </a:rPr>
                      <m:t>′=</m:t>
                    </m:r>
                    <m:f>
                      <m:fPr>
                        <m:ctrlPr>
                          <a:rPr lang="en-US" sz="3200" b="1" i="1">
                            <a:latin typeface="Cambria Math" panose="02040503050406030204" pitchFamily="18" charset="0"/>
                          </a:rPr>
                        </m:ctrlPr>
                      </m:fPr>
                      <m:num>
                        <m:r>
                          <a:rPr lang="vi-VN" sz="3200" b="1" i="1">
                            <a:latin typeface="Cambria Math"/>
                          </a:rPr>
                          <m:t>𝟏</m:t>
                        </m:r>
                      </m:num>
                      <m:den>
                        <m:d>
                          <m:dPr>
                            <m:ctrlPr>
                              <a:rPr lang="en-US" sz="3200" b="1" i="1">
                                <a:latin typeface="Cambria Math" panose="02040503050406030204" pitchFamily="18" charset="0"/>
                              </a:rPr>
                            </m:ctrlPr>
                          </m:dPr>
                          <m:e>
                            <m:sSup>
                              <m:sSupPr>
                                <m:ctrlPr>
                                  <a:rPr lang="en-US" sz="3200" b="1" i="1">
                                    <a:latin typeface="Cambria Math" panose="02040503050406030204" pitchFamily="18" charset="0"/>
                                  </a:rPr>
                                </m:ctrlPr>
                              </m:sSupPr>
                              <m:e>
                                <m:r>
                                  <a:rPr lang="vi-VN" sz="3200" b="1" i="1">
                                    <a:latin typeface="Cambria Math"/>
                                  </a:rPr>
                                  <m:t>𝒙</m:t>
                                </m:r>
                              </m:e>
                              <m:sup>
                                <m:r>
                                  <a:rPr lang="vi-VN" sz="3200" b="1" i="1">
                                    <a:latin typeface="Cambria Math"/>
                                  </a:rPr>
                                  <m:t>𝟐</m:t>
                                </m:r>
                              </m:sup>
                            </m:sSup>
                            <m:r>
                              <a:rPr lang="vi-VN" sz="3200" b="1" i="1">
                                <a:latin typeface="Cambria Math"/>
                              </a:rPr>
                              <m:t>+</m:t>
                            </m:r>
                            <m:r>
                              <a:rPr lang="vi-VN" sz="3200" b="1" i="1">
                                <a:latin typeface="Cambria Math"/>
                              </a:rPr>
                              <m:t>𝟏</m:t>
                            </m:r>
                          </m:e>
                        </m:d>
                        <m:func>
                          <m:funcPr>
                            <m:ctrlPr>
                              <a:rPr lang="en-US" sz="3200" b="1" i="1">
                                <a:latin typeface="Cambria Math" panose="02040503050406030204" pitchFamily="18" charset="0"/>
                              </a:rPr>
                            </m:ctrlPr>
                          </m:funcPr>
                          <m:fName>
                            <m:r>
                              <a:rPr lang="vi-VN" sz="3200" b="1" i="1">
                                <a:latin typeface="Cambria Math"/>
                              </a:rPr>
                              <m:t>𝒍𝒏</m:t>
                            </m:r>
                          </m:fName>
                          <m:e>
                            <m:r>
                              <a:rPr lang="vi-VN" sz="3200" b="1" i="1">
                                <a:latin typeface="Cambria Math"/>
                              </a:rPr>
                              <m:t>𝟐</m:t>
                            </m:r>
                          </m:e>
                        </m:func>
                        <m:r>
                          <a:rPr lang="vi-VN" sz="3200" b="1" i="1">
                            <a:latin typeface="Cambria Math"/>
                          </a:rPr>
                          <m:t>𝟎</m:t>
                        </m:r>
                        <m:r>
                          <a:rPr lang="en-US" sz="3200" b="1" i="1">
                            <a:latin typeface="Cambria Math"/>
                          </a:rPr>
                          <m:t>𝟐𝟎</m:t>
                        </m:r>
                      </m:den>
                    </m:f>
                    <m:r>
                      <a:rPr lang="vi-VN" sz="3200" b="1" i="1">
                        <a:latin typeface="Cambria Math"/>
                      </a:rPr>
                      <m:t>.</m:t>
                    </m:r>
                  </m:oMath>
                </a14:m>
                <a:r>
                  <a:rPr lang="en-US" sz="3200" b="1"/>
                  <a:t>	</a:t>
                </a:r>
              </a:p>
              <a:p>
                <a:pPr marL="0" indent="0">
                  <a:buNone/>
                </a:pPr>
                <a:r>
                  <a:rPr lang="vi-VN" sz="3200" b="1"/>
                  <a:t>D. </a:t>
                </a:r>
                <a14:m>
                  <m:oMath xmlns:m="http://schemas.openxmlformats.org/officeDocument/2006/math">
                    <m:sSup>
                      <m:sSupPr>
                        <m:ctrlPr>
                          <a:rPr lang="vi-VN" sz="3200" b="1" i="1">
                            <a:latin typeface="Cambria Math" panose="02040503050406030204" pitchFamily="18" charset="0"/>
                          </a:rPr>
                        </m:ctrlPr>
                      </m:sSupPr>
                      <m:e>
                        <m:r>
                          <a:rPr lang="vi-VN" sz="3200" b="1" i="1">
                            <a:latin typeface="Cambria Math"/>
                          </a:rPr>
                          <m:t>𝒚</m:t>
                        </m:r>
                      </m:e>
                      <m:sup>
                        <m:r>
                          <a:rPr lang="vi-VN" sz="3200" b="1" i="1">
                            <a:latin typeface="Cambria Math"/>
                          </a:rPr>
                          <m:t>′</m:t>
                        </m:r>
                      </m:sup>
                    </m:sSup>
                    <m:r>
                      <a:rPr lang="vi-VN" sz="3200" b="1" i="1">
                        <a:latin typeface="Cambria Math"/>
                      </a:rPr>
                      <m:t>=</m:t>
                    </m:r>
                    <m:f>
                      <m:fPr>
                        <m:ctrlPr>
                          <a:rPr lang="en-US" sz="3200" b="1" i="1">
                            <a:latin typeface="Cambria Math" panose="02040503050406030204" pitchFamily="18" charset="0"/>
                          </a:rPr>
                        </m:ctrlPr>
                      </m:fPr>
                      <m:num>
                        <m:r>
                          <a:rPr lang="vi-VN" sz="3200" b="1" i="1">
                            <a:latin typeface="Cambria Math"/>
                          </a:rPr>
                          <m:t>𝟏</m:t>
                        </m:r>
                      </m:num>
                      <m:den>
                        <m:d>
                          <m:dPr>
                            <m:ctrlPr>
                              <a:rPr lang="en-US" sz="3200" b="1" i="1">
                                <a:latin typeface="Cambria Math" panose="02040503050406030204" pitchFamily="18" charset="0"/>
                              </a:rPr>
                            </m:ctrlPr>
                          </m:dPr>
                          <m:e>
                            <m:sSup>
                              <m:sSupPr>
                                <m:ctrlPr>
                                  <a:rPr lang="en-US" sz="3200" b="1" i="1">
                                    <a:latin typeface="Cambria Math" panose="02040503050406030204" pitchFamily="18" charset="0"/>
                                  </a:rPr>
                                </m:ctrlPr>
                              </m:sSupPr>
                              <m:e>
                                <m:r>
                                  <a:rPr lang="vi-VN" sz="3200" b="1" i="1">
                                    <a:latin typeface="Cambria Math"/>
                                  </a:rPr>
                                  <m:t>𝒙</m:t>
                                </m:r>
                              </m:e>
                              <m:sup>
                                <m:r>
                                  <a:rPr lang="vi-VN" sz="3200" b="1" i="1">
                                    <a:latin typeface="Cambria Math"/>
                                  </a:rPr>
                                  <m:t>𝟐</m:t>
                                </m:r>
                              </m:sup>
                            </m:sSup>
                            <m:r>
                              <a:rPr lang="vi-VN" sz="3200" b="1" i="1">
                                <a:latin typeface="Cambria Math"/>
                              </a:rPr>
                              <m:t>+</m:t>
                            </m:r>
                            <m:r>
                              <a:rPr lang="vi-VN" sz="3200" b="1" i="1">
                                <a:latin typeface="Cambria Math"/>
                              </a:rPr>
                              <m:t>𝟏</m:t>
                            </m:r>
                          </m:e>
                        </m:d>
                      </m:den>
                    </m:f>
                    <m:r>
                      <a:rPr lang="vi-VN" sz="3200" b="1" i="1">
                        <a:latin typeface="Cambria Math"/>
                      </a:rPr>
                      <m:t>.</m:t>
                    </m:r>
                  </m:oMath>
                </a14:m>
                <a:endParaRPr lang="en-US" sz="3200" b="1" i="1"/>
              </a:p>
              <a:p>
                <a:pPr marL="0" indent="0" algn="ctr">
                  <a:buNone/>
                </a:pPr>
                <a:r>
                  <a:rPr lang="en-US" sz="3200" b="1">
                    <a:solidFill>
                      <a:srgbClr val="FF0000"/>
                    </a:solidFill>
                  </a:rPr>
                  <a:t>Đáp án B</a:t>
                </a:r>
              </a:p>
              <a:p>
                <a:pPr marL="0" indent="0">
                  <a:buNone/>
                </a:pP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199" y="387928"/>
                <a:ext cx="11173691" cy="5789036"/>
              </a:xfrm>
              <a:blipFill rotWithShape="1">
                <a:blip r:embed="rId2"/>
                <a:stretch>
                  <a:fillRect l="-1364" t="-2318"/>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1</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Nhận</a:t>
            </a:r>
            <a:r>
              <a:rPr lang="en-US" b="1" dirty="0" smtClean="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biết</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05794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969820" y="318655"/>
                <a:ext cx="10875817" cy="6212773"/>
              </a:xfrm>
            </p:spPr>
            <p:txBody>
              <a:bodyPr>
                <a:noAutofit/>
              </a:bodyPr>
              <a:lstStyle/>
              <a:p>
                <a:pPr marL="0" indent="0">
                  <a:lnSpc>
                    <a:spcPct val="150000"/>
                  </a:lnSpc>
                  <a:buNone/>
                </a:pPr>
                <a:r>
                  <a:rPr lang="de-DE" sz="3200" b="1" dirty="0" smtClean="0">
                    <a:solidFill>
                      <a:srgbClr val="3333FF"/>
                    </a:solidFill>
                  </a:rPr>
                  <a:t>Câu 13</a:t>
                </a:r>
                <a:r>
                  <a:rPr lang="de-DE" sz="3200" b="1" smtClean="0">
                    <a:solidFill>
                      <a:srgbClr val="3333FF"/>
                    </a:solidFill>
                  </a:rPr>
                  <a:t>. </a:t>
                </a:r>
                <a:r>
                  <a:rPr lang="en-US" sz="3200"/>
                  <a:t>Đường cong </a:t>
                </a:r>
                <a:r>
                  <a:rPr lang="nl-NL" sz="3200"/>
                  <a:t>trong</a:t>
                </a:r>
                <a:r>
                  <a:rPr lang="en-US" sz="3200"/>
                  <a:t> hình bên dưới là đồ thị của một hàm số trong bốn hàm số được liệt kê ở bốn phương án A, B, C, D dưới đây. Hỏi hàm số đó là hàm số nào</a:t>
                </a:r>
                <a:r>
                  <a:rPr lang="en-US" sz="3200" smtClean="0"/>
                  <a:t>?</a:t>
                </a:r>
              </a:p>
              <a:p>
                <a:pPr marL="0" indent="0">
                  <a:buNone/>
                </a:pPr>
                <a:r>
                  <a:rPr lang="en-US" sz="3200"/>
                  <a:t>A. </a:t>
                </a:r>
                <a14:m>
                  <m:oMath xmlns:m="http://schemas.openxmlformats.org/officeDocument/2006/math">
                    <m:r>
                      <a:rPr lang="en-US" sz="3200" b="0" i="1">
                        <a:latin typeface="Cambria Math"/>
                      </a:rPr>
                      <m:t>𝑦</m:t>
                    </m:r>
                    <m:r>
                      <a:rPr lang="en-US" sz="3200" b="0" i="1">
                        <a:latin typeface="Cambria Math"/>
                      </a:rPr>
                      <m:t>=</m:t>
                    </m:r>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a:rPr lang="en-US" sz="3200" b="0" i="1">
                                    <a:latin typeface="Cambria Math"/>
                                  </a:rPr>
                                  <m:t>1</m:t>
                                </m:r>
                              </m:num>
                              <m:den>
                                <m:r>
                                  <a:rPr lang="en-US" sz="3200" b="0" i="1">
                                    <a:latin typeface="Cambria Math"/>
                                  </a:rPr>
                                  <m:t>2</m:t>
                                </m:r>
                              </m:den>
                            </m:f>
                          </m:e>
                        </m:d>
                      </m:e>
                      <m:sup>
                        <m:r>
                          <a:rPr lang="en-US" sz="3200" b="0" i="1">
                            <a:latin typeface="Cambria Math"/>
                          </a:rPr>
                          <m:t>𝑥</m:t>
                        </m:r>
                      </m:sup>
                    </m:sSup>
                  </m:oMath>
                </a14:m>
                <a:r>
                  <a:rPr lang="en-US" sz="3200"/>
                  <a:t>.	</a:t>
                </a:r>
              </a:p>
              <a:p>
                <a:pPr marL="0" indent="0">
                  <a:buNone/>
                </a:pPr>
                <a:r>
                  <a:rPr lang="en-US" sz="3200"/>
                  <a:t>B. </a:t>
                </a:r>
                <a14:m>
                  <m:oMath xmlns:m="http://schemas.openxmlformats.org/officeDocument/2006/math">
                    <m:r>
                      <a:rPr lang="en-US" sz="3200" b="0" i="1">
                        <a:latin typeface="Cambria Math"/>
                      </a:rPr>
                      <m:t>𝑦</m:t>
                    </m:r>
                    <m:r>
                      <a:rPr lang="en-US" sz="3200" b="0" i="1">
                        <a:latin typeface="Cambria Math"/>
                      </a:rPr>
                      <m:t>=</m:t>
                    </m:r>
                    <m:sSup>
                      <m:sSupPr>
                        <m:ctrlPr>
                          <a:rPr lang="en-US" sz="3200" i="1">
                            <a:latin typeface="Cambria Math" panose="02040503050406030204" pitchFamily="18" charset="0"/>
                          </a:rPr>
                        </m:ctrlPr>
                      </m:sSupPr>
                      <m:e>
                        <m:r>
                          <a:rPr lang="en-US" sz="3200" b="0" i="1">
                            <a:latin typeface="Cambria Math"/>
                          </a:rPr>
                          <m:t>𝑥</m:t>
                        </m:r>
                      </m:e>
                      <m:sup>
                        <m:r>
                          <a:rPr lang="en-US" sz="3200" b="0" i="1">
                            <a:latin typeface="Cambria Math"/>
                          </a:rPr>
                          <m:t>2</m:t>
                        </m:r>
                      </m:sup>
                    </m:sSup>
                  </m:oMath>
                </a14:m>
                <a:r>
                  <a:rPr lang="en-US" sz="3200"/>
                  <a:t>.	</a:t>
                </a:r>
              </a:p>
              <a:p>
                <a:pPr marL="0" indent="0">
                  <a:buNone/>
                </a:pPr>
                <a:r>
                  <a:rPr lang="en-US" sz="3200"/>
                  <a:t>C. </a:t>
                </a:r>
                <a14:m>
                  <m:oMath xmlns:m="http://schemas.openxmlformats.org/officeDocument/2006/math">
                    <m:r>
                      <a:rPr lang="en-US" sz="3200" b="0" i="1">
                        <a:latin typeface="Cambria Math"/>
                      </a:rPr>
                      <m:t>𝑦</m:t>
                    </m:r>
                    <m:r>
                      <a:rPr lang="en-US" sz="3200" b="0" i="1">
                        <a:latin typeface="Cambria Math"/>
                      </a:rPr>
                      <m:t>=</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en-US" sz="3200" b="0" i="1">
                                <a:latin typeface="Cambria Math"/>
                              </a:rPr>
                              <m:t>𝑙𝑜𝑔</m:t>
                            </m:r>
                          </m:e>
                          <m:sub>
                            <m:r>
                              <a:rPr lang="en-US" sz="3200" b="0" i="1">
                                <a:latin typeface="Cambria Math"/>
                              </a:rPr>
                              <m:t>2</m:t>
                            </m:r>
                          </m:sub>
                        </m:sSub>
                      </m:fName>
                      <m:e>
                        <m:r>
                          <a:rPr lang="en-US" sz="3200" b="0" i="1">
                            <a:latin typeface="Cambria Math"/>
                          </a:rPr>
                          <m:t>𝑥</m:t>
                        </m:r>
                      </m:e>
                    </m:func>
                  </m:oMath>
                </a14:m>
                <a:r>
                  <a:rPr lang="en-US" sz="3200"/>
                  <a:t>.</a:t>
                </a:r>
              </a:p>
              <a:p>
                <a:pPr marL="0" indent="0">
                  <a:buNone/>
                </a:pPr>
                <a:r>
                  <a:rPr lang="en-US" sz="3200"/>
                  <a:t>D. </a:t>
                </a:r>
                <a14:m>
                  <m:oMath xmlns:m="http://schemas.openxmlformats.org/officeDocument/2006/math">
                    <m:r>
                      <a:rPr lang="en-US" sz="3200" b="0" i="1">
                        <a:latin typeface="Cambria Math"/>
                      </a:rPr>
                      <m:t>𝑦</m:t>
                    </m:r>
                    <m:r>
                      <a:rPr lang="en-US" sz="3200" b="0" i="1">
                        <a:latin typeface="Cambria Math"/>
                      </a:rPr>
                      <m:t>=</m:t>
                    </m:r>
                    <m:sSup>
                      <m:sSupPr>
                        <m:ctrlPr>
                          <a:rPr lang="en-US" sz="3200" i="1">
                            <a:latin typeface="Cambria Math" panose="02040503050406030204" pitchFamily="18" charset="0"/>
                          </a:rPr>
                        </m:ctrlPr>
                      </m:sSupPr>
                      <m:e>
                        <m:r>
                          <a:rPr lang="en-US" sz="3200" b="0" i="1">
                            <a:latin typeface="Cambria Math"/>
                          </a:rPr>
                          <m:t>2</m:t>
                        </m:r>
                      </m:e>
                      <m:sup>
                        <m:r>
                          <a:rPr lang="en-US" sz="3200" b="0" i="1">
                            <a:latin typeface="Cambria Math"/>
                          </a:rPr>
                          <m:t>𝑥</m:t>
                        </m:r>
                      </m:sup>
                    </m:sSup>
                  </m:oMath>
                </a14:m>
                <a:r>
                  <a:rPr lang="en-US" sz="3200"/>
                  <a:t>.</a:t>
                </a:r>
                <a:r>
                  <a:rPr lang="en-US" sz="3200" smtClean="0"/>
                  <a:t>      </a:t>
                </a:r>
                <a:r>
                  <a:rPr lang="en-US" sz="3200" b="1" i="1" smtClean="0">
                    <a:solidFill>
                      <a:srgbClr val="FF0000"/>
                    </a:solidFill>
                  </a:rPr>
                  <a:t>Đáp </a:t>
                </a:r>
                <a:r>
                  <a:rPr lang="en-US" sz="3200" b="1" i="1">
                    <a:solidFill>
                      <a:srgbClr val="FF0000"/>
                    </a:solidFill>
                  </a:rPr>
                  <a:t>án D</a:t>
                </a:r>
              </a:p>
              <a:p>
                <a:pPr marL="0" indent="0">
                  <a:lnSpc>
                    <a:spcPct val="150000"/>
                  </a:lnSpc>
                  <a:buNone/>
                </a:pPr>
                <a:r>
                  <a:rPr lang="en-US" sz="3200" b="1">
                    <a:solidFill>
                      <a:srgbClr val="FF0000"/>
                    </a:solidFill>
                  </a:rPr>
                  <a:t/>
                </a:r>
                <a:br>
                  <a:rPr lang="en-US" sz="3200" b="1">
                    <a:solidFill>
                      <a:srgbClr val="FF0000"/>
                    </a:solidFill>
                  </a:rPr>
                </a:b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969820" y="318655"/>
                <a:ext cx="10875817" cy="6212773"/>
              </a:xfrm>
              <a:blipFill rotWithShape="1">
                <a:blip r:embed="rId2"/>
                <a:stretch>
                  <a:fillRect l="-1401" r="-448"/>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1</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Nhận</a:t>
            </a:r>
            <a:r>
              <a:rPr lang="en-US" b="1" dirty="0" smtClean="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biết</a:t>
            </a:r>
            <a:endParaRPr lang="en-US" b="1" dirty="0">
              <a:solidFill>
                <a:schemeClr val="tx1"/>
              </a:solidFill>
              <a:latin typeface="Times New Roman" panose="02020603050405020304"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794" y="3018991"/>
            <a:ext cx="11888788"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72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33400" y="333064"/>
                <a:ext cx="11353800" cy="5165027"/>
              </a:xfrm>
            </p:spPr>
            <p:txBody>
              <a:bodyPr>
                <a:normAutofit/>
              </a:bodyPr>
              <a:lstStyle/>
              <a:p>
                <a:pPr marL="0" indent="0">
                  <a:lnSpc>
                    <a:spcPct val="150000"/>
                  </a:lnSpc>
                  <a:buNone/>
                </a:pPr>
                <a:r>
                  <a:rPr lang="de-DE" sz="3200" b="1" smtClean="0">
                    <a:solidFill>
                      <a:srgbClr val="3333FF"/>
                    </a:solidFill>
                  </a:rPr>
                  <a:t>Câu 14. </a:t>
                </a:r>
                <a:r>
                  <a:rPr lang="en-US" sz="3200" b="1">
                    <a:solidFill>
                      <a:srgbClr val="FF0000"/>
                    </a:solidFill>
                  </a:rPr>
                  <a:t>Tính </a:t>
                </a:r>
                <a:r>
                  <a:rPr lang="en-US" sz="3200" b="1" smtClean="0">
                    <a:solidFill>
                      <a:srgbClr val="FF0000"/>
                    </a:solidFill>
                  </a:rPr>
                  <a:t>đạo </a:t>
                </a:r>
                <a:r>
                  <a:rPr lang="en-US" sz="3200" b="1">
                    <a:solidFill>
                      <a:srgbClr val="FF0000"/>
                    </a:solidFill>
                  </a:rPr>
                  <a:t>hàm của hàm số </a:t>
                </a:r>
                <a14:m>
                  <m:oMath xmlns:m="http://schemas.openxmlformats.org/officeDocument/2006/math">
                    <m:r>
                      <a:rPr lang="en-US" sz="3200" b="1" i="1">
                        <a:solidFill>
                          <a:srgbClr val="FF0000"/>
                        </a:solidFill>
                        <a:latin typeface="Cambria Math"/>
                      </a:rPr>
                      <m:t>𝒚</m:t>
                    </m:r>
                    <m:r>
                      <a:rPr lang="en-US" sz="3200" b="1" i="1">
                        <a:solidFill>
                          <a:srgbClr val="FF0000"/>
                        </a:solidFill>
                        <a:latin typeface="Cambria Math"/>
                      </a:rPr>
                      <m:t>=</m:t>
                    </m:r>
                    <m:sSup>
                      <m:sSupPr>
                        <m:ctrlPr>
                          <a:rPr lang="en-US" sz="3200" b="1" i="1">
                            <a:solidFill>
                              <a:srgbClr val="FF0000"/>
                            </a:solidFill>
                            <a:latin typeface="Cambria Math" panose="02040503050406030204" pitchFamily="18" charset="0"/>
                          </a:rPr>
                        </m:ctrlPr>
                      </m:sSupPr>
                      <m:e>
                        <m:r>
                          <a:rPr lang="en-US" sz="3200" b="1" i="1">
                            <a:solidFill>
                              <a:srgbClr val="FF0000"/>
                            </a:solidFill>
                            <a:latin typeface="Cambria Math"/>
                          </a:rPr>
                          <m:t>𝟑</m:t>
                        </m:r>
                      </m:e>
                      <m:sup>
                        <m:r>
                          <a:rPr lang="en-US" sz="3200" b="1" i="1">
                            <a:solidFill>
                              <a:srgbClr val="FF0000"/>
                            </a:solidFill>
                            <a:latin typeface="Cambria Math"/>
                          </a:rPr>
                          <m:t>𝟔</m:t>
                        </m:r>
                        <m:r>
                          <a:rPr lang="en-US" sz="3200" b="1" i="1">
                            <a:solidFill>
                              <a:srgbClr val="FF0000"/>
                            </a:solidFill>
                            <a:latin typeface="Cambria Math"/>
                          </a:rPr>
                          <m:t>𝒙</m:t>
                        </m:r>
                        <m:r>
                          <a:rPr lang="en-US" sz="3200" b="1" i="1">
                            <a:solidFill>
                              <a:srgbClr val="FF0000"/>
                            </a:solidFill>
                            <a:latin typeface="Cambria Math"/>
                          </a:rPr>
                          <m:t>+</m:t>
                        </m:r>
                        <m:r>
                          <a:rPr lang="en-US" sz="3200" b="1" i="1">
                            <a:solidFill>
                              <a:srgbClr val="FF0000"/>
                            </a:solidFill>
                            <a:latin typeface="Cambria Math"/>
                          </a:rPr>
                          <m:t>𝟏</m:t>
                        </m:r>
                      </m:sup>
                    </m:sSup>
                  </m:oMath>
                </a14:m>
                <a:r>
                  <a:rPr lang="en-US" sz="3200" b="1">
                    <a:solidFill>
                      <a:srgbClr val="FF0000"/>
                    </a:solidFill>
                  </a:rPr>
                  <a:t>.</a:t>
                </a:r>
                <a:endParaRPr lang="en-US" sz="3200" b="1" smtClean="0">
                  <a:solidFill>
                    <a:srgbClr val="FF0000"/>
                  </a:solidFill>
                </a:endParaRPr>
              </a:p>
              <a:p>
                <a:pPr marL="514350" indent="-514350">
                  <a:buAutoNum type="alphaUcPeriod"/>
                </a:pPr>
                <a14:m>
                  <m:oMath xmlns:m="http://schemas.openxmlformats.org/officeDocument/2006/math">
                    <m:sSup>
                      <m:sSupPr>
                        <m:ctrlPr>
                          <a:rPr lang="en-US" sz="3200" b="1" i="1">
                            <a:latin typeface="Cambria Math" panose="02040503050406030204" pitchFamily="18" charset="0"/>
                          </a:rPr>
                        </m:ctrlPr>
                      </m:sSupPr>
                      <m:e>
                        <m:r>
                          <a:rPr lang="en-US" sz="3200" b="1" i="1">
                            <a:latin typeface="Cambria Math"/>
                          </a:rPr>
                          <m:t>𝒚</m:t>
                        </m:r>
                      </m:e>
                      <m:sup>
                        <m:r>
                          <a:rPr lang="en-US" sz="3200" b="1" i="1">
                            <a:latin typeface="Cambria Math"/>
                          </a:rPr>
                          <m:t>′</m:t>
                        </m:r>
                      </m:sup>
                    </m:sSup>
                    <m:r>
                      <a:rPr lang="en-US" sz="3200" b="1" i="1">
                        <a:latin typeface="Cambria Math"/>
                      </a:rPr>
                      <m:t>=</m:t>
                    </m:r>
                    <m:sSup>
                      <m:sSupPr>
                        <m:ctrlPr>
                          <a:rPr lang="en-US" sz="3200" b="1" i="1">
                            <a:latin typeface="Cambria Math" panose="02040503050406030204" pitchFamily="18" charset="0"/>
                          </a:rPr>
                        </m:ctrlPr>
                      </m:sSupPr>
                      <m:e>
                        <m:r>
                          <a:rPr lang="en-US" sz="3200" b="1" i="1">
                            <a:latin typeface="Cambria Math"/>
                          </a:rPr>
                          <m:t>𝟑</m:t>
                        </m:r>
                      </m:e>
                      <m:sup>
                        <m:r>
                          <a:rPr lang="en-US" sz="3200" b="1" i="1">
                            <a:latin typeface="Cambria Math"/>
                          </a:rPr>
                          <m:t>𝟔</m:t>
                        </m:r>
                        <m:r>
                          <a:rPr lang="en-US" sz="3200" b="1" i="1">
                            <a:latin typeface="Cambria Math"/>
                          </a:rPr>
                          <m:t>𝒙</m:t>
                        </m:r>
                        <m:r>
                          <a:rPr lang="en-US" sz="3200" b="1" i="1">
                            <a:latin typeface="Cambria Math"/>
                          </a:rPr>
                          <m:t>+</m:t>
                        </m:r>
                        <m:r>
                          <a:rPr lang="en-US" sz="3200" b="1" i="1">
                            <a:latin typeface="Cambria Math"/>
                          </a:rPr>
                          <m:t>𝟐</m:t>
                        </m:r>
                      </m:sup>
                    </m:sSup>
                    <m:r>
                      <a:rPr lang="en-US" sz="3200" b="1" i="1">
                        <a:latin typeface="Cambria Math"/>
                      </a:rPr>
                      <m:t>.</m:t>
                    </m:r>
                    <m:r>
                      <a:rPr lang="en-US" sz="3200" b="1" i="1">
                        <a:latin typeface="Cambria Math"/>
                      </a:rPr>
                      <m:t>𝟐</m:t>
                    </m:r>
                  </m:oMath>
                </a14:m>
                <a:r>
                  <a:rPr lang="en-US" sz="3200"/>
                  <a:t>.	</a:t>
                </a:r>
              </a:p>
              <a:p>
                <a:pPr marL="514350" indent="-514350">
                  <a:buAutoNum type="alphaUcPeriod"/>
                </a:pPr>
                <a:r>
                  <a:rPr lang="en-US" sz="3200" b="1"/>
                  <a:t>B. </a:t>
                </a:r>
                <a14:m>
                  <m:oMath xmlns:m="http://schemas.openxmlformats.org/officeDocument/2006/math">
                    <m:sSup>
                      <m:sSupPr>
                        <m:ctrlPr>
                          <a:rPr lang="en-US" sz="3200" b="1" i="1">
                            <a:latin typeface="Cambria Math" panose="02040503050406030204" pitchFamily="18" charset="0"/>
                          </a:rPr>
                        </m:ctrlPr>
                      </m:sSupPr>
                      <m:e>
                        <m:r>
                          <a:rPr lang="en-US" sz="3200" b="1" i="1">
                            <a:latin typeface="Cambria Math"/>
                          </a:rPr>
                          <m:t>𝒚</m:t>
                        </m:r>
                      </m:e>
                      <m:sup>
                        <m:r>
                          <a:rPr lang="en-US" sz="3200" b="1" i="1">
                            <a:latin typeface="Cambria Math"/>
                          </a:rPr>
                          <m:t>′</m:t>
                        </m:r>
                      </m:sup>
                    </m:sSup>
                    <m:r>
                      <a:rPr lang="en-US" sz="3200" b="1" i="1">
                        <a:latin typeface="Cambria Math"/>
                      </a:rPr>
                      <m:t>=(</m:t>
                    </m:r>
                    <m:r>
                      <a:rPr lang="en-US" sz="3200" b="1" i="1">
                        <a:latin typeface="Cambria Math"/>
                      </a:rPr>
                      <m:t>𝟔</m:t>
                    </m:r>
                    <m:r>
                      <a:rPr lang="en-US" sz="3200" b="1" i="1">
                        <a:latin typeface="Cambria Math"/>
                      </a:rPr>
                      <m:t>𝒙</m:t>
                    </m:r>
                    <m:r>
                      <a:rPr lang="en-US" sz="3200" b="1" i="1">
                        <a:latin typeface="Cambria Math"/>
                      </a:rPr>
                      <m:t>+</m:t>
                    </m:r>
                    <m:r>
                      <a:rPr lang="en-US" sz="3200" b="1" i="1">
                        <a:latin typeface="Cambria Math"/>
                      </a:rPr>
                      <m:t>𝟏</m:t>
                    </m:r>
                    <m:r>
                      <a:rPr lang="en-US" sz="3200" b="1" i="1">
                        <a:latin typeface="Cambria Math"/>
                      </a:rPr>
                      <m:t>).</m:t>
                    </m:r>
                    <m:sSup>
                      <m:sSupPr>
                        <m:ctrlPr>
                          <a:rPr lang="en-US" sz="3200" b="1" i="1">
                            <a:latin typeface="Cambria Math" panose="02040503050406030204" pitchFamily="18" charset="0"/>
                          </a:rPr>
                        </m:ctrlPr>
                      </m:sSupPr>
                      <m:e>
                        <m:r>
                          <a:rPr lang="en-US" sz="3200" b="1" i="1">
                            <a:latin typeface="Cambria Math"/>
                          </a:rPr>
                          <m:t>𝟑</m:t>
                        </m:r>
                      </m:e>
                      <m:sup>
                        <m:r>
                          <a:rPr lang="en-US" sz="3200" b="1" i="1">
                            <a:latin typeface="Cambria Math"/>
                          </a:rPr>
                          <m:t>𝟔</m:t>
                        </m:r>
                        <m:r>
                          <a:rPr lang="en-US" sz="3200" b="1" i="1">
                            <a:latin typeface="Cambria Math"/>
                          </a:rPr>
                          <m:t>𝒙</m:t>
                        </m:r>
                      </m:sup>
                    </m:sSup>
                    <m:r>
                      <a:rPr lang="en-US" sz="3200" b="1" i="1">
                        <a:latin typeface="Cambria Math"/>
                      </a:rPr>
                      <m:t>.</m:t>
                    </m:r>
                  </m:oMath>
                </a14:m>
                <a:r>
                  <a:rPr lang="en-US" sz="3200"/>
                  <a:t>	</a:t>
                </a:r>
              </a:p>
              <a:p>
                <a:pPr marL="514350" indent="-514350">
                  <a:buAutoNum type="alphaUcPeriod"/>
                </a:pPr>
                <a:r>
                  <a:rPr lang="en-US" sz="3200" b="1"/>
                  <a:t>C. </a:t>
                </a:r>
                <a14:m>
                  <m:oMath xmlns:m="http://schemas.openxmlformats.org/officeDocument/2006/math">
                    <m:sSup>
                      <m:sSupPr>
                        <m:ctrlPr>
                          <a:rPr lang="en-US" sz="3200" b="1" i="1">
                            <a:latin typeface="Cambria Math" panose="02040503050406030204" pitchFamily="18" charset="0"/>
                          </a:rPr>
                        </m:ctrlPr>
                      </m:sSupPr>
                      <m:e>
                        <m:r>
                          <a:rPr lang="en-US" sz="3200" b="1" i="1">
                            <a:latin typeface="Cambria Math"/>
                          </a:rPr>
                          <m:t>𝒚</m:t>
                        </m:r>
                      </m:e>
                      <m:sup>
                        <m:r>
                          <a:rPr lang="en-US" sz="3200" b="1" i="1">
                            <a:latin typeface="Cambria Math"/>
                          </a:rPr>
                          <m:t>′</m:t>
                        </m:r>
                      </m:sup>
                    </m:sSup>
                    <m:r>
                      <a:rPr lang="en-US" sz="3200" b="1" i="1">
                        <a:latin typeface="Cambria Math"/>
                      </a:rPr>
                      <m:t>=</m:t>
                    </m:r>
                    <m:sSup>
                      <m:sSupPr>
                        <m:ctrlPr>
                          <a:rPr lang="en-US" sz="3200" b="1" i="1">
                            <a:latin typeface="Cambria Math" panose="02040503050406030204" pitchFamily="18" charset="0"/>
                          </a:rPr>
                        </m:ctrlPr>
                      </m:sSupPr>
                      <m:e>
                        <m:r>
                          <a:rPr lang="en-US" sz="3200" b="1" i="1">
                            <a:latin typeface="Cambria Math"/>
                          </a:rPr>
                          <m:t>𝟑</m:t>
                        </m:r>
                      </m:e>
                      <m:sup>
                        <m:r>
                          <a:rPr lang="en-US" sz="3200" b="1" i="1">
                            <a:latin typeface="Cambria Math"/>
                          </a:rPr>
                          <m:t>𝟔</m:t>
                        </m:r>
                        <m:r>
                          <a:rPr lang="en-US" sz="3200" b="1" i="1">
                            <a:latin typeface="Cambria Math"/>
                          </a:rPr>
                          <m:t>𝒙</m:t>
                        </m:r>
                        <m:r>
                          <a:rPr lang="en-US" sz="3200" b="1" i="1">
                            <a:latin typeface="Cambria Math"/>
                          </a:rPr>
                          <m:t>+</m:t>
                        </m:r>
                        <m:r>
                          <a:rPr lang="en-US" sz="3200" b="1" i="1">
                            <a:latin typeface="Cambria Math"/>
                          </a:rPr>
                          <m:t>𝟐</m:t>
                        </m:r>
                      </m:sup>
                    </m:sSup>
                    <m:r>
                      <a:rPr lang="en-US" sz="3200" b="1" i="1">
                        <a:latin typeface="Cambria Math"/>
                      </a:rPr>
                      <m:t>.</m:t>
                    </m:r>
                    <m:r>
                      <a:rPr lang="en-US" sz="3200" b="1" i="1">
                        <a:latin typeface="Cambria Math"/>
                      </a:rPr>
                      <m:t>𝟐</m:t>
                    </m:r>
                    <m:func>
                      <m:funcPr>
                        <m:ctrlPr>
                          <a:rPr lang="en-US" sz="3200" b="1" i="1">
                            <a:latin typeface="Cambria Math" panose="02040503050406030204" pitchFamily="18" charset="0"/>
                          </a:rPr>
                        </m:ctrlPr>
                      </m:funcPr>
                      <m:fName>
                        <m:r>
                          <a:rPr lang="en-US" sz="3200" b="1" i="1">
                            <a:latin typeface="Cambria Math"/>
                          </a:rPr>
                          <m:t>𝒍𝒏</m:t>
                        </m:r>
                      </m:fName>
                      <m:e>
                        <m:r>
                          <a:rPr lang="en-US" sz="3200" b="1" i="1">
                            <a:latin typeface="Cambria Math"/>
                          </a:rPr>
                          <m:t>𝟑</m:t>
                        </m:r>
                      </m:e>
                    </m:func>
                    <m:r>
                      <a:rPr lang="en-US" sz="3200" b="1" i="1">
                        <a:latin typeface="Cambria Math"/>
                      </a:rPr>
                      <m:t>.</m:t>
                    </m:r>
                  </m:oMath>
                </a14:m>
                <a:r>
                  <a:rPr lang="en-US" sz="3200"/>
                  <a:t>	</a:t>
                </a:r>
              </a:p>
              <a:p>
                <a:pPr marL="514350" indent="-514350">
                  <a:buAutoNum type="alphaUcPeriod"/>
                </a:pPr>
                <a:r>
                  <a:rPr lang="en-US" sz="3200" b="1"/>
                  <a:t>D. </a:t>
                </a:r>
                <a14:m>
                  <m:oMath xmlns:m="http://schemas.openxmlformats.org/officeDocument/2006/math">
                    <m:sSup>
                      <m:sSupPr>
                        <m:ctrlPr>
                          <a:rPr lang="en-US" sz="3200" b="1" i="1">
                            <a:latin typeface="Cambria Math" panose="02040503050406030204" pitchFamily="18" charset="0"/>
                          </a:rPr>
                        </m:ctrlPr>
                      </m:sSupPr>
                      <m:e>
                        <m:r>
                          <a:rPr lang="en-US" sz="3200" b="1" i="1">
                            <a:latin typeface="Cambria Math"/>
                          </a:rPr>
                          <m:t>𝒚</m:t>
                        </m:r>
                      </m:e>
                      <m:sup>
                        <m:r>
                          <a:rPr lang="en-US" sz="3200" b="1" i="1">
                            <a:latin typeface="Cambria Math"/>
                          </a:rPr>
                          <m:t>′</m:t>
                        </m:r>
                      </m:sup>
                    </m:sSup>
                    <m:r>
                      <a:rPr lang="en-US" sz="3200" b="1" i="1">
                        <a:latin typeface="Cambria Math"/>
                      </a:rPr>
                      <m:t>=</m:t>
                    </m:r>
                    <m:sSup>
                      <m:sSupPr>
                        <m:ctrlPr>
                          <a:rPr lang="en-US" sz="3200" b="1" i="1">
                            <a:latin typeface="Cambria Math" panose="02040503050406030204" pitchFamily="18" charset="0"/>
                          </a:rPr>
                        </m:ctrlPr>
                      </m:sSupPr>
                      <m:e>
                        <m:r>
                          <a:rPr lang="en-US" sz="3200" b="1" i="1">
                            <a:latin typeface="Cambria Math"/>
                          </a:rPr>
                          <m:t>𝟑</m:t>
                        </m:r>
                      </m:e>
                      <m:sup>
                        <m:r>
                          <a:rPr lang="en-US" sz="3200" b="1" i="1">
                            <a:latin typeface="Cambria Math"/>
                          </a:rPr>
                          <m:t>𝟔</m:t>
                        </m:r>
                        <m:r>
                          <a:rPr lang="en-US" sz="3200" b="1" i="1">
                            <a:latin typeface="Cambria Math"/>
                          </a:rPr>
                          <m:t>𝒙</m:t>
                        </m:r>
                        <m:r>
                          <a:rPr lang="en-US" sz="3200" b="1" i="1">
                            <a:latin typeface="Cambria Math"/>
                          </a:rPr>
                          <m:t>+</m:t>
                        </m:r>
                        <m:r>
                          <a:rPr lang="en-US" sz="3200" b="1" i="1">
                            <a:latin typeface="Cambria Math"/>
                          </a:rPr>
                          <m:t>𝟏</m:t>
                        </m:r>
                      </m:sup>
                    </m:sSup>
                    <m:r>
                      <a:rPr lang="en-US" sz="3200" b="1" i="1">
                        <a:latin typeface="Cambria Math"/>
                      </a:rPr>
                      <m:t>.</m:t>
                    </m:r>
                    <m:func>
                      <m:funcPr>
                        <m:ctrlPr>
                          <a:rPr lang="en-US" sz="3200" b="1" i="1">
                            <a:latin typeface="Cambria Math" panose="02040503050406030204" pitchFamily="18" charset="0"/>
                          </a:rPr>
                        </m:ctrlPr>
                      </m:funcPr>
                      <m:fName>
                        <m:r>
                          <a:rPr lang="en-US" sz="3200" b="1" i="1">
                            <a:latin typeface="Cambria Math"/>
                          </a:rPr>
                          <m:t>𝒍𝒏</m:t>
                        </m:r>
                      </m:fName>
                      <m:e>
                        <m:r>
                          <a:rPr lang="en-US" sz="3200" b="1" i="1">
                            <a:latin typeface="Cambria Math"/>
                          </a:rPr>
                          <m:t>𝟑</m:t>
                        </m:r>
                      </m:e>
                    </m:func>
                    <m:r>
                      <a:rPr lang="en-US" sz="3200" b="1" i="1">
                        <a:latin typeface="Cambria Math"/>
                      </a:rPr>
                      <m:t>.</m:t>
                    </m:r>
                  </m:oMath>
                </a14:m>
                <a:endParaRPr lang="en-US" sz="3200"/>
              </a:p>
              <a:p>
                <a:pPr marL="0" indent="0">
                  <a:buNone/>
                </a:pPr>
                <a:endParaRPr lang="en-US" sz="3200" b="1" i="1">
                  <a:solidFill>
                    <a:srgbClr val="FF0000"/>
                  </a:solidFill>
                </a:endParaRPr>
              </a:p>
              <a:p>
                <a:pPr marL="0" lvl="2" indent="0" algn="ctr">
                  <a:spcBef>
                    <a:spcPts val="1000"/>
                  </a:spcBef>
                  <a:buNone/>
                </a:pPr>
                <a:r>
                  <a:rPr lang="en-US" sz="3200" b="1">
                    <a:solidFill>
                      <a:srgbClr val="FF0000"/>
                    </a:solidFill>
                  </a:rPr>
                  <a:t>Đáp án C</a:t>
                </a:r>
              </a:p>
              <a:p>
                <a:pPr marL="0" indent="0">
                  <a:lnSpc>
                    <a:spcPct val="150000"/>
                  </a:lnSpc>
                  <a:buNone/>
                </a:pP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33400" y="333064"/>
                <a:ext cx="11353800" cy="5165027"/>
              </a:xfrm>
              <a:blipFill rotWithShape="1">
                <a:blip r:embed="rId3"/>
                <a:stretch>
                  <a:fillRect l="-1396"/>
                </a:stretch>
              </a:blipFill>
            </p:spPr>
            <p:txBody>
              <a:bodyPr/>
              <a:lstStyle/>
              <a:p>
                <a:r>
                  <a:rPr lang="en-US">
                    <a:noFill/>
                  </a:rPr>
                  <a:t> </a:t>
                </a:r>
              </a:p>
            </p:txBody>
          </p:sp>
        </mc:Fallback>
      </mc:AlternateContent>
      <p:sp>
        <p:nvSpPr>
          <p:cNvPr id="4" name="Right Arrow 3">
            <a:hlinkClick r:id="rId4"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1</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Nhận</a:t>
            </a:r>
            <a:r>
              <a:rPr lang="en-US" b="1" dirty="0" smtClean="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biết</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5425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iterate type="lt">
                                    <p:tmPct val="30000"/>
                                  </p:iterate>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3067633" y="801825"/>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err="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Nhận</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biết</a:t>
            </a:r>
            <a:endPar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 name="TextBox 4">
            <a:hlinkClick r:id="rId2" action="ppaction://hlinksldjump"/>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a:t>
            </a:r>
            <a:r>
              <a:rPr lang="vi-VN" sz="3200" dirty="0">
                <a:latin typeface="Times New Roman" pitchFamily="18" charset="0"/>
                <a:cs typeface="Times New Roman" pitchFamily="18" charset="0"/>
              </a:rPr>
              <a:t>2</a:t>
            </a:r>
            <a:endParaRPr lang="en-US" sz="3200" dirty="0">
              <a:latin typeface="Times New Roman" pitchFamily="18" charset="0"/>
              <a:cs typeface="Times New Roman" pitchFamily="18" charset="0"/>
            </a:endParaRPr>
          </a:p>
        </p:txBody>
      </p:sp>
      <p:sp>
        <p:nvSpPr>
          <p:cNvPr id="6" name="TextBox 5">
            <a:hlinkClick r:id="rId3" action="ppaction://hlinksldjump"/>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a:t>
            </a:r>
            <a:r>
              <a:rPr lang="vi-VN" sz="3200" dirty="0" smtClean="0">
                <a:latin typeface="Times New Roman" pitchFamily="18" charset="0"/>
                <a:cs typeface="Times New Roman" pitchFamily="18" charset="0"/>
              </a:rPr>
              <a:t>3</a:t>
            </a:r>
            <a:endParaRPr lang="en-US" sz="3200" dirty="0">
              <a:latin typeface="Times New Roman" pitchFamily="18" charset="0"/>
              <a:cs typeface="Times New Roman" pitchFamily="18" charset="0"/>
            </a:endParaRPr>
          </a:p>
        </p:txBody>
      </p:sp>
      <p:sp>
        <p:nvSpPr>
          <p:cNvPr id="7" name="TextBox 6">
            <a:hlinkClick r:id="rId4" action="ppaction://hlinksldjump"/>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a:t>
            </a:r>
            <a:r>
              <a:rPr lang="vi-VN" sz="3200" dirty="0" smtClean="0">
                <a:latin typeface="Times New Roman" pitchFamily="18" charset="0"/>
                <a:cs typeface="Times New Roman" pitchFamily="18" charset="0"/>
              </a:rPr>
              <a:t>4</a:t>
            </a:r>
            <a:endParaRPr lang="en-US" sz="3200" dirty="0">
              <a:latin typeface="Times New Roman" pitchFamily="18" charset="0"/>
              <a:cs typeface="Times New Roman" pitchFamily="18" charset="0"/>
            </a:endParaRPr>
          </a:p>
        </p:txBody>
      </p:sp>
      <p:sp>
        <p:nvSpPr>
          <p:cNvPr id="8" name="TextBox 7">
            <a:hlinkClick r:id="rId5" action="ppaction://hlinksldjump"/>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a:t>
            </a:r>
            <a:r>
              <a:rPr lang="vi-VN" sz="3200" dirty="0" smtClean="0">
                <a:latin typeface="Times New Roman" pitchFamily="18" charset="0"/>
                <a:cs typeface="Times New Roman" pitchFamily="18" charset="0"/>
              </a:rPr>
              <a:t>5</a:t>
            </a:r>
            <a:endParaRPr lang="en-US" sz="3200" dirty="0">
              <a:latin typeface="Times New Roman" pitchFamily="18" charset="0"/>
              <a:cs typeface="Times New Roman" pitchFamily="18" charset="0"/>
            </a:endParaRPr>
          </a:p>
        </p:txBody>
      </p:sp>
      <p:sp>
        <p:nvSpPr>
          <p:cNvPr id="9" name="TextBox 8">
            <a:hlinkClick r:id="rId6" action="ppaction://hlinksldjump"/>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7</a:t>
            </a:r>
            <a:endParaRPr lang="en-US" sz="3200" dirty="0">
              <a:latin typeface="Times New Roman" pitchFamily="18" charset="0"/>
              <a:cs typeface="Times New Roman" pitchFamily="18" charset="0"/>
            </a:endParaRPr>
          </a:p>
        </p:txBody>
      </p:sp>
      <p:sp>
        <p:nvSpPr>
          <p:cNvPr id="10" name="TextBox 9">
            <a:hlinkClick r:id="rId7" action="ppaction://hlinksldjump"/>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8</a:t>
            </a:r>
            <a:endParaRPr lang="en-US" sz="3200" dirty="0">
              <a:latin typeface="Times New Roman" pitchFamily="18" charset="0"/>
              <a:cs typeface="Times New Roman" pitchFamily="18" charset="0"/>
            </a:endParaRPr>
          </a:p>
        </p:txBody>
      </p:sp>
      <p:sp>
        <p:nvSpPr>
          <p:cNvPr id="11" name="TextBox 10">
            <a:hlinkClick r:id="rId8" action="ppaction://hlinksldjump"/>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9</a:t>
            </a:r>
            <a:endParaRPr lang="en-US" sz="3200" dirty="0">
              <a:latin typeface="Times New Roman" pitchFamily="18" charset="0"/>
              <a:cs typeface="Times New Roman" pitchFamily="18" charset="0"/>
            </a:endParaRPr>
          </a:p>
        </p:txBody>
      </p:sp>
      <p:sp>
        <p:nvSpPr>
          <p:cNvPr id="12" name="TextBox 11">
            <a:hlinkClick r:id="rId9" action="ppaction://hlinksldjump"/>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a:t>
            </a:r>
            <a:r>
              <a:rPr lang="vi-VN" sz="3200" dirty="0" smtClean="0">
                <a:latin typeface="Times New Roman" pitchFamily="18" charset="0"/>
                <a:cs typeface="Times New Roman" pitchFamily="18" charset="0"/>
              </a:rPr>
              <a:t>0</a:t>
            </a:r>
            <a:endParaRPr lang="en-US" sz="3200" dirty="0">
              <a:latin typeface="Times New Roman" pitchFamily="18" charset="0"/>
              <a:cs typeface="Times New Roman" pitchFamily="18" charset="0"/>
            </a:endParaRPr>
          </a:p>
        </p:txBody>
      </p:sp>
      <p:sp>
        <p:nvSpPr>
          <p:cNvPr id="13" name="TextBox 12">
            <a:hlinkClick r:id="rId10" action="ppaction://hlinksldjump"/>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5</a:t>
            </a:r>
            <a:endParaRPr lang="en-US" sz="3200" dirty="0">
              <a:latin typeface="Times New Roman" pitchFamily="18" charset="0"/>
              <a:cs typeface="Times New Roman" pitchFamily="18" charset="0"/>
            </a:endParaRPr>
          </a:p>
        </p:txBody>
      </p:sp>
      <p:sp>
        <p:nvSpPr>
          <p:cNvPr id="14" name="TextBox 13">
            <a:hlinkClick r:id="rId11" action="ppaction://hlinksldjump"/>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4</a:t>
            </a:r>
            <a:endParaRPr lang="en-US" sz="3200" dirty="0">
              <a:latin typeface="Times New Roman" pitchFamily="18" charset="0"/>
              <a:cs typeface="Times New Roman" pitchFamily="18" charset="0"/>
            </a:endParaRPr>
          </a:p>
        </p:txBody>
      </p:sp>
      <p:sp>
        <p:nvSpPr>
          <p:cNvPr id="15" name="TextBox 14">
            <a:hlinkClick r:id="rId12" action="ppaction://hlinksldjump"/>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3</a:t>
            </a:r>
            <a:endParaRPr lang="en-US" sz="3200" dirty="0">
              <a:latin typeface="Times New Roman" pitchFamily="18" charset="0"/>
              <a:cs typeface="Times New Roman" pitchFamily="18" charset="0"/>
            </a:endParaRPr>
          </a:p>
        </p:txBody>
      </p:sp>
      <p:sp>
        <p:nvSpPr>
          <p:cNvPr id="16" name="TextBox 15">
            <a:hlinkClick r:id="rId13" action="ppaction://hlinksldjump"/>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2</a:t>
            </a:r>
            <a:endParaRPr lang="en-US" sz="3200" dirty="0">
              <a:latin typeface="Times New Roman" pitchFamily="18" charset="0"/>
              <a:cs typeface="Times New Roman" pitchFamily="18" charset="0"/>
            </a:endParaRPr>
          </a:p>
        </p:txBody>
      </p:sp>
      <p:sp>
        <p:nvSpPr>
          <p:cNvPr id="17" name="TextBox 16">
            <a:hlinkClick r:id="rId14" action="ppaction://hlinksldjump"/>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a:t>
            </a:r>
            <a:r>
              <a:rPr lang="vi-VN" sz="3200" dirty="0" smtClean="0">
                <a:latin typeface="Times New Roman" pitchFamily="18" charset="0"/>
                <a:cs typeface="Times New Roman" pitchFamily="18" charset="0"/>
              </a:rPr>
              <a:t>1</a:t>
            </a:r>
            <a:endParaRPr lang="en-US" sz="3200" dirty="0">
              <a:latin typeface="Times New Roman" pitchFamily="18" charset="0"/>
              <a:cs typeface="Times New Roman" pitchFamily="18" charset="0"/>
            </a:endParaRPr>
          </a:p>
        </p:txBody>
      </p:sp>
      <p:sp>
        <p:nvSpPr>
          <p:cNvPr id="18" name="TextBox 17">
            <a:hlinkClick r:id="rId15" action="ppaction://hlinksldjump"/>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6</a:t>
            </a:r>
            <a:endParaRPr lang="en-US" sz="3200" dirty="0">
              <a:latin typeface="Times New Roman" pitchFamily="18" charset="0"/>
              <a:cs typeface="Times New Roman" pitchFamily="18" charset="0"/>
            </a:endParaRPr>
          </a:p>
        </p:txBody>
      </p:sp>
      <p:sp>
        <p:nvSpPr>
          <p:cNvPr id="19" name="TextBox 18">
            <a:hlinkClick r:id="rId16" action="ppaction://hlinksldjump"/>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1</a:t>
            </a:r>
            <a:endParaRPr lang="en-US" sz="3200" dirty="0">
              <a:latin typeface="Times New Roman" pitchFamily="18" charset="0"/>
              <a:cs typeface="Times New Roman" pitchFamily="18" charset="0"/>
            </a:endParaRPr>
          </a:p>
        </p:txBody>
      </p:sp>
      <p:sp>
        <p:nvSpPr>
          <p:cNvPr id="20" name="Left Arrow 19">
            <a:hlinkClick r:id="rId17" action="ppaction://hlinksldjump"/>
          </p:cNvPr>
          <p:cNvSpPr/>
          <p:nvPr/>
        </p:nvSpPr>
        <p:spPr>
          <a:xfrm>
            <a:off x="11353800" y="6333565"/>
            <a:ext cx="508348" cy="2823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21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199" y="320634"/>
                <a:ext cx="10910455" cy="6440386"/>
              </a:xfrm>
            </p:spPr>
            <p:txBody>
              <a:bodyPr>
                <a:noAutofit/>
              </a:bodyPr>
              <a:lstStyle/>
              <a:p>
                <a:pPr marL="0" indent="0">
                  <a:buNone/>
                </a:pPr>
                <a:r>
                  <a:rPr lang="de-DE" sz="3200" b="1" dirty="0" smtClean="0">
                    <a:solidFill>
                      <a:srgbClr val="3333FF"/>
                    </a:solidFill>
                  </a:rPr>
                  <a:t>Câu 15. </a:t>
                </a:r>
                <a:r>
                  <a:rPr lang="en-US" sz="3200" b="1">
                    <a:solidFill>
                      <a:srgbClr val="FF0000"/>
                    </a:solidFill>
                  </a:rPr>
                  <a:t>Cho hàm số </a:t>
                </a:r>
                <a14:m>
                  <m:oMath xmlns:m="http://schemas.openxmlformats.org/officeDocument/2006/math">
                    <m:r>
                      <a:rPr lang="en-US" sz="3200" b="1" i="1">
                        <a:solidFill>
                          <a:srgbClr val="FF0000"/>
                        </a:solidFill>
                        <a:latin typeface="Cambria Math"/>
                      </a:rPr>
                      <m:t>𝒇</m:t>
                    </m:r>
                    <m:d>
                      <m:dPr>
                        <m:ctrlPr>
                          <a:rPr lang="en-US" sz="3200" b="1" i="1">
                            <a:solidFill>
                              <a:srgbClr val="FF0000"/>
                            </a:solidFill>
                            <a:latin typeface="Cambria Math" panose="02040503050406030204" pitchFamily="18" charset="0"/>
                          </a:rPr>
                        </m:ctrlPr>
                      </m:dPr>
                      <m:e>
                        <m:r>
                          <a:rPr lang="en-US" sz="3200" b="1" i="1">
                            <a:solidFill>
                              <a:srgbClr val="FF0000"/>
                            </a:solidFill>
                            <a:latin typeface="Cambria Math"/>
                          </a:rPr>
                          <m:t>𝒙</m:t>
                        </m:r>
                      </m:e>
                    </m:d>
                    <m:r>
                      <a:rPr lang="en-US" sz="3200" b="1" i="1">
                        <a:solidFill>
                          <a:srgbClr val="FF0000"/>
                        </a:solidFill>
                        <a:latin typeface="Cambria Math"/>
                      </a:rPr>
                      <m:t>=</m:t>
                    </m:r>
                    <m:func>
                      <m:funcPr>
                        <m:ctrlPr>
                          <a:rPr lang="en-US" sz="3200" b="1" i="1">
                            <a:solidFill>
                              <a:srgbClr val="FF0000"/>
                            </a:solidFill>
                            <a:latin typeface="Cambria Math" panose="02040503050406030204" pitchFamily="18" charset="0"/>
                          </a:rPr>
                        </m:ctrlPr>
                      </m:funcPr>
                      <m:fName>
                        <m:r>
                          <a:rPr lang="en-US" sz="3200" b="1" i="1">
                            <a:solidFill>
                              <a:srgbClr val="FF0000"/>
                            </a:solidFill>
                            <a:latin typeface="Cambria Math"/>
                          </a:rPr>
                          <m:t>𝒍𝒏</m:t>
                        </m:r>
                      </m:fName>
                      <m:e>
                        <m:r>
                          <a:rPr lang="en-US" sz="3200" b="1" i="1">
                            <a:solidFill>
                              <a:srgbClr val="FF0000"/>
                            </a:solidFill>
                            <a:latin typeface="Cambria Math"/>
                          </a:rPr>
                          <m:t>𝒙</m:t>
                        </m:r>
                      </m:e>
                    </m:func>
                    <m:r>
                      <a:rPr lang="en-US" sz="3200" b="1" i="1">
                        <a:solidFill>
                          <a:srgbClr val="FF0000"/>
                        </a:solidFill>
                        <a:latin typeface="Cambria Math"/>
                      </a:rPr>
                      <m:t>.</m:t>
                    </m:r>
                  </m:oMath>
                </a14:m>
                <a:r>
                  <a:rPr lang="en-US" sz="3200" b="1">
                    <a:solidFill>
                      <a:srgbClr val="FF0000"/>
                    </a:solidFill>
                  </a:rPr>
                  <a:t> </a:t>
                </a:r>
                <a:br>
                  <a:rPr lang="en-US" sz="3200" b="1">
                    <a:solidFill>
                      <a:srgbClr val="FF0000"/>
                    </a:solidFill>
                  </a:rPr>
                </a:br>
                <a:r>
                  <a:rPr lang="en-US" sz="3200" b="1">
                    <a:solidFill>
                      <a:srgbClr val="FF0000"/>
                    </a:solidFill>
                  </a:rPr>
                  <a:t>Hãy tính </a:t>
                </a:r>
                <a14:m>
                  <m:oMath xmlns:m="http://schemas.openxmlformats.org/officeDocument/2006/math">
                    <m:r>
                      <a:rPr lang="en-US" sz="3200" b="1" i="1">
                        <a:solidFill>
                          <a:srgbClr val="FF0000"/>
                        </a:solidFill>
                        <a:latin typeface="Cambria Math"/>
                      </a:rPr>
                      <m:t>𝒇</m:t>
                    </m:r>
                    <m:d>
                      <m:dPr>
                        <m:ctrlPr>
                          <a:rPr lang="en-US" sz="3200" b="1" i="1">
                            <a:solidFill>
                              <a:srgbClr val="FF0000"/>
                            </a:solidFill>
                            <a:latin typeface="Cambria Math" panose="02040503050406030204" pitchFamily="18" charset="0"/>
                          </a:rPr>
                        </m:ctrlPr>
                      </m:dPr>
                      <m:e>
                        <m:r>
                          <a:rPr lang="en-US" sz="3200" b="1" i="1">
                            <a:solidFill>
                              <a:srgbClr val="FF0000"/>
                            </a:solidFill>
                            <a:latin typeface="Cambria Math"/>
                          </a:rPr>
                          <m:t>𝒙</m:t>
                        </m:r>
                      </m:e>
                    </m:d>
                    <m:r>
                      <a:rPr lang="en-US" sz="3200" b="1" i="1">
                        <a:solidFill>
                          <a:srgbClr val="FF0000"/>
                        </a:solidFill>
                        <a:latin typeface="Cambria Math"/>
                      </a:rPr>
                      <m:t>+</m:t>
                    </m:r>
                    <m:sSup>
                      <m:sSupPr>
                        <m:ctrlPr>
                          <a:rPr lang="en-US" sz="3200" b="1" i="1">
                            <a:solidFill>
                              <a:srgbClr val="FF0000"/>
                            </a:solidFill>
                            <a:latin typeface="Cambria Math" panose="02040503050406030204" pitchFamily="18" charset="0"/>
                          </a:rPr>
                        </m:ctrlPr>
                      </m:sSupPr>
                      <m:e>
                        <m:r>
                          <a:rPr lang="en-US" sz="3200" b="1" i="1">
                            <a:solidFill>
                              <a:srgbClr val="FF0000"/>
                            </a:solidFill>
                            <a:latin typeface="Cambria Math"/>
                          </a:rPr>
                          <m:t>𝒇</m:t>
                        </m:r>
                      </m:e>
                      <m:sup>
                        <m:r>
                          <a:rPr lang="en-US" sz="3200" b="1" i="1">
                            <a:solidFill>
                              <a:srgbClr val="FF0000"/>
                            </a:solidFill>
                            <a:latin typeface="Cambria Math"/>
                          </a:rPr>
                          <m:t>′</m:t>
                        </m:r>
                      </m:sup>
                    </m:sSup>
                    <m:d>
                      <m:dPr>
                        <m:ctrlPr>
                          <a:rPr lang="en-US" sz="3200" b="1" i="1">
                            <a:solidFill>
                              <a:srgbClr val="FF0000"/>
                            </a:solidFill>
                            <a:latin typeface="Cambria Math" panose="02040503050406030204" pitchFamily="18" charset="0"/>
                          </a:rPr>
                        </m:ctrlPr>
                      </m:dPr>
                      <m:e>
                        <m:r>
                          <a:rPr lang="en-US" sz="3200" b="1" i="1">
                            <a:solidFill>
                              <a:srgbClr val="FF0000"/>
                            </a:solidFill>
                            <a:latin typeface="Cambria Math"/>
                          </a:rPr>
                          <m:t>𝒙</m:t>
                        </m:r>
                      </m:e>
                    </m:d>
                    <m:r>
                      <a:rPr lang="en-US" sz="3200" b="1" i="1">
                        <a:solidFill>
                          <a:srgbClr val="FF0000"/>
                        </a:solidFill>
                        <a:latin typeface="Cambria Math"/>
                      </a:rPr>
                      <m:t>+</m:t>
                    </m:r>
                    <m:r>
                      <a:rPr lang="en-US" sz="3200" b="1" i="1">
                        <a:solidFill>
                          <a:srgbClr val="FF0000"/>
                        </a:solidFill>
                        <a:latin typeface="Cambria Math"/>
                      </a:rPr>
                      <m:t>𝒇</m:t>
                    </m:r>
                    <m:d>
                      <m:dPr>
                        <m:ctrlPr>
                          <a:rPr lang="en-US" sz="3200" b="1" i="1">
                            <a:solidFill>
                              <a:srgbClr val="FF0000"/>
                            </a:solidFill>
                            <a:latin typeface="Cambria Math" panose="02040503050406030204" pitchFamily="18" charset="0"/>
                          </a:rPr>
                        </m:ctrlPr>
                      </m:dPr>
                      <m:e>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a:rPr>
                              <m:t>𝟏</m:t>
                            </m:r>
                          </m:num>
                          <m:den>
                            <m:r>
                              <a:rPr lang="en-US" sz="3200" b="1" i="1">
                                <a:solidFill>
                                  <a:srgbClr val="FF0000"/>
                                </a:solidFill>
                                <a:latin typeface="Cambria Math"/>
                              </a:rPr>
                              <m:t>𝒙</m:t>
                            </m:r>
                          </m:den>
                        </m:f>
                      </m:e>
                    </m:d>
                    <m:r>
                      <a:rPr lang="en-US" sz="3200" b="1" i="1">
                        <a:solidFill>
                          <a:srgbClr val="FF0000"/>
                        </a:solidFill>
                        <a:latin typeface="Cambria Math"/>
                      </a:rPr>
                      <m:t>−</m:t>
                    </m:r>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a:rPr>
                          <m:t>𝟏</m:t>
                        </m:r>
                      </m:num>
                      <m:den>
                        <m:r>
                          <a:rPr lang="en-US" sz="3200" b="1" i="1">
                            <a:solidFill>
                              <a:srgbClr val="FF0000"/>
                            </a:solidFill>
                            <a:latin typeface="Cambria Math"/>
                          </a:rPr>
                          <m:t>𝒙</m:t>
                        </m:r>
                      </m:den>
                    </m:f>
                    <m:r>
                      <a:rPr lang="en-US" sz="3200" b="1" i="1">
                        <a:solidFill>
                          <a:srgbClr val="FF0000"/>
                        </a:solidFill>
                        <a:latin typeface="Cambria Math"/>
                      </a:rPr>
                      <m:t>.</m:t>
                    </m:r>
                  </m:oMath>
                </a14:m>
                <a:r>
                  <a:rPr lang="en-US" sz="3200" b="1">
                    <a:solidFill>
                      <a:srgbClr val="FF0000"/>
                    </a:solidFill>
                  </a:rPr>
                  <a:t/>
                </a:r>
                <a:br>
                  <a:rPr lang="en-US" sz="3200" b="1">
                    <a:solidFill>
                      <a:srgbClr val="FF0000"/>
                    </a:solidFill>
                  </a:rPr>
                </a:br>
                <a14:m>
                  <m:oMath xmlns:m="http://schemas.openxmlformats.org/officeDocument/2006/math">
                    <m:r>
                      <a:rPr lang="en-US" sz="3200" b="1" i="0" smtClean="0">
                        <a:latin typeface="Cambria Math"/>
                      </a:rPr>
                      <m:t>𝐀</m:t>
                    </m:r>
                    <m:r>
                      <a:rPr lang="en-US" sz="3200" b="1" i="0" smtClean="0">
                        <a:latin typeface="Cambria Math"/>
                      </a:rPr>
                      <m:t>. </m:t>
                    </m:r>
                    <m:r>
                      <a:rPr lang="en-US" sz="3200" b="1" i="1">
                        <a:latin typeface="Cambria Math"/>
                      </a:rPr>
                      <m:t>𝒆</m:t>
                    </m:r>
                    <m:r>
                      <a:rPr lang="en-US" sz="3200" b="1" i="1">
                        <a:latin typeface="Cambria Math"/>
                      </a:rPr>
                      <m:t>.</m:t>
                    </m:r>
                  </m:oMath>
                </a14:m>
                <a:r>
                  <a:rPr lang="en-US" sz="3200"/>
                  <a:t>		  </a:t>
                </a:r>
                <a:r>
                  <a:rPr lang="en-US" sz="3200" b="1"/>
                  <a:t>B. </a:t>
                </a:r>
                <a14:m>
                  <m:oMath xmlns:m="http://schemas.openxmlformats.org/officeDocument/2006/math">
                    <m:r>
                      <a:rPr lang="en-US" sz="3200" b="1" i="1">
                        <a:latin typeface="Cambria Math"/>
                      </a:rPr>
                      <m:t>−</m:t>
                    </m:r>
                    <m:r>
                      <a:rPr lang="en-US" sz="3200" b="1" i="1">
                        <a:latin typeface="Cambria Math"/>
                      </a:rPr>
                      <m:t>𝟏</m:t>
                    </m:r>
                    <m:r>
                      <a:rPr lang="en-US" sz="3200" b="1" i="1">
                        <a:latin typeface="Cambria Math"/>
                      </a:rPr>
                      <m:t>.</m:t>
                    </m:r>
                  </m:oMath>
                </a14:m>
                <a:r>
                  <a:rPr lang="en-US" sz="3200"/>
                  <a:t>	      </a:t>
                </a:r>
                <a:r>
                  <a:rPr lang="en-US" sz="3200" b="1"/>
                  <a:t>C. </a:t>
                </a:r>
                <a14:m>
                  <m:oMath xmlns:m="http://schemas.openxmlformats.org/officeDocument/2006/math">
                    <m:r>
                      <a:rPr lang="en-US" sz="3200" b="1" i="1">
                        <a:latin typeface="Cambria Math"/>
                      </a:rPr>
                      <m:t>𝟏</m:t>
                    </m:r>
                    <m:r>
                      <a:rPr lang="en-US" sz="3200" b="1" i="1">
                        <a:latin typeface="Cambria Math"/>
                      </a:rPr>
                      <m:t>.</m:t>
                    </m:r>
                  </m:oMath>
                </a14:m>
                <a:r>
                  <a:rPr lang="en-US" sz="3200"/>
                  <a:t>		</a:t>
                </a:r>
                <a:r>
                  <a:rPr lang="en-US" sz="3200" b="1"/>
                  <a:t>D. </a:t>
                </a:r>
                <a14:m>
                  <m:oMath xmlns:m="http://schemas.openxmlformats.org/officeDocument/2006/math">
                    <m:r>
                      <a:rPr lang="en-US" sz="3200" b="1" i="1">
                        <a:latin typeface="Cambria Math"/>
                      </a:rPr>
                      <m:t>𝟎</m:t>
                    </m:r>
                    <m:r>
                      <a:rPr lang="en-US" sz="3200" b="1" i="1">
                        <a:latin typeface="Cambria Math"/>
                      </a:rPr>
                      <m:t>.</m:t>
                    </m:r>
                  </m:oMath>
                </a14:m>
                <a:endParaRPr lang="en-US" sz="3200"/>
              </a:p>
              <a:p>
                <a:pPr marL="0" indent="0" algn="ctr">
                  <a:buNone/>
                </a:pPr>
                <a:endParaRPr lang="en-US" sz="3200" b="1" i="1">
                  <a:solidFill>
                    <a:srgbClr val="FF0000"/>
                  </a:solidFill>
                </a:endParaRPr>
              </a:p>
              <a:p>
                <a:pPr marL="0" lvl="2" indent="0" algn="ctr">
                  <a:spcBef>
                    <a:spcPts val="1000"/>
                  </a:spcBef>
                  <a:buNone/>
                </a:pPr>
                <a:r>
                  <a:rPr lang="en-US" sz="3200" b="1">
                    <a:solidFill>
                      <a:srgbClr val="FF0000"/>
                    </a:solidFill>
                  </a:rPr>
                  <a:t>Đáp án D</a:t>
                </a:r>
              </a:p>
              <a:p>
                <a:pPr marL="0" lvl="0" indent="0">
                  <a:spcBef>
                    <a:spcPts val="0"/>
                  </a:spcBef>
                  <a:buNone/>
                </a:pP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199" y="320634"/>
                <a:ext cx="10910455" cy="6440386"/>
              </a:xfrm>
              <a:blipFill rotWithShape="1">
                <a:blip r:embed="rId2"/>
                <a:stretch>
                  <a:fillRect l="-1397" t="-2083"/>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1</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Nhận</a:t>
            </a:r>
            <a:r>
              <a:rPr lang="en-US" b="1" dirty="0" smtClean="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biết</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4791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iterate type="lt">
                                    <p:tmPct val="30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387928"/>
                <a:ext cx="10515600" cy="5789036"/>
              </a:xfrm>
            </p:spPr>
            <p:txBody>
              <a:bodyPr>
                <a:normAutofit/>
              </a:bodyPr>
              <a:lstStyle/>
              <a:p>
                <a:pPr marL="0" lvl="0" indent="0">
                  <a:buNone/>
                </a:pPr>
                <a:r>
                  <a:rPr lang="de-DE" sz="3200" b="1" dirty="0" smtClean="0">
                    <a:solidFill>
                      <a:srgbClr val="3333FF"/>
                    </a:solidFill>
                  </a:rPr>
                  <a:t>Câu 16</a:t>
                </a:r>
                <a:r>
                  <a:rPr lang="de-DE" sz="3200" b="1" smtClean="0">
                    <a:solidFill>
                      <a:srgbClr val="3333FF"/>
                    </a:solidFill>
                  </a:rPr>
                  <a:t>. </a:t>
                </a:r>
                <a:r>
                  <a:rPr lang="en-US" sz="3200" b="1" dirty="0" smtClean="0">
                    <a:solidFill>
                      <a:schemeClr val="tx1"/>
                    </a:solidFill>
                  </a:rPr>
                  <a:t>Cho </a:t>
                </a:r>
                <a14:m>
                  <m:oMath xmlns:m="http://schemas.openxmlformats.org/officeDocument/2006/math">
                    <m:r>
                      <a:rPr lang="en-US" sz="3200" b="1">
                        <a:solidFill>
                          <a:schemeClr val="tx1"/>
                        </a:solidFill>
                        <a:latin typeface="Cambria Math"/>
                      </a:rPr>
                      <m:t>𝑎</m:t>
                    </m:r>
                    <m:r>
                      <a:rPr lang="en-US" sz="3200" b="1">
                        <a:solidFill>
                          <a:schemeClr val="tx1"/>
                        </a:solidFill>
                        <a:latin typeface="Cambria Math"/>
                      </a:rPr>
                      <m:t>&gt;0, </m:t>
                    </m:r>
                    <m:r>
                      <a:rPr lang="en-US" sz="3200" b="1">
                        <a:solidFill>
                          <a:schemeClr val="tx1"/>
                        </a:solidFill>
                        <a:latin typeface="Cambria Math"/>
                      </a:rPr>
                      <m:t>𝑎</m:t>
                    </m:r>
                    <m:r>
                      <a:rPr lang="en-US" sz="3200" b="1">
                        <a:solidFill>
                          <a:schemeClr val="tx1"/>
                        </a:solidFill>
                        <a:latin typeface="Cambria Math"/>
                      </a:rPr>
                      <m:t>≠1</m:t>
                    </m:r>
                  </m:oMath>
                </a14:m>
                <a:r>
                  <a:rPr lang="en-US" sz="3200" b="1" dirty="0">
                    <a:solidFill>
                      <a:schemeClr val="tx1"/>
                    </a:solidFill>
                  </a:rPr>
                  <a:t>. </a:t>
                </a:r>
                <a:r>
                  <a:rPr lang="en-US" sz="3200" b="1" dirty="0" err="1">
                    <a:solidFill>
                      <a:schemeClr val="tx1"/>
                    </a:solidFill>
                  </a:rPr>
                  <a:t>Tìm</a:t>
                </a:r>
                <a:r>
                  <a:rPr lang="en-US" sz="3200" b="1" dirty="0">
                    <a:solidFill>
                      <a:schemeClr val="tx1"/>
                    </a:solidFill>
                  </a:rPr>
                  <a:t> </a:t>
                </a:r>
                <a:r>
                  <a:rPr lang="en-US" sz="3200" b="1" dirty="0" err="1">
                    <a:solidFill>
                      <a:schemeClr val="tx1"/>
                    </a:solidFill>
                  </a:rPr>
                  <a:t>mệnh</a:t>
                </a:r>
                <a:r>
                  <a:rPr lang="en-US" sz="3200" b="1" dirty="0">
                    <a:solidFill>
                      <a:schemeClr val="tx1"/>
                    </a:solidFill>
                  </a:rPr>
                  <a:t> </a:t>
                </a:r>
                <a:r>
                  <a:rPr lang="en-US" sz="3200" b="1" dirty="0" err="1">
                    <a:solidFill>
                      <a:schemeClr val="tx1"/>
                    </a:solidFill>
                  </a:rPr>
                  <a:t>đề</a:t>
                </a:r>
                <a:r>
                  <a:rPr lang="en-US" sz="3200" b="1" dirty="0">
                    <a:solidFill>
                      <a:schemeClr val="tx1"/>
                    </a:solidFill>
                  </a:rPr>
                  <a:t> </a:t>
                </a:r>
                <a:r>
                  <a:rPr lang="en-US" sz="3200" b="1" dirty="0" err="1">
                    <a:solidFill>
                      <a:schemeClr val="tx1"/>
                    </a:solidFill>
                  </a:rPr>
                  <a:t>đúng</a:t>
                </a:r>
                <a:r>
                  <a:rPr lang="en-US" sz="3200" b="1" dirty="0">
                    <a:solidFill>
                      <a:schemeClr val="tx1"/>
                    </a:solidFill>
                  </a:rPr>
                  <a:t> </a:t>
                </a:r>
                <a:r>
                  <a:rPr lang="en-US" sz="3200" b="1" dirty="0" err="1">
                    <a:solidFill>
                      <a:schemeClr val="tx1"/>
                    </a:solidFill>
                  </a:rPr>
                  <a:t>trong</a:t>
                </a:r>
                <a:r>
                  <a:rPr lang="en-US" sz="3200" b="1" dirty="0">
                    <a:solidFill>
                      <a:schemeClr val="tx1"/>
                    </a:solidFill>
                  </a:rPr>
                  <a:t> </a:t>
                </a:r>
                <a:r>
                  <a:rPr lang="en-US" sz="3200" b="1" err="1">
                    <a:solidFill>
                      <a:schemeClr val="tx1"/>
                    </a:solidFill>
                  </a:rPr>
                  <a:t>các</a:t>
                </a:r>
                <a:r>
                  <a:rPr lang="en-US" sz="3200" b="1">
                    <a:solidFill>
                      <a:schemeClr val="tx1"/>
                    </a:solidFill>
                  </a:rPr>
                  <a:t> mệnh đề </a:t>
                </a:r>
                <a:r>
                  <a:rPr lang="en-US" sz="3200" b="1" err="1">
                    <a:solidFill>
                      <a:schemeClr val="tx1"/>
                    </a:solidFill>
                  </a:rPr>
                  <a:t>sau</a:t>
                </a:r>
                <a:r>
                  <a:rPr lang="en-US" sz="3200" b="1" smtClean="0">
                    <a:solidFill>
                      <a:schemeClr val="tx1"/>
                    </a:solidFill>
                  </a:rPr>
                  <a:t>:</a:t>
                </a:r>
              </a:p>
              <a:p>
                <a:pPr marL="0" indent="0">
                  <a:buNone/>
                </a:pPr>
                <a:r>
                  <a:rPr lang="nl-NL" sz="3200" b="1" smtClean="0">
                    <a:solidFill>
                      <a:schemeClr val="tx1"/>
                    </a:solidFill>
                  </a:rPr>
                  <a:t>A.</a:t>
                </a:r>
                <a:r>
                  <a:rPr lang="nl-NL" sz="3200" smtClean="0">
                    <a:solidFill>
                      <a:schemeClr val="tx1"/>
                    </a:solidFill>
                  </a:rPr>
                  <a:t> Tập </a:t>
                </a:r>
                <a:r>
                  <a:rPr lang="nl-NL" sz="3200" dirty="0">
                    <a:solidFill>
                      <a:schemeClr val="tx1"/>
                    </a:solidFill>
                  </a:rPr>
                  <a:t>xác định của hàm số </a:t>
                </a:r>
                <a14:m>
                  <m:oMath xmlns:m="http://schemas.openxmlformats.org/officeDocument/2006/math">
                    <m:r>
                      <a:rPr lang="nl-NL" sz="3200" i="1">
                        <a:solidFill>
                          <a:schemeClr val="tx1"/>
                        </a:solidFill>
                        <a:latin typeface="Cambria Math"/>
                      </a:rPr>
                      <m:t>𝑦</m:t>
                    </m:r>
                    <m:r>
                      <a:rPr lang="nl-NL" sz="3200" i="1">
                        <a:solidFill>
                          <a:schemeClr val="tx1"/>
                        </a:solidFill>
                        <a:latin typeface="Cambria Math"/>
                      </a:rPr>
                      <m:t>=</m:t>
                    </m:r>
                    <m:sSup>
                      <m:sSupPr>
                        <m:ctrlPr>
                          <a:rPr lang="en-US" sz="3200" i="1">
                            <a:solidFill>
                              <a:schemeClr val="tx1"/>
                            </a:solidFill>
                            <a:latin typeface="Cambria Math" panose="02040503050406030204" pitchFamily="18" charset="0"/>
                          </a:rPr>
                        </m:ctrlPr>
                      </m:sSupPr>
                      <m:e>
                        <m:r>
                          <a:rPr lang="nl-NL" sz="3200" i="1">
                            <a:solidFill>
                              <a:schemeClr val="tx1"/>
                            </a:solidFill>
                            <a:latin typeface="Cambria Math"/>
                          </a:rPr>
                          <m:t>𝑎</m:t>
                        </m:r>
                      </m:e>
                      <m:sup>
                        <m:r>
                          <a:rPr lang="nl-NL" sz="3200" i="1">
                            <a:solidFill>
                              <a:schemeClr val="tx1"/>
                            </a:solidFill>
                            <a:latin typeface="Cambria Math"/>
                          </a:rPr>
                          <m:t>𝑥</m:t>
                        </m:r>
                      </m:sup>
                    </m:sSup>
                  </m:oMath>
                </a14:m>
                <a:r>
                  <a:rPr lang="nl-NL" sz="3200" dirty="0">
                    <a:solidFill>
                      <a:schemeClr val="tx1"/>
                    </a:solidFill>
                  </a:rPr>
                  <a:t> là khoảng </a:t>
                </a:r>
                <a14:m>
                  <m:oMath xmlns:m="http://schemas.openxmlformats.org/officeDocument/2006/math">
                    <m:d>
                      <m:dPr>
                        <m:ctrlPr>
                          <a:rPr lang="en-US" sz="3200" i="1">
                            <a:solidFill>
                              <a:schemeClr val="tx1"/>
                            </a:solidFill>
                            <a:latin typeface="Cambria Math" panose="02040503050406030204" pitchFamily="18" charset="0"/>
                          </a:rPr>
                        </m:ctrlPr>
                      </m:dPr>
                      <m:e>
                        <m:r>
                          <a:rPr lang="nl-NL" sz="3200" i="1">
                            <a:solidFill>
                              <a:schemeClr val="tx1"/>
                            </a:solidFill>
                            <a:latin typeface="Cambria Math"/>
                          </a:rPr>
                          <m:t>0;+∞</m:t>
                        </m:r>
                      </m:e>
                    </m:d>
                  </m:oMath>
                </a14:m>
                <a:r>
                  <a:rPr lang="nl-NL" sz="3200" dirty="0">
                    <a:solidFill>
                      <a:schemeClr val="tx1"/>
                    </a:solidFill>
                  </a:rPr>
                  <a:t>.</a:t>
                </a:r>
                <a:endParaRPr lang="en-US" sz="3200" dirty="0">
                  <a:solidFill>
                    <a:schemeClr val="tx1"/>
                  </a:solidFill>
                </a:endParaRPr>
              </a:p>
              <a:p>
                <a:pPr marL="0" indent="0">
                  <a:buNone/>
                </a:pPr>
                <a:r>
                  <a:rPr lang="nl-NL" sz="3200" b="1" dirty="0">
                    <a:solidFill>
                      <a:schemeClr val="tx1"/>
                    </a:solidFill>
                  </a:rPr>
                  <a:t>B. </a:t>
                </a:r>
                <a:r>
                  <a:rPr lang="nl-NL" sz="3200" dirty="0">
                    <a:solidFill>
                      <a:schemeClr val="tx1"/>
                    </a:solidFill>
                  </a:rPr>
                  <a:t>Tập giá trị của hàm số </a:t>
                </a:r>
                <a14:m>
                  <m:oMath xmlns:m="http://schemas.openxmlformats.org/officeDocument/2006/math">
                    <m:r>
                      <a:rPr lang="nl-NL" sz="3200" i="1">
                        <a:solidFill>
                          <a:schemeClr val="tx1"/>
                        </a:solidFill>
                        <a:latin typeface="Cambria Math"/>
                      </a:rPr>
                      <m:t>𝑦</m:t>
                    </m:r>
                    <m:r>
                      <a:rPr lang="nl-NL" sz="3200" i="1">
                        <a:solidFill>
                          <a:schemeClr val="tx1"/>
                        </a:solidFill>
                        <a:latin typeface="Cambria Math"/>
                      </a:rPr>
                      <m:t>=</m:t>
                    </m:r>
                    <m:func>
                      <m:funcPr>
                        <m:ctrlPr>
                          <a:rPr lang="en-US" sz="3200" i="1">
                            <a:solidFill>
                              <a:schemeClr val="tx1"/>
                            </a:solidFill>
                            <a:latin typeface="Cambria Math" panose="02040503050406030204" pitchFamily="18" charset="0"/>
                          </a:rPr>
                        </m:ctrlPr>
                      </m:funcPr>
                      <m:fName>
                        <m:sSub>
                          <m:sSubPr>
                            <m:ctrlPr>
                              <a:rPr lang="en-US" sz="3200" i="1">
                                <a:solidFill>
                                  <a:schemeClr val="tx1"/>
                                </a:solidFill>
                                <a:latin typeface="Cambria Math" panose="02040503050406030204" pitchFamily="18" charset="0"/>
                              </a:rPr>
                            </m:ctrlPr>
                          </m:sSubPr>
                          <m:e>
                            <m:r>
                              <a:rPr lang="nl-NL" sz="3200" i="1">
                                <a:solidFill>
                                  <a:schemeClr val="tx1"/>
                                </a:solidFill>
                                <a:latin typeface="Cambria Math"/>
                              </a:rPr>
                              <m:t>𝑙𝑜𝑔</m:t>
                            </m:r>
                          </m:e>
                          <m:sub>
                            <m:r>
                              <a:rPr lang="nl-NL" sz="3200" i="1">
                                <a:solidFill>
                                  <a:schemeClr val="tx1"/>
                                </a:solidFill>
                                <a:latin typeface="Cambria Math"/>
                              </a:rPr>
                              <m:t>𝑎</m:t>
                            </m:r>
                          </m:sub>
                        </m:sSub>
                      </m:fName>
                      <m:e>
                        <m:r>
                          <a:rPr lang="nl-NL" sz="3200" i="1">
                            <a:solidFill>
                              <a:schemeClr val="tx1"/>
                            </a:solidFill>
                            <a:latin typeface="Cambria Math"/>
                          </a:rPr>
                          <m:t>𝑥</m:t>
                        </m:r>
                      </m:e>
                    </m:func>
                  </m:oMath>
                </a14:m>
                <a:r>
                  <a:rPr lang="nl-NL" sz="3200" dirty="0">
                    <a:solidFill>
                      <a:schemeClr val="tx1"/>
                    </a:solidFill>
                  </a:rPr>
                  <a:t> là tập </a:t>
                </a:r>
                <a14:m>
                  <m:oMath xmlns:m="http://schemas.openxmlformats.org/officeDocument/2006/math">
                    <m:r>
                      <a:rPr lang="nl-NL" sz="3200" i="1">
                        <a:solidFill>
                          <a:schemeClr val="tx1"/>
                        </a:solidFill>
                        <a:latin typeface="Cambria Math"/>
                      </a:rPr>
                      <m:t>ℝ</m:t>
                    </m:r>
                  </m:oMath>
                </a14:m>
                <a:r>
                  <a:rPr lang="nl-NL" sz="3200" dirty="0">
                    <a:solidFill>
                      <a:schemeClr val="tx1"/>
                    </a:solidFill>
                  </a:rPr>
                  <a:t>.</a:t>
                </a:r>
                <a:endParaRPr lang="en-US" sz="3200" dirty="0">
                  <a:solidFill>
                    <a:schemeClr val="tx1"/>
                  </a:solidFill>
                </a:endParaRPr>
              </a:p>
              <a:p>
                <a:pPr marL="0" indent="0">
                  <a:buNone/>
                </a:pPr>
                <a:r>
                  <a:rPr lang="nl-NL" sz="3200" b="1" dirty="0">
                    <a:solidFill>
                      <a:schemeClr val="tx1"/>
                    </a:solidFill>
                  </a:rPr>
                  <a:t>C. </a:t>
                </a:r>
                <a:r>
                  <a:rPr lang="nl-NL" sz="3200" dirty="0">
                    <a:solidFill>
                      <a:schemeClr val="tx1"/>
                    </a:solidFill>
                  </a:rPr>
                  <a:t>Tập giá trị của hàm số </a:t>
                </a:r>
                <a14:m>
                  <m:oMath xmlns:m="http://schemas.openxmlformats.org/officeDocument/2006/math">
                    <m:r>
                      <a:rPr lang="nl-NL" sz="3200" i="1">
                        <a:solidFill>
                          <a:schemeClr val="tx1"/>
                        </a:solidFill>
                        <a:latin typeface="Cambria Math"/>
                      </a:rPr>
                      <m:t>𝑦</m:t>
                    </m:r>
                    <m:r>
                      <a:rPr lang="nl-NL" sz="3200" i="1">
                        <a:solidFill>
                          <a:schemeClr val="tx1"/>
                        </a:solidFill>
                        <a:latin typeface="Cambria Math"/>
                      </a:rPr>
                      <m:t>=</m:t>
                    </m:r>
                    <m:sSup>
                      <m:sSupPr>
                        <m:ctrlPr>
                          <a:rPr lang="en-US" sz="3200" i="1">
                            <a:solidFill>
                              <a:schemeClr val="tx1"/>
                            </a:solidFill>
                            <a:latin typeface="Cambria Math" panose="02040503050406030204" pitchFamily="18" charset="0"/>
                          </a:rPr>
                        </m:ctrlPr>
                      </m:sSupPr>
                      <m:e>
                        <m:r>
                          <a:rPr lang="nl-NL" sz="3200" i="1">
                            <a:solidFill>
                              <a:schemeClr val="tx1"/>
                            </a:solidFill>
                            <a:latin typeface="Cambria Math"/>
                          </a:rPr>
                          <m:t>𝑎</m:t>
                        </m:r>
                      </m:e>
                      <m:sup>
                        <m:r>
                          <a:rPr lang="nl-NL" sz="3200" i="1">
                            <a:solidFill>
                              <a:schemeClr val="tx1"/>
                            </a:solidFill>
                            <a:latin typeface="Cambria Math"/>
                          </a:rPr>
                          <m:t>𝑥</m:t>
                        </m:r>
                      </m:sup>
                    </m:sSup>
                  </m:oMath>
                </a14:m>
                <a:r>
                  <a:rPr lang="nl-NL" sz="3200" dirty="0">
                    <a:solidFill>
                      <a:schemeClr val="tx1"/>
                    </a:solidFill>
                  </a:rPr>
                  <a:t> là tập </a:t>
                </a:r>
                <a14:m>
                  <m:oMath xmlns:m="http://schemas.openxmlformats.org/officeDocument/2006/math">
                    <m:r>
                      <a:rPr lang="nl-NL" sz="3200" i="1">
                        <a:solidFill>
                          <a:schemeClr val="tx1"/>
                        </a:solidFill>
                        <a:latin typeface="Cambria Math"/>
                      </a:rPr>
                      <m:t>ℝ</m:t>
                    </m:r>
                  </m:oMath>
                </a14:m>
                <a:r>
                  <a:rPr lang="nl-NL" sz="3200" dirty="0">
                    <a:solidFill>
                      <a:schemeClr val="tx1"/>
                    </a:solidFill>
                  </a:rPr>
                  <a:t>.</a:t>
                </a:r>
                <a:endParaRPr lang="en-US" sz="3200" dirty="0">
                  <a:solidFill>
                    <a:schemeClr val="tx1"/>
                  </a:solidFill>
                </a:endParaRPr>
              </a:p>
              <a:p>
                <a:pPr marL="0" indent="0">
                  <a:buNone/>
                </a:pPr>
                <a:r>
                  <a:rPr lang="nl-NL" sz="3200" b="1" dirty="0">
                    <a:solidFill>
                      <a:schemeClr val="tx1"/>
                    </a:solidFill>
                  </a:rPr>
                  <a:t>D. </a:t>
                </a:r>
                <a:r>
                  <a:rPr lang="nl-NL" sz="3200" dirty="0">
                    <a:solidFill>
                      <a:schemeClr val="tx1"/>
                    </a:solidFill>
                  </a:rPr>
                  <a:t>Tập xác định của hàm số </a:t>
                </a:r>
                <a14:m>
                  <m:oMath xmlns:m="http://schemas.openxmlformats.org/officeDocument/2006/math">
                    <m:r>
                      <a:rPr lang="nl-NL" sz="3200" i="1">
                        <a:solidFill>
                          <a:schemeClr val="tx1"/>
                        </a:solidFill>
                        <a:latin typeface="Cambria Math"/>
                      </a:rPr>
                      <m:t>𝑦</m:t>
                    </m:r>
                    <m:r>
                      <a:rPr lang="nl-NL" sz="3200" i="1">
                        <a:solidFill>
                          <a:schemeClr val="tx1"/>
                        </a:solidFill>
                        <a:latin typeface="Cambria Math"/>
                      </a:rPr>
                      <m:t>=</m:t>
                    </m:r>
                    <m:func>
                      <m:funcPr>
                        <m:ctrlPr>
                          <a:rPr lang="en-US" sz="3200" i="1">
                            <a:solidFill>
                              <a:schemeClr val="tx1"/>
                            </a:solidFill>
                            <a:latin typeface="Cambria Math" panose="02040503050406030204" pitchFamily="18" charset="0"/>
                          </a:rPr>
                        </m:ctrlPr>
                      </m:funcPr>
                      <m:fName>
                        <m:sSub>
                          <m:sSubPr>
                            <m:ctrlPr>
                              <a:rPr lang="en-US" sz="3200" i="1">
                                <a:solidFill>
                                  <a:schemeClr val="tx1"/>
                                </a:solidFill>
                                <a:latin typeface="Cambria Math" panose="02040503050406030204" pitchFamily="18" charset="0"/>
                              </a:rPr>
                            </m:ctrlPr>
                          </m:sSubPr>
                          <m:e>
                            <m:r>
                              <a:rPr lang="nl-NL" sz="3200" i="1">
                                <a:solidFill>
                                  <a:schemeClr val="tx1"/>
                                </a:solidFill>
                                <a:latin typeface="Cambria Math"/>
                              </a:rPr>
                              <m:t>𝑙𝑜𝑔</m:t>
                            </m:r>
                          </m:e>
                          <m:sub>
                            <m:r>
                              <a:rPr lang="nl-NL" sz="3200" i="1">
                                <a:solidFill>
                                  <a:schemeClr val="tx1"/>
                                </a:solidFill>
                                <a:latin typeface="Cambria Math"/>
                              </a:rPr>
                              <m:t>𝑎</m:t>
                            </m:r>
                          </m:sub>
                        </m:sSub>
                      </m:fName>
                      <m:e>
                        <m:r>
                          <a:rPr lang="nl-NL" sz="3200" i="1">
                            <a:solidFill>
                              <a:schemeClr val="tx1"/>
                            </a:solidFill>
                            <a:latin typeface="Cambria Math"/>
                          </a:rPr>
                          <m:t>𝑥</m:t>
                        </m:r>
                      </m:e>
                    </m:func>
                  </m:oMath>
                </a14:m>
                <a:r>
                  <a:rPr lang="nl-NL" sz="3200" dirty="0">
                    <a:solidFill>
                      <a:schemeClr val="tx1"/>
                    </a:solidFill>
                  </a:rPr>
                  <a:t> là tập </a:t>
                </a:r>
                <a14:m>
                  <m:oMath xmlns:m="http://schemas.openxmlformats.org/officeDocument/2006/math">
                    <m:r>
                      <a:rPr lang="nl-NL" sz="3200" i="1">
                        <a:solidFill>
                          <a:schemeClr val="tx1"/>
                        </a:solidFill>
                        <a:latin typeface="Cambria Math"/>
                      </a:rPr>
                      <m:t>ℝ</m:t>
                    </m:r>
                  </m:oMath>
                </a14:m>
                <a:r>
                  <a:rPr lang="nl-NL" sz="3200" dirty="0">
                    <a:solidFill>
                      <a:schemeClr val="tx1"/>
                    </a:solidFill>
                  </a:rPr>
                  <a:t>.</a:t>
                </a:r>
                <a:endParaRPr lang="en-US" sz="3200" dirty="0">
                  <a:solidFill>
                    <a:schemeClr val="tx1"/>
                  </a:solidFill>
                </a:endParaRPr>
              </a:p>
              <a:p>
                <a:pPr marL="0" lvl="2" indent="0" algn="ctr">
                  <a:spcBef>
                    <a:spcPts val="1000"/>
                  </a:spcBef>
                  <a:buNone/>
                </a:pPr>
                <a:r>
                  <a:rPr lang="en-US" sz="3200" b="1">
                    <a:solidFill>
                      <a:srgbClr val="FF0000"/>
                    </a:solidFill>
                  </a:rPr>
                  <a:t>Đáp án </a:t>
                </a:r>
                <a:r>
                  <a:rPr lang="vi-VN" sz="3200" b="1">
                    <a:solidFill>
                      <a:srgbClr val="FF0000"/>
                    </a:solidFill>
                  </a:rPr>
                  <a:t>A</a:t>
                </a:r>
                <a:endParaRPr lang="en-US" sz="3200" b="1">
                  <a:solidFill>
                    <a:srgbClr val="FF0000"/>
                  </a:solidFill>
                </a:endParaRPr>
              </a:p>
              <a:p>
                <a:pPr marL="0" lvl="0" indent="0">
                  <a:buNone/>
                </a:pP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387928"/>
                <a:ext cx="10515600" cy="5789036"/>
              </a:xfrm>
              <a:blipFill rotWithShape="1">
                <a:blip r:embed="rId2"/>
                <a:stretch>
                  <a:fillRect l="-1507" t="-2318"/>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2</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Thông</a:t>
            </a:r>
            <a:r>
              <a:rPr lang="en-US" b="1" dirty="0">
                <a:solidFill>
                  <a:schemeClr val="tx1"/>
                </a:solidFill>
                <a:latin typeface="Times New Roman" panose="02020603050405020304" pitchFamily="18" charset="0"/>
              </a:rPr>
              <a:t> </a:t>
            </a:r>
            <a:r>
              <a:rPr lang="en-US" b="1" dirty="0" err="1">
                <a:solidFill>
                  <a:schemeClr val="tx1"/>
                </a:solidFill>
                <a:latin typeface="Times New Roman" panose="02020603050405020304" pitchFamily="18" charset="0"/>
              </a:rPr>
              <a:t>hiểu</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9269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iterate type="lt">
                                    <p:tmPct val="30000"/>
                                  </p:iterate>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0" y="55967"/>
                <a:ext cx="12192000" cy="6524938"/>
              </a:xfrm>
            </p:spPr>
            <p:txBody>
              <a:bodyPr>
                <a:noAutofit/>
              </a:bodyPr>
              <a:lstStyle/>
              <a:p>
                <a:pPr marL="0" indent="0">
                  <a:buNone/>
                </a:pPr>
                <a:endParaRPr lang="de-DE" sz="3200" b="1" smtClean="0">
                  <a:solidFill>
                    <a:srgbClr val="3333FF"/>
                  </a:solidFill>
                </a:endParaRPr>
              </a:p>
              <a:p>
                <a:pPr marL="0" indent="0">
                  <a:buNone/>
                </a:pPr>
                <a:r>
                  <a:rPr lang="de-DE" sz="3200" b="1" smtClean="0">
                    <a:solidFill>
                      <a:srgbClr val="3333FF"/>
                    </a:solidFill>
                  </a:rPr>
                  <a:t>Câu 17. </a:t>
                </a:r>
                <a:r>
                  <a:rPr lang="en-US" sz="3200" b="1" dirty="0" smtClean="0">
                    <a:solidFill>
                      <a:schemeClr val="tx1"/>
                    </a:solidFill>
                  </a:rPr>
                  <a:t>Đạo </a:t>
                </a:r>
                <a:r>
                  <a:rPr lang="en-US" sz="3200" b="1" dirty="0" err="1">
                    <a:solidFill>
                      <a:schemeClr val="tx1"/>
                    </a:solidFill>
                  </a:rPr>
                  <a:t>hàm</a:t>
                </a:r>
                <a:r>
                  <a:rPr lang="en-US" sz="3200" b="1" dirty="0">
                    <a:solidFill>
                      <a:schemeClr val="tx1"/>
                    </a:solidFill>
                  </a:rPr>
                  <a:t> </a:t>
                </a:r>
                <a:r>
                  <a:rPr lang="en-US" sz="3200" b="1" dirty="0" err="1">
                    <a:solidFill>
                      <a:schemeClr val="tx1"/>
                    </a:solidFill>
                  </a:rPr>
                  <a:t>của</a:t>
                </a:r>
                <a:r>
                  <a:rPr lang="en-US" sz="3200" b="1" dirty="0">
                    <a:solidFill>
                      <a:schemeClr val="tx1"/>
                    </a:solidFill>
                  </a:rPr>
                  <a:t> </a:t>
                </a:r>
                <a:r>
                  <a:rPr lang="en-US" sz="3200" b="1" dirty="0" err="1">
                    <a:solidFill>
                      <a:schemeClr val="tx1"/>
                    </a:solidFill>
                  </a:rPr>
                  <a:t>hàm</a:t>
                </a:r>
                <a:r>
                  <a:rPr lang="en-US" sz="3200" b="1" dirty="0">
                    <a:solidFill>
                      <a:schemeClr val="tx1"/>
                    </a:solidFill>
                  </a:rPr>
                  <a:t> </a:t>
                </a:r>
                <a:r>
                  <a:rPr lang="en-US" sz="3200" b="1" dirty="0" err="1">
                    <a:solidFill>
                      <a:schemeClr val="tx1"/>
                    </a:solidFill>
                  </a:rPr>
                  <a:t>số</a:t>
                </a:r>
                <a:r>
                  <a:rPr lang="en-US" sz="3200" b="1" dirty="0">
                    <a:solidFill>
                      <a:schemeClr val="tx1"/>
                    </a:solidFill>
                  </a:rPr>
                  <a:t> </a:t>
                </a:r>
                <a14:m>
                  <m:oMath xmlns:m="http://schemas.openxmlformats.org/officeDocument/2006/math">
                    <m:r>
                      <a:rPr lang="en-US" sz="3200" b="1">
                        <a:solidFill>
                          <a:schemeClr val="tx1"/>
                        </a:solidFill>
                        <a:latin typeface="Cambria Math"/>
                      </a:rPr>
                      <m:t>𝑦</m:t>
                    </m:r>
                    <m:r>
                      <a:rPr lang="en-US" sz="3200" b="0">
                        <a:solidFill>
                          <a:schemeClr val="tx1"/>
                        </a:solidFill>
                        <a:latin typeface="Cambria Math"/>
                      </a:rPr>
                      <m:t>=</m:t>
                    </m:r>
                    <m:func>
                      <m:funcPr>
                        <m:ctrlPr>
                          <a:rPr lang="en-US" sz="3200" i="1">
                            <a:solidFill>
                              <a:schemeClr val="tx1"/>
                            </a:solidFill>
                            <a:latin typeface="Cambria Math" panose="02040503050406030204" pitchFamily="18" charset="0"/>
                          </a:rPr>
                        </m:ctrlPr>
                      </m:funcPr>
                      <m:fName>
                        <m:r>
                          <a:rPr lang="en-US" sz="3200" b="1">
                            <a:solidFill>
                              <a:schemeClr val="tx1"/>
                            </a:solidFill>
                            <a:latin typeface="Cambria Math"/>
                          </a:rPr>
                          <m:t>𝑙𝑜𝑔</m:t>
                        </m:r>
                      </m:fName>
                      <m:e>
                        <m:d>
                          <m:dPr>
                            <m:ctrlPr>
                              <a:rPr lang="en-US" sz="3200" b="1" i="1">
                                <a:solidFill>
                                  <a:schemeClr val="tx1"/>
                                </a:solidFill>
                                <a:latin typeface="Cambria Math" panose="02040503050406030204" pitchFamily="18" charset="0"/>
                              </a:rPr>
                            </m:ctrlPr>
                          </m:dPr>
                          <m:e>
                            <m:r>
                              <a:rPr lang="en-US" sz="3200" b="1">
                                <a:solidFill>
                                  <a:schemeClr val="tx1"/>
                                </a:solidFill>
                                <a:latin typeface="Cambria Math"/>
                              </a:rPr>
                              <m:t>2</m:t>
                            </m:r>
                            <m:func>
                              <m:funcPr>
                                <m:ctrlPr>
                                  <a:rPr lang="en-US" sz="3200" b="1" i="1">
                                    <a:solidFill>
                                      <a:schemeClr val="tx1"/>
                                    </a:solidFill>
                                    <a:latin typeface="Cambria Math" panose="02040503050406030204" pitchFamily="18" charset="0"/>
                                  </a:rPr>
                                </m:ctrlPr>
                              </m:funcPr>
                              <m:fName>
                                <m:r>
                                  <a:rPr lang="en-US" sz="3200" b="1">
                                    <a:solidFill>
                                      <a:schemeClr val="tx1"/>
                                    </a:solidFill>
                                    <a:latin typeface="Cambria Math"/>
                                  </a:rPr>
                                  <m:t>𝑠𝑖𝑛</m:t>
                                </m:r>
                              </m:fName>
                              <m:e>
                                <m:r>
                                  <a:rPr lang="en-US" sz="3200" b="1">
                                    <a:solidFill>
                                      <a:schemeClr val="tx1"/>
                                    </a:solidFill>
                                    <a:latin typeface="Cambria Math"/>
                                  </a:rPr>
                                  <m:t>𝑥</m:t>
                                </m:r>
                              </m:e>
                            </m:func>
                            <m:r>
                              <a:rPr lang="en-US" sz="3200" b="1">
                                <a:solidFill>
                                  <a:schemeClr val="tx1"/>
                                </a:solidFill>
                                <a:latin typeface="Cambria Math"/>
                              </a:rPr>
                              <m:t>−1</m:t>
                            </m:r>
                          </m:e>
                        </m:d>
                      </m:e>
                    </m:func>
                  </m:oMath>
                </a14:m>
                <a:r>
                  <a:rPr lang="en-US" sz="3200" b="1" dirty="0">
                    <a:solidFill>
                      <a:schemeClr val="tx1"/>
                    </a:solidFill>
                  </a:rPr>
                  <a:t> </a:t>
                </a:r>
                <a:r>
                  <a:rPr lang="en-US" sz="3200" b="1" dirty="0" err="1">
                    <a:solidFill>
                      <a:schemeClr val="tx1"/>
                    </a:solidFill>
                  </a:rPr>
                  <a:t>trên</a:t>
                </a:r>
                <a:r>
                  <a:rPr lang="en-US" sz="3200" b="1" dirty="0">
                    <a:solidFill>
                      <a:schemeClr val="tx1"/>
                    </a:solidFill>
                  </a:rPr>
                  <a:t> </a:t>
                </a:r>
                <a:r>
                  <a:rPr lang="en-US" sz="3200" b="1" dirty="0" err="1">
                    <a:solidFill>
                      <a:schemeClr val="tx1"/>
                    </a:solidFill>
                  </a:rPr>
                  <a:t>tập</a:t>
                </a:r>
                <a:r>
                  <a:rPr lang="en-US" sz="3200" b="1" dirty="0">
                    <a:solidFill>
                      <a:schemeClr val="tx1"/>
                    </a:solidFill>
                  </a:rPr>
                  <a:t> </a:t>
                </a:r>
                <a:r>
                  <a:rPr lang="en-US" sz="3200" b="1" dirty="0" err="1">
                    <a:solidFill>
                      <a:schemeClr val="tx1"/>
                    </a:solidFill>
                  </a:rPr>
                  <a:t>xác</a:t>
                </a:r>
                <a:r>
                  <a:rPr lang="en-US" sz="3200" b="1" dirty="0">
                    <a:solidFill>
                      <a:schemeClr val="tx1"/>
                    </a:solidFill>
                  </a:rPr>
                  <a:t> </a:t>
                </a:r>
                <a:r>
                  <a:rPr lang="en-US" sz="3200" b="1" dirty="0" err="1">
                    <a:solidFill>
                      <a:schemeClr val="tx1"/>
                    </a:solidFill>
                  </a:rPr>
                  <a:t>định</a:t>
                </a:r>
                <a:r>
                  <a:rPr lang="en-US" sz="3200" b="1" dirty="0">
                    <a:solidFill>
                      <a:schemeClr val="tx1"/>
                    </a:solidFill>
                  </a:rPr>
                  <a:t> </a:t>
                </a:r>
                <a:r>
                  <a:rPr lang="en-US" sz="3200" b="1" dirty="0" err="1">
                    <a:solidFill>
                      <a:schemeClr val="tx1"/>
                    </a:solidFill>
                  </a:rPr>
                  <a:t>là</a:t>
                </a:r>
                <a:r>
                  <a:rPr lang="en-US" sz="3200" b="1" dirty="0">
                    <a:solidFill>
                      <a:schemeClr val="tx1"/>
                    </a:solidFill>
                  </a:rPr>
                  <a:t>:</a:t>
                </a:r>
                <a:endParaRPr lang="en-US" sz="3200" b="1" dirty="0">
                  <a:solidFill>
                    <a:srgbClr val="002060"/>
                  </a:solidFill>
                </a:endParaRPr>
              </a:p>
              <a:p>
                <a:pPr marL="0" indent="0">
                  <a:buNone/>
                </a:pPr>
                <a:r>
                  <a:rPr lang="vi-VN" sz="3200" smtClean="0">
                    <a:solidFill>
                      <a:schemeClr val="accent1"/>
                    </a:solidFill>
                  </a:rPr>
                  <a:t>A</a:t>
                </a:r>
                <a:r>
                  <a:rPr lang="vi-VN" sz="3200" dirty="0"/>
                  <a:t>. </a:t>
                </a:r>
                <a14:m>
                  <m:oMath xmlns:m="http://schemas.openxmlformats.org/officeDocument/2006/math">
                    <m:sSup>
                      <m:sSupPr>
                        <m:ctrlPr>
                          <a:rPr lang="en-US" sz="3200" b="1" i="1">
                            <a:latin typeface="Cambria Math" panose="02040503050406030204" pitchFamily="18" charset="0"/>
                          </a:rPr>
                        </m:ctrlPr>
                      </m:sSupPr>
                      <m:e>
                        <m:r>
                          <a:rPr lang="en-US" sz="3200" b="1" i="1">
                            <a:latin typeface="Cambria Math"/>
                          </a:rPr>
                          <m:t>𝒚</m:t>
                        </m:r>
                      </m:e>
                      <m:sup>
                        <m:r>
                          <a:rPr lang="en-US" sz="3200" b="1" i="1">
                            <a:latin typeface="Cambria Math"/>
                          </a:rPr>
                          <m:t>′</m:t>
                        </m:r>
                      </m:sup>
                    </m:sSup>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m:t>
                        </m:r>
                        <m:r>
                          <a:rPr lang="en-US" sz="3200" b="1" i="1">
                            <a:latin typeface="Cambria Math"/>
                          </a:rPr>
                          <m:t>𝟐</m:t>
                        </m:r>
                        <m:func>
                          <m:funcPr>
                            <m:ctrlPr>
                              <a:rPr lang="en-US" sz="3200" b="1" i="1">
                                <a:latin typeface="Cambria Math" panose="02040503050406030204" pitchFamily="18" charset="0"/>
                              </a:rPr>
                            </m:ctrlPr>
                          </m:funcPr>
                          <m:fName>
                            <m:r>
                              <a:rPr lang="en-US" sz="3200" b="1" i="1">
                                <a:latin typeface="Cambria Math"/>
                              </a:rPr>
                              <m:t>𝒄𝒐𝒔</m:t>
                            </m:r>
                          </m:fName>
                          <m:e>
                            <m:r>
                              <a:rPr lang="en-US" sz="3200" b="1" i="1">
                                <a:latin typeface="Cambria Math"/>
                              </a:rPr>
                              <m:t>𝒙</m:t>
                            </m:r>
                          </m:e>
                        </m:func>
                      </m:num>
                      <m:den>
                        <m:r>
                          <a:rPr lang="en-US" sz="3200" b="1" i="1">
                            <a:latin typeface="Cambria Math"/>
                          </a:rPr>
                          <m:t>𝟐</m:t>
                        </m:r>
                        <m:func>
                          <m:funcPr>
                            <m:ctrlPr>
                              <a:rPr lang="en-US" sz="3200" b="1" i="1">
                                <a:latin typeface="Cambria Math" panose="02040503050406030204" pitchFamily="18" charset="0"/>
                              </a:rPr>
                            </m:ctrlPr>
                          </m:funcPr>
                          <m:fName>
                            <m:r>
                              <a:rPr lang="en-US" sz="3200" b="1" i="1">
                                <a:latin typeface="Cambria Math"/>
                              </a:rPr>
                              <m:t>𝒔𝒊𝒏</m:t>
                            </m:r>
                          </m:fName>
                          <m:e>
                            <m:r>
                              <a:rPr lang="en-US" sz="3200" b="1" i="1">
                                <a:latin typeface="Cambria Math"/>
                              </a:rPr>
                              <m:t>𝒙</m:t>
                            </m:r>
                          </m:e>
                        </m:func>
                        <m:r>
                          <a:rPr lang="en-US" sz="3200" b="1" i="1">
                            <a:latin typeface="Cambria Math"/>
                          </a:rPr>
                          <m:t>−</m:t>
                        </m:r>
                        <m:r>
                          <a:rPr lang="en-US" sz="3200" b="1" i="1">
                            <a:latin typeface="Cambria Math"/>
                          </a:rPr>
                          <m:t>𝟏</m:t>
                        </m:r>
                      </m:den>
                    </m:f>
                    <m:r>
                      <a:rPr lang="en-US" sz="3200" b="1" i="1">
                        <a:latin typeface="Cambria Math"/>
                      </a:rPr>
                      <m:t>.</m:t>
                    </m:r>
                    <m:r>
                      <a:rPr lang="vi-VN" sz="3200" b="1" i="1">
                        <a:latin typeface="Cambria Math"/>
                      </a:rPr>
                      <m:t>  </m:t>
                    </m:r>
                  </m:oMath>
                </a14:m>
                <a:r>
                  <a:rPr lang="en-US" sz="3200" dirty="0"/>
                  <a:t>	</a:t>
                </a:r>
                <a:r>
                  <a:rPr lang="vi-VN" sz="3200" dirty="0"/>
                  <a:t>		</a:t>
                </a:r>
                <a:r>
                  <a:rPr lang="en-US" sz="3200" b="1" dirty="0">
                    <a:solidFill>
                      <a:schemeClr val="accent1"/>
                    </a:solidFill>
                  </a:rPr>
                  <a:t>B.</a:t>
                </a:r>
                <a:r>
                  <a:rPr lang="en-US" sz="3200" b="1" dirty="0"/>
                  <a:t> </a:t>
                </a:r>
                <a14:m>
                  <m:oMath xmlns:m="http://schemas.openxmlformats.org/officeDocument/2006/math">
                    <m:sSup>
                      <m:sSupPr>
                        <m:ctrlPr>
                          <a:rPr lang="en-US" sz="3200" b="1" i="1">
                            <a:latin typeface="Cambria Math" panose="02040503050406030204" pitchFamily="18" charset="0"/>
                          </a:rPr>
                        </m:ctrlPr>
                      </m:sSupPr>
                      <m:e>
                        <m:r>
                          <a:rPr lang="en-US" sz="3200" b="1" i="1">
                            <a:latin typeface="Cambria Math"/>
                          </a:rPr>
                          <m:t>𝒚</m:t>
                        </m:r>
                      </m:e>
                      <m:sup>
                        <m:r>
                          <a:rPr lang="en-US" sz="3200" b="1" i="1">
                            <a:latin typeface="Cambria Math"/>
                          </a:rPr>
                          <m:t>′</m:t>
                        </m:r>
                      </m:sup>
                    </m:sSup>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𝟐</m:t>
                        </m:r>
                        <m:func>
                          <m:funcPr>
                            <m:ctrlPr>
                              <a:rPr lang="en-US" sz="3200" b="1" i="1">
                                <a:latin typeface="Cambria Math" panose="02040503050406030204" pitchFamily="18" charset="0"/>
                              </a:rPr>
                            </m:ctrlPr>
                          </m:funcPr>
                          <m:fName>
                            <m:r>
                              <a:rPr lang="en-US" sz="3200" b="1" i="1">
                                <a:latin typeface="Cambria Math"/>
                              </a:rPr>
                              <m:t>𝒄𝒐𝒔</m:t>
                            </m:r>
                          </m:fName>
                          <m:e>
                            <m:r>
                              <a:rPr lang="en-US" sz="3200" b="1" i="1">
                                <a:latin typeface="Cambria Math"/>
                              </a:rPr>
                              <m:t>𝒙</m:t>
                            </m:r>
                          </m:e>
                        </m:func>
                      </m:num>
                      <m:den>
                        <m:r>
                          <a:rPr lang="en-US" sz="3200" b="1" i="1">
                            <a:latin typeface="Cambria Math"/>
                          </a:rPr>
                          <m:t>𝟐</m:t>
                        </m:r>
                        <m:func>
                          <m:funcPr>
                            <m:ctrlPr>
                              <a:rPr lang="en-US" sz="3200" b="1" i="1">
                                <a:latin typeface="Cambria Math" panose="02040503050406030204" pitchFamily="18" charset="0"/>
                              </a:rPr>
                            </m:ctrlPr>
                          </m:funcPr>
                          <m:fName>
                            <m:r>
                              <a:rPr lang="en-US" sz="3200" b="1" i="1">
                                <a:latin typeface="Cambria Math"/>
                              </a:rPr>
                              <m:t>𝒔𝒊𝒏</m:t>
                            </m:r>
                          </m:fName>
                          <m:e>
                            <m:r>
                              <a:rPr lang="en-US" sz="3200" b="1" i="1">
                                <a:latin typeface="Cambria Math"/>
                              </a:rPr>
                              <m:t>𝒙</m:t>
                            </m:r>
                          </m:e>
                        </m:func>
                        <m:r>
                          <a:rPr lang="en-US" sz="3200" b="1" i="1">
                            <a:latin typeface="Cambria Math"/>
                          </a:rPr>
                          <m:t>−</m:t>
                        </m:r>
                        <m:r>
                          <a:rPr lang="en-US" sz="3200" b="1" i="1">
                            <a:latin typeface="Cambria Math"/>
                          </a:rPr>
                          <m:t>𝟏</m:t>
                        </m:r>
                      </m:den>
                    </m:f>
                    <m:r>
                      <a:rPr lang="en-US" sz="3200" b="1" i="1">
                        <a:latin typeface="Cambria Math"/>
                      </a:rPr>
                      <m:t>.</m:t>
                    </m:r>
                  </m:oMath>
                </a14:m>
                <a:endParaRPr lang="vi-VN" sz="3200" b="1" dirty="0"/>
              </a:p>
              <a:p>
                <a:pPr marL="0" indent="0">
                  <a:buNone/>
                </a:pPr>
                <a:r>
                  <a:rPr lang="en-US" sz="3200" b="1" dirty="0">
                    <a:solidFill>
                      <a:schemeClr val="accent1"/>
                    </a:solidFill>
                  </a:rPr>
                  <a:t>C. </a:t>
                </a:r>
                <a14:m>
                  <m:oMath xmlns:m="http://schemas.openxmlformats.org/officeDocument/2006/math">
                    <m:sSup>
                      <m:sSupPr>
                        <m:ctrlPr>
                          <a:rPr lang="en-US" sz="3200" b="1" i="1">
                            <a:latin typeface="Cambria Math" panose="02040503050406030204" pitchFamily="18" charset="0"/>
                          </a:rPr>
                        </m:ctrlPr>
                      </m:sSupPr>
                      <m:e>
                        <m:r>
                          <a:rPr lang="en-US" sz="3200" b="1" i="1">
                            <a:latin typeface="Cambria Math"/>
                          </a:rPr>
                          <m:t>𝒚</m:t>
                        </m:r>
                      </m:e>
                      <m:sup>
                        <m:r>
                          <a:rPr lang="en-US" sz="3200" b="1" i="1">
                            <a:latin typeface="Cambria Math"/>
                          </a:rPr>
                          <m:t>′</m:t>
                        </m:r>
                      </m:sup>
                    </m:sSup>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𝟐</m:t>
                        </m:r>
                        <m:func>
                          <m:funcPr>
                            <m:ctrlPr>
                              <a:rPr lang="en-US" sz="3200" b="1" i="1">
                                <a:latin typeface="Cambria Math" panose="02040503050406030204" pitchFamily="18" charset="0"/>
                              </a:rPr>
                            </m:ctrlPr>
                          </m:funcPr>
                          <m:fName>
                            <m:r>
                              <a:rPr lang="en-US" sz="3200" b="1" i="1">
                                <a:latin typeface="Cambria Math"/>
                              </a:rPr>
                              <m:t>𝒄𝒐𝒔</m:t>
                            </m:r>
                          </m:fName>
                          <m:e>
                            <m:r>
                              <a:rPr lang="en-US" sz="3200" b="1" i="1">
                                <a:latin typeface="Cambria Math"/>
                              </a:rPr>
                              <m:t>𝒙</m:t>
                            </m:r>
                          </m:e>
                        </m:func>
                      </m:num>
                      <m:den>
                        <m:d>
                          <m:dPr>
                            <m:ctrlPr>
                              <a:rPr lang="en-US" sz="3200" b="1" i="1">
                                <a:latin typeface="Cambria Math" panose="02040503050406030204" pitchFamily="18" charset="0"/>
                              </a:rPr>
                            </m:ctrlPr>
                          </m:dPr>
                          <m:e>
                            <m:r>
                              <a:rPr lang="en-US" sz="3200" b="1" i="1">
                                <a:latin typeface="Cambria Math"/>
                              </a:rPr>
                              <m:t>𝟐</m:t>
                            </m:r>
                            <m:func>
                              <m:funcPr>
                                <m:ctrlPr>
                                  <a:rPr lang="en-US" sz="3200" b="1" i="1">
                                    <a:latin typeface="Cambria Math" panose="02040503050406030204" pitchFamily="18" charset="0"/>
                                  </a:rPr>
                                </m:ctrlPr>
                              </m:funcPr>
                              <m:fName>
                                <m:r>
                                  <a:rPr lang="en-US" sz="3200" b="1" i="1">
                                    <a:latin typeface="Cambria Math"/>
                                  </a:rPr>
                                  <m:t>𝒔𝒊𝒏</m:t>
                                </m:r>
                              </m:fName>
                              <m:e>
                                <m:r>
                                  <a:rPr lang="en-US" sz="3200" b="1" i="1">
                                    <a:latin typeface="Cambria Math"/>
                                  </a:rPr>
                                  <m:t>𝒙</m:t>
                                </m:r>
                              </m:e>
                            </m:func>
                            <m:r>
                              <a:rPr lang="en-US" sz="3200" b="1" i="1">
                                <a:latin typeface="Cambria Math"/>
                              </a:rPr>
                              <m:t>−</m:t>
                            </m:r>
                            <m:r>
                              <a:rPr lang="en-US" sz="3200" b="1" i="1">
                                <a:latin typeface="Cambria Math"/>
                              </a:rPr>
                              <m:t>𝟏</m:t>
                            </m:r>
                          </m:e>
                        </m:d>
                        <m:func>
                          <m:funcPr>
                            <m:ctrlPr>
                              <a:rPr lang="en-US" sz="3200" b="1" i="1">
                                <a:latin typeface="Cambria Math" panose="02040503050406030204" pitchFamily="18" charset="0"/>
                              </a:rPr>
                            </m:ctrlPr>
                          </m:funcPr>
                          <m:fName>
                            <m:r>
                              <a:rPr lang="en-US" sz="3200" b="1" i="1">
                                <a:latin typeface="Cambria Math"/>
                              </a:rPr>
                              <m:t>𝒍𝒏</m:t>
                            </m:r>
                          </m:fName>
                          <m:e>
                            <m:r>
                              <a:rPr lang="en-US" sz="3200" b="1" i="1">
                                <a:latin typeface="Cambria Math"/>
                              </a:rPr>
                              <m:t>𝟏</m:t>
                            </m:r>
                          </m:e>
                        </m:func>
                        <m:r>
                          <a:rPr lang="en-US" sz="3200" b="1" i="1">
                            <a:latin typeface="Cambria Math"/>
                          </a:rPr>
                          <m:t>𝟎</m:t>
                        </m:r>
                      </m:den>
                    </m:f>
                    <m:r>
                      <a:rPr lang="en-US" sz="3200" b="1" i="1">
                        <a:latin typeface="Cambria Math"/>
                      </a:rPr>
                      <m:t>.</m:t>
                    </m:r>
                  </m:oMath>
                </a14:m>
                <a:r>
                  <a:rPr lang="en-US" sz="3200" dirty="0"/>
                  <a:t>	</a:t>
                </a:r>
                <a:r>
                  <a:rPr lang="vi-VN" sz="3200" dirty="0"/>
                  <a:t>	</a:t>
                </a:r>
                <a:r>
                  <a:rPr lang="en-US" sz="3200" b="1" dirty="0">
                    <a:solidFill>
                      <a:schemeClr val="accent1"/>
                    </a:solidFill>
                  </a:rPr>
                  <a:t>D</a:t>
                </a:r>
                <a:r>
                  <a:rPr lang="en-US" sz="3200" b="1" dirty="0"/>
                  <a:t>. </a:t>
                </a:r>
                <a14:m>
                  <m:oMath xmlns:m="http://schemas.openxmlformats.org/officeDocument/2006/math">
                    <m:sSup>
                      <m:sSupPr>
                        <m:ctrlPr>
                          <a:rPr lang="en-US" sz="3200" b="1" i="1">
                            <a:latin typeface="Cambria Math" panose="02040503050406030204" pitchFamily="18" charset="0"/>
                          </a:rPr>
                        </m:ctrlPr>
                      </m:sSupPr>
                      <m:e>
                        <m:r>
                          <a:rPr lang="en-US" sz="3200" b="1" i="1">
                            <a:latin typeface="Cambria Math"/>
                          </a:rPr>
                          <m:t>𝒚</m:t>
                        </m:r>
                      </m:e>
                      <m:sup>
                        <m:r>
                          <a:rPr lang="en-US" sz="3200" b="1" i="1">
                            <a:latin typeface="Cambria Math"/>
                          </a:rPr>
                          <m:t>′</m:t>
                        </m:r>
                      </m:sup>
                    </m:sSup>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m:t>
                        </m:r>
                        <m:r>
                          <a:rPr lang="en-US" sz="3200" b="1" i="1">
                            <a:latin typeface="Cambria Math"/>
                          </a:rPr>
                          <m:t>𝟐</m:t>
                        </m:r>
                        <m:func>
                          <m:funcPr>
                            <m:ctrlPr>
                              <a:rPr lang="en-US" sz="3200" b="1" i="1">
                                <a:latin typeface="Cambria Math" panose="02040503050406030204" pitchFamily="18" charset="0"/>
                              </a:rPr>
                            </m:ctrlPr>
                          </m:funcPr>
                          <m:fName>
                            <m:r>
                              <a:rPr lang="en-US" sz="3200" b="1" i="1">
                                <a:latin typeface="Cambria Math"/>
                              </a:rPr>
                              <m:t>𝒄𝒐𝒔</m:t>
                            </m:r>
                          </m:fName>
                          <m:e>
                            <m:r>
                              <a:rPr lang="en-US" sz="3200" b="1" i="1">
                                <a:latin typeface="Cambria Math"/>
                              </a:rPr>
                              <m:t>𝒙</m:t>
                            </m:r>
                          </m:e>
                        </m:func>
                      </m:num>
                      <m:den>
                        <m:d>
                          <m:dPr>
                            <m:ctrlPr>
                              <a:rPr lang="en-US" sz="3200" b="1" i="1">
                                <a:latin typeface="Cambria Math" panose="02040503050406030204" pitchFamily="18" charset="0"/>
                              </a:rPr>
                            </m:ctrlPr>
                          </m:dPr>
                          <m:e>
                            <m:r>
                              <a:rPr lang="en-US" sz="3200" b="1" i="1">
                                <a:latin typeface="Cambria Math"/>
                              </a:rPr>
                              <m:t>𝟐</m:t>
                            </m:r>
                            <m:func>
                              <m:funcPr>
                                <m:ctrlPr>
                                  <a:rPr lang="en-US" sz="3200" b="1" i="1">
                                    <a:latin typeface="Cambria Math" panose="02040503050406030204" pitchFamily="18" charset="0"/>
                                  </a:rPr>
                                </m:ctrlPr>
                              </m:funcPr>
                              <m:fName>
                                <m:r>
                                  <a:rPr lang="en-US" sz="3200" b="1" i="1">
                                    <a:latin typeface="Cambria Math"/>
                                  </a:rPr>
                                  <m:t>𝒔𝒊𝒏</m:t>
                                </m:r>
                              </m:fName>
                              <m:e>
                                <m:r>
                                  <a:rPr lang="en-US" sz="3200" b="1" i="1">
                                    <a:latin typeface="Cambria Math"/>
                                  </a:rPr>
                                  <m:t>𝒙</m:t>
                                </m:r>
                              </m:e>
                            </m:func>
                            <m:r>
                              <a:rPr lang="en-US" sz="3200" b="1" i="1">
                                <a:latin typeface="Cambria Math"/>
                              </a:rPr>
                              <m:t>−</m:t>
                            </m:r>
                            <m:r>
                              <a:rPr lang="en-US" sz="3200" b="1" i="1">
                                <a:latin typeface="Cambria Math"/>
                              </a:rPr>
                              <m:t>𝟏</m:t>
                            </m:r>
                          </m:e>
                        </m:d>
                        <m:func>
                          <m:funcPr>
                            <m:ctrlPr>
                              <a:rPr lang="en-US" sz="3200" b="1" i="1">
                                <a:latin typeface="Cambria Math" panose="02040503050406030204" pitchFamily="18" charset="0"/>
                              </a:rPr>
                            </m:ctrlPr>
                          </m:funcPr>
                          <m:fName>
                            <m:r>
                              <a:rPr lang="en-US" sz="3200" b="1" i="1">
                                <a:latin typeface="Cambria Math"/>
                              </a:rPr>
                              <m:t>𝒍𝒏</m:t>
                            </m:r>
                          </m:fName>
                          <m:e>
                            <m:r>
                              <a:rPr lang="en-US" sz="3200" b="1" i="1">
                                <a:latin typeface="Cambria Math"/>
                              </a:rPr>
                              <m:t>𝟏</m:t>
                            </m:r>
                          </m:e>
                        </m:func>
                        <m:r>
                          <a:rPr lang="en-US" sz="3200" b="1" i="1">
                            <a:latin typeface="Cambria Math"/>
                          </a:rPr>
                          <m:t>𝟎</m:t>
                        </m:r>
                      </m:den>
                    </m:f>
                    <m:r>
                      <a:rPr lang="en-US" sz="3200" b="1" i="1">
                        <a:latin typeface="Cambria Math"/>
                      </a:rPr>
                      <m:t>.</m:t>
                    </m:r>
                  </m:oMath>
                </a14:m>
                <a:endParaRPr lang="en-US" sz="3200" dirty="0"/>
              </a:p>
              <a:p>
                <a:pPr marL="0" indent="0" algn="ctr">
                  <a:buNone/>
                </a:pPr>
                <a:endParaRPr lang="en-US" sz="3200" smtClean="0">
                  <a:solidFill>
                    <a:srgbClr val="FF0000"/>
                  </a:solidFill>
                </a:endParaRPr>
              </a:p>
              <a:p>
                <a:pPr marL="0" indent="0" algn="ctr">
                  <a:buNone/>
                </a:pPr>
                <a:r>
                  <a:rPr lang="vi-VN" sz="3200" smtClean="0">
                    <a:solidFill>
                      <a:srgbClr val="FF0000"/>
                    </a:solidFill>
                  </a:rPr>
                  <a:t>HD</a:t>
                </a:r>
                <a:r>
                  <a:rPr lang="vi-VN" sz="3200" smtClean="0"/>
                  <a:t>:y=logu </a:t>
                </a:r>
                <a:r>
                  <a:rPr lang="vi-VN" sz="3200" dirty="0"/>
                  <a:t>suy ra </a:t>
                </a:r>
                <a14:m>
                  <m:oMath xmlns:m="http://schemas.openxmlformats.org/officeDocument/2006/math">
                    <m:sSup>
                      <m:sSupPr>
                        <m:ctrlPr>
                          <a:rPr lang="en-US" sz="3200" b="1" i="1">
                            <a:latin typeface="Cambria Math" panose="02040503050406030204" pitchFamily="18" charset="0"/>
                          </a:rPr>
                        </m:ctrlPr>
                      </m:sSupPr>
                      <m:e>
                        <m:r>
                          <a:rPr lang="en-US" sz="3200" b="1" i="1">
                            <a:latin typeface="Cambria Math"/>
                          </a:rPr>
                          <m:t>𝒚</m:t>
                        </m:r>
                      </m:e>
                      <m:sup>
                        <m:r>
                          <a:rPr lang="en-US" sz="3200" b="1" i="1">
                            <a:latin typeface="Cambria Math"/>
                          </a:rPr>
                          <m:t>′</m:t>
                        </m:r>
                      </m:sup>
                    </m:sSup>
                    <m:r>
                      <a:rPr lang="en-US" sz="3200" b="1" i="1">
                        <a:latin typeface="Cambria Math"/>
                      </a:rPr>
                      <m:t>=</m:t>
                    </m:r>
                    <m:f>
                      <m:fPr>
                        <m:ctrlPr>
                          <a:rPr lang="en-US" sz="3200" b="1" i="1">
                            <a:latin typeface="Cambria Math" panose="02040503050406030204" pitchFamily="18" charset="0"/>
                          </a:rPr>
                        </m:ctrlPr>
                      </m:fPr>
                      <m:num>
                        <m:r>
                          <a:rPr lang="vi-VN" sz="3200" b="1" i="1">
                            <a:latin typeface="Cambria Math"/>
                          </a:rPr>
                          <m:t>𝒖</m:t>
                        </m:r>
                        <m:r>
                          <a:rPr lang="vi-VN" sz="3200" b="1" i="1">
                            <a:latin typeface="Cambria Math"/>
                          </a:rPr>
                          <m:t>′</m:t>
                        </m:r>
                      </m:num>
                      <m:den>
                        <m:r>
                          <a:rPr lang="vi-VN" sz="3200" b="1" i="1">
                            <a:latin typeface="Cambria Math"/>
                          </a:rPr>
                          <m:t>𝒍𝒏</m:t>
                        </m:r>
                        <m:r>
                          <a:rPr lang="vi-VN" sz="3200" b="1" i="1">
                            <a:latin typeface="Cambria Math"/>
                          </a:rPr>
                          <m:t>𝟏𝟎</m:t>
                        </m:r>
                        <m:r>
                          <a:rPr lang="vi-VN" sz="3200" b="1" i="1">
                            <a:latin typeface="Cambria Math"/>
                          </a:rPr>
                          <m:t>.</m:t>
                        </m:r>
                        <m:r>
                          <a:rPr lang="vi-VN" sz="3200" b="1" i="1">
                            <a:latin typeface="Cambria Math"/>
                          </a:rPr>
                          <m:t>𝒖</m:t>
                        </m:r>
                      </m:den>
                    </m:f>
                    <m:r>
                      <a:rPr lang="en-US" sz="3200" b="1" i="1">
                        <a:latin typeface="Cambria Math"/>
                      </a:rPr>
                      <m:t>.</m:t>
                    </m:r>
                  </m:oMath>
                </a14:m>
                <a:r>
                  <a:rPr lang="en-US" sz="3200" b="1" smtClean="0">
                    <a:solidFill>
                      <a:srgbClr val="FF0000"/>
                    </a:solidFill>
                  </a:rPr>
                  <a:t>Chọn C</a:t>
                </a:r>
                <a:endParaRPr lang="en-US" sz="3200" b="1" dirty="0">
                  <a:solidFill>
                    <a:srgbClr val="FF0000"/>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0" y="55967"/>
                <a:ext cx="12192000" cy="6524938"/>
              </a:xfrm>
              <a:blipFill rotWithShape="1">
                <a:blip r:embed="rId2"/>
                <a:stretch>
                  <a:fillRect l="-1250"/>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2</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Thông</a:t>
            </a:r>
            <a:r>
              <a:rPr lang="en-US" b="1" dirty="0">
                <a:solidFill>
                  <a:schemeClr val="tx1"/>
                </a:solidFill>
                <a:latin typeface="Times New Roman" panose="02020603050405020304" pitchFamily="18" charset="0"/>
              </a:rPr>
              <a:t> </a:t>
            </a:r>
            <a:r>
              <a:rPr lang="en-US" b="1" dirty="0" err="1">
                <a:solidFill>
                  <a:schemeClr val="tx1"/>
                </a:solidFill>
                <a:latin typeface="Times New Roman" panose="02020603050405020304" pitchFamily="18" charset="0"/>
              </a:rPr>
              <a:t>hiểu</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18767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0" y="263236"/>
                <a:ext cx="12192000" cy="6176963"/>
              </a:xfrm>
            </p:spPr>
            <p:txBody>
              <a:bodyPr>
                <a:noAutofit/>
              </a:bodyPr>
              <a:lstStyle/>
              <a:p>
                <a:pPr marL="0" lvl="0" indent="0">
                  <a:buNone/>
                </a:pPr>
                <a:r>
                  <a:rPr lang="de-DE" sz="3200" b="1" dirty="0" smtClean="0">
                    <a:solidFill>
                      <a:srgbClr val="3333FF"/>
                    </a:solidFill>
                  </a:rPr>
                  <a:t>Câu 18</a:t>
                </a:r>
                <a:r>
                  <a:rPr lang="de-DE" sz="3200" b="1" smtClean="0">
                    <a:solidFill>
                      <a:srgbClr val="3333FF"/>
                    </a:solidFill>
                  </a:rPr>
                  <a:t>. </a:t>
                </a:r>
                <a:r>
                  <a:rPr lang="it-IT" sz="3200" b="1" smtClean="0"/>
                  <a:t>Tính </a:t>
                </a:r>
                <a:r>
                  <a:rPr lang="it-IT" sz="3200" b="1" dirty="0"/>
                  <a:t>đạo hàm của hàm số</a:t>
                </a:r>
                <a:r>
                  <a:rPr lang="vi-VN" sz="3200" b="1" dirty="0"/>
                  <a:t> </a:t>
                </a:r>
                <a14:m>
                  <m:oMath xmlns:m="http://schemas.openxmlformats.org/officeDocument/2006/math">
                    <m:r>
                      <a:rPr lang="en-US" sz="3200" b="1">
                        <a:latin typeface="Cambria Math"/>
                      </a:rPr>
                      <m:t>𝑦</m:t>
                    </m:r>
                    <m:r>
                      <a:rPr lang="en-US" sz="3200" b="1">
                        <a:latin typeface="Cambria Math"/>
                      </a:rPr>
                      <m:t>=</m:t>
                    </m:r>
                    <m:func>
                      <m:funcPr>
                        <m:ctrlPr>
                          <a:rPr lang="en-US" sz="3200" b="1" i="1">
                            <a:latin typeface="Cambria Math" panose="02040503050406030204" pitchFamily="18" charset="0"/>
                          </a:rPr>
                        </m:ctrlPr>
                      </m:funcPr>
                      <m:fName>
                        <m:r>
                          <a:rPr lang="en-US" sz="3200" b="1">
                            <a:latin typeface="Cambria Math"/>
                          </a:rPr>
                          <m:t>𝑙𝑛</m:t>
                        </m:r>
                      </m:fName>
                      <m:e>
                        <m:d>
                          <m:dPr>
                            <m:ctrlPr>
                              <a:rPr lang="en-US" sz="3200" b="1" i="1">
                                <a:latin typeface="Cambria Math" panose="02040503050406030204" pitchFamily="18" charset="0"/>
                              </a:rPr>
                            </m:ctrlPr>
                          </m:dPr>
                          <m:e>
                            <m:r>
                              <a:rPr lang="en-US" sz="3200" b="1">
                                <a:latin typeface="Cambria Math"/>
                              </a:rPr>
                              <m:t>1+</m:t>
                            </m:r>
                            <m:rad>
                              <m:radPr>
                                <m:degHide m:val="on"/>
                                <m:ctrlPr>
                                  <a:rPr lang="en-US" sz="3200" b="1" i="1">
                                    <a:latin typeface="Cambria Math" panose="02040503050406030204" pitchFamily="18" charset="0"/>
                                  </a:rPr>
                                </m:ctrlPr>
                              </m:radPr>
                              <m:deg/>
                              <m:e>
                                <m:r>
                                  <a:rPr lang="en-US" sz="3200" b="1">
                                    <a:latin typeface="Cambria Math"/>
                                  </a:rPr>
                                  <m:t>𝑥</m:t>
                                </m:r>
                                <m:r>
                                  <a:rPr lang="en-US" sz="3200" b="1">
                                    <a:latin typeface="Cambria Math"/>
                                  </a:rPr>
                                  <m:t>+1</m:t>
                                </m:r>
                              </m:e>
                            </m:rad>
                          </m:e>
                        </m:d>
                      </m:e>
                    </m:func>
                  </m:oMath>
                </a14:m>
                <a:r>
                  <a:rPr lang="it-IT" sz="3200" b="1" dirty="0" smtClean="0"/>
                  <a:t>.</a:t>
                </a:r>
              </a:p>
              <a:p>
                <a:pPr marL="0" indent="0">
                  <a:buNone/>
                </a:pPr>
                <a:r>
                  <a:rPr lang="en-US" sz="3200" b="1" smtClean="0"/>
                  <a:t>A.</a:t>
                </a:r>
                <a:r>
                  <a:rPr lang="en-US" sz="3200" smtClean="0"/>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𝑦</m:t>
                        </m:r>
                      </m:e>
                      <m:sup>
                        <m:r>
                          <a:rPr lang="en-US" sz="3200" i="1">
                            <a:latin typeface="Cambria Math"/>
                          </a:rPr>
                          <m:t>′</m:t>
                        </m:r>
                      </m:sup>
                    </m:sSup>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2</m:t>
                        </m:r>
                        <m:rad>
                          <m:radPr>
                            <m:degHide m:val="on"/>
                            <m:ctrlPr>
                              <a:rPr lang="en-US" sz="3200" i="1">
                                <a:latin typeface="Cambria Math" panose="02040503050406030204" pitchFamily="18" charset="0"/>
                              </a:rPr>
                            </m:ctrlPr>
                          </m:radPr>
                          <m:deg/>
                          <m:e>
                            <m:r>
                              <a:rPr lang="en-US" sz="3200" i="1">
                                <a:latin typeface="Cambria Math"/>
                              </a:rPr>
                              <m:t>𝑥</m:t>
                            </m:r>
                            <m:r>
                              <a:rPr lang="en-US" sz="3200" i="1">
                                <a:latin typeface="Cambria Math"/>
                              </a:rPr>
                              <m:t>+1</m:t>
                            </m:r>
                          </m:e>
                        </m:rad>
                        <m:d>
                          <m:dPr>
                            <m:ctrlPr>
                              <a:rPr lang="en-US" sz="3200" i="1">
                                <a:latin typeface="Cambria Math" panose="02040503050406030204" pitchFamily="18" charset="0"/>
                              </a:rPr>
                            </m:ctrlPr>
                          </m:dPr>
                          <m:e>
                            <m:r>
                              <a:rPr lang="en-US" sz="3200" i="1">
                                <a:latin typeface="Cambria Math"/>
                              </a:rPr>
                              <m:t>1+</m:t>
                            </m:r>
                            <m:rad>
                              <m:radPr>
                                <m:degHide m:val="on"/>
                                <m:ctrlPr>
                                  <a:rPr lang="en-US" sz="3200" i="1">
                                    <a:latin typeface="Cambria Math" panose="02040503050406030204" pitchFamily="18" charset="0"/>
                                  </a:rPr>
                                </m:ctrlPr>
                              </m:radPr>
                              <m:deg/>
                              <m:e>
                                <m:r>
                                  <a:rPr lang="en-US" sz="3200" i="1">
                                    <a:latin typeface="Cambria Math"/>
                                  </a:rPr>
                                  <m:t>𝑥</m:t>
                                </m:r>
                                <m:r>
                                  <a:rPr lang="en-US" sz="3200" i="1">
                                    <a:latin typeface="Cambria Math"/>
                                  </a:rPr>
                                  <m:t>+1</m:t>
                                </m:r>
                              </m:e>
                            </m:rad>
                          </m:e>
                        </m:d>
                      </m:den>
                    </m:f>
                  </m:oMath>
                </a14:m>
                <a:r>
                  <a:rPr lang="it-IT" sz="3200" dirty="0"/>
                  <a:t>.	</a:t>
                </a:r>
                <a:r>
                  <a:rPr lang="vi-VN" sz="3200" dirty="0"/>
                  <a:t>	</a:t>
                </a:r>
                <a:r>
                  <a:rPr lang="it-IT" sz="3200" b="1" dirty="0"/>
                  <a:t>B.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𝑦</m:t>
                        </m:r>
                      </m:e>
                      <m:sup>
                        <m:r>
                          <a:rPr lang="en-US" sz="3200" i="1">
                            <a:latin typeface="Cambria Math"/>
                          </a:rPr>
                          <m:t>′</m:t>
                        </m:r>
                      </m:sup>
                    </m:sSup>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1+</m:t>
                        </m:r>
                        <m:rad>
                          <m:radPr>
                            <m:degHide m:val="on"/>
                            <m:ctrlPr>
                              <a:rPr lang="en-US" sz="3200" i="1">
                                <a:latin typeface="Cambria Math" panose="02040503050406030204" pitchFamily="18" charset="0"/>
                              </a:rPr>
                            </m:ctrlPr>
                          </m:radPr>
                          <m:deg/>
                          <m:e>
                            <m:r>
                              <a:rPr lang="en-US" sz="3200" i="1">
                                <a:latin typeface="Cambria Math"/>
                              </a:rPr>
                              <m:t>𝑥</m:t>
                            </m:r>
                            <m:r>
                              <a:rPr lang="en-US" sz="3200" i="1">
                                <a:latin typeface="Cambria Math"/>
                              </a:rPr>
                              <m:t>+1</m:t>
                            </m:r>
                          </m:e>
                        </m:rad>
                      </m:den>
                    </m:f>
                  </m:oMath>
                </a14:m>
                <a:r>
                  <a:rPr lang="it-IT" sz="3200" dirty="0"/>
                  <a:t>.</a:t>
                </a:r>
                <a:endParaRPr lang="vi-VN" sz="3200" dirty="0"/>
              </a:p>
              <a:p>
                <a:pPr marL="0" indent="0">
                  <a:buNone/>
                </a:pPr>
                <a:r>
                  <a:rPr lang="it-IT" sz="3200" b="1" dirty="0"/>
                  <a:t>C.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𝑦</m:t>
                        </m:r>
                      </m:e>
                      <m:sup>
                        <m:r>
                          <a:rPr lang="en-US" sz="3200" i="1">
                            <a:latin typeface="Cambria Math"/>
                          </a:rPr>
                          <m:t>′</m:t>
                        </m:r>
                      </m:sup>
                    </m:sSup>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ad>
                          <m:radPr>
                            <m:degHide m:val="on"/>
                            <m:ctrlPr>
                              <a:rPr lang="en-US" sz="3200" i="1">
                                <a:latin typeface="Cambria Math" panose="02040503050406030204" pitchFamily="18" charset="0"/>
                              </a:rPr>
                            </m:ctrlPr>
                          </m:radPr>
                          <m:deg/>
                          <m:e>
                            <m:r>
                              <a:rPr lang="en-US" sz="3200" i="1">
                                <a:latin typeface="Cambria Math"/>
                              </a:rPr>
                              <m:t>𝑥</m:t>
                            </m:r>
                            <m:r>
                              <a:rPr lang="en-US" sz="3200" i="1">
                                <a:latin typeface="Cambria Math"/>
                              </a:rPr>
                              <m:t>+1</m:t>
                            </m:r>
                          </m:e>
                        </m:rad>
                        <m:d>
                          <m:dPr>
                            <m:ctrlPr>
                              <a:rPr lang="en-US" sz="3200" i="1">
                                <a:latin typeface="Cambria Math" panose="02040503050406030204" pitchFamily="18" charset="0"/>
                              </a:rPr>
                            </m:ctrlPr>
                          </m:dPr>
                          <m:e>
                            <m:r>
                              <a:rPr lang="en-US" sz="3200" i="1">
                                <a:latin typeface="Cambria Math"/>
                              </a:rPr>
                              <m:t>1+</m:t>
                            </m:r>
                            <m:rad>
                              <m:radPr>
                                <m:degHide m:val="on"/>
                                <m:ctrlPr>
                                  <a:rPr lang="en-US" sz="3200" i="1">
                                    <a:latin typeface="Cambria Math" panose="02040503050406030204" pitchFamily="18" charset="0"/>
                                  </a:rPr>
                                </m:ctrlPr>
                              </m:radPr>
                              <m:deg/>
                              <m:e>
                                <m:r>
                                  <a:rPr lang="en-US" sz="3200" i="1">
                                    <a:latin typeface="Cambria Math"/>
                                  </a:rPr>
                                  <m:t>𝑥</m:t>
                                </m:r>
                                <m:r>
                                  <a:rPr lang="en-US" sz="3200" i="1">
                                    <a:latin typeface="Cambria Math"/>
                                  </a:rPr>
                                  <m:t>+1</m:t>
                                </m:r>
                              </m:e>
                            </m:rad>
                          </m:e>
                        </m:d>
                      </m:den>
                    </m:f>
                  </m:oMath>
                </a14:m>
                <a:r>
                  <a:rPr lang="it-IT" sz="3200" dirty="0"/>
                  <a:t>.	</a:t>
                </a:r>
                <a:r>
                  <a:rPr lang="vi-VN" sz="3200" dirty="0"/>
                  <a:t>		</a:t>
                </a:r>
                <a:r>
                  <a:rPr lang="it-IT" sz="3200" b="1" dirty="0"/>
                  <a:t>D.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𝑦</m:t>
                        </m:r>
                      </m:e>
                      <m:sup>
                        <m:r>
                          <a:rPr lang="en-US" sz="3200" i="1">
                            <a:latin typeface="Cambria Math"/>
                          </a:rPr>
                          <m:t>′</m:t>
                        </m:r>
                      </m:sup>
                    </m:sSup>
                    <m:r>
                      <a:rPr lang="en-US" sz="3200" i="1">
                        <a:latin typeface="Cambria Math"/>
                      </a:rPr>
                      <m:t>=</m:t>
                    </m:r>
                    <m:f>
                      <m:fPr>
                        <m:ctrlPr>
                          <a:rPr lang="en-US" sz="3200" i="1">
                            <a:latin typeface="Cambria Math" panose="02040503050406030204" pitchFamily="18" charset="0"/>
                          </a:rPr>
                        </m:ctrlPr>
                      </m:fPr>
                      <m:num>
                        <m:r>
                          <a:rPr lang="en-US" sz="3200" i="1">
                            <a:latin typeface="Cambria Math"/>
                          </a:rPr>
                          <m:t>2</m:t>
                        </m:r>
                      </m:num>
                      <m:den>
                        <m:rad>
                          <m:radPr>
                            <m:degHide m:val="on"/>
                            <m:ctrlPr>
                              <a:rPr lang="en-US" sz="3200" i="1">
                                <a:latin typeface="Cambria Math" panose="02040503050406030204" pitchFamily="18" charset="0"/>
                              </a:rPr>
                            </m:ctrlPr>
                          </m:radPr>
                          <m:deg/>
                          <m:e>
                            <m:r>
                              <a:rPr lang="en-US" sz="3200" i="1">
                                <a:latin typeface="Cambria Math"/>
                              </a:rPr>
                              <m:t>𝑥</m:t>
                            </m:r>
                            <m:r>
                              <a:rPr lang="en-US" sz="3200" i="1">
                                <a:latin typeface="Cambria Math"/>
                              </a:rPr>
                              <m:t>+1</m:t>
                            </m:r>
                          </m:e>
                        </m:rad>
                        <m:d>
                          <m:dPr>
                            <m:ctrlPr>
                              <a:rPr lang="en-US" sz="3200" i="1">
                                <a:latin typeface="Cambria Math" panose="02040503050406030204" pitchFamily="18" charset="0"/>
                              </a:rPr>
                            </m:ctrlPr>
                          </m:dPr>
                          <m:e>
                            <m:r>
                              <a:rPr lang="en-US" sz="3200" i="1">
                                <a:latin typeface="Cambria Math"/>
                              </a:rPr>
                              <m:t>1+</m:t>
                            </m:r>
                            <m:rad>
                              <m:radPr>
                                <m:degHide m:val="on"/>
                                <m:ctrlPr>
                                  <a:rPr lang="en-US" sz="3200" i="1">
                                    <a:latin typeface="Cambria Math" panose="02040503050406030204" pitchFamily="18" charset="0"/>
                                  </a:rPr>
                                </m:ctrlPr>
                              </m:radPr>
                              <m:deg/>
                              <m:e>
                                <m:r>
                                  <a:rPr lang="en-US" sz="3200" i="1">
                                    <a:latin typeface="Cambria Math"/>
                                  </a:rPr>
                                  <m:t>𝑥</m:t>
                                </m:r>
                                <m:r>
                                  <a:rPr lang="en-US" sz="3200" i="1">
                                    <a:latin typeface="Cambria Math"/>
                                  </a:rPr>
                                  <m:t>+1</m:t>
                                </m:r>
                              </m:e>
                            </m:rad>
                          </m:e>
                        </m:d>
                      </m:den>
                    </m:f>
                  </m:oMath>
                </a14:m>
                <a:r>
                  <a:rPr lang="it-IT" sz="3200" dirty="0"/>
                  <a:t>.</a:t>
                </a:r>
                <a:endParaRPr lang="en-US" sz="3200" dirty="0"/>
              </a:p>
              <a:p>
                <a:endParaRPr lang="en-US" sz="3200" dirty="0"/>
              </a:p>
              <a:p>
                <a:pPr marL="0" indent="0" algn="ctr">
                  <a:buNone/>
                </a:pPr>
                <a:r>
                  <a:rPr lang="vi-VN" sz="3200" dirty="0">
                    <a:solidFill>
                      <a:srgbClr val="FF0000"/>
                    </a:solidFill>
                  </a:rPr>
                  <a:t>HD</a:t>
                </a:r>
                <a:r>
                  <a:rPr lang="vi-VN" sz="3200" dirty="0"/>
                  <a:t>:y=lnu suy ra </a:t>
                </a:r>
                <a14:m>
                  <m:oMath xmlns:m="http://schemas.openxmlformats.org/officeDocument/2006/math">
                    <m:sSup>
                      <m:sSupPr>
                        <m:ctrlPr>
                          <a:rPr lang="en-US" sz="3200" b="1" i="1">
                            <a:latin typeface="Cambria Math" panose="02040503050406030204" pitchFamily="18" charset="0"/>
                          </a:rPr>
                        </m:ctrlPr>
                      </m:sSupPr>
                      <m:e>
                        <m:r>
                          <a:rPr lang="en-US" sz="3200" b="1" i="1">
                            <a:latin typeface="Cambria Math"/>
                          </a:rPr>
                          <m:t>𝒚</m:t>
                        </m:r>
                      </m:e>
                      <m:sup>
                        <m:r>
                          <a:rPr lang="en-US" sz="3200" b="1" i="1">
                            <a:latin typeface="Cambria Math"/>
                          </a:rPr>
                          <m:t>′</m:t>
                        </m:r>
                      </m:sup>
                    </m:sSup>
                    <m:r>
                      <a:rPr lang="en-US" sz="3200" b="1" i="1">
                        <a:latin typeface="Cambria Math"/>
                      </a:rPr>
                      <m:t>=</m:t>
                    </m:r>
                    <m:f>
                      <m:fPr>
                        <m:ctrlPr>
                          <a:rPr lang="en-US" sz="3200" b="1" i="1">
                            <a:latin typeface="Cambria Math" panose="02040503050406030204" pitchFamily="18" charset="0"/>
                          </a:rPr>
                        </m:ctrlPr>
                      </m:fPr>
                      <m:num>
                        <m:r>
                          <a:rPr lang="vi-VN" sz="3200" b="1" i="1">
                            <a:latin typeface="Cambria Math"/>
                          </a:rPr>
                          <m:t>𝒖</m:t>
                        </m:r>
                        <m:r>
                          <a:rPr lang="vi-VN" sz="3200" b="1" i="1">
                            <a:latin typeface="Cambria Math"/>
                          </a:rPr>
                          <m:t>′</m:t>
                        </m:r>
                      </m:num>
                      <m:den>
                        <m:r>
                          <a:rPr lang="vi-VN" sz="3200" b="1" i="1">
                            <a:latin typeface="Cambria Math"/>
                          </a:rPr>
                          <m:t>𝒖</m:t>
                        </m:r>
                      </m:den>
                    </m:f>
                    <m:r>
                      <a:rPr lang="en-US" sz="3200" b="1" i="1">
                        <a:latin typeface="Cambria Math"/>
                      </a:rPr>
                      <m:t>.</m:t>
                    </m:r>
                  </m:oMath>
                </a14:m>
                <a:endParaRPr lang="en-US" sz="3200" dirty="0" smtClean="0"/>
              </a:p>
              <a:p>
                <a:pPr marL="0" indent="0" algn="ctr">
                  <a:buNone/>
                </a:pPr>
                <a:r>
                  <a:rPr lang="en-US" sz="3200" b="1" smtClean="0">
                    <a:solidFill>
                      <a:srgbClr val="FF0000"/>
                    </a:solidFill>
                  </a:rPr>
                  <a:t>Chọn A</a:t>
                </a:r>
                <a:endParaRPr lang="en-US" sz="3200" b="1" dirty="0">
                  <a:solidFill>
                    <a:srgbClr val="FF0000"/>
                  </a:solidFill>
                </a:endParaRPr>
              </a:p>
              <a:p>
                <a:pPr marL="0" lvl="0" indent="0">
                  <a:buNone/>
                </a:pP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0" y="263236"/>
                <a:ext cx="12192000" cy="6176963"/>
              </a:xfrm>
              <a:blipFill rotWithShape="1">
                <a:blip r:embed="rId2"/>
                <a:stretch>
                  <a:fillRect l="-1250" t="-1481"/>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2</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Thông</a:t>
            </a:r>
            <a:r>
              <a:rPr lang="en-US" b="1" dirty="0">
                <a:solidFill>
                  <a:schemeClr val="tx1"/>
                </a:solidFill>
                <a:latin typeface="Times New Roman" panose="02020603050405020304" pitchFamily="18" charset="0"/>
              </a:rPr>
              <a:t> </a:t>
            </a:r>
            <a:r>
              <a:rPr lang="en-US" b="1" dirty="0" err="1">
                <a:solidFill>
                  <a:schemeClr val="tx1"/>
                </a:solidFill>
                <a:latin typeface="Times New Roman" panose="02020603050405020304" pitchFamily="18" charset="0"/>
              </a:rPr>
              <a:t>hiểu</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7490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0" y="0"/>
                <a:ext cx="12192000" cy="6732754"/>
              </a:xfrm>
            </p:spPr>
            <p:txBody>
              <a:bodyPr>
                <a:noAutofit/>
              </a:bodyPr>
              <a:lstStyle/>
              <a:p>
                <a:pPr marL="0" indent="0" defTabSz="0">
                  <a:lnSpc>
                    <a:spcPct val="100000"/>
                  </a:lnSpc>
                  <a:spcBef>
                    <a:spcPts val="0"/>
                  </a:spcBef>
                  <a:buNone/>
                  <a:tabLst>
                    <a:tab pos="0" algn="l"/>
                  </a:tabLst>
                </a:pPr>
                <a:r>
                  <a:rPr lang="de-DE" sz="3200" b="1" dirty="0" smtClean="0">
                    <a:solidFill>
                      <a:srgbClr val="3333FF"/>
                    </a:solidFill>
                  </a:rPr>
                  <a:t>Câu </a:t>
                </a:r>
                <a:r>
                  <a:rPr lang="de-DE" sz="3200" b="1" smtClean="0">
                    <a:solidFill>
                      <a:srgbClr val="3333FF"/>
                    </a:solidFill>
                  </a:rPr>
                  <a:t>19. </a:t>
                </a:r>
                <a:r>
                  <a:rPr lang="en-US" sz="3200" dirty="0">
                    <a:ea typeface="Times New Roman" pitchFamily="18" charset="0"/>
                    <a:cs typeface="Times New Roman" panose="02020603050405020304" pitchFamily="18" charset="0"/>
                  </a:rPr>
                  <a:t>Cho </a:t>
                </a:r>
                <a:r>
                  <a:rPr lang="en-US" sz="3200" dirty="0" err="1">
                    <a:ea typeface="Times New Roman" pitchFamily="18" charset="0"/>
                    <a:cs typeface="Times New Roman" panose="02020603050405020304" pitchFamily="18" charset="0"/>
                  </a:rPr>
                  <a:t>ba</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số</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thực</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dương</a:t>
                </a:r>
                <a:r>
                  <a:rPr lang="en-US" sz="3200" dirty="0">
                    <a:ea typeface="Times New Roman" pitchFamily="18" charset="0"/>
                    <a:cs typeface="Times New Roman" panose="02020603050405020304" pitchFamily="18" charset="0"/>
                  </a:rPr>
                  <a:t> </a:t>
                </a:r>
                <a:r>
                  <a:rPr lang="en-US" sz="3200" i="1" dirty="0" err="1">
                    <a:latin typeface="Cambria Math" pitchFamily="18" charset="0"/>
                    <a:ea typeface="Times New Roman" pitchFamily="18" charset="0"/>
                    <a:cs typeface="Times New Roman" panose="02020603050405020304" pitchFamily="18" charset="0"/>
                  </a:rPr>
                  <a:t>a,b,c</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khác</a:t>
                </a:r>
                <a:r>
                  <a:rPr lang="en-US" sz="3200" dirty="0">
                    <a:ea typeface="Times New Roman" pitchFamily="18" charset="0"/>
                    <a:cs typeface="Times New Roman" panose="02020603050405020304" pitchFamily="18" charset="0"/>
                  </a:rPr>
                  <a:t> </a:t>
                </a:r>
                <a:r>
                  <a:rPr lang="en-US" sz="3200" i="1" dirty="0">
                    <a:latin typeface="Cambria Math" pitchFamily="18" charset="0"/>
                    <a:ea typeface="Times New Roman" pitchFamily="18" charset="0"/>
                    <a:cs typeface="Times New Roman" panose="02020603050405020304" pitchFamily="18" charset="0"/>
                  </a:rPr>
                  <a:t>1</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Đồ</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thị</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các</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hàm</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số</a:t>
                </a:r>
                <a:r>
                  <a:rPr lang="vi-VN" sz="3200" dirty="0">
                    <a:ea typeface="Times New Roman" pitchFamily="18" charset="0"/>
                    <a:cs typeface="Times New Roman" panose="02020603050405020304" pitchFamily="18" charset="0"/>
                  </a:rPr>
                  <a:t> </a:t>
                </a:r>
                <a14:m>
                  <m:oMath xmlns:m="http://schemas.openxmlformats.org/officeDocument/2006/math">
                    <m:r>
                      <a:rPr lang="en-US" sz="3600" i="1">
                        <a:latin typeface="Cambria Math"/>
                      </a:rPr>
                      <m:t>𝑦</m:t>
                    </m:r>
                    <m:r>
                      <a:rPr lang="en-US" sz="3600" i="1">
                        <a:latin typeface="Cambria Math"/>
                      </a:rPr>
                      <m:t>=</m:t>
                    </m:r>
                    <m:sSup>
                      <m:sSupPr>
                        <m:ctrlPr>
                          <a:rPr lang="en-US" sz="3600" i="1">
                            <a:latin typeface="Cambria Math" panose="02040503050406030204" pitchFamily="18" charset="0"/>
                          </a:rPr>
                        </m:ctrlPr>
                      </m:sSupPr>
                      <m:e>
                        <m:r>
                          <a:rPr lang="en-US" sz="3600" i="1">
                            <a:latin typeface="Cambria Math"/>
                          </a:rPr>
                          <m:t>𝑎</m:t>
                        </m:r>
                      </m:e>
                      <m:sup>
                        <m:r>
                          <a:rPr lang="en-US" sz="3600" i="1">
                            <a:latin typeface="Cambria Math"/>
                          </a:rPr>
                          <m:t>𝑥</m:t>
                        </m:r>
                      </m:sup>
                    </m:sSup>
                    <m:r>
                      <a:rPr lang="vi-VN" sz="3600" i="1">
                        <a:latin typeface="Cambria Math"/>
                      </a:rPr>
                      <m:t>,</m:t>
                    </m:r>
                    <m:r>
                      <a:rPr lang="en-US" sz="3200" i="1">
                        <a:latin typeface="Cambria Math"/>
                      </a:rPr>
                      <m:t>𝑦</m:t>
                    </m:r>
                    <m:r>
                      <a:rPr lang="en-US" sz="3200" i="1">
                        <a:latin typeface="Cambria Math"/>
                      </a:rPr>
                      <m:t>=</m:t>
                    </m:r>
                    <m:sSup>
                      <m:sSupPr>
                        <m:ctrlPr>
                          <a:rPr lang="en-US" sz="3200" i="1">
                            <a:latin typeface="Cambria Math" panose="02040503050406030204" pitchFamily="18" charset="0"/>
                          </a:rPr>
                        </m:ctrlPr>
                      </m:sSupPr>
                      <m:e>
                        <m:r>
                          <a:rPr lang="vi-VN" sz="3200" i="1">
                            <a:latin typeface="Cambria Math"/>
                          </a:rPr>
                          <m:t>𝑏</m:t>
                        </m:r>
                      </m:e>
                      <m:sup>
                        <m:r>
                          <a:rPr lang="en-US" sz="3200" i="1">
                            <a:latin typeface="Cambria Math"/>
                          </a:rPr>
                          <m:t>𝑥</m:t>
                        </m:r>
                      </m:sup>
                    </m:sSup>
                  </m:oMath>
                </a14:m>
                <a:r>
                  <a:rPr lang="vi-VN" sz="3200" dirty="0"/>
                  <a:t>,</a:t>
                </a:r>
                <a:r>
                  <a:rPr lang="en-US" sz="3200" dirty="0"/>
                  <a:t> </a:t>
                </a:r>
                <a14:m>
                  <m:oMath xmlns:m="http://schemas.openxmlformats.org/officeDocument/2006/math">
                    <m:r>
                      <a:rPr lang="en-US" sz="3200" i="1">
                        <a:latin typeface="Cambria Math"/>
                      </a:rPr>
                      <m:t>𝑦</m:t>
                    </m:r>
                    <m:r>
                      <a:rPr lang="en-US" sz="3200" i="1">
                        <a:latin typeface="Cambria Math"/>
                      </a:rPr>
                      <m:t>=</m:t>
                    </m:r>
                    <m:sSup>
                      <m:sSupPr>
                        <m:ctrlPr>
                          <a:rPr lang="en-US" sz="3200" i="1">
                            <a:latin typeface="Cambria Math" panose="02040503050406030204" pitchFamily="18" charset="0"/>
                          </a:rPr>
                        </m:ctrlPr>
                      </m:sSupPr>
                      <m:e>
                        <m:r>
                          <a:rPr lang="vi-VN" sz="3200" i="1">
                            <a:latin typeface="Cambria Math"/>
                          </a:rPr>
                          <m:t>𝑐</m:t>
                        </m:r>
                      </m:e>
                      <m:sup>
                        <m:r>
                          <a:rPr lang="en-US" sz="3200" i="1">
                            <a:latin typeface="Cambria Math"/>
                          </a:rPr>
                          <m:t>𝑥</m:t>
                        </m:r>
                      </m:sup>
                    </m:sSup>
                  </m:oMath>
                </a14:m>
                <a:r>
                  <a:rPr lang="en-US" sz="3200" dirty="0" smtClean="0">
                    <a:ea typeface="Times New Roman" pitchFamily="18" charset="0"/>
                    <a:cs typeface="Times New Roman" panose="02020603050405020304" pitchFamily="18" charset="0"/>
                  </a:rPr>
                  <a:t> </a:t>
                </a:r>
                <a:r>
                  <a:rPr lang="en-US" sz="3200" dirty="0">
                    <a:ea typeface="Times New Roman" pitchFamily="18" charset="0"/>
                    <a:cs typeface="Times New Roman" panose="02020603050405020304" pitchFamily="18" charset="0"/>
                  </a:rPr>
                  <a:t>được </a:t>
                </a:r>
                <a:r>
                  <a:rPr lang="en-US" sz="3200" dirty="0" err="1">
                    <a:ea typeface="Times New Roman" pitchFamily="18" charset="0"/>
                    <a:cs typeface="Times New Roman" panose="02020603050405020304" pitchFamily="18" charset="0"/>
                  </a:rPr>
                  <a:t>cho</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trong</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hình</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vẽ</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bên</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Mệnh</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đề</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nào</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dưới</a:t>
                </a:r>
                <a:r>
                  <a:rPr lang="en-US" sz="3200" dirty="0">
                    <a:ea typeface="Times New Roman" pitchFamily="18" charset="0"/>
                    <a:cs typeface="Times New Roman" panose="02020603050405020304" pitchFamily="18" charset="0"/>
                  </a:rPr>
                  <a:t> </a:t>
                </a:r>
                <a:r>
                  <a:rPr lang="en-US" sz="3200" dirty="0" err="1">
                    <a:ea typeface="Times New Roman" pitchFamily="18" charset="0"/>
                    <a:cs typeface="Times New Roman" panose="02020603050405020304" pitchFamily="18" charset="0"/>
                  </a:rPr>
                  <a:t>đây</a:t>
                </a:r>
                <a:r>
                  <a:rPr lang="en-US" sz="3200" dirty="0">
                    <a:ea typeface="Times New Roman" pitchFamily="18" charset="0"/>
                    <a:cs typeface="Times New Roman" panose="02020603050405020304" pitchFamily="18" charset="0"/>
                  </a:rPr>
                  <a:t> </a:t>
                </a:r>
                <a:r>
                  <a:rPr lang="en-US" sz="3200" err="1">
                    <a:ea typeface="Times New Roman" pitchFamily="18" charset="0"/>
                    <a:cs typeface="Times New Roman" panose="02020603050405020304" pitchFamily="18" charset="0"/>
                  </a:rPr>
                  <a:t>đúng</a:t>
                </a:r>
                <a:r>
                  <a:rPr lang="en-US" sz="3200" smtClean="0">
                    <a:ea typeface="Times New Roman" pitchFamily="18" charset="0"/>
                    <a:cs typeface="Times New Roman" panose="02020603050405020304" pitchFamily="18" charset="0"/>
                  </a:rPr>
                  <a:t>?</a:t>
                </a:r>
              </a:p>
              <a:p>
                <a:pPr marL="0" indent="0" defTabSz="0">
                  <a:lnSpc>
                    <a:spcPct val="100000"/>
                  </a:lnSpc>
                  <a:spcBef>
                    <a:spcPts val="0"/>
                  </a:spcBef>
                  <a:buNone/>
                  <a:tabLst>
                    <a:tab pos="0" algn="l"/>
                  </a:tabLst>
                </a:pPr>
                <a:r>
                  <a:rPr lang="en-US" sz="3200"/>
                  <a:t/>
                </a:r>
                <a:br>
                  <a:rPr lang="en-US" sz="3200"/>
                </a:br>
                <a:r>
                  <a:rPr lang="en-US" sz="3200" smtClean="0"/>
                  <a:t> </a:t>
                </a:r>
                <a:r>
                  <a:rPr lang="de-DE" sz="3200" b="1" smtClean="0">
                    <a:solidFill>
                      <a:srgbClr val="3333FF"/>
                    </a:solidFill>
                  </a:rPr>
                  <a:t>    </a:t>
                </a:r>
                <a:r>
                  <a:rPr lang="en-US" sz="3200" b="1" smtClean="0">
                    <a:solidFill>
                      <a:srgbClr val="0000FF"/>
                    </a:solidFill>
                    <a:ea typeface="Times New Roman" pitchFamily="18" charset="0"/>
                    <a:cs typeface="Times New Roman" panose="02020603050405020304" pitchFamily="18" charset="0"/>
                  </a:rPr>
                  <a:t>A. </a:t>
                </a:r>
                <a:r>
                  <a:rPr lang="en-US" sz="3200" b="1" i="1" smtClean="0">
                    <a:latin typeface="Cambria Math" pitchFamily="18" charset="0"/>
                    <a:ea typeface="Times New Roman" pitchFamily="18" charset="0"/>
                    <a:cs typeface="Times New Roman" panose="02020603050405020304" pitchFamily="18" charset="0"/>
                  </a:rPr>
                  <a:t>a&lt;b&lt;c</a:t>
                </a:r>
                <a:r>
                  <a:rPr lang="en-US" sz="3200">
                    <a:ea typeface="Times New Roman" pitchFamily="18" charset="0"/>
                    <a:cs typeface="Times New Roman" panose="02020603050405020304" pitchFamily="18" charset="0"/>
                  </a:rPr>
                  <a:t>.	</a:t>
                </a:r>
                <a:endParaRPr lang="en-US" sz="3200" smtClean="0">
                  <a:ea typeface="Times New Roman" pitchFamily="18" charset="0"/>
                  <a:cs typeface="Times New Roman" panose="02020603050405020304" pitchFamily="18" charset="0"/>
                </a:endParaRPr>
              </a:p>
              <a:p>
                <a:pPr marL="0" indent="0" defTabSz="0">
                  <a:lnSpc>
                    <a:spcPct val="100000"/>
                  </a:lnSpc>
                  <a:spcBef>
                    <a:spcPts val="0"/>
                  </a:spcBef>
                  <a:buNone/>
                  <a:tabLst>
                    <a:tab pos="0" algn="l"/>
                  </a:tabLst>
                </a:pPr>
                <a:r>
                  <a:rPr lang="en-US" sz="3200" b="1" smtClean="0">
                    <a:solidFill>
                      <a:srgbClr val="0000FF"/>
                    </a:solidFill>
                    <a:ea typeface="Times New Roman" pitchFamily="18" charset="0"/>
                    <a:cs typeface="Times New Roman" panose="02020603050405020304" pitchFamily="18" charset="0"/>
                  </a:rPr>
                  <a:t>			    B</a:t>
                </a:r>
                <a:r>
                  <a:rPr lang="en-US" sz="3200" b="1">
                    <a:solidFill>
                      <a:srgbClr val="0000FF"/>
                    </a:solidFill>
                    <a:ea typeface="Times New Roman" pitchFamily="18" charset="0"/>
                    <a:cs typeface="Times New Roman" panose="02020603050405020304" pitchFamily="18" charset="0"/>
                  </a:rPr>
                  <a:t>. </a:t>
                </a:r>
                <a:r>
                  <a:rPr lang="en-US" sz="3200" b="1" i="1">
                    <a:latin typeface="Cambria Math" pitchFamily="18" charset="0"/>
                    <a:ea typeface="Times New Roman" pitchFamily="18" charset="0"/>
                    <a:cs typeface="Times New Roman" panose="02020603050405020304" pitchFamily="18" charset="0"/>
                  </a:rPr>
                  <a:t>a&lt;c</a:t>
                </a:r>
                <a:r>
                  <a:rPr lang="vi-VN" sz="3200" b="1" i="1">
                    <a:latin typeface="Cambria Math" pitchFamily="18" charset="0"/>
                    <a:ea typeface="Times New Roman" pitchFamily="18" charset="0"/>
                    <a:cs typeface="Times New Roman" panose="02020603050405020304" pitchFamily="18" charset="0"/>
                  </a:rPr>
                  <a:t>&lt;</a:t>
                </a:r>
                <a:r>
                  <a:rPr lang="en-US" sz="3200" b="1" i="1">
                    <a:latin typeface="Cambria Math" pitchFamily="18" charset="0"/>
                    <a:ea typeface="Times New Roman" pitchFamily="18" charset="0"/>
                    <a:cs typeface="Times New Roman" panose="02020603050405020304" pitchFamily="18" charset="0"/>
                  </a:rPr>
                  <a:t>b.</a:t>
                </a:r>
                <a:r>
                  <a:rPr lang="en-US" sz="3200" b="1">
                    <a:ea typeface="Times New Roman" pitchFamily="18" charset="0"/>
                    <a:cs typeface="Times New Roman" panose="02020603050405020304" pitchFamily="18" charset="0"/>
                  </a:rPr>
                  <a:t>	</a:t>
                </a:r>
                <a:r>
                  <a:rPr lang="vi-VN" sz="3200" b="1">
                    <a:ea typeface="Times New Roman" pitchFamily="18" charset="0"/>
                    <a:cs typeface="Times New Roman" panose="02020603050405020304" pitchFamily="18" charset="0"/>
                  </a:rPr>
                  <a:t>	</a:t>
                </a:r>
                <a:endParaRPr lang="en-US" sz="3200" b="1" smtClean="0">
                  <a:ea typeface="Times New Roman" pitchFamily="18" charset="0"/>
                  <a:cs typeface="Times New Roman" panose="02020603050405020304" pitchFamily="18" charset="0"/>
                </a:endParaRPr>
              </a:p>
              <a:p>
                <a:pPr marL="0" indent="0" defTabSz="0">
                  <a:lnSpc>
                    <a:spcPct val="100000"/>
                  </a:lnSpc>
                  <a:spcBef>
                    <a:spcPts val="0"/>
                  </a:spcBef>
                  <a:buNone/>
                  <a:tabLst>
                    <a:tab pos="0" algn="l"/>
                  </a:tabLst>
                </a:pPr>
                <a:r>
                  <a:rPr lang="en-US" sz="3200" b="1" smtClean="0">
                    <a:solidFill>
                      <a:srgbClr val="0000FF"/>
                    </a:solidFill>
                    <a:ea typeface="Times New Roman" pitchFamily="18" charset="0"/>
                    <a:cs typeface="Times New Roman" panose="02020603050405020304" pitchFamily="18" charset="0"/>
                  </a:rPr>
                  <a:t>    C</a:t>
                </a:r>
                <a:r>
                  <a:rPr lang="en-US" sz="3200" b="1">
                    <a:solidFill>
                      <a:srgbClr val="0000FF"/>
                    </a:solidFill>
                    <a:ea typeface="Times New Roman" pitchFamily="18" charset="0"/>
                    <a:cs typeface="Times New Roman" panose="02020603050405020304" pitchFamily="18" charset="0"/>
                  </a:rPr>
                  <a:t>. </a:t>
                </a:r>
                <a:r>
                  <a:rPr lang="en-US" sz="3200" b="1" i="1">
                    <a:latin typeface="Cambria Math" pitchFamily="18" charset="0"/>
                    <a:ea typeface="Times New Roman" pitchFamily="18" charset="0"/>
                    <a:cs typeface="Times New Roman" panose="02020603050405020304" pitchFamily="18" charset="0"/>
                  </a:rPr>
                  <a:t>b&lt;c&lt;a</a:t>
                </a:r>
                <a:r>
                  <a:rPr lang="en-US" sz="3200">
                    <a:ea typeface="Times New Roman" pitchFamily="18" charset="0"/>
                    <a:cs typeface="Times New Roman" panose="02020603050405020304" pitchFamily="18" charset="0"/>
                  </a:rPr>
                  <a:t>.	</a:t>
                </a:r>
                <a:r>
                  <a:rPr lang="vi-VN" sz="3200">
                    <a:ea typeface="Times New Roman" pitchFamily="18" charset="0"/>
                    <a:cs typeface="Times New Roman" panose="02020603050405020304" pitchFamily="18" charset="0"/>
                  </a:rPr>
                  <a:t>	</a:t>
                </a:r>
                <a:endParaRPr lang="en-US" sz="3200" smtClean="0">
                  <a:ea typeface="Times New Roman" pitchFamily="18" charset="0"/>
                  <a:cs typeface="Times New Roman" panose="02020603050405020304" pitchFamily="18" charset="0"/>
                </a:endParaRPr>
              </a:p>
              <a:p>
                <a:pPr marL="0" indent="0" defTabSz="0">
                  <a:lnSpc>
                    <a:spcPct val="100000"/>
                  </a:lnSpc>
                  <a:spcBef>
                    <a:spcPts val="0"/>
                  </a:spcBef>
                  <a:buNone/>
                  <a:tabLst>
                    <a:tab pos="0" algn="l"/>
                  </a:tabLst>
                </a:pPr>
                <a:r>
                  <a:rPr lang="en-US" sz="3200" b="1" smtClean="0">
                    <a:solidFill>
                      <a:srgbClr val="0000FF"/>
                    </a:solidFill>
                    <a:ea typeface="Times New Roman" pitchFamily="18" charset="0"/>
                    <a:cs typeface="Times New Roman" panose="02020603050405020304" pitchFamily="18" charset="0"/>
                  </a:rPr>
                  <a:t>    D</a:t>
                </a:r>
                <a:r>
                  <a:rPr lang="en-US" sz="3200" b="1">
                    <a:solidFill>
                      <a:srgbClr val="0000FF"/>
                    </a:solidFill>
                    <a:ea typeface="Times New Roman" pitchFamily="18" charset="0"/>
                    <a:cs typeface="Times New Roman" panose="02020603050405020304" pitchFamily="18" charset="0"/>
                  </a:rPr>
                  <a:t>. </a:t>
                </a:r>
                <a:r>
                  <a:rPr lang="en-US" sz="3200" b="1" i="1">
                    <a:latin typeface="Cambria Math" pitchFamily="18" charset="0"/>
                    <a:ea typeface="Times New Roman" pitchFamily="18" charset="0"/>
                    <a:cs typeface="Times New Roman" panose="02020603050405020304" pitchFamily="18" charset="0"/>
                  </a:rPr>
                  <a:t>c&lt;a&lt;b</a:t>
                </a:r>
                <a:r>
                  <a:rPr lang="en-US" sz="3200">
                    <a:ea typeface="Times New Roman" pitchFamily="18" charset="0"/>
                    <a:cs typeface="Times New Roman" panose="02020603050405020304" pitchFamily="18" charset="0"/>
                  </a:rPr>
                  <a:t>.</a:t>
                </a:r>
                <a:endParaRPr lang="en-US" sz="3200">
                  <a:cs typeface="Times New Roman" panose="02020603050405020304" pitchFamily="18" charset="0"/>
                </a:endParaRPr>
              </a:p>
              <a:p>
                <a:pPr marL="0" indent="0" defTabSz="0">
                  <a:lnSpc>
                    <a:spcPct val="100000"/>
                  </a:lnSpc>
                  <a:spcBef>
                    <a:spcPts val="0"/>
                  </a:spcBef>
                  <a:buNone/>
                  <a:tabLst>
                    <a:tab pos="0" algn="l"/>
                  </a:tabLst>
                </a:pPr>
                <a:endParaRPr lang="en-US" sz="3200" smtClean="0">
                  <a:solidFill>
                    <a:srgbClr val="FF0000"/>
                  </a:solidFill>
                </a:endParaRPr>
              </a:p>
              <a:p>
                <a:pPr marL="0" indent="0" defTabSz="0">
                  <a:lnSpc>
                    <a:spcPct val="100000"/>
                  </a:lnSpc>
                  <a:spcBef>
                    <a:spcPts val="0"/>
                  </a:spcBef>
                  <a:buNone/>
                  <a:tabLst>
                    <a:tab pos="0" algn="l"/>
                  </a:tabLst>
                </a:pPr>
                <a:r>
                  <a:rPr lang="vi-VN" sz="3200" smtClean="0">
                    <a:solidFill>
                      <a:srgbClr val="FF0000"/>
                    </a:solidFill>
                  </a:rPr>
                  <a:t>HD</a:t>
                </a:r>
                <a:r>
                  <a:rPr lang="vi-VN" sz="3200" smtClean="0"/>
                  <a:t>:Xét </a:t>
                </a:r>
                <a:r>
                  <a:rPr lang="vi-VN" sz="3200" dirty="0"/>
                  <a:t>giao điểm của đường </a:t>
                </a:r>
                <a:r>
                  <a:rPr lang="vi-VN" sz="3200"/>
                  <a:t>thẳng </a:t>
                </a:r>
                <a:endParaRPr lang="en-US" sz="3200" smtClean="0"/>
              </a:p>
              <a:p>
                <a:pPr marL="0" indent="0" defTabSz="0">
                  <a:lnSpc>
                    <a:spcPct val="100000"/>
                  </a:lnSpc>
                  <a:spcBef>
                    <a:spcPts val="0"/>
                  </a:spcBef>
                  <a:buNone/>
                  <a:tabLst>
                    <a:tab pos="0" algn="l"/>
                  </a:tabLst>
                </a:pPr>
                <a:r>
                  <a:rPr lang="vi-VN" sz="3200" smtClean="0"/>
                  <a:t>x=1 </a:t>
                </a:r>
                <a:r>
                  <a:rPr lang="vi-VN" sz="3200" dirty="0"/>
                  <a:t>với ba đồ thị </a:t>
                </a:r>
                <a:r>
                  <a:rPr lang="vi-VN" sz="3200"/>
                  <a:t>hàm </a:t>
                </a:r>
                <a:r>
                  <a:rPr lang="vi-VN" sz="3200" smtClean="0"/>
                  <a:t>số</a:t>
                </a:r>
                <a:r>
                  <a:rPr lang="en-US" sz="3200" smtClean="0"/>
                  <a:t>. </a:t>
                </a:r>
                <a:r>
                  <a:rPr lang="en-US" sz="3200" b="1">
                    <a:solidFill>
                      <a:srgbClr val="FF0000"/>
                    </a:solidFill>
                  </a:rPr>
                  <a:t>Chọn </a:t>
                </a:r>
                <a:r>
                  <a:rPr lang="en-US" sz="3200" b="1" smtClean="0">
                    <a:solidFill>
                      <a:srgbClr val="FF0000"/>
                    </a:solidFill>
                  </a:rPr>
                  <a:t>B</a:t>
                </a:r>
                <a:endParaRPr lang="en-US" sz="3200" dirty="0"/>
              </a:p>
              <a:p>
                <a:pPr marL="0" lvl="0" indent="0" defTabSz="0">
                  <a:lnSpc>
                    <a:spcPct val="100000"/>
                  </a:lnSpc>
                  <a:spcBef>
                    <a:spcPts val="0"/>
                  </a:spcBef>
                  <a:buNone/>
                  <a:tabLst>
                    <a:tab pos="0" algn="l"/>
                  </a:tabLst>
                </a:pP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0" y="0"/>
                <a:ext cx="12192000" cy="6732754"/>
              </a:xfrm>
              <a:blipFill rotWithShape="1">
                <a:blip r:embed="rId2"/>
                <a:stretch>
                  <a:fillRect l="-1250" t="-1268" r="-100"/>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2</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Thông</a:t>
            </a:r>
            <a:r>
              <a:rPr lang="en-US" b="1" dirty="0">
                <a:solidFill>
                  <a:schemeClr val="tx1"/>
                </a:solidFill>
                <a:latin typeface="Times New Roman" panose="02020603050405020304" pitchFamily="18" charset="0"/>
              </a:rPr>
              <a:t> </a:t>
            </a:r>
            <a:r>
              <a:rPr lang="en-US" b="1" dirty="0" err="1">
                <a:solidFill>
                  <a:schemeClr val="tx1"/>
                </a:solidFill>
                <a:latin typeface="Times New Roman" panose="02020603050405020304" pitchFamily="18" charset="0"/>
              </a:rPr>
              <a:t>hiểu</a:t>
            </a:r>
            <a:endParaRPr lang="en-US" b="1" dirty="0">
              <a:solidFill>
                <a:schemeClr val="tx1"/>
              </a:solidFill>
              <a:latin typeface="Times New Roman" panose="02020603050405020304"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074" y="1335594"/>
            <a:ext cx="4559027" cy="419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10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74964" y="416191"/>
                <a:ext cx="11617036" cy="5711653"/>
              </a:xfrm>
            </p:spPr>
            <p:txBody>
              <a:bodyPr>
                <a:noAutofit/>
              </a:bodyPr>
              <a:lstStyle/>
              <a:p>
                <a:pPr marL="0" indent="0" algn="just">
                  <a:spcAft>
                    <a:spcPts val="0"/>
                  </a:spcAft>
                  <a:buNone/>
                  <a:tabLst>
                    <a:tab pos="629920" algn="l"/>
                  </a:tabLst>
                </a:pPr>
                <a:r>
                  <a:rPr lang="de-DE" sz="3200" b="1" dirty="0">
                    <a:solidFill>
                      <a:srgbClr val="3333FF"/>
                    </a:solidFill>
                  </a:rPr>
                  <a:t>Câu 20</a:t>
                </a:r>
                <a:r>
                  <a:rPr lang="de-DE" sz="3200" b="1">
                    <a:solidFill>
                      <a:srgbClr val="3333FF"/>
                    </a:solidFill>
                  </a:rPr>
                  <a:t>. </a:t>
                </a:r>
                <a:r>
                  <a:rPr lang="vi-VN" sz="3200" smtClean="0"/>
                  <a:t>Cho </a:t>
                </a:r>
                <a:r>
                  <a:rPr lang="vi-VN" sz="3200" dirty="0"/>
                  <a:t>hà</a:t>
                </a:r>
                <a:r>
                  <a:rPr lang="en-US" sz="3200" dirty="0"/>
                  <a:t>m </a:t>
                </a:r>
                <a:r>
                  <a:rPr lang="en-US" sz="3200" dirty="0" err="1"/>
                  <a:t>số</a:t>
                </a:r>
                <a:r>
                  <a:rPr lang="en-US" sz="3200" dirty="0"/>
                  <a:t> </a:t>
                </a:r>
                <a14:m>
                  <m:oMath xmlns:m="http://schemas.openxmlformats.org/officeDocument/2006/math">
                    <m:r>
                      <a:rPr lang="en-US" sz="3200" i="1">
                        <a:latin typeface="Cambria Math"/>
                      </a:rPr>
                      <m:t>𝑓</m:t>
                    </m:r>
                    <m:d>
                      <m:dPr>
                        <m:ctrlPr>
                          <a:rPr lang="en-US" sz="3200" i="1">
                            <a:latin typeface="Cambria Math" panose="02040503050406030204" pitchFamily="18" charset="0"/>
                          </a:rPr>
                        </m:ctrlPr>
                      </m:dPr>
                      <m:e>
                        <m:r>
                          <a:rPr lang="en-US" sz="3200" i="1">
                            <a:latin typeface="Cambria Math"/>
                          </a:rPr>
                          <m:t>𝑥</m:t>
                        </m:r>
                      </m:e>
                    </m:d>
                    <m:r>
                      <a:rPr lang="en-US" sz="3200" i="1">
                        <a:latin typeface="Cambria Math"/>
                      </a:rPr>
                      <m:t>=</m:t>
                    </m:r>
                    <m:func>
                      <m:funcPr>
                        <m:ctrlPr>
                          <a:rPr lang="en-US" sz="3200" i="1">
                            <a:latin typeface="Cambria Math" panose="02040503050406030204" pitchFamily="18" charset="0"/>
                          </a:rPr>
                        </m:ctrlPr>
                      </m:funcPr>
                      <m:fName>
                        <m:sSup>
                          <m:sSupPr>
                            <m:ctrlPr>
                              <a:rPr lang="en-US" sz="3200" i="1">
                                <a:latin typeface="Cambria Math" panose="02040503050406030204" pitchFamily="18" charset="0"/>
                              </a:rPr>
                            </m:ctrlPr>
                          </m:sSupPr>
                          <m:e>
                            <m:r>
                              <a:rPr lang="en-US" sz="3200" i="1">
                                <a:latin typeface="Cambria Math"/>
                              </a:rPr>
                              <m:t>𝑒</m:t>
                            </m:r>
                          </m:e>
                          <m:sup>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3</m:t>
                                </m:r>
                              </m:den>
                            </m:f>
                            <m:sSup>
                              <m:sSupPr>
                                <m:ctrlPr>
                                  <a:rPr lang="en-US" sz="3200" i="1">
                                    <a:latin typeface="Cambria Math" panose="02040503050406030204" pitchFamily="18" charset="0"/>
                                  </a:rPr>
                                </m:ctrlPr>
                              </m:sSupPr>
                              <m:e>
                                <m:r>
                                  <a:rPr lang="en-US" sz="3200" i="1">
                                    <a:latin typeface="Cambria Math"/>
                                  </a:rPr>
                                  <m:t>𝑥</m:t>
                                </m:r>
                              </m:e>
                              <m:sup>
                                <m:r>
                                  <a:rPr lang="en-US" sz="3200" i="1">
                                    <a:latin typeface="Cambria Math"/>
                                  </a:rPr>
                                  <m:t>3</m:t>
                                </m:r>
                              </m:sup>
                            </m:sSup>
                            <m:r>
                              <a:rPr lang="en-US" sz="3200" i="1">
                                <a:latin typeface="Cambria Math"/>
                              </a:rPr>
                              <m:t>−</m:t>
                            </m:r>
                            <m:f>
                              <m:fPr>
                                <m:ctrlPr>
                                  <a:rPr lang="en-US" sz="3200" i="1">
                                    <a:latin typeface="Cambria Math" panose="02040503050406030204" pitchFamily="18" charset="0"/>
                                  </a:rPr>
                                </m:ctrlPr>
                              </m:fPr>
                              <m:num>
                                <m:r>
                                  <a:rPr lang="en-US" sz="3200" i="1">
                                    <a:latin typeface="Cambria Math"/>
                                  </a:rPr>
                                  <m:t>3</m:t>
                                </m:r>
                              </m:num>
                              <m:den>
                                <m:r>
                                  <a:rPr lang="en-US" sz="3200" i="1">
                                    <a:latin typeface="Cambria Math"/>
                                  </a:rPr>
                                  <m:t>2</m:t>
                                </m:r>
                              </m:den>
                            </m:f>
                            <m:sSup>
                              <m:sSupPr>
                                <m:ctrlPr>
                                  <a:rPr lang="en-US" sz="3200" i="1">
                                    <a:latin typeface="Cambria Math" panose="02040503050406030204" pitchFamily="18" charset="0"/>
                                  </a:rPr>
                                </m:ctrlPr>
                              </m:sSupPr>
                              <m:e>
                                <m:r>
                                  <a:rPr lang="en-US" sz="3200" i="1">
                                    <a:latin typeface="Cambria Math"/>
                                  </a:rPr>
                                  <m:t>𝑥</m:t>
                                </m:r>
                              </m:e>
                              <m:sup>
                                <m:r>
                                  <a:rPr lang="en-US" sz="3200" i="1">
                                    <a:latin typeface="Cambria Math"/>
                                  </a:rPr>
                                  <m:t>2</m:t>
                                </m:r>
                              </m:sup>
                            </m:sSup>
                          </m:sup>
                        </m:sSup>
                      </m:fName>
                      <m:e/>
                    </m:func>
                  </m:oMath>
                </a14:m>
                <a:r>
                  <a:rPr lang="en-US" sz="3200" dirty="0"/>
                  <a:t>. </a:t>
                </a:r>
                <a:r>
                  <a:rPr lang="en-US" sz="3200" dirty="0" err="1"/>
                  <a:t>Tìm</a:t>
                </a:r>
                <a:r>
                  <a:rPr lang="en-US" sz="3200" dirty="0"/>
                  <a:t> </a:t>
                </a:r>
                <a:r>
                  <a:rPr lang="en-US" sz="3200" dirty="0" err="1"/>
                  <a:t>mệnh</a:t>
                </a:r>
                <a:r>
                  <a:rPr lang="en-US" sz="3200" dirty="0"/>
                  <a:t> </a:t>
                </a:r>
                <a:r>
                  <a:rPr lang="en-US" sz="3200" dirty="0" err="1"/>
                  <a:t>đề</a:t>
                </a:r>
                <a:r>
                  <a:rPr lang="en-US" sz="3200" dirty="0"/>
                  <a:t> </a:t>
                </a:r>
                <a:r>
                  <a:rPr lang="en-US" sz="3200" err="1"/>
                  <a:t>đúng</a:t>
                </a:r>
                <a:r>
                  <a:rPr lang="en-US" sz="3200" smtClean="0"/>
                  <a:t>.</a:t>
                </a:r>
              </a:p>
              <a:p>
                <a:pPr marL="0" indent="0">
                  <a:buNone/>
                </a:pPr>
                <a:r>
                  <a:rPr lang="pt-BR" sz="3200" b="1" dirty="0"/>
                  <a:t>A. </a:t>
                </a:r>
                <a:r>
                  <a:rPr lang="en-US" sz="3200" dirty="0" err="1"/>
                  <a:t>Hàm</a:t>
                </a:r>
                <a:r>
                  <a:rPr lang="en-US" sz="3200" dirty="0"/>
                  <a:t> </a:t>
                </a:r>
                <a:r>
                  <a:rPr lang="en-US" sz="3200" dirty="0" err="1"/>
                  <a:t>số</a:t>
                </a:r>
                <a:r>
                  <a:rPr lang="en-US" sz="3200" dirty="0"/>
                  <a:t> </a:t>
                </a:r>
                <a14:m>
                  <m:oMath xmlns:m="http://schemas.openxmlformats.org/officeDocument/2006/math">
                    <m:r>
                      <a:rPr lang="en-US" sz="3200" i="1">
                        <a:latin typeface="Cambria Math"/>
                      </a:rPr>
                      <m:t>𝑓</m:t>
                    </m:r>
                    <m:d>
                      <m:dPr>
                        <m:ctrlPr>
                          <a:rPr lang="en-US" sz="3200" i="1">
                            <a:latin typeface="Cambria Math" panose="02040503050406030204" pitchFamily="18" charset="0"/>
                          </a:rPr>
                        </m:ctrlPr>
                      </m:dPr>
                      <m:e>
                        <m:r>
                          <a:rPr lang="en-US" sz="3200" i="1">
                            <a:latin typeface="Cambria Math"/>
                          </a:rPr>
                          <m:t>𝑥</m:t>
                        </m:r>
                      </m:e>
                    </m:d>
                  </m:oMath>
                </a14:m>
                <a:r>
                  <a:rPr lang="en-US" sz="3200" dirty="0"/>
                  <a:t> </a:t>
                </a:r>
                <a:r>
                  <a:rPr lang="en-US" sz="3200" dirty="0" err="1"/>
                  <a:t>đồng</a:t>
                </a:r>
                <a:r>
                  <a:rPr lang="en-US" sz="3200" dirty="0"/>
                  <a:t> </a:t>
                </a:r>
                <a:r>
                  <a:rPr lang="en-US" sz="3200" dirty="0" err="1"/>
                  <a:t>biến</a:t>
                </a:r>
                <a:r>
                  <a:rPr lang="en-US" sz="3200" dirty="0"/>
                  <a:t> </a:t>
                </a:r>
                <a:r>
                  <a:rPr lang="en-US" sz="3200" dirty="0" err="1"/>
                  <a:t>trên</a:t>
                </a:r>
                <a:r>
                  <a:rPr lang="en-US" sz="3200" dirty="0"/>
                  <a:t> </a:t>
                </a:r>
                <a:r>
                  <a:rPr lang="en-US" sz="3200" dirty="0" err="1"/>
                  <a:t>mỗi</a:t>
                </a:r>
                <a:r>
                  <a:rPr lang="en-US" sz="3200" dirty="0"/>
                  <a:t> </a:t>
                </a:r>
                <a:r>
                  <a:rPr lang="en-US" sz="3200" dirty="0" err="1"/>
                  <a:t>khoảng</a:t>
                </a:r>
                <a:r>
                  <a:rPr lang="en-US" sz="3200" dirty="0"/>
                  <a:t> </a:t>
                </a:r>
                <a14:m>
                  <m:oMath xmlns:m="http://schemas.openxmlformats.org/officeDocument/2006/math">
                    <m:d>
                      <m:dPr>
                        <m:ctrlPr>
                          <a:rPr lang="en-US" sz="3200" i="1">
                            <a:latin typeface="Cambria Math" panose="02040503050406030204" pitchFamily="18" charset="0"/>
                          </a:rPr>
                        </m:ctrlPr>
                      </m:dPr>
                      <m:e>
                        <m:r>
                          <a:rPr lang="en-US" sz="3200" i="1">
                            <a:latin typeface="Cambria Math"/>
                          </a:rPr>
                          <m:t>−∞;0</m:t>
                        </m:r>
                      </m:e>
                    </m:d>
                  </m:oMath>
                </a14:m>
                <a:r>
                  <a:rPr lang="en-US" sz="3200" dirty="0"/>
                  <a:t> </a:t>
                </a:r>
                <a:r>
                  <a:rPr lang="en-US" sz="3200" dirty="0" err="1"/>
                  <a:t>và</a:t>
                </a:r>
                <a:r>
                  <a:rPr lang="en-US" sz="3200" dirty="0"/>
                  <a:t> </a:t>
                </a:r>
                <a14:m>
                  <m:oMath xmlns:m="http://schemas.openxmlformats.org/officeDocument/2006/math">
                    <m:d>
                      <m:dPr>
                        <m:ctrlPr>
                          <a:rPr lang="en-US" sz="3200" i="1">
                            <a:latin typeface="Cambria Math" panose="02040503050406030204" pitchFamily="18" charset="0"/>
                          </a:rPr>
                        </m:ctrlPr>
                      </m:dPr>
                      <m:e>
                        <m:r>
                          <a:rPr lang="en-US" sz="3200" i="1">
                            <a:latin typeface="Cambria Math"/>
                          </a:rPr>
                          <m:t>3;+∞</m:t>
                        </m:r>
                      </m:e>
                    </m:d>
                  </m:oMath>
                </a14:m>
                <a:r>
                  <a:rPr lang="pt-BR" sz="3200" dirty="0"/>
                  <a:t>.</a:t>
                </a:r>
                <a:endParaRPr lang="en-US" sz="3200" dirty="0"/>
              </a:p>
              <a:p>
                <a:pPr marL="0" indent="0">
                  <a:buNone/>
                </a:pPr>
                <a:r>
                  <a:rPr lang="pt-BR" sz="3200" b="1" dirty="0"/>
                  <a:t>B. </a:t>
                </a:r>
                <a:r>
                  <a:rPr lang="en-US" sz="3200" dirty="0" err="1"/>
                  <a:t>Hàm</a:t>
                </a:r>
                <a:r>
                  <a:rPr lang="en-US" sz="3200" dirty="0"/>
                  <a:t> </a:t>
                </a:r>
                <a:r>
                  <a:rPr lang="en-US" sz="3200" dirty="0" err="1"/>
                  <a:t>số</a:t>
                </a:r>
                <a:r>
                  <a:rPr lang="en-US" sz="3200" dirty="0"/>
                  <a:t> </a:t>
                </a:r>
                <a14:m>
                  <m:oMath xmlns:m="http://schemas.openxmlformats.org/officeDocument/2006/math">
                    <m:r>
                      <a:rPr lang="en-US" sz="3200" i="1">
                        <a:latin typeface="Cambria Math"/>
                      </a:rPr>
                      <m:t>𝑓</m:t>
                    </m:r>
                    <m:d>
                      <m:dPr>
                        <m:ctrlPr>
                          <a:rPr lang="en-US" sz="3200" i="1">
                            <a:latin typeface="Cambria Math" panose="02040503050406030204" pitchFamily="18" charset="0"/>
                          </a:rPr>
                        </m:ctrlPr>
                      </m:dPr>
                      <m:e>
                        <m:r>
                          <a:rPr lang="en-US" sz="3200" i="1">
                            <a:latin typeface="Cambria Math"/>
                          </a:rPr>
                          <m:t>𝑥</m:t>
                        </m:r>
                      </m:e>
                    </m:d>
                  </m:oMath>
                </a14:m>
                <a:r>
                  <a:rPr lang="en-US" sz="3200" dirty="0"/>
                  <a:t> </a:t>
                </a:r>
                <a:r>
                  <a:rPr lang="en-US" sz="3200" dirty="0" err="1"/>
                  <a:t>đồng</a:t>
                </a:r>
                <a:r>
                  <a:rPr lang="en-US" sz="3200" dirty="0"/>
                  <a:t> </a:t>
                </a:r>
                <a:r>
                  <a:rPr lang="en-US" sz="3200" dirty="0" err="1"/>
                  <a:t>biến</a:t>
                </a:r>
                <a:r>
                  <a:rPr lang="en-US" sz="3200" dirty="0"/>
                  <a:t> </a:t>
                </a:r>
                <a:r>
                  <a:rPr lang="en-US" sz="3200" dirty="0" err="1"/>
                  <a:t>trên</a:t>
                </a:r>
                <a:r>
                  <a:rPr lang="en-US" sz="3200" dirty="0"/>
                  <a:t> </a:t>
                </a:r>
                <a:r>
                  <a:rPr lang="en-US" sz="3200" dirty="0" err="1"/>
                  <a:t>khoảng</a:t>
                </a:r>
                <a:r>
                  <a:rPr lang="en-US" sz="3200" dirty="0"/>
                  <a:t> </a:t>
                </a:r>
                <a14:m>
                  <m:oMath xmlns:m="http://schemas.openxmlformats.org/officeDocument/2006/math">
                    <m:d>
                      <m:dPr>
                        <m:ctrlPr>
                          <a:rPr lang="en-US" sz="3200" i="1">
                            <a:latin typeface="Cambria Math" panose="02040503050406030204" pitchFamily="18" charset="0"/>
                          </a:rPr>
                        </m:ctrlPr>
                      </m:dPr>
                      <m:e>
                        <m:r>
                          <a:rPr lang="en-US" sz="3200" i="1">
                            <a:latin typeface="Cambria Math"/>
                          </a:rPr>
                          <m:t>−∞;+∞</m:t>
                        </m:r>
                      </m:e>
                    </m:d>
                  </m:oMath>
                </a14:m>
                <a:r>
                  <a:rPr lang="pt-BR" sz="3200" dirty="0"/>
                  <a:t>.</a:t>
                </a:r>
                <a:endParaRPr lang="en-US" sz="3200" dirty="0"/>
              </a:p>
              <a:p>
                <a:pPr marL="0" indent="0">
                  <a:buNone/>
                </a:pPr>
                <a:r>
                  <a:rPr lang="pt-BR" sz="3200" b="1" dirty="0"/>
                  <a:t>C. </a:t>
                </a:r>
                <a:r>
                  <a:rPr lang="en-US" sz="3200" dirty="0" err="1"/>
                  <a:t>Hàm</a:t>
                </a:r>
                <a:r>
                  <a:rPr lang="en-US" sz="3200" dirty="0"/>
                  <a:t> </a:t>
                </a:r>
                <a:r>
                  <a:rPr lang="en-US" sz="3200" dirty="0" err="1"/>
                  <a:t>số</a:t>
                </a:r>
                <a:r>
                  <a:rPr lang="en-US" sz="3200" dirty="0"/>
                  <a:t> </a:t>
                </a:r>
                <a14:m>
                  <m:oMath xmlns:m="http://schemas.openxmlformats.org/officeDocument/2006/math">
                    <m:r>
                      <a:rPr lang="en-US" sz="3200" i="1">
                        <a:latin typeface="Cambria Math"/>
                      </a:rPr>
                      <m:t>𝑓</m:t>
                    </m:r>
                    <m:d>
                      <m:dPr>
                        <m:ctrlPr>
                          <a:rPr lang="en-US" sz="3200" i="1">
                            <a:latin typeface="Cambria Math" panose="02040503050406030204" pitchFamily="18" charset="0"/>
                          </a:rPr>
                        </m:ctrlPr>
                      </m:dPr>
                      <m:e>
                        <m:r>
                          <a:rPr lang="en-US" sz="3200" i="1">
                            <a:latin typeface="Cambria Math"/>
                          </a:rPr>
                          <m:t>𝑥</m:t>
                        </m:r>
                      </m:e>
                    </m:d>
                  </m:oMath>
                </a14:m>
                <a:r>
                  <a:rPr lang="en-US" sz="3200" dirty="0"/>
                  <a:t> </a:t>
                </a:r>
                <a:r>
                  <a:rPr lang="en-US" sz="3200" dirty="0" err="1"/>
                  <a:t>đồng</a:t>
                </a:r>
                <a:r>
                  <a:rPr lang="en-US" sz="3200" dirty="0"/>
                  <a:t> </a:t>
                </a:r>
                <a:r>
                  <a:rPr lang="en-US" sz="3200" dirty="0" err="1"/>
                  <a:t>biến</a:t>
                </a:r>
                <a:r>
                  <a:rPr lang="en-US" sz="3200" dirty="0"/>
                  <a:t> </a:t>
                </a:r>
                <a:r>
                  <a:rPr lang="en-US" sz="3200" dirty="0" err="1"/>
                  <a:t>trên</a:t>
                </a:r>
                <a:r>
                  <a:rPr lang="en-US" sz="3200" dirty="0"/>
                  <a:t> </a:t>
                </a:r>
                <a:r>
                  <a:rPr lang="en-US" sz="3200" dirty="0" err="1"/>
                  <a:t>khoảng</a:t>
                </a:r>
                <a:r>
                  <a:rPr lang="en-US" sz="3200" dirty="0"/>
                  <a:t> </a:t>
                </a:r>
                <a14:m>
                  <m:oMath xmlns:m="http://schemas.openxmlformats.org/officeDocument/2006/math">
                    <m:d>
                      <m:dPr>
                        <m:ctrlPr>
                          <a:rPr lang="en-US" sz="3200" i="1">
                            <a:latin typeface="Cambria Math" panose="02040503050406030204" pitchFamily="18" charset="0"/>
                          </a:rPr>
                        </m:ctrlPr>
                      </m:dPr>
                      <m:e>
                        <m:r>
                          <a:rPr lang="en-US" sz="3200" i="1">
                            <a:latin typeface="Cambria Math"/>
                          </a:rPr>
                          <m:t>0;3</m:t>
                        </m:r>
                      </m:e>
                    </m:d>
                  </m:oMath>
                </a14:m>
                <a:r>
                  <a:rPr lang="pt-BR" sz="3200" dirty="0"/>
                  <a:t>.</a:t>
                </a:r>
                <a:endParaRPr lang="en-US" sz="3200" dirty="0"/>
              </a:p>
              <a:p>
                <a:pPr marL="0" indent="0">
                  <a:buNone/>
                </a:pPr>
                <a:r>
                  <a:rPr lang="pt-BR" sz="3200" b="1" dirty="0"/>
                  <a:t>D. </a:t>
                </a:r>
                <a:r>
                  <a:rPr lang="en-US" sz="3200" dirty="0" err="1"/>
                  <a:t>Hàm</a:t>
                </a:r>
                <a:r>
                  <a:rPr lang="en-US" sz="3200" dirty="0"/>
                  <a:t> </a:t>
                </a:r>
                <a:r>
                  <a:rPr lang="en-US" sz="3200" dirty="0" err="1"/>
                  <a:t>số</a:t>
                </a:r>
                <a:r>
                  <a:rPr lang="en-US" sz="3200" dirty="0"/>
                  <a:t> </a:t>
                </a:r>
                <a14:m>
                  <m:oMath xmlns:m="http://schemas.openxmlformats.org/officeDocument/2006/math">
                    <m:r>
                      <a:rPr lang="en-US" sz="3200" i="1">
                        <a:latin typeface="Cambria Math"/>
                      </a:rPr>
                      <m:t>𝑓</m:t>
                    </m:r>
                    <m:d>
                      <m:dPr>
                        <m:ctrlPr>
                          <a:rPr lang="en-US" sz="3200" i="1">
                            <a:latin typeface="Cambria Math" panose="02040503050406030204" pitchFamily="18" charset="0"/>
                          </a:rPr>
                        </m:ctrlPr>
                      </m:dPr>
                      <m:e>
                        <m:r>
                          <a:rPr lang="en-US" sz="3200" i="1">
                            <a:latin typeface="Cambria Math"/>
                          </a:rPr>
                          <m:t>𝑥</m:t>
                        </m:r>
                      </m:e>
                    </m:d>
                  </m:oMath>
                </a14:m>
                <a:r>
                  <a:rPr lang="en-US" sz="3200" dirty="0"/>
                  <a:t> </a:t>
                </a:r>
                <a:r>
                  <a:rPr lang="en-US" sz="3200" dirty="0" err="1"/>
                  <a:t>nghịch</a:t>
                </a:r>
                <a:r>
                  <a:rPr lang="en-US" sz="3200" dirty="0"/>
                  <a:t> </a:t>
                </a:r>
                <a:r>
                  <a:rPr lang="en-US" sz="3200" dirty="0" err="1"/>
                  <a:t>biến</a:t>
                </a:r>
                <a:r>
                  <a:rPr lang="en-US" sz="3200" dirty="0"/>
                  <a:t> </a:t>
                </a:r>
                <a:r>
                  <a:rPr lang="en-US" sz="3200" dirty="0" err="1"/>
                  <a:t>trên</a:t>
                </a:r>
                <a:r>
                  <a:rPr lang="en-US" sz="3200" dirty="0"/>
                  <a:t> </a:t>
                </a:r>
                <a:r>
                  <a:rPr lang="en-US" sz="3200" dirty="0" err="1"/>
                  <a:t>mỗi</a:t>
                </a:r>
                <a:r>
                  <a:rPr lang="en-US" sz="3200" dirty="0"/>
                  <a:t> </a:t>
                </a:r>
                <a:r>
                  <a:rPr lang="en-US" sz="3200" dirty="0" err="1"/>
                  <a:t>khoảng</a:t>
                </a:r>
                <a:r>
                  <a:rPr lang="en-US" sz="3200" dirty="0"/>
                  <a:t> </a:t>
                </a:r>
                <a14:m>
                  <m:oMath xmlns:m="http://schemas.openxmlformats.org/officeDocument/2006/math">
                    <m:d>
                      <m:dPr>
                        <m:ctrlPr>
                          <a:rPr lang="en-US" sz="3200" i="1">
                            <a:latin typeface="Cambria Math" panose="02040503050406030204" pitchFamily="18" charset="0"/>
                          </a:rPr>
                        </m:ctrlPr>
                      </m:dPr>
                      <m:e>
                        <m:r>
                          <a:rPr lang="en-US" sz="3200" i="1">
                            <a:latin typeface="Cambria Math"/>
                          </a:rPr>
                          <m:t>−∞;0</m:t>
                        </m:r>
                      </m:e>
                    </m:d>
                  </m:oMath>
                </a14:m>
                <a:r>
                  <a:rPr lang="en-US" sz="3200" dirty="0"/>
                  <a:t> </a:t>
                </a:r>
                <a:r>
                  <a:rPr lang="en-US" sz="3200" dirty="0" err="1"/>
                  <a:t>và</a:t>
                </a:r>
                <a:r>
                  <a:rPr lang="en-US" sz="3200" dirty="0"/>
                  <a:t> </a:t>
                </a:r>
                <a14:m>
                  <m:oMath xmlns:m="http://schemas.openxmlformats.org/officeDocument/2006/math">
                    <m:d>
                      <m:dPr>
                        <m:ctrlPr>
                          <a:rPr lang="en-US" sz="3200" i="1">
                            <a:latin typeface="Cambria Math" panose="02040503050406030204" pitchFamily="18" charset="0"/>
                          </a:rPr>
                        </m:ctrlPr>
                      </m:dPr>
                      <m:e>
                        <m:r>
                          <a:rPr lang="en-US" sz="3200" i="1">
                            <a:latin typeface="Cambria Math"/>
                          </a:rPr>
                          <m:t>3;+∞</m:t>
                        </m:r>
                      </m:e>
                    </m:d>
                  </m:oMath>
                </a14:m>
                <a:r>
                  <a:rPr lang="en-US" sz="3200" dirty="0"/>
                  <a:t>.</a:t>
                </a:r>
              </a:p>
              <a:p>
                <a:endParaRPr lang="en-US" sz="3200" dirty="0"/>
              </a:p>
              <a:p>
                <a:r>
                  <a:rPr lang="vi-VN" sz="3200" dirty="0">
                    <a:solidFill>
                      <a:srgbClr val="FF0000"/>
                    </a:solidFill>
                  </a:rPr>
                  <a:t>HD</a:t>
                </a:r>
                <a:r>
                  <a:rPr lang="vi-VN" sz="3200" dirty="0"/>
                  <a:t>:y=</a:t>
                </a:r>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𝑒</m:t>
                        </m:r>
                      </m:e>
                      <m:sup>
                        <m:r>
                          <a:rPr lang="vi-VN" sz="3200" i="1">
                            <a:latin typeface="Cambria Math"/>
                          </a:rPr>
                          <m:t>𝑢</m:t>
                        </m:r>
                      </m:sup>
                    </m:sSup>
                  </m:oMath>
                </a14:m>
                <a:r>
                  <a:rPr lang="vi-VN" sz="3200" dirty="0"/>
                  <a:t> suy ra </a:t>
                </a:r>
                <a14:m>
                  <m:oMath xmlns:m="http://schemas.openxmlformats.org/officeDocument/2006/math">
                    <m:sSup>
                      <m:sSupPr>
                        <m:ctrlPr>
                          <a:rPr lang="en-US" sz="3200" b="1" i="1">
                            <a:latin typeface="Cambria Math" panose="02040503050406030204" pitchFamily="18" charset="0"/>
                          </a:rPr>
                        </m:ctrlPr>
                      </m:sSupPr>
                      <m:e>
                        <m:r>
                          <a:rPr lang="en-US" sz="3200" b="1" i="1">
                            <a:latin typeface="Cambria Math"/>
                          </a:rPr>
                          <m:t>𝒚</m:t>
                        </m:r>
                      </m:e>
                      <m:sup>
                        <m:r>
                          <a:rPr lang="en-US" sz="3200" b="1" i="1">
                            <a:latin typeface="Cambria Math"/>
                          </a:rPr>
                          <m:t>′</m:t>
                        </m:r>
                      </m:sup>
                    </m:sSup>
                    <m:r>
                      <a:rPr lang="en-US" sz="3200" b="1" i="1">
                        <a:latin typeface="Cambria Math"/>
                      </a:rPr>
                      <m:t>=</m:t>
                    </m:r>
                    <m:sSup>
                      <m:sSupPr>
                        <m:ctrlPr>
                          <a:rPr lang="vi-VN" sz="3200" b="1" i="1">
                            <a:latin typeface="Cambria Math" panose="02040503050406030204" pitchFamily="18" charset="0"/>
                          </a:rPr>
                        </m:ctrlPr>
                      </m:sSupPr>
                      <m:e>
                        <m:r>
                          <a:rPr lang="vi-VN" sz="3200" b="1" i="1">
                            <a:latin typeface="Cambria Math"/>
                          </a:rPr>
                          <m:t>𝒖</m:t>
                        </m:r>
                      </m:e>
                      <m:sup>
                        <m:r>
                          <a:rPr lang="vi-VN" sz="3200" b="1" i="1">
                            <a:latin typeface="Cambria Math"/>
                          </a:rPr>
                          <m:t>′</m:t>
                        </m:r>
                      </m:sup>
                    </m:sSup>
                    <m:r>
                      <m:rPr>
                        <m:nor/>
                      </m:rPr>
                      <a:rPr lang="vi-VN" sz="3200">
                        <a:latin typeface="Cambria Math"/>
                      </a:rPr>
                      <m:t>.</m:t>
                    </m:r>
                    <m:r>
                      <m:rPr>
                        <m:nor/>
                      </m:rPr>
                      <a:rPr lang="en-US" sz="3200" dirty="0"/>
                      <m:t> </m:t>
                    </m:r>
                    <m:sSup>
                      <m:sSupPr>
                        <m:ctrlPr>
                          <a:rPr lang="en-US" sz="3200" i="1">
                            <a:latin typeface="Cambria Math" panose="02040503050406030204" pitchFamily="18" charset="0"/>
                          </a:rPr>
                        </m:ctrlPr>
                      </m:sSupPr>
                      <m:e>
                        <m:r>
                          <a:rPr lang="en-US" sz="3200" i="1">
                            <a:latin typeface="Cambria Math"/>
                          </a:rPr>
                          <m:t>𝑒</m:t>
                        </m:r>
                      </m:e>
                      <m:sup>
                        <m:r>
                          <a:rPr lang="vi-VN" sz="3200" i="1">
                            <a:latin typeface="Cambria Math"/>
                          </a:rPr>
                          <m:t>𝑢</m:t>
                        </m:r>
                      </m:sup>
                    </m:sSup>
                    <m:r>
                      <a:rPr lang="en-US" sz="3200" b="1" i="1">
                        <a:latin typeface="Cambria Math"/>
                      </a:rPr>
                      <m:t> </m:t>
                    </m:r>
                  </m:oMath>
                </a14:m>
                <a:endParaRPr lang="vi-VN" sz="3200" dirty="0"/>
              </a:p>
              <a:p>
                <a:r>
                  <a:rPr lang="vi-VN" sz="3200" dirty="0"/>
                  <a:t>Ta có</a:t>
                </a:r>
                <a:r>
                  <a:rPr lang="en-US" sz="3200" dirty="0"/>
                  <a:t> </a:t>
                </a:r>
                <a14:m>
                  <m:oMath xmlns:m="http://schemas.openxmlformats.org/officeDocument/2006/math">
                    <m:r>
                      <a:rPr lang="en-US" sz="3200" i="1">
                        <a:latin typeface="Cambria Math"/>
                      </a:rPr>
                      <m:t>𝑓</m:t>
                    </m:r>
                    <m:d>
                      <m:dPr>
                        <m:ctrlPr>
                          <a:rPr lang="en-US" sz="3200" i="1">
                            <a:latin typeface="Cambria Math" panose="02040503050406030204" pitchFamily="18" charset="0"/>
                          </a:rPr>
                        </m:ctrlPr>
                      </m:dPr>
                      <m:e>
                        <m:r>
                          <a:rPr lang="en-US" sz="3200" i="1">
                            <a:latin typeface="Cambria Math"/>
                          </a:rPr>
                          <m:t>𝑥</m:t>
                        </m:r>
                      </m:e>
                    </m:d>
                    <m:r>
                      <a:rPr lang="en-US" sz="3200" i="1">
                        <a:latin typeface="Cambria Math"/>
                      </a:rPr>
                      <m:t>=</m:t>
                    </m:r>
                    <m:sSup>
                      <m:sSupPr>
                        <m:ctrlPr>
                          <a:rPr lang="en-US" sz="3200" i="1">
                            <a:latin typeface="Cambria Math" panose="02040503050406030204" pitchFamily="18" charset="0"/>
                          </a:rPr>
                        </m:ctrlPr>
                      </m:sSupPr>
                      <m:e>
                        <m:r>
                          <a:rPr lang="en-US" sz="3200" i="1">
                            <a:latin typeface="Cambria Math"/>
                          </a:rPr>
                          <m:t>𝑒</m:t>
                        </m:r>
                      </m:e>
                      <m:sup>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3</m:t>
                            </m:r>
                          </m:den>
                        </m:f>
                        <m:sSup>
                          <m:sSupPr>
                            <m:ctrlPr>
                              <a:rPr lang="en-US" sz="3200" i="1">
                                <a:latin typeface="Cambria Math" panose="02040503050406030204" pitchFamily="18" charset="0"/>
                              </a:rPr>
                            </m:ctrlPr>
                          </m:sSupPr>
                          <m:e>
                            <m:r>
                              <a:rPr lang="en-US" sz="3200" i="1">
                                <a:latin typeface="Cambria Math"/>
                              </a:rPr>
                              <m:t>𝑥</m:t>
                            </m:r>
                          </m:e>
                          <m:sup>
                            <m:r>
                              <a:rPr lang="en-US" sz="3200" i="1">
                                <a:latin typeface="Cambria Math"/>
                              </a:rPr>
                              <m:t>3</m:t>
                            </m:r>
                          </m:sup>
                        </m:sSup>
                        <m:r>
                          <a:rPr lang="en-US" sz="3200" i="1">
                            <a:latin typeface="Cambria Math"/>
                          </a:rPr>
                          <m:t>−</m:t>
                        </m:r>
                        <m:f>
                          <m:fPr>
                            <m:ctrlPr>
                              <a:rPr lang="en-US" sz="3200" i="1">
                                <a:latin typeface="Cambria Math" panose="02040503050406030204" pitchFamily="18" charset="0"/>
                              </a:rPr>
                            </m:ctrlPr>
                          </m:fPr>
                          <m:num>
                            <m:r>
                              <a:rPr lang="en-US" sz="3200" i="1">
                                <a:latin typeface="Cambria Math"/>
                              </a:rPr>
                              <m:t>3</m:t>
                            </m:r>
                          </m:num>
                          <m:den>
                            <m:r>
                              <a:rPr lang="en-US" sz="3200" i="1">
                                <a:latin typeface="Cambria Math"/>
                              </a:rPr>
                              <m:t>2</m:t>
                            </m:r>
                          </m:den>
                        </m:f>
                        <m:sSup>
                          <m:sSupPr>
                            <m:ctrlPr>
                              <a:rPr lang="en-US" sz="3200" i="1">
                                <a:latin typeface="Cambria Math" panose="02040503050406030204" pitchFamily="18" charset="0"/>
                              </a:rPr>
                            </m:ctrlPr>
                          </m:sSupPr>
                          <m:e>
                            <m:r>
                              <a:rPr lang="en-US" sz="3200" i="1">
                                <a:latin typeface="Cambria Math"/>
                              </a:rPr>
                              <m:t>𝑥</m:t>
                            </m:r>
                          </m:e>
                          <m:sup>
                            <m:r>
                              <a:rPr lang="en-US" sz="3200" i="1">
                                <a:latin typeface="Cambria Math"/>
                              </a:rPr>
                              <m:t>2</m:t>
                            </m:r>
                          </m:sup>
                        </m:sSup>
                      </m:sup>
                    </m:sSup>
                  </m:oMath>
                </a14:m>
                <a:r>
                  <a:rPr lang="vi-VN" sz="3200" dirty="0"/>
                  <a:t> suy ra </a:t>
                </a:r>
                <a14:m>
                  <m:oMath xmlns:m="http://schemas.openxmlformats.org/officeDocument/2006/math">
                    <m:r>
                      <a:rPr lang="en-US" sz="3200" i="1">
                        <a:latin typeface="Cambria Math"/>
                      </a:rPr>
                      <m:t>𝑓</m:t>
                    </m:r>
                    <m:r>
                      <a:rPr lang="vi-VN" sz="3200" i="1">
                        <a:latin typeface="Cambria Math"/>
                      </a:rPr>
                      <m:t>′</m:t>
                    </m:r>
                    <m:d>
                      <m:dPr>
                        <m:ctrlPr>
                          <a:rPr lang="en-US" sz="3200" i="1">
                            <a:latin typeface="Cambria Math" panose="02040503050406030204" pitchFamily="18" charset="0"/>
                          </a:rPr>
                        </m:ctrlPr>
                      </m:dPr>
                      <m:e>
                        <m:r>
                          <a:rPr lang="en-US" sz="3200" i="1">
                            <a:latin typeface="Cambria Math"/>
                          </a:rPr>
                          <m:t>𝑥</m:t>
                        </m:r>
                      </m:e>
                    </m:d>
                    <m:r>
                      <a:rPr lang="en-US" sz="3200" i="1">
                        <a:latin typeface="Cambria Math"/>
                      </a:rPr>
                      <m:t>=</m:t>
                    </m:r>
                    <m:sSup>
                      <m:sSupPr>
                        <m:ctrlPr>
                          <a:rPr lang="en-US" sz="3200" i="1">
                            <a:latin typeface="Cambria Math" panose="02040503050406030204" pitchFamily="18" charset="0"/>
                          </a:rPr>
                        </m:ctrlPr>
                      </m:sSupPr>
                      <m:e>
                        <m:r>
                          <a:rPr lang="vi-VN" sz="3200" i="1">
                            <a:latin typeface="Cambria Math"/>
                          </a:rPr>
                          <m:t>(</m:t>
                        </m:r>
                        <m:sSup>
                          <m:sSupPr>
                            <m:ctrlPr>
                              <a:rPr lang="en-US" sz="3200" i="1">
                                <a:latin typeface="Cambria Math" panose="02040503050406030204" pitchFamily="18" charset="0"/>
                              </a:rPr>
                            </m:ctrlPr>
                          </m:sSupPr>
                          <m:e>
                            <m:r>
                              <a:rPr lang="en-US" sz="3200" i="1">
                                <a:latin typeface="Cambria Math"/>
                              </a:rPr>
                              <m:t>𝑥</m:t>
                            </m:r>
                          </m:e>
                          <m:sup>
                            <m:r>
                              <a:rPr lang="en-US" sz="3200" i="1">
                                <a:latin typeface="Cambria Math"/>
                              </a:rPr>
                              <m:t>2</m:t>
                            </m:r>
                          </m:sup>
                        </m:sSup>
                        <m:r>
                          <a:rPr lang="vi-VN" sz="3200" i="1">
                            <a:latin typeface="Cambria Math"/>
                          </a:rPr>
                          <m:t>−3</m:t>
                        </m:r>
                        <m:r>
                          <a:rPr lang="vi-VN" sz="3200" i="1">
                            <a:latin typeface="Cambria Math"/>
                          </a:rPr>
                          <m:t>𝑥</m:t>
                        </m:r>
                        <m:r>
                          <a:rPr lang="vi-VN" sz="3200" i="1">
                            <a:latin typeface="Cambria Math"/>
                          </a:rPr>
                          <m:t>)</m:t>
                        </m:r>
                        <m:r>
                          <a:rPr lang="en-US" sz="3200" i="1">
                            <a:latin typeface="Cambria Math"/>
                          </a:rPr>
                          <m:t>𝑒</m:t>
                        </m:r>
                      </m:e>
                      <m:sup>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3</m:t>
                            </m:r>
                          </m:den>
                        </m:f>
                        <m:sSup>
                          <m:sSupPr>
                            <m:ctrlPr>
                              <a:rPr lang="en-US" sz="3200" i="1">
                                <a:latin typeface="Cambria Math" panose="02040503050406030204" pitchFamily="18" charset="0"/>
                              </a:rPr>
                            </m:ctrlPr>
                          </m:sSupPr>
                          <m:e>
                            <m:r>
                              <a:rPr lang="en-US" sz="3200" i="1">
                                <a:latin typeface="Cambria Math"/>
                              </a:rPr>
                              <m:t>𝑥</m:t>
                            </m:r>
                          </m:e>
                          <m:sup>
                            <m:r>
                              <a:rPr lang="en-US" sz="3200" i="1">
                                <a:latin typeface="Cambria Math"/>
                              </a:rPr>
                              <m:t>3</m:t>
                            </m:r>
                          </m:sup>
                        </m:sSup>
                        <m:r>
                          <a:rPr lang="en-US" sz="3200" i="1">
                            <a:latin typeface="Cambria Math"/>
                          </a:rPr>
                          <m:t>−</m:t>
                        </m:r>
                        <m:f>
                          <m:fPr>
                            <m:ctrlPr>
                              <a:rPr lang="en-US" sz="3200" i="1">
                                <a:latin typeface="Cambria Math" panose="02040503050406030204" pitchFamily="18" charset="0"/>
                              </a:rPr>
                            </m:ctrlPr>
                          </m:fPr>
                          <m:num>
                            <m:r>
                              <a:rPr lang="en-US" sz="3200" i="1">
                                <a:latin typeface="Cambria Math"/>
                              </a:rPr>
                              <m:t>3</m:t>
                            </m:r>
                          </m:num>
                          <m:den>
                            <m:r>
                              <a:rPr lang="en-US" sz="3200" i="1">
                                <a:latin typeface="Cambria Math"/>
                              </a:rPr>
                              <m:t>2</m:t>
                            </m:r>
                          </m:den>
                        </m:f>
                        <m:sSup>
                          <m:sSupPr>
                            <m:ctrlPr>
                              <a:rPr lang="en-US" sz="3200" i="1">
                                <a:latin typeface="Cambria Math" panose="02040503050406030204" pitchFamily="18" charset="0"/>
                              </a:rPr>
                            </m:ctrlPr>
                          </m:sSupPr>
                          <m:e>
                            <m:r>
                              <a:rPr lang="en-US" sz="3200" i="1">
                                <a:latin typeface="Cambria Math"/>
                              </a:rPr>
                              <m:t>𝑥</m:t>
                            </m:r>
                          </m:e>
                          <m:sup>
                            <m:r>
                              <a:rPr lang="en-US" sz="3200" i="1">
                                <a:latin typeface="Cambria Math"/>
                              </a:rPr>
                              <m:t>2</m:t>
                            </m:r>
                          </m:sup>
                        </m:sSup>
                      </m:sup>
                    </m:sSup>
                  </m:oMath>
                </a14:m>
                <a:endParaRPr lang="vi-VN" sz="3200" dirty="0"/>
              </a:p>
              <a:p>
                <a:r>
                  <a:rPr lang="vi-VN" sz="3200" dirty="0"/>
                  <a:t> </a:t>
                </a:r>
                <a14:m>
                  <m:oMath xmlns:m="http://schemas.openxmlformats.org/officeDocument/2006/math">
                    <m:sSup>
                      <m:sSupPr>
                        <m:ctrlPr>
                          <a:rPr lang="vi-VN" sz="3200" i="1">
                            <a:latin typeface="Cambria Math" panose="02040503050406030204" pitchFamily="18" charset="0"/>
                          </a:rPr>
                        </m:ctrlPr>
                      </m:sSupPr>
                      <m:e>
                        <m:r>
                          <a:rPr lang="en-US" sz="3200" i="1">
                            <a:latin typeface="Cambria Math"/>
                          </a:rPr>
                          <m:t>𝑓</m:t>
                        </m:r>
                      </m:e>
                      <m:sup>
                        <m:r>
                          <a:rPr lang="vi-VN" sz="3200" i="1">
                            <a:latin typeface="Cambria Math"/>
                          </a:rPr>
                          <m:t>′</m:t>
                        </m:r>
                      </m:sup>
                    </m:sSup>
                    <m:d>
                      <m:dPr>
                        <m:ctrlPr>
                          <a:rPr lang="vi-VN" sz="3200" i="1">
                            <a:latin typeface="Cambria Math" panose="02040503050406030204" pitchFamily="18" charset="0"/>
                          </a:rPr>
                        </m:ctrlPr>
                      </m:dPr>
                      <m:e>
                        <m:r>
                          <a:rPr lang="vi-VN" sz="3200" i="1">
                            <a:latin typeface="Cambria Math"/>
                          </a:rPr>
                          <m:t>𝑥</m:t>
                        </m:r>
                      </m:e>
                    </m:d>
                    <m:r>
                      <a:rPr lang="vi-VN" sz="3200" i="1">
                        <a:latin typeface="Cambria Math"/>
                      </a:rPr>
                      <m:t>&gt;0</m:t>
                    </m:r>
                    <m:r>
                      <a:rPr lang="en-US" sz="3200" i="1">
                        <a:latin typeface="Cambria Math"/>
                      </a:rPr>
                      <m:t>⇔</m:t>
                    </m:r>
                    <m:sSup>
                      <m:sSupPr>
                        <m:ctrlPr>
                          <a:rPr lang="en-US" sz="3200" i="1">
                            <a:latin typeface="Cambria Math" panose="02040503050406030204" pitchFamily="18" charset="0"/>
                          </a:rPr>
                        </m:ctrlPr>
                      </m:sSupPr>
                      <m:e>
                        <m:r>
                          <a:rPr lang="en-US" sz="3200" i="1">
                            <a:latin typeface="Cambria Math"/>
                          </a:rPr>
                          <m:t>𝑥</m:t>
                        </m:r>
                      </m:e>
                      <m:sup>
                        <m:r>
                          <a:rPr lang="en-US" sz="3200" i="1">
                            <a:latin typeface="Cambria Math"/>
                          </a:rPr>
                          <m:t>2</m:t>
                        </m:r>
                      </m:sup>
                    </m:sSup>
                    <m:r>
                      <a:rPr lang="vi-VN" sz="3200" i="1">
                        <a:latin typeface="Cambria Math"/>
                      </a:rPr>
                      <m:t>−3</m:t>
                    </m:r>
                    <m:r>
                      <a:rPr lang="vi-VN" sz="3200" i="1">
                        <a:latin typeface="Cambria Math"/>
                      </a:rPr>
                      <m:t>𝑥</m:t>
                    </m:r>
                  </m:oMath>
                </a14:m>
                <a:r>
                  <a:rPr lang="vi-VN" sz="3200" dirty="0"/>
                  <a:t>&gt;0</a:t>
                </a:r>
                <a:r>
                  <a:rPr lang="vi-VN" sz="3200"/>
                  <a:t>.</a:t>
                </a:r>
                <a:r>
                  <a:rPr lang="vi-VN" sz="3200" b="1"/>
                  <a:t> </a:t>
                </a:r>
                <a:r>
                  <a:rPr lang="en-US" sz="3200" b="1">
                    <a:solidFill>
                      <a:srgbClr val="FF0000"/>
                    </a:solidFill>
                  </a:rPr>
                  <a:t>Chọn A</a:t>
                </a:r>
                <a:endParaRPr lang="vi-VN" sz="3200" b="1" dirty="0"/>
              </a:p>
              <a:p>
                <a:pPr marL="0" indent="0" algn="just">
                  <a:spcAft>
                    <a:spcPts val="0"/>
                  </a:spcAft>
                  <a:buNone/>
                  <a:tabLst>
                    <a:tab pos="629920" algn="l"/>
                  </a:tabLst>
                </a:pP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74964" y="416191"/>
                <a:ext cx="11617036" cy="5711653"/>
              </a:xfrm>
              <a:blipFill rotWithShape="1">
                <a:blip r:embed="rId2"/>
                <a:stretch>
                  <a:fillRect l="-1312"/>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2</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Thông</a:t>
            </a:r>
            <a:r>
              <a:rPr lang="en-US" b="1" dirty="0">
                <a:solidFill>
                  <a:schemeClr val="tx1"/>
                </a:solidFill>
                <a:latin typeface="Times New Roman" panose="02020603050405020304" pitchFamily="18" charset="0"/>
              </a:rPr>
              <a:t> </a:t>
            </a:r>
            <a:r>
              <a:rPr lang="en-US" b="1" dirty="0" err="1">
                <a:solidFill>
                  <a:schemeClr val="tx1"/>
                </a:solidFill>
                <a:latin typeface="Times New Roman" panose="02020603050405020304" pitchFamily="18" charset="0"/>
              </a:rPr>
              <a:t>hiểu</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91182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30000"/>
                                  </p:iterate>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387928"/>
                <a:ext cx="11145982" cy="5789036"/>
              </a:xfrm>
            </p:spPr>
            <p:txBody>
              <a:bodyPr>
                <a:normAutofit/>
              </a:bodyPr>
              <a:lstStyle/>
              <a:p>
                <a:pPr marL="0" indent="0">
                  <a:lnSpc>
                    <a:spcPct val="150000"/>
                  </a:lnSpc>
                  <a:buNone/>
                </a:pPr>
                <a:r>
                  <a:rPr lang="de-DE" sz="3200" b="1" dirty="0" smtClean="0">
                    <a:solidFill>
                      <a:srgbClr val="3333FF"/>
                    </a:solidFill>
                  </a:rPr>
                  <a:t>Câu </a:t>
                </a:r>
                <a:r>
                  <a:rPr lang="de-DE" sz="3200" b="1" smtClean="0">
                    <a:solidFill>
                      <a:srgbClr val="3333FF"/>
                    </a:solidFill>
                  </a:rPr>
                  <a:t>21. </a:t>
                </a:r>
                <a:r>
                  <a:rPr lang="en-US" sz="3200"/>
                  <a:t>Giá </a:t>
                </a:r>
                <a:r>
                  <a:rPr lang="en-US" sz="3200" dirty="0" err="1"/>
                  <a:t>trị</a:t>
                </a:r>
                <a:r>
                  <a:rPr lang="en-US" sz="3200" dirty="0"/>
                  <a:t> </a:t>
                </a:r>
                <a:r>
                  <a:rPr lang="en-US" sz="3200" dirty="0" err="1"/>
                  <a:t>lớn</a:t>
                </a:r>
                <a:r>
                  <a:rPr lang="en-US" sz="3200" dirty="0"/>
                  <a:t> </a:t>
                </a:r>
                <a:r>
                  <a:rPr lang="en-US" sz="3200" dirty="0" err="1"/>
                  <a:t>nhất</a:t>
                </a:r>
                <a:r>
                  <a:rPr lang="en-US" sz="3200" dirty="0"/>
                  <a:t> </a:t>
                </a:r>
                <a:r>
                  <a:rPr lang="en-US" sz="3200" dirty="0" err="1"/>
                  <a:t>của</a:t>
                </a:r>
                <a:r>
                  <a:rPr lang="en-US" sz="3200" dirty="0"/>
                  <a:t> </a:t>
                </a:r>
                <a:r>
                  <a:rPr lang="en-US" sz="3200" dirty="0" err="1"/>
                  <a:t>hàm</a:t>
                </a:r>
                <a:r>
                  <a:rPr lang="en-US" sz="3200" dirty="0"/>
                  <a:t> </a:t>
                </a:r>
                <a:r>
                  <a:rPr lang="en-US" sz="3200" dirty="0" err="1"/>
                  <a:t>số</a:t>
                </a:r>
                <a:r>
                  <a:rPr lang="en-US" sz="3200" dirty="0"/>
                  <a:t> </a:t>
                </a:r>
                <a14:m>
                  <m:oMath xmlns:m="http://schemas.openxmlformats.org/officeDocument/2006/math">
                    <m:r>
                      <a:rPr lang="en-US" sz="3200" i="1">
                        <a:latin typeface="Cambria Math"/>
                      </a:rPr>
                      <m:t>𝑦</m:t>
                    </m:r>
                    <m:r>
                      <a:rPr lang="en-US" sz="3200" i="1">
                        <a:latin typeface="Cambria Math"/>
                      </a:rPr>
                      <m:t>=</m:t>
                    </m:r>
                    <m:f>
                      <m:fPr>
                        <m:ctrlPr>
                          <a:rPr lang="en-US" sz="3200" i="1">
                            <a:latin typeface="Cambria Math" panose="02040503050406030204" pitchFamily="18" charset="0"/>
                          </a:rPr>
                        </m:ctrlPr>
                      </m:fPr>
                      <m:num>
                        <m:func>
                          <m:funcPr>
                            <m:ctrlPr>
                              <a:rPr lang="en-US" sz="3200" i="1">
                                <a:latin typeface="Cambria Math" panose="02040503050406030204" pitchFamily="18" charset="0"/>
                              </a:rPr>
                            </m:ctrlPr>
                          </m:funcPr>
                          <m:fName>
                            <m:sSup>
                              <m:sSupPr>
                                <m:ctrlPr>
                                  <a:rPr lang="en-US" sz="3200" i="1">
                                    <a:latin typeface="Cambria Math" panose="02040503050406030204" pitchFamily="18" charset="0"/>
                                  </a:rPr>
                                </m:ctrlPr>
                              </m:sSupPr>
                              <m:e>
                                <m:r>
                                  <a:rPr lang="en-US" sz="3200" i="1">
                                    <a:latin typeface="Cambria Math"/>
                                  </a:rPr>
                                  <m:t>𝑙𝑛</m:t>
                                </m:r>
                              </m:e>
                              <m:sup>
                                <m:r>
                                  <a:rPr lang="en-US" sz="3200" i="1">
                                    <a:latin typeface="Cambria Math"/>
                                  </a:rPr>
                                  <m:t>2</m:t>
                                </m:r>
                              </m:sup>
                            </m:sSup>
                          </m:fName>
                          <m:e>
                            <m:r>
                              <a:rPr lang="en-US" sz="3200" i="1">
                                <a:latin typeface="Cambria Math"/>
                              </a:rPr>
                              <m:t>𝑥</m:t>
                            </m:r>
                          </m:e>
                        </m:func>
                      </m:num>
                      <m:den>
                        <m:r>
                          <a:rPr lang="en-US" sz="3200" i="1">
                            <a:latin typeface="Cambria Math"/>
                          </a:rPr>
                          <m:t>𝑥</m:t>
                        </m:r>
                      </m:den>
                    </m:f>
                  </m:oMath>
                </a14:m>
                <a:r>
                  <a:rPr lang="en-US" sz="3200" dirty="0"/>
                  <a:t> </a:t>
                </a:r>
                <a:r>
                  <a:rPr lang="en-US" sz="3200" dirty="0" err="1"/>
                  <a:t>trên</a:t>
                </a:r>
                <a:r>
                  <a:rPr lang="en-US" sz="3200" dirty="0"/>
                  <a:t> </a:t>
                </a:r>
                <a14:m>
                  <m:oMath xmlns:m="http://schemas.openxmlformats.org/officeDocument/2006/math">
                    <m:d>
                      <m:dPr>
                        <m:begChr m:val="["/>
                        <m:endChr m:val="]"/>
                        <m:ctrlPr>
                          <a:rPr lang="en-US" sz="3200" i="1">
                            <a:latin typeface="Cambria Math" panose="02040503050406030204" pitchFamily="18" charset="0"/>
                          </a:rPr>
                        </m:ctrlPr>
                      </m:dPr>
                      <m:e>
                        <m:r>
                          <a:rPr lang="en-US" sz="3200" i="1">
                            <a:latin typeface="Cambria Math"/>
                          </a:rPr>
                          <m:t>1;</m:t>
                        </m:r>
                        <m:sSup>
                          <m:sSupPr>
                            <m:ctrlPr>
                              <a:rPr lang="en-US" sz="3200" i="1">
                                <a:latin typeface="Cambria Math" panose="02040503050406030204" pitchFamily="18" charset="0"/>
                              </a:rPr>
                            </m:ctrlPr>
                          </m:sSupPr>
                          <m:e>
                            <m:r>
                              <a:rPr lang="en-US" sz="3200" i="1">
                                <a:latin typeface="Cambria Math"/>
                              </a:rPr>
                              <m:t>𝑒</m:t>
                            </m:r>
                          </m:e>
                          <m:sup>
                            <m:r>
                              <a:rPr lang="en-US" sz="3200" i="1">
                                <a:latin typeface="Cambria Math"/>
                              </a:rPr>
                              <m:t>3</m:t>
                            </m:r>
                          </m:sup>
                        </m:sSup>
                      </m:e>
                    </m:d>
                    <m:r>
                      <a:rPr lang="vi-VN" sz="3200" i="1">
                        <a:latin typeface="Cambria Math"/>
                      </a:rPr>
                      <m:t> </m:t>
                    </m:r>
                  </m:oMath>
                </a14:m>
                <a:r>
                  <a:rPr lang="en-US" sz="3200" dirty="0" smtClean="0"/>
                  <a:t>là</a:t>
                </a:r>
              </a:p>
              <a:p>
                <a:pPr marL="0" indent="0">
                  <a:buNone/>
                </a:pPr>
                <a:r>
                  <a:rPr lang="en-US" sz="3200" b="1" smtClean="0"/>
                  <a:t>A. </a:t>
                </a:r>
                <a14:m>
                  <m:oMath xmlns:m="http://schemas.openxmlformats.org/officeDocument/2006/math">
                    <m:limLow>
                      <m:limLowPr>
                        <m:ctrlPr>
                          <a:rPr lang="en-US" sz="3200" b="1" i="1">
                            <a:latin typeface="Cambria Math" panose="02040503050406030204" pitchFamily="18" charset="0"/>
                          </a:rPr>
                        </m:ctrlPr>
                      </m:limLowPr>
                      <m:e>
                        <m:r>
                          <a:rPr lang="vi-VN" sz="3200" b="1" i="1">
                            <a:latin typeface="Cambria Math"/>
                          </a:rPr>
                          <m:t>𝒎𝒂𝒙</m:t>
                        </m:r>
                      </m:e>
                      <m:lim>
                        <m:d>
                          <m:dPr>
                            <m:begChr m:val="["/>
                            <m:endChr m:val="]"/>
                            <m:ctrlPr>
                              <a:rPr lang="en-US" sz="3200" b="1" i="1">
                                <a:latin typeface="Cambria Math" panose="02040503050406030204" pitchFamily="18" charset="0"/>
                              </a:rPr>
                            </m:ctrlPr>
                          </m:dPr>
                          <m:e>
                            <m:r>
                              <a:rPr lang="vi-VN" sz="3200" b="1" i="1">
                                <a:latin typeface="Cambria Math"/>
                              </a:rPr>
                              <m:t>𝟏</m:t>
                            </m:r>
                            <m:r>
                              <a:rPr lang="vi-VN" sz="3200" b="1" i="1">
                                <a:latin typeface="Cambria Math"/>
                              </a:rPr>
                              <m:t>;</m:t>
                            </m:r>
                            <m:sSup>
                              <m:sSupPr>
                                <m:ctrlPr>
                                  <a:rPr lang="en-US" sz="3200" b="1" i="1">
                                    <a:latin typeface="Cambria Math" panose="02040503050406030204" pitchFamily="18" charset="0"/>
                                  </a:rPr>
                                </m:ctrlPr>
                              </m:sSupPr>
                              <m:e>
                                <m:r>
                                  <a:rPr lang="vi-VN" sz="3200" b="1" i="1">
                                    <a:latin typeface="Cambria Math"/>
                                  </a:rPr>
                                  <m:t>𝒆</m:t>
                                </m:r>
                              </m:e>
                              <m:sup>
                                <m:r>
                                  <a:rPr lang="vi-VN" sz="3200" b="1" i="1">
                                    <a:latin typeface="Cambria Math"/>
                                  </a:rPr>
                                  <m:t>𝟑</m:t>
                                </m:r>
                              </m:sup>
                            </m:sSup>
                          </m:e>
                        </m:d>
                      </m:lim>
                    </m:limLow>
                    <m:r>
                      <a:rPr lang="vi-VN" sz="3200" b="1" i="1">
                        <a:latin typeface="Cambria Math"/>
                      </a:rPr>
                      <m:t>𝒚</m:t>
                    </m:r>
                    <m:r>
                      <a:rPr lang="vi-VN" sz="3200" b="1" i="1">
                        <a:latin typeface="Cambria Math"/>
                      </a:rPr>
                      <m:t>=</m:t>
                    </m:r>
                    <m:f>
                      <m:fPr>
                        <m:ctrlPr>
                          <a:rPr lang="en-US" sz="3200" b="1" i="1">
                            <a:latin typeface="Cambria Math" panose="02040503050406030204" pitchFamily="18" charset="0"/>
                          </a:rPr>
                        </m:ctrlPr>
                      </m:fPr>
                      <m:num>
                        <m:r>
                          <a:rPr lang="vi-VN" sz="3200" b="1" i="1">
                            <a:latin typeface="Cambria Math"/>
                          </a:rPr>
                          <m:t>𝟒</m:t>
                        </m:r>
                      </m:num>
                      <m:den>
                        <m:sSup>
                          <m:sSupPr>
                            <m:ctrlPr>
                              <a:rPr lang="en-US" sz="3200" b="1" i="1">
                                <a:latin typeface="Cambria Math" panose="02040503050406030204" pitchFamily="18" charset="0"/>
                              </a:rPr>
                            </m:ctrlPr>
                          </m:sSupPr>
                          <m:e>
                            <m:r>
                              <a:rPr lang="vi-VN" sz="3200" b="1" i="1">
                                <a:latin typeface="Cambria Math"/>
                              </a:rPr>
                              <m:t>𝒆</m:t>
                            </m:r>
                          </m:e>
                          <m:sup>
                            <m:r>
                              <a:rPr lang="vi-VN" sz="3200" b="1" i="1">
                                <a:latin typeface="Cambria Math"/>
                              </a:rPr>
                              <m:t>𝟐</m:t>
                            </m:r>
                          </m:sup>
                        </m:sSup>
                      </m:den>
                    </m:f>
                  </m:oMath>
                </a14:m>
                <a:r>
                  <a:rPr lang="vi-VN" sz="3200" dirty="0"/>
                  <a:t>.		</a:t>
                </a:r>
                <a:r>
                  <a:rPr lang="vi-VN" sz="3200" b="1" dirty="0"/>
                  <a:t>B. </a:t>
                </a:r>
                <a14:m>
                  <m:oMath xmlns:m="http://schemas.openxmlformats.org/officeDocument/2006/math">
                    <m:limLow>
                      <m:limLowPr>
                        <m:ctrlPr>
                          <a:rPr lang="en-US" sz="3200" b="1" i="1">
                            <a:latin typeface="Cambria Math" panose="02040503050406030204" pitchFamily="18" charset="0"/>
                          </a:rPr>
                        </m:ctrlPr>
                      </m:limLowPr>
                      <m:e>
                        <m:r>
                          <a:rPr lang="vi-VN" sz="3200" b="1" i="1">
                            <a:latin typeface="Cambria Math"/>
                          </a:rPr>
                          <m:t>𝒎𝒂𝒙</m:t>
                        </m:r>
                      </m:e>
                      <m:lim>
                        <m:d>
                          <m:dPr>
                            <m:begChr m:val="["/>
                            <m:endChr m:val="]"/>
                            <m:ctrlPr>
                              <a:rPr lang="en-US" sz="3200" b="1" i="1">
                                <a:latin typeface="Cambria Math" panose="02040503050406030204" pitchFamily="18" charset="0"/>
                              </a:rPr>
                            </m:ctrlPr>
                          </m:dPr>
                          <m:e>
                            <m:r>
                              <a:rPr lang="vi-VN" sz="3200" b="1" i="1">
                                <a:latin typeface="Cambria Math"/>
                              </a:rPr>
                              <m:t>𝟏</m:t>
                            </m:r>
                            <m:r>
                              <a:rPr lang="vi-VN" sz="3200" b="1" i="1">
                                <a:latin typeface="Cambria Math"/>
                              </a:rPr>
                              <m:t>;</m:t>
                            </m:r>
                            <m:sSup>
                              <m:sSupPr>
                                <m:ctrlPr>
                                  <a:rPr lang="en-US" sz="3200" b="1" i="1">
                                    <a:latin typeface="Cambria Math" panose="02040503050406030204" pitchFamily="18" charset="0"/>
                                  </a:rPr>
                                </m:ctrlPr>
                              </m:sSupPr>
                              <m:e>
                                <m:r>
                                  <a:rPr lang="vi-VN" sz="3200" b="1" i="1">
                                    <a:latin typeface="Cambria Math"/>
                                  </a:rPr>
                                  <m:t>𝒆</m:t>
                                </m:r>
                              </m:e>
                              <m:sup>
                                <m:r>
                                  <a:rPr lang="vi-VN" sz="3200" b="1" i="1">
                                    <a:latin typeface="Cambria Math"/>
                                  </a:rPr>
                                  <m:t>𝟑</m:t>
                                </m:r>
                              </m:sup>
                            </m:sSup>
                          </m:e>
                        </m:d>
                      </m:lim>
                    </m:limLow>
                    <m:r>
                      <a:rPr lang="vi-VN" sz="3200" b="1" i="1">
                        <a:latin typeface="Cambria Math"/>
                      </a:rPr>
                      <m:t>𝒚</m:t>
                    </m:r>
                    <m:r>
                      <a:rPr lang="vi-VN" sz="3200" b="1" i="1">
                        <a:latin typeface="Cambria Math"/>
                      </a:rPr>
                      <m:t>=</m:t>
                    </m:r>
                    <m:f>
                      <m:fPr>
                        <m:ctrlPr>
                          <a:rPr lang="en-US" sz="3200" b="1" i="1">
                            <a:latin typeface="Cambria Math" panose="02040503050406030204" pitchFamily="18" charset="0"/>
                          </a:rPr>
                        </m:ctrlPr>
                      </m:fPr>
                      <m:num>
                        <m:r>
                          <a:rPr lang="vi-VN" sz="3200" b="1" i="1">
                            <a:latin typeface="Cambria Math"/>
                          </a:rPr>
                          <m:t>𝟏</m:t>
                        </m:r>
                      </m:num>
                      <m:den>
                        <m:r>
                          <a:rPr lang="vi-VN" sz="3200" b="1" i="1">
                            <a:latin typeface="Cambria Math"/>
                          </a:rPr>
                          <m:t>𝒆</m:t>
                        </m:r>
                      </m:den>
                    </m:f>
                  </m:oMath>
                </a14:m>
                <a:r>
                  <a:rPr lang="vi-VN" sz="3200" dirty="0"/>
                  <a:t>.	</a:t>
                </a:r>
              </a:p>
              <a:p>
                <a:pPr marL="0" indent="0">
                  <a:buNone/>
                </a:pPr>
                <a:r>
                  <a:rPr lang="vi-VN" sz="3200" b="1" dirty="0"/>
                  <a:t>C. </a:t>
                </a:r>
                <a14:m>
                  <m:oMath xmlns:m="http://schemas.openxmlformats.org/officeDocument/2006/math">
                    <m:limLow>
                      <m:limLowPr>
                        <m:ctrlPr>
                          <a:rPr lang="en-US" sz="3200" b="1" i="1">
                            <a:latin typeface="Cambria Math" panose="02040503050406030204" pitchFamily="18" charset="0"/>
                          </a:rPr>
                        </m:ctrlPr>
                      </m:limLowPr>
                      <m:e>
                        <m:r>
                          <a:rPr lang="vi-VN" sz="3200" b="1" i="1">
                            <a:latin typeface="Cambria Math"/>
                          </a:rPr>
                          <m:t>𝒎𝒂𝒙</m:t>
                        </m:r>
                      </m:e>
                      <m:lim>
                        <m:d>
                          <m:dPr>
                            <m:begChr m:val="["/>
                            <m:endChr m:val="]"/>
                            <m:ctrlPr>
                              <a:rPr lang="en-US" sz="3200" b="1" i="1">
                                <a:latin typeface="Cambria Math" panose="02040503050406030204" pitchFamily="18" charset="0"/>
                              </a:rPr>
                            </m:ctrlPr>
                          </m:dPr>
                          <m:e>
                            <m:r>
                              <a:rPr lang="vi-VN" sz="3200" b="1" i="1">
                                <a:latin typeface="Cambria Math"/>
                              </a:rPr>
                              <m:t>𝟏</m:t>
                            </m:r>
                            <m:r>
                              <a:rPr lang="vi-VN" sz="3200" b="1" i="1">
                                <a:latin typeface="Cambria Math"/>
                              </a:rPr>
                              <m:t>;</m:t>
                            </m:r>
                            <m:sSup>
                              <m:sSupPr>
                                <m:ctrlPr>
                                  <a:rPr lang="en-US" sz="3200" b="1" i="1">
                                    <a:latin typeface="Cambria Math" panose="02040503050406030204" pitchFamily="18" charset="0"/>
                                  </a:rPr>
                                </m:ctrlPr>
                              </m:sSupPr>
                              <m:e>
                                <m:r>
                                  <a:rPr lang="vi-VN" sz="3200" b="1" i="1">
                                    <a:latin typeface="Cambria Math"/>
                                  </a:rPr>
                                  <m:t>𝒆</m:t>
                                </m:r>
                              </m:e>
                              <m:sup>
                                <m:r>
                                  <a:rPr lang="vi-VN" sz="3200" b="1" i="1">
                                    <a:latin typeface="Cambria Math"/>
                                  </a:rPr>
                                  <m:t>𝟑</m:t>
                                </m:r>
                              </m:sup>
                            </m:sSup>
                          </m:e>
                        </m:d>
                      </m:lim>
                    </m:limLow>
                    <m:r>
                      <a:rPr lang="vi-VN" sz="3200" b="1" i="1">
                        <a:latin typeface="Cambria Math"/>
                      </a:rPr>
                      <m:t>𝒚</m:t>
                    </m:r>
                    <m:r>
                      <a:rPr lang="vi-VN" sz="3200" b="1" i="1">
                        <a:latin typeface="Cambria Math"/>
                      </a:rPr>
                      <m:t>=</m:t>
                    </m:r>
                    <m:f>
                      <m:fPr>
                        <m:ctrlPr>
                          <a:rPr lang="en-US" sz="3200" b="1" i="1">
                            <a:latin typeface="Cambria Math" panose="02040503050406030204" pitchFamily="18" charset="0"/>
                          </a:rPr>
                        </m:ctrlPr>
                      </m:fPr>
                      <m:num>
                        <m:r>
                          <a:rPr lang="vi-VN" sz="3200" b="1" i="1">
                            <a:latin typeface="Cambria Math"/>
                          </a:rPr>
                          <m:t>𝟗</m:t>
                        </m:r>
                      </m:num>
                      <m:den>
                        <m:sSup>
                          <m:sSupPr>
                            <m:ctrlPr>
                              <a:rPr lang="en-US" sz="3200" b="1" i="1">
                                <a:latin typeface="Cambria Math" panose="02040503050406030204" pitchFamily="18" charset="0"/>
                              </a:rPr>
                            </m:ctrlPr>
                          </m:sSupPr>
                          <m:e>
                            <m:r>
                              <a:rPr lang="vi-VN" sz="3200" b="1" i="1">
                                <a:latin typeface="Cambria Math"/>
                              </a:rPr>
                              <m:t>𝒆</m:t>
                            </m:r>
                          </m:e>
                          <m:sup>
                            <m:r>
                              <a:rPr lang="vi-VN" sz="3200" b="1" i="1">
                                <a:latin typeface="Cambria Math"/>
                              </a:rPr>
                              <m:t>𝟑</m:t>
                            </m:r>
                          </m:sup>
                        </m:sSup>
                      </m:den>
                    </m:f>
                  </m:oMath>
                </a14:m>
                <a:r>
                  <a:rPr lang="vi-VN" sz="3200" dirty="0"/>
                  <a:t>.		</a:t>
                </a:r>
                <a:r>
                  <a:rPr lang="vi-VN" sz="3200" b="1" dirty="0"/>
                  <a:t>D. </a:t>
                </a:r>
                <a14:m>
                  <m:oMath xmlns:m="http://schemas.openxmlformats.org/officeDocument/2006/math">
                    <m:limLow>
                      <m:limLowPr>
                        <m:ctrlPr>
                          <a:rPr lang="en-US" sz="3200" b="1" i="1">
                            <a:latin typeface="Cambria Math" panose="02040503050406030204" pitchFamily="18" charset="0"/>
                          </a:rPr>
                        </m:ctrlPr>
                      </m:limLowPr>
                      <m:e>
                        <m:r>
                          <a:rPr lang="vi-VN" sz="3200" b="1" i="1">
                            <a:latin typeface="Cambria Math"/>
                          </a:rPr>
                          <m:t>𝒎𝒂𝒙</m:t>
                        </m:r>
                      </m:e>
                      <m:lim>
                        <m:d>
                          <m:dPr>
                            <m:begChr m:val="["/>
                            <m:endChr m:val="]"/>
                            <m:ctrlPr>
                              <a:rPr lang="en-US" sz="3200" b="1" i="1">
                                <a:latin typeface="Cambria Math" panose="02040503050406030204" pitchFamily="18" charset="0"/>
                              </a:rPr>
                            </m:ctrlPr>
                          </m:dPr>
                          <m:e>
                            <m:r>
                              <a:rPr lang="vi-VN" sz="3200" b="1" i="1">
                                <a:latin typeface="Cambria Math"/>
                              </a:rPr>
                              <m:t>𝟏</m:t>
                            </m:r>
                            <m:r>
                              <a:rPr lang="vi-VN" sz="3200" b="1" i="1">
                                <a:latin typeface="Cambria Math"/>
                              </a:rPr>
                              <m:t>;</m:t>
                            </m:r>
                            <m:sSup>
                              <m:sSupPr>
                                <m:ctrlPr>
                                  <a:rPr lang="en-US" sz="3200" b="1" i="1">
                                    <a:latin typeface="Cambria Math" panose="02040503050406030204" pitchFamily="18" charset="0"/>
                                  </a:rPr>
                                </m:ctrlPr>
                              </m:sSupPr>
                              <m:e>
                                <m:r>
                                  <a:rPr lang="vi-VN" sz="3200" b="1" i="1">
                                    <a:latin typeface="Cambria Math"/>
                                  </a:rPr>
                                  <m:t>𝒆</m:t>
                                </m:r>
                              </m:e>
                              <m:sup>
                                <m:r>
                                  <a:rPr lang="vi-VN" sz="3200" b="1" i="1">
                                    <a:latin typeface="Cambria Math"/>
                                  </a:rPr>
                                  <m:t>𝟑</m:t>
                                </m:r>
                              </m:sup>
                            </m:sSup>
                          </m:e>
                        </m:d>
                      </m:lim>
                    </m:limLow>
                    <m:r>
                      <a:rPr lang="vi-VN" sz="3200" b="1" i="1">
                        <a:latin typeface="Cambria Math"/>
                      </a:rPr>
                      <m:t>𝒚</m:t>
                    </m:r>
                    <m:r>
                      <a:rPr lang="vi-VN" sz="3200" b="1" i="1">
                        <a:latin typeface="Cambria Math"/>
                      </a:rPr>
                      <m:t>=</m:t>
                    </m:r>
                    <m:f>
                      <m:fPr>
                        <m:ctrlPr>
                          <a:rPr lang="en-US" sz="3200" b="1" i="1">
                            <a:latin typeface="Cambria Math" panose="02040503050406030204" pitchFamily="18" charset="0"/>
                          </a:rPr>
                        </m:ctrlPr>
                      </m:fPr>
                      <m:num>
                        <m:func>
                          <m:funcPr>
                            <m:ctrlPr>
                              <a:rPr lang="en-US" sz="3200" b="1" i="1">
                                <a:latin typeface="Cambria Math" panose="02040503050406030204" pitchFamily="18" charset="0"/>
                              </a:rPr>
                            </m:ctrlPr>
                          </m:funcPr>
                          <m:fName>
                            <m:sSup>
                              <m:sSupPr>
                                <m:ctrlPr>
                                  <a:rPr lang="en-US" sz="3200" b="1" i="1">
                                    <a:latin typeface="Cambria Math" panose="02040503050406030204" pitchFamily="18" charset="0"/>
                                  </a:rPr>
                                </m:ctrlPr>
                              </m:sSupPr>
                              <m:e>
                                <m:r>
                                  <a:rPr lang="vi-VN" sz="3200" b="1" i="1">
                                    <a:latin typeface="Cambria Math"/>
                                  </a:rPr>
                                  <m:t>𝒍𝒏</m:t>
                                </m:r>
                              </m:e>
                              <m:sup>
                                <m:r>
                                  <a:rPr lang="vi-VN" sz="3200" b="1" i="1">
                                    <a:latin typeface="Cambria Math"/>
                                  </a:rPr>
                                  <m:t>𝟐</m:t>
                                </m:r>
                              </m:sup>
                            </m:sSup>
                          </m:fName>
                          <m:e>
                            <m:r>
                              <a:rPr lang="vi-VN" sz="3200" b="1" i="1">
                                <a:latin typeface="Cambria Math"/>
                              </a:rPr>
                              <m:t>𝟐</m:t>
                            </m:r>
                          </m:e>
                        </m:func>
                      </m:num>
                      <m:den>
                        <m:r>
                          <a:rPr lang="vi-VN" sz="3200" b="1" i="1">
                            <a:latin typeface="Cambria Math"/>
                          </a:rPr>
                          <m:t>𝟐</m:t>
                        </m:r>
                      </m:den>
                    </m:f>
                  </m:oMath>
                </a14:m>
                <a:r>
                  <a:rPr lang="vi-VN" sz="3200" dirty="0"/>
                  <a:t>.</a:t>
                </a:r>
                <a:endParaRPr lang="en-US" sz="3200" dirty="0" smtClean="0"/>
              </a:p>
              <a:p>
                <a:pPr marL="0" indent="0">
                  <a:buNone/>
                </a:pPr>
                <a:endParaRPr lang="en-US" sz="3200" smtClean="0">
                  <a:solidFill>
                    <a:srgbClr val="FF0000"/>
                  </a:solidFill>
                </a:endParaRPr>
              </a:p>
              <a:p>
                <a:pPr marL="0" lvl="2" indent="0" algn="ctr">
                  <a:spcBef>
                    <a:spcPts val="1000"/>
                  </a:spcBef>
                  <a:buNone/>
                </a:pPr>
                <a:r>
                  <a:rPr lang="vi-VN" sz="3200" smtClean="0">
                    <a:solidFill>
                      <a:srgbClr val="FF0000"/>
                    </a:solidFill>
                  </a:rPr>
                  <a:t>HD</a:t>
                </a:r>
                <a:r>
                  <a:rPr lang="vi-VN" sz="3200" smtClean="0"/>
                  <a:t>:Dùng </a:t>
                </a:r>
                <a:r>
                  <a:rPr lang="vi-VN" sz="3200" dirty="0"/>
                  <a:t>MTBT hoặc dùng đạo hàm timg GTLN </a:t>
                </a:r>
                <a:r>
                  <a:rPr lang="vi-VN" sz="3200"/>
                  <a:t>trên </a:t>
                </a:r>
                <a:r>
                  <a:rPr lang="vi-VN" sz="3200" smtClean="0"/>
                  <a:t>đoạn</a:t>
                </a:r>
                <a:r>
                  <a:rPr lang="en-US" sz="3200" smtClean="0"/>
                  <a:t>.</a:t>
                </a:r>
              </a:p>
              <a:p>
                <a:pPr marL="0" lvl="2" indent="0" algn="ctr">
                  <a:spcBef>
                    <a:spcPts val="1000"/>
                  </a:spcBef>
                  <a:buNone/>
                </a:pPr>
                <a:r>
                  <a:rPr lang="en-US" sz="3200" b="1" smtClean="0">
                    <a:solidFill>
                      <a:srgbClr val="FF0000"/>
                    </a:solidFill>
                  </a:rPr>
                  <a:t>Chọn D</a:t>
                </a:r>
                <a:endParaRPr lang="en-US" sz="3200" b="1" dirty="0">
                  <a:solidFill>
                    <a:srgbClr val="FF0000"/>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387928"/>
                <a:ext cx="11145982" cy="5789036"/>
              </a:xfrm>
              <a:blipFill rotWithShape="1">
                <a:blip r:embed="rId2"/>
                <a:stretch>
                  <a:fillRect l="-1422"/>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2</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Thông</a:t>
            </a:r>
            <a:r>
              <a:rPr lang="en-US" b="1" dirty="0">
                <a:solidFill>
                  <a:schemeClr val="tx1"/>
                </a:solidFill>
                <a:latin typeface="Times New Roman" panose="02020603050405020304" pitchFamily="18" charset="0"/>
              </a:rPr>
              <a:t> </a:t>
            </a:r>
            <a:r>
              <a:rPr lang="en-US" b="1" dirty="0" err="1">
                <a:solidFill>
                  <a:schemeClr val="tx1"/>
                </a:solidFill>
                <a:latin typeface="Times New Roman" panose="02020603050405020304" pitchFamily="18" charset="0"/>
              </a:rPr>
              <a:t>hiểu</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34523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iterate type="lt">
                                    <p:tmPct val="30000"/>
                                  </p:iterate>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iterate type="lt">
                                    <p:tmPct val="30000"/>
                                  </p:iterate>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921327" y="207819"/>
                <a:ext cx="11270673" cy="5636636"/>
              </a:xfrm>
            </p:spPr>
            <p:txBody>
              <a:bodyPr>
                <a:normAutofit/>
              </a:bodyPr>
              <a:lstStyle/>
              <a:p>
                <a:pPr marL="0" lvl="0" indent="0">
                  <a:buNone/>
                </a:pPr>
                <a:r>
                  <a:rPr lang="de-DE" sz="3200" b="1" dirty="0" smtClean="0">
                    <a:solidFill>
                      <a:srgbClr val="3333FF"/>
                    </a:solidFill>
                  </a:rPr>
                  <a:t>Câu 22</a:t>
                </a:r>
                <a:r>
                  <a:rPr lang="de-DE" sz="3200" b="1" smtClean="0">
                    <a:solidFill>
                      <a:srgbClr val="3333FF"/>
                    </a:solidFill>
                  </a:rPr>
                  <a:t>. </a:t>
                </a:r>
                <a:r>
                  <a:rPr lang="en-US" sz="3200" dirty="0"/>
                  <a:t>Cho </a:t>
                </a:r>
                <a:r>
                  <a:rPr lang="en-US" sz="3200" dirty="0" err="1"/>
                  <a:t>hàm</a:t>
                </a:r>
                <a:r>
                  <a:rPr lang="en-US" sz="3200" dirty="0"/>
                  <a:t> </a:t>
                </a:r>
                <a:r>
                  <a:rPr lang="en-US" sz="3200" dirty="0" err="1"/>
                  <a:t>số</a:t>
                </a:r>
                <a:r>
                  <a:rPr lang="en-US" sz="3200" dirty="0"/>
                  <a:t> </a:t>
                </a:r>
                <a14:m>
                  <m:oMath xmlns:m="http://schemas.openxmlformats.org/officeDocument/2006/math">
                    <m:r>
                      <a:rPr lang="en-US" sz="3200" i="1">
                        <a:latin typeface="Cambria Math"/>
                      </a:rPr>
                      <m:t>𝑦</m:t>
                    </m:r>
                    <m:r>
                      <a:rPr lang="en-US" sz="3200" i="1">
                        <a:latin typeface="Cambria Math"/>
                      </a:rPr>
                      <m:t>=</m:t>
                    </m:r>
                    <m:sSup>
                      <m:sSupPr>
                        <m:ctrlPr>
                          <a:rPr lang="en-US" sz="3200" i="1">
                            <a:latin typeface="Cambria Math" panose="02040503050406030204" pitchFamily="18" charset="0"/>
                          </a:rPr>
                        </m:ctrlPr>
                      </m:sSupPr>
                      <m:e>
                        <m:r>
                          <a:rPr lang="en-US" sz="3200" i="1">
                            <a:latin typeface="Cambria Math"/>
                          </a:rPr>
                          <m:t>𝑒</m:t>
                        </m:r>
                      </m:e>
                      <m:sup>
                        <m:r>
                          <a:rPr lang="en-US" sz="3200" i="1">
                            <a:latin typeface="Cambria Math"/>
                          </a:rPr>
                          <m:t>𝑥</m:t>
                        </m:r>
                      </m:sup>
                    </m:sSup>
                    <m:d>
                      <m:dPr>
                        <m:ctrlPr>
                          <a:rPr lang="en-US" sz="3200" i="1">
                            <a:latin typeface="Cambria Math" panose="02040503050406030204" pitchFamily="18" charset="0"/>
                          </a:rPr>
                        </m:ctrlPr>
                      </m:dPr>
                      <m:e>
                        <m:r>
                          <a:rPr lang="en-US" sz="3200" i="1">
                            <a:latin typeface="Cambria Math"/>
                          </a:rPr>
                          <m:t>𝑥</m:t>
                        </m:r>
                        <m:r>
                          <a:rPr lang="en-US" sz="3200" i="1">
                            <a:latin typeface="Cambria Math"/>
                          </a:rPr>
                          <m:t>+</m:t>
                        </m:r>
                        <m:r>
                          <a:rPr lang="en-US" sz="3200" i="1">
                            <a:latin typeface="Cambria Math"/>
                          </a:rPr>
                          <m:t>𝑚</m:t>
                        </m:r>
                      </m:e>
                    </m:d>
                  </m:oMath>
                </a14:m>
                <a:r>
                  <a:rPr lang="en-US" sz="3200" dirty="0"/>
                  <a:t>. </a:t>
                </a:r>
                <a:r>
                  <a:rPr lang="en-US" sz="3200" dirty="0" err="1"/>
                  <a:t>Biết</a:t>
                </a:r>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𝑦</m:t>
                        </m:r>
                      </m:e>
                      <m:sup>
                        <m:r>
                          <a:rPr lang="en-US" sz="3200" i="1">
                            <a:latin typeface="Cambria Math"/>
                          </a:rPr>
                          <m:t>′</m:t>
                        </m:r>
                      </m:sup>
                    </m:sSup>
                    <m:d>
                      <m:dPr>
                        <m:ctrlPr>
                          <a:rPr lang="en-US" sz="3200" i="1">
                            <a:latin typeface="Cambria Math" panose="02040503050406030204" pitchFamily="18" charset="0"/>
                          </a:rPr>
                        </m:ctrlPr>
                      </m:dPr>
                      <m:e>
                        <m:r>
                          <a:rPr lang="en-US" sz="3200" i="1">
                            <a:latin typeface="Cambria Math"/>
                          </a:rPr>
                          <m:t>0</m:t>
                        </m:r>
                      </m:e>
                    </m:d>
                    <m:r>
                      <a:rPr lang="en-US" sz="3200" i="1">
                        <a:latin typeface="Cambria Math"/>
                      </a:rPr>
                      <m:t>=1</m:t>
                    </m:r>
                  </m:oMath>
                </a14:m>
                <a:r>
                  <a:rPr lang="en-US" sz="3200" dirty="0" smtClean="0"/>
                  <a:t>.</a:t>
                </a:r>
              </a:p>
              <a:p>
                <a:pPr marL="0" lvl="0" indent="0">
                  <a:buNone/>
                </a:pPr>
                <a:r>
                  <a:rPr lang="en-US" sz="3200" dirty="0" smtClean="0"/>
                  <a:t>Giá </a:t>
                </a:r>
                <a:r>
                  <a:rPr lang="en-US" sz="3200" dirty="0" err="1"/>
                  <a:t>trị</a:t>
                </a:r>
                <a:r>
                  <a:rPr lang="en-US" sz="3200" dirty="0"/>
                  <a:t> </a:t>
                </a:r>
                <a:r>
                  <a:rPr lang="en-US" sz="3200" dirty="0" err="1"/>
                  <a:t>của</a:t>
                </a:r>
                <a:r>
                  <a:rPr lang="en-US" sz="3200" dirty="0"/>
                  <a:t> </a:t>
                </a:r>
                <a:r>
                  <a:rPr lang="en-US" sz="3200" dirty="0" err="1"/>
                  <a:t>biểu</a:t>
                </a:r>
                <a:r>
                  <a:rPr lang="en-US" sz="3200" dirty="0"/>
                  <a:t> </a:t>
                </a:r>
                <a:r>
                  <a:rPr lang="en-US" sz="3200" dirty="0" err="1"/>
                  <a:t>thức</a:t>
                </a:r>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𝑦</m:t>
                        </m:r>
                      </m:e>
                      <m:sup>
                        <m:r>
                          <a:rPr lang="en-US" sz="3200" i="1">
                            <a:latin typeface="Cambria Math"/>
                          </a:rPr>
                          <m:t>′</m:t>
                        </m:r>
                      </m:sup>
                    </m:sSup>
                    <m:d>
                      <m:dPr>
                        <m:ctrlPr>
                          <a:rPr lang="en-US" sz="3200" i="1">
                            <a:latin typeface="Cambria Math" panose="02040503050406030204" pitchFamily="18" charset="0"/>
                          </a:rPr>
                        </m:ctrlPr>
                      </m:dPr>
                      <m:e>
                        <m:r>
                          <a:rPr lang="en-US" sz="3200" i="1">
                            <a:latin typeface="Cambria Math"/>
                          </a:rPr>
                          <m:t>1</m:t>
                        </m:r>
                      </m:e>
                    </m:d>
                  </m:oMath>
                </a14:m>
                <a:r>
                  <a:rPr lang="en-US" sz="3200" dirty="0"/>
                  <a:t> </a:t>
                </a:r>
                <a:r>
                  <a:rPr lang="en-US" sz="3200" dirty="0" err="1"/>
                  <a:t>bằng</a:t>
                </a:r>
                <a:endParaRPr lang="en-US" sz="3200" dirty="0"/>
              </a:p>
              <a:p>
                <a:pPr marL="0" indent="0">
                  <a:buNone/>
                </a:pPr>
                <a:r>
                  <a:rPr lang="vi-VN" sz="3200" b="1" dirty="0"/>
                  <a:t>	A. </a:t>
                </a:r>
                <a14:m>
                  <m:oMath xmlns:m="http://schemas.openxmlformats.org/officeDocument/2006/math">
                    <m:r>
                      <a:rPr lang="vi-VN" sz="3200" b="1" i="1">
                        <a:latin typeface="Cambria Math"/>
                      </a:rPr>
                      <m:t>𝒆</m:t>
                    </m:r>
                  </m:oMath>
                </a14:m>
                <a:r>
                  <a:rPr lang="vi-VN" sz="3200" dirty="0"/>
                  <a:t>.		</a:t>
                </a:r>
                <a:r>
                  <a:rPr lang="vi-VN" sz="3200" b="1" dirty="0"/>
                  <a:t>B. </a:t>
                </a:r>
                <a14:m>
                  <m:oMath xmlns:m="http://schemas.openxmlformats.org/officeDocument/2006/math">
                    <m:r>
                      <a:rPr lang="vi-VN" sz="3200" b="1" i="1">
                        <a:latin typeface="Cambria Math"/>
                      </a:rPr>
                      <m:t>𝟐</m:t>
                    </m:r>
                    <m:r>
                      <a:rPr lang="vi-VN" sz="3200" b="1" i="1">
                        <a:latin typeface="Cambria Math"/>
                      </a:rPr>
                      <m:t>𝒆</m:t>
                    </m:r>
                  </m:oMath>
                </a14:m>
                <a:r>
                  <a:rPr lang="vi-VN" sz="3200" dirty="0"/>
                  <a:t>.		</a:t>
                </a:r>
                <a:r>
                  <a:rPr lang="vi-VN" sz="3200" b="1" dirty="0"/>
                  <a:t>C. </a:t>
                </a:r>
                <a14:m>
                  <m:oMath xmlns:m="http://schemas.openxmlformats.org/officeDocument/2006/math">
                    <m:r>
                      <a:rPr lang="vi-VN" sz="3200" b="1" i="1">
                        <a:latin typeface="Cambria Math"/>
                      </a:rPr>
                      <m:t>𝟒</m:t>
                    </m:r>
                    <m:r>
                      <a:rPr lang="vi-VN" sz="3200" b="1" i="1">
                        <a:latin typeface="Cambria Math"/>
                      </a:rPr>
                      <m:t>𝒆</m:t>
                    </m:r>
                  </m:oMath>
                </a14:m>
                <a:r>
                  <a:rPr lang="vi-VN" sz="3200" dirty="0"/>
                  <a:t>.		</a:t>
                </a:r>
                <a:r>
                  <a:rPr lang="vi-VN" sz="3200" b="1" dirty="0"/>
                  <a:t>D. </a:t>
                </a:r>
                <a14:m>
                  <m:oMath xmlns:m="http://schemas.openxmlformats.org/officeDocument/2006/math">
                    <m:r>
                      <a:rPr lang="vi-VN" sz="3200" b="1" i="1">
                        <a:latin typeface="Cambria Math"/>
                      </a:rPr>
                      <m:t>𝟑</m:t>
                    </m:r>
                    <m:r>
                      <a:rPr lang="vi-VN" sz="3200" b="1" i="1">
                        <a:latin typeface="Cambria Math"/>
                      </a:rPr>
                      <m:t>𝒆</m:t>
                    </m:r>
                  </m:oMath>
                </a14:m>
                <a:r>
                  <a:rPr lang="vi-VN" sz="3200" dirty="0"/>
                  <a:t>.</a:t>
                </a:r>
                <a:endParaRPr lang="en-US" sz="3200" dirty="0"/>
              </a:p>
              <a:p>
                <a:pPr marL="0" indent="0">
                  <a:buNone/>
                </a:pPr>
                <a:endParaRPr lang="en-US" sz="3200" dirty="0"/>
              </a:p>
              <a:p>
                <a:pPr marL="0" indent="0">
                  <a:buNone/>
                </a:pPr>
                <a:r>
                  <a:rPr lang="vi-VN" sz="3200" dirty="0">
                    <a:solidFill>
                      <a:srgbClr val="FF0000"/>
                    </a:solidFill>
                  </a:rPr>
                  <a:t>HD</a:t>
                </a:r>
                <a:r>
                  <a:rPr lang="vi-VN" sz="3200" dirty="0"/>
                  <a:t>:</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𝑦</m:t>
                        </m:r>
                      </m:e>
                      <m:sup>
                        <m:r>
                          <a:rPr lang="en-US" sz="3200" i="1">
                            <a:latin typeface="Cambria Math"/>
                          </a:rPr>
                          <m:t>′</m:t>
                        </m:r>
                      </m:sup>
                    </m:sSup>
                    <m:d>
                      <m:dPr>
                        <m:ctrlPr>
                          <a:rPr lang="en-US" sz="3200" i="1">
                            <a:latin typeface="Cambria Math" panose="02040503050406030204" pitchFamily="18" charset="0"/>
                          </a:rPr>
                        </m:ctrlPr>
                      </m:dPr>
                      <m:e>
                        <m:r>
                          <a:rPr lang="en-US" sz="3200" i="1">
                            <a:latin typeface="Cambria Math"/>
                          </a:rPr>
                          <m:t>0</m:t>
                        </m:r>
                      </m:e>
                    </m:d>
                    <m:r>
                      <a:rPr lang="en-US" sz="3200" i="1">
                        <a:latin typeface="Cambria Math"/>
                      </a:rPr>
                      <m:t>=</m:t>
                    </m:r>
                    <m:r>
                      <a:rPr lang="vi-VN" sz="3200" i="1">
                        <a:latin typeface="Cambria Math"/>
                      </a:rPr>
                      <m:t>1+</m:t>
                    </m:r>
                    <m:r>
                      <a:rPr lang="vi-VN" sz="3200" i="1">
                        <a:latin typeface="Cambria Math"/>
                      </a:rPr>
                      <m:t>𝑚</m:t>
                    </m:r>
                    <m:r>
                      <a:rPr lang="vi-VN" sz="3200" i="1">
                        <a:latin typeface="Cambria Math"/>
                      </a:rPr>
                      <m:t>=1</m:t>
                    </m:r>
                  </m:oMath>
                </a14:m>
                <a:r>
                  <a:rPr lang="vi-VN" sz="3200" dirty="0"/>
                  <a:t> ta được </a:t>
                </a:r>
                <a:r>
                  <a:rPr lang="vi-VN" sz="3200"/>
                  <a:t>m=0 </a:t>
                </a:r>
                <a:r>
                  <a:rPr lang="vi-VN" sz="3200" smtClean="0"/>
                  <a:t>.</a:t>
                </a:r>
                <a:r>
                  <a:rPr lang="en-US" sz="3200" smtClean="0"/>
                  <a:t> </a:t>
                </a:r>
                <a:r>
                  <a:rPr lang="en-US" sz="3200" b="1">
                    <a:solidFill>
                      <a:srgbClr val="FF0000"/>
                    </a:solidFill>
                  </a:rPr>
                  <a:t>Chọn </a:t>
                </a:r>
                <a:r>
                  <a:rPr lang="en-US" sz="3200" b="1" smtClean="0">
                    <a:solidFill>
                      <a:srgbClr val="FF0000"/>
                    </a:solidFill>
                  </a:rPr>
                  <a:t>B</a:t>
                </a: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921327" y="207819"/>
                <a:ext cx="11270673" cy="5636636"/>
              </a:xfrm>
              <a:blipFill rotWithShape="1">
                <a:blip r:embed="rId3"/>
                <a:stretch>
                  <a:fillRect l="-1352" t="-2378"/>
                </a:stretch>
              </a:blipFill>
            </p:spPr>
            <p:txBody>
              <a:bodyPr/>
              <a:lstStyle/>
              <a:p>
                <a:r>
                  <a:rPr lang="en-US">
                    <a:noFill/>
                  </a:rPr>
                  <a:t> </a:t>
                </a:r>
              </a:p>
            </p:txBody>
          </p:sp>
        </mc:Fallback>
      </mc:AlternateContent>
      <p:sp>
        <p:nvSpPr>
          <p:cNvPr id="4" name="Right Arrow 3">
            <a:hlinkClick r:id="rId4"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2</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Thông</a:t>
            </a:r>
            <a:r>
              <a:rPr lang="en-US" b="1" dirty="0">
                <a:solidFill>
                  <a:schemeClr val="tx1"/>
                </a:solidFill>
                <a:latin typeface="Times New Roman" panose="02020603050405020304" pitchFamily="18" charset="0"/>
              </a:rPr>
              <a:t> </a:t>
            </a:r>
            <a:r>
              <a:rPr lang="en-US" b="1" dirty="0" err="1">
                <a:solidFill>
                  <a:schemeClr val="tx1"/>
                </a:solidFill>
                <a:latin typeface="Times New Roman" panose="02020603050405020304" pitchFamily="18" charset="0"/>
              </a:rPr>
              <a:t>hiểu</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3866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290946"/>
                <a:ext cx="11242964" cy="5886018"/>
              </a:xfrm>
            </p:spPr>
            <p:txBody>
              <a:bodyPr>
                <a:normAutofit/>
              </a:bodyPr>
              <a:lstStyle/>
              <a:p>
                <a:pPr marL="0" indent="0">
                  <a:buNone/>
                </a:pPr>
                <a:r>
                  <a:rPr lang="de-DE" sz="3200" b="1" dirty="0" smtClean="0">
                    <a:solidFill>
                      <a:srgbClr val="3333FF"/>
                    </a:solidFill>
                  </a:rPr>
                  <a:t>Câu </a:t>
                </a:r>
                <a:r>
                  <a:rPr lang="de-DE" sz="3200" b="1" dirty="0">
                    <a:solidFill>
                      <a:srgbClr val="3333FF"/>
                    </a:solidFill>
                  </a:rPr>
                  <a:t>23</a:t>
                </a:r>
                <a:r>
                  <a:rPr lang="de-DE" sz="3200" b="1">
                    <a:solidFill>
                      <a:srgbClr val="3333FF"/>
                    </a:solidFill>
                  </a:rPr>
                  <a:t>. </a:t>
                </a:r>
                <a:r>
                  <a:rPr lang="en-US" sz="3200" dirty="0"/>
                  <a:t>Tìm </a:t>
                </a:r>
                <a:r>
                  <a:rPr lang="en-US" sz="3200" dirty="0" err="1"/>
                  <a:t>tập</a:t>
                </a:r>
                <a:r>
                  <a:rPr lang="en-US" sz="3200" dirty="0"/>
                  <a:t> </a:t>
                </a:r>
                <a:r>
                  <a:rPr lang="en-US" sz="3200" dirty="0" err="1"/>
                  <a:t>xác</a:t>
                </a:r>
                <a:r>
                  <a:rPr lang="en-US" sz="3200" dirty="0"/>
                  <a:t> </a:t>
                </a:r>
                <a:r>
                  <a:rPr lang="en-US" sz="3200" dirty="0" err="1"/>
                  <a:t>định</a:t>
                </a:r>
                <a:r>
                  <a:rPr lang="en-US" sz="3200" dirty="0"/>
                  <a:t> </a:t>
                </a:r>
                <a14:m>
                  <m:oMath xmlns:m="http://schemas.openxmlformats.org/officeDocument/2006/math">
                    <m:r>
                      <a:rPr lang="en-US" sz="3200" i="1">
                        <a:latin typeface="Cambria Math"/>
                      </a:rPr>
                      <m:t>𝐷</m:t>
                    </m:r>
                  </m:oMath>
                </a14:m>
                <a:r>
                  <a:rPr lang="en-US" sz="3200" dirty="0"/>
                  <a:t> </a:t>
                </a:r>
                <a:r>
                  <a:rPr lang="en-US" sz="3200" dirty="0" err="1"/>
                  <a:t>của</a:t>
                </a:r>
                <a:r>
                  <a:rPr lang="en-US" sz="3200" dirty="0"/>
                  <a:t> </a:t>
                </a:r>
                <a:r>
                  <a:rPr lang="en-US" sz="3200" dirty="0" err="1"/>
                  <a:t>hàm</a:t>
                </a:r>
                <a:r>
                  <a:rPr lang="en-US" sz="3200" dirty="0"/>
                  <a:t> </a:t>
                </a:r>
                <a:r>
                  <a:rPr lang="en-US" sz="3200" dirty="0" err="1"/>
                  <a:t>số</a:t>
                </a:r>
                <a:r>
                  <a:rPr lang="en-US" sz="3200" dirty="0"/>
                  <a:t> </a:t>
                </a:r>
                <a14:m>
                  <m:oMath xmlns:m="http://schemas.openxmlformats.org/officeDocument/2006/math">
                    <m:r>
                      <a:rPr lang="en-US" sz="3200" i="1">
                        <a:latin typeface="Cambria Math"/>
                      </a:rPr>
                      <m:t>𝑦</m:t>
                    </m:r>
                    <m:r>
                      <a:rPr lang="en-US" sz="3200" i="1">
                        <a:latin typeface="Cambria Math"/>
                      </a:rPr>
                      <m:t>=</m:t>
                    </m:r>
                    <m:rad>
                      <m:radPr>
                        <m:degHide m:val="on"/>
                        <m:ctrlPr>
                          <a:rPr lang="en-US" sz="3200" i="1">
                            <a:latin typeface="Cambria Math" panose="02040503050406030204" pitchFamily="18" charset="0"/>
                          </a:rPr>
                        </m:ctrlPr>
                      </m:radPr>
                      <m:deg/>
                      <m:e>
                        <m:func>
                          <m:funcPr>
                            <m:ctrlPr>
                              <a:rPr lang="en-US" sz="3200" i="1">
                                <a:latin typeface="Cambria Math" panose="02040503050406030204" pitchFamily="18" charset="0"/>
                              </a:rPr>
                            </m:ctrlPr>
                          </m:funcPr>
                          <m:fName>
                            <m:r>
                              <a:rPr lang="en-US" sz="3200" i="1">
                                <a:latin typeface="Cambria Math"/>
                              </a:rPr>
                              <m:t>𝑙𝑜𝑔</m:t>
                            </m:r>
                          </m:fName>
                          <m:e>
                            <m:d>
                              <m:dPr>
                                <m:ctrlPr>
                                  <a:rPr lang="en-US" sz="3200" i="1">
                                    <a:latin typeface="Cambria Math" panose="02040503050406030204" pitchFamily="18" charset="0"/>
                                  </a:rPr>
                                </m:ctrlPr>
                              </m:dPr>
                              <m:e>
                                <m:r>
                                  <a:rPr lang="en-US" sz="3200" i="1">
                                    <a:latin typeface="Cambria Math"/>
                                  </a:rPr>
                                  <m:t>𝑥</m:t>
                                </m:r>
                                <m:r>
                                  <a:rPr lang="en-US" sz="3200" i="1">
                                    <a:latin typeface="Cambria Math"/>
                                  </a:rPr>
                                  <m:t>+1</m:t>
                                </m:r>
                              </m:e>
                            </m:d>
                          </m:e>
                        </m:func>
                        <m:r>
                          <a:rPr lang="en-US" sz="3200" i="1">
                            <a:latin typeface="Cambria Math"/>
                          </a:rPr>
                          <m:t>−1</m:t>
                        </m:r>
                      </m:e>
                    </m:rad>
                    <m:r>
                      <a:rPr lang="vi-VN" sz="3200">
                        <a:latin typeface="Cambria Math"/>
                      </a:rPr>
                      <m:t> </m:t>
                    </m:r>
                    <m:r>
                      <m:rPr>
                        <m:sty m:val="p"/>
                      </m:rPr>
                      <a:rPr lang="vi-VN" sz="3200">
                        <a:latin typeface="Cambria Math"/>
                      </a:rPr>
                      <m:t>l</m:t>
                    </m:r>
                    <m:r>
                      <a:rPr lang="vi-VN" sz="3200">
                        <a:latin typeface="Cambria Math"/>
                      </a:rPr>
                      <m:t>à</m:t>
                    </m:r>
                  </m:oMath>
                </a14:m>
                <a:endParaRPr lang="en-US" sz="3200" dirty="0"/>
              </a:p>
              <a:p>
                <a:pPr marL="0" indent="0">
                  <a:buNone/>
                </a:pPr>
                <a:r>
                  <a:rPr lang="en-US" sz="3200" b="1" smtClean="0"/>
                  <a:t>A.</a:t>
                </a:r>
                <a:r>
                  <a:rPr lang="en-US" sz="3200" smtClean="0"/>
                  <a:t> </a:t>
                </a:r>
                <a14:m>
                  <m:oMath xmlns:m="http://schemas.openxmlformats.org/officeDocument/2006/math">
                    <m:r>
                      <a:rPr lang="en-US" sz="3200" i="1">
                        <a:latin typeface="Cambria Math"/>
                      </a:rPr>
                      <m:t>𝐷</m:t>
                    </m:r>
                    <m:r>
                      <a:rPr lang="en-US" sz="3200" i="1">
                        <a:latin typeface="Cambria Math"/>
                      </a:rPr>
                      <m:t>=</m:t>
                    </m:r>
                    <m:d>
                      <m:dPr>
                        <m:ctrlPr>
                          <a:rPr lang="en-US" sz="3200" i="1">
                            <a:latin typeface="Cambria Math" panose="02040503050406030204" pitchFamily="18" charset="0"/>
                          </a:rPr>
                        </m:ctrlPr>
                      </m:dPr>
                      <m:e>
                        <m:r>
                          <a:rPr lang="en-US" sz="3200" i="1">
                            <a:latin typeface="Cambria Math"/>
                          </a:rPr>
                          <m:t>10;+∞</m:t>
                        </m:r>
                      </m:e>
                    </m:d>
                  </m:oMath>
                </a14:m>
                <a:r>
                  <a:rPr lang="vi-VN" sz="3200" dirty="0"/>
                  <a:t>.			</a:t>
                </a:r>
                <a:r>
                  <a:rPr lang="vi-VN" sz="3200" b="1" dirty="0"/>
                  <a:t>B. </a:t>
                </a:r>
                <a14:m>
                  <m:oMath xmlns:m="http://schemas.openxmlformats.org/officeDocument/2006/math">
                    <m:r>
                      <a:rPr lang="en-US" sz="3200" i="1">
                        <a:latin typeface="Cambria Math"/>
                      </a:rPr>
                      <m:t>𝐷</m:t>
                    </m:r>
                    <m:r>
                      <a:rPr lang="en-US" sz="3200" i="1">
                        <a:latin typeface="Cambria Math"/>
                      </a:rPr>
                      <m:t>=</m:t>
                    </m:r>
                    <m:d>
                      <m:dPr>
                        <m:begChr m:val=""/>
                        <m:ctrlPr>
                          <a:rPr lang="en-US" sz="3200" i="1">
                            <a:latin typeface="Cambria Math" panose="02040503050406030204" pitchFamily="18" charset="0"/>
                          </a:rPr>
                        </m:ctrlPr>
                      </m:dPr>
                      <m:e>
                        <m:r>
                          <a:rPr lang="vi-VN" sz="3200" i="1">
                            <a:latin typeface="Cambria Math"/>
                          </a:rPr>
                          <m:t>[</m:t>
                        </m:r>
                        <m:r>
                          <a:rPr lang="en-US" sz="3200" i="1">
                            <a:latin typeface="Cambria Math"/>
                          </a:rPr>
                          <m:t>9;+∞</m:t>
                        </m:r>
                      </m:e>
                    </m:d>
                  </m:oMath>
                </a14:m>
                <a:r>
                  <a:rPr lang="vi-VN" sz="3200" dirty="0"/>
                  <a:t>.	</a:t>
                </a:r>
              </a:p>
              <a:p>
                <a:pPr marL="0" indent="0">
                  <a:buNone/>
                </a:pPr>
                <a:r>
                  <a:rPr lang="vi-VN" sz="3200" b="1" dirty="0"/>
                  <a:t>C. </a:t>
                </a:r>
                <a14:m>
                  <m:oMath xmlns:m="http://schemas.openxmlformats.org/officeDocument/2006/math">
                    <m:d>
                      <m:dPr>
                        <m:begChr m:val=""/>
                        <m:endChr m:val=""/>
                        <m:ctrlPr>
                          <a:rPr lang="en-US" sz="3200" i="1">
                            <a:latin typeface="Cambria Math" panose="02040503050406030204" pitchFamily="18" charset="0"/>
                          </a:rPr>
                        </m:ctrlPr>
                      </m:dPr>
                      <m:e>
                        <m:r>
                          <a:rPr lang="vi-VN" sz="3200" i="1">
                            <a:latin typeface="Cambria Math"/>
                          </a:rPr>
                          <m:t>𝐷</m:t>
                        </m:r>
                        <m:r>
                          <a:rPr lang="vi-VN" sz="3200" i="1">
                            <a:latin typeface="Cambria Math"/>
                          </a:rPr>
                          <m:t>=(−∞;9]</m:t>
                        </m:r>
                      </m:e>
                    </m:d>
                  </m:oMath>
                </a14:m>
                <a:r>
                  <a:rPr lang="vi-VN" sz="3200" dirty="0"/>
                  <a:t>.			</a:t>
                </a:r>
                <a:r>
                  <a:rPr lang="vi-VN" sz="3200" b="1" dirty="0"/>
                  <a:t>D. </a:t>
                </a:r>
                <a14:m>
                  <m:oMath xmlns:m="http://schemas.openxmlformats.org/officeDocument/2006/math">
                    <m:r>
                      <a:rPr lang="en-US" sz="3200" i="1">
                        <a:latin typeface="Cambria Math"/>
                      </a:rPr>
                      <m:t>𝐷</m:t>
                    </m:r>
                    <m:r>
                      <a:rPr lang="en-US" sz="3200" i="1">
                        <a:latin typeface="Cambria Math"/>
                      </a:rPr>
                      <m:t>=</m:t>
                    </m:r>
                    <m:r>
                      <a:rPr lang="en-US" sz="3200" i="1">
                        <a:latin typeface="Cambria Math"/>
                      </a:rPr>
                      <m:t>ℝ</m:t>
                    </m:r>
                    <m:r>
                      <a:rPr lang="en-US" sz="3200" i="1">
                        <a:latin typeface="Cambria Math"/>
                      </a:rPr>
                      <m:t>\</m:t>
                    </m:r>
                    <m:d>
                      <m:dPr>
                        <m:begChr m:val="{"/>
                        <m:endChr m:val="}"/>
                        <m:ctrlPr>
                          <a:rPr lang="en-US" sz="3200" i="1">
                            <a:latin typeface="Cambria Math" panose="02040503050406030204" pitchFamily="18" charset="0"/>
                          </a:rPr>
                        </m:ctrlPr>
                      </m:dPr>
                      <m:e>
                        <m:r>
                          <a:rPr lang="en-US" sz="3200" i="1">
                            <a:latin typeface="Cambria Math"/>
                          </a:rPr>
                          <m:t>1</m:t>
                        </m:r>
                      </m:e>
                    </m:d>
                  </m:oMath>
                </a14:m>
                <a:r>
                  <a:rPr lang="vi-VN" sz="3200" dirty="0"/>
                  <a:t>.</a:t>
                </a:r>
                <a:endParaRPr lang="en-US" sz="3200" dirty="0"/>
              </a:p>
              <a:p>
                <a:pPr marL="0" indent="0">
                  <a:buNone/>
                </a:pPr>
                <a:endParaRPr lang="en-US" sz="3200" dirty="0"/>
              </a:p>
              <a:p>
                <a:pPr marL="0" indent="0">
                  <a:buNone/>
                </a:pPr>
                <a:r>
                  <a:rPr lang="vi-VN" sz="3200" smtClean="0">
                    <a:solidFill>
                      <a:srgbClr val="FF0000"/>
                    </a:solidFill>
                    <a:latin typeface="Cambria Math"/>
                  </a:rPr>
                  <a:t>HD</a:t>
                </a:r>
                <a:r>
                  <a:rPr lang="en-US" sz="3200" smtClean="0">
                    <a:solidFill>
                      <a:srgbClr val="FF0000"/>
                    </a:solidFill>
                    <a:latin typeface="Cambria Math"/>
                  </a:rPr>
                  <a:t>:</a:t>
                </a:r>
                <a14:m>
                  <m:oMath xmlns:m="http://schemas.openxmlformats.org/officeDocument/2006/math">
                    <m:r>
                      <a:rPr lang="en-US" sz="3200" b="0" i="1" smtClean="0">
                        <a:latin typeface="Cambria Math"/>
                      </a:rPr>
                      <m:t> </m:t>
                    </m:r>
                    <m:r>
                      <a:rPr lang="en-US" sz="3200" i="1">
                        <a:latin typeface="Cambria Math"/>
                      </a:rPr>
                      <m:t>𝑥</m:t>
                    </m:r>
                    <m:r>
                      <a:rPr lang="en-US" sz="3200" i="1">
                        <a:latin typeface="Cambria Math"/>
                      </a:rPr>
                      <m:t>+1</m:t>
                    </m:r>
                  </m:oMath>
                </a14:m>
                <a:r>
                  <a:rPr lang="vi-VN" sz="3200" i="1" dirty="0">
                    <a:latin typeface="Cambria Math"/>
                  </a:rPr>
                  <a:t>&gt;0 </a:t>
                </a:r>
                <a14:m>
                  <m:oMath xmlns:m="http://schemas.openxmlformats.org/officeDocument/2006/math">
                    <m:func>
                      <m:funcPr>
                        <m:ctrlPr>
                          <a:rPr lang="en-US" sz="3200" i="1">
                            <a:latin typeface="Cambria Math" panose="02040503050406030204" pitchFamily="18" charset="0"/>
                          </a:rPr>
                        </m:ctrlPr>
                      </m:funcPr>
                      <m:fName>
                        <m:r>
                          <a:rPr lang="vi-VN" sz="3200" i="1">
                            <a:latin typeface="Cambria Math"/>
                          </a:rPr>
                          <m:t>𝑣</m:t>
                        </m:r>
                        <m:r>
                          <a:rPr lang="vi-VN" sz="3200" i="1">
                            <a:latin typeface="Cambria Math"/>
                          </a:rPr>
                          <m:t>à </m:t>
                        </m:r>
                        <m:r>
                          <a:rPr lang="en-US" sz="3200" i="1">
                            <a:latin typeface="Cambria Math"/>
                          </a:rPr>
                          <m:t>𝑙𝑜𝑔</m:t>
                        </m:r>
                      </m:fName>
                      <m:e>
                        <m:d>
                          <m:dPr>
                            <m:ctrlPr>
                              <a:rPr lang="en-US" sz="3200" i="1">
                                <a:latin typeface="Cambria Math" panose="02040503050406030204" pitchFamily="18" charset="0"/>
                              </a:rPr>
                            </m:ctrlPr>
                          </m:dPr>
                          <m:e>
                            <m:r>
                              <a:rPr lang="en-US" sz="3200" i="1">
                                <a:latin typeface="Cambria Math"/>
                              </a:rPr>
                              <m:t>𝑥</m:t>
                            </m:r>
                            <m:r>
                              <a:rPr lang="en-US" sz="3200" i="1">
                                <a:latin typeface="Cambria Math"/>
                              </a:rPr>
                              <m:t>+1</m:t>
                            </m:r>
                          </m:e>
                        </m:d>
                      </m:e>
                    </m:func>
                    <m:r>
                      <a:rPr lang="en-US" sz="3200" i="1">
                        <a:latin typeface="Cambria Math"/>
                      </a:rPr>
                      <m:t>−1≥</m:t>
                    </m:r>
                    <m:r>
                      <a:rPr lang="vi-VN" sz="3200" i="1">
                        <a:latin typeface="Cambria Math"/>
                      </a:rPr>
                      <m:t>0</m:t>
                    </m:r>
                  </m:oMath>
                </a14:m>
                <a:r>
                  <a:rPr lang="vi-VN" sz="3200" smtClean="0"/>
                  <a:t>.</a:t>
                </a:r>
                <a:r>
                  <a:rPr lang="en-US" sz="3200" smtClean="0"/>
                  <a:t> </a:t>
                </a:r>
                <a:r>
                  <a:rPr lang="en-US" sz="3200" b="1">
                    <a:solidFill>
                      <a:srgbClr val="FF0000"/>
                    </a:solidFill>
                  </a:rPr>
                  <a:t>Chọn B</a:t>
                </a:r>
                <a:r>
                  <a:rPr lang="vi-VN" sz="3200" dirty="0"/>
                  <a:t>	</a:t>
                </a:r>
                <a:endParaRPr lang="en-US" sz="3200" dirty="0"/>
              </a:p>
              <a:p>
                <a:pPr marL="0" indent="0">
                  <a:buNone/>
                </a:pP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290946"/>
                <a:ext cx="11242964" cy="5886018"/>
              </a:xfrm>
              <a:blipFill rotWithShape="1">
                <a:blip r:embed="rId2"/>
                <a:stretch>
                  <a:fillRect l="-1410" t="-725"/>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2</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Thông</a:t>
            </a:r>
            <a:r>
              <a:rPr lang="en-US" b="1" dirty="0">
                <a:solidFill>
                  <a:schemeClr val="tx1"/>
                </a:solidFill>
                <a:latin typeface="Times New Roman" panose="02020603050405020304" pitchFamily="18" charset="0"/>
              </a:rPr>
              <a:t> </a:t>
            </a:r>
            <a:r>
              <a:rPr lang="en-US" b="1" dirty="0" err="1">
                <a:solidFill>
                  <a:schemeClr val="tx1"/>
                </a:solidFill>
                <a:latin typeface="Times New Roman" panose="02020603050405020304" pitchFamily="18" charset="0"/>
              </a:rPr>
              <a:t>hiểu</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76327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1073728" y="582445"/>
                <a:ext cx="10515600" cy="5165027"/>
              </a:xfrm>
            </p:spPr>
            <p:txBody>
              <a:bodyPr>
                <a:normAutofit/>
              </a:bodyPr>
              <a:lstStyle/>
              <a:p>
                <a:pPr marL="0" indent="0">
                  <a:buNone/>
                </a:pPr>
                <a:r>
                  <a:rPr lang="de-DE" sz="3200" b="1" dirty="0">
                    <a:solidFill>
                      <a:srgbClr val="3333FF"/>
                    </a:solidFill>
                  </a:rPr>
                  <a:t>Câu </a:t>
                </a:r>
                <a:r>
                  <a:rPr lang="de-DE" sz="3200" b="1" smtClean="0">
                    <a:solidFill>
                      <a:srgbClr val="3333FF"/>
                    </a:solidFill>
                  </a:rPr>
                  <a:t>24. </a:t>
                </a:r>
                <a:r>
                  <a:rPr lang="en-US" sz="3200" dirty="0"/>
                  <a:t>Hàm </a:t>
                </a:r>
                <a:r>
                  <a:rPr lang="en-US" sz="3200" dirty="0" err="1"/>
                  <a:t>số</a:t>
                </a:r>
                <a:r>
                  <a:rPr lang="en-US" sz="3200" dirty="0"/>
                  <a:t> </a:t>
                </a:r>
                <a14:m>
                  <m:oMath xmlns:m="http://schemas.openxmlformats.org/officeDocument/2006/math">
                    <m:r>
                      <a:rPr lang="en-US" sz="3200" i="1">
                        <a:latin typeface="Cambria Math"/>
                      </a:rPr>
                      <m:t>𝑦</m:t>
                    </m:r>
                    <m:r>
                      <a:rPr lang="en-US" sz="3200" i="1">
                        <a:latin typeface="Cambria Math"/>
                      </a:rPr>
                      <m:t>=</m:t>
                    </m:r>
                    <m:r>
                      <a:rPr lang="en-US" sz="3200" i="1">
                        <a:latin typeface="Cambria Math"/>
                      </a:rPr>
                      <m:t>𝑥</m:t>
                    </m:r>
                    <m:func>
                      <m:funcPr>
                        <m:ctrlPr>
                          <a:rPr lang="en-US" sz="3200" i="1">
                            <a:latin typeface="Cambria Math" panose="02040503050406030204" pitchFamily="18" charset="0"/>
                          </a:rPr>
                        </m:ctrlPr>
                      </m:funcPr>
                      <m:fName>
                        <m:r>
                          <a:rPr lang="en-US" sz="3200" i="1">
                            <a:latin typeface="Cambria Math"/>
                          </a:rPr>
                          <m:t>𝑙𝑛</m:t>
                        </m:r>
                      </m:fName>
                      <m:e>
                        <m:r>
                          <a:rPr lang="en-US" sz="3200" i="1">
                            <a:latin typeface="Cambria Math"/>
                          </a:rPr>
                          <m:t>𝑥</m:t>
                        </m:r>
                      </m:e>
                    </m:func>
                  </m:oMath>
                </a14:m>
                <a:r>
                  <a:rPr lang="en-US" sz="3200" dirty="0" smtClean="0"/>
                  <a:t> </a:t>
                </a:r>
                <a:r>
                  <a:rPr lang="en-US" sz="3200" dirty="0" err="1"/>
                  <a:t>đồng</a:t>
                </a:r>
                <a:r>
                  <a:rPr lang="en-US" sz="3200" dirty="0"/>
                  <a:t> </a:t>
                </a:r>
                <a:r>
                  <a:rPr lang="en-US" sz="3200" dirty="0" err="1"/>
                  <a:t>biến</a:t>
                </a:r>
                <a:r>
                  <a:rPr lang="en-US" sz="3200" dirty="0"/>
                  <a:t> </a:t>
                </a:r>
                <a:r>
                  <a:rPr lang="en-US" sz="3200" dirty="0" err="1"/>
                  <a:t>trên</a:t>
                </a:r>
                <a:r>
                  <a:rPr lang="en-US" sz="3200" dirty="0"/>
                  <a:t> </a:t>
                </a:r>
                <a:r>
                  <a:rPr lang="en-US" sz="3200" dirty="0" err="1"/>
                  <a:t>khoảng</a:t>
                </a:r>
                <a:r>
                  <a:rPr lang="en-US" sz="3200" dirty="0"/>
                  <a:t> </a:t>
                </a:r>
                <a:r>
                  <a:rPr lang="en-US" sz="3200" dirty="0" err="1"/>
                  <a:t>nào</a:t>
                </a:r>
                <a:r>
                  <a:rPr lang="en-US" sz="3200" dirty="0"/>
                  <a:t> </a:t>
                </a:r>
                <a:r>
                  <a:rPr lang="en-US" sz="3200" dirty="0" err="1"/>
                  <a:t>sau</a:t>
                </a:r>
                <a:r>
                  <a:rPr lang="en-US" sz="3200" dirty="0"/>
                  <a:t> </a:t>
                </a:r>
                <a:r>
                  <a:rPr lang="en-US" sz="3200" dirty="0" err="1"/>
                  <a:t>đây</a:t>
                </a:r>
                <a:r>
                  <a:rPr lang="en-US" sz="3200"/>
                  <a:t>?</a:t>
                </a:r>
                <a:r>
                  <a:rPr lang="de-DE" sz="3200" b="1" smtClean="0">
                    <a:solidFill>
                      <a:srgbClr val="3333FF"/>
                    </a:solidFill>
                  </a:rPr>
                  <a:t> </a:t>
                </a:r>
              </a:p>
              <a:p>
                <a:pPr marL="514350" indent="-514350">
                  <a:buAutoNum type="alphaUcPeriod"/>
                </a:pPr>
                <a14:m>
                  <m:oMath xmlns:m="http://schemas.openxmlformats.org/officeDocument/2006/math">
                    <m:d>
                      <m:dPr>
                        <m:ctrlPr>
                          <a:rPr lang="en-US" sz="3200" b="1" i="1">
                            <a:latin typeface="Cambria Math" panose="02040503050406030204" pitchFamily="18" charset="0"/>
                          </a:rPr>
                        </m:ctrlPr>
                      </m:dPr>
                      <m:e>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𝒆</m:t>
                            </m:r>
                          </m:den>
                        </m:f>
                        <m:r>
                          <a:rPr lang="en-US" sz="3200" b="1" i="1">
                            <a:latin typeface="Cambria Math"/>
                          </a:rPr>
                          <m:t>;+∞</m:t>
                        </m:r>
                      </m:e>
                    </m:d>
                    <m:r>
                      <a:rPr lang="en-US" sz="3200" b="1" i="1">
                        <a:latin typeface="Cambria Math"/>
                      </a:rPr>
                      <m:t>.</m:t>
                    </m:r>
                  </m:oMath>
                </a14:m>
                <a:r>
                  <a:rPr lang="en-US" sz="3200" dirty="0"/>
                  <a:t>	</a:t>
                </a:r>
                <a:r>
                  <a:rPr lang="en-US" sz="3200" b="1" dirty="0"/>
                  <a:t>B. </a:t>
                </a:r>
                <a14:m>
                  <m:oMath xmlns:m="http://schemas.openxmlformats.org/officeDocument/2006/math">
                    <m:d>
                      <m:dPr>
                        <m:ctrlPr>
                          <a:rPr lang="en-US" sz="3200" b="1" i="1">
                            <a:latin typeface="Cambria Math" panose="02040503050406030204" pitchFamily="18" charset="0"/>
                          </a:rPr>
                        </m:ctrlPr>
                      </m:dPr>
                      <m:e>
                        <m:r>
                          <a:rPr lang="en-US" sz="3200" b="1" i="1">
                            <a:latin typeface="Cambria Math"/>
                          </a:rPr>
                          <m:t>𝟎</m:t>
                        </m:r>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𝒆</m:t>
                            </m:r>
                          </m:den>
                        </m:f>
                      </m:e>
                    </m:d>
                    <m:r>
                      <a:rPr lang="en-US" sz="3200" b="1" i="1">
                        <a:latin typeface="Cambria Math"/>
                      </a:rPr>
                      <m:t>.</m:t>
                    </m:r>
                  </m:oMath>
                </a14:m>
                <a:r>
                  <a:rPr lang="en-US" sz="3200"/>
                  <a:t>	</a:t>
                </a:r>
                <a:r>
                  <a:rPr lang="en-US" sz="3200" smtClean="0"/>
                  <a:t>  </a:t>
                </a:r>
                <a:r>
                  <a:rPr lang="en-US" sz="3200" b="1" smtClean="0"/>
                  <a:t>C</a:t>
                </a:r>
                <a:r>
                  <a:rPr lang="en-US" sz="3200" b="1" dirty="0"/>
                  <a:t>. </a:t>
                </a:r>
                <a14:m>
                  <m:oMath xmlns:m="http://schemas.openxmlformats.org/officeDocument/2006/math">
                    <m:d>
                      <m:dPr>
                        <m:ctrlPr>
                          <a:rPr lang="en-US" sz="3200" b="1" i="1">
                            <a:latin typeface="Cambria Math" panose="02040503050406030204" pitchFamily="18" charset="0"/>
                          </a:rPr>
                        </m:ctrlPr>
                      </m:dPr>
                      <m:e>
                        <m:r>
                          <a:rPr lang="en-US" sz="3200" b="1" i="1">
                            <a:latin typeface="Cambria Math"/>
                          </a:rPr>
                          <m:t>𝟎</m:t>
                        </m:r>
                        <m:r>
                          <a:rPr lang="en-US" sz="3200" b="1" i="1">
                            <a:latin typeface="Cambria Math"/>
                          </a:rPr>
                          <m:t>;+∞</m:t>
                        </m:r>
                      </m:e>
                    </m:d>
                    <m:r>
                      <a:rPr lang="en-US" sz="3200" b="1" i="1">
                        <a:latin typeface="Cambria Math"/>
                      </a:rPr>
                      <m:t>.</m:t>
                    </m:r>
                  </m:oMath>
                </a14:m>
                <a:r>
                  <a:rPr lang="en-US" sz="3200" dirty="0"/>
                  <a:t>	</a:t>
                </a:r>
                <a:r>
                  <a:rPr lang="en-US" sz="3200" b="1" dirty="0"/>
                  <a:t>D. </a:t>
                </a:r>
                <a14:m>
                  <m:oMath xmlns:m="http://schemas.openxmlformats.org/officeDocument/2006/math">
                    <m:d>
                      <m:dPr>
                        <m:ctrlPr>
                          <a:rPr lang="en-US" sz="3200" b="1" i="1">
                            <a:latin typeface="Cambria Math" panose="02040503050406030204" pitchFamily="18" charset="0"/>
                          </a:rPr>
                        </m:ctrlPr>
                      </m:dPr>
                      <m:e>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𝒆</m:t>
                            </m:r>
                          </m:den>
                        </m:f>
                        <m:r>
                          <a:rPr lang="en-US" sz="3200" b="1" i="1">
                            <a:latin typeface="Cambria Math"/>
                          </a:rPr>
                          <m:t>;+∞</m:t>
                        </m:r>
                      </m:e>
                    </m:d>
                    <m:r>
                      <a:rPr lang="en-US" sz="3200" b="1" i="1">
                        <a:latin typeface="Cambria Math"/>
                      </a:rPr>
                      <m:t>.</m:t>
                    </m:r>
                  </m:oMath>
                </a14:m>
                <a:endParaRPr lang="en-US" sz="3200" dirty="0" smtClean="0"/>
              </a:p>
              <a:p>
                <a:pPr marL="0" indent="0" algn="ctr">
                  <a:buNone/>
                </a:pPr>
                <a:r>
                  <a:rPr lang="en-US" sz="3200" b="1" smtClean="0">
                    <a:solidFill>
                      <a:srgbClr val="FF0000"/>
                    </a:solidFill>
                  </a:rPr>
                  <a:t>Đáp án A</a:t>
                </a:r>
                <a:endParaRPr lang="en-US" sz="3200" b="1" dirty="0">
                  <a:solidFill>
                    <a:srgbClr val="FF0000"/>
                  </a:solidFill>
                </a:endParaRPr>
              </a:p>
              <a:p>
                <a:pPr marL="0" indent="0">
                  <a:buNone/>
                </a:pP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1073728" y="582445"/>
                <a:ext cx="10515600" cy="5165027"/>
              </a:xfrm>
              <a:blipFill rotWithShape="1">
                <a:blip r:embed="rId2"/>
                <a:stretch>
                  <a:fillRect l="-1449" t="-2361"/>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2</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Thông</a:t>
            </a:r>
            <a:r>
              <a:rPr lang="en-US" b="1" dirty="0">
                <a:solidFill>
                  <a:schemeClr val="tx1"/>
                </a:solidFill>
                <a:latin typeface="Times New Roman" panose="02020603050405020304" pitchFamily="18" charset="0"/>
              </a:rPr>
              <a:t> </a:t>
            </a:r>
            <a:r>
              <a:rPr lang="en-US" b="1" dirty="0" err="1">
                <a:solidFill>
                  <a:schemeClr val="tx1"/>
                </a:solidFill>
                <a:latin typeface="Times New Roman" panose="02020603050405020304" pitchFamily="18" charset="0"/>
              </a:rPr>
              <a:t>hiểu</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2576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830150"/>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2. </a:t>
            </a:r>
            <a:r>
              <a:rPr lang="en-US" sz="3200" b="1" dirty="0" err="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Thông</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hiểu</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
        <p:nvSpPr>
          <p:cNvPr id="35" name="TextBox 34">
            <a:hlinkClick r:id="rId2" action="ppaction://hlinksldjump"/>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27</a:t>
            </a:r>
            <a:endParaRPr lang="en-US" sz="3200" dirty="0">
              <a:latin typeface="Times New Roman" pitchFamily="18" charset="0"/>
              <a:cs typeface="Times New Roman" pitchFamily="18" charset="0"/>
            </a:endParaRPr>
          </a:p>
        </p:txBody>
      </p:sp>
      <p:sp>
        <p:nvSpPr>
          <p:cNvPr id="36" name="TextBox 35">
            <a:hlinkClick r:id="rId3" action="ppaction://hlinksldjump"/>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28</a:t>
            </a:r>
            <a:endParaRPr lang="en-US" sz="3200" dirty="0">
              <a:latin typeface="Times New Roman" pitchFamily="18" charset="0"/>
              <a:cs typeface="Times New Roman" pitchFamily="18" charset="0"/>
            </a:endParaRPr>
          </a:p>
        </p:txBody>
      </p:sp>
      <p:sp>
        <p:nvSpPr>
          <p:cNvPr id="37" name="TextBox 36">
            <a:hlinkClick r:id="rId4" action="ppaction://hlinksldjump"/>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29</a:t>
            </a:r>
            <a:endParaRPr lang="en-US" sz="3200" dirty="0">
              <a:latin typeface="Times New Roman" pitchFamily="18" charset="0"/>
              <a:cs typeface="Times New Roman" pitchFamily="18" charset="0"/>
            </a:endParaRPr>
          </a:p>
        </p:txBody>
      </p:sp>
      <p:sp>
        <p:nvSpPr>
          <p:cNvPr id="38" name="TextBox 37">
            <a:hlinkClick r:id="rId5" action="ppaction://hlinksldjump"/>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30</a:t>
            </a:r>
            <a:endParaRPr lang="en-US" sz="3200" dirty="0">
              <a:latin typeface="Times New Roman" pitchFamily="18" charset="0"/>
              <a:cs typeface="Times New Roman" pitchFamily="18" charset="0"/>
            </a:endParaRPr>
          </a:p>
        </p:txBody>
      </p:sp>
      <p:sp>
        <p:nvSpPr>
          <p:cNvPr id="39" name="TextBox 38">
            <a:hlinkClick r:id="rId6" action="ppaction://hlinksldjump"/>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22</a:t>
            </a:r>
            <a:endParaRPr lang="en-US" sz="3200" dirty="0">
              <a:latin typeface="Times New Roman" pitchFamily="18" charset="0"/>
              <a:cs typeface="Times New Roman" pitchFamily="18" charset="0"/>
            </a:endParaRPr>
          </a:p>
        </p:txBody>
      </p:sp>
      <p:sp>
        <p:nvSpPr>
          <p:cNvPr id="40" name="TextBox 39">
            <a:hlinkClick r:id="rId7" action="ppaction://hlinksldjump"/>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23</a:t>
            </a:r>
            <a:endParaRPr lang="en-US" sz="3200" dirty="0">
              <a:latin typeface="Times New Roman" pitchFamily="18" charset="0"/>
              <a:cs typeface="Times New Roman" pitchFamily="18" charset="0"/>
            </a:endParaRPr>
          </a:p>
        </p:txBody>
      </p:sp>
      <p:sp>
        <p:nvSpPr>
          <p:cNvPr id="41" name="TextBox 40">
            <a:hlinkClick r:id="rId8" action="ppaction://hlinksldjump"/>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24</a:t>
            </a:r>
            <a:endParaRPr lang="en-US" sz="3200" dirty="0">
              <a:latin typeface="Times New Roman" pitchFamily="18" charset="0"/>
              <a:cs typeface="Times New Roman" pitchFamily="18" charset="0"/>
            </a:endParaRPr>
          </a:p>
        </p:txBody>
      </p:sp>
      <p:sp>
        <p:nvSpPr>
          <p:cNvPr id="42" name="TextBox 41">
            <a:hlinkClick r:id="rId9" action="ppaction://hlinksldjump"/>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25</a:t>
            </a:r>
            <a:endParaRPr lang="en-US" sz="3200" dirty="0">
              <a:latin typeface="Times New Roman" pitchFamily="18" charset="0"/>
              <a:cs typeface="Times New Roman" pitchFamily="18" charset="0"/>
            </a:endParaRPr>
          </a:p>
        </p:txBody>
      </p:sp>
      <p:sp>
        <p:nvSpPr>
          <p:cNvPr id="43" name="TextBox 42">
            <a:hlinkClick r:id="rId10" action="ppaction://hlinksldjump"/>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20</a:t>
            </a:r>
            <a:endParaRPr lang="en-US" sz="3200" dirty="0">
              <a:latin typeface="Times New Roman" pitchFamily="18" charset="0"/>
              <a:cs typeface="Times New Roman" pitchFamily="18" charset="0"/>
            </a:endParaRPr>
          </a:p>
        </p:txBody>
      </p:sp>
      <p:sp>
        <p:nvSpPr>
          <p:cNvPr id="44" name="TextBox 43">
            <a:hlinkClick r:id="rId11" action="ppaction://hlinksldjump"/>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19</a:t>
            </a:r>
            <a:endParaRPr lang="en-US" sz="3200" dirty="0">
              <a:latin typeface="Times New Roman" pitchFamily="18" charset="0"/>
              <a:cs typeface="Times New Roman" pitchFamily="18" charset="0"/>
            </a:endParaRPr>
          </a:p>
        </p:txBody>
      </p:sp>
      <p:sp>
        <p:nvSpPr>
          <p:cNvPr id="45" name="TextBox 44">
            <a:hlinkClick r:id="rId12" action="ppaction://hlinksldjump"/>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18</a:t>
            </a:r>
            <a:endParaRPr lang="en-US" sz="3200" dirty="0">
              <a:latin typeface="Times New Roman" pitchFamily="18" charset="0"/>
              <a:cs typeface="Times New Roman" pitchFamily="18" charset="0"/>
            </a:endParaRPr>
          </a:p>
        </p:txBody>
      </p:sp>
      <p:sp>
        <p:nvSpPr>
          <p:cNvPr id="46" name="TextBox 45">
            <a:hlinkClick r:id="rId13" action="ppaction://hlinksldjump"/>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17</a:t>
            </a:r>
            <a:endParaRPr lang="en-US" sz="3200" dirty="0">
              <a:latin typeface="Times New Roman" pitchFamily="18" charset="0"/>
              <a:cs typeface="Times New Roman" pitchFamily="18" charset="0"/>
            </a:endParaRPr>
          </a:p>
        </p:txBody>
      </p:sp>
      <p:sp>
        <p:nvSpPr>
          <p:cNvPr id="47" name="TextBox 46">
            <a:hlinkClick r:id="rId14" action="ppaction://hlinksldjump"/>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26</a:t>
            </a:r>
            <a:endParaRPr lang="en-US" sz="3200" dirty="0">
              <a:latin typeface="Times New Roman" pitchFamily="18" charset="0"/>
              <a:cs typeface="Times New Roman" pitchFamily="18" charset="0"/>
            </a:endParaRPr>
          </a:p>
        </p:txBody>
      </p:sp>
      <p:sp>
        <p:nvSpPr>
          <p:cNvPr id="48" name="TextBox 47">
            <a:hlinkClick r:id="rId15" action="ppaction://hlinksldjump"/>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21</a:t>
            </a:r>
            <a:endParaRPr lang="en-US" sz="3200" dirty="0">
              <a:latin typeface="Times New Roman" pitchFamily="18" charset="0"/>
              <a:cs typeface="Times New Roman" pitchFamily="18" charset="0"/>
            </a:endParaRPr>
          </a:p>
        </p:txBody>
      </p:sp>
      <p:sp>
        <p:nvSpPr>
          <p:cNvPr id="49" name="TextBox 48">
            <a:hlinkClick r:id="rId16" action="ppaction://hlinksldjump"/>
          </p:cNvPr>
          <p:cNvSpPr txBox="1"/>
          <p:nvPr/>
        </p:nvSpPr>
        <p:spPr>
          <a:xfrm>
            <a:off x="1139824"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16</a:t>
            </a:r>
            <a:endParaRPr lang="en-US" sz="3200" dirty="0">
              <a:latin typeface="Times New Roman" pitchFamily="18" charset="0"/>
              <a:cs typeface="Times New Roman" pitchFamily="18" charset="0"/>
            </a:endParaRPr>
          </a:p>
        </p:txBody>
      </p:sp>
      <p:sp>
        <p:nvSpPr>
          <p:cNvPr id="18" name="Left Arrow 17">
            <a:hlinkClick r:id="rId17" action="ppaction://hlinksldjump"/>
          </p:cNvPr>
          <p:cNvSpPr/>
          <p:nvPr/>
        </p:nvSpPr>
        <p:spPr>
          <a:xfrm>
            <a:off x="11353800" y="6333565"/>
            <a:ext cx="508348" cy="2823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2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52054" y="138545"/>
                <a:ext cx="11145981" cy="6262255"/>
              </a:xfrm>
            </p:spPr>
            <p:txBody>
              <a:bodyPr>
                <a:noAutofit/>
              </a:bodyPr>
              <a:lstStyle/>
              <a:p>
                <a:pPr marL="0" indent="0">
                  <a:lnSpc>
                    <a:spcPct val="150000"/>
                  </a:lnSpc>
                  <a:spcBef>
                    <a:spcPts val="0"/>
                  </a:spcBef>
                  <a:buNone/>
                </a:pPr>
                <a:r>
                  <a:rPr lang="de-DE" sz="3200" b="1" dirty="0">
                    <a:solidFill>
                      <a:srgbClr val="3333FF"/>
                    </a:solidFill>
                  </a:rPr>
                  <a:t>Câu </a:t>
                </a:r>
                <a:r>
                  <a:rPr lang="de-DE" sz="3200" b="1" dirty="0" smtClean="0">
                    <a:solidFill>
                      <a:srgbClr val="3333FF"/>
                    </a:solidFill>
                  </a:rPr>
                  <a:t>25</a:t>
                </a:r>
                <a:r>
                  <a:rPr lang="de-DE" sz="3200" b="1" smtClean="0">
                    <a:solidFill>
                      <a:srgbClr val="3333FF"/>
                    </a:solidFill>
                  </a:rPr>
                  <a:t>. </a:t>
                </a:r>
                <a:r>
                  <a:rPr lang="en-US" sz="3200" dirty="0"/>
                  <a:t>Cho </a:t>
                </a:r>
                <a:r>
                  <a:rPr lang="vi-VN" sz="3200" dirty="0"/>
                  <a:t>hàm số </a:t>
                </a:r>
                <a14:m>
                  <m:oMath xmlns:m="http://schemas.openxmlformats.org/officeDocument/2006/math">
                    <m:r>
                      <a:rPr lang="en-US" sz="3200" i="1">
                        <a:latin typeface="Cambria Math"/>
                      </a:rPr>
                      <m:t>𝑦</m:t>
                    </m:r>
                    <m:r>
                      <a:rPr lang="en-US" sz="3200" i="1">
                        <a:latin typeface="Cambria Math"/>
                      </a:rPr>
                      <m:t>=</m:t>
                    </m:r>
                    <m:sSup>
                      <m:sSupPr>
                        <m:ctrlPr>
                          <a:rPr lang="en-US" sz="3200" i="1">
                            <a:latin typeface="Cambria Math" panose="02040503050406030204" pitchFamily="18" charset="0"/>
                          </a:rPr>
                        </m:ctrlPr>
                      </m:sSupPr>
                      <m:e>
                        <m:r>
                          <a:rPr lang="en-US" sz="3200" i="1">
                            <a:latin typeface="Cambria Math"/>
                          </a:rPr>
                          <m:t>7</m:t>
                        </m:r>
                      </m:e>
                      <m:sup>
                        <m:f>
                          <m:fPr>
                            <m:ctrlPr>
                              <a:rPr lang="en-US" sz="3200" i="1">
                                <a:latin typeface="Cambria Math" panose="02040503050406030204" pitchFamily="18" charset="0"/>
                              </a:rPr>
                            </m:ctrlPr>
                          </m:fPr>
                          <m:num>
                            <m:r>
                              <a:rPr lang="en-US" sz="3200" i="1">
                                <a:latin typeface="Cambria Math"/>
                              </a:rPr>
                              <m:t>𝑥</m:t>
                            </m:r>
                          </m:num>
                          <m:den>
                            <m:r>
                              <a:rPr lang="en-US" sz="3200" i="1">
                                <a:latin typeface="Cambria Math"/>
                              </a:rPr>
                              <m:t>2</m:t>
                            </m:r>
                          </m:den>
                        </m:f>
                      </m:sup>
                    </m:sSup>
                  </m:oMath>
                </a14:m>
                <a:r>
                  <a:rPr lang="vi-VN" sz="3200" dirty="0"/>
                  <a:t> có đồ thị </a:t>
                </a:r>
                <a14:m>
                  <m:oMath xmlns:m="http://schemas.openxmlformats.org/officeDocument/2006/math">
                    <m:r>
                      <a:rPr lang="en-US" sz="3200" i="1">
                        <a:latin typeface="Cambria Math"/>
                      </a:rPr>
                      <m:t>(</m:t>
                    </m:r>
                    <m:r>
                      <a:rPr lang="en-US" sz="3200" i="1">
                        <a:latin typeface="Cambria Math"/>
                      </a:rPr>
                      <m:t>𝐶</m:t>
                    </m:r>
                    <m:r>
                      <a:rPr lang="en-US" sz="3200" i="1">
                        <a:latin typeface="Cambria Math"/>
                      </a:rPr>
                      <m:t>).</m:t>
                    </m:r>
                  </m:oMath>
                </a14:m>
                <a:r>
                  <a:rPr lang="vi-VN" sz="3200" dirty="0"/>
                  <a:t> Hàm số nào sau đây có đồ thị đối xứng với </a:t>
                </a:r>
                <a14:m>
                  <m:oMath xmlns:m="http://schemas.openxmlformats.org/officeDocument/2006/math">
                    <m:r>
                      <a:rPr lang="en-US" sz="3200" i="1">
                        <a:latin typeface="Cambria Math"/>
                      </a:rPr>
                      <m:t>(</m:t>
                    </m:r>
                    <m:r>
                      <a:rPr lang="en-US" sz="3200" i="1">
                        <a:latin typeface="Cambria Math"/>
                      </a:rPr>
                      <m:t>𝐶</m:t>
                    </m:r>
                    <m:r>
                      <a:rPr lang="en-US" sz="3200" i="1">
                        <a:latin typeface="Cambria Math"/>
                      </a:rPr>
                      <m:t>)</m:t>
                    </m:r>
                  </m:oMath>
                </a14:m>
                <a:r>
                  <a:rPr lang="vi-VN" sz="3200" dirty="0"/>
                  <a:t> qua đường thẳng có phương trình </a:t>
                </a:r>
                <a14:m>
                  <m:oMath xmlns:m="http://schemas.openxmlformats.org/officeDocument/2006/math">
                    <m:r>
                      <a:rPr lang="en-US" sz="3200" i="1">
                        <a:latin typeface="Cambria Math"/>
                      </a:rPr>
                      <m:t>𝑦</m:t>
                    </m:r>
                    <m:r>
                      <a:rPr lang="en-US" sz="3200" i="1">
                        <a:latin typeface="Cambria Math"/>
                      </a:rPr>
                      <m:t>=</m:t>
                    </m:r>
                    <m:r>
                      <a:rPr lang="en-US" sz="3200" i="1">
                        <a:latin typeface="Cambria Math"/>
                      </a:rPr>
                      <m:t>𝑥</m:t>
                    </m:r>
                    <m:r>
                      <a:rPr lang="en-US" sz="3200" i="1">
                        <a:latin typeface="Cambria Math"/>
                      </a:rPr>
                      <m:t>?</m:t>
                    </m:r>
                  </m:oMath>
                </a14:m>
                <a:endParaRPr lang="en-US" sz="3200" dirty="0" smtClean="0">
                  <a:effectLst/>
                </a:endParaRPr>
              </a:p>
              <a:p>
                <a:pPr marL="0" indent="0">
                  <a:lnSpc>
                    <a:spcPct val="150000"/>
                  </a:lnSpc>
                  <a:spcBef>
                    <a:spcPts val="0"/>
                  </a:spcBef>
                  <a:buNone/>
                </a:pPr>
                <a:r>
                  <a:rPr lang="en-US" sz="3200" b="1" dirty="0"/>
                  <a:t>A. </a:t>
                </a:r>
                <a14:m>
                  <m:oMath xmlns:m="http://schemas.openxmlformats.org/officeDocument/2006/math">
                    <m:r>
                      <a:rPr lang="en-US" sz="3200" i="1">
                        <a:latin typeface="Cambria Math"/>
                      </a:rPr>
                      <m:t>𝑦</m:t>
                    </m:r>
                    <m:r>
                      <a:rPr lang="en-US" sz="3200" i="1">
                        <a:latin typeface="Cambria Math"/>
                      </a:rPr>
                      <m:t>=</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en-US" sz="3200" i="1">
                                <a:latin typeface="Cambria Math"/>
                              </a:rPr>
                              <m:t>𝑙𝑜𝑔</m:t>
                            </m:r>
                          </m:e>
                          <m:sub>
                            <m:r>
                              <a:rPr lang="en-US" sz="3200" i="1">
                                <a:latin typeface="Cambria Math"/>
                              </a:rPr>
                              <m:t>7</m:t>
                            </m:r>
                          </m:sub>
                        </m:sSub>
                      </m:fName>
                      <m:e>
                        <m:sSup>
                          <m:sSupPr>
                            <m:ctrlPr>
                              <a:rPr lang="en-US" sz="3200" i="1">
                                <a:latin typeface="Cambria Math" panose="02040503050406030204" pitchFamily="18" charset="0"/>
                              </a:rPr>
                            </m:ctrlPr>
                          </m:sSupPr>
                          <m:e>
                            <m:r>
                              <a:rPr lang="en-US" sz="3200" i="1">
                                <a:latin typeface="Cambria Math"/>
                              </a:rPr>
                              <m:t>𝑥</m:t>
                            </m:r>
                          </m:e>
                          <m:sup>
                            <m:r>
                              <a:rPr lang="en-US" sz="3200" i="1">
                                <a:latin typeface="Cambria Math"/>
                              </a:rPr>
                              <m:t>2</m:t>
                            </m:r>
                          </m:sup>
                        </m:sSup>
                      </m:e>
                    </m:func>
                  </m:oMath>
                </a14:m>
                <a:r>
                  <a:rPr lang="en-US" sz="3200" dirty="0"/>
                  <a:t>.	</a:t>
                </a:r>
                <a:r>
                  <a:rPr lang="en-US" sz="3200" b="1" dirty="0"/>
                  <a:t>B. </a:t>
                </a:r>
                <a14:m>
                  <m:oMath xmlns:m="http://schemas.openxmlformats.org/officeDocument/2006/math">
                    <m:r>
                      <a:rPr lang="en-US" sz="3200" i="1">
                        <a:latin typeface="Cambria Math"/>
                      </a:rPr>
                      <m:t>𝑦</m:t>
                    </m:r>
                    <m:r>
                      <a:rPr lang="en-US" sz="3200" i="1">
                        <a:latin typeface="Cambria Math"/>
                      </a:rPr>
                      <m:t>=</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en-US" sz="3200" i="1">
                                <a:latin typeface="Cambria Math"/>
                              </a:rPr>
                              <m:t>𝑙𝑜𝑔</m:t>
                            </m:r>
                          </m:e>
                          <m:sub>
                            <m:r>
                              <a:rPr lang="en-US" sz="3200" i="1">
                                <a:latin typeface="Cambria Math"/>
                              </a:rPr>
                              <m:t>7</m:t>
                            </m:r>
                          </m:sub>
                        </m:sSub>
                      </m:fName>
                      <m:e>
                        <m:f>
                          <m:fPr>
                            <m:ctrlPr>
                              <a:rPr lang="en-US" sz="3200" i="1">
                                <a:latin typeface="Cambria Math" panose="02040503050406030204" pitchFamily="18" charset="0"/>
                              </a:rPr>
                            </m:ctrlPr>
                          </m:fPr>
                          <m:num>
                            <m:r>
                              <a:rPr lang="en-US" sz="3200" i="1">
                                <a:latin typeface="Cambria Math"/>
                              </a:rPr>
                              <m:t>𝑥</m:t>
                            </m:r>
                          </m:num>
                          <m:den>
                            <m:r>
                              <a:rPr lang="en-US" sz="3200" i="1">
                                <a:latin typeface="Cambria Math"/>
                              </a:rPr>
                              <m:t>2</m:t>
                            </m:r>
                          </m:den>
                        </m:f>
                      </m:e>
                    </m:func>
                  </m:oMath>
                </a14:m>
                <a:r>
                  <a:rPr lang="en-US" sz="3200" dirty="0"/>
                  <a:t>.	</a:t>
                </a:r>
                <a:r>
                  <a:rPr lang="en-US" sz="3200" b="1" dirty="0"/>
                  <a:t>C. </a:t>
                </a:r>
                <a14:m>
                  <m:oMath xmlns:m="http://schemas.openxmlformats.org/officeDocument/2006/math">
                    <m:r>
                      <a:rPr lang="en-US" sz="3200" i="1">
                        <a:latin typeface="Cambria Math"/>
                      </a:rPr>
                      <m:t>𝑦</m:t>
                    </m:r>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2</m:t>
                        </m:r>
                      </m:den>
                    </m:f>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en-US" sz="3200" i="1">
                                <a:latin typeface="Cambria Math"/>
                              </a:rPr>
                              <m:t>𝑙𝑜𝑔</m:t>
                            </m:r>
                          </m:e>
                          <m:sub>
                            <m:r>
                              <a:rPr lang="en-US" sz="3200" i="1">
                                <a:latin typeface="Cambria Math"/>
                              </a:rPr>
                              <m:t>7</m:t>
                            </m:r>
                          </m:sub>
                        </m:sSub>
                      </m:fName>
                      <m:e>
                        <m:r>
                          <a:rPr lang="en-US" sz="3200" i="1">
                            <a:latin typeface="Cambria Math"/>
                          </a:rPr>
                          <m:t>𝑥</m:t>
                        </m:r>
                      </m:e>
                    </m:func>
                  </m:oMath>
                </a14:m>
                <a:r>
                  <a:rPr lang="en-US" sz="3200" dirty="0"/>
                  <a:t>.	</a:t>
                </a:r>
                <a:r>
                  <a:rPr lang="en-US" sz="3200" b="1" dirty="0"/>
                  <a:t>D. </a:t>
                </a:r>
                <a14:m>
                  <m:oMath xmlns:m="http://schemas.openxmlformats.org/officeDocument/2006/math">
                    <m:r>
                      <a:rPr lang="en-US" sz="3200" i="1">
                        <a:latin typeface="Cambria Math"/>
                      </a:rPr>
                      <m:t>𝑦</m:t>
                    </m:r>
                    <m:r>
                      <a:rPr lang="en-US" sz="3200" i="1">
                        <a:latin typeface="Cambria Math"/>
                      </a:rPr>
                      <m:t>=</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en-US" sz="3200" i="1">
                                <a:latin typeface="Cambria Math"/>
                              </a:rPr>
                              <m:t>𝑙𝑜𝑔</m:t>
                            </m:r>
                          </m:e>
                          <m:sub>
                            <m:rad>
                              <m:radPr>
                                <m:degHide m:val="on"/>
                                <m:ctrlPr>
                                  <a:rPr lang="en-US" sz="3200" i="1">
                                    <a:latin typeface="Cambria Math" panose="02040503050406030204" pitchFamily="18" charset="0"/>
                                  </a:rPr>
                                </m:ctrlPr>
                              </m:radPr>
                              <m:deg/>
                              <m:e>
                                <m:r>
                                  <a:rPr lang="en-US" sz="3200" i="1">
                                    <a:latin typeface="Cambria Math"/>
                                  </a:rPr>
                                  <m:t>7</m:t>
                                </m:r>
                              </m:e>
                            </m:rad>
                          </m:sub>
                        </m:sSub>
                      </m:fName>
                      <m:e>
                        <m:r>
                          <a:rPr lang="en-US" sz="3200" i="1">
                            <a:latin typeface="Cambria Math"/>
                          </a:rPr>
                          <m:t>𝑥</m:t>
                        </m:r>
                      </m:e>
                    </m:func>
                  </m:oMath>
                </a14:m>
                <a:r>
                  <a:rPr lang="en-US" sz="3200" dirty="0"/>
                  <a:t>.</a:t>
                </a:r>
              </a:p>
              <a:p>
                <a:pPr marL="0" indent="0" algn="ctr">
                  <a:lnSpc>
                    <a:spcPct val="150000"/>
                  </a:lnSpc>
                  <a:spcBef>
                    <a:spcPts val="0"/>
                  </a:spcBef>
                  <a:buNone/>
                </a:pPr>
                <a:r>
                  <a:rPr lang="en-US" sz="3200" b="1" smtClean="0">
                    <a:solidFill>
                      <a:srgbClr val="FF0000"/>
                    </a:solidFill>
                  </a:rPr>
                  <a:t>Đáp án D</a:t>
                </a:r>
                <a:endParaRPr lang="en-US" sz="3200" b="1" dirty="0">
                  <a:solidFill>
                    <a:srgbClr val="FF0000"/>
                  </a:solidFill>
                  <a:effectLst/>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52054" y="138545"/>
                <a:ext cx="11145981" cy="6262255"/>
              </a:xfrm>
              <a:blipFill rotWithShape="1">
                <a:blip r:embed="rId2"/>
                <a:stretch>
                  <a:fillRect l="-1422" r="-2298"/>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57454"/>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2</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Thông</a:t>
            </a:r>
            <a:r>
              <a:rPr lang="en-US" b="1" dirty="0">
                <a:solidFill>
                  <a:schemeClr val="tx1"/>
                </a:solidFill>
                <a:latin typeface="Times New Roman" panose="02020603050405020304" pitchFamily="18" charset="0"/>
              </a:rPr>
              <a:t> </a:t>
            </a:r>
            <a:r>
              <a:rPr lang="en-US" b="1" dirty="0" err="1">
                <a:solidFill>
                  <a:schemeClr val="tx1"/>
                </a:solidFill>
                <a:latin typeface="Times New Roman" panose="02020603050405020304" pitchFamily="18" charset="0"/>
              </a:rPr>
              <a:t>hiểu</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50015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124691" y="1"/>
                <a:ext cx="12067309" cy="6594764"/>
              </a:xfrm>
            </p:spPr>
            <p:txBody>
              <a:bodyPr>
                <a:normAutofit/>
              </a:bodyPr>
              <a:lstStyle/>
              <a:p>
                <a:pPr marL="0" indent="0">
                  <a:lnSpc>
                    <a:spcPct val="150000"/>
                  </a:lnSpc>
                  <a:spcBef>
                    <a:spcPts val="0"/>
                  </a:spcBef>
                  <a:buNone/>
                </a:pPr>
                <a:r>
                  <a:rPr lang="de-DE" sz="3200" b="1" dirty="0" smtClean="0">
                    <a:solidFill>
                      <a:srgbClr val="3333FF"/>
                    </a:solidFill>
                  </a:rPr>
                  <a:t>Câu 26</a:t>
                </a:r>
                <a:r>
                  <a:rPr lang="de-DE" sz="3200" b="1" smtClean="0">
                    <a:solidFill>
                      <a:srgbClr val="3333FF"/>
                    </a:solidFill>
                  </a:rPr>
                  <a:t>. </a:t>
                </a:r>
                <a:r>
                  <a:rPr lang="vi-VN" sz="3200" dirty="0"/>
                  <a:t>Cho hàm số </a:t>
                </a:r>
                <a14:m>
                  <m:oMath xmlns:m="http://schemas.openxmlformats.org/officeDocument/2006/math">
                    <m:r>
                      <a:rPr lang="vi-VN" sz="3200" i="1">
                        <a:latin typeface="Cambria Math"/>
                      </a:rPr>
                      <m:t>𝑓</m:t>
                    </m:r>
                    <m:d>
                      <m:dPr>
                        <m:ctrlPr>
                          <a:rPr lang="en-US" sz="3200" i="1">
                            <a:latin typeface="Cambria Math" panose="02040503050406030204" pitchFamily="18" charset="0"/>
                          </a:rPr>
                        </m:ctrlPr>
                      </m:dPr>
                      <m:e>
                        <m:r>
                          <a:rPr lang="vi-VN" sz="3200" i="1">
                            <a:latin typeface="Cambria Math"/>
                          </a:rPr>
                          <m:t>𝑥</m:t>
                        </m:r>
                      </m:e>
                    </m:d>
                    <m:r>
                      <a:rPr lang="vi-VN" sz="3200" i="1">
                        <a:latin typeface="Cambria Math"/>
                      </a:rPr>
                      <m:t>=</m:t>
                    </m:r>
                    <m:func>
                      <m:funcPr>
                        <m:ctrlPr>
                          <a:rPr lang="en-US" sz="3200" i="1">
                            <a:latin typeface="Cambria Math" panose="02040503050406030204" pitchFamily="18" charset="0"/>
                          </a:rPr>
                        </m:ctrlPr>
                      </m:funcPr>
                      <m:fName>
                        <m:r>
                          <a:rPr lang="vi-VN" sz="3200" i="1">
                            <a:latin typeface="Cambria Math"/>
                          </a:rPr>
                          <m:t>𝑙𝑛</m:t>
                        </m:r>
                      </m:fName>
                      <m:e>
                        <m:d>
                          <m:dPr>
                            <m:ctrlPr>
                              <a:rPr lang="en-US" sz="3200" i="1">
                                <a:latin typeface="Cambria Math" panose="02040503050406030204" pitchFamily="18" charset="0"/>
                              </a:rPr>
                            </m:ctrlPr>
                          </m:dPr>
                          <m:e>
                            <m:r>
                              <a:rPr lang="vi-VN" sz="3200" i="1">
                                <a:latin typeface="Cambria Math"/>
                              </a:rPr>
                              <m:t>4</m:t>
                            </m:r>
                            <m:r>
                              <a:rPr lang="vi-VN" sz="3200" i="1">
                                <a:latin typeface="Cambria Math"/>
                              </a:rPr>
                              <m:t>𝑥</m:t>
                            </m:r>
                            <m:r>
                              <a:rPr lang="vi-VN" sz="3200" i="1">
                                <a:latin typeface="Cambria Math"/>
                              </a:rPr>
                              <m:t>−</m:t>
                            </m:r>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e>
                        </m:d>
                      </m:e>
                    </m:func>
                  </m:oMath>
                </a14:m>
                <a:r>
                  <a:rPr lang="vi-VN" sz="3200" dirty="0"/>
                  <a:t>. Tìm khẳng định đúng trong các khẳng </a:t>
                </a:r>
                <a:r>
                  <a:rPr lang="vi-VN" sz="3200"/>
                  <a:t>định </a:t>
                </a:r>
                <a:r>
                  <a:rPr lang="vi-VN" sz="3200" smtClean="0"/>
                  <a:t>sau</a:t>
                </a:r>
                <a:r>
                  <a:rPr lang="en-US" sz="3200" smtClean="0"/>
                  <a:t>.</a:t>
                </a:r>
              </a:p>
              <a:p>
                <a:pPr marL="0" indent="0">
                  <a:lnSpc>
                    <a:spcPct val="150000"/>
                  </a:lnSpc>
                  <a:spcBef>
                    <a:spcPts val="0"/>
                  </a:spcBef>
                  <a:buNone/>
                </a:pPr>
                <a:r>
                  <a:rPr lang="en-US" sz="3200" b="1" smtClean="0"/>
                  <a:t>A.</a:t>
                </a:r>
                <a14:m>
                  <m:oMath xmlns:m="http://schemas.openxmlformats.org/officeDocument/2006/math">
                    <m:sSup>
                      <m:sSupPr>
                        <m:ctrlPr>
                          <a:rPr lang="en-US" sz="3200" b="1" i="1">
                            <a:latin typeface="Cambria Math" panose="02040503050406030204" pitchFamily="18" charset="0"/>
                          </a:rPr>
                        </m:ctrlPr>
                      </m:sSupPr>
                      <m:e>
                        <m:r>
                          <a:rPr lang="en-US" sz="3200" b="1" i="1" smtClean="0">
                            <a:latin typeface="Cambria Math"/>
                          </a:rPr>
                          <m:t>  </m:t>
                        </m:r>
                        <m:r>
                          <a:rPr lang="vi-VN" sz="3200" b="1" i="1" smtClean="0">
                            <a:latin typeface="Cambria Math"/>
                          </a:rPr>
                          <m:t>𝒇</m:t>
                        </m:r>
                      </m:e>
                      <m:sup>
                        <m:r>
                          <a:rPr lang="vi-VN" sz="3200" b="1" i="1">
                            <a:latin typeface="Cambria Math"/>
                          </a:rPr>
                          <m:t>′</m:t>
                        </m:r>
                      </m:sup>
                    </m:sSup>
                    <m:d>
                      <m:dPr>
                        <m:ctrlPr>
                          <a:rPr lang="en-US" sz="3200" b="1" i="1">
                            <a:latin typeface="Cambria Math" panose="02040503050406030204" pitchFamily="18" charset="0"/>
                          </a:rPr>
                        </m:ctrlPr>
                      </m:dPr>
                      <m:e>
                        <m:r>
                          <a:rPr lang="vi-VN" sz="3200" b="1" i="1">
                            <a:latin typeface="Cambria Math"/>
                          </a:rPr>
                          <m:t>𝒆</m:t>
                        </m:r>
                      </m:e>
                    </m:d>
                    <m:r>
                      <a:rPr lang="vi-VN" sz="3200" b="1" i="1">
                        <a:latin typeface="Cambria Math"/>
                      </a:rPr>
                      <m:t>=</m:t>
                    </m:r>
                    <m:f>
                      <m:fPr>
                        <m:ctrlPr>
                          <a:rPr lang="en-US" sz="3200" b="1" i="1">
                            <a:latin typeface="Cambria Math" panose="02040503050406030204" pitchFamily="18" charset="0"/>
                          </a:rPr>
                        </m:ctrlPr>
                      </m:fPr>
                      <m:num>
                        <m:r>
                          <a:rPr lang="vi-VN" sz="3200" b="1" i="1">
                            <a:latin typeface="Cambria Math"/>
                          </a:rPr>
                          <m:t>𝟒</m:t>
                        </m:r>
                        <m:r>
                          <a:rPr lang="vi-VN" sz="3200" b="1" i="1">
                            <a:latin typeface="Cambria Math"/>
                          </a:rPr>
                          <m:t>−</m:t>
                        </m:r>
                        <m:r>
                          <a:rPr lang="vi-VN" sz="3200" b="1" i="1">
                            <a:latin typeface="Cambria Math"/>
                          </a:rPr>
                          <m:t>𝟐</m:t>
                        </m:r>
                        <m:r>
                          <a:rPr lang="vi-VN" sz="3200" b="1" i="1">
                            <a:latin typeface="Cambria Math"/>
                          </a:rPr>
                          <m:t>𝒆</m:t>
                        </m:r>
                      </m:num>
                      <m:den>
                        <m:r>
                          <a:rPr lang="vi-VN" sz="3200" b="1" i="1">
                            <a:latin typeface="Cambria Math"/>
                          </a:rPr>
                          <m:t>𝟒</m:t>
                        </m:r>
                        <m:r>
                          <a:rPr lang="vi-VN" sz="3200" b="1" i="1">
                            <a:latin typeface="Cambria Math"/>
                          </a:rPr>
                          <m:t>𝒆</m:t>
                        </m:r>
                        <m:r>
                          <a:rPr lang="vi-VN" sz="3200" b="1" i="1">
                            <a:latin typeface="Cambria Math"/>
                          </a:rPr>
                          <m:t>−</m:t>
                        </m:r>
                        <m:sSup>
                          <m:sSupPr>
                            <m:ctrlPr>
                              <a:rPr lang="en-US" sz="3200" b="1" i="1">
                                <a:latin typeface="Cambria Math" panose="02040503050406030204" pitchFamily="18" charset="0"/>
                              </a:rPr>
                            </m:ctrlPr>
                          </m:sSupPr>
                          <m:e>
                            <m:r>
                              <a:rPr lang="vi-VN" sz="3200" b="1" i="1">
                                <a:latin typeface="Cambria Math"/>
                              </a:rPr>
                              <m:t>𝒆</m:t>
                            </m:r>
                          </m:e>
                          <m:sup>
                            <m:r>
                              <a:rPr lang="vi-VN" sz="3200" b="1" i="1">
                                <a:latin typeface="Cambria Math"/>
                              </a:rPr>
                              <m:t>𝟐</m:t>
                            </m:r>
                          </m:sup>
                        </m:sSup>
                      </m:den>
                    </m:f>
                  </m:oMath>
                </a14:m>
                <a:r>
                  <a:rPr lang="vi-VN" sz="3200" dirty="0"/>
                  <a:t>.	</a:t>
                </a:r>
                <a:r>
                  <a:rPr lang="vi-VN" sz="3200" b="1" dirty="0"/>
                  <a:t>B. </a:t>
                </a:r>
                <a14:m>
                  <m:oMath xmlns:m="http://schemas.openxmlformats.org/officeDocument/2006/math">
                    <m:sSup>
                      <m:sSupPr>
                        <m:ctrlPr>
                          <a:rPr lang="en-US" sz="3200" b="1" i="1">
                            <a:latin typeface="Cambria Math" panose="02040503050406030204" pitchFamily="18" charset="0"/>
                          </a:rPr>
                        </m:ctrlPr>
                      </m:sSupPr>
                      <m:e>
                        <m:r>
                          <a:rPr lang="vi-VN" sz="3200" b="1" i="1">
                            <a:latin typeface="Cambria Math"/>
                          </a:rPr>
                          <m:t>𝒇</m:t>
                        </m:r>
                      </m:e>
                      <m:sup>
                        <m:r>
                          <a:rPr lang="vi-VN" sz="3200" b="1" i="1">
                            <a:latin typeface="Cambria Math"/>
                          </a:rPr>
                          <m:t>′</m:t>
                        </m:r>
                      </m:sup>
                    </m:sSup>
                    <m:d>
                      <m:dPr>
                        <m:ctrlPr>
                          <a:rPr lang="en-US" sz="3200" b="1" i="1">
                            <a:latin typeface="Cambria Math" panose="02040503050406030204" pitchFamily="18" charset="0"/>
                          </a:rPr>
                        </m:ctrlPr>
                      </m:dPr>
                      <m:e>
                        <m:r>
                          <a:rPr lang="vi-VN" sz="3200" b="1" i="1">
                            <a:latin typeface="Cambria Math"/>
                          </a:rPr>
                          <m:t>𝝅</m:t>
                        </m:r>
                      </m:e>
                    </m:d>
                    <m:r>
                      <a:rPr lang="vi-VN" sz="3200" b="1" i="1">
                        <a:latin typeface="Cambria Math"/>
                      </a:rPr>
                      <m:t>=</m:t>
                    </m:r>
                    <m:f>
                      <m:fPr>
                        <m:ctrlPr>
                          <a:rPr lang="en-US" sz="3200" b="1" i="1">
                            <a:latin typeface="Cambria Math" panose="02040503050406030204" pitchFamily="18" charset="0"/>
                          </a:rPr>
                        </m:ctrlPr>
                      </m:fPr>
                      <m:num>
                        <m:r>
                          <a:rPr lang="vi-VN" sz="3200" b="1" i="1">
                            <a:latin typeface="Cambria Math"/>
                          </a:rPr>
                          <m:t>𝟒</m:t>
                        </m:r>
                        <m:r>
                          <a:rPr lang="vi-VN" sz="3200" b="1" i="1">
                            <a:latin typeface="Cambria Math"/>
                          </a:rPr>
                          <m:t>−</m:t>
                        </m:r>
                        <m:r>
                          <a:rPr lang="vi-VN" sz="3200" b="1" i="1">
                            <a:latin typeface="Cambria Math"/>
                          </a:rPr>
                          <m:t>𝝅</m:t>
                        </m:r>
                      </m:num>
                      <m:den>
                        <m:sSup>
                          <m:sSupPr>
                            <m:ctrlPr>
                              <a:rPr lang="en-US" sz="3200" b="1" i="1">
                                <a:latin typeface="Cambria Math" panose="02040503050406030204" pitchFamily="18" charset="0"/>
                              </a:rPr>
                            </m:ctrlPr>
                          </m:sSupPr>
                          <m:e>
                            <m:d>
                              <m:dPr>
                                <m:ctrlPr>
                                  <a:rPr lang="en-US" sz="3200" b="1" i="1">
                                    <a:latin typeface="Cambria Math" panose="02040503050406030204" pitchFamily="18" charset="0"/>
                                  </a:rPr>
                                </m:ctrlPr>
                              </m:dPr>
                              <m:e>
                                <m:r>
                                  <a:rPr lang="vi-VN" sz="3200" b="1" i="1">
                                    <a:latin typeface="Cambria Math"/>
                                  </a:rPr>
                                  <m:t>𝟒</m:t>
                                </m:r>
                                <m:r>
                                  <a:rPr lang="vi-VN" sz="3200" b="1" i="1">
                                    <a:latin typeface="Cambria Math"/>
                                  </a:rPr>
                                  <m:t>𝝅</m:t>
                                </m:r>
                                <m:r>
                                  <a:rPr lang="vi-VN" sz="3200" b="1" i="1">
                                    <a:latin typeface="Cambria Math"/>
                                  </a:rPr>
                                  <m:t>−</m:t>
                                </m:r>
                                <m:r>
                                  <a:rPr lang="vi-VN" sz="3200" b="1" i="1">
                                    <a:latin typeface="Cambria Math"/>
                                  </a:rPr>
                                  <m:t>𝝅</m:t>
                                </m:r>
                              </m:e>
                            </m:d>
                          </m:e>
                          <m:sup>
                            <m:r>
                              <a:rPr lang="vi-VN" sz="3200" b="1" i="1">
                                <a:latin typeface="Cambria Math"/>
                              </a:rPr>
                              <m:t>𝟐</m:t>
                            </m:r>
                          </m:sup>
                        </m:sSup>
                      </m:den>
                    </m:f>
                  </m:oMath>
                </a14:m>
                <a:r>
                  <a:rPr lang="vi-VN" sz="3200" dirty="0"/>
                  <a:t>.</a:t>
                </a:r>
                <a:r>
                  <a:rPr lang="vi-VN" sz="3200"/>
                  <a:t>	</a:t>
                </a:r>
                <a:endParaRPr lang="en-US" sz="3200" smtClean="0"/>
              </a:p>
              <a:p>
                <a:pPr marL="0" indent="0">
                  <a:lnSpc>
                    <a:spcPct val="150000"/>
                  </a:lnSpc>
                  <a:spcBef>
                    <a:spcPts val="0"/>
                  </a:spcBef>
                  <a:buNone/>
                </a:pPr>
                <a:r>
                  <a:rPr lang="vi-VN" sz="3200" b="1" smtClean="0"/>
                  <a:t>C</a:t>
                </a:r>
                <a:r>
                  <a:rPr lang="vi-VN" sz="3200" b="1" dirty="0"/>
                  <a:t>. </a:t>
                </a:r>
                <a14:m>
                  <m:oMath xmlns:m="http://schemas.openxmlformats.org/officeDocument/2006/math">
                    <m:sSup>
                      <m:sSupPr>
                        <m:ctrlPr>
                          <a:rPr lang="en-US" sz="3200" i="1">
                            <a:latin typeface="Cambria Math" panose="02040503050406030204" pitchFamily="18" charset="0"/>
                          </a:rPr>
                        </m:ctrlPr>
                      </m:sSupPr>
                      <m:e>
                        <m:r>
                          <a:rPr lang="vi-VN" sz="3200" i="1">
                            <a:latin typeface="Cambria Math"/>
                          </a:rPr>
                          <m:t>𝑓</m:t>
                        </m:r>
                      </m:e>
                      <m:sup>
                        <m:r>
                          <a:rPr lang="vi-VN" sz="3200" i="1">
                            <a:latin typeface="Cambria Math"/>
                          </a:rPr>
                          <m:t>′</m:t>
                        </m:r>
                      </m:sup>
                    </m:sSup>
                    <m:d>
                      <m:dPr>
                        <m:ctrlPr>
                          <a:rPr lang="en-US" sz="3200" i="1">
                            <a:latin typeface="Cambria Math" panose="02040503050406030204" pitchFamily="18" charset="0"/>
                          </a:rPr>
                        </m:ctrlPr>
                      </m:dPr>
                      <m:e>
                        <m:r>
                          <a:rPr lang="vi-VN" sz="3200" i="1">
                            <a:latin typeface="Cambria Math"/>
                          </a:rPr>
                          <m:t>𝜋</m:t>
                        </m:r>
                      </m:e>
                    </m:d>
                    <m:r>
                      <a:rPr lang="vi-VN" sz="3200" i="1">
                        <a:latin typeface="Cambria Math"/>
                      </a:rPr>
                      <m:t>=−</m:t>
                    </m:r>
                    <m:f>
                      <m:fPr>
                        <m:ctrlPr>
                          <a:rPr lang="en-US" sz="3200" i="1">
                            <a:latin typeface="Cambria Math" panose="02040503050406030204" pitchFamily="18" charset="0"/>
                          </a:rPr>
                        </m:ctrlPr>
                      </m:fPr>
                      <m:num>
                        <m:r>
                          <a:rPr lang="vi-VN" sz="3200" i="1">
                            <a:latin typeface="Cambria Math"/>
                          </a:rPr>
                          <m:t>𝜋</m:t>
                        </m:r>
                      </m:num>
                      <m:den>
                        <m:r>
                          <a:rPr lang="vi-VN" sz="3200" i="1">
                            <a:latin typeface="Cambria Math"/>
                          </a:rPr>
                          <m:t>4</m:t>
                        </m:r>
                      </m:den>
                    </m:f>
                  </m:oMath>
                </a14:m>
                <a:r>
                  <a:rPr lang="vi-VN" sz="3200" dirty="0"/>
                  <a:t>.</a:t>
                </a:r>
                <a:r>
                  <a:rPr lang="vi-VN" sz="3200"/>
                  <a:t>	</a:t>
                </a:r>
                <a:r>
                  <a:rPr lang="en-US" sz="3200" smtClean="0"/>
                  <a:t>	</a:t>
                </a:r>
                <a:r>
                  <a:rPr lang="vi-VN" sz="3200" b="1" smtClean="0"/>
                  <a:t>D</a:t>
                </a:r>
                <a:r>
                  <a:rPr lang="vi-VN" sz="3200" b="1" dirty="0"/>
                  <a:t>. </a:t>
                </a:r>
                <a14:m>
                  <m:oMath xmlns:m="http://schemas.openxmlformats.org/officeDocument/2006/math">
                    <m:sSup>
                      <m:sSupPr>
                        <m:ctrlPr>
                          <a:rPr lang="en-US" sz="3200" b="1" i="1">
                            <a:latin typeface="Cambria Math" panose="02040503050406030204" pitchFamily="18" charset="0"/>
                          </a:rPr>
                        </m:ctrlPr>
                      </m:sSupPr>
                      <m:e>
                        <m:r>
                          <a:rPr lang="vi-VN" sz="3200" b="1" i="1">
                            <a:latin typeface="Cambria Math"/>
                          </a:rPr>
                          <m:t>𝒇</m:t>
                        </m:r>
                      </m:e>
                      <m:sup>
                        <m:r>
                          <a:rPr lang="vi-VN" sz="3200" b="1" i="1">
                            <a:latin typeface="Cambria Math"/>
                          </a:rPr>
                          <m:t>′</m:t>
                        </m:r>
                      </m:sup>
                    </m:sSup>
                    <m:d>
                      <m:dPr>
                        <m:ctrlPr>
                          <a:rPr lang="en-US" sz="3200" b="1" i="1">
                            <a:latin typeface="Cambria Math" panose="02040503050406030204" pitchFamily="18" charset="0"/>
                          </a:rPr>
                        </m:ctrlPr>
                      </m:dPr>
                      <m:e>
                        <m:r>
                          <a:rPr lang="vi-VN" sz="3200" b="1" i="1">
                            <a:latin typeface="Cambria Math"/>
                          </a:rPr>
                          <m:t>𝒆</m:t>
                        </m:r>
                      </m:e>
                    </m:d>
                    <m:r>
                      <a:rPr lang="vi-VN" sz="3200" b="1" i="1">
                        <a:latin typeface="Cambria Math"/>
                      </a:rPr>
                      <m:t>=</m:t>
                    </m:r>
                    <m:f>
                      <m:fPr>
                        <m:ctrlPr>
                          <a:rPr lang="en-US" sz="3200" b="1" i="1">
                            <a:latin typeface="Cambria Math" panose="02040503050406030204" pitchFamily="18" charset="0"/>
                          </a:rPr>
                        </m:ctrlPr>
                      </m:fPr>
                      <m:num>
                        <m:r>
                          <a:rPr lang="vi-VN" sz="3200" b="1" i="1">
                            <a:latin typeface="Cambria Math"/>
                          </a:rPr>
                          <m:t>𝒆</m:t>
                        </m:r>
                      </m:num>
                      <m:den>
                        <m:r>
                          <a:rPr lang="vi-VN" sz="3200" b="1" i="1">
                            <a:latin typeface="Cambria Math"/>
                          </a:rPr>
                          <m:t>𝟕</m:t>
                        </m:r>
                      </m:den>
                    </m:f>
                  </m:oMath>
                </a14:m>
                <a:r>
                  <a:rPr lang="vi-VN" sz="3200" dirty="0"/>
                  <a:t>.</a:t>
                </a:r>
                <a:endParaRPr lang="en-US" sz="3200" dirty="0"/>
              </a:p>
              <a:p>
                <a:pPr marL="0" indent="0">
                  <a:lnSpc>
                    <a:spcPct val="150000"/>
                  </a:lnSpc>
                  <a:spcBef>
                    <a:spcPts val="0"/>
                  </a:spcBef>
                  <a:buNone/>
                </a:pPr>
                <a:r>
                  <a:rPr lang="vi-VN" sz="3200">
                    <a:solidFill>
                      <a:srgbClr val="FF0000"/>
                    </a:solidFill>
                  </a:rPr>
                  <a:t>HD</a:t>
                </a:r>
                <a:r>
                  <a:rPr lang="vi-VN" sz="3200" smtClean="0"/>
                  <a:t>:</a:t>
                </a:r>
                <a:r>
                  <a:rPr lang="en-US" sz="3200" smtClean="0"/>
                  <a:t> </a:t>
                </a:r>
                <a:r>
                  <a:rPr lang="vi-VN" sz="3200" smtClean="0"/>
                  <a:t>y=lnu </a:t>
                </a:r>
                <a:r>
                  <a:rPr lang="vi-VN" sz="3200" dirty="0"/>
                  <a:t>suy ra </a:t>
                </a:r>
                <a14:m>
                  <m:oMath xmlns:m="http://schemas.openxmlformats.org/officeDocument/2006/math">
                    <m:sSup>
                      <m:sSupPr>
                        <m:ctrlPr>
                          <a:rPr lang="en-US" sz="3200" b="1" i="1">
                            <a:latin typeface="Cambria Math" panose="02040503050406030204" pitchFamily="18" charset="0"/>
                          </a:rPr>
                        </m:ctrlPr>
                      </m:sSupPr>
                      <m:e>
                        <m:r>
                          <a:rPr lang="en-US" sz="3200" b="1" i="1">
                            <a:latin typeface="Cambria Math"/>
                          </a:rPr>
                          <m:t>𝒚</m:t>
                        </m:r>
                      </m:e>
                      <m:sup>
                        <m:r>
                          <a:rPr lang="en-US" sz="3200" b="1" i="1">
                            <a:latin typeface="Cambria Math"/>
                          </a:rPr>
                          <m:t>′</m:t>
                        </m:r>
                      </m:sup>
                    </m:sSup>
                    <m:r>
                      <a:rPr lang="en-US" sz="3200" b="1" i="1">
                        <a:latin typeface="Cambria Math"/>
                      </a:rPr>
                      <m:t>=</m:t>
                    </m:r>
                    <m:f>
                      <m:fPr>
                        <m:ctrlPr>
                          <a:rPr lang="en-US" sz="3200" b="1" i="1">
                            <a:latin typeface="Cambria Math" panose="02040503050406030204" pitchFamily="18" charset="0"/>
                          </a:rPr>
                        </m:ctrlPr>
                      </m:fPr>
                      <m:num>
                        <m:r>
                          <a:rPr lang="vi-VN" sz="3200" b="1" i="1">
                            <a:latin typeface="Cambria Math"/>
                          </a:rPr>
                          <m:t>𝒖</m:t>
                        </m:r>
                        <m:r>
                          <a:rPr lang="vi-VN" sz="3200" b="1" i="1">
                            <a:latin typeface="Cambria Math"/>
                          </a:rPr>
                          <m:t>′</m:t>
                        </m:r>
                      </m:num>
                      <m:den>
                        <m:r>
                          <a:rPr lang="vi-VN" sz="3200" b="1" i="1">
                            <a:latin typeface="Cambria Math"/>
                          </a:rPr>
                          <m:t>𝒖</m:t>
                        </m:r>
                      </m:den>
                    </m:f>
                    <m:r>
                      <a:rPr lang="en-US" sz="3200" b="1" i="1" smtClean="0">
                        <a:latin typeface="Cambria Math"/>
                      </a:rPr>
                      <m:t>.</m:t>
                    </m:r>
                  </m:oMath>
                </a14:m>
                <a:endParaRPr lang="en-US" sz="3200" dirty="0"/>
              </a:p>
              <a:p>
                <a:pPr marL="0" indent="0">
                  <a:lnSpc>
                    <a:spcPct val="150000"/>
                  </a:lnSpc>
                  <a:spcBef>
                    <a:spcPts val="0"/>
                  </a:spcBef>
                  <a:buNone/>
                </a:pPr>
                <a:r>
                  <a:rPr lang="en-US" sz="3200" b="1">
                    <a:solidFill>
                      <a:srgbClr val="FF0000"/>
                    </a:solidFill>
                  </a:rPr>
                  <a:t>Chọn A</a:t>
                </a: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124691" y="1"/>
                <a:ext cx="12067309" cy="6594764"/>
              </a:xfrm>
              <a:blipFill rotWithShape="1">
                <a:blip r:embed="rId2"/>
                <a:stretch>
                  <a:fillRect l="-1263"/>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2</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Thông</a:t>
            </a:r>
            <a:r>
              <a:rPr lang="en-US" b="1" dirty="0">
                <a:solidFill>
                  <a:schemeClr val="tx1"/>
                </a:solidFill>
                <a:latin typeface="Times New Roman" panose="02020603050405020304" pitchFamily="18" charset="0"/>
              </a:rPr>
              <a:t> </a:t>
            </a:r>
            <a:r>
              <a:rPr lang="en-US" b="1" dirty="0" err="1">
                <a:solidFill>
                  <a:schemeClr val="tx1"/>
                </a:solidFill>
                <a:latin typeface="Times New Roman" panose="02020603050405020304" pitchFamily="18" charset="0"/>
              </a:rPr>
              <a:t>hiểu</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07142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90945" y="401782"/>
                <a:ext cx="11790219" cy="5775181"/>
              </a:xfrm>
            </p:spPr>
            <p:txBody>
              <a:bodyPr>
                <a:normAutofit/>
              </a:bodyPr>
              <a:lstStyle/>
              <a:p>
                <a:pPr marL="0" indent="0">
                  <a:lnSpc>
                    <a:spcPct val="150000"/>
                  </a:lnSpc>
                  <a:buNone/>
                </a:pPr>
                <a:r>
                  <a:rPr lang="de-DE" sz="3200" b="1" dirty="0" smtClean="0">
                    <a:solidFill>
                      <a:srgbClr val="3333FF"/>
                    </a:solidFill>
                  </a:rPr>
                  <a:t>Câu </a:t>
                </a:r>
                <a:r>
                  <a:rPr lang="de-DE" sz="3200" b="1" smtClean="0">
                    <a:solidFill>
                      <a:srgbClr val="3333FF"/>
                    </a:solidFill>
                  </a:rPr>
                  <a:t>27. </a:t>
                </a:r>
                <a:r>
                  <a:rPr lang="en-US" sz="3200" dirty="0"/>
                  <a:t>Cho </a:t>
                </a:r>
                <a:r>
                  <a:rPr lang="en-US" sz="3200" dirty="0" err="1"/>
                  <a:t>ba</a:t>
                </a:r>
                <a:r>
                  <a:rPr lang="en-US" sz="3200" dirty="0"/>
                  <a:t> </a:t>
                </a:r>
                <a:r>
                  <a:rPr lang="en-US" sz="3200" dirty="0" err="1"/>
                  <a:t>số</a:t>
                </a:r>
                <a:r>
                  <a:rPr lang="en-US" sz="3200" dirty="0"/>
                  <a:t> </a:t>
                </a:r>
                <a:r>
                  <a:rPr lang="en-US" sz="3200" dirty="0" err="1"/>
                  <a:t>thực</a:t>
                </a:r>
                <a:r>
                  <a:rPr lang="en-US" sz="3200" dirty="0"/>
                  <a:t> </a:t>
                </a:r>
                <a:r>
                  <a:rPr lang="en-US" sz="3200" dirty="0" err="1"/>
                  <a:t>dương</a:t>
                </a:r>
                <a:r>
                  <a:rPr lang="en-US" sz="3200" dirty="0"/>
                  <a:t> </a:t>
                </a:r>
                <a14:m>
                  <m:oMath xmlns:m="http://schemas.openxmlformats.org/officeDocument/2006/math">
                    <m:r>
                      <a:rPr lang="en-US" sz="3200" i="1">
                        <a:latin typeface="Cambria Math"/>
                      </a:rPr>
                      <m:t>𝑎</m:t>
                    </m:r>
                    <m:r>
                      <a:rPr lang="en-US" sz="3200" i="1">
                        <a:latin typeface="Cambria Math"/>
                      </a:rPr>
                      <m:t>,</m:t>
                    </m:r>
                    <m:r>
                      <a:rPr lang="en-US" sz="3200" i="1">
                        <a:latin typeface="Cambria Math"/>
                      </a:rPr>
                      <m:t>𝑏</m:t>
                    </m:r>
                    <m:r>
                      <a:rPr lang="en-US" sz="3200" i="1">
                        <a:latin typeface="Cambria Math"/>
                      </a:rPr>
                      <m:t>,</m:t>
                    </m:r>
                    <m:r>
                      <a:rPr lang="en-US" sz="3200" i="1">
                        <a:latin typeface="Cambria Math"/>
                      </a:rPr>
                      <m:t>𝑐</m:t>
                    </m:r>
                  </m:oMath>
                </a14:m>
                <a:r>
                  <a:rPr lang="en-US" sz="3200" dirty="0"/>
                  <a:t> </a:t>
                </a:r>
                <a:r>
                  <a:rPr lang="en-US" sz="3200" dirty="0" err="1"/>
                  <a:t>khác</a:t>
                </a:r>
                <a:r>
                  <a:rPr lang="en-US" sz="3200" dirty="0"/>
                  <a:t> 1. </a:t>
                </a:r>
                <a:r>
                  <a:rPr lang="en-US" sz="3200" dirty="0" err="1"/>
                  <a:t>Đồ</a:t>
                </a:r>
                <a:r>
                  <a:rPr lang="en-US" sz="3200" dirty="0"/>
                  <a:t> </a:t>
                </a:r>
                <a:r>
                  <a:rPr lang="en-US" sz="3200" dirty="0" err="1"/>
                  <a:t>thị</a:t>
                </a:r>
                <a:r>
                  <a:rPr lang="en-US" sz="3200" dirty="0"/>
                  <a:t> </a:t>
                </a:r>
                <a:r>
                  <a:rPr lang="en-US" sz="3200" dirty="0" err="1"/>
                  <a:t>các</a:t>
                </a:r>
                <a:r>
                  <a:rPr lang="en-US" sz="3200" dirty="0"/>
                  <a:t> </a:t>
                </a:r>
                <a:r>
                  <a:rPr lang="en-US" sz="3200" dirty="0" err="1"/>
                  <a:t>hàm</a:t>
                </a:r>
                <a:r>
                  <a:rPr lang="en-US" sz="3200" dirty="0"/>
                  <a:t> </a:t>
                </a:r>
                <a:r>
                  <a:rPr lang="en-US" sz="3200" dirty="0" err="1"/>
                  <a:t>số</a:t>
                </a:r>
                <a:r>
                  <a:rPr lang="en-US" sz="3200" dirty="0"/>
                  <a:t> </a:t>
                </a:r>
                <a14:m>
                  <m:oMath xmlns:m="http://schemas.openxmlformats.org/officeDocument/2006/math">
                    <m:r>
                      <a:rPr lang="en-US" sz="3200" i="1">
                        <a:latin typeface="Cambria Math"/>
                      </a:rPr>
                      <m:t>𝑦</m:t>
                    </m:r>
                    <m:r>
                      <a:rPr lang="en-US" sz="3200" i="1">
                        <a:latin typeface="Cambria Math"/>
                      </a:rPr>
                      <m:t>=</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en-US" sz="3200" i="1">
                                <a:latin typeface="Cambria Math"/>
                              </a:rPr>
                              <m:t>𝑙𝑜𝑔</m:t>
                            </m:r>
                          </m:e>
                          <m:sub>
                            <m:r>
                              <a:rPr lang="en-US" sz="3200" i="1">
                                <a:latin typeface="Cambria Math"/>
                              </a:rPr>
                              <m:t>𝑎</m:t>
                            </m:r>
                          </m:sub>
                        </m:sSub>
                      </m:fName>
                      <m:e>
                        <m:r>
                          <a:rPr lang="en-US" sz="3200" i="1">
                            <a:latin typeface="Cambria Math"/>
                          </a:rPr>
                          <m:t>𝑥</m:t>
                        </m:r>
                      </m:e>
                    </m:func>
                    <m:r>
                      <a:rPr lang="en-US" sz="3200" i="1">
                        <a:latin typeface="Cambria Math"/>
                      </a:rPr>
                      <m:t>,</m:t>
                    </m:r>
                    <m:r>
                      <a:rPr lang="en-US" sz="3200" i="1">
                        <a:latin typeface="Cambria Math"/>
                      </a:rPr>
                      <m:t>𝑦</m:t>
                    </m:r>
                    <m:r>
                      <a:rPr lang="en-US" sz="3200" i="1">
                        <a:latin typeface="Cambria Math"/>
                      </a:rPr>
                      <m:t>=</m:t>
                    </m:r>
                    <m:sSup>
                      <m:sSupPr>
                        <m:ctrlPr>
                          <a:rPr lang="en-US" sz="3200" i="1">
                            <a:latin typeface="Cambria Math" panose="02040503050406030204" pitchFamily="18" charset="0"/>
                          </a:rPr>
                        </m:ctrlPr>
                      </m:sSupPr>
                      <m:e>
                        <m:r>
                          <a:rPr lang="en-US" sz="3200" i="1">
                            <a:latin typeface="Cambria Math"/>
                          </a:rPr>
                          <m:t>𝑏</m:t>
                        </m:r>
                      </m:e>
                      <m:sup>
                        <m:r>
                          <a:rPr lang="en-US" sz="3200" i="1">
                            <a:latin typeface="Cambria Math"/>
                          </a:rPr>
                          <m:t>𝑥</m:t>
                        </m:r>
                      </m:sup>
                    </m:sSup>
                    <m:r>
                      <a:rPr lang="en-US" sz="3200" i="1">
                        <a:latin typeface="Cambria Math"/>
                      </a:rPr>
                      <m:t>,</m:t>
                    </m:r>
                    <m:r>
                      <a:rPr lang="en-US" sz="3200" i="1">
                        <a:latin typeface="Cambria Math"/>
                      </a:rPr>
                      <m:t>𝑦</m:t>
                    </m:r>
                    <m:r>
                      <a:rPr lang="en-US" sz="3200" i="1">
                        <a:latin typeface="Cambria Math"/>
                      </a:rPr>
                      <m:t>=</m:t>
                    </m:r>
                    <m:sSup>
                      <m:sSupPr>
                        <m:ctrlPr>
                          <a:rPr lang="en-US" sz="3200" i="1">
                            <a:latin typeface="Cambria Math" panose="02040503050406030204" pitchFamily="18" charset="0"/>
                          </a:rPr>
                        </m:ctrlPr>
                      </m:sSupPr>
                      <m:e>
                        <m:r>
                          <a:rPr lang="en-US" sz="3200" i="1">
                            <a:latin typeface="Cambria Math"/>
                          </a:rPr>
                          <m:t>𝑐</m:t>
                        </m:r>
                      </m:e>
                      <m:sup>
                        <m:r>
                          <a:rPr lang="en-US" sz="3200" i="1">
                            <a:latin typeface="Cambria Math"/>
                          </a:rPr>
                          <m:t>𝑥</m:t>
                        </m:r>
                      </m:sup>
                    </m:sSup>
                  </m:oMath>
                </a14:m>
                <a:r>
                  <a:rPr lang="en-US" sz="3200" dirty="0"/>
                  <a:t> </a:t>
                </a:r>
                <a:r>
                  <a:rPr lang="en-US" sz="3200" dirty="0" err="1"/>
                  <a:t>được</a:t>
                </a:r>
                <a:r>
                  <a:rPr lang="en-US" sz="3200" dirty="0"/>
                  <a:t> </a:t>
                </a:r>
                <a:r>
                  <a:rPr lang="en-US" sz="3200" dirty="0" err="1"/>
                  <a:t>cho</a:t>
                </a:r>
                <a:r>
                  <a:rPr lang="en-US" sz="3200" dirty="0"/>
                  <a:t> </a:t>
                </a:r>
                <a:r>
                  <a:rPr lang="en-US" sz="3200" dirty="0" err="1"/>
                  <a:t>trong</a:t>
                </a:r>
                <a:r>
                  <a:rPr lang="en-US" sz="3200" dirty="0"/>
                  <a:t> </a:t>
                </a:r>
                <a:r>
                  <a:rPr lang="en-US" sz="3200" dirty="0" err="1"/>
                  <a:t>hình</a:t>
                </a:r>
                <a:r>
                  <a:rPr lang="en-US" sz="3200" dirty="0"/>
                  <a:t> </a:t>
                </a:r>
                <a:r>
                  <a:rPr lang="en-US" sz="3200" dirty="0" err="1"/>
                  <a:t>vẽ</a:t>
                </a:r>
                <a:r>
                  <a:rPr lang="en-US" sz="3200" dirty="0"/>
                  <a:t> </a:t>
                </a:r>
                <a:r>
                  <a:rPr lang="en-US" sz="3200" err="1"/>
                  <a:t>bên</a:t>
                </a:r>
                <a:r>
                  <a:rPr lang="en-US" sz="3200" smtClean="0"/>
                  <a:t>.</a:t>
                </a:r>
              </a:p>
              <a:p>
                <a:pPr marL="0" lvl="0" indent="0">
                  <a:buNone/>
                </a:pPr>
                <a:r>
                  <a:rPr lang="en-US" sz="3200" dirty="0"/>
                  <a:t>Mệnh </a:t>
                </a:r>
                <a:r>
                  <a:rPr lang="en-US" sz="3200" dirty="0" err="1"/>
                  <a:t>đề</a:t>
                </a:r>
                <a:r>
                  <a:rPr lang="en-US" sz="3200" dirty="0"/>
                  <a:t> </a:t>
                </a:r>
                <a:r>
                  <a:rPr lang="en-US" sz="3200" dirty="0" err="1"/>
                  <a:t>nào</a:t>
                </a:r>
                <a:r>
                  <a:rPr lang="en-US" sz="3200" dirty="0"/>
                  <a:t> </a:t>
                </a:r>
                <a:r>
                  <a:rPr lang="en-US" sz="3200" dirty="0" err="1"/>
                  <a:t>dưới</a:t>
                </a:r>
                <a:r>
                  <a:rPr lang="en-US" sz="3200" dirty="0"/>
                  <a:t> </a:t>
                </a:r>
                <a:r>
                  <a:rPr lang="en-US" sz="3200" dirty="0" err="1"/>
                  <a:t>đây</a:t>
                </a:r>
                <a:r>
                  <a:rPr lang="en-US" sz="3200" dirty="0"/>
                  <a:t> </a:t>
                </a:r>
                <a:r>
                  <a:rPr lang="en-US" sz="3200" err="1"/>
                  <a:t>đúng</a:t>
                </a:r>
                <a:r>
                  <a:rPr lang="en-US" sz="3200" smtClean="0"/>
                  <a:t>?</a:t>
                </a:r>
              </a:p>
              <a:p>
                <a:pPr marL="0" lvl="0" indent="0">
                  <a:buNone/>
                </a:pPr>
                <a:r>
                  <a:rPr lang="en-US" sz="3200" b="1" smtClean="0"/>
                  <a:t>A.</a:t>
                </a:r>
                <a14:m>
                  <m:oMath xmlns:m="http://schemas.openxmlformats.org/officeDocument/2006/math">
                    <m:r>
                      <a:rPr lang="en-US" sz="3200" b="1" i="0" smtClean="0">
                        <a:latin typeface="Cambria Math"/>
                      </a:rPr>
                      <m:t>  </m:t>
                    </m:r>
                    <m:r>
                      <a:rPr lang="en-US" sz="3200" b="0" i="1">
                        <a:latin typeface="Cambria Math"/>
                      </a:rPr>
                      <m:t>𝑏</m:t>
                    </m:r>
                    <m:r>
                      <a:rPr lang="en-US" sz="3200" b="0" i="1">
                        <a:latin typeface="Cambria Math"/>
                      </a:rPr>
                      <m:t>&lt;</m:t>
                    </m:r>
                    <m:r>
                      <a:rPr lang="en-US" sz="3200" b="0" i="1">
                        <a:latin typeface="Cambria Math"/>
                      </a:rPr>
                      <m:t>𝑐</m:t>
                    </m:r>
                    <m:r>
                      <a:rPr lang="en-US" sz="3200" b="0" i="1">
                        <a:latin typeface="Cambria Math"/>
                      </a:rPr>
                      <m:t>&lt;</m:t>
                    </m:r>
                    <m:r>
                      <a:rPr lang="en-US" sz="3200" b="0" i="1">
                        <a:latin typeface="Cambria Math"/>
                      </a:rPr>
                      <m:t>𝑎</m:t>
                    </m:r>
                  </m:oMath>
                </a14:m>
                <a:r>
                  <a:rPr lang="en-US" sz="3200" dirty="0"/>
                  <a:t>.</a:t>
                </a:r>
                <a:r>
                  <a:rPr lang="en-US" sz="3200"/>
                  <a:t>	</a:t>
                </a:r>
                <a:r>
                  <a:rPr lang="en-US" sz="3200" smtClean="0"/>
                  <a:t>  </a:t>
                </a:r>
              </a:p>
              <a:p>
                <a:pPr marL="0" lvl="0" indent="0">
                  <a:buNone/>
                </a:pPr>
                <a:r>
                  <a:rPr lang="en-US" sz="3200" b="1" smtClean="0"/>
                  <a:t>B</a:t>
                </a:r>
                <a:r>
                  <a:rPr lang="en-US" sz="3200" b="1" dirty="0"/>
                  <a:t>. </a:t>
                </a:r>
                <a14:m>
                  <m:oMath xmlns:m="http://schemas.openxmlformats.org/officeDocument/2006/math">
                    <m:r>
                      <a:rPr lang="en-US" sz="3200" b="0" i="1">
                        <a:latin typeface="Cambria Math"/>
                      </a:rPr>
                      <m:t>𝑎</m:t>
                    </m:r>
                    <m:r>
                      <a:rPr lang="en-US" sz="3200" b="0" i="1">
                        <a:latin typeface="Cambria Math"/>
                      </a:rPr>
                      <m:t>&lt;</m:t>
                    </m:r>
                    <m:r>
                      <a:rPr lang="en-US" sz="3200" b="0" i="1">
                        <a:latin typeface="Cambria Math"/>
                      </a:rPr>
                      <m:t>𝑏</m:t>
                    </m:r>
                    <m:r>
                      <a:rPr lang="en-US" sz="3200" b="0" i="1">
                        <a:latin typeface="Cambria Math"/>
                      </a:rPr>
                      <m:t>&lt;</m:t>
                    </m:r>
                    <m:r>
                      <a:rPr lang="en-US" sz="3200" b="0" i="1">
                        <a:latin typeface="Cambria Math"/>
                      </a:rPr>
                      <m:t>𝑐</m:t>
                    </m:r>
                  </m:oMath>
                </a14:m>
                <a:r>
                  <a:rPr lang="en-US" sz="3200"/>
                  <a:t>.</a:t>
                </a:r>
                <a:r>
                  <a:rPr lang="vi-VN" sz="3200"/>
                  <a:t> </a:t>
                </a:r>
                <a:endParaRPr lang="en-US" sz="3200" smtClean="0"/>
              </a:p>
              <a:p>
                <a:pPr marL="0" indent="0">
                  <a:buNone/>
                </a:pPr>
                <a:r>
                  <a:rPr lang="en-US" sz="3200" b="1" smtClean="0"/>
                  <a:t>C</a:t>
                </a:r>
                <a:r>
                  <a:rPr lang="en-US" sz="3200" b="1" dirty="0"/>
                  <a:t>. </a:t>
                </a:r>
                <a14:m>
                  <m:oMath xmlns:m="http://schemas.openxmlformats.org/officeDocument/2006/math">
                    <m:r>
                      <a:rPr lang="en-US" sz="3200" b="0" i="1">
                        <a:latin typeface="Cambria Math"/>
                      </a:rPr>
                      <m:t>𝑐</m:t>
                    </m:r>
                    <m:r>
                      <a:rPr lang="en-US" sz="3200" b="0" i="1">
                        <a:latin typeface="Cambria Math"/>
                      </a:rPr>
                      <m:t>&lt;</m:t>
                    </m:r>
                    <m:r>
                      <a:rPr lang="en-US" sz="3200" b="0" i="1">
                        <a:latin typeface="Cambria Math"/>
                      </a:rPr>
                      <m:t>𝑎</m:t>
                    </m:r>
                    <m:r>
                      <a:rPr lang="en-US" sz="3200" b="0" i="1">
                        <a:latin typeface="Cambria Math"/>
                      </a:rPr>
                      <m:t>&lt;</m:t>
                    </m:r>
                    <m:r>
                      <a:rPr lang="en-US" sz="3200" b="0" i="1">
                        <a:latin typeface="Cambria Math"/>
                      </a:rPr>
                      <m:t>𝑏</m:t>
                    </m:r>
                  </m:oMath>
                </a14:m>
                <a:r>
                  <a:rPr lang="en-US" sz="3200"/>
                  <a:t>.</a:t>
                </a:r>
                <a:r>
                  <a:rPr lang="vi-VN" sz="3200"/>
                  <a:t> </a:t>
                </a:r>
                <a:r>
                  <a:rPr lang="en-US" sz="3200" smtClean="0"/>
                  <a:t>	</a:t>
                </a:r>
              </a:p>
              <a:p>
                <a:pPr marL="0" indent="0">
                  <a:buNone/>
                </a:pPr>
                <a:r>
                  <a:rPr lang="en-US" sz="3200" b="1" smtClean="0"/>
                  <a:t>D</a:t>
                </a:r>
                <a:r>
                  <a:rPr lang="en-US" sz="3200" b="1" dirty="0"/>
                  <a:t>. </a:t>
                </a:r>
                <a14:m>
                  <m:oMath xmlns:m="http://schemas.openxmlformats.org/officeDocument/2006/math">
                    <m:r>
                      <a:rPr lang="en-US" sz="3200" b="0" i="1">
                        <a:latin typeface="Cambria Math"/>
                      </a:rPr>
                      <m:t>𝑐</m:t>
                    </m:r>
                    <m:r>
                      <a:rPr lang="en-US" sz="3200" b="0" i="1">
                        <a:latin typeface="Cambria Math"/>
                      </a:rPr>
                      <m:t>&lt;</m:t>
                    </m:r>
                    <m:r>
                      <a:rPr lang="en-US" sz="3200" b="0" i="1">
                        <a:latin typeface="Cambria Math"/>
                      </a:rPr>
                      <m:t>𝑏</m:t>
                    </m:r>
                    <m:r>
                      <a:rPr lang="en-US" sz="3200" b="0" i="1">
                        <a:latin typeface="Cambria Math"/>
                      </a:rPr>
                      <m:t>&lt;</m:t>
                    </m:r>
                    <m:r>
                      <a:rPr lang="en-US" sz="3200" b="0" i="1">
                        <a:latin typeface="Cambria Math"/>
                      </a:rPr>
                      <m:t>𝑎</m:t>
                    </m:r>
                  </m:oMath>
                </a14:m>
                <a:r>
                  <a:rPr lang="en-US" sz="3200" dirty="0" smtClean="0"/>
                  <a:t>.</a:t>
                </a:r>
              </a:p>
              <a:p>
                <a:pPr marL="0" indent="0">
                  <a:buNone/>
                </a:pPr>
                <a:r>
                  <a:rPr lang="en-US" sz="3200" b="1" smtClean="0">
                    <a:solidFill>
                      <a:srgbClr val="FF0000"/>
                    </a:solidFill>
                  </a:rPr>
                  <a:t>Đáp án D</a:t>
                </a:r>
                <a:endParaRPr lang="en-US" sz="3200" b="1" dirty="0">
                  <a:solidFill>
                    <a:srgbClr val="FF0000"/>
                  </a:solidFill>
                </a:endParaRPr>
              </a:p>
              <a:p>
                <a:pPr marL="0" indent="0">
                  <a:lnSpc>
                    <a:spcPct val="150000"/>
                  </a:lnSpc>
                  <a:buNone/>
                </a:pP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90945" y="401782"/>
                <a:ext cx="11790219" cy="5775181"/>
              </a:xfrm>
              <a:blipFill rotWithShape="1">
                <a:blip r:embed="rId2"/>
                <a:stretch>
                  <a:fillRect l="-1344"/>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2</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Thông</a:t>
            </a:r>
            <a:r>
              <a:rPr lang="en-US" b="1" dirty="0">
                <a:solidFill>
                  <a:schemeClr val="tx1"/>
                </a:solidFill>
                <a:latin typeface="Times New Roman" panose="02020603050405020304" pitchFamily="18" charset="0"/>
              </a:rPr>
              <a:t> </a:t>
            </a:r>
            <a:r>
              <a:rPr lang="en-US" b="1" dirty="0" err="1">
                <a:solidFill>
                  <a:schemeClr val="tx1"/>
                </a:solidFill>
                <a:latin typeface="Times New Roman" panose="02020603050405020304" pitchFamily="18" charset="0"/>
              </a:rPr>
              <a:t>hiểu</a:t>
            </a:r>
            <a:endParaRPr lang="en-US" b="1" dirty="0">
              <a:solidFill>
                <a:schemeClr val="tx1"/>
              </a:solidFill>
              <a:latin typeface="Times New Roman" panose="02020603050405020304"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3745" y="1856806"/>
            <a:ext cx="4039429" cy="361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21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40327" y="0"/>
                <a:ext cx="11651673" cy="6608618"/>
              </a:xfrm>
            </p:spPr>
            <p:txBody>
              <a:bodyPr>
                <a:noAutofit/>
              </a:bodyPr>
              <a:lstStyle/>
              <a:p>
                <a:pPr marL="0" indent="0">
                  <a:lnSpc>
                    <a:spcPct val="150000"/>
                  </a:lnSpc>
                  <a:buNone/>
                </a:pPr>
                <a:r>
                  <a:rPr lang="de-DE" sz="3200" b="1" dirty="0" smtClean="0">
                    <a:solidFill>
                      <a:srgbClr val="3333FF"/>
                    </a:solidFill>
                  </a:rPr>
                  <a:t>Câu 28</a:t>
                </a:r>
                <a:r>
                  <a:rPr lang="de-DE" sz="3200" b="1" smtClean="0">
                    <a:solidFill>
                      <a:srgbClr val="3333FF"/>
                    </a:solidFill>
                  </a:rPr>
                  <a:t>. </a:t>
                </a:r>
                <a:r>
                  <a:rPr lang="en-US" sz="3200" dirty="0"/>
                  <a:t>Gọi </a:t>
                </a:r>
                <a14:m>
                  <m:oMath xmlns:m="http://schemas.openxmlformats.org/officeDocument/2006/math">
                    <m:r>
                      <a:rPr lang="en-US" sz="3200" i="1">
                        <a:latin typeface="Cambria Math"/>
                      </a:rPr>
                      <m:t>𝑚</m:t>
                    </m:r>
                    <m:r>
                      <a:rPr lang="en-US" sz="3200" i="1">
                        <a:latin typeface="Cambria Math"/>
                      </a:rPr>
                      <m:t>,</m:t>
                    </m:r>
                    <m:r>
                      <a:rPr lang="en-US" sz="3200" i="1">
                        <a:latin typeface="Cambria Math"/>
                      </a:rPr>
                      <m:t>𝑀</m:t>
                    </m:r>
                  </m:oMath>
                </a14:m>
                <a:r>
                  <a:rPr lang="en-US" sz="3200" dirty="0"/>
                  <a:t> </a:t>
                </a:r>
                <a:r>
                  <a:rPr lang="en-US" sz="3200" dirty="0" err="1"/>
                  <a:t>lần</a:t>
                </a:r>
                <a:r>
                  <a:rPr lang="en-US" sz="3200" dirty="0"/>
                  <a:t> </a:t>
                </a:r>
                <a:r>
                  <a:rPr lang="en-US" sz="3200" dirty="0" err="1"/>
                  <a:t>lượt</a:t>
                </a:r>
                <a:r>
                  <a:rPr lang="en-US" sz="3200" dirty="0"/>
                  <a:t> </a:t>
                </a:r>
                <a:r>
                  <a:rPr lang="en-US" sz="3200" dirty="0" err="1"/>
                  <a:t>là</a:t>
                </a:r>
                <a:r>
                  <a:rPr lang="en-US" sz="3200" dirty="0"/>
                  <a:t> </a:t>
                </a:r>
                <a:r>
                  <a:rPr lang="en-US" sz="3200" dirty="0" err="1"/>
                  <a:t>giá</a:t>
                </a:r>
                <a:r>
                  <a:rPr lang="en-US" sz="3200" dirty="0"/>
                  <a:t> </a:t>
                </a:r>
                <a:r>
                  <a:rPr lang="en-US" sz="3200" dirty="0" err="1"/>
                  <a:t>trị</a:t>
                </a:r>
                <a:r>
                  <a:rPr lang="en-US" sz="3200" dirty="0"/>
                  <a:t> </a:t>
                </a:r>
                <a:r>
                  <a:rPr lang="en-US" sz="3200" dirty="0" err="1"/>
                  <a:t>nhỏ</a:t>
                </a:r>
                <a:r>
                  <a:rPr lang="en-US" sz="3200" dirty="0"/>
                  <a:t> </a:t>
                </a:r>
                <a:r>
                  <a:rPr lang="en-US" sz="3200" dirty="0" err="1"/>
                  <a:t>nhất</a:t>
                </a:r>
                <a:r>
                  <a:rPr lang="en-US" sz="3200" dirty="0"/>
                  <a:t>, </a:t>
                </a:r>
                <a:r>
                  <a:rPr lang="en-US" sz="3200" dirty="0" err="1"/>
                  <a:t>lớn</a:t>
                </a:r>
                <a:r>
                  <a:rPr lang="en-US" sz="3200" dirty="0"/>
                  <a:t> </a:t>
                </a:r>
                <a:r>
                  <a:rPr lang="en-US" sz="3200" dirty="0" err="1"/>
                  <a:t>nhất</a:t>
                </a:r>
                <a:r>
                  <a:rPr lang="en-US" sz="3200" dirty="0"/>
                  <a:t> </a:t>
                </a:r>
                <a:r>
                  <a:rPr lang="en-US" sz="3200" dirty="0" err="1"/>
                  <a:t>của</a:t>
                </a:r>
                <a:r>
                  <a:rPr lang="en-US" sz="3200" dirty="0"/>
                  <a:t> </a:t>
                </a:r>
                <a:r>
                  <a:rPr lang="en-US" sz="3200" dirty="0" err="1"/>
                  <a:t>hàm</a:t>
                </a:r>
                <a:r>
                  <a:rPr lang="en-US" sz="3200" dirty="0"/>
                  <a:t> </a:t>
                </a:r>
                <a:r>
                  <a:rPr lang="en-US" sz="3200" dirty="0" err="1"/>
                  <a:t>số</a:t>
                </a:r>
                <a:r>
                  <a:rPr lang="en-US" sz="3200" dirty="0"/>
                  <a:t> </a:t>
                </a:r>
                <a14:m>
                  <m:oMath xmlns:m="http://schemas.openxmlformats.org/officeDocument/2006/math">
                    <m:r>
                      <a:rPr lang="en-US" sz="3200" i="1">
                        <a:latin typeface="Cambria Math"/>
                      </a:rPr>
                      <m:t>𝑦</m:t>
                    </m:r>
                    <m:r>
                      <a:rPr lang="en-US" sz="3200" i="1">
                        <a:latin typeface="Cambria Math"/>
                      </a:rPr>
                      <m:t>=</m:t>
                    </m:r>
                    <m:r>
                      <a:rPr lang="en-US" sz="3200" i="1">
                        <a:latin typeface="Cambria Math"/>
                      </a:rPr>
                      <m:t>𝑥</m:t>
                    </m:r>
                    <m:r>
                      <a:rPr lang="en-US" sz="3200" i="1">
                        <a:latin typeface="Cambria Math"/>
                      </a:rPr>
                      <m:t>−</m:t>
                    </m:r>
                    <m:func>
                      <m:funcPr>
                        <m:ctrlPr>
                          <a:rPr lang="en-US" sz="3200" i="1">
                            <a:latin typeface="Cambria Math" panose="02040503050406030204" pitchFamily="18" charset="0"/>
                          </a:rPr>
                        </m:ctrlPr>
                      </m:funcPr>
                      <m:fName>
                        <m:r>
                          <a:rPr lang="en-US" sz="3200" i="1">
                            <a:latin typeface="Cambria Math"/>
                          </a:rPr>
                          <m:t>𝑙𝑛</m:t>
                        </m:r>
                      </m:fName>
                      <m:e>
                        <m:r>
                          <a:rPr lang="en-US" sz="3200" i="1">
                            <a:latin typeface="Cambria Math"/>
                          </a:rPr>
                          <m:t>𝑥</m:t>
                        </m:r>
                      </m:e>
                    </m:func>
                  </m:oMath>
                </a14:m>
                <a:r>
                  <a:rPr lang="en-US" sz="3200" dirty="0"/>
                  <a:t> </a:t>
                </a:r>
                <a:r>
                  <a:rPr lang="en-US" sz="3200" dirty="0" err="1"/>
                  <a:t>trên</a:t>
                </a:r>
                <a:r>
                  <a:rPr lang="en-US" sz="3200" dirty="0"/>
                  <a:t> </a:t>
                </a:r>
                <a:r>
                  <a:rPr lang="en-US" sz="3200" dirty="0" err="1"/>
                  <a:t>đoạn</a:t>
                </a:r>
                <a:r>
                  <a:rPr lang="en-US" sz="3200" dirty="0"/>
                  <a:t> </a:t>
                </a:r>
                <a14:m>
                  <m:oMath xmlns:m="http://schemas.openxmlformats.org/officeDocument/2006/math">
                    <m:d>
                      <m:dPr>
                        <m:begChr m:val="["/>
                        <m:endChr m:val="]"/>
                        <m:ctrlPr>
                          <a:rPr lang="en-US" sz="3200" i="1">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2</m:t>
                            </m:r>
                          </m:den>
                        </m:f>
                        <m:r>
                          <a:rPr lang="en-US" sz="3200" i="1">
                            <a:latin typeface="Cambria Math"/>
                          </a:rPr>
                          <m:t>;</m:t>
                        </m:r>
                        <m:r>
                          <a:rPr lang="en-US" sz="3200" i="1">
                            <a:latin typeface="Cambria Math"/>
                          </a:rPr>
                          <m:t>𝑒</m:t>
                        </m:r>
                      </m:e>
                    </m:d>
                  </m:oMath>
                </a14:m>
                <a:r>
                  <a:rPr lang="en-US" sz="3200" dirty="0"/>
                  <a:t>.</a:t>
                </a:r>
                <a:r>
                  <a:rPr lang="en-US" sz="3200" dirty="0" smtClean="0"/>
                  <a:t> </a:t>
                </a:r>
                <a:r>
                  <a:rPr lang="en-US" sz="3200" dirty="0"/>
                  <a:t>Giá </a:t>
                </a:r>
                <a:r>
                  <a:rPr lang="en-US" sz="3200" dirty="0" err="1"/>
                  <a:t>trị</a:t>
                </a:r>
                <a:r>
                  <a:rPr lang="en-US" sz="3200" dirty="0"/>
                  <a:t> </a:t>
                </a:r>
                <a:r>
                  <a:rPr lang="en-US" sz="3200" dirty="0" err="1"/>
                  <a:t>của</a:t>
                </a:r>
                <a:r>
                  <a:rPr lang="en-US" sz="3200" dirty="0"/>
                  <a:t> </a:t>
                </a:r>
                <a14:m>
                  <m:oMath xmlns:m="http://schemas.openxmlformats.org/officeDocument/2006/math">
                    <m:r>
                      <a:rPr lang="en-US" sz="3200" i="1">
                        <a:latin typeface="Cambria Math"/>
                      </a:rPr>
                      <m:t>𝑀</m:t>
                    </m:r>
                    <m:r>
                      <a:rPr lang="en-US" sz="3200" i="1">
                        <a:latin typeface="Cambria Math"/>
                      </a:rPr>
                      <m:t>−</m:t>
                    </m:r>
                    <m:r>
                      <a:rPr lang="en-US" sz="3200" i="1">
                        <a:latin typeface="Cambria Math"/>
                      </a:rPr>
                      <m:t>𝑚</m:t>
                    </m:r>
                  </m:oMath>
                </a14:m>
                <a:r>
                  <a:rPr lang="en-US" sz="3200" dirty="0"/>
                  <a:t> </a:t>
                </a:r>
                <a:r>
                  <a:rPr lang="en-US" sz="3200" err="1"/>
                  <a:t>là</a:t>
                </a:r>
                <a:r>
                  <a:rPr lang="en-US" sz="3200" smtClean="0"/>
                  <a:t>:</a:t>
                </a:r>
              </a:p>
              <a:p>
                <a:pPr marL="0" indent="0">
                  <a:lnSpc>
                    <a:spcPct val="150000"/>
                  </a:lnSpc>
                  <a:buNone/>
                </a:pPr>
                <a:r>
                  <a:rPr lang="en-US" sz="3200" b="1" smtClean="0"/>
                  <a:t>A.</a:t>
                </a:r>
                <a14:m>
                  <m:oMath xmlns:m="http://schemas.openxmlformats.org/officeDocument/2006/math">
                    <m:r>
                      <a:rPr lang="en-US" sz="3200" i="1">
                        <a:latin typeface="Cambria Math"/>
                      </a:rPr>
                      <m:t>𝑒</m:t>
                    </m:r>
                    <m:r>
                      <a:rPr lang="en-US" sz="3200" i="1">
                        <a:latin typeface="Cambria Math"/>
                      </a:rPr>
                      <m:t>−</m:t>
                    </m:r>
                    <m:func>
                      <m:funcPr>
                        <m:ctrlPr>
                          <a:rPr lang="en-US" sz="3200" i="1">
                            <a:latin typeface="Cambria Math" panose="02040503050406030204" pitchFamily="18" charset="0"/>
                          </a:rPr>
                        </m:ctrlPr>
                      </m:funcPr>
                      <m:fName>
                        <m:r>
                          <a:rPr lang="en-US" sz="3200" i="1">
                            <a:latin typeface="Cambria Math"/>
                          </a:rPr>
                          <m:t>𝑙𝑛</m:t>
                        </m:r>
                      </m:fName>
                      <m:e>
                        <m:r>
                          <a:rPr lang="en-US" sz="3200" i="1">
                            <a:latin typeface="Cambria Math"/>
                          </a:rPr>
                          <m:t>2</m:t>
                        </m:r>
                      </m:e>
                    </m:func>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2</m:t>
                        </m:r>
                      </m:den>
                    </m:f>
                  </m:oMath>
                </a14:m>
                <a:r>
                  <a:rPr lang="en-US" sz="3200" dirty="0"/>
                  <a:t>.</a:t>
                </a:r>
                <a:r>
                  <a:rPr lang="en-US" sz="3200"/>
                  <a:t>	</a:t>
                </a:r>
                <a:r>
                  <a:rPr lang="en-US" sz="3200" smtClean="0"/>
                  <a:t>	</a:t>
                </a:r>
                <a:r>
                  <a:rPr lang="en-US" sz="3200" b="1" smtClean="0"/>
                  <a:t>B</a:t>
                </a:r>
                <a:r>
                  <a:rPr lang="en-US" sz="3200" b="1" dirty="0"/>
                  <a:t>. </a:t>
                </a:r>
                <a14:m>
                  <m:oMath xmlns:m="http://schemas.openxmlformats.org/officeDocument/2006/math">
                    <m:r>
                      <a:rPr lang="en-US" sz="3200" i="1">
                        <a:latin typeface="Cambria Math"/>
                      </a:rPr>
                      <m:t>𝑒</m:t>
                    </m:r>
                    <m:r>
                      <a:rPr lang="en-US" sz="3200" i="1">
                        <a:latin typeface="Cambria Math"/>
                      </a:rPr>
                      <m:t>−1</m:t>
                    </m:r>
                  </m:oMath>
                </a14:m>
                <a:r>
                  <a:rPr lang="en-US" sz="3200" dirty="0"/>
                  <a:t>.</a:t>
                </a:r>
                <a:r>
                  <a:rPr lang="en-US" sz="3200"/>
                  <a:t>	</a:t>
                </a:r>
                <a:endParaRPr lang="en-US" sz="3200" smtClean="0"/>
              </a:p>
              <a:p>
                <a:pPr marL="0" indent="0">
                  <a:buNone/>
                </a:pPr>
                <a:r>
                  <a:rPr lang="en-US" sz="3200" b="1" smtClean="0"/>
                  <a:t>C</a:t>
                </a:r>
                <a:r>
                  <a:rPr lang="en-US" sz="3200" b="1" dirty="0"/>
                  <a:t>. </a:t>
                </a:r>
                <a14:m>
                  <m:oMath xmlns:m="http://schemas.openxmlformats.org/officeDocument/2006/math">
                    <m:func>
                      <m:funcPr>
                        <m:ctrlPr>
                          <a:rPr lang="en-US" sz="3200" i="1">
                            <a:latin typeface="Cambria Math" panose="02040503050406030204" pitchFamily="18" charset="0"/>
                          </a:rPr>
                        </m:ctrlPr>
                      </m:funcPr>
                      <m:fName>
                        <m:r>
                          <a:rPr lang="en-US" sz="3200" i="1">
                            <a:latin typeface="Cambria Math"/>
                          </a:rPr>
                          <m:t>𝑙𝑛</m:t>
                        </m:r>
                      </m:fName>
                      <m:e>
                        <m:r>
                          <a:rPr lang="en-US" sz="3200" i="1">
                            <a:latin typeface="Cambria Math"/>
                          </a:rPr>
                          <m:t>2</m:t>
                        </m:r>
                      </m:e>
                    </m:func>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2</m:t>
                        </m:r>
                      </m:den>
                    </m:f>
                  </m:oMath>
                </a14:m>
                <a:r>
                  <a:rPr lang="en-US" sz="3200" dirty="0"/>
                  <a:t>.</a:t>
                </a:r>
                <a:r>
                  <a:rPr lang="vi-VN" sz="3200" dirty="0"/>
                  <a:t>	</a:t>
                </a:r>
                <a:r>
                  <a:rPr lang="en-US" sz="3200" dirty="0"/>
                  <a:t>	</a:t>
                </a:r>
                <a:r>
                  <a:rPr lang="en-US" sz="3200" b="1" dirty="0"/>
                  <a:t>D. </a:t>
                </a:r>
                <a14:m>
                  <m:oMath xmlns:m="http://schemas.openxmlformats.org/officeDocument/2006/math">
                    <m:r>
                      <a:rPr lang="en-US" sz="3200" i="1">
                        <a:latin typeface="Cambria Math"/>
                      </a:rPr>
                      <m:t>𝑒</m:t>
                    </m:r>
                    <m:r>
                      <a:rPr lang="en-US" sz="3200" i="1">
                        <a:latin typeface="Cambria Math"/>
                      </a:rPr>
                      <m:t>−2</m:t>
                    </m:r>
                  </m:oMath>
                </a14:m>
                <a:r>
                  <a:rPr lang="en-US" sz="3200" dirty="0" smtClean="0"/>
                  <a:t>.</a:t>
                </a:r>
              </a:p>
              <a:p>
                <a:pPr marL="0" indent="0">
                  <a:buNone/>
                </a:pPr>
                <a:r>
                  <a:rPr lang="en-US" sz="3200" b="1" smtClean="0">
                    <a:solidFill>
                      <a:srgbClr val="FF0000"/>
                    </a:solidFill>
                  </a:rPr>
                  <a:t>Đáp án C</a:t>
                </a:r>
                <a:endParaRPr lang="en-US" sz="3200" b="1" dirty="0">
                  <a:solidFill>
                    <a:srgbClr val="FF0000"/>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40327" y="0"/>
                <a:ext cx="11651673" cy="6608618"/>
              </a:xfrm>
              <a:blipFill rotWithShape="1">
                <a:blip r:embed="rId2"/>
                <a:stretch>
                  <a:fillRect l="-1361"/>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2</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Thông</a:t>
            </a:r>
            <a:r>
              <a:rPr lang="en-US" b="1" dirty="0">
                <a:solidFill>
                  <a:schemeClr val="tx1"/>
                </a:solidFill>
                <a:latin typeface="Times New Roman" panose="02020603050405020304" pitchFamily="18" charset="0"/>
              </a:rPr>
              <a:t> </a:t>
            </a:r>
            <a:r>
              <a:rPr lang="en-US" b="1" dirty="0" err="1">
                <a:solidFill>
                  <a:schemeClr val="tx1"/>
                </a:solidFill>
                <a:latin typeface="Times New Roman" panose="02020603050405020304" pitchFamily="18" charset="0"/>
              </a:rPr>
              <a:t>hiểu</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60900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40327" y="0"/>
                <a:ext cx="11651673" cy="6608618"/>
              </a:xfrm>
            </p:spPr>
            <p:txBody>
              <a:bodyPr>
                <a:noAutofit/>
              </a:bodyPr>
              <a:lstStyle/>
              <a:p>
                <a:pPr marL="0" marR="0" indent="0" algn="just">
                  <a:lnSpc>
                    <a:spcPct val="150000"/>
                  </a:lnSpc>
                  <a:spcBef>
                    <a:spcPts val="0"/>
                  </a:spcBef>
                  <a:spcAft>
                    <a:spcPts val="0"/>
                  </a:spcAft>
                  <a:buNone/>
                </a:pPr>
                <a:r>
                  <a:rPr lang="de-DE" sz="3200" b="1" dirty="0" smtClean="0">
                    <a:solidFill>
                      <a:srgbClr val="3333FF"/>
                    </a:solidFill>
                  </a:rPr>
                  <a:t>Câu </a:t>
                </a:r>
                <a:r>
                  <a:rPr lang="de-DE" sz="3200" b="1" smtClean="0">
                    <a:solidFill>
                      <a:srgbClr val="3333FF"/>
                    </a:solidFill>
                  </a:rPr>
                  <a:t>29. </a:t>
                </a:r>
                <a:r>
                  <a:rPr lang="en-US" sz="3200" b="1" dirty="0"/>
                  <a:t>Ông A </a:t>
                </a:r>
                <a:r>
                  <a:rPr lang="en-US" sz="3200" b="1" dirty="0" err="1"/>
                  <a:t>gửi</a:t>
                </a:r>
                <a:r>
                  <a:rPr lang="en-US" sz="3200" b="1" dirty="0"/>
                  <a:t> </a:t>
                </a:r>
                <a:r>
                  <a:rPr lang="en-US" sz="3200" b="1" dirty="0" err="1"/>
                  <a:t>tiết</a:t>
                </a:r>
                <a:r>
                  <a:rPr lang="en-US" sz="3200" b="1" dirty="0"/>
                  <a:t> </a:t>
                </a:r>
                <a:r>
                  <a:rPr lang="en-US" sz="3200" b="1" dirty="0" err="1"/>
                  <a:t>kiệm</a:t>
                </a:r>
                <a:r>
                  <a:rPr lang="en-US" sz="3200" b="1" dirty="0"/>
                  <a:t> </a:t>
                </a:r>
                <a:r>
                  <a:rPr lang="en-US" sz="3200" b="1" dirty="0" err="1"/>
                  <a:t>vào</a:t>
                </a:r>
                <a:r>
                  <a:rPr lang="en-US" sz="3200" b="1" dirty="0"/>
                  <a:t> </a:t>
                </a:r>
                <a:r>
                  <a:rPr lang="en-US" sz="3200" b="1" dirty="0" err="1"/>
                  <a:t>ngân</a:t>
                </a:r>
                <a:r>
                  <a:rPr lang="en-US" sz="3200" b="1" dirty="0"/>
                  <a:t> </a:t>
                </a:r>
                <a:r>
                  <a:rPr lang="en-US" sz="3200" b="1" dirty="0" err="1"/>
                  <a:t>hàng</a:t>
                </a:r>
                <a14:m>
                  <m:oMath xmlns:m="http://schemas.openxmlformats.org/officeDocument/2006/math">
                    <m:r>
                      <a:rPr lang="en-US" sz="3200" b="1" i="1">
                        <a:latin typeface="Cambria Math"/>
                      </a:rPr>
                      <m:t>𝟐𝟎</m:t>
                    </m:r>
                  </m:oMath>
                </a14:m>
                <a:r>
                  <a:rPr lang="en-US" sz="3200" b="1" dirty="0" err="1"/>
                  <a:t>triệu</a:t>
                </a:r>
                <a:r>
                  <a:rPr lang="en-US" sz="3200" b="1" dirty="0"/>
                  <a:t> </a:t>
                </a:r>
                <a:r>
                  <a:rPr lang="en-US" sz="3200" b="1" dirty="0" err="1"/>
                  <a:t>đồng</a:t>
                </a:r>
                <a:r>
                  <a:rPr lang="en-US" sz="3200" b="1" dirty="0"/>
                  <a:t> </a:t>
                </a:r>
                <a:r>
                  <a:rPr lang="en-US" sz="3200" b="1" dirty="0" err="1"/>
                  <a:t>kỳ</a:t>
                </a:r>
                <a:r>
                  <a:rPr lang="en-US" sz="3200" b="1" dirty="0"/>
                  <a:t> </a:t>
                </a:r>
                <a:r>
                  <a:rPr lang="en-US" sz="3200" b="1" dirty="0" err="1"/>
                  <a:t>hạn</a:t>
                </a:r>
                <a:r>
                  <a:rPr lang="en-US" sz="3200" b="1" dirty="0"/>
                  <a:t> 1 </a:t>
                </a:r>
                <a:r>
                  <a:rPr lang="en-US" sz="3200" b="1" dirty="0" err="1"/>
                  <a:t>năm</a:t>
                </a:r>
                <a:r>
                  <a:rPr lang="en-US" sz="3200" b="1" dirty="0"/>
                  <a:t> </a:t>
                </a:r>
                <a:r>
                  <a:rPr lang="en-US" sz="3200" b="1" dirty="0" err="1"/>
                  <a:t>với</a:t>
                </a:r>
                <a:r>
                  <a:rPr lang="en-US" sz="3200" b="1" dirty="0"/>
                  <a:t> </a:t>
                </a:r>
                <a:r>
                  <a:rPr lang="en-US" sz="3200" b="1" dirty="0" err="1"/>
                  <a:t>lãi</a:t>
                </a:r>
                <a:r>
                  <a:rPr lang="en-US" sz="3200" b="1" dirty="0"/>
                  <a:t> </a:t>
                </a:r>
                <a:r>
                  <a:rPr lang="en-US" sz="3200" b="1" dirty="0" err="1"/>
                  <a:t>suất</a:t>
                </a:r>
                <a:r>
                  <a:rPr lang="en-US" sz="3200" b="1" dirty="0"/>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𝟔</m:t>
                        </m:r>
                        <m:r>
                          <a:rPr lang="en-US" sz="3200" b="1" i="1">
                            <a:latin typeface="Cambria Math"/>
                          </a:rPr>
                          <m:t>%</m:t>
                        </m:r>
                      </m:num>
                      <m:den>
                        <m:r>
                          <m:rPr>
                            <m:nor/>
                          </m:rPr>
                          <a:rPr lang="en-US" sz="3200" b="1"/>
                          <m:t>n</m:t>
                        </m:r>
                        <m:r>
                          <m:rPr>
                            <m:nor/>
                          </m:rPr>
                          <a:rPr lang="en-US" sz="3200" b="1"/>
                          <m:t>ă</m:t>
                        </m:r>
                        <m:r>
                          <m:rPr>
                            <m:nor/>
                          </m:rPr>
                          <a:rPr lang="en-US" sz="3200" b="1"/>
                          <m:t>m</m:t>
                        </m:r>
                      </m:den>
                    </m:f>
                  </m:oMath>
                </a14:m>
                <a:r>
                  <a:rPr lang="en-US" sz="3200" b="1" dirty="0" err="1"/>
                  <a:t>theo</a:t>
                </a:r>
                <a:r>
                  <a:rPr lang="en-US" sz="3200" b="1" dirty="0"/>
                  <a:t> </a:t>
                </a:r>
                <a:r>
                  <a:rPr lang="en-US" sz="3200" b="1" dirty="0" err="1"/>
                  <a:t>hình</a:t>
                </a:r>
                <a:r>
                  <a:rPr lang="en-US" sz="3200" b="1" dirty="0"/>
                  <a:t> </a:t>
                </a:r>
                <a:r>
                  <a:rPr lang="en-US" sz="3200" b="1" dirty="0" err="1"/>
                  <a:t>thức</a:t>
                </a:r>
                <a:r>
                  <a:rPr lang="en-US" sz="3200" b="1" dirty="0"/>
                  <a:t> </a:t>
                </a:r>
                <a:r>
                  <a:rPr lang="en-US" sz="3200" b="1" dirty="0" err="1"/>
                  <a:t>lãi</a:t>
                </a:r>
                <a:r>
                  <a:rPr lang="en-US" sz="3200" b="1" dirty="0"/>
                  <a:t> </a:t>
                </a:r>
                <a:r>
                  <a:rPr lang="en-US" sz="3200" b="1" dirty="0" err="1"/>
                  <a:t>kép</a:t>
                </a:r>
                <a:r>
                  <a:rPr lang="en-US" sz="3200" b="1" dirty="0"/>
                  <a:t>. </a:t>
                </a:r>
                <a:r>
                  <a:rPr lang="en-US" sz="3200" b="1" dirty="0" err="1"/>
                  <a:t>Sau</a:t>
                </a:r>
                <a:r>
                  <a:rPr lang="en-US" sz="3200" b="1" dirty="0"/>
                  <a:t> </a:t>
                </a:r>
                <a:r>
                  <a:rPr lang="en-US" sz="3200" b="1" dirty="0" err="1"/>
                  <a:t>đúng</a:t>
                </a:r>
                <a:r>
                  <a:rPr lang="en-US" sz="3200" b="1" dirty="0"/>
                  <a:t> 1 </a:t>
                </a:r>
                <a:r>
                  <a:rPr lang="en-US" sz="3200" b="1" dirty="0" err="1"/>
                  <a:t>năm</a:t>
                </a:r>
                <a:r>
                  <a:rPr lang="en-US" sz="3200" b="1" dirty="0"/>
                  <a:t>, </a:t>
                </a:r>
                <a:r>
                  <a:rPr lang="en-US" sz="3200" b="1" dirty="0" err="1"/>
                  <a:t>ông</a:t>
                </a:r>
                <a:r>
                  <a:rPr lang="en-US" sz="3200" b="1" dirty="0"/>
                  <a:t> A </a:t>
                </a:r>
                <a:r>
                  <a:rPr lang="en-US" sz="3200" b="1" dirty="0" err="1"/>
                  <a:t>gửi</a:t>
                </a:r>
                <a:r>
                  <a:rPr lang="en-US" sz="3200" b="1" dirty="0"/>
                  <a:t> </a:t>
                </a:r>
                <a:r>
                  <a:rPr lang="en-US" sz="3200" b="1" dirty="0" err="1"/>
                  <a:t>thêm</a:t>
                </a:r>
                <a14:m>
                  <m:oMath xmlns:m="http://schemas.openxmlformats.org/officeDocument/2006/math">
                    <m:r>
                      <a:rPr lang="en-US" sz="3200" b="1" i="1">
                        <a:latin typeface="Cambria Math"/>
                      </a:rPr>
                      <m:t>𝟑𝟎</m:t>
                    </m:r>
                  </m:oMath>
                </a14:m>
                <a:r>
                  <a:rPr lang="en-US" sz="3200" b="1" dirty="0" err="1"/>
                  <a:t>triệu</a:t>
                </a:r>
                <a:r>
                  <a:rPr lang="en-US" sz="3200" b="1" dirty="0"/>
                  <a:t> </a:t>
                </a:r>
                <a:r>
                  <a:rPr lang="en-US" sz="3200" b="1" dirty="0" err="1"/>
                  <a:t>đồng</a:t>
                </a:r>
                <a:r>
                  <a:rPr lang="en-US" sz="3200" b="1" dirty="0"/>
                  <a:t> </a:t>
                </a:r>
                <a:r>
                  <a:rPr lang="en-US" sz="3200" b="1" dirty="0" err="1"/>
                  <a:t>với</a:t>
                </a:r>
                <a:r>
                  <a:rPr lang="en-US" sz="3200" b="1" dirty="0"/>
                  <a:t> </a:t>
                </a:r>
                <a:r>
                  <a:rPr lang="en-US" sz="3200" b="1" dirty="0" err="1"/>
                  <a:t>kỳ</a:t>
                </a:r>
                <a:r>
                  <a:rPr lang="en-US" sz="3200" b="1" dirty="0"/>
                  <a:t> </a:t>
                </a:r>
                <a:r>
                  <a:rPr lang="en-US" sz="3200" b="1" dirty="0" err="1"/>
                  <a:t>hạn</a:t>
                </a:r>
                <a:r>
                  <a:rPr lang="en-US" sz="3200" b="1" dirty="0"/>
                  <a:t> </a:t>
                </a:r>
                <a:r>
                  <a:rPr lang="en-US" sz="3200" b="1" dirty="0" err="1"/>
                  <a:t>và</a:t>
                </a:r>
                <a:r>
                  <a:rPr lang="en-US" sz="3200" b="1" dirty="0"/>
                  <a:t> </a:t>
                </a:r>
                <a:r>
                  <a:rPr lang="en-US" sz="3200" b="1" dirty="0" err="1"/>
                  <a:t>lãi</a:t>
                </a:r>
                <a:r>
                  <a:rPr lang="en-US" sz="3200" b="1" dirty="0"/>
                  <a:t> </a:t>
                </a:r>
                <a:r>
                  <a:rPr lang="en-US" sz="3200" b="1" dirty="0" err="1"/>
                  <a:t>suất</a:t>
                </a:r>
                <a:r>
                  <a:rPr lang="en-US" sz="3200" b="1" dirty="0"/>
                  <a:t> </a:t>
                </a:r>
                <a:r>
                  <a:rPr lang="en-US" sz="3200" b="1" dirty="0" err="1"/>
                  <a:t>như</a:t>
                </a:r>
                <a:r>
                  <a:rPr lang="en-US" sz="3200" b="1" dirty="0"/>
                  <a:t> </a:t>
                </a:r>
                <a:r>
                  <a:rPr lang="en-US" sz="3200" b="1" dirty="0" err="1"/>
                  <a:t>lần</a:t>
                </a:r>
                <a:r>
                  <a:rPr lang="en-US" sz="3200" b="1" dirty="0"/>
                  <a:t> </a:t>
                </a:r>
                <a:r>
                  <a:rPr lang="en-US" sz="3200" b="1" dirty="0" err="1"/>
                  <a:t>gửi</a:t>
                </a:r>
                <a:r>
                  <a:rPr lang="en-US" sz="3200" b="1" dirty="0"/>
                  <a:t> </a:t>
                </a:r>
                <a:r>
                  <a:rPr lang="en-US" sz="3200" b="1" dirty="0" err="1"/>
                  <a:t>trước</a:t>
                </a:r>
                <a:r>
                  <a:rPr lang="en-US" sz="3200" b="1" dirty="0"/>
                  <a:t>. </a:t>
                </a:r>
                <a:r>
                  <a:rPr lang="en-US" sz="3200" b="1" dirty="0" err="1"/>
                  <a:t>Hỏi</a:t>
                </a:r>
                <a:r>
                  <a:rPr lang="en-US" sz="3200" b="1" dirty="0"/>
                  <a:t> </a:t>
                </a:r>
                <a:r>
                  <a:rPr lang="en-US" sz="3200" b="1" dirty="0" err="1"/>
                  <a:t>sau</a:t>
                </a:r>
                <a:r>
                  <a:rPr lang="en-US" sz="3200" b="1" dirty="0"/>
                  <a:t> </a:t>
                </a:r>
                <a:r>
                  <a:rPr lang="en-US" sz="3200" b="1" dirty="0" err="1"/>
                  <a:t>đúng</a:t>
                </a:r>
                <a:r>
                  <a:rPr lang="en-US" sz="3200" b="1" dirty="0"/>
                  <a:t> 5 </a:t>
                </a:r>
                <a:r>
                  <a:rPr lang="en-US" sz="3200" b="1" dirty="0" err="1"/>
                  <a:t>năm</a:t>
                </a:r>
                <a:r>
                  <a:rPr lang="en-US" sz="3200" b="1" dirty="0"/>
                  <a:t> </a:t>
                </a:r>
                <a:r>
                  <a:rPr lang="en-US" sz="3200" b="1" dirty="0" err="1"/>
                  <a:t>kể</a:t>
                </a:r>
                <a:r>
                  <a:rPr lang="en-US" sz="3200" b="1" dirty="0"/>
                  <a:t> </a:t>
                </a:r>
                <a:r>
                  <a:rPr lang="en-US" sz="3200" b="1" dirty="0" err="1"/>
                  <a:t>từ</a:t>
                </a:r>
                <a:r>
                  <a:rPr lang="en-US" sz="3200" b="1" dirty="0"/>
                  <a:t> </a:t>
                </a:r>
                <a:r>
                  <a:rPr lang="en-US" sz="3200" b="1" dirty="0" err="1"/>
                  <a:t>khi</a:t>
                </a:r>
                <a:r>
                  <a:rPr lang="en-US" sz="3200" b="1" dirty="0"/>
                  <a:t> </a:t>
                </a:r>
                <a:r>
                  <a:rPr lang="en-US" sz="3200" b="1" dirty="0" err="1"/>
                  <a:t>gửi</a:t>
                </a:r>
                <a:r>
                  <a:rPr lang="en-US" sz="3200" b="1" dirty="0"/>
                  <a:t> </a:t>
                </a:r>
                <a:r>
                  <a:rPr lang="en-US" sz="3200" b="1" dirty="0" err="1"/>
                  <a:t>lần</a:t>
                </a:r>
                <a:r>
                  <a:rPr lang="en-US" sz="3200" b="1" dirty="0"/>
                  <a:t> </a:t>
                </a:r>
                <a:r>
                  <a:rPr lang="en-US" sz="3200" b="1" dirty="0" err="1"/>
                  <a:t>đầu</a:t>
                </a:r>
                <a:r>
                  <a:rPr lang="en-US" sz="3200" b="1" dirty="0"/>
                  <a:t>, </a:t>
                </a:r>
                <a:r>
                  <a:rPr lang="en-US" sz="3200" b="1" dirty="0" err="1"/>
                  <a:t>ông</a:t>
                </a:r>
                <a:r>
                  <a:rPr lang="en-US" sz="3200" b="1" dirty="0"/>
                  <a:t> A </a:t>
                </a:r>
                <a:r>
                  <a:rPr lang="en-US" sz="3200" b="1" dirty="0" err="1"/>
                  <a:t>nhận</a:t>
                </a:r>
                <a:r>
                  <a:rPr lang="en-US" sz="3200" b="1" dirty="0"/>
                  <a:t> </a:t>
                </a:r>
                <a:r>
                  <a:rPr lang="en-US" sz="3200" b="1" dirty="0" err="1"/>
                  <a:t>được</a:t>
                </a:r>
                <a:r>
                  <a:rPr lang="en-US" sz="3200" b="1" dirty="0"/>
                  <a:t> </a:t>
                </a:r>
                <a:r>
                  <a:rPr lang="en-US" sz="3200" b="1" dirty="0" err="1"/>
                  <a:t>bao</a:t>
                </a:r>
                <a:r>
                  <a:rPr lang="en-US" sz="3200" b="1" dirty="0"/>
                  <a:t> </a:t>
                </a:r>
                <a:r>
                  <a:rPr lang="en-US" sz="3200" b="1" dirty="0" err="1"/>
                  <a:t>nhiêu</a:t>
                </a:r>
                <a:r>
                  <a:rPr lang="en-US" sz="3200" b="1" dirty="0"/>
                  <a:t> </a:t>
                </a:r>
                <a:r>
                  <a:rPr lang="en-US" sz="3200" b="1" dirty="0" err="1"/>
                  <a:t>tiền</a:t>
                </a:r>
                <a:r>
                  <a:rPr lang="en-US" sz="3200" b="1" dirty="0"/>
                  <a:t> </a:t>
                </a:r>
                <a:r>
                  <a:rPr lang="en-US" sz="3200" b="1" dirty="0" err="1"/>
                  <a:t>cả</a:t>
                </a:r>
                <a:r>
                  <a:rPr lang="en-US" sz="3200" b="1" dirty="0"/>
                  <a:t> </a:t>
                </a:r>
                <a:r>
                  <a:rPr lang="en-US" sz="3200" b="1" dirty="0" err="1"/>
                  <a:t>gốc</a:t>
                </a:r>
                <a:r>
                  <a:rPr lang="en-US" sz="3200" b="1" dirty="0"/>
                  <a:t> </a:t>
                </a:r>
                <a:r>
                  <a:rPr lang="en-US" sz="3200" b="1" dirty="0" err="1"/>
                  <a:t>lẫn</a:t>
                </a:r>
                <a:r>
                  <a:rPr lang="en-US" sz="3200" b="1" dirty="0"/>
                  <a:t> </a:t>
                </a:r>
                <a:r>
                  <a:rPr lang="en-US" sz="3200" b="1" dirty="0" err="1"/>
                  <a:t>lãi</a:t>
                </a:r>
                <a:r>
                  <a:rPr lang="en-US" sz="3200" b="1" dirty="0"/>
                  <a:t> (</a:t>
                </a:r>
                <a:r>
                  <a:rPr lang="en-US" sz="3200" b="1" dirty="0" err="1"/>
                  <a:t>lấy</a:t>
                </a:r>
                <a:r>
                  <a:rPr lang="en-US" sz="3200" b="1" dirty="0"/>
                  <a:t> </a:t>
                </a:r>
                <a:r>
                  <a:rPr lang="en-US" sz="3200" b="1" dirty="0" err="1"/>
                  <a:t>gần</a:t>
                </a:r>
                <a:r>
                  <a:rPr lang="en-US" sz="3200" b="1" dirty="0"/>
                  <a:t> </a:t>
                </a:r>
                <a:r>
                  <a:rPr lang="en-US" sz="3200" b="1" dirty="0" err="1"/>
                  <a:t>đúng</a:t>
                </a:r>
                <a:r>
                  <a:rPr lang="en-US" sz="3200" b="1" dirty="0"/>
                  <a:t> </a:t>
                </a:r>
                <a:r>
                  <a:rPr lang="en-US" sz="3200" b="1" dirty="0" err="1"/>
                  <a:t>đến</a:t>
                </a:r>
                <a:r>
                  <a:rPr lang="en-US" sz="3200" b="1" dirty="0"/>
                  <a:t> </a:t>
                </a:r>
                <a:r>
                  <a:rPr lang="en-US" sz="3200" b="1" dirty="0" err="1"/>
                  <a:t>hàng</a:t>
                </a:r>
                <a:r>
                  <a:rPr lang="en-US" sz="3200" b="1" dirty="0"/>
                  <a:t> </a:t>
                </a:r>
                <a:r>
                  <a:rPr lang="en-US" sz="3200" b="1" err="1"/>
                  <a:t>nghìn</a:t>
                </a:r>
                <a:r>
                  <a:rPr lang="en-US" sz="3200" b="1" smtClean="0"/>
                  <a:t>)?</a:t>
                </a:r>
              </a:p>
              <a:p>
                <a:pPr marL="0" indent="0">
                  <a:lnSpc>
                    <a:spcPct val="150000"/>
                  </a:lnSpc>
                  <a:buNone/>
                </a:pPr>
                <a:r>
                  <a:rPr lang="en-US" sz="3200" b="1"/>
                  <a:t>A. </a:t>
                </a:r>
                <a14:m>
                  <m:oMath xmlns:m="http://schemas.openxmlformats.org/officeDocument/2006/math">
                    <m:r>
                      <a:rPr lang="en-US" sz="3200" b="1" i="1">
                        <a:latin typeface="Cambria Math"/>
                      </a:rPr>
                      <m:t>𝟓𝟏</m:t>
                    </m:r>
                    <m:r>
                      <a:rPr lang="en-US" sz="3200" b="1" i="1">
                        <a:latin typeface="Cambria Math"/>
                      </a:rPr>
                      <m:t>.</m:t>
                    </m:r>
                    <m:r>
                      <a:rPr lang="en-US" sz="3200" b="1" i="1">
                        <a:latin typeface="Cambria Math"/>
                      </a:rPr>
                      <m:t>𝟓𝟏𝟖</m:t>
                    </m:r>
                    <m:r>
                      <a:rPr lang="en-US" sz="3200" b="1" i="1">
                        <a:latin typeface="Cambria Math"/>
                      </a:rPr>
                      <m:t>.</m:t>
                    </m:r>
                    <m:r>
                      <a:rPr lang="en-US" sz="3200" b="1" i="1">
                        <a:latin typeface="Cambria Math"/>
                      </a:rPr>
                      <m:t>𝟎𝟎𝟎</m:t>
                    </m:r>
                  </m:oMath>
                </a14:m>
                <a:r>
                  <a:rPr lang="en-US" sz="3200" b="1" dirty="0"/>
                  <a:t> </a:t>
                </a:r>
                <a:r>
                  <a:rPr lang="en-US" sz="3200" b="1" dirty="0" err="1"/>
                  <a:t>đồng</a:t>
                </a:r>
                <a:r>
                  <a:rPr lang="en-US" sz="3200" b="1" dirty="0"/>
                  <a:t>.	B. </a:t>
                </a:r>
                <a14:m>
                  <m:oMath xmlns:m="http://schemas.openxmlformats.org/officeDocument/2006/math">
                    <m:r>
                      <a:rPr lang="en-US" sz="3200" b="1" i="1">
                        <a:latin typeface="Cambria Math"/>
                      </a:rPr>
                      <m:t>𝟔𝟒</m:t>
                    </m:r>
                    <m:r>
                      <a:rPr lang="en-US" sz="3200" b="1" i="1">
                        <a:latin typeface="Cambria Math"/>
                      </a:rPr>
                      <m:t>.</m:t>
                    </m:r>
                    <m:r>
                      <a:rPr lang="en-US" sz="3200" b="1" i="1">
                        <a:latin typeface="Cambria Math"/>
                      </a:rPr>
                      <m:t>𝟔𝟑𝟗</m:t>
                    </m:r>
                    <m:r>
                      <a:rPr lang="en-US" sz="3200" b="1" i="1">
                        <a:latin typeface="Cambria Math"/>
                      </a:rPr>
                      <m:t>.</m:t>
                    </m:r>
                    <m:r>
                      <a:rPr lang="en-US" sz="3200" b="1" i="1">
                        <a:latin typeface="Cambria Math"/>
                      </a:rPr>
                      <m:t>𝟎𝟎𝟎</m:t>
                    </m:r>
                  </m:oMath>
                </a14:m>
                <a:r>
                  <a:rPr lang="en-US" sz="3200" b="1" dirty="0"/>
                  <a:t> </a:t>
                </a:r>
                <a:r>
                  <a:rPr lang="en-US" sz="3200" b="1" dirty="0" err="1"/>
                  <a:t>đồng</a:t>
                </a:r>
                <a:r>
                  <a:rPr lang="en-US" sz="3200" b="1" dirty="0"/>
                  <a:t>.	</a:t>
                </a:r>
                <a:endParaRPr lang="vi-VN" sz="3200" b="1" dirty="0"/>
              </a:p>
              <a:p>
                <a:pPr marL="0" indent="0">
                  <a:lnSpc>
                    <a:spcPct val="150000"/>
                  </a:lnSpc>
                  <a:buNone/>
                </a:pPr>
                <a:r>
                  <a:rPr lang="en-US" sz="3200" b="1" dirty="0"/>
                  <a:t>C. </a:t>
                </a:r>
                <a14:m>
                  <m:oMath xmlns:m="http://schemas.openxmlformats.org/officeDocument/2006/math">
                    <m:r>
                      <a:rPr lang="en-US" sz="3200" b="1" i="1">
                        <a:latin typeface="Cambria Math"/>
                      </a:rPr>
                      <m:t>𝟓𝟏</m:t>
                    </m:r>
                    <m:r>
                      <a:rPr lang="en-US" sz="3200" b="1" i="1">
                        <a:latin typeface="Cambria Math"/>
                      </a:rPr>
                      <m:t>.</m:t>
                    </m:r>
                    <m:r>
                      <a:rPr lang="en-US" sz="3200" b="1" i="1">
                        <a:latin typeface="Cambria Math"/>
                      </a:rPr>
                      <m:t>𝟑𝟑𝟒</m:t>
                    </m:r>
                    <m:r>
                      <a:rPr lang="en-US" sz="3200" b="1" i="1">
                        <a:latin typeface="Cambria Math"/>
                      </a:rPr>
                      <m:t>.</m:t>
                    </m:r>
                    <m:r>
                      <a:rPr lang="en-US" sz="3200" b="1" i="1">
                        <a:latin typeface="Cambria Math"/>
                      </a:rPr>
                      <m:t>𝟎𝟎𝟎</m:t>
                    </m:r>
                  </m:oMath>
                </a14:m>
                <a:r>
                  <a:rPr lang="en-US" sz="3200" b="1" dirty="0"/>
                  <a:t> </a:t>
                </a:r>
                <a:r>
                  <a:rPr lang="en-US" sz="3200" b="1" dirty="0" err="1"/>
                  <a:t>đồng</a:t>
                </a:r>
                <a:r>
                  <a:rPr lang="en-US" sz="3200" b="1" dirty="0"/>
                  <a:t>.	D. </a:t>
                </a:r>
                <a14:m>
                  <m:oMath xmlns:m="http://schemas.openxmlformats.org/officeDocument/2006/math">
                    <m:r>
                      <a:rPr lang="en-US" sz="3200" b="1" i="1">
                        <a:latin typeface="Cambria Math"/>
                      </a:rPr>
                      <m:t>𝟔𝟔</m:t>
                    </m:r>
                    <m:r>
                      <a:rPr lang="en-US" sz="3200" b="1" i="1">
                        <a:latin typeface="Cambria Math"/>
                      </a:rPr>
                      <m:t>.</m:t>
                    </m:r>
                    <m:r>
                      <a:rPr lang="en-US" sz="3200" b="1" i="1">
                        <a:latin typeface="Cambria Math"/>
                      </a:rPr>
                      <m:t>𝟗𝟏𝟏</m:t>
                    </m:r>
                    <m:r>
                      <a:rPr lang="en-US" sz="3200" b="1" i="1">
                        <a:latin typeface="Cambria Math"/>
                      </a:rPr>
                      <m:t>.</m:t>
                    </m:r>
                    <m:r>
                      <a:rPr lang="en-US" sz="3200" b="1" i="1">
                        <a:latin typeface="Cambria Math"/>
                      </a:rPr>
                      <m:t>𝟎𝟎𝟎</m:t>
                    </m:r>
                  </m:oMath>
                </a14:m>
                <a:r>
                  <a:rPr lang="en-US" sz="3200" b="1" dirty="0"/>
                  <a:t> </a:t>
                </a:r>
                <a:r>
                  <a:rPr lang="en-US" sz="3200" b="1" dirty="0" err="1"/>
                  <a:t>đồng</a:t>
                </a:r>
                <a:r>
                  <a:rPr lang="en-US" sz="3200" b="1" dirty="0"/>
                  <a:t>.</a:t>
                </a:r>
              </a:p>
              <a:p>
                <a:pPr marL="0" marR="0" indent="0" algn="just">
                  <a:lnSpc>
                    <a:spcPct val="150000"/>
                  </a:lnSpc>
                  <a:spcBef>
                    <a:spcPts val="0"/>
                  </a:spcBef>
                  <a:spcAft>
                    <a:spcPts val="0"/>
                  </a:spcAft>
                  <a:buNone/>
                </a:pPr>
                <a:r>
                  <a:rPr lang="de-DE" sz="3200" b="1" smtClean="0">
                    <a:solidFill>
                      <a:srgbClr val="3333FF"/>
                    </a:solidFill>
                  </a:rPr>
                  <a:t> </a:t>
                </a:r>
                <a:endParaRPr lang="en-US" sz="3200" smtClean="0">
                  <a:effectLst/>
                </a:endParaRPr>
              </a:p>
              <a:p>
                <a:pPr marL="0" indent="0">
                  <a:lnSpc>
                    <a:spcPct val="150000"/>
                  </a:lnSpc>
                  <a:buNone/>
                </a:pP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40327" y="0"/>
                <a:ext cx="11651673" cy="6608618"/>
              </a:xfrm>
              <a:blipFill rotWithShape="1">
                <a:blip r:embed="rId2"/>
                <a:stretch>
                  <a:fillRect l="-1361" r="-1308"/>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2</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Thông</a:t>
            </a:r>
            <a:r>
              <a:rPr lang="en-US" b="1" dirty="0">
                <a:solidFill>
                  <a:schemeClr val="tx1"/>
                </a:solidFill>
                <a:latin typeface="Times New Roman" panose="02020603050405020304" pitchFamily="18" charset="0"/>
              </a:rPr>
              <a:t> </a:t>
            </a:r>
            <a:r>
              <a:rPr lang="en-US" b="1" dirty="0" err="1">
                <a:solidFill>
                  <a:schemeClr val="tx1"/>
                </a:solidFill>
                <a:latin typeface="Times New Roman" panose="02020603050405020304" pitchFamily="18" charset="0"/>
              </a:rPr>
              <a:t>hiểu</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6145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40327" y="83130"/>
                <a:ext cx="11651673" cy="6608618"/>
              </a:xfrm>
            </p:spPr>
            <p:txBody>
              <a:bodyPr>
                <a:noAutofit/>
              </a:bodyPr>
              <a:lstStyle/>
              <a:p>
                <a:pPr marL="0" indent="0">
                  <a:buNone/>
                </a:pPr>
                <a:r>
                  <a:rPr lang="de-DE" sz="3200" b="1" smtClean="0">
                    <a:solidFill>
                      <a:srgbClr val="3333FF"/>
                    </a:solidFill>
                  </a:rPr>
                  <a:t>Câu 29. </a:t>
                </a:r>
              </a:p>
              <a:p>
                <a:pPr marL="0" indent="0">
                  <a:buNone/>
                </a:pPr>
                <a:r>
                  <a:rPr lang="vi-VN" sz="3200" smtClean="0">
                    <a:solidFill>
                      <a:srgbClr val="FF0000"/>
                    </a:solidFill>
                  </a:rPr>
                  <a:t>HD</a:t>
                </a:r>
                <a:r>
                  <a:rPr lang="vi-VN" sz="3200" smtClean="0"/>
                  <a:t>:</a:t>
                </a:r>
                <a:endParaRPr lang="en-US" sz="3200" smtClean="0"/>
              </a:p>
              <a:p>
                <a:pPr marL="0" indent="0">
                  <a:buNone/>
                </a:pPr>
                <a:r>
                  <a:rPr lang="vi-VN" sz="3200" smtClean="0"/>
                  <a:t>Công </a:t>
                </a:r>
                <a:r>
                  <a:rPr lang="vi-VN" sz="3200" dirty="0"/>
                  <a:t>thức </a:t>
                </a:r>
                <a14:m>
                  <m:oMath xmlns:m="http://schemas.openxmlformats.org/officeDocument/2006/math">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𝑃</m:t>
                            </m:r>
                          </m:e>
                          <m:sub>
                            <m:r>
                              <a:rPr lang="vi-VN" sz="3200" i="1">
                                <a:latin typeface="Cambria Math"/>
                              </a:rPr>
                              <m:t>𝑛</m:t>
                            </m:r>
                          </m:sub>
                        </m:sSub>
                      </m:fName>
                      <m:e>
                        <m:r>
                          <a:rPr lang="vi-VN" sz="3200" i="1">
                            <a:latin typeface="Cambria Math"/>
                          </a:rPr>
                          <m:t>=</m:t>
                        </m:r>
                        <m:sSub>
                          <m:sSubPr>
                            <m:ctrlPr>
                              <a:rPr lang="en-US" sz="3200" i="1">
                                <a:latin typeface="Cambria Math" panose="02040503050406030204" pitchFamily="18" charset="0"/>
                              </a:rPr>
                            </m:ctrlPr>
                          </m:sSubPr>
                          <m:e>
                            <m:r>
                              <a:rPr lang="vi-VN" sz="3200" i="1">
                                <a:latin typeface="Cambria Math"/>
                              </a:rPr>
                              <m:t>𝐴</m:t>
                            </m:r>
                          </m:e>
                          <m:sub>
                            <m:r>
                              <a:rPr lang="vi-VN" sz="3200" i="1">
                                <a:latin typeface="Cambria Math"/>
                              </a:rPr>
                              <m:t>0</m:t>
                            </m:r>
                          </m:sub>
                        </m:sSub>
                      </m:e>
                    </m:func>
                    <m:sSup>
                      <m:sSupPr>
                        <m:ctrlPr>
                          <a:rPr lang="en-US" sz="3200" i="1">
                            <a:latin typeface="Cambria Math" panose="02040503050406030204" pitchFamily="18" charset="0"/>
                          </a:rPr>
                        </m:ctrlPr>
                      </m:sSupPr>
                      <m:e>
                        <m:r>
                          <a:rPr lang="vi-VN" sz="3200" i="1">
                            <a:latin typeface="Cambria Math"/>
                          </a:rPr>
                          <m:t>(1+</m:t>
                        </m:r>
                        <m:r>
                          <a:rPr lang="vi-VN" sz="3200" i="1">
                            <a:latin typeface="Cambria Math"/>
                          </a:rPr>
                          <m:t>𝑟</m:t>
                        </m:r>
                        <m:r>
                          <a:rPr lang="vi-VN" sz="3200" i="1">
                            <a:latin typeface="Cambria Math"/>
                          </a:rPr>
                          <m:t>)</m:t>
                        </m:r>
                      </m:e>
                      <m:sup>
                        <m:r>
                          <a:rPr lang="vi-VN" sz="3200" i="1">
                            <a:latin typeface="Cambria Math"/>
                          </a:rPr>
                          <m:t>𝑛</m:t>
                        </m:r>
                      </m:sup>
                    </m:sSup>
                    <m:r>
                      <m:rPr>
                        <m:nor/>
                      </m:rPr>
                      <a:rPr lang="en-US" sz="3200" dirty="0"/>
                      <m:t> </m:t>
                    </m:r>
                  </m:oMath>
                </a14:m>
                <a:endParaRPr lang="vi-VN" sz="3200" dirty="0"/>
              </a:p>
              <a:p>
                <a:pPr marL="0" indent="0">
                  <a:buNone/>
                </a:pPr>
                <a:r>
                  <a:rPr lang="vi-VN" sz="3200" dirty="0"/>
                  <a:t>Sau 1 năm </a:t>
                </a:r>
                <a14:m>
                  <m:oMath xmlns:m="http://schemas.openxmlformats.org/officeDocument/2006/math">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𝑃</m:t>
                            </m:r>
                          </m:e>
                          <m:sub>
                            <m:r>
                              <a:rPr lang="vi-VN" sz="3200" i="1">
                                <a:latin typeface="Cambria Math"/>
                              </a:rPr>
                              <m:t>1</m:t>
                            </m:r>
                          </m:sub>
                        </m:sSub>
                      </m:fName>
                      <m:e>
                        <m:r>
                          <a:rPr lang="vi-VN" sz="3200" i="1">
                            <a:latin typeface="Cambria Math"/>
                          </a:rPr>
                          <m:t>=</m:t>
                        </m:r>
                      </m:e>
                    </m:func>
                  </m:oMath>
                </a14:m>
                <a:r>
                  <a:rPr lang="vi-VN" sz="3200" dirty="0"/>
                  <a:t>20x1,06</a:t>
                </a:r>
              </a:p>
              <a:p>
                <a:pPr marL="0" indent="0">
                  <a:buNone/>
                </a:pPr>
                <a:r>
                  <a:rPr lang="vi-VN" sz="3200" dirty="0"/>
                  <a:t>Năm thứ hai </a:t>
                </a:r>
                <a14:m>
                  <m:oMath xmlns:m="http://schemas.openxmlformats.org/officeDocument/2006/math">
                    <m:sSub>
                      <m:sSubPr>
                        <m:ctrlPr>
                          <a:rPr lang="en-US" sz="3200" i="1">
                            <a:latin typeface="Cambria Math" panose="02040503050406030204" pitchFamily="18" charset="0"/>
                          </a:rPr>
                        </m:ctrlPr>
                      </m:sSubPr>
                      <m:e>
                        <m:r>
                          <a:rPr lang="vi-VN" sz="3200" i="1">
                            <a:latin typeface="Cambria Math"/>
                          </a:rPr>
                          <m:t>𝐴</m:t>
                        </m:r>
                      </m:e>
                      <m:sub>
                        <m:r>
                          <a:rPr lang="vi-VN" sz="3200" i="1">
                            <a:latin typeface="Cambria Math"/>
                          </a:rPr>
                          <m:t>0</m:t>
                        </m:r>
                      </m:sub>
                    </m:sSub>
                    <m:r>
                      <a:rPr lang="vi-VN" sz="3200" i="1">
                        <a:latin typeface="Cambria Math"/>
                      </a:rPr>
                      <m:t>=51,2</m:t>
                    </m:r>
                    <m:d>
                      <m:dPr>
                        <m:ctrlPr>
                          <a:rPr lang="vi-VN" sz="3200" i="1">
                            <a:latin typeface="Cambria Math" panose="02040503050406030204" pitchFamily="18" charset="0"/>
                          </a:rPr>
                        </m:ctrlPr>
                      </m:dPr>
                      <m:e>
                        <m:r>
                          <a:rPr lang="vi-VN" sz="3200" i="1">
                            <a:latin typeface="Cambria Math"/>
                          </a:rPr>
                          <m:t>𝑡𝑟</m:t>
                        </m:r>
                      </m:e>
                    </m:d>
                  </m:oMath>
                </a14:m>
                <a:endParaRPr lang="vi-VN" sz="3200" dirty="0"/>
              </a:p>
              <a:p>
                <a:pPr marL="0" indent="0">
                  <a:buNone/>
                </a:pPr>
                <a:r>
                  <a:rPr lang="vi-VN" sz="3200" dirty="0"/>
                  <a:t>Sau 5 năm số tiền là </a:t>
                </a:r>
              </a:p>
              <a:p>
                <a:pPr marL="0" indent="0">
                  <a:buNone/>
                </a:pPr>
                <a14:m>
                  <m:oMath xmlns:m="http://schemas.openxmlformats.org/officeDocument/2006/math">
                    <m:sSub>
                      <m:sSubPr>
                        <m:ctrlPr>
                          <a:rPr lang="en-US" sz="3200" i="1">
                            <a:latin typeface="Cambria Math" panose="02040503050406030204" pitchFamily="18" charset="0"/>
                          </a:rPr>
                        </m:ctrlPr>
                      </m:sSubPr>
                      <m:e>
                        <m:r>
                          <a:rPr lang="vi-VN" sz="3200" i="1">
                            <a:latin typeface="Cambria Math"/>
                          </a:rPr>
                          <m:t>𝑃</m:t>
                        </m:r>
                      </m:e>
                      <m:sub>
                        <m:r>
                          <a:rPr lang="vi-VN" sz="3200" i="1">
                            <a:latin typeface="Cambria Math"/>
                          </a:rPr>
                          <m:t>5</m:t>
                        </m:r>
                      </m:sub>
                    </m:sSub>
                  </m:oMath>
                </a14:m>
                <a:r>
                  <a:rPr lang="vi-VN" sz="3200" dirty="0"/>
                  <a:t>= </a:t>
                </a:r>
                <a14:m>
                  <m:oMath xmlns:m="http://schemas.openxmlformats.org/officeDocument/2006/math">
                    <m:r>
                      <a:rPr lang="vi-VN" sz="3200" i="1">
                        <a:latin typeface="Cambria Math"/>
                      </a:rPr>
                      <m:t>51,2</m:t>
                    </m:r>
                  </m:oMath>
                </a14:m>
                <a:r>
                  <a:rPr lang="vi-VN" sz="3200" dirty="0"/>
                  <a:t>x</a:t>
                </a:r>
                <a:r>
                  <a:rPr lang="en-US" sz="3200" dirty="0"/>
                  <a:t> </a:t>
                </a:r>
                <a14:m>
                  <m:oMath xmlns:m="http://schemas.openxmlformats.org/officeDocument/2006/math">
                    <m:sSup>
                      <m:sSupPr>
                        <m:ctrlPr>
                          <a:rPr lang="en-US" sz="3200" i="1">
                            <a:latin typeface="Cambria Math" panose="02040503050406030204" pitchFamily="18" charset="0"/>
                          </a:rPr>
                        </m:ctrlPr>
                      </m:sSupPr>
                      <m:e>
                        <m:r>
                          <a:rPr lang="vi-VN" sz="3200" i="1">
                            <a:latin typeface="Cambria Math"/>
                          </a:rPr>
                          <m:t>(1+0,06)</m:t>
                        </m:r>
                      </m:e>
                      <m:sup>
                        <m:r>
                          <a:rPr lang="vi-VN" sz="3200" i="1">
                            <a:latin typeface="Cambria Math"/>
                          </a:rPr>
                          <m:t>4</m:t>
                        </m:r>
                      </m:sup>
                    </m:sSup>
                    <m:r>
                      <a:rPr lang="vi-VN" sz="3200" i="1">
                        <a:latin typeface="Cambria Math"/>
                      </a:rPr>
                      <m:t>=64.639</m:t>
                    </m:r>
                  </m:oMath>
                </a14:m>
                <a:r>
                  <a:rPr lang="en-US" sz="3200" smtClean="0"/>
                  <a:t>. </a:t>
                </a:r>
                <a:r>
                  <a:rPr lang="en-US" sz="3200" b="1">
                    <a:solidFill>
                      <a:srgbClr val="FF0000"/>
                    </a:solidFill>
                  </a:rPr>
                  <a:t>Chọn </a:t>
                </a:r>
                <a:r>
                  <a:rPr lang="en-US" sz="3200" b="1" smtClean="0">
                    <a:solidFill>
                      <a:srgbClr val="FF0000"/>
                    </a:solidFill>
                  </a:rPr>
                  <a:t>B</a:t>
                </a:r>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40327" y="83130"/>
                <a:ext cx="11651673" cy="6608618"/>
              </a:xfrm>
              <a:blipFill rotWithShape="1">
                <a:blip r:embed="rId2"/>
                <a:stretch>
                  <a:fillRect l="-1361" t="-1937"/>
                </a:stretch>
              </a:blipFill>
            </p:spPr>
            <p:txBody>
              <a:bodyPr/>
              <a:lstStyle/>
              <a:p>
                <a:r>
                  <a:rPr lang="en-US">
                    <a:noFill/>
                  </a:rPr>
                  <a:t> </a:t>
                </a:r>
              </a:p>
            </p:txBody>
          </p:sp>
        </mc:Fallback>
      </mc:AlternateContent>
      <p:sp>
        <p:nvSpPr>
          <p:cNvPr id="4" name="Right Arrow 3">
            <a:hlinkClick r:id="rId3"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2</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Thông</a:t>
            </a:r>
            <a:r>
              <a:rPr lang="en-US" b="1" dirty="0">
                <a:solidFill>
                  <a:schemeClr val="tx1"/>
                </a:solidFill>
                <a:latin typeface="Times New Roman" panose="02020603050405020304" pitchFamily="18" charset="0"/>
              </a:rPr>
              <a:t> </a:t>
            </a:r>
            <a:r>
              <a:rPr lang="en-US" b="1" dirty="0" err="1">
                <a:solidFill>
                  <a:schemeClr val="tx1"/>
                </a:solidFill>
                <a:latin typeface="Times New Roman" panose="02020603050405020304" pitchFamily="18" charset="0"/>
              </a:rPr>
              <a:t>hiểu</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41360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40327" y="83130"/>
                <a:ext cx="11651673" cy="6608618"/>
              </a:xfrm>
            </p:spPr>
            <p:txBody>
              <a:bodyPr>
                <a:noAutofit/>
              </a:bodyPr>
              <a:lstStyle/>
              <a:p>
                <a:pPr marL="0" indent="0" algn="just">
                  <a:lnSpc>
                    <a:spcPct val="115000"/>
                  </a:lnSpc>
                  <a:spcBef>
                    <a:spcPts val="0"/>
                  </a:spcBef>
                  <a:buNone/>
                  <a:tabLst>
                    <a:tab pos="1440180" algn="l"/>
                  </a:tabLst>
                </a:pPr>
                <a:r>
                  <a:rPr lang="de-DE" sz="3200" b="1" dirty="0" smtClean="0">
                    <a:solidFill>
                      <a:srgbClr val="3333FF"/>
                    </a:solidFill>
                  </a:rPr>
                  <a:t>Câu 30</a:t>
                </a:r>
                <a:r>
                  <a:rPr lang="de-DE" sz="3200" b="1" smtClean="0">
                    <a:solidFill>
                      <a:srgbClr val="3333FF"/>
                    </a:solidFill>
                  </a:rPr>
                  <a:t>. </a:t>
                </a:r>
                <a:r>
                  <a:rPr lang="en-US" sz="3200"/>
                  <a:t>Một người gửi 300 triệu đồng vào ngân hàng theo thế thức lãi kép kì hạn 1 quý, với lãi suất 1,75% /một quý. Hỏi sau ít nhất bao nhiêu tháng người gửi có ít nhất 500 triệu đồng (bao gồm cả vốn lẫn lãi) từ số vốn ban đầu? (Giả sử lãi suất không thay đổi</a:t>
                </a:r>
                <a:r>
                  <a:rPr lang="en-US" sz="3200" smtClean="0"/>
                  <a:t>).</a:t>
                </a:r>
              </a:p>
              <a:p>
                <a:pPr marL="0" indent="0" algn="just">
                  <a:lnSpc>
                    <a:spcPct val="115000"/>
                  </a:lnSpc>
                  <a:spcBef>
                    <a:spcPts val="0"/>
                  </a:spcBef>
                  <a:buNone/>
                  <a:tabLst>
                    <a:tab pos="1440180" algn="l"/>
                  </a:tabLst>
                </a:pPr>
                <a:r>
                  <a:rPr lang="nl-NL" sz="3200" b="1" dirty="0"/>
                  <a:t>A. </a:t>
                </a:r>
                <a14:m>
                  <m:oMath xmlns:m="http://schemas.openxmlformats.org/officeDocument/2006/math">
                    <m:r>
                      <a:rPr lang="en-US" sz="3200" i="1">
                        <a:latin typeface="Cambria Math"/>
                      </a:rPr>
                      <m:t>90</m:t>
                    </m:r>
                    <m:r>
                      <a:rPr lang="vi-VN" sz="3200" i="1">
                        <a:latin typeface="Cambria Math"/>
                      </a:rPr>
                      <m:t> </m:t>
                    </m:r>
                  </m:oMath>
                </a14:m>
                <a:r>
                  <a:rPr lang="en-US" sz="3200" dirty="0" err="1"/>
                  <a:t>tháng</a:t>
                </a:r>
                <a:r>
                  <a:rPr lang="en-US" sz="3200" dirty="0"/>
                  <a:t>.</a:t>
                </a:r>
                <a:r>
                  <a:rPr lang="nl-NL" sz="3200" dirty="0"/>
                  <a:t>	</a:t>
                </a:r>
                <a:r>
                  <a:rPr lang="nl-NL" sz="3200" b="1" dirty="0"/>
                  <a:t>B. </a:t>
                </a:r>
                <a14:m>
                  <m:oMath xmlns:m="http://schemas.openxmlformats.org/officeDocument/2006/math">
                    <m:r>
                      <a:rPr lang="en-US" sz="3200" i="1">
                        <a:latin typeface="Cambria Math"/>
                      </a:rPr>
                      <m:t>30</m:t>
                    </m:r>
                    <m:r>
                      <a:rPr lang="vi-VN" sz="3200" i="1">
                        <a:latin typeface="Cambria Math"/>
                      </a:rPr>
                      <m:t> </m:t>
                    </m:r>
                  </m:oMath>
                </a14:m>
                <a:r>
                  <a:rPr lang="en-US" sz="3200" dirty="0" err="1"/>
                  <a:t>tháng</a:t>
                </a:r>
                <a:r>
                  <a:rPr lang="en-US" sz="3200" dirty="0"/>
                  <a:t>.</a:t>
                </a:r>
                <a:r>
                  <a:rPr lang="nl-NL" sz="3200" dirty="0"/>
                  <a:t>	</a:t>
                </a:r>
                <a:r>
                  <a:rPr lang="en-US" sz="3200" b="1" dirty="0"/>
                  <a:t>C</a:t>
                </a:r>
                <a:r>
                  <a:rPr lang="nl-NL" sz="3200" b="1" dirty="0"/>
                  <a:t>. </a:t>
                </a:r>
                <a14:m>
                  <m:oMath xmlns:m="http://schemas.openxmlformats.org/officeDocument/2006/math">
                    <m:r>
                      <a:rPr lang="en-US" sz="3200" i="1">
                        <a:latin typeface="Cambria Math"/>
                      </a:rPr>
                      <m:t>87</m:t>
                    </m:r>
                    <m:r>
                      <a:rPr lang="vi-VN" sz="3200" i="1">
                        <a:latin typeface="Cambria Math"/>
                      </a:rPr>
                      <m:t> </m:t>
                    </m:r>
                  </m:oMath>
                </a14:m>
                <a:r>
                  <a:rPr lang="en-US" sz="3200" dirty="0" err="1"/>
                  <a:t>tháng</a:t>
                </a:r>
                <a:r>
                  <a:rPr lang="en-US" sz="3200" dirty="0"/>
                  <a:t>.</a:t>
                </a:r>
                <a:r>
                  <a:rPr lang="nl-NL" sz="3200" dirty="0"/>
                  <a:t>	</a:t>
                </a:r>
                <a:r>
                  <a:rPr lang="nl-NL" sz="3200" b="1" dirty="0"/>
                  <a:t>D. </a:t>
                </a:r>
                <a14:m>
                  <m:oMath xmlns:m="http://schemas.openxmlformats.org/officeDocument/2006/math">
                    <m:r>
                      <a:rPr lang="en-US" sz="3200" i="1">
                        <a:latin typeface="Cambria Math"/>
                      </a:rPr>
                      <m:t>29</m:t>
                    </m:r>
                    <m:r>
                      <a:rPr lang="vi-VN" sz="3200" i="1">
                        <a:latin typeface="Cambria Math"/>
                      </a:rPr>
                      <m:t> </m:t>
                    </m:r>
                  </m:oMath>
                </a14:m>
                <a:r>
                  <a:rPr lang="en-US" sz="3200" dirty="0" err="1"/>
                  <a:t>tháng</a:t>
                </a:r>
                <a:r>
                  <a:rPr lang="en-US" sz="3200" dirty="0"/>
                  <a:t>.</a:t>
                </a:r>
              </a:p>
              <a:p>
                <a:pPr marL="0" marR="0" indent="0" algn="ctr">
                  <a:lnSpc>
                    <a:spcPct val="115000"/>
                  </a:lnSpc>
                  <a:spcBef>
                    <a:spcPts val="0"/>
                  </a:spcBef>
                  <a:spcAft>
                    <a:spcPts val="0"/>
                  </a:spcAft>
                  <a:buNone/>
                  <a:tabLst>
                    <a:tab pos="1440180" algn="l"/>
                  </a:tabLst>
                </a:pPr>
                <a:r>
                  <a:rPr lang="en-US" sz="3200" b="1" smtClean="0">
                    <a:solidFill>
                      <a:srgbClr val="FF0000"/>
                    </a:solidFill>
                  </a:rPr>
                  <a:t>Đáp án C</a:t>
                </a:r>
                <a:endParaRPr lang="en-US" sz="3200" b="1" dirty="0">
                  <a:solidFill>
                    <a:srgbClr val="FF0000"/>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40327" y="83130"/>
                <a:ext cx="11651673" cy="6608618"/>
              </a:xfrm>
              <a:blipFill rotWithShape="1">
                <a:blip r:embed="rId3"/>
                <a:stretch>
                  <a:fillRect l="-1361" t="-554" r="-1308"/>
                </a:stretch>
              </a:blipFill>
            </p:spPr>
            <p:txBody>
              <a:bodyPr/>
              <a:lstStyle/>
              <a:p>
                <a:r>
                  <a:rPr lang="en-US">
                    <a:noFill/>
                  </a:rPr>
                  <a:t> </a:t>
                </a:r>
              </a:p>
            </p:txBody>
          </p:sp>
        </mc:Fallback>
      </mc:AlternateContent>
      <p:sp>
        <p:nvSpPr>
          <p:cNvPr id="4" name="Right Arrow 3">
            <a:hlinkClick r:id="rId4" action="ppaction://hlinksldjump"/>
          </p:cNvPr>
          <p:cNvSpPr/>
          <p:nvPr/>
        </p:nvSpPr>
        <p:spPr>
          <a:xfrm>
            <a:off x="9906000" y="5971309"/>
            <a:ext cx="2286000" cy="8866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rPr>
              <a:t>Phần</a:t>
            </a:r>
            <a:r>
              <a:rPr lang="en-US" b="1" dirty="0" smtClean="0">
                <a:solidFill>
                  <a:schemeClr val="tx1"/>
                </a:solidFill>
                <a:latin typeface="Times New Roman" panose="02020603050405020304" pitchFamily="18" charset="0"/>
              </a:rPr>
              <a:t> 2</a:t>
            </a:r>
            <a:r>
              <a:rPr lang="en-US" b="1" dirty="0">
                <a:solidFill>
                  <a:schemeClr val="tx1"/>
                </a:solidFill>
                <a:latin typeface="Times New Roman" panose="02020603050405020304" pitchFamily="18" charset="0"/>
              </a:rPr>
              <a:t>. </a:t>
            </a:r>
            <a:r>
              <a:rPr lang="en-US" b="1" dirty="0" err="1" smtClean="0">
                <a:solidFill>
                  <a:schemeClr val="tx1"/>
                </a:solidFill>
                <a:latin typeface="Times New Roman" panose="02020603050405020304" pitchFamily="18" charset="0"/>
              </a:rPr>
              <a:t>Thông</a:t>
            </a:r>
            <a:r>
              <a:rPr lang="en-US" b="1" dirty="0">
                <a:solidFill>
                  <a:schemeClr val="tx1"/>
                </a:solidFill>
                <a:latin typeface="Times New Roman" panose="02020603050405020304" pitchFamily="18" charset="0"/>
              </a:rPr>
              <a:t> </a:t>
            </a:r>
            <a:r>
              <a:rPr lang="en-US" b="1" dirty="0" err="1">
                <a:solidFill>
                  <a:schemeClr val="tx1"/>
                </a:solidFill>
                <a:latin typeface="Times New Roman" panose="02020603050405020304" pitchFamily="18" charset="0"/>
              </a:rPr>
              <a:t>hiểu</a:t>
            </a:r>
            <a:endParaRPr lang="en-US"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1194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0" y="1"/>
                <a:ext cx="12192000" cy="6858000"/>
              </a:xfrm>
            </p:spPr>
            <p:txBody>
              <a:bodyPr>
                <a:noAutofit/>
              </a:bodyPr>
              <a:lstStyle/>
              <a:p>
                <a:pPr marL="0" indent="0" defTabSz="0">
                  <a:lnSpc>
                    <a:spcPct val="100000"/>
                  </a:lnSpc>
                  <a:spcBef>
                    <a:spcPts val="0"/>
                  </a:spcBef>
                  <a:buNone/>
                  <a:tabLst>
                    <a:tab pos="0" algn="l"/>
                  </a:tabLst>
                </a:pPr>
                <a:r>
                  <a:rPr lang="en-US" sz="3200" b="1" err="1">
                    <a:solidFill>
                      <a:srgbClr val="3333FF"/>
                    </a:solidFill>
                  </a:rPr>
                  <a:t>Câu</a:t>
                </a:r>
                <a:r>
                  <a:rPr lang="en-US" sz="3200" b="1">
                    <a:solidFill>
                      <a:srgbClr val="3333FF"/>
                    </a:solidFill>
                  </a:rPr>
                  <a:t> </a:t>
                </a:r>
                <a:r>
                  <a:rPr lang="en-US" sz="3200" b="1" smtClean="0">
                    <a:solidFill>
                      <a:srgbClr val="3333FF"/>
                    </a:solidFill>
                  </a:rPr>
                  <a:t>31. </a:t>
                </a:r>
                <a:r>
                  <a:rPr lang="en-US" sz="3200" smtClean="0">
                    <a:latin typeface="Times New Roman" panose="02020603050405020304" pitchFamily="18" charset="0"/>
                    <a:ea typeface="Times New Roman" panose="02020603050405020304" pitchFamily="18" charset="0"/>
                  </a:rPr>
                  <a:t>Số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trị</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nguyên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tham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rPr>
                  <a:t> </a:t>
                </a:r>
                <a:r>
                  <a:rPr lang="en-US" sz="3200" i="1" dirty="0">
                    <a:latin typeface="Times New Roman" panose="02020603050405020304" pitchFamily="18" charset="0"/>
                    <a:ea typeface="Times New Roman" panose="02020603050405020304" pitchFamily="18" charset="0"/>
                  </a:rPr>
                  <a:t>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hàm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rPr>
                  <a:t>  </a:t>
                </a:r>
                <a:endParaRPr lang="en-US" sz="3200" dirty="0" smtClean="0">
                  <a:latin typeface="Times New Roman" panose="02020603050405020304" pitchFamily="18" charset="0"/>
                  <a:ea typeface="Times New Roman" panose="02020603050405020304" pitchFamily="18" charset="0"/>
                </a:endParaRPr>
              </a:p>
              <a:p>
                <a:pPr marL="0" indent="0" defTabSz="0">
                  <a:lnSpc>
                    <a:spcPct val="100000"/>
                  </a:lnSpc>
                  <a:spcBef>
                    <a:spcPts val="0"/>
                  </a:spcBef>
                  <a:buNone/>
                  <a:tabLst>
                    <a:tab pos="0" algn="l"/>
                  </a:tabLst>
                </a:pP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3200">
                            <a:latin typeface="Cambria Math" panose="02040503050406030204" pitchFamily="18" charset="0"/>
                            <a:ea typeface="Times New Roman" panose="02020603050405020304" pitchFamily="18" charset="0"/>
                            <a:cs typeface="Times New Roman" panose="02020603050405020304" pitchFamily="18" charset="0"/>
                          </a:rPr>
                          <m:t>log</m:t>
                        </m:r>
                      </m:fName>
                      <m:e>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𝑚𝑥</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latin typeface="Cambria Math" panose="02040503050406030204" pitchFamily="18" charset="0"/>
                                <a:ea typeface="Times New Roman" panose="02020603050405020304" pitchFamily="18" charset="0"/>
                                <a:cs typeface="Times New Roman" panose="02020603050405020304" pitchFamily="18" charset="0"/>
                              </a:rPr>
                              <m:t>+2</m:t>
                            </m:r>
                          </m:e>
                        </m:d>
                      </m:e>
                    </m:func>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định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trên</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d>
                      <m:dPr>
                        <m:begChr m:val=""/>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rPr>
                          <m:t>∞</m:t>
                        </m:r>
                      </m:e>
                    </m:d>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vi-VN" sz="3200" dirty="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endParaRPr lang="en-US" sz="3200" dirty="0" smtClean="0">
                  <a:latin typeface="Times New Roman" panose="02020603050405020304" pitchFamily="18" charset="0"/>
                  <a:ea typeface="Times New Roman" panose="02020603050405020304" pitchFamily="18" charset="0"/>
                </a:endParaRPr>
              </a:p>
              <a:p>
                <a:pPr marL="0" indent="0" defTabSz="0">
                  <a:lnSpc>
                    <a:spcPct val="100000"/>
                  </a:lnSpc>
                  <a:spcBef>
                    <a:spcPts val="0"/>
                  </a:spcBef>
                  <a:buNone/>
                  <a:tabLst>
                    <a:tab pos="0" algn="l"/>
                  </a:tabLst>
                </a:pPr>
                <a:endParaRPr lang="en-US" sz="3200" dirty="0"/>
              </a:p>
              <a:p>
                <a:pPr marL="0" indent="0" defTabSz="0">
                  <a:lnSpc>
                    <a:spcPct val="100000"/>
                  </a:lnSpc>
                  <a:spcBef>
                    <a:spcPts val="0"/>
                  </a:spcBef>
                  <a:buNone/>
                  <a:tabLst>
                    <a:tab pos="0" algn="l"/>
                  </a:tabLst>
                </a:pPr>
                <a:r>
                  <a:rPr lang="en-US" sz="3200" b="1" dirty="0" smtClean="0">
                    <a:solidFill>
                      <a:srgbClr val="FF0000"/>
                    </a:solidFill>
                  </a:rPr>
                  <a:t> </a:t>
                </a:r>
                <a:endParaRPr lang="vi-VN" sz="3200" dirty="0"/>
              </a:p>
            </p:txBody>
          </p:sp>
        </mc:Choice>
        <mc:Fallback xmlns="">
          <p:sp>
            <p:nvSpPr>
              <p:cNvPr id="3" name="Text Placeholder 2">
                <a:extLst>
                  <a:ext uri="{FF2B5EF4-FFF2-40B4-BE49-F238E27FC236}">
                    <a16:creationId xmlns:a16="http://schemas.microsoft.com/office/drawing/2014/main" xmlns="" xmlns:a14="http://schemas.microsoft.com/office/drawing/2010/main" id="{0AEB5589-BCD2-4F0E-A74F-0ACF51F85001}"/>
                  </a:ext>
                </a:extLst>
              </p:cNvPr>
              <p:cNvSpPr>
                <a:spLocks noGrp="1" noRot="1" noChangeAspect="1" noMove="1" noResize="1" noEditPoints="1" noAdjustHandles="1" noChangeArrowheads="1" noChangeShapeType="1" noTextEdit="1"/>
              </p:cNvSpPr>
              <p:nvPr>
                <p:ph type="body" idx="1"/>
              </p:nvPr>
            </p:nvSpPr>
            <p:spPr>
              <a:xfrm>
                <a:off x="0" y="1"/>
                <a:ext cx="12192000" cy="6858000"/>
              </a:xfrm>
              <a:blipFill rotWithShape="1">
                <a:blip r:embed="rId3"/>
                <a:stretch>
                  <a:fillRect l="-1250" t="-1244"/>
                </a:stretch>
              </a:blipFill>
            </p:spPr>
            <p:txBody>
              <a:bodyPr/>
              <a:lstStyle/>
              <a:p>
                <a:r>
                  <a:rPr lang="en-US">
                    <a:noFill/>
                  </a:rPr>
                  <a:t> </a:t>
                </a:r>
              </a:p>
            </p:txBody>
          </p:sp>
        </mc:Fallback>
      </mc:AlternateContent>
      <p:sp>
        <p:nvSpPr>
          <p:cNvPr id="16" name="Rectangle 15"/>
          <p:cNvSpPr/>
          <p:nvPr/>
        </p:nvSpPr>
        <p:spPr>
          <a:xfrm>
            <a:off x="643805" y="1242036"/>
            <a:ext cx="10910885" cy="613245"/>
          </a:xfrm>
          <a:prstGeom prst="rect">
            <a:avLst/>
          </a:prstGeom>
        </p:spPr>
        <p:txBody>
          <a:bodyPr wrap="square">
            <a:spAutoFit/>
          </a:bodyPr>
          <a:lstStyle/>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4.</a:t>
            </a:r>
            <a:r>
              <a:rPr lang="en-US"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B</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5.</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Vô</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367146" y="2030302"/>
            <a:ext cx="3298398" cy="613245"/>
          </a:xfrm>
          <a:prstGeom prst="rect">
            <a:avLst/>
          </a:prstGeom>
        </p:spPr>
        <p:txBody>
          <a:bodyPr wrap="square">
            <a:spAutoFit/>
          </a:bodyPr>
          <a:lstStyle/>
          <a:p>
            <a:pPr marL="629920" algn="ctr">
              <a:lnSpc>
                <a:spcPct val="115000"/>
              </a:lnSpc>
            </a:pP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124690" y="2636577"/>
                <a:ext cx="11430000" cy="3771417"/>
              </a:xfrm>
              <a:prstGeom prst="rect">
                <a:avLst/>
              </a:prstGeom>
            </p:spPr>
            <p:txBody>
              <a:bodyPr wrap="square">
                <a:spAutoFit/>
              </a:bodyPr>
              <a:lstStyle/>
              <a:p>
                <a:pPr marL="629920">
                  <a:lnSpc>
                    <a:spcPct val="115000"/>
                  </a:lnSpc>
                </a:pP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Chọn A</a:t>
                </a:r>
              </a:p>
              <a:p>
                <a:pPr marL="629920">
                  <a:lnSpc>
                    <a:spcPct val="115000"/>
                  </a:lnSpc>
                </a:pPr>
                <a:r>
                  <a:rPr lang="en-US" sz="32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3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log</m:t>
                        </m:r>
                      </m:fName>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e>
                        </m:d>
                        <m:r>
                          <a:rPr lang="en-US" sz="320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e>
                    </m:func>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+2&gt;0(∗)</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14:m>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d>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⇔2&gt;0</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d>
                  </m:oMath>
                </a14:m>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Do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24690" y="2636577"/>
                <a:ext cx="11430000" cy="3771417"/>
              </a:xfrm>
              <a:prstGeom prst="rect">
                <a:avLst/>
              </a:prstGeom>
              <a:blipFill rotWithShape="1">
                <a:blip r:embed="rId4"/>
                <a:stretch>
                  <a:fillRect t="-1456" b="-3236"/>
                </a:stretch>
              </a:blipFill>
            </p:spPr>
            <p:txBody>
              <a:bodyPr/>
              <a:lstStyle/>
              <a:p>
                <a:r>
                  <a:rPr lang="en-US">
                    <a:noFill/>
                  </a:rPr>
                  <a:t> </a:t>
                </a:r>
              </a:p>
            </p:txBody>
          </p:sp>
        </mc:Fallback>
      </mc:AlternateContent>
    </p:spTree>
    <p:extLst>
      <p:ext uri="{BB962C8B-B14F-4D97-AF65-F5344CB8AC3E}">
        <p14:creationId xmlns:p14="http://schemas.microsoft.com/office/powerpoint/2010/main" val="1658511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left)">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left)">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left)">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xEl>
                                              <p:pRg st="1" end="1"/>
                                            </p:txEl>
                                          </p:spTgt>
                                        </p:tgtEl>
                                        <p:attrNameLst>
                                          <p:attrName>style.visibility</p:attrName>
                                        </p:attrNameLst>
                                      </p:cBhvr>
                                      <p:to>
                                        <p:strVal val="visible"/>
                                      </p:to>
                                    </p:set>
                                    <p:animEffect transition="in" filter="wipe(left)">
                                      <p:cBhvr>
                                        <p:cTn id="37" dur="500"/>
                                        <p:tgtEl>
                                          <p:spTgt spid="1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xEl>
                                              <p:pRg st="2" end="2"/>
                                            </p:txEl>
                                          </p:spTgt>
                                        </p:tgtEl>
                                        <p:attrNameLst>
                                          <p:attrName>style.visibility</p:attrName>
                                        </p:attrNameLst>
                                      </p:cBhvr>
                                      <p:to>
                                        <p:strVal val="visible"/>
                                      </p:to>
                                    </p:set>
                                    <p:animEffect transition="in" filter="wipe(left)">
                                      <p:cBhvr>
                                        <p:cTn id="42" dur="500"/>
                                        <p:tgtEl>
                                          <p:spTgt spid="1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xEl>
                                              <p:pRg st="3" end="3"/>
                                            </p:txEl>
                                          </p:spTgt>
                                        </p:tgtEl>
                                        <p:attrNameLst>
                                          <p:attrName>style.visibility</p:attrName>
                                        </p:attrNameLst>
                                      </p:cBhvr>
                                      <p:to>
                                        <p:strVal val="visible"/>
                                      </p:to>
                                    </p:set>
                                    <p:animEffect transition="in" filter="wipe(left)">
                                      <p:cBhvr>
                                        <p:cTn id="47" dur="500"/>
                                        <p:tgtEl>
                                          <p:spTgt spid="1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
                                            <p:txEl>
                                              <p:pRg st="4" end="4"/>
                                            </p:txEl>
                                          </p:spTgt>
                                        </p:tgtEl>
                                        <p:attrNameLst>
                                          <p:attrName>style.visibility</p:attrName>
                                        </p:attrNameLst>
                                      </p:cBhvr>
                                      <p:to>
                                        <p:strVal val="visible"/>
                                      </p:to>
                                    </p:set>
                                    <p:animEffect transition="in" filter="wipe(left)">
                                      <p:cBhvr>
                                        <p:cTn id="52" dur="500"/>
                                        <p:tgtEl>
                                          <p:spTgt spid="18">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txEl>
                                              <p:pRg st="5" end="5"/>
                                            </p:txEl>
                                          </p:spTgt>
                                        </p:tgtEl>
                                        <p:attrNameLst>
                                          <p:attrName>style.visibility</p:attrName>
                                        </p:attrNameLst>
                                      </p:cBhvr>
                                      <p:to>
                                        <p:strVal val="visible"/>
                                      </p:to>
                                    </p:set>
                                    <p:animEffect transition="in" filter="wipe(left)">
                                      <p:cBhvr>
                                        <p:cTn id="57"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build="p"/>
      <p:bldP spid="17" grpId="0" build="p"/>
      <p:bldP spid="1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0"/>
                <a:ext cx="12171218" cy="7026732"/>
              </a:xfrm>
              <a:prstGeom prst="rect">
                <a:avLst/>
              </a:prstGeom>
            </p:spPr>
            <p:txBody>
              <a:bodyPr wrap="square">
                <a:spAutoFit/>
              </a:bodyPr>
              <a:lstStyle/>
              <a:p>
                <a:pPr marL="629920">
                  <a:lnSpc>
                    <a:spcPct val="115000"/>
                  </a:lnSpc>
                </a:pP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&gt;0</m:t>
                    </m:r>
                  </m:oMath>
                </a14:m>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e>
                    </m:d>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&gt;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num>
                      <m:den>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den>
                    </m:f>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𝐷</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num>
                          <m:den>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den>
                        </m:f>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d>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Do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3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log</m:t>
                        </m:r>
                      </m:fName>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e>
                        </m:d>
                      </m:e>
                    </m:func>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d>
                  </m:oMath>
                </a14:m>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num>
                      <m:den>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den>
                    </m:f>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&lt;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0&lt;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&lt;4</m:t>
                    </m:r>
                  </m:oMath>
                </a14:m>
                <a:r>
                  <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ℤ</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1;2;3</m:t>
                        </m:r>
                      </m:e>
                    </m:d>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&lt;0</m:t>
                    </m:r>
                  </m:oMath>
                </a14:m>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e>
                    </m:d>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&lt;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num>
                      <m:den>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den>
                    </m:f>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𝐷</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num>
                          <m:den>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den>
                        </m:f>
                      </m:e>
                    </m:d>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d>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𝐷</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&lt;0</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thỏa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0;1;2;3</m:t>
                        </m:r>
                      </m:e>
                    </m:d>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thỏa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0" y="0"/>
                <a:ext cx="12171218" cy="7026732"/>
              </a:xfrm>
              <a:prstGeom prst="rect">
                <a:avLst/>
              </a:prstGeom>
              <a:blipFill rotWithShape="1">
                <a:blip r:embed="rId2"/>
                <a:stretch>
                  <a:fillRect b="-1214"/>
                </a:stretch>
              </a:blipFill>
            </p:spPr>
            <p:txBody>
              <a:bodyPr/>
              <a:lstStyle/>
              <a:p>
                <a:r>
                  <a:rPr lang="en-US">
                    <a:noFill/>
                  </a:rPr>
                  <a:t> </a:t>
                </a:r>
              </a:p>
            </p:txBody>
          </p:sp>
        </mc:Fallback>
      </mc:AlternateContent>
    </p:spTree>
    <p:extLst>
      <p:ext uri="{BB962C8B-B14F-4D97-AF65-F5344CB8AC3E}">
        <p14:creationId xmlns:p14="http://schemas.microsoft.com/office/powerpoint/2010/main" val="111787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485322" y="0"/>
                <a:ext cx="11402291" cy="6807897"/>
              </a:xfrm>
            </p:spPr>
            <p:txBody>
              <a:bodyPr>
                <a:noAutofit/>
              </a:bodyPr>
              <a:lstStyle/>
              <a:p>
                <a:pPr marL="0" lvl="0" indent="0" algn="just">
                  <a:lnSpc>
                    <a:spcPct val="115000"/>
                  </a:lnSpc>
                  <a:spcBef>
                    <a:spcPts val="600"/>
                  </a:spcBef>
                  <a:buClr>
                    <a:srgbClr val="0000FF"/>
                  </a:buClr>
                  <a:buNone/>
                  <a:tabLst>
                    <a:tab pos="629920" algn="l"/>
                  </a:tabLst>
                </a:pPr>
                <a:r>
                  <a:rPr lang="en-US" sz="3200" b="1" dirty="0" err="1">
                    <a:solidFill>
                      <a:srgbClr val="3333FF"/>
                    </a:solidFill>
                  </a:rPr>
                  <a:t>Câu</a:t>
                </a:r>
                <a:r>
                  <a:rPr lang="en-US" sz="3200" b="1" dirty="0">
                    <a:solidFill>
                      <a:srgbClr val="3333FF"/>
                    </a:solidFill>
                  </a:rPr>
                  <a:t> 32. </a:t>
                </a:r>
                <a:r>
                  <a:rPr lang="it-IT" sz="3200" dirty="0">
                    <a:solidFill>
                      <a:prstClr val="black"/>
                    </a:solidFill>
                    <a:latin typeface="Times New Roman" panose="02020603050405020304" pitchFamily="18" charset="0"/>
                    <a:ea typeface="Times New Roman" panose="02020603050405020304" pitchFamily="18" charset="0"/>
                  </a:rPr>
                  <a:t>Cho hàm số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it-IT"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𝑙𝑛</m:t>
                        </m:r>
                      </m:fName>
                      <m:e>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it-IT"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it-IT"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den>
                        </m:f>
                      </m:e>
                    </m:func>
                    <m:r>
                      <a:rPr lang="it-IT"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it-IT" sz="3200" dirty="0">
                    <a:solidFill>
                      <a:prstClr val="black"/>
                    </a:solidFill>
                    <a:latin typeface="Times New Roman" panose="02020603050405020304" pitchFamily="18" charset="0"/>
                    <a:ea typeface="Times New Roman" panose="02020603050405020304" pitchFamily="18" charset="0"/>
                  </a:rPr>
                  <a:t> Hệ thức nào sau đây đúng?</a:t>
                </a:r>
                <a:endParaRPr lang="en-US" sz="3200" dirty="0">
                  <a:solidFill>
                    <a:prstClr val="black"/>
                  </a:solidFill>
                </a:endParaRPr>
              </a:p>
              <a:p>
                <a:pPr marL="629920" lvl="0" indent="0" algn="just">
                  <a:lnSpc>
                    <a:spcPct val="115000"/>
                  </a:lnSpc>
                  <a:spcBef>
                    <a:spcPts val="0"/>
                  </a:spcBef>
                  <a:buNone/>
                  <a:tabLst>
                    <a:tab pos="3599815" algn="l"/>
                    <a:tab pos="5039995" algn="l"/>
                  </a:tabLst>
                </a:pPr>
                <a:r>
                  <a:rPr lang="it-IT"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it-IT"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it-IT"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r>
                      <a:rPr lang="it-IT"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sup>
                    </m:sSup>
                  </m:oMath>
                </a14:m>
                <a:r>
                  <a:rPr lang="it-IT"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it-IT"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sup>
                    </m:sSup>
                    <m:r>
                      <a:rPr lang="it-IT"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it-IT"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it-IT"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marL="629920" lvl="0" indent="0" algn="just">
                  <a:lnSpc>
                    <a:spcPct val="115000"/>
                  </a:lnSpc>
                  <a:spcBef>
                    <a:spcPts val="0"/>
                  </a:spcBef>
                  <a:buNone/>
                  <a:tabLst>
                    <a:tab pos="3599815" algn="l"/>
                    <a:tab pos="5039995" algn="l"/>
                  </a:tabLst>
                </a:pP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sup>
                    </m:s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sup>
                    </m:s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smtClean="0">
                    <a:solidFill>
                      <a:srgbClr val="FF0000"/>
                    </a:solidFill>
                  </a:rPr>
                  <a:t> </a:t>
                </a:r>
              </a:p>
              <a:p>
                <a:pPr marL="629920" lvl="0" indent="0" algn="just">
                  <a:lnSpc>
                    <a:spcPct val="115000"/>
                  </a:lnSpc>
                  <a:spcBef>
                    <a:spcPts val="0"/>
                  </a:spcBef>
                  <a:buNone/>
                  <a:tabLst>
                    <a:tab pos="3599815" algn="l"/>
                    <a:tab pos="5039995" algn="l"/>
                  </a:tabLst>
                </a:pP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629920" lvl="0" indent="0" algn="just">
                  <a:lnSpc>
                    <a:spcPct val="115000"/>
                  </a:lnSpc>
                  <a:spcBef>
                    <a:spcPts val="0"/>
                  </a:spcBef>
                  <a:buNone/>
                  <a:tabLst>
                    <a:tab pos="3599815" algn="l"/>
                    <a:tab pos="5039995" algn="l"/>
                  </a:tabLst>
                </a:pPr>
                <a:r>
                  <a:rPr lang="en-US" sz="3200" b="1" dirty="0" err="1" smtClean="0">
                    <a:solidFill>
                      <a:srgbClr val="FF0000"/>
                    </a:solidFill>
                    <a:latin typeface="Times New Roman" panose="02020603050405020304" pitchFamily="18" charset="0"/>
                    <a:cs typeface="Times New Roman" panose="02020603050405020304" pitchFamily="18" charset="0"/>
                  </a:rPr>
                  <a:t>Chọn</a:t>
                </a:r>
                <a:r>
                  <a:rPr lang="en-US" sz="3200" b="1" dirty="0" smtClean="0">
                    <a:solidFill>
                      <a:srgbClr val="FF0000"/>
                    </a:solidFill>
                    <a:latin typeface="Times New Roman" panose="02020603050405020304" pitchFamily="18" charset="0"/>
                    <a:cs typeface="Times New Roman" panose="02020603050405020304" pitchFamily="18" charset="0"/>
                  </a:rPr>
                  <a:t> A</a:t>
                </a:r>
              </a:p>
              <a:p>
                <a:pPr marL="629920">
                  <a:lnSpc>
                    <a:spcPct val="115000"/>
                  </a:lnSpc>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Ta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𝑙𝑛</m:t>
                        </m:r>
                      </m:fName>
                      <m:e>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latin typeface="Cambria Math" panose="02040503050406030204" pitchFamily="18" charset="0"/>
                                <a:ea typeface="Times New Roman" panose="02020603050405020304" pitchFamily="18" charset="0"/>
                                <a:cs typeface="Times New Roman" panose="02020603050405020304" pitchFamily="18" charset="0"/>
                              </a:rPr>
                              <m:t>+1</m:t>
                            </m:r>
                          </m:den>
                        </m:f>
                      </m:e>
                    </m:func>
                    <m:r>
                      <a:rPr lang="en-US" sz="3200" i="1">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𝑦</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latin typeface="Cambria Math" panose="02040503050406030204" pitchFamily="18" charset="0"/>
                            <a:ea typeface="Times New Roman" panose="02020603050405020304" pitchFamily="18" charset="0"/>
                            <a:cs typeface="Times New Roman" panose="02020603050405020304" pitchFamily="18" charset="0"/>
                          </a:rPr>
                          <m:t>+1</m:t>
                        </m:r>
                      </m:den>
                    </m:f>
                    <m:r>
                      <a:rPr lang="en-US" sz="3200"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200" dirty="0">
                  <a:ea typeface="Calibri" panose="020F0502020204030204" pitchFamily="34" charset="0"/>
                  <a:cs typeface="Times New Roman" panose="02020603050405020304" pitchFamily="18" charset="0"/>
                </a:endParaRPr>
              </a:p>
              <a:p>
                <a:pPr marL="629920">
                  <a:lnSpc>
                    <a:spcPct val="115000"/>
                  </a:lnSpc>
                  <a:spcAft>
                    <a:spcPts val="0"/>
                  </a:spcAft>
                </a:pP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𝑦</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cs typeface="Times New Roman" panose="02020603050405020304" pitchFamily="18" charset="0"/>
                      </a:rPr>
                      <m:t>+1=−</m:t>
                    </m:r>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latin typeface="Cambria Math" panose="02040503050406030204" pitchFamily="18" charset="0"/>
                            <a:ea typeface="Times New Roman" panose="02020603050405020304" pitchFamily="18" charset="0"/>
                            <a:cs typeface="Times New Roman" panose="02020603050405020304" pitchFamily="18" charset="0"/>
                          </a:rPr>
                          <m:t>+1</m:t>
                        </m:r>
                      </m:den>
                    </m:f>
                    <m:r>
                      <a:rPr lang="en-US" sz="3200" i="1">
                        <a:latin typeface="Cambria Math" panose="02040503050406030204" pitchFamily="18" charset="0"/>
                        <a:ea typeface="Times New Roman" panose="02020603050405020304" pitchFamily="18" charset="0"/>
                        <a:cs typeface="Times New Roman" panose="02020603050405020304" pitchFamily="18" charset="0"/>
                      </a:rPr>
                      <m:t>+1=</m:t>
                    </m:r>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latin typeface="Cambria Math" panose="02040503050406030204" pitchFamily="18" charset="0"/>
                            <a:ea typeface="Times New Roman" panose="02020603050405020304" pitchFamily="18" charset="0"/>
                            <a:cs typeface="Times New Roman" panose="02020603050405020304" pitchFamily="18" charset="0"/>
                          </a:rPr>
                          <m:t>+1</m:t>
                        </m:r>
                      </m:den>
                    </m:f>
                    <m:r>
                      <a:rPr lang="en-US" sz="32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𝑙𝑛</m:t>
                            </m:r>
                          </m:fName>
                          <m:e>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latin typeface="Cambria Math" panose="02040503050406030204" pitchFamily="18" charset="0"/>
                                    <a:ea typeface="Times New Roman" panose="02020603050405020304" pitchFamily="18" charset="0"/>
                                    <a:cs typeface="Times New Roman" panose="02020603050405020304" pitchFamily="18" charset="0"/>
                                  </a:rPr>
                                  <m:t>+1</m:t>
                                </m:r>
                              </m:den>
                            </m:f>
                          </m:e>
                        </m:func>
                      </m:sup>
                    </m:s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𝑦</m:t>
                        </m:r>
                      </m:sup>
                    </m:sSup>
                    <m:r>
                      <a:rPr lang="en-US" sz="3200"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200" dirty="0">
                  <a:ea typeface="Calibri" panose="020F0502020204030204" pitchFamily="34" charset="0"/>
                  <a:cs typeface="Times New Roman" panose="02020603050405020304" pitchFamily="18" charset="0"/>
                </a:endParaRPr>
              </a:p>
              <a:p>
                <a:pPr marL="629920" lvl="0" indent="0" algn="just">
                  <a:lnSpc>
                    <a:spcPct val="115000"/>
                  </a:lnSpc>
                  <a:spcBef>
                    <a:spcPts val="0"/>
                  </a:spcBef>
                  <a:buNone/>
                  <a:tabLst>
                    <a:tab pos="3599815" algn="l"/>
                    <a:tab pos="5039995" algn="l"/>
                  </a:tabLst>
                </a:pPr>
                <a:endParaRPr lang="vi-VN" sz="3200" dirty="0"/>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485322" y="0"/>
                <a:ext cx="11402291" cy="6807897"/>
              </a:xfrm>
              <a:blipFill rotWithShape="1">
                <a:blip r:embed="rId2"/>
                <a:stretch>
                  <a:fillRect l="-1390"/>
                </a:stretch>
              </a:blipFill>
            </p:spPr>
            <p:txBody>
              <a:bodyPr/>
              <a:lstStyle/>
              <a:p>
                <a:r>
                  <a:rPr lang="en-US">
                    <a:noFill/>
                  </a:rPr>
                  <a:t> </a:t>
                </a:r>
              </a:p>
            </p:txBody>
          </p:sp>
        </mc:Fallback>
      </mc:AlternateContent>
    </p:spTree>
    <p:extLst>
      <p:ext uri="{BB962C8B-B14F-4D97-AF65-F5344CB8AC3E}">
        <p14:creationId xmlns:p14="http://schemas.microsoft.com/office/powerpoint/2010/main" val="155544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3244711" y="801825"/>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3.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Vận</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dụng</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thấp</a:t>
            </a:r>
            <a:endPar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0" name="TextBox 19">
            <a:hlinkClick r:id="rId2" action="ppaction://hlinksldjump"/>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4</a:t>
            </a:r>
            <a:r>
              <a:rPr lang="vi-VN" sz="3200" dirty="0" smtClean="0">
                <a:latin typeface="Times New Roman" pitchFamily="18" charset="0"/>
                <a:cs typeface="Times New Roman" pitchFamily="18" charset="0"/>
              </a:rPr>
              <a:t>2</a:t>
            </a:r>
            <a:endParaRPr lang="en-US" sz="3200" dirty="0">
              <a:latin typeface="Times New Roman" pitchFamily="18" charset="0"/>
              <a:cs typeface="Times New Roman" pitchFamily="18" charset="0"/>
            </a:endParaRPr>
          </a:p>
        </p:txBody>
      </p:sp>
      <p:sp>
        <p:nvSpPr>
          <p:cNvPr id="21" name="TextBox 20">
            <a:hlinkClick r:id="rId3" action="ppaction://hlinksldjump"/>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4</a:t>
            </a:r>
            <a:r>
              <a:rPr lang="vi-VN" sz="3200" dirty="0" smtClean="0">
                <a:latin typeface="Times New Roman" pitchFamily="18" charset="0"/>
                <a:cs typeface="Times New Roman" pitchFamily="18" charset="0"/>
              </a:rPr>
              <a:t>3</a:t>
            </a:r>
            <a:endParaRPr lang="en-US" sz="3200" dirty="0">
              <a:latin typeface="Times New Roman" pitchFamily="18" charset="0"/>
              <a:cs typeface="Times New Roman" pitchFamily="18" charset="0"/>
            </a:endParaRPr>
          </a:p>
        </p:txBody>
      </p:sp>
      <p:sp>
        <p:nvSpPr>
          <p:cNvPr id="22" name="TextBox 21">
            <a:hlinkClick r:id="rId4" action="ppaction://hlinksldjump"/>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4</a:t>
            </a:r>
            <a:r>
              <a:rPr lang="vi-VN" sz="3200" dirty="0" smtClean="0">
                <a:latin typeface="Times New Roman" pitchFamily="18" charset="0"/>
                <a:cs typeface="Times New Roman" pitchFamily="18" charset="0"/>
              </a:rPr>
              <a:t>4</a:t>
            </a:r>
            <a:endParaRPr lang="en-US" sz="3200" dirty="0">
              <a:latin typeface="Times New Roman" pitchFamily="18" charset="0"/>
              <a:cs typeface="Times New Roman" pitchFamily="18" charset="0"/>
            </a:endParaRPr>
          </a:p>
        </p:txBody>
      </p:sp>
      <p:sp>
        <p:nvSpPr>
          <p:cNvPr id="23" name="TextBox 22">
            <a:hlinkClick r:id="rId5" action="ppaction://hlinksldjump"/>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4</a:t>
            </a:r>
            <a:r>
              <a:rPr lang="vi-VN" sz="3200" dirty="0" smtClean="0">
                <a:latin typeface="Times New Roman" pitchFamily="18" charset="0"/>
                <a:cs typeface="Times New Roman" pitchFamily="18" charset="0"/>
              </a:rPr>
              <a:t>5</a:t>
            </a:r>
            <a:endParaRPr lang="en-US" sz="3200" dirty="0">
              <a:latin typeface="Times New Roman" pitchFamily="18" charset="0"/>
              <a:cs typeface="Times New Roman" pitchFamily="18" charset="0"/>
            </a:endParaRPr>
          </a:p>
        </p:txBody>
      </p:sp>
      <p:sp>
        <p:nvSpPr>
          <p:cNvPr id="24" name="TextBox 23">
            <a:hlinkClick r:id="rId6" action="ppaction://hlinksldjump"/>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3</a:t>
            </a:r>
            <a:r>
              <a:rPr lang="vi-VN" sz="3200" dirty="0" smtClean="0">
                <a:latin typeface="Times New Roman" pitchFamily="18" charset="0"/>
                <a:cs typeface="Times New Roman" pitchFamily="18" charset="0"/>
              </a:rPr>
              <a:t>7</a:t>
            </a:r>
            <a:endParaRPr lang="en-US" sz="3200" dirty="0">
              <a:latin typeface="Times New Roman" pitchFamily="18" charset="0"/>
              <a:cs typeface="Times New Roman" pitchFamily="18" charset="0"/>
            </a:endParaRPr>
          </a:p>
        </p:txBody>
      </p:sp>
      <p:sp>
        <p:nvSpPr>
          <p:cNvPr id="25" name="TextBox 24">
            <a:hlinkClick r:id="rId7" action="ppaction://hlinksldjump"/>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3</a:t>
            </a:r>
            <a:r>
              <a:rPr lang="vi-VN" sz="3200" dirty="0" smtClean="0">
                <a:latin typeface="Times New Roman" pitchFamily="18" charset="0"/>
                <a:cs typeface="Times New Roman" pitchFamily="18" charset="0"/>
              </a:rPr>
              <a:t>8</a:t>
            </a:r>
            <a:endParaRPr lang="en-US" sz="3200" dirty="0">
              <a:latin typeface="Times New Roman" pitchFamily="18" charset="0"/>
              <a:cs typeface="Times New Roman" pitchFamily="18" charset="0"/>
            </a:endParaRPr>
          </a:p>
        </p:txBody>
      </p:sp>
      <p:sp>
        <p:nvSpPr>
          <p:cNvPr id="26" name="TextBox 25">
            <a:hlinkClick r:id="rId8" action="ppaction://hlinksldjump"/>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3</a:t>
            </a:r>
            <a:r>
              <a:rPr lang="vi-VN" sz="3200" dirty="0" smtClean="0">
                <a:latin typeface="Times New Roman" pitchFamily="18" charset="0"/>
                <a:cs typeface="Times New Roman" pitchFamily="18" charset="0"/>
              </a:rPr>
              <a:t>9</a:t>
            </a:r>
            <a:endParaRPr lang="en-US" sz="3200" dirty="0">
              <a:latin typeface="Times New Roman" pitchFamily="18" charset="0"/>
              <a:cs typeface="Times New Roman" pitchFamily="18" charset="0"/>
            </a:endParaRPr>
          </a:p>
        </p:txBody>
      </p:sp>
      <p:sp>
        <p:nvSpPr>
          <p:cNvPr id="27" name="TextBox 26">
            <a:hlinkClick r:id="rId9" action="ppaction://hlinksldjump"/>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4</a:t>
            </a:r>
            <a:r>
              <a:rPr lang="vi-VN" sz="3200" dirty="0" smtClean="0">
                <a:latin typeface="Times New Roman" pitchFamily="18" charset="0"/>
                <a:cs typeface="Times New Roman" pitchFamily="18" charset="0"/>
              </a:rPr>
              <a:t>0</a:t>
            </a:r>
            <a:endParaRPr lang="en-US" sz="3200" dirty="0">
              <a:latin typeface="Times New Roman" pitchFamily="18" charset="0"/>
              <a:cs typeface="Times New Roman" pitchFamily="18" charset="0"/>
            </a:endParaRPr>
          </a:p>
        </p:txBody>
      </p:sp>
      <p:sp>
        <p:nvSpPr>
          <p:cNvPr id="28" name="TextBox 27">
            <a:hlinkClick r:id="rId10" action="ppaction://hlinksldjump"/>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3</a:t>
            </a:r>
            <a:r>
              <a:rPr lang="vi-VN" sz="3200" dirty="0" smtClean="0">
                <a:latin typeface="Times New Roman" pitchFamily="18" charset="0"/>
                <a:cs typeface="Times New Roman" pitchFamily="18" charset="0"/>
              </a:rPr>
              <a:t>5</a:t>
            </a:r>
            <a:endParaRPr lang="en-US" sz="3200" dirty="0">
              <a:latin typeface="Times New Roman" pitchFamily="18" charset="0"/>
              <a:cs typeface="Times New Roman" pitchFamily="18" charset="0"/>
            </a:endParaRPr>
          </a:p>
        </p:txBody>
      </p:sp>
      <p:sp>
        <p:nvSpPr>
          <p:cNvPr id="29" name="TextBox 28">
            <a:hlinkClick r:id="rId11" action="ppaction://hlinksldjump"/>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3</a:t>
            </a:r>
            <a:r>
              <a:rPr lang="vi-VN" sz="3200" dirty="0" smtClean="0">
                <a:latin typeface="Times New Roman" pitchFamily="18" charset="0"/>
                <a:cs typeface="Times New Roman" pitchFamily="18" charset="0"/>
              </a:rPr>
              <a:t>4</a:t>
            </a:r>
            <a:endParaRPr lang="en-US" sz="3200" dirty="0">
              <a:latin typeface="Times New Roman" pitchFamily="18" charset="0"/>
              <a:cs typeface="Times New Roman" pitchFamily="18" charset="0"/>
            </a:endParaRPr>
          </a:p>
        </p:txBody>
      </p:sp>
      <p:sp>
        <p:nvSpPr>
          <p:cNvPr id="30" name="TextBox 29">
            <a:hlinkClick r:id="rId12" action="ppaction://hlinksldjump"/>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3</a:t>
            </a:r>
            <a:r>
              <a:rPr lang="vi-VN" sz="3200" dirty="0" smtClean="0">
                <a:latin typeface="Times New Roman" pitchFamily="18" charset="0"/>
                <a:cs typeface="Times New Roman" pitchFamily="18" charset="0"/>
              </a:rPr>
              <a:t>3</a:t>
            </a:r>
            <a:endParaRPr lang="en-US" sz="3200" dirty="0">
              <a:latin typeface="Times New Roman" pitchFamily="18" charset="0"/>
              <a:cs typeface="Times New Roman" pitchFamily="18" charset="0"/>
            </a:endParaRPr>
          </a:p>
        </p:txBody>
      </p:sp>
      <p:sp>
        <p:nvSpPr>
          <p:cNvPr id="31" name="TextBox 30">
            <a:hlinkClick r:id="rId13" action="ppaction://hlinksldjump"/>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3</a:t>
            </a:r>
            <a:r>
              <a:rPr lang="vi-VN" sz="3200" dirty="0" smtClean="0">
                <a:latin typeface="Times New Roman" pitchFamily="18" charset="0"/>
                <a:cs typeface="Times New Roman" pitchFamily="18" charset="0"/>
              </a:rPr>
              <a:t>2</a:t>
            </a:r>
            <a:endParaRPr lang="en-US" sz="3200" dirty="0">
              <a:latin typeface="Times New Roman" pitchFamily="18" charset="0"/>
              <a:cs typeface="Times New Roman" pitchFamily="18" charset="0"/>
            </a:endParaRPr>
          </a:p>
        </p:txBody>
      </p:sp>
      <p:sp>
        <p:nvSpPr>
          <p:cNvPr id="32" name="TextBox 31">
            <a:hlinkClick r:id="rId14" action="ppaction://hlinksldjump"/>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4</a:t>
            </a:r>
            <a:r>
              <a:rPr lang="vi-VN" sz="3200" dirty="0" smtClean="0">
                <a:latin typeface="Times New Roman" pitchFamily="18" charset="0"/>
                <a:cs typeface="Times New Roman" pitchFamily="18" charset="0"/>
              </a:rPr>
              <a:t>1</a:t>
            </a:r>
            <a:endParaRPr lang="en-US" sz="3200" dirty="0">
              <a:latin typeface="Times New Roman" pitchFamily="18" charset="0"/>
              <a:cs typeface="Times New Roman" pitchFamily="18" charset="0"/>
            </a:endParaRPr>
          </a:p>
        </p:txBody>
      </p:sp>
      <p:sp>
        <p:nvSpPr>
          <p:cNvPr id="33" name="TextBox 32">
            <a:hlinkClick r:id="rId15" action="ppaction://hlinksldjump"/>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3</a:t>
            </a:r>
            <a:r>
              <a:rPr lang="vi-VN" sz="3200" dirty="0" smtClean="0">
                <a:latin typeface="Times New Roman" pitchFamily="18" charset="0"/>
                <a:cs typeface="Times New Roman" pitchFamily="18" charset="0"/>
              </a:rPr>
              <a:t>6</a:t>
            </a:r>
            <a:endParaRPr lang="en-US" sz="3200" dirty="0">
              <a:latin typeface="Times New Roman" pitchFamily="18" charset="0"/>
              <a:cs typeface="Times New Roman" pitchFamily="18" charset="0"/>
            </a:endParaRPr>
          </a:p>
        </p:txBody>
      </p:sp>
      <p:sp>
        <p:nvSpPr>
          <p:cNvPr id="34" name="TextBox 33">
            <a:hlinkClick r:id="rId16" action="ppaction://hlinksldjump"/>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31</a:t>
            </a:r>
            <a:endParaRPr lang="en-US" sz="3200" dirty="0">
              <a:latin typeface="Times New Roman" pitchFamily="18" charset="0"/>
              <a:cs typeface="Times New Roman" pitchFamily="18" charset="0"/>
            </a:endParaRPr>
          </a:p>
        </p:txBody>
      </p:sp>
      <p:pic>
        <p:nvPicPr>
          <p:cNvPr id="2" name="Picture 1">
            <a:hlinkClick r:id="rId17" action="ppaction://hlinksldjump"/>
          </p:cNvPr>
          <p:cNvPicPr>
            <a:picLocks noChangeAspect="1"/>
          </p:cNvPicPr>
          <p:nvPr/>
        </p:nvPicPr>
        <p:blipFill>
          <a:blip r:embed="rId18"/>
          <a:stretch>
            <a:fillRect/>
          </a:stretch>
        </p:blipFill>
        <p:spPr>
          <a:xfrm>
            <a:off x="11158884" y="6175055"/>
            <a:ext cx="524301" cy="317019"/>
          </a:xfrm>
          <a:prstGeom prst="rect">
            <a:avLst/>
          </a:prstGeom>
        </p:spPr>
      </p:pic>
    </p:spTree>
    <p:extLst>
      <p:ext uri="{BB962C8B-B14F-4D97-AF65-F5344CB8AC3E}">
        <p14:creationId xmlns:p14="http://schemas.microsoft.com/office/powerpoint/2010/main" val="109584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07818" y="182452"/>
                <a:ext cx="11984182" cy="6807897"/>
              </a:xfrm>
            </p:spPr>
            <p:txBody>
              <a:bodyPr>
                <a:noAutofit/>
              </a:bodyPr>
              <a:lstStyle/>
              <a:p>
                <a:pPr marL="0" lvl="0" indent="0" algn="just">
                  <a:lnSpc>
                    <a:spcPct val="115000"/>
                  </a:lnSpc>
                  <a:spcBef>
                    <a:spcPts val="600"/>
                  </a:spcBef>
                  <a:buClr>
                    <a:srgbClr val="0000FF"/>
                  </a:buClr>
                  <a:buNone/>
                  <a:tabLst>
                    <a:tab pos="629920" algn="l"/>
                  </a:tabLst>
                </a:pPr>
                <a:r>
                  <a:rPr lang="en-US" sz="3200" b="1" dirty="0">
                    <a:solidFill>
                      <a:srgbClr val="3333FF"/>
                    </a:solidFill>
                  </a:rPr>
                  <a:t>Câu 33. </a:t>
                </a:r>
                <a:r>
                  <a:rPr lang="en-US" sz="3200" dirty="0">
                    <a:solidFill>
                      <a:prstClr val="black"/>
                    </a:solidFill>
                    <a:latin typeface="Times New Roman" panose="02020603050405020304" pitchFamily="18" charset="0"/>
                    <a:ea typeface="Times New Roman" panose="02020603050405020304" pitchFamily="18" charset="0"/>
                  </a:rPr>
                  <a:t>Cho </a:t>
                </a:r>
                <a:r>
                  <a:rPr lang="en-US" sz="3200" dirty="0" err="1">
                    <a:solidFill>
                      <a:prstClr val="black"/>
                    </a:solidFill>
                    <a:latin typeface="Times New Roman" panose="02020603050405020304" pitchFamily="18" charset="0"/>
                    <a:ea typeface="Times New Roman" panose="02020603050405020304" pitchFamily="18" charset="0"/>
                  </a:rPr>
                  <a:t>hàm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smtClean="0">
                    <a:solidFill>
                      <a:prstClr val="black"/>
                    </a:solidFill>
                    <a:latin typeface="Times New Roman" panose="02020603050405020304" pitchFamily="18" charset="0"/>
                    <a:ea typeface="Times New Roman" panose="02020603050405020304" pitchFamily="18" charset="0"/>
                  </a:rPr>
                  <a:t>Tính</a:t>
                </a:r>
                <a:r>
                  <a:rPr lang="en-US" sz="3200" dirty="0" smtClean="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m </a:t>
                </a:r>
                <a:r>
                  <a:rPr lang="en-US" sz="3200" dirty="0" err="1">
                    <a:solidFill>
                      <a:prstClr val="black"/>
                    </a:solidFill>
                    <a:latin typeface="Times New Roman" panose="02020603050405020304" pitchFamily="18" charset="0"/>
                    <a:ea typeface="Times New Roman" panose="02020603050405020304" pitchFamily="18" charset="0"/>
                  </a:rPr>
                  <a:t>để</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6</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𝑚𝑦</m:t>
                        </m:r>
                      </m:fName>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với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mọi</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ℝ</m:t>
                    </m:r>
                  </m:oMath>
                </a14:m>
                <a:r>
                  <a:rPr lang="en-US"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endParaRPr>
              </a:p>
              <a:p>
                <a:pPr marL="0" lvl="0" indent="0" algn="just">
                  <a:lnSpc>
                    <a:spcPct val="115000"/>
                  </a:lnSpc>
                  <a:spcBef>
                    <a:spcPts val="600"/>
                  </a:spcBef>
                  <a:buClr>
                    <a:srgbClr val="0000FF"/>
                  </a:buClr>
                  <a:buNone/>
                  <a:tabLst>
                    <a:tab pos="629920" algn="l"/>
                  </a:tabLst>
                </a:pPr>
                <a:r>
                  <a:rPr lang="en-US"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fName>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−30</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fName>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−34</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fName>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30</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fName>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34</m:t>
                    </m:r>
                  </m:oMath>
                </a14:m>
                <a:r>
                  <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indent="0" algn="just">
                  <a:lnSpc>
                    <a:spcPct val="115000"/>
                  </a:lnSpc>
                  <a:spcBef>
                    <a:spcPts val="600"/>
                  </a:spcBef>
                  <a:buClr>
                    <a:srgbClr val="0000FF"/>
                  </a:buClr>
                  <a:buNone/>
                  <a:tabLst>
                    <a:tab pos="629920" algn="l"/>
                  </a:tabLst>
                </a:pPr>
                <a:r>
                  <a:rPr lang="en-US" sz="3200" b="1" dirty="0" err="1" smtClean="0">
                    <a:solidFill>
                      <a:srgbClr val="3333FF"/>
                    </a:solidFill>
                  </a:rPr>
                  <a:t>Lời</a:t>
                </a:r>
                <a:r>
                  <a:rPr lang="en-US" sz="3200" b="1" dirty="0" smtClean="0">
                    <a:solidFill>
                      <a:srgbClr val="3333FF"/>
                    </a:solidFill>
                  </a:rPr>
                  <a:t> </a:t>
                </a:r>
                <a:r>
                  <a:rPr lang="en-US" sz="3200" b="1" dirty="0" err="1" smtClean="0">
                    <a:solidFill>
                      <a:srgbClr val="3333FF"/>
                    </a:solidFill>
                  </a:rPr>
                  <a:t>giải</a:t>
                </a:r>
                <a:r>
                  <a:rPr lang="en-US" sz="3200" b="1" dirty="0" smtClean="0">
                    <a:solidFill>
                      <a:srgbClr val="3333FF"/>
                    </a:solidFill>
                  </a:rPr>
                  <a:t> 	</a:t>
                </a:r>
                <a:r>
                  <a:rPr lang="en-US" sz="3200" b="1" dirty="0" err="1" smtClean="0">
                    <a:solidFill>
                      <a:srgbClr val="FF0000"/>
                    </a:solidFill>
                  </a:rPr>
                  <a:t>Chọn</a:t>
                </a:r>
                <a:r>
                  <a:rPr lang="en-US" sz="3200" b="1" dirty="0" smtClean="0">
                    <a:solidFill>
                      <a:srgbClr val="FF0000"/>
                    </a:solidFill>
                  </a:rPr>
                  <a:t> B</a:t>
                </a:r>
              </a:p>
              <a:p>
                <a:pPr marL="0" lvl="0" indent="0" algn="just">
                  <a:lnSpc>
                    <a:spcPct val="115000"/>
                  </a:lnSpc>
                  <a:spcBef>
                    <a:spcPts val="600"/>
                  </a:spcBef>
                  <a:buClr>
                    <a:srgbClr val="0000FF"/>
                  </a:buClr>
                  <a:buNone/>
                  <a:tabLst>
                    <a:tab pos="629920" algn="l"/>
                  </a:tabLst>
                </a:pPr>
                <a14:m>
                  <m:oMath xmlns:m="http://schemas.openxmlformats.org/officeDocument/2006/math">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𝑦</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3</m:t>
                                </m:r>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sup>
                            </m:sSup>
                          </m:e>
                        </m:d>
                      </m:e>
                      <m: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3</m:t>
                        </m:r>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e>
                        </m:d>
                      </m:e>
                      <m: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3</m:t>
                        </m:r>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32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3</m:t>
                        </m:r>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32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i="1" dirty="0" smtClean="0">
                  <a:latin typeface="Cambria Math" panose="02040503050406030204" pitchFamily="18" charset="0"/>
                  <a:ea typeface="Times New Roman" panose="02020603050405020304" pitchFamily="18" charset="0"/>
                  <a:cs typeface="Times New Roman" panose="02020603050405020304" pitchFamily="18" charset="0"/>
                </a:endParaRPr>
              </a:p>
              <a:p>
                <a:pPr marL="0" lvl="0" indent="0" algn="just">
                  <a:lnSpc>
                    <a:spcPct val="115000"/>
                  </a:lnSpc>
                  <a:spcBef>
                    <a:spcPts val="600"/>
                  </a:spcBef>
                  <a:buClr>
                    <a:srgbClr val="0000FF"/>
                  </a:buClr>
                  <a:buNone/>
                  <a:tabLst>
                    <a:tab pos="629920" algn="l"/>
                  </a:tabLst>
                </a:pPr>
                <a14:m>
                  <m:oMath xmlns:m="http://schemas.openxmlformats.org/officeDocument/2006/math">
                    <m:r>
                      <a:rPr lang="en-US" sz="3200" b="1"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3</m:t>
                        </m:r>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sup>
                    </m:sSup>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3</m:t>
                        </m:r>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latin typeface="Cambria Math" panose="02040503050406030204" pitchFamily="18" charset="0"/>
                            <a:ea typeface="Times New Roman" panose="02020603050405020304" pitchFamily="18" charset="0"/>
                            <a:cs typeface="Times New Roman" panose="02020603050405020304" pitchFamily="18" charset="0"/>
                          </a:rPr>
                          <m:t>+5</m:t>
                        </m:r>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401320" indent="0">
                  <a:lnSpc>
                    <a:spcPct val="115000"/>
                  </a:lnSpc>
                  <a:spcAft>
                    <a:spcPts val="0"/>
                  </a:spcAft>
                  <a:buNone/>
                </a:pPr>
                <a14:m>
                  <m:oMath xmlns:m="http://schemas.openxmlformats.org/officeDocument/2006/math">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𝑦</m:t>
                        </m:r>
                      </m:e>
                      <m:sup>
                        <m:r>
                          <a:rPr lang="en-US" sz="3200" b="0" i="1" smtClean="0">
                            <a:latin typeface="Cambria Math"/>
                            <a:ea typeface="Times New Roman" panose="02020603050405020304" pitchFamily="18" charset="0"/>
                            <a:cs typeface="Times New Roman" panose="02020603050405020304" pitchFamily="18" charset="0"/>
                          </a:rPr>
                          <m:t>′′</m:t>
                        </m:r>
                      </m:sup>
                    </m:sSup>
                    <m:r>
                      <a:rPr lang="en-US" sz="3200" b="0" i="1" smtClean="0">
                        <a:latin typeface="Cambria Math"/>
                        <a:ea typeface="Times New Roman" panose="02020603050405020304" pitchFamily="18" charset="0"/>
                        <a:cs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3</m:t>
                                </m:r>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sup>
                            </m:sSup>
                          </m:e>
                        </m:d>
                      </m:e>
                      <m: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3</m:t>
                            </m:r>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latin typeface="Cambria Math" panose="02040503050406030204" pitchFamily="18" charset="0"/>
                                <a:ea typeface="Times New Roman" panose="02020603050405020304" pitchFamily="18" charset="0"/>
                                <a:cs typeface="Times New Roman" panose="02020603050405020304" pitchFamily="18" charset="0"/>
                              </a:rPr>
                              <m:t>+5</m:t>
                            </m:r>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e>
                        </m:d>
                        <m:r>
                          <a:rPr lang="en-US" sz="3200" b="0" i="1" smtClean="0">
                            <a:latin typeface="Cambria Math"/>
                            <a:ea typeface="Times New Roman" panose="02020603050405020304" pitchFamily="18" charset="0"/>
                            <a:cs typeface="Times New Roman" panose="02020603050405020304" pitchFamily="18" charset="0"/>
                          </a:rPr>
                          <m:t>+</m:t>
                        </m:r>
                        <m:r>
                          <a:rPr lang="en-US" sz="3200" b="0" i="1" smtClean="0">
                            <a:latin typeface="Cambria Math"/>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3</m:t>
                        </m:r>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sup>
                    </m:sSup>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3</m:t>
                            </m:r>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latin typeface="Cambria Math" panose="02040503050406030204" pitchFamily="18" charset="0"/>
                                <a:ea typeface="Times New Roman" panose="02020603050405020304" pitchFamily="18" charset="0"/>
                                <a:cs typeface="Times New Roman" panose="02020603050405020304" pitchFamily="18" charset="0"/>
                              </a:rPr>
                              <m:t>+5</m:t>
                            </m:r>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e>
                        </m:d>
                      </m:e>
                      <m: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a typeface="Calibri" panose="020F0502020204030204" pitchFamily="34" charset="0"/>
                  <a:cs typeface="Times New Roman" panose="02020603050405020304" pitchFamily="18" charset="0"/>
                </a:endParaRPr>
              </a:p>
              <a:p>
                <a:pPr marL="401320" indent="0">
                  <a:lnSpc>
                    <a:spcPct val="115000"/>
                  </a:lnSpc>
                  <a:spcAft>
                    <a:spcPts val="0"/>
                  </a:spcAft>
                  <a:buNone/>
                </a:pP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=9</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3</m:t>
                        </m:r>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32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latin typeface="Cambria Math" panose="02040503050406030204" pitchFamily="18" charset="0"/>
                        <a:ea typeface="Times New Roman" panose="02020603050405020304" pitchFamily="18" charset="0"/>
                        <a:cs typeface="Times New Roman" panose="02020603050405020304" pitchFamily="18" charset="0"/>
                      </a:rPr>
                      <m:t>+15</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3</m:t>
                        </m:r>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sup>
                    </m:sSup>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latin typeface="Cambria Math" panose="02040503050406030204" pitchFamily="18" charset="0"/>
                        <a:ea typeface="Times New Roman" panose="02020603050405020304" pitchFamily="18" charset="0"/>
                        <a:cs typeface="Times New Roman" panose="02020603050405020304" pitchFamily="18" charset="0"/>
                      </a:rPr>
                      <m:t>+15</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3</m:t>
                        </m:r>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sup>
                    </m:sSup>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latin typeface="Cambria Math" panose="02040503050406030204" pitchFamily="18" charset="0"/>
                        <a:ea typeface="Times New Roman" panose="02020603050405020304" pitchFamily="18" charset="0"/>
                        <a:cs typeface="Times New Roman" panose="02020603050405020304" pitchFamily="18" charset="0"/>
                      </a:rPr>
                      <m:t>−25</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3</m:t>
                        </m:r>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32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i="1" dirty="0" smtClean="0">
                  <a:latin typeface="Cambria Math" panose="02040503050406030204" pitchFamily="18" charset="0"/>
                  <a:ea typeface="Times New Roman" panose="02020603050405020304" pitchFamily="18" charset="0"/>
                  <a:cs typeface="Times New Roman" panose="02020603050405020304" pitchFamily="18" charset="0"/>
                </a:endParaRPr>
              </a:p>
              <a:p>
                <a:pPr marL="401320" indent="0">
                  <a:lnSpc>
                    <a:spcPct val="115000"/>
                  </a:lnSpc>
                  <a:spcAft>
                    <a:spcPts val="0"/>
                  </a:spcAft>
                  <a:buNone/>
                </a:pP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=30</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3</m:t>
                        </m:r>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sup>
                    </m:sSup>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3</m:t>
                        </m:r>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sup>
                    </m:sSup>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a typeface="Calibri" panose="020F0502020204030204" pitchFamily="34" charset="0"/>
                  <a:cs typeface="Times New Roman" panose="02020603050405020304" pitchFamily="18" charset="0"/>
                </a:endParaRPr>
              </a:p>
              <a:p>
                <a:pPr marL="0" lvl="0" indent="0" algn="just">
                  <a:lnSpc>
                    <a:spcPct val="115000"/>
                  </a:lnSpc>
                  <a:spcBef>
                    <a:spcPts val="600"/>
                  </a:spcBef>
                  <a:buClr>
                    <a:srgbClr val="0000FF"/>
                  </a:buClr>
                  <a:buNone/>
                  <a:tabLst>
                    <a:tab pos="629920" algn="l"/>
                  </a:tabLst>
                </a:pPr>
                <a:endParaRPr lang="en-US" sz="3200" b="1" dirty="0" smtClean="0">
                  <a:solidFill>
                    <a:srgbClr val="3333FF"/>
                  </a:solidFill>
                </a:endParaRPr>
              </a:p>
              <a:p>
                <a:pPr marL="0" lvl="0" indent="0" algn="just">
                  <a:lnSpc>
                    <a:spcPct val="115000"/>
                  </a:lnSpc>
                  <a:spcBef>
                    <a:spcPts val="600"/>
                  </a:spcBef>
                  <a:buClr>
                    <a:srgbClr val="0000FF"/>
                  </a:buClr>
                  <a:buNone/>
                  <a:tabLst>
                    <a:tab pos="629920" algn="l"/>
                  </a:tabLst>
                </a:pPr>
                <a:endParaRPr lang="vi-VN" sz="3200" b="1" dirty="0">
                  <a:solidFill>
                    <a:srgbClr val="3333FF"/>
                  </a:solidFill>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07818" y="182452"/>
                <a:ext cx="11984182" cy="6807897"/>
              </a:xfrm>
              <a:blipFill rotWithShape="1">
                <a:blip r:embed="rId2"/>
                <a:stretch>
                  <a:fillRect l="-1272" t="-806"/>
                </a:stretch>
              </a:blipFill>
            </p:spPr>
            <p:txBody>
              <a:bodyPr/>
              <a:lstStyle/>
              <a:p>
                <a:r>
                  <a:rPr lang="en-US">
                    <a:noFill/>
                  </a:rPr>
                  <a:t> </a:t>
                </a:r>
              </a:p>
            </p:txBody>
          </p:sp>
        </mc:Fallback>
      </mc:AlternateContent>
    </p:spTree>
    <p:extLst>
      <p:ext uri="{BB962C8B-B14F-4D97-AF65-F5344CB8AC3E}">
        <p14:creationId xmlns:p14="http://schemas.microsoft.com/office/powerpoint/2010/main" val="152825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30000"/>
                                  </p:iterate>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54182" y="602673"/>
                <a:ext cx="11637818" cy="3488584"/>
              </a:xfrm>
              <a:prstGeom prst="rect">
                <a:avLst/>
              </a:prstGeom>
            </p:spPr>
            <p:txBody>
              <a:bodyPr wrap="square">
                <a:spAutoFit/>
              </a:bodyPr>
              <a:lstStyle/>
              <a:p>
                <a:pPr marL="629920">
                  <a:lnSpc>
                    <a:spcPct val="115000"/>
                  </a:lnSpc>
                </a:pP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r>
                  <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6</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𝑚𝑦</m:t>
                        </m:r>
                      </m:fName>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ℝ</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indent="457200">
                  <a:lnSpc>
                    <a:spcPct val="115000"/>
                  </a:lnSpc>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⇔18</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+30</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−30</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ℝ</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indent="457200">
                  <a:lnSpc>
                    <a:spcPct val="115000"/>
                  </a:lnSpc>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34</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func>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ℝ</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indent="457200">
                  <a:lnSpc>
                    <a:spcPct val="115000"/>
                  </a:lnSpc>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=−34</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54182" y="602673"/>
                <a:ext cx="11637818" cy="3488584"/>
              </a:xfrm>
              <a:prstGeom prst="rect">
                <a:avLst/>
              </a:prstGeom>
              <a:blipFill rotWithShape="1">
                <a:blip r:embed="rId2"/>
                <a:stretch>
                  <a:fillRect b="-3497"/>
                </a:stretch>
              </a:blipFill>
            </p:spPr>
            <p:txBody>
              <a:bodyPr/>
              <a:lstStyle/>
              <a:p>
                <a:r>
                  <a:rPr lang="en-US">
                    <a:noFill/>
                  </a:rPr>
                  <a:t> </a:t>
                </a:r>
              </a:p>
            </p:txBody>
          </p:sp>
        </mc:Fallback>
      </mc:AlternateContent>
    </p:spTree>
    <p:extLst>
      <p:ext uri="{BB962C8B-B14F-4D97-AF65-F5344CB8AC3E}">
        <p14:creationId xmlns:p14="http://schemas.microsoft.com/office/powerpoint/2010/main" val="341841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0" y="50103"/>
                <a:ext cx="12192000" cy="6807897"/>
              </a:xfrm>
            </p:spPr>
            <p:txBody>
              <a:bodyPr>
                <a:noAutofit/>
              </a:bodyPr>
              <a:lstStyle/>
              <a:p>
                <a:pPr marL="0" lvl="0" indent="0" algn="just">
                  <a:lnSpc>
                    <a:spcPct val="115000"/>
                  </a:lnSpc>
                  <a:spcBef>
                    <a:spcPts val="600"/>
                  </a:spcBef>
                  <a:spcAft>
                    <a:spcPts val="0"/>
                  </a:spcAft>
                  <a:buClr>
                    <a:srgbClr val="0000FF"/>
                  </a:buClr>
                  <a:buNone/>
                  <a:tabLst>
                    <a:tab pos="629920" algn="l"/>
                  </a:tabLst>
                </a:pPr>
                <a:r>
                  <a:rPr lang="en-US" sz="3200" b="1" dirty="0">
                    <a:solidFill>
                      <a:srgbClr val="3333FF"/>
                    </a:solidFill>
                  </a:rPr>
                  <a:t>Câu 34. </a:t>
                </a:r>
                <a:r>
                  <a:rPr lang="en-US" sz="3200" dirty="0">
                    <a:latin typeface="Times New Roman" panose="02020603050405020304" pitchFamily="18" charset="0"/>
                    <a:ea typeface="Times New Roman" panose="02020603050405020304" pitchFamily="18" charset="0"/>
                  </a:rPr>
                  <a:t>Tìm </a:t>
                </a:r>
                <a:r>
                  <a:rPr lang="en-US" sz="3200" dirty="0" err="1">
                    <a:latin typeface="Times New Roman" panose="02020603050405020304" pitchFamily="18" charset="0"/>
                    <a:ea typeface="Times New Roman" panose="02020603050405020304" pitchFamily="18" charset="0"/>
                  </a:rPr>
                  <a:t>tất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trị</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thực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tham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a:t>
                </a:r>
                <a:r>
                  <a:rPr lang="en-US" sz="3200" dirty="0">
                    <a:solidFill>
                      <a:srgbClr val="FF0000"/>
                    </a:solidFill>
                    <a:latin typeface="Times New Roman" panose="02020603050405020304" pitchFamily="18" charset="0"/>
                    <a:ea typeface="Times New Roman" panose="02020603050405020304" pitchFamily="18" charset="0"/>
                  </a:rPr>
                  <a:t> </a:t>
                </a:r>
                <a:r>
                  <a:rPr lang="en-US" sz="3200" i="1" dirty="0">
                    <a:latin typeface="Times New Roman" panose="02020603050405020304" pitchFamily="18" charset="0"/>
                    <a:ea typeface="Times New Roman" panose="02020603050405020304" pitchFamily="18" charset="0"/>
                  </a:rPr>
                  <a:t>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hàm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1</m:t>
                        </m:r>
                      </m:num>
                      <m:den>
                        <m:rad>
                          <m:radPr>
                            <m:degHide m:val="on"/>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cs typeface="Times New Roman" panose="02020603050405020304" pitchFamily="18" charset="0"/>
                              </a:rPr>
                              <m:t>2</m:t>
                            </m:r>
                            <m:r>
                              <a:rPr lang="en-US" sz="3200" i="1">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latin typeface="Cambria Math" panose="02040503050406030204" pitchFamily="18" charset="0"/>
                                <a:ea typeface="Times New Roman" panose="02020603050405020304" pitchFamily="18" charset="0"/>
                                <a:cs typeface="Times New Roman" panose="02020603050405020304" pitchFamily="18" charset="0"/>
                              </a:rPr>
                              <m:t>+1−</m:t>
                            </m:r>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e>
                        </m:rad>
                      </m:den>
                    </m:f>
                    <m:r>
                      <a:rPr lang="en-US" sz="32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sSub>
                          <m:sSub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𝑙𝑜𝑔</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3</m:t>
                            </m:r>
                          </m:sub>
                        </m:sSub>
                      </m:fName>
                      <m:e>
                        <m:rad>
                          <m:radPr>
                            <m:degHide m:val="on"/>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𝑚</m:t>
                            </m:r>
                          </m:e>
                        </m:rad>
                      </m:e>
                    </m:func>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định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trên</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2;3</m:t>
                        </m:r>
                      </m:e>
                    </m:d>
                  </m:oMath>
                </a14:m>
                <a:r>
                  <a:rPr lang="en-US" sz="3200" dirty="0">
                    <a:latin typeface="Times New Roman" panose="02020603050405020304" pitchFamily="18" charset="0"/>
                    <a:ea typeface="Times New Roman" panose="02020603050405020304" pitchFamily="18" charset="0"/>
                  </a:rPr>
                  <a:t>.</a:t>
                </a:r>
                <a:endParaRPr lang="en-US" sz="3200" dirty="0"/>
              </a:p>
              <a:p>
                <a:pPr marL="401320" indent="0" algn="just">
                  <a:lnSpc>
                    <a:spcPct val="115000"/>
                  </a:lnSpc>
                  <a:spcAft>
                    <a:spcPts val="0"/>
                  </a:spcAft>
                  <a:buNone/>
                  <a:tabLst>
                    <a:tab pos="3599815" algn="l"/>
                    <a:tab pos="5039995" algn="l"/>
                  </a:tabLst>
                </a:pPr>
                <a:r>
                  <a:rPr lang="en-US"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1≤</m:t>
                    </m:r>
                    <m:r>
                      <a:rPr lang="en-US" sz="3200" i="1">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latin typeface="Cambria Math" panose="02040503050406030204" pitchFamily="18" charset="0"/>
                        <a:ea typeface="Times New Roman" panose="02020603050405020304" pitchFamily="18" charset="0"/>
                        <a:cs typeface="Times New Roman" panose="02020603050405020304" pitchFamily="18" charset="0"/>
                      </a:rPr>
                      <m:t>≤2</m:t>
                    </m:r>
                    <m:r>
                      <a:rPr lang="en-US" sz="3200" b="0" i="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1&lt;</m:t>
                    </m:r>
                    <m:r>
                      <a:rPr lang="en-US" sz="3200" i="1">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latin typeface="Cambria Math" panose="02040503050406030204" pitchFamily="18" charset="0"/>
                        <a:ea typeface="Times New Roman" panose="02020603050405020304" pitchFamily="18" charset="0"/>
                        <a:cs typeface="Times New Roman" panose="02020603050405020304" pitchFamily="18" charset="0"/>
                      </a:rPr>
                      <m:t>≤2</m:t>
                    </m:r>
                    <m:r>
                      <a:rPr lang="en-US" sz="3200" b="1" i="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−1&lt;</m:t>
                    </m:r>
                    <m:r>
                      <a:rPr lang="en-US" sz="3200" i="1">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latin typeface="Cambria Math" panose="02040503050406030204" pitchFamily="18" charset="0"/>
                        <a:ea typeface="Times New Roman" panose="02020603050405020304" pitchFamily="18" charset="0"/>
                        <a:cs typeface="Times New Roman" panose="02020603050405020304" pitchFamily="18" charset="0"/>
                      </a:rPr>
                      <m:t>&lt;2</m:t>
                    </m:r>
                  </m:oMath>
                </a14:m>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−1≤</m:t>
                    </m:r>
                    <m:r>
                      <a:rPr lang="en-US" sz="3200" i="1">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3200" b="1" dirty="0" smtClean="0">
                    <a:solidFill>
                      <a:srgbClr val="FF0000"/>
                    </a:solidFill>
                  </a:rPr>
                  <a:t> </a:t>
                </a:r>
                <a:r>
                  <a:rPr lang="en-US" sz="3200" b="1" dirty="0" err="1" smtClean="0">
                    <a:solidFill>
                      <a:srgbClr val="3333FF"/>
                    </a:solidFill>
                  </a:rPr>
                  <a:t>Lời</a:t>
                </a:r>
                <a:r>
                  <a:rPr lang="en-US" sz="3200" b="1" dirty="0" smtClean="0">
                    <a:solidFill>
                      <a:srgbClr val="3333FF"/>
                    </a:solidFill>
                  </a:rPr>
                  <a:t> </a:t>
                </a:r>
                <a:r>
                  <a:rPr lang="en-US" sz="3200" b="1" dirty="0" err="1" smtClean="0">
                    <a:solidFill>
                      <a:srgbClr val="3333FF"/>
                    </a:solidFill>
                  </a:rPr>
                  <a:t>giải</a:t>
                </a:r>
                <a:r>
                  <a:rPr lang="en-US" sz="3200" b="1" dirty="0" smtClean="0">
                    <a:solidFill>
                      <a:srgbClr val="3333FF"/>
                    </a:solidFill>
                  </a:rPr>
                  <a:t>		</a:t>
                </a:r>
                <a:r>
                  <a:rPr lang="en-US" sz="3200" b="1" dirty="0" err="1" smtClean="0">
                    <a:solidFill>
                      <a:srgbClr val="FF0000"/>
                    </a:solidFill>
                  </a:rPr>
                  <a:t>Chọn</a:t>
                </a:r>
                <a:r>
                  <a:rPr lang="en-US" sz="3200" b="1" dirty="0" smtClean="0">
                    <a:solidFill>
                      <a:srgbClr val="FF0000"/>
                    </a:solidFill>
                  </a:rPr>
                  <a:t> A</a:t>
                </a:r>
              </a:p>
              <a:p>
                <a:pPr marL="629920" lvl="0" indent="0">
                  <a:lnSpc>
                    <a:spcPct val="115000"/>
                  </a:lnSpc>
                  <a:spcBef>
                    <a:spcPts val="0"/>
                  </a:spcBef>
                  <a:buNone/>
                </a:pP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Hàm số xác định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&amp;2</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&gt;0</m:t>
                            </m:r>
                          </m:e>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&amp;</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&gt;0</m:t>
                            </m:r>
                          </m:e>
                        </m:eqArr>
                      </m:e>
                    </m:d>
                    <m:r>
                      <a:rPr lang="vi-VN"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&amp;</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&lt;2</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&amp;</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&gt;</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e>
                        </m:eqArr>
                      </m:e>
                    </m:d>
                  </m:oMath>
                </a14:m>
                <a:endParaRPr lang="en-US" sz="3200" dirty="0">
                  <a:solidFill>
                    <a:prstClr val="black"/>
                  </a:solidFill>
                  <a:ea typeface="Calibri" panose="020F0502020204030204" pitchFamily="34" charset="0"/>
                  <a:cs typeface="Times New Roman" panose="02020603050405020304" pitchFamily="18" charset="0"/>
                </a:endParaRPr>
              </a:p>
              <a:p>
                <a:pPr marL="629920" lvl="0" indent="0">
                  <a:lnSpc>
                    <a:spcPct val="115000"/>
                  </a:lnSpc>
                  <a:spcBef>
                    <a:spcPts val="0"/>
                  </a:spcBef>
                  <a:buNone/>
                </a:pP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Suy ra, tập xác định của hàm số là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𝐷</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oMath>
                </a14:m>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vi-VN"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ea typeface="Times New Roman" panose="02020603050405020304" pitchFamily="18" charset="0"/>
                  <a:cs typeface="Times New Roman" panose="02020603050405020304" pitchFamily="18" charset="0"/>
                </a:endParaRPr>
              </a:p>
              <a:p>
                <a:pPr marL="629920" lvl="0" indent="0">
                  <a:lnSpc>
                    <a:spcPct val="115000"/>
                  </a:lnSpc>
                  <a:spcBef>
                    <a:spcPts val="0"/>
                  </a:spcBef>
                  <a:buNone/>
                </a:pPr>
                <a:r>
                  <a:rPr lang="vi-VN" sz="3200" dirty="0" smtClean="0">
                    <a:solidFill>
                      <a:prstClr val="black"/>
                    </a:solidFill>
                    <a:latin typeface="Times New Roman" panose="02020603050405020304" pitchFamily="18" charset="0"/>
                    <a:ea typeface="Times New Roman" panose="02020603050405020304" pitchFamily="18" charset="0"/>
                  </a:rPr>
                  <a:t>Hàm </a:t>
                </a:r>
                <a:r>
                  <a:rPr lang="vi-VN" sz="3200" dirty="0">
                    <a:solidFill>
                      <a:prstClr val="black"/>
                    </a:solidFill>
                    <a:latin typeface="Times New Roman" panose="02020603050405020304" pitchFamily="18" charset="0"/>
                    <a:ea typeface="Times New Roman" panose="02020603050405020304" pitchFamily="18" charset="0"/>
                  </a:rPr>
                  <a:t>số xác định trên </a:t>
                </a:r>
                <a14:m>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2;3</m:t>
                        </m:r>
                      </m:e>
                    </m:d>
                  </m:oMath>
                </a14:m>
                <a:r>
                  <a:rPr lang="vi-VN" sz="3200" dirty="0">
                    <a:solidFill>
                      <a:prstClr val="black"/>
                    </a:solidFill>
                    <a:latin typeface="Times New Roman" panose="02020603050405020304" pitchFamily="18" charset="0"/>
                    <a:ea typeface="Times New Roman" panose="02020603050405020304" pitchFamily="18" charset="0"/>
                  </a:rPr>
                  <a:t> suy ra </a:t>
                </a:r>
                <a14:m>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2;3</m:t>
                        </m:r>
                      </m:e>
                    </m:d>
                    <m:r>
                      <a:rPr lang="vi-VN"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𝐷</m:t>
                    </m:r>
                  </m:oMath>
                </a14:m>
                <a:endParaRPr lang="en-US" sz="3200" i="1" dirty="0">
                  <a:solidFill>
                    <a:prstClr val="black"/>
                  </a:solidFill>
                  <a:latin typeface="Cambria Math" panose="02040503050406030204" pitchFamily="18" charset="0"/>
                  <a:ea typeface="Times New Roman" panose="02020603050405020304" pitchFamily="18" charset="0"/>
                  <a:cs typeface="Times New Roman" panose="02020603050405020304" pitchFamily="18" charset="0"/>
                </a:endParaRPr>
              </a:p>
              <a:p>
                <a:pPr marL="629920" lvl="0" indent="457200">
                  <a:lnSpc>
                    <a:spcPct val="115000"/>
                  </a:lnSpc>
                  <a:spcBef>
                    <a:spcPts val="0"/>
                  </a:spcBef>
                  <a:buNone/>
                </a:pPr>
                <a14:m>
                  <m:oMathPara xmlns:m="http://schemas.openxmlformats.org/officeDocument/2006/math">
                    <m:oMathParaPr>
                      <m:jc m:val="centerGroup"/>
                    </m:oMathParaPr>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&amp;</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sz="3200" i="1">
                                  <a:solidFill>
                                    <a:prstClr val="black"/>
                                  </a:solidFill>
                                  <a:latin typeface="Cambria Math" panose="02040503050406030204" pitchFamily="18" charset="0"/>
                                  <a:ea typeface="Times New Roman" panose="02020603050405020304" pitchFamily="18" charset="0"/>
                                </a:rPr>
                                <m:t>≤</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e>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&amp;2</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+1≥3</m:t>
                              </m:r>
                            </m:e>
                          </m:eqArr>
                        </m:e>
                      </m:d>
                      <m:r>
                        <a:rPr lang="vi-VN"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&amp;</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sz="3200" i="1">
                                  <a:solidFill>
                                    <a:prstClr val="black"/>
                                  </a:solidFill>
                                  <a:latin typeface="Cambria Math" panose="02040503050406030204" pitchFamily="18" charset="0"/>
                                  <a:ea typeface="Times New Roman" panose="02020603050405020304" pitchFamily="18" charset="0"/>
                                </a:rPr>
                                <m:t>≤</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e>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&amp;</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sz="3200" i="1">
                                  <a:solidFill>
                                    <a:prstClr val="black"/>
                                  </a:solidFill>
                                  <a:latin typeface="Cambria Math" panose="02040503050406030204" pitchFamily="18" charset="0"/>
                                  <a:ea typeface="Times New Roman" panose="02020603050405020304" pitchFamily="18" charset="0"/>
                                </a:rPr>
                                <m:t>≥</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eqArr>
                        </m:e>
                      </m:d>
                    </m:oMath>
                  </m:oMathPara>
                </a14:m>
                <a:endParaRPr lang="vi-VN" sz="3200" dirty="0">
                  <a:solidFill>
                    <a:srgbClr val="3333FF"/>
                  </a:solidFill>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0" y="50103"/>
                <a:ext cx="12192000" cy="6807897"/>
              </a:xfrm>
              <a:blipFill rotWithShape="1">
                <a:blip r:embed="rId2"/>
                <a:stretch>
                  <a:fillRect l="-1250" t="-806"/>
                </a:stretch>
              </a:blipFill>
            </p:spPr>
            <p:txBody>
              <a:bodyPr/>
              <a:lstStyle/>
              <a:p>
                <a:r>
                  <a:rPr lang="en-US">
                    <a:noFill/>
                  </a:rPr>
                  <a:t> </a:t>
                </a:r>
              </a:p>
            </p:txBody>
          </p:sp>
        </mc:Fallback>
      </mc:AlternateContent>
    </p:spTree>
    <p:extLst>
      <p:ext uri="{BB962C8B-B14F-4D97-AF65-F5344CB8AC3E}">
        <p14:creationId xmlns:p14="http://schemas.microsoft.com/office/powerpoint/2010/main" val="162120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371474" y="0"/>
                <a:ext cx="11820526" cy="6807897"/>
              </a:xfrm>
            </p:spPr>
            <p:txBody>
              <a:bodyPr>
                <a:noAutofit/>
              </a:bodyPr>
              <a:lstStyle/>
              <a:p>
                <a:pPr marL="0" lvl="0" indent="0" algn="just">
                  <a:lnSpc>
                    <a:spcPct val="115000"/>
                  </a:lnSpc>
                  <a:spcBef>
                    <a:spcPts val="600"/>
                  </a:spcBef>
                  <a:spcAft>
                    <a:spcPts val="0"/>
                  </a:spcAft>
                  <a:buClr>
                    <a:srgbClr val="0000FF"/>
                  </a:buClr>
                  <a:buNone/>
                  <a:tabLst>
                    <a:tab pos="629920" algn="l"/>
                  </a:tabLst>
                </a:pPr>
                <a:r>
                  <a:rPr lang="en-US" sz="3200" b="1" dirty="0" err="1">
                    <a:solidFill>
                      <a:srgbClr val="3333FF"/>
                    </a:solidFill>
                  </a:rPr>
                  <a:t>Câu</a:t>
                </a:r>
                <a:r>
                  <a:rPr lang="en-US" sz="3200" b="1" dirty="0">
                    <a:solidFill>
                      <a:srgbClr val="3333FF"/>
                    </a:solidFill>
                  </a:rPr>
                  <a:t> 35. </a:t>
                </a:r>
                <a:r>
                  <a:rPr lang="vi-VN" sz="3200" dirty="0">
                    <a:latin typeface="Times New Roman" panose="02020603050405020304" pitchFamily="18" charset="0"/>
                    <a:ea typeface="Times New Roman" panose="02020603050405020304" pitchFamily="18" charset="0"/>
                  </a:rPr>
                  <a:t>Thầy Đông gửi tổng cộng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320</m:t>
                    </m:r>
                  </m:oMath>
                </a14:m>
                <a:r>
                  <a:rPr lang="vi-VN" sz="3200" dirty="0">
                    <a:latin typeface="Times New Roman" panose="02020603050405020304" pitchFamily="18" charset="0"/>
                    <a:ea typeface="Times New Roman" panose="02020603050405020304" pitchFamily="18" charset="0"/>
                  </a:rPr>
                  <a:t> triệu đồng ở hai ngân hàng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𝑋</m:t>
                    </m:r>
                  </m:oMath>
                </a14:m>
                <a:r>
                  <a:rPr lang="vi-VN" sz="3200" dirty="0">
                    <a:latin typeface="Times New Roman" panose="02020603050405020304" pitchFamily="18" charset="0"/>
                    <a:ea typeface="Times New Roman" panose="02020603050405020304" pitchFamily="18" charset="0"/>
                  </a:rPr>
                  <a:t> và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𝑌</m:t>
                    </m:r>
                  </m:oMath>
                </a14:m>
                <a:r>
                  <a:rPr lang="vi-VN" sz="3200" dirty="0">
                    <a:latin typeface="Times New Roman" panose="02020603050405020304" pitchFamily="18" charset="0"/>
                    <a:ea typeface="Times New Roman" panose="02020603050405020304" pitchFamily="18" charset="0"/>
                  </a:rPr>
                  <a:t> theo phương thức lãi kép. Số tiền thứ nhất gửi ở ngân hàng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𝑋</m:t>
                    </m:r>
                  </m:oMath>
                </a14:m>
                <a:r>
                  <a:rPr lang="vi-VN" sz="3200" dirty="0">
                    <a:latin typeface="Times New Roman" panose="02020603050405020304" pitchFamily="18" charset="0"/>
                    <a:ea typeface="Times New Roman" panose="02020603050405020304" pitchFamily="18" charset="0"/>
                  </a:rPr>
                  <a:t> với lãi suất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2,1%</m:t>
                    </m:r>
                  </m:oMath>
                </a14:m>
                <a:r>
                  <a:rPr lang="vi-VN" sz="3200" dirty="0">
                    <a:latin typeface="Times New Roman" panose="02020603050405020304" pitchFamily="18" charset="0"/>
                    <a:ea typeface="Times New Roman" panose="02020603050405020304" pitchFamily="18" charset="0"/>
                  </a:rPr>
                  <a:t> một quý trong thời gian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15</m:t>
                    </m:r>
                  </m:oMath>
                </a14:m>
                <a:r>
                  <a:rPr lang="vi-VN" sz="3200" dirty="0">
                    <a:latin typeface="Times New Roman" panose="02020603050405020304" pitchFamily="18" charset="0"/>
                    <a:ea typeface="Times New Roman" panose="02020603050405020304" pitchFamily="18" charset="0"/>
                  </a:rPr>
                  <a:t> tháng. Số tiền còn lại gửi ở ngân hàng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𝑌</m:t>
                    </m:r>
                  </m:oMath>
                </a14:m>
                <a:r>
                  <a:rPr lang="vi-VN" sz="3200" dirty="0">
                    <a:latin typeface="Times New Roman" panose="02020603050405020304" pitchFamily="18" charset="0"/>
                    <a:ea typeface="Times New Roman" panose="02020603050405020304" pitchFamily="18" charset="0"/>
                  </a:rPr>
                  <a:t> với lãi suất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0,73%</m:t>
                    </m:r>
                  </m:oMath>
                </a14:m>
                <a:r>
                  <a:rPr lang="vi-VN" sz="3200" dirty="0">
                    <a:latin typeface="Times New Roman" panose="02020603050405020304" pitchFamily="18" charset="0"/>
                    <a:ea typeface="Times New Roman" panose="02020603050405020304" pitchFamily="18" charset="0"/>
                  </a:rPr>
                  <a:t> một tháng trong thời gian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9</m:t>
                    </m:r>
                  </m:oMath>
                </a14:m>
                <a:r>
                  <a:rPr lang="vi-VN" sz="3200" dirty="0">
                    <a:latin typeface="Times New Roman" panose="02020603050405020304" pitchFamily="18" charset="0"/>
                    <a:ea typeface="Times New Roman" panose="02020603050405020304" pitchFamily="18" charset="0"/>
                  </a:rPr>
                  <a:t> tháng. Tổng tiền lãi đạt được ở hai ngân hàng là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27 507 768,13</m:t>
                    </m:r>
                  </m:oMath>
                </a14:m>
                <a:r>
                  <a:rPr lang="vi-VN" sz="3200" dirty="0">
                    <a:latin typeface="Times New Roman" panose="02020603050405020304" pitchFamily="18" charset="0"/>
                    <a:ea typeface="Times New Roman" panose="02020603050405020304" pitchFamily="18" charset="0"/>
                  </a:rPr>
                  <a:t> đồng (chưa làm tròn). Hỏi số tiền Thầy Đông gửi lần lượt ở ngân hàng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𝑋</m:t>
                    </m:r>
                  </m:oMath>
                </a14:m>
                <a:r>
                  <a:rPr lang="vi-VN" sz="3200" dirty="0">
                    <a:latin typeface="Times New Roman" panose="02020603050405020304" pitchFamily="18" charset="0"/>
                    <a:ea typeface="Times New Roman" panose="02020603050405020304" pitchFamily="18" charset="0"/>
                  </a:rPr>
                  <a:t> và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𝑌</m:t>
                    </m:r>
                  </m:oMath>
                </a14:m>
                <a:r>
                  <a:rPr lang="vi-VN" sz="3200" dirty="0">
                    <a:latin typeface="Times New Roman" panose="02020603050405020304" pitchFamily="18" charset="0"/>
                    <a:ea typeface="Times New Roman" panose="02020603050405020304" pitchFamily="18" charset="0"/>
                  </a:rPr>
                  <a:t> là bao nhiêu?</a:t>
                </a:r>
                <a:endParaRPr lang="en-US" sz="3200" dirty="0"/>
              </a:p>
              <a:p>
                <a:pPr marL="0" lvl="0" indent="0" algn="just">
                  <a:lnSpc>
                    <a:spcPct val="115000"/>
                  </a:lnSpc>
                  <a:spcBef>
                    <a:spcPts val="600"/>
                  </a:spcBef>
                  <a:spcAft>
                    <a:spcPts val="0"/>
                  </a:spcAft>
                  <a:buClr>
                    <a:srgbClr val="0000FF"/>
                  </a:buClr>
                  <a:buNone/>
                  <a:tabLst>
                    <a:tab pos="629920" algn="l"/>
                  </a:tabLst>
                </a:pPr>
                <a:r>
                  <a:rPr lang="fr-F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𝟏𝟒𝟎</m:t>
                    </m:r>
                  </m:oMath>
                </a14:m>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cs typeface="Times New Roman" panose="02020603050405020304" pitchFamily="18" charset="0"/>
                  </a:rPr>
                  <a:t>triệu</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3200" i="1">
                        <a:latin typeface="Cambria Math" panose="02040503050406030204" pitchFamily="18" charset="0"/>
                        <a:ea typeface="Times New Roman" panose="02020603050405020304" pitchFamily="18" charset="0"/>
                        <a:cs typeface="Times New Roman" panose="02020603050405020304" pitchFamily="18" charset="0"/>
                      </a:rPr>
                      <m:t>180</m:t>
                    </m:r>
                  </m:oMath>
                </a14:m>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cs typeface="Times New Roman" panose="02020603050405020304" pitchFamily="18" charset="0"/>
                  </a:rPr>
                  <a:t>triệu</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𝟏𝟐𝟎</m:t>
                    </m:r>
                  </m:oMath>
                </a14:m>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cs typeface="Times New Roman" panose="02020603050405020304" pitchFamily="18" charset="0"/>
                  </a:rPr>
                  <a:t>triệu</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3200" i="1">
                        <a:latin typeface="Cambria Math" panose="02040503050406030204" pitchFamily="18" charset="0"/>
                        <a:ea typeface="Times New Roman" panose="02020603050405020304" pitchFamily="18" charset="0"/>
                        <a:cs typeface="Times New Roman" panose="02020603050405020304" pitchFamily="18" charset="0"/>
                      </a:rPr>
                      <m:t>200</m:t>
                    </m:r>
                  </m:oMath>
                </a14:m>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cs typeface="Times New Roman" panose="02020603050405020304" pitchFamily="18" charset="0"/>
                  </a:rPr>
                  <a:t>triệu</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a typeface="Times New Roman" panose="02020603050405020304" pitchFamily="18" charset="0"/>
                  <a:cs typeface="Times New Roman" panose="02020603050405020304" pitchFamily="18" charset="0"/>
                </a:endParaRPr>
              </a:p>
              <a:p>
                <a:pPr marL="0" lvl="0" indent="0" algn="just">
                  <a:lnSpc>
                    <a:spcPct val="115000"/>
                  </a:lnSpc>
                  <a:spcBef>
                    <a:spcPts val="600"/>
                  </a:spcBef>
                  <a:spcAft>
                    <a:spcPts val="0"/>
                  </a:spcAft>
                  <a:buClr>
                    <a:srgbClr val="0000FF"/>
                  </a:buClr>
                  <a:buNone/>
                  <a:tabLst>
                    <a:tab pos="629920" algn="l"/>
                  </a:tabLst>
                </a:pPr>
                <a:r>
                  <a:rPr lang="fr-F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𝟐𝟎𝟎</m:t>
                    </m:r>
                  </m:oMath>
                </a14:m>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cs typeface="Times New Roman" panose="02020603050405020304" pitchFamily="18" charset="0"/>
                  </a:rPr>
                  <a:t>triệu</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3200" i="1">
                        <a:latin typeface="Cambria Math" panose="02040503050406030204" pitchFamily="18" charset="0"/>
                        <a:ea typeface="Times New Roman" panose="02020603050405020304" pitchFamily="18" charset="0"/>
                        <a:cs typeface="Times New Roman" panose="02020603050405020304" pitchFamily="18" charset="0"/>
                      </a:rPr>
                      <m:t>120</m:t>
                    </m:r>
                  </m:oMath>
                </a14:m>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cs typeface="Times New Roman" panose="02020603050405020304" pitchFamily="18" charset="0"/>
                  </a:rPr>
                  <a:t>triệu</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𝟏𝟖𝟎</m:t>
                    </m:r>
                  </m:oMath>
                </a14:m>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cs typeface="Times New Roman" panose="02020603050405020304" pitchFamily="18" charset="0"/>
                  </a:rPr>
                  <a:t>triệu</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3200" i="1">
                        <a:latin typeface="Cambria Math" panose="02040503050406030204" pitchFamily="18" charset="0"/>
                        <a:ea typeface="Times New Roman" panose="02020603050405020304" pitchFamily="18" charset="0"/>
                        <a:cs typeface="Times New Roman" panose="02020603050405020304" pitchFamily="18" charset="0"/>
                      </a:rPr>
                      <m:t>140</m:t>
                    </m:r>
                  </m:oMath>
                </a14:m>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cs typeface="Times New Roman" panose="02020603050405020304" pitchFamily="18" charset="0"/>
                  </a:rPr>
                  <a:t>triệu</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smtClean="0">
                    <a:solidFill>
                      <a:srgbClr val="FF0000"/>
                    </a:solidFill>
                  </a:rPr>
                  <a:t> </a:t>
                </a:r>
              </a:p>
              <a:p>
                <a:pPr marL="0" indent="0" algn="just">
                  <a:lnSpc>
                    <a:spcPct val="115000"/>
                  </a:lnSpc>
                  <a:spcBef>
                    <a:spcPts val="600"/>
                  </a:spcBef>
                  <a:buClr>
                    <a:srgbClr val="0000FF"/>
                  </a:buClr>
                  <a:buNone/>
                  <a:tabLst>
                    <a:tab pos="629920" algn="l"/>
                  </a:tabLst>
                </a:pPr>
                <a:r>
                  <a:rPr lang="en-US" sz="3200" b="1" dirty="0" err="1">
                    <a:solidFill>
                      <a:srgbClr val="0000FF"/>
                    </a:solidFill>
                    <a:latin typeface="Times New Roman" panose="02020603050405020304" pitchFamily="18" charset="0"/>
                    <a:ea typeface="Times New Roman" panose="02020603050405020304" pitchFamily="18" charset="0"/>
                  </a:rPr>
                  <a:t>Lời</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smtClean="0">
                    <a:solidFill>
                      <a:srgbClr val="0000FF"/>
                    </a:solidFill>
                    <a:latin typeface="Times New Roman" panose="02020603050405020304" pitchFamily="18" charset="0"/>
                    <a:ea typeface="Times New Roman" panose="02020603050405020304" pitchFamily="18" charset="0"/>
                  </a:rPr>
                  <a:t>giải</a:t>
                </a:r>
                <a:r>
                  <a:rPr lang="en-US" sz="3200" b="1" dirty="0" smtClean="0">
                    <a:solidFill>
                      <a:srgbClr val="0000FF"/>
                    </a:solidFill>
                    <a:latin typeface="Times New Roman" panose="02020603050405020304" pitchFamily="18" charset="0"/>
                    <a:ea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rPr>
                  <a:t>Chọn</a:t>
                </a:r>
                <a:r>
                  <a:rPr lang="en-US" sz="3200" b="1" dirty="0" smtClean="0">
                    <a:solidFill>
                      <a:srgbClr val="FF0000"/>
                    </a:solidFill>
                    <a:latin typeface="Times New Roman" panose="02020603050405020304" pitchFamily="18" charset="0"/>
                    <a:ea typeface="Times New Roman" panose="02020603050405020304" pitchFamily="18" charset="0"/>
                  </a:rPr>
                  <a:t> A</a:t>
                </a:r>
              </a:p>
              <a:p>
                <a:pPr marL="0" indent="0" algn="just">
                  <a:lnSpc>
                    <a:spcPct val="115000"/>
                  </a:lnSpc>
                  <a:spcBef>
                    <a:spcPts val="600"/>
                  </a:spcBef>
                  <a:buClr>
                    <a:srgbClr val="0000FF"/>
                  </a:buClr>
                  <a:buNone/>
                  <a:tabLst>
                    <a:tab pos="629920" algn="l"/>
                  </a:tabLst>
                </a:pPr>
                <a:endParaRPr lang="en-US" sz="3200" dirty="0"/>
              </a:p>
              <a:p>
                <a:pPr marL="0" lvl="0" indent="0" algn="just">
                  <a:lnSpc>
                    <a:spcPct val="115000"/>
                  </a:lnSpc>
                  <a:spcBef>
                    <a:spcPts val="600"/>
                  </a:spcBef>
                  <a:spcAft>
                    <a:spcPts val="0"/>
                  </a:spcAft>
                  <a:buClr>
                    <a:srgbClr val="0000FF"/>
                  </a:buClr>
                  <a:buNone/>
                  <a:tabLst>
                    <a:tab pos="629920" algn="l"/>
                  </a:tabLst>
                </a:pPr>
                <a:endParaRPr lang="vi-VN" sz="3200" dirty="0"/>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371474" y="0"/>
                <a:ext cx="11820526" cy="6807897"/>
              </a:xfrm>
              <a:blipFill rotWithShape="1">
                <a:blip r:embed="rId2"/>
                <a:stretch>
                  <a:fillRect l="-1341" t="-806" r="-12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71474" y="5308741"/>
                <a:ext cx="11783291" cy="1641860"/>
              </a:xfrm>
              <a:prstGeom prst="rect">
                <a:avLst/>
              </a:prstGeom>
            </p:spPr>
            <p:txBody>
              <a:bodyPr wrap="square">
                <a:spAutoFit/>
              </a:bodyPr>
              <a:lstStyle/>
              <a:p>
                <a:pPr marL="629920">
                  <a:lnSpc>
                    <a:spcPct val="115000"/>
                  </a:lnSpc>
                </a:pPr>
                <a:r>
                  <a:rPr lang="en-US" sz="30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marL="629920">
                  <a:lnSpc>
                    <a:spcPct val="115000"/>
                  </a:lnSpc>
                </a:pPr>
                <a:r>
                  <a:rPr lang="en-US" sz="30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Gọi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ngân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𝑋</m:t>
                    </m:r>
                  </m:oMath>
                </a14:m>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𝑌</m:t>
                    </m:r>
                  </m:oMath>
                </a14:m>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lượt</a:t>
                </a:r>
                <a:endParaRPr lang="en-US" sz="3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629920">
                  <a:lnSpc>
                    <a:spcPct val="115000"/>
                  </a:lnSpc>
                </a:pPr>
                <a:r>
                  <a:rPr lang="en-US" sz="3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en-US" sz="3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 giả thiết </a:t>
                </a:r>
                <a14:m>
                  <m:oMath xmlns:m="http://schemas.openxmlformats.org/officeDocument/2006/math">
                    <m:r>
                      <a:rPr lang="pt-BR" sz="3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pt-BR" sz="3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pt-BR" sz="3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pt-BR" sz="3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=320.1</m:t>
                    </m:r>
                    <m:sSup>
                      <m:sSupPr>
                        <m:ctrlPr>
                          <a:rPr lang="en-US" sz="3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pt-BR" sz="3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e>
                      <m:sup>
                        <m:r>
                          <a:rPr lang="pt-BR" sz="3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6</m:t>
                        </m:r>
                      </m:sup>
                    </m:sSup>
                  </m:oMath>
                </a14:m>
                <a:r>
                  <a:rPr lang="pt-BR"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a:t>
                </a:r>
                <a:r>
                  <a:rPr lang="pt-BR" sz="3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71474" y="5308741"/>
                <a:ext cx="11783291" cy="1641860"/>
              </a:xfrm>
              <a:prstGeom prst="rect">
                <a:avLst/>
              </a:prstGeom>
              <a:blipFill rotWithShape="1">
                <a:blip r:embed="rId3"/>
                <a:stretch>
                  <a:fillRect b="-10781"/>
                </a:stretch>
              </a:blipFill>
            </p:spPr>
            <p:txBody>
              <a:bodyPr/>
              <a:lstStyle/>
              <a:p>
                <a:r>
                  <a:rPr lang="en-US">
                    <a:noFill/>
                  </a:rPr>
                  <a:t> </a:t>
                </a:r>
              </a:p>
            </p:txBody>
          </p:sp>
        </mc:Fallback>
      </mc:AlternateContent>
    </p:spTree>
    <p:extLst>
      <p:ext uri="{BB962C8B-B14F-4D97-AF65-F5344CB8AC3E}">
        <p14:creationId xmlns:p14="http://schemas.microsoft.com/office/powerpoint/2010/main" val="251871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left)">
                                      <p:cBhvr>
                                        <p:cTn id="3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166255" y="216019"/>
                <a:ext cx="11991109" cy="1183466"/>
              </a:xfrm>
              <a:prstGeom prst="rect">
                <a:avLst/>
              </a:prstGeom>
            </p:spPr>
            <p:txBody>
              <a:bodyPr wrap="square">
                <a:spAutoFit/>
              </a:bodyPr>
              <a:lstStyle/>
              <a:p>
                <a:pPr marL="629920" indent="-228600" algn="just">
                  <a:lnSpc>
                    <a:spcPct val="115000"/>
                  </a:lnSpc>
                </a:pPr>
                <a:r>
                  <a:rPr lang="pt-BR"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Tổng số tiền cả vốn lẫn lãi nhận được ở ngân hàng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𝑋</m:t>
                    </m:r>
                  </m:oMath>
                </a14:m>
                <a:r>
                  <a:rPr lang="pt-B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sau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15</m:t>
                    </m:r>
                  </m:oMath>
                </a14:m>
                <a:r>
                  <a:rPr lang="pt-B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tháng (5 quý) là</a:t>
                </a:r>
                <a14:m>
                  <m:oMath xmlns:m="http://schemas.openxmlformats.org/officeDocument/2006/math">
                    <m:r>
                      <a:rPr lang="en-US" sz="3200"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1+0,021</m:t>
                            </m:r>
                          </m:e>
                        </m:d>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p>
                    </m:s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1,021</m:t>
                            </m:r>
                          </m:e>
                        </m:d>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66255" y="216019"/>
                <a:ext cx="11991109" cy="1183466"/>
              </a:xfrm>
              <a:prstGeom prst="rect">
                <a:avLst/>
              </a:prstGeom>
              <a:blipFill rotWithShape="1">
                <a:blip r:embed="rId2"/>
                <a:stretch>
                  <a:fillRect t="-4615" r="-1271"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6255" y="1433688"/>
                <a:ext cx="11991109" cy="1797736"/>
              </a:xfrm>
              <a:prstGeom prst="rect">
                <a:avLst/>
              </a:prstGeom>
            </p:spPr>
            <p:txBody>
              <a:bodyPr wrap="square">
                <a:spAutoFit/>
              </a:bodyPr>
              <a:lstStyle/>
              <a:p>
                <a:pPr marL="629920">
                  <a:lnSpc>
                    <a:spcPct val="115000"/>
                  </a:lnSpc>
                </a:pPr>
                <a14:m>
                  <m:oMath xmlns:m="http://schemas.openxmlformats.org/officeDocument/2006/math">
                    <m:r>
                      <a:rPr lang="fr-FR" sz="320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lãi</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15</m:t>
                    </m:r>
                  </m:oMath>
                </a14:m>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sSub>
                      <m:sSub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𝑟</m:t>
                        </m:r>
                      </m:e>
                      <m:sub>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sub>
                    </m:sSub>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1,021</m:t>
                            </m:r>
                          </m:e>
                        </m:d>
                      </m:e>
                      <m:sup>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p>
                    </m:sSup>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d>
                      <m:dPr>
                        <m:begChr m:val="["/>
                        <m:endChr m:val="]"/>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1,021</m:t>
                                </m:r>
                              </m:e>
                            </m:d>
                          </m:e>
                          <m:sup>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p>
                        </m:sSup>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oMath>
                </a14:m>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indent="-228600" algn="just">
                  <a:lnSpc>
                    <a:spcPct val="115000"/>
                  </a:lnSpc>
                </a:pP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vốn</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lẫn</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lãi</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ngân</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hàng</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𝑌</m:t>
                    </m:r>
                  </m:oMath>
                </a14:m>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oMath>
                </a14:m>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1+0,0073</m:t>
                            </m:r>
                          </m:e>
                        </m:d>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sup>
                    </m:s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1,0073</m:t>
                            </m:r>
                          </m:e>
                        </m:d>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sup>
                    </m:sSup>
                  </m:oMath>
                </a14:m>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66255" y="1433688"/>
                <a:ext cx="11991109" cy="1797736"/>
              </a:xfrm>
              <a:prstGeom prst="rect">
                <a:avLst/>
              </a:prstGeom>
              <a:blipFill rotWithShape="1">
                <a:blip r:embed="rId3"/>
                <a:stretch>
                  <a:fillRect t="-2712" r="-12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66255" y="3194876"/>
                <a:ext cx="12192001" cy="2838854"/>
              </a:xfrm>
              <a:prstGeom prst="rect">
                <a:avLst/>
              </a:prstGeom>
            </p:spPr>
            <p:txBody>
              <a:bodyPr wrap="square">
                <a:spAutoFit/>
              </a:bodyPr>
              <a:lstStyle/>
              <a:p>
                <a:pPr marL="629920">
                  <a:lnSpc>
                    <a:spcPct val="115000"/>
                  </a:lnSpc>
                </a:pP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lãi</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oMath>
                </a14:m>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sSub>
                      <m:sSub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𝑟</m:t>
                        </m:r>
                      </m:e>
                      <m:sub>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m:t>
                        </m:r>
                      </m:sub>
                    </m:sSub>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1,0073</m:t>
                            </m:r>
                          </m:e>
                        </m:d>
                      </m:e>
                      <m:sup>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sup>
                    </m:sSup>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d>
                      <m:dPr>
                        <m:begChr m:val="["/>
                        <m:endChr m:val="]"/>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1,0073</m:t>
                                </m:r>
                              </m:e>
                            </m:d>
                          </m:e>
                          <m:sup>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sup>
                        </m:sSup>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oMath>
                </a14:m>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thiết</a:t>
                </a:r>
                <a:endPar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629920">
                  <a:lnSpc>
                    <a:spcPct val="115000"/>
                  </a:lnSpc>
                </a:pPr>
                <a:r>
                  <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d>
                      <m:dPr>
                        <m:begChr m:val="["/>
                        <m:endChr m:val="]"/>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1,021</m:t>
                                </m:r>
                              </m:e>
                            </m:d>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p>
                        </m:s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d>
                      <m:dPr>
                        <m:begChr m:val="["/>
                        <m:endChr m:val="]"/>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1,0073</m:t>
                                </m:r>
                              </m:e>
                            </m:d>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sup>
                        </m:s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=27 507 768,13</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 </a:t>
                </a:r>
                <a:r>
                  <a:rPr lang="fr-FR"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&amp;</m:t>
                            </m:r>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140</m:t>
                            </m:r>
                          </m:e>
                          <m:e>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&amp;</m:t>
                            </m:r>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180</m:t>
                            </m:r>
                          </m:e>
                        </m:eqArr>
                      </m:e>
                    </m:d>
                  </m:oMath>
                </a14:m>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66255" y="3194876"/>
                <a:ext cx="12192001" cy="2838854"/>
              </a:xfrm>
              <a:prstGeom prst="rect">
                <a:avLst/>
              </a:prstGeom>
              <a:blipFill rotWithShape="1">
                <a:blip r:embed="rId4"/>
                <a:stretch>
                  <a:fillRect t="-1931"/>
                </a:stretch>
              </a:blipFill>
            </p:spPr>
            <p:txBody>
              <a:bodyPr/>
              <a:lstStyle/>
              <a:p>
                <a:r>
                  <a:rPr lang="en-US">
                    <a:noFill/>
                  </a:rPr>
                  <a:t> </a:t>
                </a:r>
              </a:p>
            </p:txBody>
          </p:sp>
        </mc:Fallback>
      </mc:AlternateContent>
    </p:spTree>
    <p:extLst>
      <p:ext uri="{BB962C8B-B14F-4D97-AF65-F5344CB8AC3E}">
        <p14:creationId xmlns:p14="http://schemas.microsoft.com/office/powerpoint/2010/main" val="100208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left)">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left)">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left)">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wipe(left)">
                                      <p:cBhvr>
                                        <p:cTn id="3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P spid="10"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0" y="22393"/>
                <a:ext cx="12192000" cy="6807897"/>
              </a:xfrm>
            </p:spPr>
            <p:txBody>
              <a:bodyPr>
                <a:noAutofit/>
              </a:bodyPr>
              <a:lstStyle/>
              <a:p>
                <a:pPr marL="629920" lvl="0" indent="-629920">
                  <a:lnSpc>
                    <a:spcPct val="115000"/>
                  </a:lnSpc>
                  <a:spcBef>
                    <a:spcPts val="600"/>
                  </a:spcBef>
                  <a:buNone/>
                  <a:tabLst>
                    <a:tab pos="629920" algn="l"/>
                  </a:tabLst>
                </a:pPr>
                <a:r>
                  <a:rPr lang="en-US" sz="3200" b="1" smtClean="0">
                    <a:solidFill>
                      <a:srgbClr val="3333FF"/>
                    </a:solidFill>
                  </a:rPr>
                  <a:t>Câu 36</a:t>
                </a:r>
                <a:r>
                  <a:rPr lang="en-US" sz="3200" b="1" dirty="0">
                    <a:solidFill>
                      <a:srgbClr val="3333FF"/>
                    </a:solidFill>
                  </a:rPr>
                  <a:t>. </a:t>
                </a:r>
                <a:r>
                  <a:rPr lang="en-US" sz="3200" dirty="0">
                    <a:solidFill>
                      <a:prstClr val="black"/>
                    </a:solidFill>
                    <a:latin typeface="Times New Roman" panose="02020603050405020304" pitchFamily="18" charset="0"/>
                    <a:ea typeface="Times New Roman" panose="02020603050405020304" pitchFamily="18" charset="0"/>
                  </a:rPr>
                  <a:t>Tìm </a:t>
                </a:r>
                <a:r>
                  <a:rPr lang="en-US" sz="3200" dirty="0" err="1">
                    <a:solidFill>
                      <a:prstClr val="black"/>
                    </a:solidFill>
                    <a:latin typeface="Times New Roman" panose="02020603050405020304" pitchFamily="18" charset="0"/>
                    <a:ea typeface="Times New Roman" panose="02020603050405020304" pitchFamily="18" charset="0"/>
                  </a:rPr>
                  <a:t>tất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giá</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trị</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tham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để</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hàm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𝑙𝑛</m:t>
                        </m:r>
                      </m:fName>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e>
                    </m:func>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nghịch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biến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khoảng</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m:t>
                        </m:r>
                      </m:e>
                    </m:d>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200" dirty="0">
                  <a:solidFill>
                    <a:prstClr val="black"/>
                  </a:solidFill>
                </a:endParaRPr>
              </a:p>
              <a:p>
                <a:pPr marL="629920" lvl="0" indent="0" algn="just">
                  <a:lnSpc>
                    <a:spcPct val="115000"/>
                  </a:lnSpc>
                  <a:spcBef>
                    <a:spcPts val="0"/>
                  </a:spcBef>
                  <a:buNone/>
                  <a:tabLst>
                    <a:tab pos="3599815" algn="l"/>
                    <a:tab pos="5039995" algn="l"/>
                  </a:tabLst>
                </a:pP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𝟑</m:t>
                        </m:r>
                        <m:r>
                          <a:rPr lang="en-US" sz="3200" b="1" i="1" smtClean="0">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e>
                    </m:d>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d>
                      <m:dPr>
                        <m:begChr m:val=""/>
                        <m:ctrlP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smtClean="0">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𝟑</m:t>
                        </m:r>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e>
                    </m:d>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p>
              <a:p>
                <a:pPr marL="629920" lvl="0" indent="0" algn="just">
                  <a:lnSpc>
                    <a:spcPct val="115000"/>
                  </a:lnSpc>
                  <a:spcBef>
                    <a:spcPts val="0"/>
                  </a:spcBef>
                  <a:buNone/>
                  <a:tabLst>
                    <a:tab pos="3599815" algn="l"/>
                    <a:tab pos="5039995" algn="l"/>
                  </a:tabLst>
                </a:pP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𝟑</m:t>
                        </m:r>
                      </m:e>
                    </m:d>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3200" b="1" i="1">
                        <a:solidFill>
                          <a:srgbClr val="0000FF"/>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𝟑</m:t>
                        </m:r>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𝟑</m:t>
                        </m:r>
                      </m:e>
                    </m:d>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200" dirty="0">
                  <a:solidFill>
                    <a:prstClr val="black"/>
                  </a:solidFill>
                  <a:ea typeface="Calibri" panose="020F0502020204030204" pitchFamily="34" charset="0"/>
                  <a:cs typeface="Times New Roman" panose="02020603050405020304" pitchFamily="18" charset="0"/>
                </a:endParaRPr>
              </a:p>
              <a:p>
                <a:pPr marL="0" indent="0">
                  <a:lnSpc>
                    <a:spcPct val="100000"/>
                  </a:lnSpc>
                  <a:spcBef>
                    <a:spcPts val="0"/>
                  </a:spcBef>
                  <a:buNone/>
                </a:pPr>
                <a:r>
                  <a:rPr lang="en-US" sz="3200" b="1" dirty="0" smtClean="0">
                    <a:solidFill>
                      <a:srgbClr val="FF0000"/>
                    </a:solidFill>
                  </a:rPr>
                  <a:t> </a:t>
                </a:r>
                <a:r>
                  <a:rPr lang="en-US" sz="3200" b="1" dirty="0" err="1" smtClean="0">
                    <a:solidFill>
                      <a:srgbClr val="3333FF"/>
                    </a:solidFill>
                  </a:rPr>
                  <a:t>Lời</a:t>
                </a:r>
                <a:r>
                  <a:rPr lang="en-US" sz="3200" b="1" dirty="0" smtClean="0">
                    <a:solidFill>
                      <a:srgbClr val="3333FF"/>
                    </a:solidFill>
                  </a:rPr>
                  <a:t> </a:t>
                </a:r>
                <a:r>
                  <a:rPr lang="en-US" sz="3200" b="1" dirty="0" err="1" smtClean="0">
                    <a:solidFill>
                      <a:srgbClr val="3333FF"/>
                    </a:solidFill>
                  </a:rPr>
                  <a:t>giải</a:t>
                </a:r>
                <a:r>
                  <a:rPr lang="en-US" sz="3200" b="1" dirty="0" smtClean="0">
                    <a:solidFill>
                      <a:srgbClr val="3333FF"/>
                    </a:solidFill>
                  </a:rPr>
                  <a:t>	</a:t>
                </a:r>
                <a:r>
                  <a:rPr lang="en-US" sz="3200" b="1" dirty="0" err="1" smtClean="0">
                    <a:solidFill>
                      <a:srgbClr val="FF0000"/>
                    </a:solidFill>
                  </a:rPr>
                  <a:t>Chọn</a:t>
                </a:r>
                <a:r>
                  <a:rPr lang="en-US" sz="3200" b="1" dirty="0" smtClean="0">
                    <a:solidFill>
                      <a:srgbClr val="FF0000"/>
                    </a:solidFill>
                  </a:rPr>
                  <a:t> B</a:t>
                </a:r>
              </a:p>
              <a:p>
                <a:pPr marL="0" lvl="0" indent="0">
                  <a:lnSpc>
                    <a:spcPct val="115000"/>
                  </a:lnSpc>
                  <a:spcBef>
                    <a:spcPts val="0"/>
                  </a:spcBef>
                  <a:buNone/>
                </a:pPr>
                <a:r>
                  <a:rPr lang="fr-FR" sz="3200" dirty="0">
                    <a:solidFill>
                      <a:prstClr val="black"/>
                    </a:solidFill>
                    <a:latin typeface="Times New Roman" panose="02020603050405020304" pitchFamily="18" charset="0"/>
                    <a:ea typeface="Times New Roman" panose="02020603050405020304" pitchFamily="18" charset="0"/>
                  </a:rPr>
                  <a:t>Ta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𝑙𝑛</m:t>
                        </m:r>
                      </m:fName>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16</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+1</m:t>
                            </m:r>
                          </m:e>
                        </m:d>
                      </m:e>
                    </m:func>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+1</m:t>
                        </m:r>
                      </m:e>
                    </m:d>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+2</m:t>
                    </m:r>
                  </m:oMath>
                </a14:m>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14:m>
                  <m:oMathPara xmlns:m="http://schemas.openxmlformats.org/officeDocument/2006/math">
                    <m:oMathParaPr>
                      <m:jc m:val="centerGroup"/>
                    </m:oMathParaPr>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𝑦</m:t>
                          </m:r>
                        </m:e>
                        <m:sup>
                          <m:r>
                            <a:rPr lang="en-US" sz="3200" i="1">
                              <a:solidFill>
                                <a:prstClr val="black"/>
                              </a:solidFill>
                              <a:latin typeface="Cambria Math" panose="02040503050406030204" pitchFamily="18" charset="0"/>
                              <a:ea typeface="Times New Roman" panose="02020603050405020304" pitchFamily="18" charset="0"/>
                            </a:rPr>
                            <m:t>′</m:t>
                          </m:r>
                        </m:sup>
                      </m:sSup>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32</m:t>
                          </m:r>
                          <m:r>
                            <a:rPr lang="en-US" sz="3200" i="1">
                              <a:solidFill>
                                <a:prstClr val="black"/>
                              </a:solidFill>
                              <a:latin typeface="Cambria Math" panose="02040503050406030204" pitchFamily="18" charset="0"/>
                              <a:ea typeface="Times New Roman" panose="02020603050405020304" pitchFamily="18" charset="0"/>
                            </a:rPr>
                            <m:t>𝑥</m:t>
                          </m:r>
                        </m:num>
                        <m:den>
                          <m:r>
                            <a:rPr lang="en-US" sz="3200" i="1">
                              <a:solidFill>
                                <a:prstClr val="black"/>
                              </a:solidFill>
                              <a:latin typeface="Cambria Math" panose="02040503050406030204" pitchFamily="18" charset="0"/>
                              <a:ea typeface="Times New Roman" panose="02020603050405020304" pitchFamily="18" charset="0"/>
                            </a:rPr>
                            <m:t>16</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+1</m:t>
                          </m:r>
                        </m:den>
                      </m:f>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+1</m:t>
                          </m:r>
                        </m:e>
                      </m:d>
                    </m:oMath>
                  </m:oMathPara>
                </a14:m>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r>
                  <a:rPr lang="en-US" sz="3200" dirty="0" err="1">
                    <a:solidFill>
                      <a:prstClr val="black"/>
                    </a:solidFill>
                    <a:latin typeface="Times New Roman" panose="02020603050405020304" pitchFamily="18" charset="0"/>
                    <a:ea typeface="Times New Roman" panose="02020603050405020304" pitchFamily="18" charset="0"/>
                  </a:rPr>
                  <a:t>Hàm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smtClean="0">
                    <a:solidFill>
                      <a:prstClr val="black"/>
                    </a:solidFill>
                    <a:latin typeface="Times New Roman" panose="02020603050405020304" pitchFamily="18" charset="0"/>
                    <a:ea typeface="Times New Roman" panose="02020603050405020304" pitchFamily="18" charset="0"/>
                  </a:rPr>
                  <a:t>nghịch</a:t>
                </a:r>
                <a:r>
                  <a:rPr lang="en-US" sz="3200" dirty="0" smtClean="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biến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trên</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ℝ</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chỉ</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khi</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𝑦</m:t>
                        </m:r>
                      </m:e>
                      <m:sup>
                        <m:r>
                          <a:rPr lang="en-US" sz="3200" i="1">
                            <a:solidFill>
                              <a:prstClr val="black"/>
                            </a:solidFill>
                            <a:latin typeface="Cambria Math" panose="02040503050406030204" pitchFamily="18" charset="0"/>
                            <a:ea typeface="Times New Roman" panose="02020603050405020304" pitchFamily="18" charset="0"/>
                          </a:rPr>
                          <m:t>′</m:t>
                        </m:r>
                      </m:sup>
                    </m:sSup>
                    <m:r>
                      <a:rPr lang="en-US" sz="3200" i="1">
                        <a:solidFill>
                          <a:prstClr val="black"/>
                        </a:solidFill>
                        <a:latin typeface="Cambria Math" panose="02040503050406030204" pitchFamily="18" charset="0"/>
                        <a:ea typeface="Times New Roman" panose="02020603050405020304" pitchFamily="18" charset="0"/>
                      </a:rPr>
                      <m:t>≤0,∀</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ℝ</m:t>
                    </m:r>
                  </m:oMath>
                </a14:m>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14:m>
                  <m:oMathPara xmlns:m="http://schemas.openxmlformats.org/officeDocument/2006/math">
                    <m:oMathParaPr>
                      <m:jc m:val="centerGroup"/>
                    </m:oMathParaPr>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32</m:t>
                          </m:r>
                          <m:r>
                            <a:rPr lang="en-US" sz="3200" i="1">
                              <a:solidFill>
                                <a:prstClr val="black"/>
                              </a:solidFill>
                              <a:latin typeface="Cambria Math" panose="02040503050406030204" pitchFamily="18" charset="0"/>
                              <a:ea typeface="Times New Roman" panose="02020603050405020304" pitchFamily="18" charset="0"/>
                            </a:rPr>
                            <m:t>𝑥</m:t>
                          </m:r>
                        </m:num>
                        <m:den>
                          <m:r>
                            <a:rPr lang="en-US" sz="3200" i="1">
                              <a:solidFill>
                                <a:prstClr val="black"/>
                              </a:solidFill>
                              <a:latin typeface="Cambria Math" panose="02040503050406030204" pitchFamily="18" charset="0"/>
                              <a:ea typeface="Times New Roman" panose="02020603050405020304" pitchFamily="18" charset="0"/>
                            </a:rPr>
                            <m:t>16</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+1</m:t>
                          </m:r>
                        </m:den>
                      </m:f>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+1</m:t>
                          </m:r>
                        </m:e>
                      </m:d>
                      <m:r>
                        <a:rPr lang="en-US" sz="3200" i="1">
                          <a:solidFill>
                            <a:prstClr val="black"/>
                          </a:solidFill>
                          <a:latin typeface="Cambria Math" panose="02040503050406030204" pitchFamily="18" charset="0"/>
                          <a:ea typeface="Times New Roman" panose="02020603050405020304" pitchFamily="18" charset="0"/>
                        </a:rPr>
                        <m:t>≤0,∀</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ℝ</m:t>
                      </m:r>
                    </m:oMath>
                  </m:oMathPara>
                </a14:m>
                <a:endParaRPr lang="vi-VN" sz="3200" dirty="0"/>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0" y="22393"/>
                <a:ext cx="12192000" cy="6807897"/>
              </a:xfrm>
              <a:blipFill rotWithShape="1">
                <a:blip r:embed="rId2"/>
                <a:stretch>
                  <a:fillRect l="-1250" t="-806"/>
                </a:stretch>
              </a:blipFill>
            </p:spPr>
            <p:txBody>
              <a:bodyPr/>
              <a:lstStyle/>
              <a:p>
                <a:r>
                  <a:rPr lang="en-US">
                    <a:noFill/>
                  </a:rPr>
                  <a:t> </a:t>
                </a:r>
              </a:p>
            </p:txBody>
          </p:sp>
        </mc:Fallback>
      </mc:AlternateContent>
    </p:spTree>
    <p:extLst>
      <p:ext uri="{BB962C8B-B14F-4D97-AF65-F5344CB8AC3E}">
        <p14:creationId xmlns:p14="http://schemas.microsoft.com/office/powerpoint/2010/main" val="21149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30000"/>
                                  </p:iterate>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0"/>
                <a:ext cx="11811000" cy="5955926"/>
              </a:xfrm>
              <a:prstGeom prst="rect">
                <a:avLst/>
              </a:prstGeom>
            </p:spPr>
            <p:txBody>
              <a:bodyPr wrap="square">
                <a:spAutoFit/>
              </a:bodyPr>
              <a:lstStyle/>
              <a:p>
                <a:pPr>
                  <a:lnSpc>
                    <a:spcPct val="115000"/>
                  </a:lnSpc>
                </a:pPr>
                <a:r>
                  <a:rPr lang="en-US" sz="3200" dirty="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Cách</a:t>
                </a:r>
                <a:r>
                  <a:rPr lang="en-US" sz="3200" b="1" dirty="0">
                    <a:solidFill>
                      <a:prstClr val="black"/>
                    </a:solidFill>
                    <a:latin typeface="Times New Roman" panose="02020603050405020304" pitchFamily="18" charset="0"/>
                    <a:ea typeface="Times New Roman" panose="02020603050405020304" pitchFamily="18" charset="0"/>
                  </a:rPr>
                  <a:t> 1</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32</m:t>
                        </m:r>
                        <m:r>
                          <a:rPr lang="en-US" sz="3200" i="1">
                            <a:solidFill>
                              <a:prstClr val="black"/>
                            </a:solidFill>
                            <a:latin typeface="Cambria Math" panose="02040503050406030204" pitchFamily="18" charset="0"/>
                            <a:ea typeface="Times New Roman" panose="02020603050405020304" pitchFamily="18" charset="0"/>
                          </a:rPr>
                          <m:t>𝑥</m:t>
                        </m:r>
                      </m:num>
                      <m:den>
                        <m:r>
                          <a:rPr lang="en-US" sz="3200" i="1">
                            <a:solidFill>
                              <a:prstClr val="black"/>
                            </a:solidFill>
                            <a:latin typeface="Cambria Math" panose="02040503050406030204" pitchFamily="18" charset="0"/>
                            <a:ea typeface="Times New Roman" panose="02020603050405020304" pitchFamily="18" charset="0"/>
                          </a:rPr>
                          <m:t>16</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+1</m:t>
                        </m:r>
                      </m:den>
                    </m:f>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+1</m:t>
                        </m:r>
                      </m:e>
                    </m:d>
                    <m:r>
                      <a:rPr lang="en-US" sz="3200" i="1">
                        <a:solidFill>
                          <a:prstClr val="black"/>
                        </a:solidFill>
                        <a:latin typeface="Cambria Math" panose="02040503050406030204" pitchFamily="18" charset="0"/>
                        <a:ea typeface="Times New Roman" panose="02020603050405020304" pitchFamily="18" charset="0"/>
                      </a:rPr>
                      <m:t>≤0,∀</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ℝ</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32</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+1</m:t>
                        </m:r>
                      </m:e>
                    </m:d>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16</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+1</m:t>
                        </m:r>
                      </m:e>
                    </m:d>
                    <m:r>
                      <a:rPr lang="en-US" sz="3200" i="1">
                        <a:solidFill>
                          <a:prstClr val="black"/>
                        </a:solidFill>
                        <a:latin typeface="Cambria Math" panose="02040503050406030204" pitchFamily="18" charset="0"/>
                        <a:ea typeface="Times New Roman" panose="02020603050405020304" pitchFamily="18" charset="0"/>
                      </a:rPr>
                      <m:t>≤0,∀</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ℝ</m:t>
                    </m:r>
                  </m:oMath>
                </a14:m>
                <a:endParaRPr lang="en-US" sz="3200" dirty="0">
                  <a:solidFill>
                    <a:prstClr val="black"/>
                  </a:solidFill>
                  <a:latin typeface="Times New Roman" panose="02020603050405020304" pitchFamily="18" charset="0"/>
                  <a:ea typeface="Times New Roman" panose="02020603050405020304" pitchFamily="18" charset="0"/>
                </a:endParaRPr>
              </a:p>
              <a:p>
                <a:pPr>
                  <a:lnSpc>
                    <a:spcPct val="115000"/>
                  </a:lnSpc>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−16</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+1</m:t>
                        </m:r>
                      </m:e>
                    </m:d>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+32</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+1</m:t>
                        </m:r>
                      </m:e>
                    </m:d>
                    <m:r>
                      <a:rPr lang="en-US" sz="3200" i="1">
                        <a:solidFill>
                          <a:prstClr val="black"/>
                        </a:solidFill>
                        <a:latin typeface="Cambria Math" panose="02040503050406030204" pitchFamily="18" charset="0"/>
                        <a:ea typeface="Times New Roman" panose="02020603050405020304" pitchFamily="18" charset="0"/>
                      </a:rPr>
                      <m:t>≤0,∀</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ℝ</m:t>
                    </m:r>
                  </m:oMath>
                </a14:m>
                <a:r>
                  <a:rPr lang="en-US" sz="3200" dirty="0">
                    <a:solidFill>
                      <a:prstClr val="black"/>
                    </a:solidFill>
                    <a:latin typeface="Times New Roman" panose="02020603050405020304" pitchFamily="18" charset="0"/>
                    <a:ea typeface="Times New Roman" panose="02020603050405020304" pitchFamily="18" charset="0"/>
                  </a:rPr>
                  <a:t> (1)</a:t>
                </a:r>
              </a:p>
              <a:p>
                <a:pPr>
                  <a:lnSpc>
                    <a:spcPct val="115000"/>
                  </a:lnSpc>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rPr>
                            </m:ctrlPr>
                          </m:eqArrPr>
                          <m:e>
                            <m:r>
                              <a:rPr lang="en-US" sz="3200" i="1">
                                <a:solidFill>
                                  <a:prstClr val="black"/>
                                </a:solidFill>
                                <a:latin typeface="Cambria Math" panose="02040503050406030204" pitchFamily="18" charset="0"/>
                                <a:ea typeface="Times New Roman" panose="02020603050405020304" pitchFamily="18" charset="0"/>
                              </a:rPr>
                              <m:t>&amp;−16</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+1</m:t>
                                </m:r>
                              </m:e>
                            </m:d>
                            <m:r>
                              <a:rPr lang="en-US" sz="3200" i="1">
                                <a:solidFill>
                                  <a:prstClr val="black"/>
                                </a:solidFill>
                                <a:latin typeface="Cambria Math" panose="02040503050406030204" pitchFamily="18" charset="0"/>
                                <a:ea typeface="Times New Roman" panose="02020603050405020304" pitchFamily="18" charset="0"/>
                              </a:rPr>
                              <m:t>&lt;0</m:t>
                            </m:r>
                          </m:e>
                          <m:e>
                            <m:r>
                              <a:rPr lang="en-US" sz="3200" i="1">
                                <a:solidFill>
                                  <a:prstClr val="black"/>
                                </a:solidFill>
                                <a:latin typeface="Cambria Math" panose="02040503050406030204" pitchFamily="18" charset="0"/>
                                <a:ea typeface="Times New Roman" panose="02020603050405020304" pitchFamily="18" charset="0"/>
                              </a:rPr>
                              <m:t>&amp;</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𝛥</m:t>
                                </m:r>
                              </m:e>
                              <m:sup>
                                <m:r>
                                  <a:rPr lang="en-US" sz="3200" i="1">
                                    <a:solidFill>
                                      <a:prstClr val="black"/>
                                    </a:solidFill>
                                    <a:latin typeface="Cambria Math" panose="02040503050406030204" pitchFamily="18" charset="0"/>
                                    <a:ea typeface="Times New Roman" panose="02020603050405020304" pitchFamily="18" charset="0"/>
                                  </a:rPr>
                                  <m:t>′</m:t>
                                </m:r>
                              </m:sup>
                            </m:sSup>
                            <m:r>
                              <a:rPr lang="en-US" sz="3200" i="1">
                                <a:solidFill>
                                  <a:prstClr val="black"/>
                                </a:solidFill>
                                <a:latin typeface="Cambria Math" panose="02040503050406030204" pitchFamily="18" charset="0"/>
                                <a:ea typeface="Times New Roman" panose="02020603050405020304" pitchFamily="18" charset="0"/>
                              </a:rPr>
                              <m:t>=1</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6</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−16</m:t>
                            </m:r>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+1</m:t>
                                    </m:r>
                                  </m:e>
                                </m:d>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≤0</m:t>
                            </m:r>
                          </m:e>
                        </m:eqArr>
                      </m:e>
                    </m:d>
                    <m:r>
                      <a:rPr lang="en-US" sz="3200" i="1">
                        <a:solidFill>
                          <a:prstClr val="black"/>
                        </a:solidFill>
                        <a:latin typeface="Cambria Math" panose="02040503050406030204" pitchFamily="18" charset="0"/>
                        <a:ea typeface="Times New Roman" panose="020206030504050203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rPr>
                            </m:ctrlPr>
                          </m:eqArrPr>
                          <m:e>
                            <m:r>
                              <a:rPr lang="en-US" sz="3200" i="1">
                                <a:solidFill>
                                  <a:prstClr val="black"/>
                                </a:solidFill>
                                <a:latin typeface="Cambria Math" panose="02040503050406030204" pitchFamily="18" charset="0"/>
                                <a:ea typeface="Times New Roman" panose="02020603050405020304" pitchFamily="18" charset="0"/>
                              </a:rPr>
                              <m:t>&amp;</m:t>
                            </m:r>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&gt;−1</m:t>
                            </m:r>
                          </m:e>
                          <m:e>
                            <m:r>
                              <a:rPr lang="en-US" sz="3200" i="1">
                                <a:solidFill>
                                  <a:prstClr val="black"/>
                                </a:solidFill>
                                <a:latin typeface="Cambria Math" panose="02040503050406030204" pitchFamily="18" charset="0"/>
                                <a:ea typeface="Times New Roman" panose="02020603050405020304" pitchFamily="18" charset="0"/>
                              </a:rPr>
                              <m:t>&amp;−16</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𝑚</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−32</m:t>
                            </m:r>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+240≤0</m:t>
                            </m:r>
                          </m:e>
                        </m:eqArr>
                      </m:e>
                    </m:d>
                  </m:oMath>
                </a14:m>
                <a:r>
                  <a:rPr lang="en-US" sz="3200" dirty="0">
                    <a:solidFill>
                      <a:prstClr val="black"/>
                    </a:solidFill>
                    <a:latin typeface="Times New Roman" panose="02020603050405020304" pitchFamily="18" charset="0"/>
                    <a:ea typeface="Times New Roman" panose="02020603050405020304" pitchFamily="18" charset="0"/>
                  </a:rPr>
                  <a:t> </a:t>
                </a:r>
                <a:endParaRPr lang="en-US" sz="3200" i="1" dirty="0" smtClean="0">
                  <a:solidFill>
                    <a:prstClr val="black"/>
                  </a:solidFill>
                  <a:latin typeface="Cambria Math" panose="02040503050406030204" pitchFamily="18" charset="0"/>
                  <a:ea typeface="Times New Roman" panose="02020603050405020304" pitchFamily="18" charset="0"/>
                  <a:cs typeface="Cambria Math" panose="02040503050406030204" pitchFamily="18" charset="0"/>
                </a:endParaRPr>
              </a:p>
              <a:p>
                <a:pPr>
                  <a:lnSpc>
                    <a:spcPct val="115000"/>
                  </a:lnSpc>
                </a:pPr>
                <a14:m>
                  <m:oMathPara xmlns:m="http://schemas.openxmlformats.org/officeDocument/2006/math">
                    <m:oMathParaPr>
                      <m:jc m:val="centerGroup"/>
                    </m:oMathParaPr>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rPr>
                              </m:ctrlPr>
                            </m:eqArrPr>
                            <m:e>
                              <m:r>
                                <a:rPr lang="en-US" sz="3200" i="1">
                                  <a:solidFill>
                                    <a:prstClr val="black"/>
                                  </a:solidFill>
                                  <a:latin typeface="Cambria Math" panose="02040503050406030204" pitchFamily="18" charset="0"/>
                                  <a:ea typeface="Times New Roman" panose="02020603050405020304" pitchFamily="18" charset="0"/>
                                </a:rPr>
                                <m:t>&amp;</m:t>
                              </m:r>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&gt;−1</m:t>
                              </m:r>
                            </m:e>
                            <m:e>
                              <m:r>
                                <a:rPr lang="en-US" sz="3200" i="1">
                                  <a:solidFill>
                                    <a:prstClr val="black"/>
                                  </a:solidFill>
                                  <a:latin typeface="Cambria Math" panose="02040503050406030204" pitchFamily="18" charset="0"/>
                                  <a:ea typeface="Times New Roman" panose="02020603050405020304" pitchFamily="18" charset="0"/>
                                </a:rPr>
                                <m:t>&amp;</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rPr>
                                      </m:ctrlPr>
                                    </m:eqArrPr>
                                    <m:e>
                                      <m:r>
                                        <a:rPr lang="en-US" sz="3200" i="1">
                                          <a:solidFill>
                                            <a:prstClr val="black"/>
                                          </a:solidFill>
                                          <a:latin typeface="Cambria Math" panose="02040503050406030204" pitchFamily="18" charset="0"/>
                                          <a:ea typeface="Times New Roman" panose="02020603050405020304" pitchFamily="18" charset="0"/>
                                        </a:rPr>
                                        <m:t>&amp;</m:t>
                                      </m:r>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≤−5</m:t>
                                      </m:r>
                                    </m:e>
                                    <m:e>
                                      <m:r>
                                        <a:rPr lang="en-US" sz="3200" i="1">
                                          <a:solidFill>
                                            <a:prstClr val="black"/>
                                          </a:solidFill>
                                          <a:latin typeface="Cambria Math" panose="02040503050406030204" pitchFamily="18" charset="0"/>
                                          <a:ea typeface="Times New Roman" panose="02020603050405020304" pitchFamily="18" charset="0"/>
                                        </a:rPr>
                                        <m:t>&amp;</m:t>
                                      </m:r>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≥3</m:t>
                                      </m:r>
                                    </m:e>
                                  </m:eqArr>
                                </m:e>
                              </m:d>
                            </m:e>
                          </m:eqArr>
                        </m:e>
                      </m:d>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≥3.</m:t>
                      </m:r>
                    </m:oMath>
                  </m:oMathPara>
                </a14:m>
                <a:endParaRPr lang="en-US" sz="3200" dirty="0">
                  <a:solidFill>
                    <a:prstClr val="black"/>
                  </a:solidFill>
                  <a:latin typeface="Times New Roman" panose="02020603050405020304" pitchFamily="18" charset="0"/>
                  <a:ea typeface="Times New Roman" panose="02020603050405020304" pitchFamily="18" charset="0"/>
                </a:endParaRPr>
              </a:p>
              <a:p>
                <a:pPr>
                  <a:lnSpc>
                    <a:spcPct val="115000"/>
                  </a:lnSpc>
                </a:pPr>
                <a:r>
                  <a:rPr lang="en-US" sz="3200" dirty="0">
                    <a:solidFill>
                      <a:prstClr val="black"/>
                    </a:solidFill>
                    <a:latin typeface="Times New Roman" panose="02020603050405020304" pitchFamily="18" charset="0"/>
                    <a:ea typeface="Times New Roman" panose="02020603050405020304" pitchFamily="18" charset="0"/>
                  </a:rPr>
                  <a:t>TH: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=−1</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thì</a:t>
                </a:r>
                <a:r>
                  <a:rPr lang="en-US" sz="3200" dirty="0">
                    <a:solidFill>
                      <a:prstClr val="black"/>
                    </a:solidFill>
                    <a:latin typeface="Times New Roman" panose="02020603050405020304" pitchFamily="18" charset="0"/>
                    <a:ea typeface="Times New Roman" panose="02020603050405020304" pitchFamily="18" charset="0"/>
                  </a:rPr>
                  <a:t> (1) </a:t>
                </a:r>
                <a:r>
                  <a:rPr lang="en-US" sz="3200" dirty="0" err="1">
                    <a:solidFill>
                      <a:prstClr val="black"/>
                    </a:solidFill>
                    <a:latin typeface="Times New Roman" panose="02020603050405020304" pitchFamily="18" charset="0"/>
                    <a:ea typeface="Times New Roman" panose="02020603050405020304" pitchFamily="18" charset="0"/>
                  </a:rPr>
                  <a:t>thành</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≤0</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nên</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=−1</m:t>
                    </m:r>
                  </m:oMath>
                </a14:m>
                <a:r>
                  <a:rPr lang="vi-VN" sz="3200" dirty="0">
                    <a:solidFill>
                      <a:prstClr val="black"/>
                    </a:solidFill>
                    <a:latin typeface="Times New Roman" panose="02020603050405020304" pitchFamily="18" charset="0"/>
                    <a:ea typeface="Times New Roman" panose="02020603050405020304" pitchFamily="18" charset="0"/>
                  </a:rPr>
                  <a:t>không thỏa mãn</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0" y="0"/>
                <a:ext cx="11811000" cy="5955926"/>
              </a:xfrm>
              <a:prstGeom prst="rect">
                <a:avLst/>
              </a:prstGeom>
              <a:blipFill>
                <a:blip r:embed="rId2"/>
                <a:stretch>
                  <a:fillRect l="-3715" b="-1638"/>
                </a:stretch>
              </a:blipFill>
            </p:spPr>
            <p:txBody>
              <a:bodyPr/>
              <a:lstStyle/>
              <a:p>
                <a:r>
                  <a:rPr lang="en-US">
                    <a:noFill/>
                  </a:rPr>
                  <a:t> </a:t>
                </a:r>
              </a:p>
            </p:txBody>
          </p:sp>
        </mc:Fallback>
      </mc:AlternateContent>
    </p:spTree>
    <p:extLst>
      <p:ext uri="{BB962C8B-B14F-4D97-AF65-F5344CB8AC3E}">
        <p14:creationId xmlns:p14="http://schemas.microsoft.com/office/powerpoint/2010/main" val="149315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28600" y="164036"/>
                <a:ext cx="11963400" cy="4529958"/>
              </a:xfrm>
              <a:prstGeom prst="rect">
                <a:avLst/>
              </a:prstGeom>
            </p:spPr>
            <p:txBody>
              <a:bodyPr wrap="square">
                <a:spAutoFit/>
              </a:bodyPr>
              <a:lstStyle/>
              <a:p>
                <a:pPr>
                  <a:lnSpc>
                    <a:spcPct val="115000"/>
                  </a:lnSpc>
                </a:pPr>
                <a:r>
                  <a:rPr lang="en-US" sz="3200" dirty="0" smtClean="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Cách</a:t>
                </a:r>
                <a:r>
                  <a:rPr lang="en-US" sz="3200" b="1" dirty="0">
                    <a:solidFill>
                      <a:prstClr val="black"/>
                    </a:solidFill>
                    <a:latin typeface="Times New Roman" panose="02020603050405020304" pitchFamily="18" charset="0"/>
                    <a:ea typeface="Times New Roman" panose="02020603050405020304" pitchFamily="18" charset="0"/>
                  </a:rPr>
                  <a:t> 2</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32</m:t>
                        </m:r>
                        <m:r>
                          <a:rPr lang="en-US" sz="3200" i="1">
                            <a:solidFill>
                              <a:prstClr val="black"/>
                            </a:solidFill>
                            <a:latin typeface="Cambria Math" panose="02040503050406030204" pitchFamily="18" charset="0"/>
                            <a:ea typeface="Times New Roman" panose="02020603050405020304" pitchFamily="18" charset="0"/>
                          </a:rPr>
                          <m:t>𝑥</m:t>
                        </m:r>
                      </m:num>
                      <m:den>
                        <m:r>
                          <a:rPr lang="en-US" sz="3200" i="1">
                            <a:solidFill>
                              <a:prstClr val="black"/>
                            </a:solidFill>
                            <a:latin typeface="Cambria Math" panose="02040503050406030204" pitchFamily="18" charset="0"/>
                            <a:ea typeface="Times New Roman" panose="02020603050405020304" pitchFamily="18" charset="0"/>
                          </a:rPr>
                          <m:t>16</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+1</m:t>
                        </m:r>
                      </m:den>
                    </m:f>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+1</m:t>
                        </m:r>
                      </m:e>
                    </m:d>
                    <m:r>
                      <a:rPr lang="en-US" sz="3200" i="1">
                        <a:solidFill>
                          <a:prstClr val="black"/>
                        </a:solidFill>
                        <a:latin typeface="Cambria Math" panose="02040503050406030204" pitchFamily="18" charset="0"/>
                        <a:ea typeface="Times New Roman" panose="02020603050405020304" pitchFamily="18" charset="0"/>
                      </a:rPr>
                      <m:t>≤0,∀</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ℝ</m:t>
                    </m:r>
                  </m:oMath>
                </a14:m>
                <a:endParaRPr lang="en-US" sz="3200" dirty="0">
                  <a:solidFill>
                    <a:prstClr val="black"/>
                  </a:solidFill>
                  <a:latin typeface="Times New Roman" panose="02020603050405020304" pitchFamily="18" charset="0"/>
                  <a:ea typeface="Times New Roman" panose="02020603050405020304" pitchFamily="18" charset="0"/>
                </a:endParaRPr>
              </a:p>
              <a:p>
                <a:pPr>
                  <a:lnSpc>
                    <a:spcPct val="115000"/>
                  </a:lnSpc>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32</m:t>
                        </m:r>
                        <m:r>
                          <a:rPr lang="en-US" sz="3200" i="1">
                            <a:solidFill>
                              <a:prstClr val="black"/>
                            </a:solidFill>
                            <a:latin typeface="Cambria Math" panose="02040503050406030204" pitchFamily="18" charset="0"/>
                            <a:ea typeface="Times New Roman" panose="02020603050405020304" pitchFamily="18" charset="0"/>
                          </a:rPr>
                          <m:t>𝑥</m:t>
                        </m:r>
                      </m:num>
                      <m:den>
                        <m:r>
                          <a:rPr lang="en-US" sz="3200" i="1">
                            <a:solidFill>
                              <a:prstClr val="black"/>
                            </a:solidFill>
                            <a:latin typeface="Cambria Math" panose="02040503050406030204" pitchFamily="18" charset="0"/>
                            <a:ea typeface="Times New Roman" panose="02020603050405020304" pitchFamily="18" charset="0"/>
                          </a:rPr>
                          <m:t>16</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+1</m:t>
                        </m:r>
                      </m:den>
                    </m:f>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ℝ</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+1≥</m:t>
                    </m:r>
                    <m:limLow>
                      <m:limLowPr>
                        <m:ctrlPr>
                          <a:rPr lang="en-US" sz="3200" i="1">
                            <a:solidFill>
                              <a:prstClr val="black"/>
                            </a:solidFill>
                            <a:latin typeface="Cambria Math" panose="02040503050406030204" pitchFamily="18" charset="0"/>
                            <a:ea typeface="Times New Roman" panose="02020603050405020304" pitchFamily="18" charset="0"/>
                          </a:rPr>
                        </m:ctrlPr>
                      </m:limLowPr>
                      <m:e>
                        <m:r>
                          <a:rPr lang="en-US" sz="3200" i="1">
                            <a:solidFill>
                              <a:prstClr val="black"/>
                            </a:solidFill>
                            <a:latin typeface="Cambria Math" panose="02040503050406030204" pitchFamily="18" charset="0"/>
                            <a:ea typeface="Times New Roman" panose="02020603050405020304" pitchFamily="18" charset="0"/>
                          </a:rPr>
                          <m:t>𝑚𝑎𝑥</m:t>
                        </m:r>
                      </m:e>
                      <m:lim>
                        <m:r>
                          <a:rPr lang="en-US" sz="3200" i="1">
                            <a:solidFill>
                              <a:prstClr val="black"/>
                            </a:solidFill>
                            <a:latin typeface="Cambria Math" panose="02040503050406030204" pitchFamily="18" charset="0"/>
                            <a:ea typeface="Times New Roman" panose="02020603050405020304" pitchFamily="18" charset="0"/>
                          </a:rPr>
                          <m:t>ℝ</m:t>
                        </m:r>
                      </m:lim>
                    </m:limLow>
                    <m:r>
                      <a:rPr lang="en-US" sz="3200" i="1">
                        <a:solidFill>
                          <a:prstClr val="black"/>
                        </a:solidFill>
                        <a:latin typeface="Cambria Math" panose="02040503050406030204" pitchFamily="18" charset="0"/>
                        <a:ea typeface="Times New Roman" panose="02020603050405020304" pitchFamily="18" charset="0"/>
                      </a:rPr>
                      <m:t>𝑔</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với</a:t>
                </a:r>
                <a:r>
                  <a:rPr lang="en-US" sz="3200" b="1"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b="1" i="1">
                        <a:solidFill>
                          <a:prstClr val="black"/>
                        </a:solidFill>
                        <a:latin typeface="Cambria Math" panose="02040503050406030204" pitchFamily="18" charset="0"/>
                        <a:ea typeface="Times New Roman" panose="02020603050405020304" pitchFamily="18" charset="0"/>
                      </a:rPr>
                      <m:t>𝒈</m:t>
                    </m:r>
                    <m:r>
                      <a:rPr lang="en-US" sz="3200" b="1" i="1">
                        <a:solidFill>
                          <a:prstClr val="black"/>
                        </a:solidFill>
                        <a:latin typeface="Cambria Math" panose="02040503050406030204" pitchFamily="18" charset="0"/>
                        <a:ea typeface="Times New Roman" panose="02020603050405020304" pitchFamily="18" charset="0"/>
                      </a:rPr>
                      <m:t>(</m:t>
                    </m:r>
                    <m:r>
                      <a:rPr lang="en-US" sz="3200" b="1" i="1">
                        <a:solidFill>
                          <a:prstClr val="black"/>
                        </a:solidFill>
                        <a:latin typeface="Cambria Math" panose="02040503050406030204" pitchFamily="18" charset="0"/>
                        <a:ea typeface="Times New Roman" panose="02020603050405020304" pitchFamily="18" charset="0"/>
                      </a:rPr>
                      <m:t>𝒙</m:t>
                    </m:r>
                    <m:r>
                      <a:rPr lang="en-US" sz="3200" b="1" i="1">
                        <a:solidFill>
                          <a:prstClr val="black"/>
                        </a:solidFill>
                        <a:latin typeface="Cambria Math" panose="02040503050406030204" pitchFamily="18" charset="0"/>
                        <a:ea typeface="Times New Roman" panose="02020603050405020304" pitchFamily="18" charset="0"/>
                      </a:rPr>
                      <m:t>)=</m:t>
                    </m:r>
                    <m:f>
                      <m:fPr>
                        <m:ctrlPr>
                          <a:rPr lang="en-US" sz="3200" b="1" i="1">
                            <a:solidFill>
                              <a:prstClr val="black"/>
                            </a:solidFill>
                            <a:latin typeface="Cambria Math" panose="02040503050406030204" pitchFamily="18" charset="0"/>
                            <a:ea typeface="Times New Roman" panose="02020603050405020304" pitchFamily="18" charset="0"/>
                          </a:rPr>
                        </m:ctrlPr>
                      </m:fPr>
                      <m:num>
                        <m:r>
                          <a:rPr lang="en-US" sz="3200" b="1" i="1">
                            <a:solidFill>
                              <a:prstClr val="black"/>
                            </a:solidFill>
                            <a:latin typeface="Cambria Math" panose="02040503050406030204" pitchFamily="18" charset="0"/>
                            <a:ea typeface="Times New Roman" panose="02020603050405020304" pitchFamily="18" charset="0"/>
                          </a:rPr>
                          <m:t>𝟑𝟐</m:t>
                        </m:r>
                        <m:r>
                          <a:rPr lang="en-US" sz="3200" b="1" i="1">
                            <a:solidFill>
                              <a:prstClr val="black"/>
                            </a:solidFill>
                            <a:latin typeface="Cambria Math" panose="02040503050406030204" pitchFamily="18" charset="0"/>
                            <a:ea typeface="Times New Roman" panose="02020603050405020304" pitchFamily="18" charset="0"/>
                          </a:rPr>
                          <m:t>𝒙</m:t>
                        </m:r>
                      </m:num>
                      <m:den>
                        <m:r>
                          <a:rPr lang="en-US" sz="3200" b="1" i="1">
                            <a:solidFill>
                              <a:prstClr val="black"/>
                            </a:solidFill>
                            <a:latin typeface="Cambria Math" panose="02040503050406030204" pitchFamily="18" charset="0"/>
                            <a:ea typeface="Times New Roman" panose="02020603050405020304" pitchFamily="18" charset="0"/>
                          </a:rPr>
                          <m:t>𝟏𝟔</m:t>
                        </m:r>
                        <m:sSup>
                          <m:sSupPr>
                            <m:ctrlPr>
                              <a:rPr lang="en-US" sz="3200" b="1" i="1">
                                <a:solidFill>
                                  <a:prstClr val="black"/>
                                </a:solidFill>
                                <a:latin typeface="Cambria Math" panose="02040503050406030204" pitchFamily="18" charset="0"/>
                                <a:ea typeface="Times New Roman" panose="02020603050405020304" pitchFamily="18" charset="0"/>
                              </a:rPr>
                            </m:ctrlPr>
                          </m:sSupPr>
                          <m:e>
                            <m:r>
                              <a:rPr lang="en-US" sz="3200" b="1" i="1">
                                <a:solidFill>
                                  <a:prstClr val="black"/>
                                </a:solidFill>
                                <a:latin typeface="Cambria Math" panose="02040503050406030204" pitchFamily="18" charset="0"/>
                                <a:ea typeface="Times New Roman" panose="02020603050405020304" pitchFamily="18" charset="0"/>
                              </a:rPr>
                              <m:t>𝒙</m:t>
                            </m:r>
                          </m:e>
                          <m:sup>
                            <m:r>
                              <a:rPr lang="en-US" sz="3200" b="1" i="1">
                                <a:solidFill>
                                  <a:prstClr val="black"/>
                                </a:solidFill>
                                <a:latin typeface="Cambria Math" panose="02040503050406030204" pitchFamily="18" charset="0"/>
                                <a:ea typeface="Times New Roman" panose="02020603050405020304" pitchFamily="18" charset="0"/>
                              </a:rPr>
                              <m:t>𝟐</m:t>
                            </m:r>
                          </m:sup>
                        </m:sSup>
                        <m:r>
                          <a:rPr lang="en-US" sz="3200" b="1" i="1">
                            <a:solidFill>
                              <a:prstClr val="black"/>
                            </a:solidFill>
                            <a:latin typeface="Cambria Math" panose="02040503050406030204" pitchFamily="18" charset="0"/>
                            <a:ea typeface="Times New Roman" panose="02020603050405020304" pitchFamily="18" charset="0"/>
                          </a:rPr>
                          <m:t>+</m:t>
                        </m:r>
                        <m:r>
                          <a:rPr lang="en-US" sz="3200" b="1" i="1">
                            <a:solidFill>
                              <a:prstClr val="black"/>
                            </a:solidFill>
                            <a:latin typeface="Cambria Math" panose="02040503050406030204" pitchFamily="18" charset="0"/>
                            <a:ea typeface="Times New Roman" panose="02020603050405020304" pitchFamily="18" charset="0"/>
                          </a:rPr>
                          <m:t>𝟏</m:t>
                        </m:r>
                      </m:den>
                    </m:f>
                  </m:oMath>
                </a14:m>
                <a:endParaRPr lang="en-US" sz="3200" dirty="0">
                  <a:solidFill>
                    <a:prstClr val="black"/>
                  </a:solidFill>
                  <a:latin typeface="Times New Roman" panose="02020603050405020304" pitchFamily="18" charset="0"/>
                  <a:ea typeface="Times New Roman" panose="02020603050405020304" pitchFamily="18" charset="0"/>
                </a:endParaRPr>
              </a:p>
              <a:p>
                <a:pPr>
                  <a:lnSpc>
                    <a:spcPct val="115000"/>
                  </a:lnSpc>
                </a:pPr>
                <a:r>
                  <a:rPr lang="en-US" sz="3200" dirty="0">
                    <a:solidFill>
                      <a:prstClr val="black"/>
                    </a:solidFill>
                    <a:latin typeface="Times New Roman" panose="02020603050405020304" pitchFamily="18" charset="0"/>
                    <a:ea typeface="Times New Roman" panose="02020603050405020304" pitchFamily="18" charset="0"/>
                  </a:rPr>
                  <a:t>Ta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𝑔</m:t>
                        </m:r>
                      </m:e>
                      <m:sup>
                        <m:r>
                          <a:rPr lang="en-US" sz="3200" i="1">
                            <a:solidFill>
                              <a:prstClr val="black"/>
                            </a:solidFill>
                            <a:latin typeface="Cambria Math" panose="02040503050406030204" pitchFamily="18" charset="0"/>
                            <a:ea typeface="Times New Roman" panose="02020603050405020304" pitchFamily="18" charset="0"/>
                          </a:rPr>
                          <m:t>′</m:t>
                        </m:r>
                      </m:sup>
                    </m:sSup>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−512</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+32</m:t>
                        </m:r>
                      </m:num>
                      <m:den>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16</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+1</m:t>
                                </m:r>
                              </m:e>
                            </m:d>
                          </m:e>
                          <m:sup>
                            <m:r>
                              <a:rPr lang="en-US" sz="3200" i="1">
                                <a:solidFill>
                                  <a:prstClr val="black"/>
                                </a:solidFill>
                                <a:latin typeface="Cambria Math" panose="02040503050406030204" pitchFamily="18" charset="0"/>
                                <a:ea typeface="Times New Roman" panose="02020603050405020304" pitchFamily="18" charset="0"/>
                              </a:rPr>
                              <m:t>2</m:t>
                            </m:r>
                          </m:sup>
                        </m:sSup>
                      </m:den>
                    </m:f>
                  </m:oMath>
                </a14:m>
                <a:r>
                  <a:rPr lang="en-US" sz="3200" dirty="0">
                    <a:solidFill>
                      <a:prstClr val="black"/>
                    </a:solidFill>
                    <a:latin typeface="Times New Roman" panose="02020603050405020304" pitchFamily="18" charset="0"/>
                    <a:ea typeface="Times New Roman" panose="02020603050405020304" pitchFamily="18" charset="0"/>
                  </a:rPr>
                  <a:t>;</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𝑔</m:t>
                        </m:r>
                      </m:e>
                      <m:sup>
                        <m:r>
                          <a:rPr lang="en-US"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en-US" sz="3200" i="1">
                        <a:solidFill>
                          <a:prstClr val="black"/>
                        </a:solidFill>
                        <a:latin typeface="Cambria Math" panose="02040503050406030204" pitchFamily="18" charset="0"/>
                        <a:ea typeface="Times New Roman" panose="02020603050405020304" pitchFamily="18" charset="0"/>
                      </a:rPr>
                      <m:t>=0⇔</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rPr>
                          <m:t>4</m:t>
                        </m:r>
                      </m:den>
                    </m:f>
                  </m:oMath>
                </a14:m>
                <a:endParaRPr lang="en-US" sz="3200" i="1" dirty="0" smtClean="0">
                  <a:solidFill>
                    <a:prstClr val="black"/>
                  </a:solidFill>
                  <a:latin typeface="Cambria Math" panose="02040503050406030204" pitchFamily="18" charset="0"/>
                  <a:ea typeface="Times New Roman" panose="02020603050405020304" pitchFamily="18" charset="0"/>
                </a:endParaRPr>
              </a:p>
              <a:p>
                <a:pPr>
                  <a:lnSpc>
                    <a:spcPct val="115000"/>
                  </a:lnSpc>
                </a:pPr>
                <a14:m>
                  <m:oMathPara xmlns:m="http://schemas.openxmlformats.org/officeDocument/2006/math">
                    <m:oMathParaPr>
                      <m:jc m:val="left"/>
                    </m:oMathParaPr>
                    <m:oMath xmlns:m="http://schemas.openxmlformats.org/officeDocument/2006/math">
                      <m:limLow>
                        <m:limLowPr>
                          <m:ctrlPr>
                            <a:rPr lang="en-US" sz="3200" i="1">
                              <a:solidFill>
                                <a:prstClr val="black"/>
                              </a:solidFill>
                              <a:latin typeface="Cambria Math" panose="02040503050406030204" pitchFamily="18" charset="0"/>
                              <a:ea typeface="Times New Roman" panose="02020603050405020304" pitchFamily="18" charset="0"/>
                            </a:rPr>
                          </m:ctrlPr>
                        </m:limLowPr>
                        <m:e>
                          <m:r>
                            <a:rPr lang="en-US" sz="3200" i="1">
                              <a:solidFill>
                                <a:prstClr val="black"/>
                              </a:solidFill>
                              <a:latin typeface="Cambria Math" panose="02040503050406030204" pitchFamily="18" charset="0"/>
                              <a:ea typeface="Times New Roman" panose="02020603050405020304" pitchFamily="18" charset="0"/>
                            </a:rPr>
                            <m:t>𝑙𝑖𝑚</m:t>
                          </m:r>
                        </m:e>
                        <m:lim>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lim>
                      </m:limLow>
                      <m:r>
                        <a:rPr lang="en-US" sz="3200" i="1">
                          <a:solidFill>
                            <a:prstClr val="black"/>
                          </a:solidFill>
                          <a:latin typeface="Cambria Math" panose="02040503050406030204" pitchFamily="18" charset="0"/>
                          <a:ea typeface="Times New Roman" panose="02020603050405020304" pitchFamily="18" charset="0"/>
                        </a:rPr>
                        <m:t>𝑔</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)=0;</m:t>
                      </m:r>
                      <m:r>
                        <a:rPr lang="en-US" sz="3200" i="1">
                          <a:solidFill>
                            <a:prstClr val="black"/>
                          </a:solidFill>
                          <a:latin typeface="Cambria Math" panose="02040503050406030204" pitchFamily="18" charset="0"/>
                          <a:ea typeface="Times New Roman" panose="02020603050405020304" pitchFamily="18" charset="0"/>
                        </a:rPr>
                        <m:t>𝑔</m:t>
                      </m:r>
                      <m:d>
                        <m:dPr>
                          <m:ctrlPr>
                            <a:rPr lang="en-US" sz="3200" i="1">
                              <a:solidFill>
                                <a:prstClr val="black"/>
                              </a:solidFill>
                              <a:latin typeface="Cambria Math" panose="02040503050406030204" pitchFamily="18" charset="0"/>
                              <a:ea typeface="Times New Roman" panose="02020603050405020304" pitchFamily="18" charset="0"/>
                            </a:rPr>
                          </m:ctrlPr>
                        </m:dPr>
                        <m:e>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rPr>
                                <m:t>4</m:t>
                              </m:r>
                            </m:den>
                          </m:f>
                        </m:e>
                      </m:d>
                      <m:r>
                        <a:rPr lang="en-US" sz="3200" i="1">
                          <a:solidFill>
                            <a:prstClr val="black"/>
                          </a:solidFill>
                          <a:latin typeface="Cambria Math" panose="02040503050406030204" pitchFamily="18" charset="0"/>
                          <a:ea typeface="Times New Roman" panose="02020603050405020304" pitchFamily="18" charset="0"/>
                        </a:rPr>
                        <m:t>=4;</m:t>
                      </m:r>
                      <m:r>
                        <a:rPr lang="en-US" sz="3200" i="1">
                          <a:solidFill>
                            <a:prstClr val="black"/>
                          </a:solidFill>
                          <a:latin typeface="Cambria Math" panose="02040503050406030204" pitchFamily="18" charset="0"/>
                          <a:ea typeface="Times New Roman" panose="02020603050405020304" pitchFamily="18" charset="0"/>
                        </a:rPr>
                        <m:t>𝑔</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rPr>
                                <m:t>4</m:t>
                              </m:r>
                            </m:den>
                          </m:f>
                        </m:e>
                      </m:d>
                      <m:r>
                        <a:rPr lang="en-US" sz="3200" i="1">
                          <a:solidFill>
                            <a:prstClr val="black"/>
                          </a:solidFill>
                          <a:latin typeface="Cambria Math" panose="02040503050406030204" pitchFamily="18" charset="0"/>
                          <a:ea typeface="Times New Roman" panose="02020603050405020304" pitchFamily="18" charset="0"/>
                        </a:rPr>
                        <m:t>=−4</m:t>
                      </m:r>
                    </m:oMath>
                  </m:oMathPara>
                </a14:m>
                <a:endParaRPr lang="en-US" sz="3200" dirty="0">
                  <a:solidFill>
                    <a:prstClr val="black"/>
                  </a:solidFill>
                  <a:latin typeface="Times New Roman" panose="02020603050405020304" pitchFamily="18" charset="0"/>
                  <a:ea typeface="Times New Roman" panose="02020603050405020304" pitchFamily="18" charset="0"/>
                </a:endParaRPr>
              </a:p>
              <a:p>
                <a:pPr>
                  <a:lnSpc>
                    <a:spcPct val="115000"/>
                  </a:lnSpc>
                </a:pPr>
                <a:r>
                  <a:rPr lang="en-US" sz="3200" dirty="0" err="1">
                    <a:solidFill>
                      <a:prstClr val="black"/>
                    </a:solidFill>
                    <a:latin typeface="Times New Roman" panose="02020603050405020304" pitchFamily="18" charset="0"/>
                    <a:ea typeface="Times New Roman" panose="02020603050405020304" pitchFamily="18" charset="0"/>
                  </a:rPr>
                  <a:t>Bảng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biến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thiên</a:t>
                </a:r>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228600" y="164036"/>
                <a:ext cx="11963400" cy="4529958"/>
              </a:xfrm>
              <a:prstGeom prst="rect">
                <a:avLst/>
              </a:prstGeom>
              <a:blipFill>
                <a:blip r:embed="rId2"/>
                <a:stretch>
                  <a:fillRect l="-1325" b="-2423"/>
                </a:stretch>
              </a:blipFill>
            </p:spPr>
            <p:txBody>
              <a:bodyPr/>
              <a:lstStyle/>
              <a:p>
                <a:r>
                  <a:rPr lang="en-US">
                    <a:noFill/>
                  </a:rPr>
                  <a:t> </a:t>
                </a:r>
              </a:p>
            </p:txBody>
          </p:sp>
        </mc:Fallback>
      </mc:AlternateContent>
      <p:pic>
        <p:nvPicPr>
          <p:cNvPr id="5" name="Picture 4"/>
          <p:cNvPicPr/>
          <p:nvPr/>
        </p:nvPicPr>
        <p:blipFill>
          <a:blip r:embed="rId3"/>
          <a:stretch>
            <a:fillRect/>
          </a:stretch>
        </p:blipFill>
        <p:spPr>
          <a:xfrm>
            <a:off x="228599" y="4484914"/>
            <a:ext cx="6259287" cy="237308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6662057" y="4693994"/>
                <a:ext cx="5529943" cy="1962781"/>
              </a:xfrm>
              <a:prstGeom prst="rect">
                <a:avLst/>
              </a:prstGeom>
            </p:spPr>
            <p:txBody>
              <a:bodyPr wrap="square">
                <a:spAutoFit/>
              </a:bodyPr>
              <a:lstStyle/>
              <a:p>
                <a:pPr>
                  <a:lnSpc>
                    <a:spcPct val="115000"/>
                  </a:lnSpc>
                </a:pPr>
                <a:r>
                  <a:rPr lang="en-US" sz="3200" dirty="0" err="1">
                    <a:solidFill>
                      <a:prstClr val="black"/>
                    </a:solidFill>
                    <a:latin typeface="Times New Roman" panose="02020603050405020304" pitchFamily="18" charset="0"/>
                    <a:ea typeface="Times New Roman" panose="02020603050405020304" pitchFamily="18" charset="0"/>
                  </a:rPr>
                  <a:t>Dựa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bảng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biến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thiên</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limLow>
                      <m:limLowPr>
                        <m:ctrlPr>
                          <a:rPr lang="en-US" sz="3200" i="1">
                            <a:solidFill>
                              <a:prstClr val="black"/>
                            </a:solidFill>
                            <a:latin typeface="Cambria Math" panose="02040503050406030204" pitchFamily="18" charset="0"/>
                            <a:ea typeface="Times New Roman" panose="02020603050405020304" pitchFamily="18" charset="0"/>
                          </a:rPr>
                        </m:ctrlPr>
                      </m:limLowPr>
                      <m:e>
                        <m:r>
                          <a:rPr lang="en-US" sz="3200" i="1">
                            <a:solidFill>
                              <a:prstClr val="black"/>
                            </a:solidFill>
                            <a:latin typeface="Cambria Math" panose="02040503050406030204" pitchFamily="18" charset="0"/>
                            <a:ea typeface="Times New Roman" panose="02020603050405020304" pitchFamily="18" charset="0"/>
                          </a:rPr>
                          <m:t>𝑚𝑎𝑥</m:t>
                        </m:r>
                      </m:e>
                      <m:lim>
                        <m:r>
                          <a:rPr lang="en-US" sz="3200" i="1">
                            <a:solidFill>
                              <a:prstClr val="black"/>
                            </a:solidFill>
                            <a:latin typeface="Cambria Math" panose="02040503050406030204" pitchFamily="18" charset="0"/>
                            <a:ea typeface="Times New Roman" panose="02020603050405020304" pitchFamily="18" charset="0"/>
                          </a:rPr>
                          <m:t>ℝ</m:t>
                        </m:r>
                      </m:lim>
                    </m:limLow>
                    <m:r>
                      <a:rPr lang="en-US" sz="3200" i="1">
                        <a:solidFill>
                          <a:prstClr val="black"/>
                        </a:solidFill>
                        <a:latin typeface="Cambria Math" panose="02040503050406030204" pitchFamily="18" charset="0"/>
                        <a:ea typeface="Times New Roman" panose="02020603050405020304" pitchFamily="18" charset="0"/>
                      </a:rPr>
                      <m:t>𝑔</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)=4</m:t>
                    </m:r>
                  </m:oMath>
                </a14:m>
                <a:endParaRPr lang="en-US" sz="3200" dirty="0">
                  <a:solidFill>
                    <a:prstClr val="black"/>
                  </a:solidFill>
                  <a:latin typeface="Times New Roman" panose="02020603050405020304" pitchFamily="18" charset="0"/>
                  <a:ea typeface="Times New Roman" panose="02020603050405020304" pitchFamily="18" charset="0"/>
                </a:endParaRPr>
              </a:p>
              <a:p>
                <a:pPr>
                  <a:lnSpc>
                    <a:spcPct val="115000"/>
                  </a:lnSpc>
                </a:pPr>
                <a:r>
                  <a:rPr lang="en-US" sz="3200" dirty="0">
                    <a:solidFill>
                      <a:prstClr val="black"/>
                    </a:solidFill>
                    <a:latin typeface="Times New Roman" panose="02020603050405020304" pitchFamily="18" charset="0"/>
                    <a:ea typeface="Times New Roman" panose="02020603050405020304" pitchFamily="18" charset="0"/>
                  </a:rPr>
                  <a:t>Do </a:t>
                </a:r>
                <a:r>
                  <a:rPr lang="en-US" sz="3200" dirty="0" err="1">
                    <a:solidFill>
                      <a:prstClr val="black"/>
                    </a:solidFill>
                    <a:latin typeface="Times New Roman" panose="02020603050405020304" pitchFamily="18" charset="0"/>
                    <a:ea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+1≥4⇔</m:t>
                    </m:r>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≥3.</m:t>
                    </m:r>
                  </m:oMath>
                </a14:m>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662057" y="4693994"/>
                <a:ext cx="5529943" cy="1962781"/>
              </a:xfrm>
              <a:prstGeom prst="rect">
                <a:avLst/>
              </a:prstGeom>
              <a:blipFill>
                <a:blip r:embed="rId4"/>
                <a:stretch>
                  <a:fillRect l="-2867" t="-2795" b="-6832"/>
                </a:stretch>
              </a:blipFill>
            </p:spPr>
            <p:txBody>
              <a:bodyPr/>
              <a:lstStyle/>
              <a:p>
                <a:r>
                  <a:rPr lang="en-US">
                    <a:noFill/>
                  </a:rPr>
                  <a:t> </a:t>
                </a:r>
              </a:p>
            </p:txBody>
          </p:sp>
        </mc:Fallback>
      </mc:AlternateContent>
    </p:spTree>
    <p:extLst>
      <p:ext uri="{BB962C8B-B14F-4D97-AF65-F5344CB8AC3E}">
        <p14:creationId xmlns:p14="http://schemas.microsoft.com/office/powerpoint/2010/main" val="32122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0" y="50103"/>
                <a:ext cx="12192000" cy="6807897"/>
              </a:xfrm>
            </p:spPr>
            <p:txBody>
              <a:bodyPr>
                <a:noAutofit/>
              </a:bodyPr>
              <a:lstStyle/>
              <a:p>
                <a:pPr marL="629920" lvl="0" indent="-629920" algn="just">
                  <a:lnSpc>
                    <a:spcPct val="115000"/>
                  </a:lnSpc>
                  <a:spcBef>
                    <a:spcPts val="600"/>
                  </a:spcBef>
                  <a:buNone/>
                  <a:tabLst>
                    <a:tab pos="629920" algn="l"/>
                  </a:tabLst>
                </a:pPr>
                <a:r>
                  <a:rPr lang="en-US" sz="3200" b="1" dirty="0">
                    <a:solidFill>
                      <a:srgbClr val="3333FF"/>
                    </a:solidFill>
                  </a:rPr>
                  <a:t>Câu 37.  </a:t>
                </a:r>
                <a:r>
                  <a:rPr lang="en-US" sz="3200" dirty="0" err="1" smtClean="0">
                    <a:solidFill>
                      <a:prstClr val="black"/>
                    </a:solidFill>
                    <a:latin typeface="Times New Roman" panose="02020603050405020304" pitchFamily="18" charset="0"/>
                    <a:ea typeface="Times New Roman" panose="02020603050405020304" pitchFamily="18" charset="0"/>
                  </a:rPr>
                  <a:t>Tìm</a:t>
                </a:r>
                <a:r>
                  <a:rPr lang="en-US" sz="3200" dirty="0" smtClean="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tất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giá</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trị</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m </a:t>
                </a:r>
                <a:r>
                  <a:rPr lang="en-US" sz="3200" dirty="0" err="1">
                    <a:solidFill>
                      <a:prstClr val="black"/>
                    </a:solidFill>
                    <a:latin typeface="Times New Roman" panose="02020603050405020304" pitchFamily="18" charset="0"/>
                    <a:ea typeface="Times New Roman" panose="02020603050405020304" pitchFamily="18" charset="0"/>
                  </a:rPr>
                  <a:t>để</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hàm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p>
              <a:p>
                <a:pPr marL="629920" lvl="0" indent="-629920" algn="just">
                  <a:lnSpc>
                    <a:spcPct val="115000"/>
                  </a:lnSpc>
                  <a:spcBef>
                    <a:spcPts val="600"/>
                  </a:spcBef>
                  <a:buNone/>
                  <a:tabLst>
                    <a:tab pos="629920" algn="l"/>
                  </a:tabLst>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sSub>
                          <m:sSub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𝑙𝑜𝑔</m:t>
                            </m:r>
                          </m:e>
                          <m:sub>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b>
                        </m:sSub>
                      </m:fName>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e>
                    </m:func>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định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với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mọi</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1;2</m:t>
                        </m:r>
                      </m:e>
                    </m:d>
                  </m:oMath>
                </a14:m>
                <a:r>
                  <a:rPr lang="en-US"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endParaRPr>
              </a:p>
              <a:p>
                <a:pPr marL="629920" lvl="0" indent="-629920" algn="just">
                  <a:lnSpc>
                    <a:spcPct val="115000"/>
                  </a:lnSpc>
                  <a:spcBef>
                    <a:spcPts val="600"/>
                  </a:spcBef>
                  <a:buNone/>
                  <a:tabLst>
                    <a:tab pos="629920" algn="l"/>
                  </a:tabLst>
                </a:pPr>
                <a:r>
                  <a:rPr lang="vi-VN"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&lt;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&gt;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3200" b="1" dirty="0" smtClean="0">
                    <a:solidFill>
                      <a:srgbClr val="FF0000"/>
                    </a:solidFill>
                  </a:rPr>
                  <a:t> </a:t>
                </a:r>
              </a:p>
              <a:p>
                <a:pPr marL="629920" lvl="0" indent="-629920" algn="just">
                  <a:lnSpc>
                    <a:spcPct val="115000"/>
                  </a:lnSpc>
                  <a:spcBef>
                    <a:spcPts val="600"/>
                  </a:spcBef>
                  <a:buNone/>
                  <a:tabLst>
                    <a:tab pos="629920" algn="l"/>
                  </a:tabLst>
                </a:pPr>
                <a:r>
                  <a:rPr lang="en-US" sz="3200" b="1" dirty="0" err="1" smtClean="0">
                    <a:solidFill>
                      <a:srgbClr val="3333FF"/>
                    </a:solidFill>
                  </a:rPr>
                  <a:t>Lời</a:t>
                </a:r>
                <a:r>
                  <a:rPr lang="en-US" sz="3200" b="1" dirty="0" smtClean="0">
                    <a:solidFill>
                      <a:srgbClr val="3333FF"/>
                    </a:solidFill>
                  </a:rPr>
                  <a:t> </a:t>
                </a:r>
                <a:r>
                  <a:rPr lang="en-US" sz="3200" b="1" dirty="0" err="1" smtClean="0">
                    <a:solidFill>
                      <a:srgbClr val="3333FF"/>
                    </a:solidFill>
                  </a:rPr>
                  <a:t>giải</a:t>
                </a:r>
                <a:r>
                  <a:rPr lang="en-US" sz="3200" b="1" dirty="0" smtClean="0">
                    <a:solidFill>
                      <a:srgbClr val="3333FF"/>
                    </a:solidFill>
                  </a:rPr>
                  <a:t> 	</a:t>
                </a:r>
                <a:r>
                  <a:rPr lang="en-US" sz="3200" b="1" dirty="0" err="1" smtClean="0">
                    <a:solidFill>
                      <a:srgbClr val="FF0000"/>
                    </a:solidFill>
                  </a:rPr>
                  <a:t>Chọn</a:t>
                </a:r>
                <a:r>
                  <a:rPr lang="en-US" sz="3200" b="1" dirty="0" smtClean="0">
                    <a:solidFill>
                      <a:srgbClr val="FF0000"/>
                    </a:solidFill>
                  </a:rPr>
                  <a:t> B</a:t>
                </a:r>
              </a:p>
              <a:p>
                <a:pPr marL="0" lvl="0" indent="0">
                  <a:lnSpc>
                    <a:spcPct val="115000"/>
                  </a:lnSpc>
                  <a:spcBef>
                    <a:spcPts val="0"/>
                  </a:spcBef>
                  <a:buNone/>
                </a:pPr>
                <a:r>
                  <a:rPr lang="vi-VN" sz="3200" dirty="0">
                    <a:solidFill>
                      <a:prstClr val="black"/>
                    </a:solidFill>
                    <a:latin typeface="Times New Roman" panose="02020603050405020304" pitchFamily="18" charset="0"/>
                    <a:ea typeface="Times New Roman" panose="02020603050405020304" pitchFamily="18" charset="0"/>
                  </a:rPr>
                  <a:t>Yêu cầu bài toán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𝑚𝑥</m:t>
                    </m:r>
                    <m:r>
                      <a:rPr lang="en-US"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+1&gt;0,∀</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1;2</m:t>
                        </m:r>
                      </m:e>
                    </m:d>
                  </m:oMath>
                </a14:m>
                <a:endParaRPr lang="en-US" sz="3200" dirty="0" smtClean="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14:m>
                  <m:oMathPara xmlns:m="http://schemas.openxmlformats.org/officeDocument/2006/math">
                    <m:oMathParaPr>
                      <m:jc m:val="centerGroup"/>
                    </m:oMathParaPr>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𝑚</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+2</m:t>
                          </m:r>
                        </m:e>
                      </m:d>
                      <m:r>
                        <a:rPr lang="en-US" sz="3200" i="1">
                          <a:solidFill>
                            <a:prstClr val="black"/>
                          </a:solidFill>
                          <a:latin typeface="Cambria Math" panose="02040503050406030204" pitchFamily="18" charset="0"/>
                          <a:ea typeface="Times New Roman" panose="02020603050405020304" pitchFamily="18" charset="0"/>
                        </a:rPr>
                        <m:t>&gt;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1;2</m:t>
                          </m:r>
                        </m:e>
                      </m:d>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&gt;</m:t>
                      </m:r>
                      <m:f>
                        <m:fPr>
                          <m:ctrlPr>
                            <a:rPr lang="en-US" sz="3200" i="1">
                              <a:solidFill>
                                <a:prstClr val="black"/>
                              </a:solidFill>
                              <a:latin typeface="Cambria Math" panose="02040503050406030204" pitchFamily="18" charset="0"/>
                              <a:ea typeface="Times New Roman" panose="02020603050405020304" pitchFamily="18" charset="0"/>
                            </a:rPr>
                          </m:ctrlPr>
                        </m:fPr>
                        <m:num>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+2</m:t>
                          </m:r>
                        </m:den>
                      </m:f>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1;2</m:t>
                          </m:r>
                        </m:e>
                      </m:d>
                    </m:oMath>
                  </m:oMathPara>
                </a14:m>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r>
                  <a:rPr lang="en-US" sz="3200" dirty="0" err="1">
                    <a:solidFill>
                      <a:prstClr val="black"/>
                    </a:solidFill>
                    <a:latin typeface="Times New Roman" panose="02020603050405020304" pitchFamily="18" charset="0"/>
                    <a:ea typeface="Times New Roman" panose="02020603050405020304" pitchFamily="18" charset="0"/>
                  </a:rPr>
                  <a:t>Xét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hàm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+2</m:t>
                        </m:r>
                      </m:den>
                    </m:f>
                    <m:r>
                      <a:rPr lang="en-US" sz="3200" i="1">
                        <a:solidFill>
                          <a:prstClr val="black"/>
                        </a:solidFill>
                        <a:latin typeface="Cambria Math" panose="02040503050406030204" pitchFamily="18" charset="0"/>
                        <a:ea typeface="Times New Roman" panose="02020603050405020304" pitchFamily="18" charset="0"/>
                      </a:rPr>
                      <m:t>,</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với</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1;2</m:t>
                        </m:r>
                      </m:e>
                    </m:d>
                  </m:oMath>
                </a14:m>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r>
                          <a:rPr lang="en-US"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+4</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+1</m:t>
                        </m:r>
                      </m:num>
                      <m:den>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+2</m:t>
                                </m:r>
                              </m:e>
                            </m:d>
                          </m:e>
                          <m:sup>
                            <m:r>
                              <a:rPr lang="en-US" sz="3200" i="1">
                                <a:solidFill>
                                  <a:prstClr val="black"/>
                                </a:solidFill>
                                <a:latin typeface="Cambria Math" panose="02040503050406030204" pitchFamily="18" charset="0"/>
                                <a:ea typeface="Times New Roman" panose="02020603050405020304" pitchFamily="18" charset="0"/>
                              </a:rPr>
                              <m:t>2</m:t>
                            </m:r>
                          </m:sup>
                        </m:sSup>
                      </m:den>
                    </m:f>
                    <m:r>
                      <a:rPr lang="en-US" sz="3200" i="1">
                        <a:solidFill>
                          <a:prstClr val="black"/>
                        </a:solidFill>
                        <a:latin typeface="Cambria Math" panose="02040503050406030204" pitchFamily="18" charset="0"/>
                        <a:ea typeface="Times New Roman" panose="02020603050405020304" pitchFamily="18" charset="0"/>
                      </a:rPr>
                      <m:t>,</m:t>
                    </m:r>
                  </m:oMath>
                </a14:m>
                <a:endParaRPr lang="en-US" sz="3200" i="1" dirty="0">
                  <a:solidFill>
                    <a:prstClr val="black"/>
                  </a:solidFill>
                  <a:latin typeface="Cambria Math" panose="02040503050406030204" pitchFamily="18" charset="0"/>
                  <a:ea typeface="Times New Roman" panose="02020603050405020304" pitchFamily="18" charset="0"/>
                </a:endParaRPr>
              </a:p>
              <a:p>
                <a:pPr marL="0" lvl="0" indent="0">
                  <a:lnSpc>
                    <a:spcPct val="115000"/>
                  </a:lnSpc>
                  <a:spcBef>
                    <a:spcPts val="0"/>
                  </a:spcBef>
                  <a:buNone/>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𝑓</m:t>
                    </m:r>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en-US" sz="3200" i="1">
                        <a:solidFill>
                          <a:prstClr val="black"/>
                        </a:solidFill>
                        <a:latin typeface="Cambria Math" panose="02040503050406030204" pitchFamily="18" charset="0"/>
                        <a:ea typeface="Times New Roman" panose="02020603050405020304" pitchFamily="18" charset="0"/>
                      </a:rPr>
                      <m:t>=0</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rPr>
                            </m:ctrlPr>
                          </m:eqArrPr>
                          <m:e>
                            <m:r>
                              <a:rPr lang="en-US" sz="3200" i="1">
                                <a:solidFill>
                                  <a:prstClr val="black"/>
                                </a:solidFill>
                                <a:latin typeface="Cambria Math" panose="02040503050406030204" pitchFamily="18" charset="0"/>
                                <a:ea typeface="Times New Roman" panose="02020603050405020304" pitchFamily="18" charset="0"/>
                              </a:rPr>
                              <m:t>&amp;</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=−2−</m:t>
                            </m:r>
                            <m:rad>
                              <m:radPr>
                                <m:degHide m:val="on"/>
                                <m:ctrlPr>
                                  <a:rPr lang="en-US" sz="3200" i="1">
                                    <a:solidFill>
                                      <a:prstClr val="black"/>
                                    </a:solidFill>
                                    <a:latin typeface="Cambria Math" panose="02040503050406030204" pitchFamily="18" charset="0"/>
                                    <a:ea typeface="Times New Roman" panose="02020603050405020304" pitchFamily="18" charset="0"/>
                                  </a:rPr>
                                </m:ctrlPr>
                              </m:radPr>
                              <m:deg/>
                              <m:e>
                                <m:r>
                                  <a:rPr lang="en-US" sz="3200" i="1">
                                    <a:solidFill>
                                      <a:prstClr val="black"/>
                                    </a:solidFill>
                                    <a:latin typeface="Cambria Math" panose="02040503050406030204" pitchFamily="18" charset="0"/>
                                    <a:ea typeface="Times New Roman" panose="02020603050405020304" pitchFamily="18" charset="0"/>
                                  </a:rPr>
                                  <m:t>3</m:t>
                                </m:r>
                              </m:e>
                            </m:rad>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1;2</m:t>
                                </m:r>
                              </m:e>
                            </m:d>
                          </m:e>
                          <m:e>
                            <m:r>
                              <a:rPr lang="en-US" sz="3200" i="1">
                                <a:solidFill>
                                  <a:prstClr val="black"/>
                                </a:solidFill>
                                <a:latin typeface="Cambria Math" panose="02040503050406030204" pitchFamily="18" charset="0"/>
                                <a:ea typeface="Times New Roman" panose="02020603050405020304" pitchFamily="18" charset="0"/>
                              </a:rPr>
                              <m:t>&amp;</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=−2+</m:t>
                            </m:r>
                            <m:rad>
                              <m:radPr>
                                <m:degHide m:val="on"/>
                                <m:ctrlPr>
                                  <a:rPr lang="en-US" sz="3200" i="1">
                                    <a:solidFill>
                                      <a:prstClr val="black"/>
                                    </a:solidFill>
                                    <a:latin typeface="Cambria Math" panose="02040503050406030204" pitchFamily="18" charset="0"/>
                                    <a:ea typeface="Times New Roman" panose="02020603050405020304" pitchFamily="18" charset="0"/>
                                  </a:rPr>
                                </m:ctrlPr>
                              </m:radPr>
                              <m:deg/>
                              <m:e>
                                <m:r>
                                  <a:rPr lang="en-US" sz="3200" i="1">
                                    <a:solidFill>
                                      <a:prstClr val="black"/>
                                    </a:solidFill>
                                    <a:latin typeface="Cambria Math" panose="02040503050406030204" pitchFamily="18" charset="0"/>
                                    <a:ea typeface="Times New Roman" panose="02020603050405020304" pitchFamily="18" charset="0"/>
                                  </a:rPr>
                                  <m:t>3</m:t>
                                </m:r>
                              </m:e>
                            </m:rad>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1;2</m:t>
                                </m:r>
                              </m:e>
                            </m:d>
                          </m:e>
                        </m:eqArr>
                      </m:e>
                    </m:d>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r>
                          <a:rPr lang="en-US"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en-US" sz="3200" i="1">
                        <a:solidFill>
                          <a:prstClr val="black"/>
                        </a:solidFill>
                        <a:latin typeface="Cambria Math" panose="02040503050406030204" pitchFamily="18" charset="0"/>
                        <a:ea typeface="Times New Roman" panose="02020603050405020304" pitchFamily="18" charset="0"/>
                      </a:rPr>
                      <m:t>&gt;0,∀</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1;2</m:t>
                        </m:r>
                      </m:e>
                    </m:d>
                  </m:oMath>
                </a14:m>
                <a:r>
                  <a:rPr lang="en-US" sz="3200" dirty="0">
                    <a:solidFill>
                      <a:prstClr val="black"/>
                    </a:solidFill>
                    <a:latin typeface="Times New Roman" panose="02020603050405020304" pitchFamily="18" charset="0"/>
                    <a:ea typeface="Times New Roman" panose="02020603050405020304" pitchFamily="18" charset="0"/>
                  </a:rPr>
                  <a:t>,</a:t>
                </a:r>
              </a:p>
              <a:p>
                <a:pPr marL="0" lvl="0" indent="0">
                  <a:lnSpc>
                    <a:spcPct val="115000"/>
                  </a:lnSpc>
                  <a:spcBef>
                    <a:spcPts val="0"/>
                  </a:spcBef>
                  <a:buNone/>
                </a:pP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0" y="50103"/>
                <a:ext cx="12192000" cy="6807897"/>
              </a:xfrm>
              <a:blipFill rotWithShape="1">
                <a:blip r:embed="rId2"/>
                <a:stretch>
                  <a:fillRect l="-1250" t="-806"/>
                </a:stretch>
              </a:blipFill>
            </p:spPr>
            <p:txBody>
              <a:bodyPr/>
              <a:lstStyle/>
              <a:p>
                <a:r>
                  <a:rPr lang="en-US">
                    <a:noFill/>
                  </a:rPr>
                  <a:t> </a:t>
                </a:r>
              </a:p>
            </p:txBody>
          </p:sp>
        </mc:Fallback>
      </mc:AlternateContent>
    </p:spTree>
    <p:extLst>
      <p:ext uri="{BB962C8B-B14F-4D97-AF65-F5344CB8AC3E}">
        <p14:creationId xmlns:p14="http://schemas.microsoft.com/office/powerpoint/2010/main" val="147815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7736" y="189403"/>
            <a:ext cx="7394863" cy="2967153"/>
          </a:xfrm>
          <a:prstGeom prst="rect">
            <a:avLst/>
          </a:prstGeom>
          <a:noFill/>
          <a:ln>
            <a:noFill/>
          </a:ln>
        </p:spPr>
      </p:pic>
      <mc:AlternateContent xmlns:mc="http://schemas.openxmlformats.org/markup-compatibility/2006" xmlns:a14="http://schemas.microsoft.com/office/drawing/2010/main">
        <mc:Choice Requires="a14">
          <p:sp>
            <p:nvSpPr>
              <p:cNvPr id="5" name="Rectangle 4"/>
              <p:cNvSpPr/>
              <p:nvPr/>
            </p:nvSpPr>
            <p:spPr>
              <a:xfrm>
                <a:off x="959428" y="3156556"/>
                <a:ext cx="10221190" cy="2342821"/>
              </a:xfrm>
              <a:prstGeom prst="rect">
                <a:avLst/>
              </a:prstGeom>
            </p:spPr>
            <p:txBody>
              <a:bodyPr wrap="square">
                <a:spAutoFit/>
              </a:bodyPr>
              <a:lstStyle/>
              <a:p>
                <a:pPr>
                  <a:lnSpc>
                    <a:spcPct val="115000"/>
                  </a:lnSpc>
                </a:pPr>
                <a:r>
                  <a:rPr lang="en-US" sz="3200" dirty="0" smtClean="0">
                    <a:solidFill>
                      <a:prstClr val="black"/>
                    </a:solidFill>
                    <a:latin typeface="Times New Roman" panose="02020603050405020304" pitchFamily="18" charset="0"/>
                    <a:ea typeface="Times New Roman" panose="02020603050405020304" pitchFamily="18" charset="0"/>
                  </a:rPr>
                  <a:t>Dựa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bảng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biến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thiên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endParaRPr lang="en-US" sz="3200" dirty="0" smtClean="0">
                  <a:solidFill>
                    <a:prstClr val="black"/>
                  </a:solidFill>
                  <a:latin typeface="Times New Roman" panose="02020603050405020304" pitchFamily="18" charset="0"/>
                  <a:ea typeface="Times New Roman" panose="02020603050405020304" pitchFamily="18" charset="0"/>
                </a:endParaRPr>
              </a:p>
              <a:p>
                <a:pPr>
                  <a:lnSpc>
                    <a:spcPct val="115000"/>
                  </a:lnSpc>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en-US" sz="3200" i="1">
                        <a:solidFill>
                          <a:prstClr val="black"/>
                        </a:solidFill>
                        <a:latin typeface="Cambria Math" panose="02040503050406030204" pitchFamily="18" charset="0"/>
                        <a:ea typeface="Times New Roman" panose="02020603050405020304" pitchFamily="18" charset="0"/>
                      </a:rPr>
                      <m:t>&lt;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3</m:t>
                        </m:r>
                      </m:num>
                      <m:den>
                        <m:r>
                          <a:rPr lang="en-US" sz="3200" i="1">
                            <a:solidFill>
                              <a:prstClr val="black"/>
                            </a:solidFill>
                            <a:latin typeface="Cambria Math" panose="02040503050406030204" pitchFamily="18" charset="0"/>
                            <a:ea typeface="Times New Roman" panose="02020603050405020304" pitchFamily="18" charset="0"/>
                          </a:rPr>
                          <m:t>4</m:t>
                        </m:r>
                      </m:den>
                    </m:f>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1;2</m:t>
                        </m:r>
                      </m:e>
                    </m:d>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smtClean="0">
                    <a:solidFill>
                      <a:prstClr val="black"/>
                    </a:solidFill>
                    <a:latin typeface="Times New Roman" panose="02020603050405020304" pitchFamily="18" charset="0"/>
                    <a:ea typeface="Times New Roman" panose="02020603050405020304" pitchFamily="18" charset="0"/>
                  </a:rPr>
                  <a:t>nên</a:t>
                </a:r>
                <a:r>
                  <a:rPr lang="en-US" sz="3200" dirty="0" smtClean="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&gt;</m:t>
                    </m:r>
                    <m:f>
                      <m:fPr>
                        <m:ctrlPr>
                          <a:rPr lang="en-US" sz="3200" i="1">
                            <a:solidFill>
                              <a:prstClr val="black"/>
                            </a:solidFill>
                            <a:latin typeface="Cambria Math" panose="02040503050406030204" pitchFamily="18" charset="0"/>
                            <a:ea typeface="Times New Roman" panose="02020603050405020304" pitchFamily="18" charset="0"/>
                          </a:rPr>
                        </m:ctrlPr>
                      </m:fPr>
                      <m:num>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+2</m:t>
                        </m:r>
                      </m:den>
                    </m:f>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1;2</m:t>
                        </m:r>
                      </m:e>
                    </m:d>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smtClean="0">
                    <a:solidFill>
                      <a:prstClr val="black"/>
                    </a:solidFill>
                    <a:latin typeface="Times New Roman" panose="02020603050405020304" pitchFamily="18" charset="0"/>
                    <a:ea typeface="Times New Roman" panose="02020603050405020304" pitchFamily="18" charset="0"/>
                  </a:rPr>
                  <a:t>khi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3</m:t>
                        </m:r>
                      </m:num>
                      <m:den>
                        <m:r>
                          <a:rPr lang="en-US" sz="3200" i="1">
                            <a:solidFill>
                              <a:prstClr val="black"/>
                            </a:solidFill>
                            <a:latin typeface="Cambria Math" panose="02040503050406030204" pitchFamily="18" charset="0"/>
                            <a:ea typeface="Times New Roman" panose="02020603050405020304" pitchFamily="18" charset="0"/>
                          </a:rPr>
                          <m:t>4</m:t>
                        </m:r>
                      </m:den>
                    </m:f>
                  </m:oMath>
                </a14:m>
                <a:r>
                  <a:rPr lang="en-US" sz="3200" dirty="0">
                    <a:solidFill>
                      <a:prstClr val="black"/>
                    </a:solidFill>
                    <a:latin typeface="Times New Roman" panose="02020603050405020304" pitchFamily="18" charset="0"/>
                    <a:ea typeface="Times New Roman" panose="02020603050405020304" pitchFamily="18" charset="0"/>
                  </a:rPr>
                  <a:t>.</a:t>
                </a:r>
              </a:p>
              <a:p>
                <a:pPr>
                  <a:lnSpc>
                    <a:spcPct val="115000"/>
                  </a:lnSpc>
                </a:pPr>
                <a:r>
                  <a:rPr lang="en-US" sz="3200" dirty="0" err="1">
                    <a:solidFill>
                      <a:prstClr val="black"/>
                    </a:solidFill>
                    <a:latin typeface="Times New Roman" panose="02020603050405020304" pitchFamily="18" charset="0"/>
                    <a:ea typeface="Times New Roman" panose="02020603050405020304" pitchFamily="18" charset="0"/>
                  </a:rPr>
                  <a:t>Vậy</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3</m:t>
                        </m:r>
                      </m:num>
                      <m:den>
                        <m:r>
                          <a:rPr lang="en-US" sz="3200" i="1">
                            <a:solidFill>
                              <a:prstClr val="black"/>
                            </a:solidFill>
                            <a:latin typeface="Cambria Math" panose="02040503050406030204" pitchFamily="18" charset="0"/>
                            <a:ea typeface="Times New Roman" panose="02020603050405020304" pitchFamily="18" charset="0"/>
                          </a:rPr>
                          <m:t>4</m:t>
                        </m:r>
                      </m:den>
                    </m:f>
                  </m:oMath>
                </a14:m>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959428" y="3156556"/>
                <a:ext cx="10221190" cy="2342821"/>
              </a:xfrm>
              <a:prstGeom prst="rect">
                <a:avLst/>
              </a:prstGeom>
              <a:blipFill>
                <a:blip r:embed="rId3"/>
                <a:stretch>
                  <a:fillRect l="-1491" t="-2344" b="-2865"/>
                </a:stretch>
              </a:blipFill>
            </p:spPr>
            <p:txBody>
              <a:bodyPr/>
              <a:lstStyle/>
              <a:p>
                <a:r>
                  <a:rPr lang="en-US">
                    <a:noFill/>
                  </a:rPr>
                  <a:t> </a:t>
                </a:r>
              </a:p>
            </p:txBody>
          </p:sp>
        </mc:Fallback>
      </mc:AlternateContent>
    </p:spTree>
    <p:extLst>
      <p:ext uri="{BB962C8B-B14F-4D97-AF65-F5344CB8AC3E}">
        <p14:creationId xmlns:p14="http://schemas.microsoft.com/office/powerpoint/2010/main" val="30689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983208" y="691604"/>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4.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Vận</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dụng</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cao</a:t>
            </a:r>
            <a:endPar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0" name="TextBox 9">
            <a:hlinkClick r:id="rId2" action="ppaction://hlinksldjump"/>
          </p:cNvPr>
          <p:cNvSpPr txBox="1"/>
          <p:nvPr/>
        </p:nvSpPr>
        <p:spPr>
          <a:xfrm>
            <a:off x="3986212" y="32012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4</a:t>
            </a:r>
            <a:r>
              <a:rPr lang="en-US" sz="3200" dirty="0" smtClean="0">
                <a:latin typeface="Times New Roman" pitchFamily="18" charset="0"/>
                <a:cs typeface="Times New Roman" pitchFamily="18" charset="0"/>
              </a:rPr>
              <a:t>9</a:t>
            </a:r>
            <a:endParaRPr lang="en-US" sz="3200" dirty="0">
              <a:latin typeface="Times New Roman" pitchFamily="18" charset="0"/>
              <a:cs typeface="Times New Roman" pitchFamily="18" charset="0"/>
            </a:endParaRPr>
          </a:p>
        </p:txBody>
      </p:sp>
      <p:sp>
        <p:nvSpPr>
          <p:cNvPr id="11" name="TextBox 10">
            <a:hlinkClick r:id="rId3" action="ppaction://hlinksldjump"/>
          </p:cNvPr>
          <p:cNvSpPr txBox="1"/>
          <p:nvPr/>
        </p:nvSpPr>
        <p:spPr>
          <a:xfrm>
            <a:off x="6553200" y="32012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5</a:t>
            </a:r>
            <a:r>
              <a:rPr lang="en-US" sz="3200" dirty="0" smtClean="0">
                <a:latin typeface="Times New Roman" pitchFamily="18" charset="0"/>
                <a:cs typeface="Times New Roman" pitchFamily="18" charset="0"/>
              </a:rPr>
              <a:t>0</a:t>
            </a:r>
            <a:endParaRPr lang="en-US" sz="3200" dirty="0">
              <a:latin typeface="Times New Roman" pitchFamily="18" charset="0"/>
              <a:cs typeface="Times New Roman" pitchFamily="18" charset="0"/>
            </a:endParaRPr>
          </a:p>
        </p:txBody>
      </p:sp>
      <p:sp>
        <p:nvSpPr>
          <p:cNvPr id="14" name="TextBox 13">
            <a:hlinkClick r:id="rId4" action="ppaction://hlinksldjump"/>
          </p:cNvPr>
          <p:cNvSpPr txBox="1"/>
          <p:nvPr/>
        </p:nvSpPr>
        <p:spPr>
          <a:xfrm>
            <a:off x="7162800" y="22346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48</a:t>
            </a:r>
            <a:endParaRPr lang="en-US" sz="3200" dirty="0">
              <a:latin typeface="Times New Roman" pitchFamily="18" charset="0"/>
              <a:cs typeface="Times New Roman" pitchFamily="18" charset="0"/>
            </a:endParaRPr>
          </a:p>
        </p:txBody>
      </p:sp>
      <p:sp>
        <p:nvSpPr>
          <p:cNvPr id="15" name="TextBox 14">
            <a:hlinkClick r:id="rId5" action="ppaction://hlinksldjump"/>
          </p:cNvPr>
          <p:cNvSpPr txBox="1"/>
          <p:nvPr/>
        </p:nvSpPr>
        <p:spPr>
          <a:xfrm>
            <a:off x="5219700" y="22346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47</a:t>
            </a:r>
            <a:endParaRPr lang="en-US" sz="3200" dirty="0">
              <a:latin typeface="Times New Roman" pitchFamily="18" charset="0"/>
              <a:cs typeface="Times New Roman" pitchFamily="18" charset="0"/>
            </a:endParaRPr>
          </a:p>
        </p:txBody>
      </p:sp>
      <p:sp>
        <p:nvSpPr>
          <p:cNvPr id="16" name="TextBox 15">
            <a:hlinkClick r:id="rId6" action="ppaction://hlinksldjump"/>
          </p:cNvPr>
          <p:cNvSpPr txBox="1"/>
          <p:nvPr/>
        </p:nvSpPr>
        <p:spPr>
          <a:xfrm>
            <a:off x="3152775" y="22040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pitchFamily="18" charset="0"/>
                <a:cs typeface="Times New Roman" pitchFamily="18" charset="0"/>
              </a:rPr>
              <a:t>Câu</a:t>
            </a:r>
            <a:r>
              <a:rPr lang="en-US" sz="3200" dirty="0" smtClean="0">
                <a:latin typeface="Times New Roman" pitchFamily="18" charset="0"/>
                <a:cs typeface="Times New Roman" pitchFamily="18" charset="0"/>
              </a:rPr>
              <a:t> 46</a:t>
            </a:r>
            <a:endParaRPr lang="en-US" sz="3200" dirty="0">
              <a:latin typeface="Times New Roman" pitchFamily="18" charset="0"/>
              <a:cs typeface="Times New Roman" pitchFamily="18" charset="0"/>
            </a:endParaRPr>
          </a:p>
        </p:txBody>
      </p:sp>
      <p:sp>
        <p:nvSpPr>
          <p:cNvPr id="8" name="Left Arrow 7">
            <a:hlinkClick r:id="rId7" action="ppaction://hlinksldjump"/>
          </p:cNvPr>
          <p:cNvSpPr/>
          <p:nvPr/>
        </p:nvSpPr>
        <p:spPr>
          <a:xfrm>
            <a:off x="11353800" y="6333565"/>
            <a:ext cx="508348" cy="2823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84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0" y="43902"/>
                <a:ext cx="12192000" cy="6807897"/>
              </a:xfrm>
            </p:spPr>
            <p:txBody>
              <a:bodyPr>
                <a:noAutofit/>
              </a:bodyPr>
              <a:lstStyle/>
              <a:p>
                <a:pPr marL="0" indent="0" algn="just">
                  <a:lnSpc>
                    <a:spcPct val="115000"/>
                  </a:lnSpc>
                  <a:spcBef>
                    <a:spcPts val="600"/>
                  </a:spcBef>
                  <a:spcAft>
                    <a:spcPts val="0"/>
                  </a:spcAft>
                  <a:buNone/>
                  <a:tabLst>
                    <a:tab pos="629920" algn="l"/>
                  </a:tabLst>
                </a:pPr>
                <a:r>
                  <a:rPr lang="en-US" sz="3200" b="1" dirty="0">
                    <a:solidFill>
                      <a:srgbClr val="3333FF"/>
                    </a:solidFill>
                  </a:rPr>
                  <a:t>Câu 38. </a:t>
                </a:r>
                <a:r>
                  <a:rPr lang="vi-VN" sz="3200" dirty="0">
                    <a:latin typeface="Times New Roman" panose="02020603050405020304" pitchFamily="18" charset="0"/>
                    <a:ea typeface="Times New Roman" panose="02020603050405020304" pitchFamily="18" charset="0"/>
                  </a:rPr>
                  <a:t>Hàm số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𝑦</m:t>
                    </m:r>
                    <m:r>
                      <a:rPr lang="vi-VN" sz="32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sSub>
                          <m:sSub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bPr>
                          <m:e>
                            <m:r>
                              <a:rPr lang="vi-VN" sz="3200" i="1">
                                <a:latin typeface="Cambria Math" panose="02040503050406030204" pitchFamily="18" charset="0"/>
                                <a:ea typeface="Times New Roman" panose="02020603050405020304" pitchFamily="18" charset="0"/>
                                <a:cs typeface="Times New Roman" panose="02020603050405020304" pitchFamily="18" charset="0"/>
                              </a:rPr>
                              <m:t>𝑙𝑜𝑔</m:t>
                            </m:r>
                          </m:e>
                          <m:sub>
                            <m:r>
                              <a:rPr lang="vi-VN" sz="3200" i="1">
                                <a:latin typeface="Cambria Math" panose="02040503050406030204" pitchFamily="18" charset="0"/>
                                <a:ea typeface="Times New Roman" panose="02020603050405020304" pitchFamily="18" charset="0"/>
                                <a:cs typeface="Times New Roman" panose="02020603050405020304" pitchFamily="18" charset="0"/>
                              </a:rPr>
                              <m:t>2</m:t>
                            </m:r>
                          </m:sub>
                        </m:sSub>
                      </m:fName>
                      <m:e>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cs typeface="Times New Roman" panose="02020603050405020304" pitchFamily="18" charset="0"/>
                                  </a:rPr>
                                  <m:t>4</m:t>
                                </m:r>
                              </m:e>
                              <m:sup>
                                <m:r>
                                  <a:rPr lang="vi-VN" sz="3200" i="1">
                                    <a:latin typeface="Cambria Math" panose="02040503050406030204" pitchFamily="18" charset="0"/>
                                    <a:ea typeface="Times New Roman" panose="02020603050405020304" pitchFamily="18" charset="0"/>
                                    <a:cs typeface="Times New Roman" panose="02020603050405020304" pitchFamily="18" charset="0"/>
                                  </a:rPr>
                                  <m:t>𝑥</m:t>
                                </m:r>
                              </m:sup>
                            </m:sSup>
                            <m:r>
                              <a:rPr lang="vi-VN" sz="32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cs typeface="Times New Roman" panose="02020603050405020304" pitchFamily="18" charset="0"/>
                                  </a:rPr>
                                  <m:t>2</m:t>
                                </m:r>
                              </m:e>
                              <m:sup>
                                <m:r>
                                  <a:rPr lang="vi-VN" sz="3200" i="1">
                                    <a:latin typeface="Cambria Math" panose="02040503050406030204" pitchFamily="18" charset="0"/>
                                    <a:ea typeface="Times New Roman" panose="02020603050405020304" pitchFamily="18" charset="0"/>
                                    <a:cs typeface="Times New Roman" panose="02020603050405020304" pitchFamily="18" charset="0"/>
                                  </a:rPr>
                                  <m:t>𝑥</m:t>
                                </m:r>
                              </m:sup>
                            </m:sSup>
                            <m:r>
                              <a:rPr lang="vi-VN" sz="3200" i="1">
                                <a:latin typeface="Cambria Math" panose="02040503050406030204" pitchFamily="18" charset="0"/>
                                <a:ea typeface="Times New Roman" panose="02020603050405020304" pitchFamily="18" charset="0"/>
                                <a:cs typeface="Times New Roman" panose="02020603050405020304" pitchFamily="18" charset="0"/>
                              </a:rPr>
                              <m:t>+</m:t>
                            </m:r>
                            <m:r>
                              <a:rPr lang="vi-VN" sz="3200" i="1">
                                <a:latin typeface="Cambria Math" panose="02040503050406030204" pitchFamily="18" charset="0"/>
                                <a:ea typeface="Times New Roman" panose="02020603050405020304" pitchFamily="18" charset="0"/>
                                <a:cs typeface="Times New Roman" panose="02020603050405020304" pitchFamily="18" charset="0"/>
                              </a:rPr>
                              <m:t>𝑚</m:t>
                            </m:r>
                          </m:e>
                        </m:d>
                      </m:e>
                    </m:func>
                  </m:oMath>
                </a14:m>
                <a:r>
                  <a:rPr lang="vi-VN" sz="3200" dirty="0">
                    <a:latin typeface="Times New Roman" panose="02020603050405020304" pitchFamily="18" charset="0"/>
                    <a:ea typeface="Times New Roman" panose="02020603050405020304" pitchFamily="18" charset="0"/>
                  </a:rPr>
                  <a:t> có tập xác định là </a:t>
                </a:r>
                <a14:m>
                  <m:oMath xmlns:m="http://schemas.openxmlformats.org/officeDocument/2006/math">
                    <m:r>
                      <a:rPr lang="vi-VN" sz="3200" i="1">
                        <a:latin typeface="Cambria Math" panose="02040503050406030204" pitchFamily="18" charset="0"/>
                        <a:ea typeface="Times New Roman" panose="02020603050405020304" pitchFamily="18" charset="0"/>
                      </a:rPr>
                      <m:t>ℝ</m:t>
                    </m:r>
                  </m:oMath>
                </a14:m>
                <a:r>
                  <a:rPr lang="vi-VN" sz="3200" dirty="0">
                    <a:latin typeface="Times New Roman" panose="02020603050405020304" pitchFamily="18" charset="0"/>
                    <a:ea typeface="Times New Roman" panose="02020603050405020304" pitchFamily="18" charset="0"/>
                  </a:rPr>
                  <a:t> thì</a:t>
                </a:r>
                <a:endParaRPr lang="en-US" sz="3200" dirty="0"/>
              </a:p>
              <a:p>
                <a:pPr marL="0" indent="0" algn="just">
                  <a:lnSpc>
                    <a:spcPct val="115000"/>
                  </a:lnSpc>
                  <a:spcBef>
                    <a:spcPts val="600"/>
                  </a:spcBef>
                  <a:spcAft>
                    <a:spcPts val="0"/>
                  </a:spcAft>
                  <a:buNone/>
                  <a:tabLst>
                    <a:tab pos="629920" algn="l"/>
                  </a:tabLst>
                </a:pPr>
                <a:r>
                  <a:rPr lang="en-US"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𝟒</m:t>
                        </m:r>
                      </m:den>
                    </m:f>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&gt;</m:t>
                    </m:r>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𝟎</m:t>
                    </m:r>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&lt;</m:t>
                    </m:r>
                    <m:f>
                      <m:fPr>
                        <m:ctrlP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𝟒</m:t>
                        </m:r>
                      </m:den>
                    </m:f>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&gt;</m:t>
                    </m:r>
                    <m:f>
                      <m:fPr>
                        <m:ctrlP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3200" b="1"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𝟒</m:t>
                        </m:r>
                      </m:den>
                    </m:f>
                    <m:r>
                      <a:rPr lang="en-US" sz="3200" b="0" i="0" smtClean="0">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200" b="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15000"/>
                  </a:lnSpc>
                  <a:spcBef>
                    <a:spcPts val="600"/>
                  </a:spcBef>
                  <a:spcAft>
                    <a:spcPts val="0"/>
                  </a:spcAft>
                  <a:buNone/>
                  <a:tabLst>
                    <a:tab pos="629920" algn="l"/>
                  </a:tabLst>
                </a:pPr>
                <a:r>
                  <a:rPr lang="en-US" sz="3200" b="1" dirty="0" err="1" smtClean="0">
                    <a:solidFill>
                      <a:srgbClr val="3333FF"/>
                    </a:solidFill>
                    <a:ea typeface="Calibri" panose="020F0502020204030204" pitchFamily="34" charset="0"/>
                    <a:cs typeface="Times New Roman" panose="02020603050405020304" pitchFamily="18" charset="0"/>
                  </a:rPr>
                  <a:t>Lời</a:t>
                </a:r>
                <a:r>
                  <a:rPr lang="en-US" sz="3200" b="1" dirty="0" smtClean="0">
                    <a:solidFill>
                      <a:srgbClr val="3333FF"/>
                    </a:solidFill>
                    <a:ea typeface="Calibri" panose="020F0502020204030204" pitchFamily="34" charset="0"/>
                    <a:cs typeface="Times New Roman" panose="02020603050405020304" pitchFamily="18" charset="0"/>
                  </a:rPr>
                  <a:t> </a:t>
                </a:r>
                <a:r>
                  <a:rPr lang="en-US" sz="3200" b="1" dirty="0" err="1" smtClean="0">
                    <a:solidFill>
                      <a:srgbClr val="3333FF"/>
                    </a:solidFill>
                    <a:ea typeface="Calibri" panose="020F0502020204030204" pitchFamily="34" charset="0"/>
                    <a:cs typeface="Times New Roman" panose="02020603050405020304" pitchFamily="18" charset="0"/>
                  </a:rPr>
                  <a:t>giải</a:t>
                </a:r>
                <a:r>
                  <a:rPr lang="en-US" sz="3200" b="1" dirty="0" smtClean="0">
                    <a:solidFill>
                      <a:srgbClr val="3333FF"/>
                    </a:solidFill>
                    <a:ea typeface="Calibri" panose="020F0502020204030204" pitchFamily="34" charset="0"/>
                    <a:cs typeface="Times New Roman" panose="02020603050405020304" pitchFamily="18" charset="0"/>
                  </a:rPr>
                  <a:t>	</a:t>
                </a:r>
                <a:r>
                  <a:rPr lang="en-US" sz="3200" b="1" dirty="0" err="1" smtClean="0">
                    <a:solidFill>
                      <a:srgbClr val="FF0000"/>
                    </a:solidFill>
                    <a:ea typeface="Calibri" panose="020F0502020204030204" pitchFamily="34" charset="0"/>
                    <a:cs typeface="Times New Roman" panose="02020603050405020304" pitchFamily="18" charset="0"/>
                  </a:rPr>
                  <a:t>Chọn</a:t>
                </a:r>
                <a:r>
                  <a:rPr lang="en-US" sz="3200" b="1" dirty="0" smtClean="0">
                    <a:solidFill>
                      <a:srgbClr val="FF0000"/>
                    </a:solidFill>
                    <a:ea typeface="Calibri" panose="020F0502020204030204" pitchFamily="34" charset="0"/>
                    <a:cs typeface="Times New Roman" panose="02020603050405020304" pitchFamily="18" charset="0"/>
                  </a:rPr>
                  <a:t> D</a:t>
                </a:r>
              </a:p>
              <a:p>
                <a:pPr marL="0" indent="0" algn="just">
                  <a:lnSpc>
                    <a:spcPct val="115000"/>
                  </a:lnSpc>
                  <a:spcBef>
                    <a:spcPts val="600"/>
                  </a:spcBef>
                  <a:buNone/>
                  <a:tabLst>
                    <a:tab pos="629920" algn="l"/>
                  </a:tabLst>
                </a:pPr>
                <a:r>
                  <a:rPr lang="en-US" sz="3200" dirty="0">
                    <a:latin typeface="Times New Roman" panose="02020603050405020304" pitchFamily="18" charset="0"/>
                    <a:ea typeface="Times New Roman" panose="02020603050405020304" pitchFamily="18" charset="0"/>
                  </a:rPr>
                  <a:t>Điều </a:t>
                </a:r>
                <a:r>
                  <a:rPr lang="en-US" sz="3200" dirty="0" err="1">
                    <a:latin typeface="Times New Roman" panose="02020603050405020304" pitchFamily="18" charset="0"/>
                    <a:ea typeface="Times New Roman" panose="02020603050405020304" pitchFamily="18" charset="0"/>
                  </a:rPr>
                  <a:t>kiện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định</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4</m:t>
                        </m:r>
                      </m:e>
                      <m:sup>
                        <m:r>
                          <a:rPr lang="en-US" sz="3200" i="1">
                            <a:latin typeface="Cambria Math" panose="02040503050406030204" pitchFamily="18" charset="0"/>
                            <a:ea typeface="Times New Roman" panose="02020603050405020304" pitchFamily="18" charset="0"/>
                          </a:rPr>
                          <m:t>𝑥</m:t>
                        </m:r>
                      </m:sup>
                    </m:sSup>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2</m:t>
                        </m:r>
                      </m:e>
                      <m:sup>
                        <m:r>
                          <a:rPr lang="en-US" sz="3200" i="1">
                            <a:latin typeface="Cambria Math" panose="02040503050406030204" pitchFamily="18" charset="0"/>
                            <a:ea typeface="Times New Roman" panose="02020603050405020304" pitchFamily="18" charset="0"/>
                          </a:rPr>
                          <m:t>𝑥</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&gt;0</m:t>
                    </m:r>
                  </m:oMath>
                </a14:m>
                <a:endParaRPr lang="en-US" sz="3200" dirty="0">
                  <a:latin typeface="Times New Roman" panose="02020603050405020304" pitchFamily="18" charset="0"/>
                  <a:ea typeface="Times New Roman" panose="02020603050405020304" pitchFamily="18" charset="0"/>
                </a:endParaRPr>
              </a:p>
              <a:p>
                <a:pPr marL="0" lvl="0" indent="0">
                  <a:lnSpc>
                    <a:spcPct val="115000"/>
                  </a:lnSpc>
                  <a:spcBef>
                    <a:spcPts val="0"/>
                  </a:spcBef>
                  <a:buNone/>
                </a:pPr>
                <a:r>
                  <a:rPr lang="en-US" sz="3200" dirty="0">
                    <a:solidFill>
                      <a:prstClr val="black"/>
                    </a:solidFill>
                    <a:latin typeface="Times New Roman" panose="02020603050405020304" pitchFamily="18" charset="0"/>
                    <a:ea typeface="Times New Roman" panose="02020603050405020304" pitchFamily="18" charset="0"/>
                  </a:rPr>
                  <a:t>Hàm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tập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định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ℝ</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4</m:t>
                        </m:r>
                      </m:e>
                      <m:sup>
                        <m:r>
                          <a:rPr lang="en-US" sz="3200" i="1">
                            <a:solidFill>
                              <a:prstClr val="black"/>
                            </a:solidFill>
                            <a:latin typeface="Cambria Math" panose="02040503050406030204" pitchFamily="18" charset="0"/>
                            <a:ea typeface="Times New Roman" panose="02020603050405020304" pitchFamily="18" charset="0"/>
                          </a:rPr>
                          <m:t>𝑥</m:t>
                        </m:r>
                      </m:sup>
                    </m:sSup>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2</m:t>
                        </m:r>
                      </m:e>
                      <m:sup>
                        <m:r>
                          <a:rPr lang="en-US" sz="3200" i="1">
                            <a:solidFill>
                              <a:prstClr val="black"/>
                            </a:solidFill>
                            <a:latin typeface="Cambria Math" panose="02040503050406030204" pitchFamily="18" charset="0"/>
                            <a:ea typeface="Times New Roman" panose="02020603050405020304" pitchFamily="18" charset="0"/>
                          </a:rPr>
                          <m:t>𝑥</m:t>
                        </m:r>
                      </m:sup>
                    </m:sSup>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&gt;0,∀</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ℝ</m:t>
                    </m:r>
                  </m:oMath>
                </a14:m>
                <a:endParaRPr lang="en-US" sz="3200" i="1" dirty="0">
                  <a:solidFill>
                    <a:prstClr val="black"/>
                  </a:solidFill>
                  <a:latin typeface="Cambria Math" panose="02040503050406030204" pitchFamily="18" charset="0"/>
                  <a:ea typeface="Times New Roman" panose="02020603050405020304" pitchFamily="18" charset="0"/>
                </a:endParaRPr>
              </a:p>
              <a:p>
                <a:pPr marL="0" lvl="0" indent="0">
                  <a:lnSpc>
                    <a:spcPct val="115000"/>
                  </a:lnSpc>
                  <a:spcBef>
                    <a:spcPts val="0"/>
                  </a:spcBef>
                  <a:buNone/>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&gt;−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4</m:t>
                        </m:r>
                      </m:e>
                      <m:sup>
                        <m:r>
                          <a:rPr lang="en-US" sz="3200" i="1">
                            <a:solidFill>
                              <a:prstClr val="black"/>
                            </a:solidFill>
                            <a:latin typeface="Cambria Math" panose="02040503050406030204" pitchFamily="18" charset="0"/>
                            <a:ea typeface="Times New Roman" panose="02020603050405020304" pitchFamily="18" charset="0"/>
                          </a:rPr>
                          <m:t>𝑥</m:t>
                        </m:r>
                      </m:sup>
                    </m:sSup>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2</m:t>
                        </m:r>
                      </m:e>
                      <m:sup>
                        <m:r>
                          <a:rPr lang="en-US" sz="3200" i="1">
                            <a:solidFill>
                              <a:prstClr val="black"/>
                            </a:solidFill>
                            <a:latin typeface="Cambria Math" panose="02040503050406030204" pitchFamily="18" charset="0"/>
                            <a:ea typeface="Times New Roman" panose="02020603050405020304" pitchFamily="18" charset="0"/>
                          </a:rPr>
                          <m:t>𝑥</m:t>
                        </m:r>
                      </m:sup>
                    </m:sSup>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ℝ</m:t>
                    </m:r>
                  </m:oMath>
                </a14:m>
                <a:r>
                  <a:rPr lang="en-US" sz="3200" dirty="0">
                    <a:solidFill>
                      <a:prstClr val="black"/>
                    </a:solidFill>
                    <a:latin typeface="Times New Roman" panose="02020603050405020304" pitchFamily="18" charset="0"/>
                    <a:ea typeface="Times New Roman" panose="02020603050405020304" pitchFamily="18" charset="0"/>
                  </a:rPr>
                  <a:t> (*)</a:t>
                </a:r>
              </a:p>
              <a:p>
                <a:pPr marL="0" lvl="0" indent="0">
                  <a:lnSpc>
                    <a:spcPct val="115000"/>
                  </a:lnSpc>
                  <a:spcBef>
                    <a:spcPts val="0"/>
                  </a:spcBef>
                  <a:buNone/>
                </a:pPr>
                <a:r>
                  <a:rPr lang="en-US" sz="3200" dirty="0" err="1">
                    <a:solidFill>
                      <a:prstClr val="black"/>
                    </a:solidFill>
                    <a:latin typeface="Times New Roman" panose="02020603050405020304" pitchFamily="18" charset="0"/>
                    <a:ea typeface="Times New Roman" panose="02020603050405020304" pitchFamily="18" charset="0"/>
                  </a:rPr>
                  <a:t>Đặt</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𝑡</m:t>
                    </m:r>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2</m:t>
                        </m:r>
                      </m:e>
                      <m:sup>
                        <m:r>
                          <a:rPr lang="en-US" sz="3200" i="1">
                            <a:solidFill>
                              <a:prstClr val="black"/>
                            </a:solidFill>
                            <a:latin typeface="Cambria Math" panose="02040503050406030204" pitchFamily="18" charset="0"/>
                            <a:ea typeface="Times New Roman" panose="02020603050405020304" pitchFamily="18" charset="0"/>
                          </a:rPr>
                          <m:t>𝑥</m:t>
                        </m:r>
                      </m:sup>
                    </m:sSup>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𝑡</m:t>
                        </m:r>
                        <m:r>
                          <a:rPr lang="en-US" sz="3200" i="1">
                            <a:solidFill>
                              <a:prstClr val="black"/>
                            </a:solidFill>
                            <a:latin typeface="Cambria Math" panose="02040503050406030204" pitchFamily="18" charset="0"/>
                            <a:ea typeface="Times New Roman" panose="02020603050405020304" pitchFamily="18" charset="0"/>
                          </a:rPr>
                          <m:t>&gt;0</m:t>
                        </m:r>
                      </m:e>
                    </m:d>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rPr>
                  <a:t> (*) </a:t>
                </a:r>
                <a:r>
                  <a:rPr lang="en-US" sz="3200" dirty="0" err="1">
                    <a:solidFill>
                      <a:prstClr val="black"/>
                    </a:solidFill>
                    <a:latin typeface="Times New Roman" panose="02020603050405020304" pitchFamily="18" charset="0"/>
                    <a:ea typeface="Times New Roman" panose="02020603050405020304" pitchFamily="18" charset="0"/>
                  </a:rPr>
                  <a:t>trở</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thành</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&gt;−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𝑡</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𝑡</m:t>
                    </m:r>
                    <m:r>
                      <a:rPr lang="en-US" sz="3200" i="1">
                        <a:solidFill>
                          <a:prstClr val="black"/>
                        </a:solidFill>
                        <a:latin typeface="Cambria Math" panose="02040503050406030204" pitchFamily="18" charset="0"/>
                        <a:ea typeface="Times New Roman" panose="02020603050405020304" pitchFamily="18" charset="0"/>
                      </a:rPr>
                      <m:t>, ∀</m:t>
                    </m:r>
                    <m:r>
                      <a:rPr lang="en-US" sz="3200" i="1">
                        <a:solidFill>
                          <a:prstClr val="black"/>
                        </a:solidFill>
                        <a:latin typeface="Cambria Math" panose="02040503050406030204" pitchFamily="18" charset="0"/>
                        <a:ea typeface="Times New Roman" panose="02020603050405020304" pitchFamily="18" charset="0"/>
                      </a:rPr>
                      <m:t>𝑡</m:t>
                    </m:r>
                    <m:r>
                      <a:rPr lang="en-US" sz="3200" i="1">
                        <a:solidFill>
                          <a:prstClr val="black"/>
                        </a:solidFill>
                        <a:latin typeface="Cambria Math" panose="02040503050406030204" pitchFamily="18" charset="0"/>
                        <a:ea typeface="Times New Roman" panose="02020603050405020304" pitchFamily="18" charset="0"/>
                      </a:rPr>
                      <m:t>&gt;0</m:t>
                    </m:r>
                  </m:oMath>
                </a14:m>
                <a:endParaRPr lang="en-US" sz="3200" dirty="0" smtClean="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&gt;</m:t>
                    </m:r>
                    <m:limLow>
                      <m:limLowPr>
                        <m:ctrlPr>
                          <a:rPr lang="en-US" sz="3200" i="1">
                            <a:solidFill>
                              <a:prstClr val="black"/>
                            </a:solidFill>
                            <a:latin typeface="Cambria Math" panose="02040503050406030204" pitchFamily="18" charset="0"/>
                            <a:ea typeface="Times New Roman" panose="02020603050405020304" pitchFamily="18" charset="0"/>
                          </a:rPr>
                        </m:ctrlPr>
                      </m:limLowPr>
                      <m:e>
                        <m:r>
                          <a:rPr lang="en-US" sz="3200" i="1">
                            <a:solidFill>
                              <a:prstClr val="black"/>
                            </a:solidFill>
                            <a:latin typeface="Cambria Math" panose="02040503050406030204" pitchFamily="18" charset="0"/>
                            <a:ea typeface="Times New Roman" panose="02020603050405020304" pitchFamily="18" charset="0"/>
                          </a:rPr>
                          <m:t>𝑚𝑎𝑥</m:t>
                        </m:r>
                      </m:e>
                      <m:lim>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0;+∞</m:t>
                            </m:r>
                          </m:e>
                        </m:d>
                      </m:lim>
                    </m:limLow>
                    <m:r>
                      <a:rPr lang="en-US" sz="3200" i="1">
                        <a:solidFill>
                          <a:prstClr val="black"/>
                        </a:solidFill>
                        <a:latin typeface="Cambria Math" panose="02040503050406030204" pitchFamily="18" charset="0"/>
                        <a:ea typeface="Times New Roman" panose="02020603050405020304" pitchFamily="18" charset="0"/>
                      </a:rPr>
                      <m:t>𝑓</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𝑡</m:t>
                    </m:r>
                    <m:r>
                      <a:rPr lang="en-US" sz="3200" i="1">
                        <a:solidFill>
                          <a:prstClr val="black"/>
                        </a:solidFill>
                        <a:latin typeface="Cambria Math" panose="02040503050406030204" pitchFamily="18" charset="0"/>
                        <a:ea typeface="Times New Roman" panose="02020603050405020304" pitchFamily="18" charset="0"/>
                      </a:rPr>
                      <m:t>)</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với</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𝑓</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𝑡</m:t>
                    </m:r>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𝑡</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𝑡</m:t>
                    </m:r>
                    <m:r>
                      <a:rPr lang="en-US" sz="3200" i="1">
                        <a:solidFill>
                          <a:prstClr val="black"/>
                        </a:solidFill>
                        <a:latin typeface="Cambria Math" panose="02040503050406030204" pitchFamily="18" charset="0"/>
                        <a:ea typeface="Times New Roman" panose="02020603050405020304" pitchFamily="18" charset="0"/>
                      </a:rPr>
                      <m:t>, </m:t>
                    </m:r>
                    <m:r>
                      <a:rPr lang="en-US" sz="3200" i="1">
                        <a:solidFill>
                          <a:prstClr val="black"/>
                        </a:solidFill>
                        <a:latin typeface="Cambria Math" panose="02040503050406030204" pitchFamily="18" charset="0"/>
                        <a:ea typeface="Times New Roman" panose="02020603050405020304" pitchFamily="18" charset="0"/>
                      </a:rPr>
                      <m:t>𝑡</m:t>
                    </m:r>
                    <m:r>
                      <a:rPr lang="en-US" sz="3200" i="1">
                        <a:solidFill>
                          <a:prstClr val="black"/>
                        </a:solidFill>
                        <a:latin typeface="Cambria Math" panose="02040503050406030204" pitchFamily="18" charset="0"/>
                        <a:ea typeface="Times New Roman" panose="02020603050405020304" pitchFamily="18" charset="0"/>
                      </a:rPr>
                      <m:t>&gt;0</m:t>
                    </m:r>
                  </m:oMath>
                </a14:m>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r>
                  <a:rPr lang="en-US" sz="3200" dirty="0">
                    <a:solidFill>
                      <a:prstClr val="black"/>
                    </a:solidFill>
                    <a:latin typeface="Times New Roman" panose="02020603050405020304" pitchFamily="18" charset="0"/>
                    <a:ea typeface="Times New Roman" panose="02020603050405020304" pitchFamily="18" charset="0"/>
                  </a:rPr>
                  <a:t>Ta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𝑓</m:t>
                    </m:r>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𝑡</m:t>
                        </m:r>
                      </m:e>
                    </m:d>
                    <m:r>
                      <a:rPr lang="en-US"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𝑡</m:t>
                    </m:r>
                    <m:r>
                      <a:rPr lang="en-US" sz="3200" i="1">
                        <a:solidFill>
                          <a:prstClr val="black"/>
                        </a:solidFill>
                        <a:latin typeface="Cambria Math" panose="02040503050406030204" pitchFamily="18" charset="0"/>
                        <a:ea typeface="Times New Roman" panose="02020603050405020304" pitchFamily="18" charset="0"/>
                      </a:rPr>
                      <m:t>+1</m:t>
                    </m:r>
                  </m:oMath>
                </a14:m>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𝑓</m:t>
                    </m:r>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𝑡</m:t>
                        </m:r>
                      </m:e>
                    </m:d>
                    <m:r>
                      <a:rPr lang="en-US" sz="3200" i="1">
                        <a:solidFill>
                          <a:prstClr val="black"/>
                        </a:solidFill>
                        <a:latin typeface="Cambria Math" panose="02040503050406030204" pitchFamily="18" charset="0"/>
                        <a:ea typeface="Times New Roman" panose="02020603050405020304" pitchFamily="18" charset="0"/>
                      </a:rPr>
                      <m:t>=0</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𝑡</m:t>
                    </m:r>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rPr>
                          <m:t>2</m:t>
                        </m:r>
                      </m:den>
                    </m:f>
                  </m:oMath>
                </a14:m>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r>
                  <a:rPr lang="en-US" sz="3200" dirty="0" err="1">
                    <a:solidFill>
                      <a:prstClr val="black"/>
                    </a:solidFill>
                    <a:latin typeface="Times New Roman" panose="02020603050405020304" pitchFamily="18" charset="0"/>
                    <a:ea typeface="Times New Roman" panose="02020603050405020304" pitchFamily="18" charset="0"/>
                  </a:rPr>
                  <a:t>Bảng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biến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thiên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hàm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𝑓</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𝑡</m:t>
                    </m:r>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𝑡</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𝑡</m:t>
                    </m:r>
                    <m:r>
                      <a:rPr lang="en-US" sz="3200" i="1">
                        <a:solidFill>
                          <a:prstClr val="black"/>
                        </a:solidFill>
                        <a:latin typeface="Cambria Math" panose="02040503050406030204" pitchFamily="18" charset="0"/>
                        <a:ea typeface="Times New Roman" panose="02020603050405020304" pitchFamily="18" charset="0"/>
                      </a:rPr>
                      <m:t>, </m:t>
                    </m:r>
                    <m:r>
                      <a:rPr lang="en-US" sz="3200" i="1">
                        <a:solidFill>
                          <a:prstClr val="black"/>
                        </a:solidFill>
                        <a:latin typeface="Cambria Math" panose="02040503050406030204" pitchFamily="18" charset="0"/>
                        <a:ea typeface="Times New Roman" panose="02020603050405020304" pitchFamily="18" charset="0"/>
                      </a:rPr>
                      <m:t>𝑡</m:t>
                    </m:r>
                    <m:r>
                      <a:rPr lang="en-US" sz="3200" i="1">
                        <a:solidFill>
                          <a:prstClr val="black"/>
                        </a:solidFill>
                        <a:latin typeface="Cambria Math" panose="02040503050406030204" pitchFamily="18" charset="0"/>
                        <a:ea typeface="Times New Roman" panose="02020603050405020304" pitchFamily="18" charset="0"/>
                      </a:rPr>
                      <m:t>&gt;0</m:t>
                    </m:r>
                  </m:oMath>
                </a14:m>
                <a:r>
                  <a:rPr lang="en-US" sz="3200" dirty="0">
                    <a:solidFill>
                      <a:prstClr val="black"/>
                    </a:solidFill>
                    <a:latin typeface="Times New Roman" panose="02020603050405020304" pitchFamily="18" charset="0"/>
                    <a:ea typeface="Times New Roman" panose="02020603050405020304" pitchFamily="18" charset="0"/>
                  </a:rPr>
                  <a:t>:</a:t>
                </a:r>
              </a:p>
              <a:p>
                <a:pPr marL="0" indent="0" algn="just">
                  <a:lnSpc>
                    <a:spcPct val="115000"/>
                  </a:lnSpc>
                  <a:spcBef>
                    <a:spcPts val="600"/>
                  </a:spcBef>
                  <a:spcAft>
                    <a:spcPts val="0"/>
                  </a:spcAft>
                  <a:buNone/>
                  <a:tabLst>
                    <a:tab pos="629920" algn="l"/>
                  </a:tabLst>
                </a:pPr>
                <a:endParaRPr lang="en-US" sz="3200" b="1" dirty="0" smtClean="0">
                  <a:solidFill>
                    <a:srgbClr val="3333FF"/>
                  </a:solidFill>
                  <a:ea typeface="Calibri" panose="020F0502020204030204" pitchFamily="34" charset="0"/>
                  <a:cs typeface="Times New Roman" panose="02020603050405020304" pitchFamily="18" charset="0"/>
                </a:endParaRPr>
              </a:p>
              <a:p>
                <a:pPr marL="0" indent="0">
                  <a:buNone/>
                </a:pPr>
                <a:r>
                  <a:rPr lang="en-US" sz="3200" b="1" dirty="0" smtClean="0">
                    <a:solidFill>
                      <a:srgbClr val="FF0000"/>
                    </a:solidFill>
                  </a:rPr>
                  <a:t> </a:t>
                </a:r>
                <a:endParaRPr lang="vi-VN" sz="3200" dirty="0"/>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0" y="43902"/>
                <a:ext cx="12192000" cy="6807897"/>
              </a:xfrm>
              <a:blipFill rotWithShape="1">
                <a:blip r:embed="rId2"/>
                <a:stretch>
                  <a:fillRect l="-1250" t="-806"/>
                </a:stretch>
              </a:blipFill>
            </p:spPr>
            <p:txBody>
              <a:bodyPr/>
              <a:lstStyle/>
              <a:p>
                <a:r>
                  <a:rPr lang="en-US">
                    <a:noFill/>
                  </a:rPr>
                  <a:t> </a:t>
                </a:r>
              </a:p>
            </p:txBody>
          </p:sp>
        </mc:Fallback>
      </mc:AlternateContent>
    </p:spTree>
    <p:extLst>
      <p:ext uri="{BB962C8B-B14F-4D97-AF65-F5344CB8AC3E}">
        <p14:creationId xmlns:p14="http://schemas.microsoft.com/office/powerpoint/2010/main" val="117521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30000"/>
                                  </p:iterate>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iterate type="lt">
                                    <p:tmPct val="30000"/>
                                  </p:iterate>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iterate type="lt">
                                    <p:tmPct val="30000"/>
                                  </p:iterate>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iterate type="lt">
                                    <p:tmPct val="30000"/>
                                  </p:iterate>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26" y="166254"/>
            <a:ext cx="9960585" cy="330430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4"/>
              <p:cNvSpPr/>
              <p:nvPr/>
            </p:nvSpPr>
            <p:spPr>
              <a:xfrm>
                <a:off x="1482435" y="3796145"/>
                <a:ext cx="9864438" cy="1923988"/>
              </a:xfrm>
              <a:prstGeom prst="rect">
                <a:avLst/>
              </a:prstGeom>
            </p:spPr>
            <p:txBody>
              <a:bodyPr wrap="square">
                <a:spAutoFit/>
              </a:bodyPr>
              <a:lstStyle/>
              <a:p>
                <a:pPr>
                  <a:lnSpc>
                    <a:spcPct val="115000"/>
                  </a:lnSpc>
                  <a:spcAft>
                    <a:spcPts val="0"/>
                  </a:spcAft>
                </a:pPr>
                <a:r>
                  <a:rPr lang="en-US" sz="3200" dirty="0" err="1">
                    <a:latin typeface="Times New Roman" panose="02020603050405020304" pitchFamily="18" charset="0"/>
                    <a:ea typeface="Times New Roman" panose="02020603050405020304" pitchFamily="18" charset="0"/>
                  </a:rPr>
                  <a:t>Từ</a:t>
                </a:r>
                <a:r>
                  <a:rPr lang="en-US" sz="3200" dirty="0">
                    <a:latin typeface="Times New Roman" panose="02020603050405020304" pitchFamily="18" charset="0"/>
                    <a:ea typeface="Times New Roman" panose="02020603050405020304" pitchFamily="18" charset="0"/>
                  </a:rPr>
                  <a:t> BBT ta </a:t>
                </a:r>
                <a:r>
                  <a:rPr lang="en-US" sz="3200" dirty="0" err="1">
                    <a:latin typeface="Times New Roman" panose="02020603050405020304" pitchFamily="18" charset="0"/>
                    <a:ea typeface="Times New Roman" panose="02020603050405020304" pitchFamily="18" charset="0"/>
                  </a:rPr>
                  <a:t>thấy</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limLow>
                      <m:limLowPr>
                        <m:ctrlPr>
                          <a:rPr lang="en-US" sz="3200" i="1">
                            <a:effectLst/>
                            <a:latin typeface="Cambria Math" panose="02040503050406030204" pitchFamily="18" charset="0"/>
                            <a:ea typeface="Times New Roman" panose="02020603050405020304" pitchFamily="18" charset="0"/>
                          </a:rPr>
                        </m:ctrlPr>
                      </m:limLowPr>
                      <m:e>
                        <m:r>
                          <a:rPr lang="en-US" sz="3200" i="1">
                            <a:effectLst/>
                            <a:latin typeface="Cambria Math" panose="02040503050406030204" pitchFamily="18" charset="0"/>
                            <a:ea typeface="Times New Roman" panose="02020603050405020304" pitchFamily="18" charset="0"/>
                          </a:rPr>
                          <m:t>𝑚𝑎𝑥</m:t>
                        </m:r>
                      </m:e>
                      <m:lim>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0;+∞</m:t>
                            </m:r>
                          </m:e>
                        </m:d>
                      </m:lim>
                    </m:limLow>
                    <m:r>
                      <a:rPr lang="en-US" sz="3200" i="1">
                        <a:effectLst/>
                        <a:latin typeface="Cambria Math" panose="02040503050406030204" pitchFamily="18" charset="0"/>
                        <a:ea typeface="Times New Roman" panose="02020603050405020304" pitchFamily="18" charset="0"/>
                      </a:rPr>
                      <m:t>𝑓</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𝑡</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4</m:t>
                        </m:r>
                      </m:den>
                    </m:f>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khi</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𝑡</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2</m:t>
                        </m:r>
                      </m:den>
                    </m:f>
                  </m:oMath>
                </a14:m>
                <a:endParaRPr lang="en-US" sz="3200" dirty="0">
                  <a:effectLst/>
                  <a:latin typeface="Times New Roman" panose="02020603050405020304" pitchFamily="18" charset="0"/>
                  <a:ea typeface="Times New Roman" panose="02020603050405020304" pitchFamily="18" charset="0"/>
                </a:endParaRPr>
              </a:p>
              <a:p>
                <a:pPr>
                  <a:lnSpc>
                    <a:spcPct val="115000"/>
                  </a:lnSpc>
                  <a:spcAft>
                    <a:spcPts val="0"/>
                  </a:spcAft>
                </a:pPr>
                <a:r>
                  <a:rPr lang="en-US" sz="3200" dirty="0" err="1">
                    <a:effectLst/>
                    <a:latin typeface="Times New Roman" panose="02020603050405020304" pitchFamily="18" charset="0"/>
                    <a:ea typeface="Times New Roman" panose="02020603050405020304" pitchFamily="18" charset="0"/>
                  </a:rPr>
                  <a:t>Vậy</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𝑚</m:t>
                    </m:r>
                    <m:r>
                      <a:rPr lang="en-US" sz="3200" i="1">
                        <a:effectLst/>
                        <a:latin typeface="Cambria Math" panose="02040503050406030204" pitchFamily="18" charset="0"/>
                        <a:ea typeface="Times New Roman" panose="02020603050405020304" pitchFamily="18" charset="0"/>
                      </a:rPr>
                      <m:t>&gt;</m:t>
                    </m:r>
                    <m:limLow>
                      <m:limLowPr>
                        <m:ctrlPr>
                          <a:rPr lang="en-US" sz="3200" i="1">
                            <a:effectLst/>
                            <a:latin typeface="Cambria Math" panose="02040503050406030204" pitchFamily="18" charset="0"/>
                            <a:ea typeface="Times New Roman" panose="02020603050405020304" pitchFamily="18" charset="0"/>
                          </a:rPr>
                        </m:ctrlPr>
                      </m:limLowPr>
                      <m:e>
                        <m:r>
                          <a:rPr lang="en-US" sz="3200" i="1">
                            <a:effectLst/>
                            <a:latin typeface="Cambria Math" panose="02040503050406030204" pitchFamily="18" charset="0"/>
                            <a:ea typeface="Times New Roman" panose="02020603050405020304" pitchFamily="18" charset="0"/>
                          </a:rPr>
                          <m:t>𝑚𝑎𝑥</m:t>
                        </m:r>
                      </m:e>
                      <m:lim>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0;+∞</m:t>
                            </m:r>
                          </m:e>
                        </m:d>
                      </m:lim>
                    </m:limLow>
                    <m:r>
                      <a:rPr lang="en-US" sz="3200" i="1">
                        <a:effectLst/>
                        <a:latin typeface="Cambria Math" panose="02040503050406030204" pitchFamily="18" charset="0"/>
                        <a:ea typeface="Times New Roman" panose="02020603050405020304" pitchFamily="18" charset="0"/>
                      </a:rPr>
                      <m:t>𝑓</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𝑡</m:t>
                        </m:r>
                      </m:e>
                    </m:d>
                    <m:r>
                      <a:rPr lang="en-US" sz="32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3200" i="1">
                        <a:effectLst/>
                        <a:latin typeface="Cambria Math" panose="02040503050406030204" pitchFamily="18" charset="0"/>
                        <a:ea typeface="Times New Roman" panose="02020603050405020304" pitchFamily="18" charset="0"/>
                      </a:rPr>
                      <m:t>𝑚</m:t>
                    </m:r>
                    <m:r>
                      <a:rPr lang="en-US" sz="3200" i="1">
                        <a:effectLst/>
                        <a:latin typeface="Cambria Math" panose="02040503050406030204" pitchFamily="18" charset="0"/>
                        <a:ea typeface="Times New Roman" panose="02020603050405020304" pitchFamily="18" charset="0"/>
                      </a:rPr>
                      <m:t>&gt;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4</m:t>
                        </m:r>
                      </m:den>
                    </m:f>
                  </m:oMath>
                </a14:m>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82435" y="3796145"/>
                <a:ext cx="9864438" cy="1923988"/>
              </a:xfrm>
              <a:prstGeom prst="rect">
                <a:avLst/>
              </a:prstGeom>
              <a:blipFill>
                <a:blip r:embed="rId3"/>
                <a:stretch>
                  <a:fillRect l="-1545"/>
                </a:stretch>
              </a:blipFill>
            </p:spPr>
            <p:txBody>
              <a:bodyPr/>
              <a:lstStyle/>
              <a:p>
                <a:r>
                  <a:rPr lang="en-US">
                    <a:noFill/>
                  </a:rPr>
                  <a:t> </a:t>
                </a:r>
              </a:p>
            </p:txBody>
          </p:sp>
        </mc:Fallback>
      </mc:AlternateContent>
    </p:spTree>
    <p:extLst>
      <p:ext uri="{BB962C8B-B14F-4D97-AF65-F5344CB8AC3E}">
        <p14:creationId xmlns:p14="http://schemas.microsoft.com/office/powerpoint/2010/main" val="399558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0" y="50103"/>
                <a:ext cx="12192000" cy="6807897"/>
              </a:xfrm>
            </p:spPr>
            <p:txBody>
              <a:bodyPr>
                <a:noAutofit/>
              </a:bodyPr>
              <a:lstStyle/>
              <a:p>
                <a:pPr marL="0" indent="0">
                  <a:buNone/>
                </a:pPr>
                <a:r>
                  <a:rPr lang="en-US" sz="3200" b="1" dirty="0" err="1">
                    <a:solidFill>
                      <a:srgbClr val="3333FF"/>
                    </a:solidFill>
                  </a:rPr>
                  <a:t>Câu</a:t>
                </a:r>
                <a:r>
                  <a:rPr lang="en-US" sz="3200" b="1" dirty="0">
                    <a:solidFill>
                      <a:srgbClr val="3333FF"/>
                    </a:solidFill>
                  </a:rPr>
                  <a:t> 39. </a:t>
                </a:r>
                <a:r>
                  <a:rPr lang="nl-NL" sz="3200" dirty="0">
                    <a:latin typeface="Times New Roman" panose="02020603050405020304" pitchFamily="18" charset="0"/>
                    <a:ea typeface="Times New Roman" panose="02020603050405020304" pitchFamily="18" charset="0"/>
                  </a:rPr>
                  <a:t>Biết hai hàm số </a:t>
                </a:r>
                <a14:m>
                  <m:oMath xmlns:m="http://schemas.openxmlformats.org/officeDocument/2006/math">
                    <m:r>
                      <a:rPr lang="nl-NL" sz="3200" i="1">
                        <a:latin typeface="Cambria Math" panose="02040503050406030204" pitchFamily="18" charset="0"/>
                        <a:ea typeface="Times New Roman" panose="02020603050405020304" pitchFamily="18" charset="0"/>
                        <a:cs typeface="Times New Roman" panose="02020603050405020304" pitchFamily="18" charset="0"/>
                      </a:rPr>
                      <m:t>𝑦</m:t>
                    </m:r>
                    <m:r>
                      <a:rPr lang="nl-NL" sz="32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nl-NL" sz="3200" i="1">
                            <a:latin typeface="Cambria Math" panose="02040503050406030204" pitchFamily="18" charset="0"/>
                            <a:ea typeface="Times New Roman" panose="02020603050405020304" pitchFamily="18" charset="0"/>
                            <a:cs typeface="Times New Roman" panose="02020603050405020304" pitchFamily="18" charset="0"/>
                          </a:rPr>
                          <m:t>𝑎</m:t>
                        </m:r>
                      </m:e>
                      <m:sup>
                        <m:r>
                          <a:rPr lang="nl-NL" sz="3200" i="1">
                            <a:latin typeface="Cambria Math" panose="02040503050406030204" pitchFamily="18" charset="0"/>
                            <a:ea typeface="Times New Roman" panose="02020603050405020304" pitchFamily="18" charset="0"/>
                            <a:cs typeface="Times New Roman" panose="02020603050405020304" pitchFamily="18" charset="0"/>
                          </a:rPr>
                          <m:t>𝑥</m:t>
                        </m:r>
                      </m:sup>
                    </m:sSup>
                  </m:oMath>
                </a14:m>
                <a:r>
                  <a:rPr lang="nl-NL" sz="3200" dirty="0">
                    <a:latin typeface="Times New Roman" panose="02020603050405020304" pitchFamily="18" charset="0"/>
                    <a:ea typeface="Times New Roman" panose="02020603050405020304" pitchFamily="18" charset="0"/>
                  </a:rPr>
                  <a:t>, </a:t>
                </a:r>
                <a14:m>
                  <m:oMath xmlns:m="http://schemas.openxmlformats.org/officeDocument/2006/math">
                    <m:r>
                      <a:rPr lang="nl-NL" sz="3200" i="1">
                        <a:latin typeface="Cambria Math" panose="02040503050406030204" pitchFamily="18" charset="0"/>
                        <a:ea typeface="Times New Roman" panose="02020603050405020304" pitchFamily="18" charset="0"/>
                        <a:cs typeface="Times New Roman" panose="02020603050405020304" pitchFamily="18" charset="0"/>
                      </a:rPr>
                      <m:t>𝑦</m:t>
                    </m:r>
                    <m:r>
                      <a:rPr lang="nl-NL" sz="3200" i="1">
                        <a:latin typeface="Cambria Math" panose="02040503050406030204" pitchFamily="18" charset="0"/>
                        <a:ea typeface="Times New Roman" panose="02020603050405020304" pitchFamily="18" charset="0"/>
                        <a:cs typeface="Times New Roman" panose="02020603050405020304" pitchFamily="18" charset="0"/>
                      </a:rPr>
                      <m:t>=</m:t>
                    </m:r>
                    <m:r>
                      <a:rPr lang="nl-NL" sz="32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nl-NL" sz="3200" i="1">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nl-NL" sz="3200" dirty="0">
                    <a:latin typeface="Times New Roman" panose="02020603050405020304" pitchFamily="18" charset="0"/>
                    <a:ea typeface="Times New Roman" panose="02020603050405020304" pitchFamily="18" charset="0"/>
                  </a:rPr>
                  <a:t> có đồ thị như hình vẽ đồng thời đồ thị của hai hàm số này đối xứng nhau qua đường thẳng </a:t>
                </a:r>
                <a14:m>
                  <m:oMath xmlns:m="http://schemas.openxmlformats.org/officeDocument/2006/math">
                    <m:r>
                      <a:rPr lang="nl-NL" sz="3200" i="1">
                        <a:latin typeface="Cambria Math" panose="02040503050406030204" pitchFamily="18" charset="0"/>
                        <a:ea typeface="Times New Roman" panose="02020603050405020304" pitchFamily="18" charset="0"/>
                        <a:cs typeface="Times New Roman" panose="02020603050405020304" pitchFamily="18" charset="0"/>
                      </a:rPr>
                      <m:t>𝑦</m:t>
                    </m:r>
                    <m:r>
                      <a:rPr lang="nl-NL" sz="3200" i="1">
                        <a:latin typeface="Cambria Math" panose="02040503050406030204" pitchFamily="18" charset="0"/>
                        <a:ea typeface="Times New Roman" panose="02020603050405020304" pitchFamily="18" charset="0"/>
                        <a:cs typeface="Times New Roman" panose="02020603050405020304" pitchFamily="18" charset="0"/>
                      </a:rPr>
                      <m:t>=−</m:t>
                    </m:r>
                    <m:r>
                      <a:rPr lang="nl-NL" sz="3200" i="1">
                        <a:latin typeface="Cambria Math" panose="02040503050406030204" pitchFamily="18" charset="0"/>
                        <a:ea typeface="Times New Roman" panose="02020603050405020304" pitchFamily="18" charset="0"/>
                        <a:cs typeface="Times New Roman" panose="02020603050405020304" pitchFamily="18" charset="0"/>
                      </a:rPr>
                      <m:t>𝑥</m:t>
                    </m:r>
                  </m:oMath>
                </a14:m>
                <a:r>
                  <a:rPr lang="nl-NL" sz="3200" dirty="0">
                    <a:latin typeface="Times New Roman" panose="02020603050405020304" pitchFamily="18" charset="0"/>
                    <a:ea typeface="Times New Roman" panose="02020603050405020304" pitchFamily="18" charset="0"/>
                  </a:rPr>
                  <a:t>. Tính </a:t>
                </a:r>
                <a14:m>
                  <m:oMath xmlns:m="http://schemas.openxmlformats.org/officeDocument/2006/math">
                    <m:r>
                      <a:rPr lang="nl-NL" sz="32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nl-NL"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nl-NL" sz="3200" i="1">
                                <a:latin typeface="Cambria Math" panose="02040503050406030204" pitchFamily="18" charset="0"/>
                                <a:ea typeface="Times New Roman" panose="02020603050405020304" pitchFamily="18" charset="0"/>
                                <a:cs typeface="Times New Roman" panose="02020603050405020304" pitchFamily="18" charset="0"/>
                              </a:rPr>
                              <m:t>𝑎</m:t>
                            </m:r>
                          </m:e>
                          <m:sup>
                            <m:r>
                              <a:rPr lang="nl-NL" sz="3200" i="1">
                                <a:latin typeface="Cambria Math" panose="02040503050406030204" pitchFamily="18" charset="0"/>
                                <a:ea typeface="Times New Roman" panose="02020603050405020304" pitchFamily="18" charset="0"/>
                                <a:cs typeface="Times New Roman" panose="02020603050405020304" pitchFamily="18" charset="0"/>
                              </a:rPr>
                              <m:t>3</m:t>
                            </m:r>
                          </m:sup>
                        </m:sSup>
                      </m:e>
                    </m:d>
                  </m:oMath>
                </a14:m>
                <a:r>
                  <a:rPr lang="en-US" sz="3200" dirty="0" smtClean="0">
                    <a:latin typeface="Times New Roman" panose="02020603050405020304" pitchFamily="18" charset="0"/>
                    <a:ea typeface="Times New Roman" panose="02020603050405020304" pitchFamily="18" charset="0"/>
                  </a:rPr>
                  <a:t>.</a:t>
                </a:r>
              </a:p>
              <a:p>
                <a:pPr marL="0" indent="0">
                  <a:buNone/>
                </a:pPr>
                <a:endParaRPr lang="en-US" sz="3200" dirty="0">
                  <a:latin typeface="Times New Roman" panose="02020603050405020304" pitchFamily="18" charset="0"/>
                </a:endParaRPr>
              </a:p>
              <a:p>
                <a:pPr marL="0" indent="0">
                  <a:buNone/>
                </a:pPr>
                <a:endParaRPr lang="en-US" sz="3200" dirty="0" smtClean="0">
                  <a:latin typeface="Times New Roman" panose="02020603050405020304" pitchFamily="18" charset="0"/>
                </a:endParaRPr>
              </a:p>
              <a:p>
                <a:pPr marL="0" indent="0">
                  <a:buNone/>
                </a:pPr>
                <a:endParaRPr lang="en-US" sz="3200" dirty="0">
                  <a:latin typeface="Times New Roman" panose="02020603050405020304" pitchFamily="18" charset="0"/>
                </a:endParaRPr>
              </a:p>
              <a:p>
                <a:pPr marL="0" indent="0">
                  <a:buNone/>
                </a:pPr>
                <a:endParaRPr lang="en-US" sz="3200" dirty="0" smtClean="0">
                  <a:latin typeface="Times New Roman" panose="02020603050405020304" pitchFamily="18" charset="0"/>
                </a:endParaRPr>
              </a:p>
              <a:p>
                <a:pPr marL="0" indent="0" algn="just">
                  <a:lnSpc>
                    <a:spcPct val="115000"/>
                  </a:lnSpc>
                  <a:spcBef>
                    <a:spcPts val="600"/>
                  </a:spcBef>
                  <a:spcAft>
                    <a:spcPts val="0"/>
                  </a:spcAft>
                  <a:buNone/>
                  <a:tabLst>
                    <a:tab pos="629920" algn="l"/>
                  </a:tabLst>
                </a:pPr>
                <a:r>
                  <a:rPr lang="en-US" sz="3200" b="1" dirty="0" err="1" smtClean="0">
                    <a:solidFill>
                      <a:srgbClr val="3333FF"/>
                    </a:solidFill>
                    <a:ea typeface="Calibri" panose="020F0502020204030204" pitchFamily="34" charset="0"/>
                    <a:cs typeface="Times New Roman" panose="02020603050405020304" pitchFamily="18" charset="0"/>
                  </a:rPr>
                  <a:t>Lời</a:t>
                </a:r>
                <a:r>
                  <a:rPr lang="en-US" sz="3200" b="1" dirty="0" smtClean="0">
                    <a:solidFill>
                      <a:srgbClr val="3333FF"/>
                    </a:solidFill>
                    <a:ea typeface="Calibri" panose="020F0502020204030204" pitchFamily="34" charset="0"/>
                    <a:cs typeface="Times New Roman" panose="02020603050405020304" pitchFamily="18" charset="0"/>
                  </a:rPr>
                  <a:t> </a:t>
                </a:r>
                <a:r>
                  <a:rPr lang="en-US" sz="3200" b="1" dirty="0" err="1">
                    <a:solidFill>
                      <a:srgbClr val="3333FF"/>
                    </a:solidFill>
                    <a:ea typeface="Calibri" panose="020F0502020204030204" pitchFamily="34" charset="0"/>
                    <a:cs typeface="Times New Roman" panose="02020603050405020304" pitchFamily="18" charset="0"/>
                  </a:rPr>
                  <a:t>giải</a:t>
                </a:r>
                <a:r>
                  <a:rPr lang="en-US" sz="3200" b="1" dirty="0">
                    <a:solidFill>
                      <a:srgbClr val="3333FF"/>
                    </a:solidFill>
                    <a:ea typeface="Calibri" panose="020F0502020204030204" pitchFamily="34" charset="0"/>
                    <a:cs typeface="Times New Roman" panose="02020603050405020304" pitchFamily="18" charset="0"/>
                  </a:rPr>
                  <a:t>	</a:t>
                </a:r>
                <a:r>
                  <a:rPr lang="en-US" sz="3200" b="1" dirty="0" err="1">
                    <a:solidFill>
                      <a:srgbClr val="3333FF"/>
                    </a:solidFill>
                    <a:ea typeface="Calibri" panose="020F0502020204030204" pitchFamily="34" charset="0"/>
                    <a:cs typeface="Times New Roman" panose="02020603050405020304" pitchFamily="18" charset="0"/>
                  </a:rPr>
                  <a:t>Chọn</a:t>
                </a:r>
                <a:r>
                  <a:rPr lang="en-US" sz="3200" b="1" dirty="0">
                    <a:solidFill>
                      <a:srgbClr val="3333FF"/>
                    </a:solidFill>
                    <a:ea typeface="Calibri" panose="020F0502020204030204" pitchFamily="34" charset="0"/>
                    <a:cs typeface="Times New Roman" panose="02020603050405020304" pitchFamily="18" charset="0"/>
                  </a:rPr>
                  <a:t> </a:t>
                </a:r>
                <a:r>
                  <a:rPr lang="en-US" sz="3200" b="1" dirty="0" smtClean="0">
                    <a:solidFill>
                      <a:srgbClr val="3333FF"/>
                    </a:solidFill>
                    <a:ea typeface="Calibri" panose="020F0502020204030204" pitchFamily="34" charset="0"/>
                    <a:cs typeface="Times New Roman" panose="02020603050405020304" pitchFamily="18" charset="0"/>
                  </a:rPr>
                  <a:t>C</a:t>
                </a:r>
                <a:endParaRPr lang="en-US" sz="3200" b="1" dirty="0">
                  <a:solidFill>
                    <a:srgbClr val="3333FF"/>
                  </a:solidFill>
                  <a:ea typeface="Calibri" panose="020F0502020204030204" pitchFamily="34" charset="0"/>
                  <a:cs typeface="Times New Roman" panose="02020603050405020304" pitchFamily="18" charset="0"/>
                </a:endParaRPr>
              </a:p>
              <a:p>
                <a:pPr marL="457200" lvl="0" indent="0" algn="just">
                  <a:lnSpc>
                    <a:spcPct val="115000"/>
                  </a:lnSpc>
                  <a:spcBef>
                    <a:spcPts val="0"/>
                  </a:spcBef>
                  <a:buNone/>
                </a:pPr>
                <a:r>
                  <a:rPr lang="en-US" sz="3200" dirty="0" smtClean="0"/>
                  <a:t> </a:t>
                </a:r>
                <a:r>
                  <a:rPr lang="pt-BR" sz="3200" dirty="0">
                    <a:solidFill>
                      <a:prstClr val="black"/>
                    </a:solidFill>
                    <a:latin typeface="Times New Roman" panose="02020603050405020304" pitchFamily="18" charset="0"/>
                    <a:ea typeface="Times New Roman" panose="02020603050405020304" pitchFamily="18" charset="0"/>
                  </a:rPr>
                  <a:t>Vì đồ thị hàm số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𝑦</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rPr>
                        </m:ctrlPr>
                      </m:dPr>
                      <m:e>
                        <m:r>
                          <a:rPr lang="pt-BR" sz="3200" i="1">
                            <a:solidFill>
                              <a:prstClr val="black"/>
                            </a:solidFill>
                            <a:latin typeface="Cambria Math" panose="02040503050406030204" pitchFamily="18" charset="0"/>
                            <a:ea typeface="Times New Roman" panose="02020603050405020304" pitchFamily="18" charset="0"/>
                          </a:rPr>
                          <m:t>𝑥</m:t>
                        </m:r>
                      </m:e>
                    </m:d>
                  </m:oMath>
                </a14:m>
                <a:r>
                  <a:rPr lang="pt-BR" sz="3200" dirty="0">
                    <a:solidFill>
                      <a:prstClr val="black"/>
                    </a:solidFill>
                    <a:latin typeface="Times New Roman" panose="02020603050405020304" pitchFamily="18" charset="0"/>
                    <a:ea typeface="Times New Roman" panose="02020603050405020304" pitchFamily="18" charset="0"/>
                  </a:rPr>
                  <a:t> đối xứng với đồ thị hàm số </a:t>
                </a:r>
              </a:p>
              <a:p>
                <a:pPr marL="457200" lvl="0" indent="0" algn="just">
                  <a:lnSpc>
                    <a:spcPct val="115000"/>
                  </a:lnSpc>
                  <a:spcBef>
                    <a:spcPts val="0"/>
                  </a:spcBef>
                  <a:buNone/>
                </a:pP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𝑦</m:t>
                    </m:r>
                    <m:r>
                      <a:rPr lang="pt-BR"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pt-BR" sz="3200" i="1">
                            <a:solidFill>
                              <a:prstClr val="black"/>
                            </a:solidFill>
                            <a:latin typeface="Cambria Math" panose="02040503050406030204" pitchFamily="18" charset="0"/>
                            <a:ea typeface="Times New Roman" panose="02020603050405020304" pitchFamily="18" charset="0"/>
                          </a:rPr>
                          <m:t>𝑎</m:t>
                        </m:r>
                      </m:e>
                      <m:sup>
                        <m:r>
                          <a:rPr lang="pt-BR" sz="3200" i="1">
                            <a:solidFill>
                              <a:prstClr val="black"/>
                            </a:solidFill>
                            <a:latin typeface="Cambria Math" panose="02040503050406030204" pitchFamily="18" charset="0"/>
                            <a:ea typeface="Times New Roman" panose="02020603050405020304" pitchFamily="18" charset="0"/>
                          </a:rPr>
                          <m:t>𝑥</m:t>
                        </m:r>
                      </m:sup>
                    </m:sSup>
                    <m:r>
                      <a:rPr lang="pt-BR"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pt-BR" sz="3200" i="1">
                            <a:solidFill>
                              <a:prstClr val="black"/>
                            </a:solidFill>
                            <a:latin typeface="Cambria Math" panose="02040503050406030204" pitchFamily="18" charset="0"/>
                            <a:ea typeface="Times New Roman" panose="02020603050405020304" pitchFamily="18" charset="0"/>
                          </a:rPr>
                          <m:t>0&lt;</m:t>
                        </m:r>
                        <m:r>
                          <a:rPr lang="pt-BR" sz="3200" i="1">
                            <a:solidFill>
                              <a:prstClr val="black"/>
                            </a:solidFill>
                            <a:latin typeface="Cambria Math" panose="02040503050406030204" pitchFamily="18" charset="0"/>
                            <a:ea typeface="Times New Roman" panose="02020603050405020304" pitchFamily="18" charset="0"/>
                          </a:rPr>
                          <m:t>𝑎</m:t>
                        </m:r>
                        <m:r>
                          <a:rPr lang="pt-BR" sz="3200" i="1">
                            <a:solidFill>
                              <a:prstClr val="black"/>
                            </a:solidFill>
                            <a:latin typeface="Cambria Math" panose="02040503050406030204" pitchFamily="18" charset="0"/>
                            <a:ea typeface="Times New Roman" panose="02020603050405020304" pitchFamily="18" charset="0"/>
                          </a:rPr>
                          <m:t>&lt;1</m:t>
                        </m:r>
                      </m:e>
                    </m:d>
                  </m:oMath>
                </a14:m>
                <a:r>
                  <a:rPr lang="pt-BR" sz="3200" dirty="0">
                    <a:solidFill>
                      <a:prstClr val="black"/>
                    </a:solidFill>
                    <a:latin typeface="Times New Roman" panose="02020603050405020304" pitchFamily="18" charset="0"/>
                    <a:ea typeface="Times New Roman" panose="02020603050405020304" pitchFamily="18" charset="0"/>
                  </a:rPr>
                  <a:t>qua đường thẳng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𝑦</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𝑥</m:t>
                    </m:r>
                  </m:oMath>
                </a14:m>
                <a:r>
                  <a:rPr lang="pt-BR" sz="3200" dirty="0">
                    <a:solidFill>
                      <a:prstClr val="black"/>
                    </a:solidFill>
                    <a:latin typeface="Times New Roman" panose="02020603050405020304" pitchFamily="18" charset="0"/>
                    <a:ea typeface="Times New Roman" panose="02020603050405020304" pitchFamily="18" charset="0"/>
                  </a:rPr>
                  <a:t>. </a:t>
                </a:r>
              </a:p>
              <a:p>
                <a:pPr marL="457200" lvl="0" indent="0" algn="just">
                  <a:lnSpc>
                    <a:spcPct val="115000"/>
                  </a:lnSpc>
                  <a:spcBef>
                    <a:spcPts val="0"/>
                  </a:spcBef>
                  <a:buNone/>
                </a:pPr>
                <a:r>
                  <a:rPr lang="pt-BR" sz="3200" dirty="0">
                    <a:solidFill>
                      <a:prstClr val="black"/>
                    </a:solidFill>
                    <a:latin typeface="Times New Roman" panose="02020603050405020304" pitchFamily="18" charset="0"/>
                    <a:ea typeface="Times New Roman" panose="02020603050405020304" pitchFamily="18" charset="0"/>
                  </a:rPr>
                  <a:t>Nên ta có hàm số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𝑦</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rPr>
                        </m:ctrlPr>
                      </m:dPr>
                      <m:e>
                        <m:r>
                          <a:rPr lang="pt-BR" sz="3200" i="1">
                            <a:solidFill>
                              <a:prstClr val="black"/>
                            </a:solidFill>
                            <a:latin typeface="Cambria Math" panose="02040503050406030204" pitchFamily="18" charset="0"/>
                            <a:ea typeface="Times New Roman" panose="02020603050405020304" pitchFamily="18" charset="0"/>
                          </a:rPr>
                          <m:t>𝑥</m:t>
                        </m:r>
                      </m:e>
                    </m:d>
                    <m:r>
                      <a:rPr lang="pt-BR" sz="3200" i="1">
                        <a:solidFill>
                          <a:prstClr val="black"/>
                        </a:solidFill>
                        <a:latin typeface="Cambria Math" panose="02040503050406030204" pitchFamily="18" charset="0"/>
                        <a:ea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rPr>
                        </m:ctrlPr>
                      </m:funcPr>
                      <m:fName>
                        <m:sSub>
                          <m:sSubPr>
                            <m:ctrlPr>
                              <a:rPr lang="en-US" sz="3200" i="1">
                                <a:solidFill>
                                  <a:prstClr val="black"/>
                                </a:solidFill>
                                <a:latin typeface="Cambria Math" panose="02040503050406030204" pitchFamily="18" charset="0"/>
                                <a:ea typeface="Times New Roman" panose="02020603050405020304" pitchFamily="18" charset="0"/>
                              </a:rPr>
                            </m:ctrlPr>
                          </m:sSubPr>
                          <m:e>
                            <m:r>
                              <a:rPr lang="pt-BR" sz="3200" i="1">
                                <a:solidFill>
                                  <a:prstClr val="black"/>
                                </a:solidFill>
                                <a:latin typeface="Cambria Math" panose="02040503050406030204" pitchFamily="18" charset="0"/>
                                <a:ea typeface="Times New Roman" panose="02020603050405020304" pitchFamily="18" charset="0"/>
                              </a:rPr>
                              <m:t>𝑙𝑜𝑔</m:t>
                            </m:r>
                          </m:e>
                          <m:sub>
                            <m:r>
                              <a:rPr lang="pt-BR" sz="3200" i="1">
                                <a:solidFill>
                                  <a:prstClr val="black"/>
                                </a:solidFill>
                                <a:latin typeface="Cambria Math" panose="02040503050406030204" pitchFamily="18" charset="0"/>
                                <a:ea typeface="Times New Roman" panose="02020603050405020304" pitchFamily="18" charset="0"/>
                              </a:rPr>
                              <m:t>𝑎</m:t>
                            </m:r>
                          </m:sub>
                        </m:sSub>
                      </m:fName>
                      <m:e>
                        <m:d>
                          <m:dPr>
                            <m:ctrlPr>
                              <a:rPr lang="en-US" sz="3200" i="1">
                                <a:solidFill>
                                  <a:prstClr val="black"/>
                                </a:solidFill>
                                <a:latin typeface="Cambria Math" panose="02040503050406030204" pitchFamily="18" charset="0"/>
                                <a:ea typeface="Times New Roman" panose="02020603050405020304" pitchFamily="18" charset="0"/>
                              </a:rPr>
                            </m:ctrlPr>
                          </m:dPr>
                          <m:e>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𝑥</m:t>
                            </m:r>
                          </m:e>
                        </m:d>
                      </m:e>
                    </m:func>
                  </m:oMath>
                </a14:m>
                <a:r>
                  <a:rPr lang="pt-BR"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marL="457200" lvl="0" indent="0" algn="just">
                  <a:lnSpc>
                    <a:spcPct val="115000"/>
                  </a:lnSpc>
                  <a:spcBef>
                    <a:spcPts val="0"/>
                  </a:spcBef>
                  <a:buNone/>
                </a:pPr>
                <a:r>
                  <a:rPr lang="pt-BR" sz="3200" dirty="0">
                    <a:solidFill>
                      <a:prstClr val="black"/>
                    </a:solidFill>
                    <a:latin typeface="Times New Roman" panose="02020603050405020304" pitchFamily="18" charset="0"/>
                    <a:ea typeface="Times New Roman" panose="02020603050405020304" pitchFamily="18" charset="0"/>
                  </a:rPr>
                  <a:t>Vậy ta có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rPr>
                        </m:ctrlPr>
                      </m:dPr>
                      <m:e>
                        <m:r>
                          <a:rPr lang="pt-BR"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pt-BR" sz="3200" i="1">
                                <a:solidFill>
                                  <a:prstClr val="black"/>
                                </a:solidFill>
                                <a:latin typeface="Cambria Math" panose="02040503050406030204" pitchFamily="18" charset="0"/>
                                <a:ea typeface="Times New Roman" panose="02020603050405020304" pitchFamily="18" charset="0"/>
                              </a:rPr>
                              <m:t>𝑎</m:t>
                            </m:r>
                          </m:e>
                          <m:sup>
                            <m:r>
                              <a:rPr lang="pt-BR" sz="3200" i="1">
                                <a:solidFill>
                                  <a:prstClr val="black"/>
                                </a:solidFill>
                                <a:latin typeface="Cambria Math" panose="02040503050406030204" pitchFamily="18" charset="0"/>
                                <a:ea typeface="Times New Roman" panose="02020603050405020304" pitchFamily="18" charset="0"/>
                              </a:rPr>
                              <m:t>3</m:t>
                            </m:r>
                          </m:sup>
                        </m:sSup>
                      </m:e>
                    </m:d>
                    <m:r>
                      <a:rPr lang="pt-BR" sz="3200" i="1">
                        <a:solidFill>
                          <a:prstClr val="black"/>
                        </a:solidFill>
                        <a:latin typeface="Cambria Math" panose="02040503050406030204" pitchFamily="18" charset="0"/>
                        <a:ea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rPr>
                        </m:ctrlPr>
                      </m:funcPr>
                      <m:fName>
                        <m:sSub>
                          <m:sSubPr>
                            <m:ctrlPr>
                              <a:rPr lang="en-US" sz="3200" i="1">
                                <a:solidFill>
                                  <a:prstClr val="black"/>
                                </a:solidFill>
                                <a:latin typeface="Cambria Math" panose="02040503050406030204" pitchFamily="18" charset="0"/>
                                <a:ea typeface="Times New Roman" panose="02020603050405020304" pitchFamily="18" charset="0"/>
                              </a:rPr>
                            </m:ctrlPr>
                          </m:sSubPr>
                          <m:e>
                            <m:r>
                              <a:rPr lang="pt-BR" sz="3200" i="1">
                                <a:solidFill>
                                  <a:prstClr val="black"/>
                                </a:solidFill>
                                <a:latin typeface="Cambria Math" panose="02040503050406030204" pitchFamily="18" charset="0"/>
                                <a:ea typeface="Times New Roman" panose="02020603050405020304" pitchFamily="18" charset="0"/>
                              </a:rPr>
                              <m:t>𝑙𝑜𝑔</m:t>
                            </m:r>
                          </m:e>
                          <m:sub>
                            <m:r>
                              <a:rPr lang="pt-BR" sz="3200" i="1">
                                <a:solidFill>
                                  <a:prstClr val="black"/>
                                </a:solidFill>
                                <a:latin typeface="Cambria Math" panose="02040503050406030204" pitchFamily="18" charset="0"/>
                                <a:ea typeface="Times New Roman" panose="02020603050405020304" pitchFamily="18" charset="0"/>
                              </a:rPr>
                              <m:t>𝑎</m:t>
                            </m:r>
                          </m:sub>
                        </m:sSub>
                      </m:fName>
                      <m:e>
                        <m:d>
                          <m:dPr>
                            <m:ctrlPr>
                              <a:rPr lang="en-US" sz="3200" i="1">
                                <a:solidFill>
                                  <a:prstClr val="black"/>
                                </a:solidFill>
                                <a:latin typeface="Cambria Math" panose="02040503050406030204" pitchFamily="18" charset="0"/>
                                <a:ea typeface="Times New Roman" panose="02020603050405020304" pitchFamily="18" charset="0"/>
                              </a:rPr>
                            </m:ctrlPr>
                          </m:dPr>
                          <m:e>
                            <m:r>
                              <a:rPr lang="pt-BR"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pt-BR"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pt-BR" sz="3200" i="1">
                                        <a:solidFill>
                                          <a:prstClr val="black"/>
                                        </a:solidFill>
                                        <a:latin typeface="Cambria Math" panose="02040503050406030204" pitchFamily="18" charset="0"/>
                                        <a:ea typeface="Times New Roman" panose="02020603050405020304" pitchFamily="18" charset="0"/>
                                      </a:rPr>
                                      <m:t>𝑎</m:t>
                                    </m:r>
                                  </m:e>
                                  <m:sup>
                                    <m:r>
                                      <a:rPr lang="pt-BR" sz="3200" i="1">
                                        <a:solidFill>
                                          <a:prstClr val="black"/>
                                        </a:solidFill>
                                        <a:latin typeface="Cambria Math" panose="02040503050406030204" pitchFamily="18" charset="0"/>
                                        <a:ea typeface="Times New Roman" panose="02020603050405020304" pitchFamily="18" charset="0"/>
                                      </a:rPr>
                                      <m:t>3</m:t>
                                    </m:r>
                                  </m:sup>
                                </m:sSup>
                              </m:e>
                            </m:d>
                          </m:e>
                        </m:d>
                      </m:e>
                    </m:func>
                    <m:r>
                      <a:rPr lang="pt-BR" sz="3200" i="1">
                        <a:solidFill>
                          <a:prstClr val="black"/>
                        </a:solidFill>
                        <a:latin typeface="Cambria Math" panose="02040503050406030204" pitchFamily="18" charset="0"/>
                        <a:ea typeface="Times New Roman" panose="02020603050405020304" pitchFamily="18" charset="0"/>
                      </a:rPr>
                      <m:t>=−3</m:t>
                    </m:r>
                  </m:oMath>
                </a14:m>
                <a:r>
                  <a:rPr lang="pt-BR"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marL="0" indent="0">
                  <a:buNone/>
                </a:pPr>
                <a:endParaRPr lang="vi-VN" sz="3200" dirty="0"/>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0" y="50103"/>
                <a:ext cx="12192000" cy="6807897"/>
              </a:xfrm>
              <a:blipFill rotWithShape="1">
                <a:blip r:embed="rId3"/>
                <a:stretch>
                  <a:fillRect l="-1250" t="-1970"/>
                </a:stretch>
              </a:blipFill>
            </p:spPr>
            <p:txBody>
              <a:bodyPr/>
              <a:lstStyle/>
              <a:p>
                <a:r>
                  <a:rPr lang="en-US">
                    <a:noFill/>
                  </a:rPr>
                  <a:t> </a:t>
                </a:r>
              </a:p>
            </p:txBody>
          </p:sp>
        </mc:Fallback>
      </mc:AlternateContent>
      <p:grpSp>
        <p:nvGrpSpPr>
          <p:cNvPr id="5" name="Group 4"/>
          <p:cNvGrpSpPr>
            <a:grpSpLocks/>
          </p:cNvGrpSpPr>
          <p:nvPr/>
        </p:nvGrpSpPr>
        <p:grpSpPr bwMode="auto">
          <a:xfrm>
            <a:off x="914400" y="1371600"/>
            <a:ext cx="3678382" cy="2115371"/>
            <a:chOff x="7111" y="5184"/>
            <a:chExt cx="3071" cy="2152"/>
          </a:xfrm>
        </p:grpSpPr>
        <p:graphicFrame>
          <p:nvGraphicFramePr>
            <p:cNvPr id="6" name="Object 5"/>
            <p:cNvGraphicFramePr>
              <a:graphicFrameLocks noChangeAspect="1"/>
            </p:cNvGraphicFramePr>
            <p:nvPr/>
          </p:nvGraphicFramePr>
          <p:xfrm>
            <a:off x="7111" y="5932"/>
            <a:ext cx="960" cy="398"/>
          </p:xfrm>
          <a:graphic>
            <a:graphicData uri="http://schemas.openxmlformats.org/presentationml/2006/ole">
              <mc:AlternateContent xmlns:mc="http://schemas.openxmlformats.org/markup-compatibility/2006">
                <mc:Choice xmlns:v="urn:schemas-microsoft-com:vml" Requires="v">
                  <p:oleObj spid="_x0000_s1258" name="Equation" r:id="rId4" imgW="609336" imgH="253890" progId="Equation.DSMT4">
                    <p:embed/>
                  </p:oleObj>
                </mc:Choice>
                <mc:Fallback>
                  <p:oleObj name="Equation" r:id="rId4" imgW="609336" imgH="253890" progId="Equation.DSMT4">
                    <p:embed/>
                    <p:pic>
                      <p:nvPicPr>
                        <p:cNvPr id="41"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1" y="5932"/>
                          <a:ext cx="960" cy="3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40"/>
            <p:cNvGrpSpPr>
              <a:grpSpLocks/>
            </p:cNvGrpSpPr>
            <p:nvPr/>
          </p:nvGrpSpPr>
          <p:grpSpPr bwMode="auto">
            <a:xfrm>
              <a:off x="7631" y="5184"/>
              <a:ext cx="2551" cy="2152"/>
              <a:chOff x="7631" y="5184"/>
              <a:chExt cx="2551" cy="2152"/>
            </a:xfrm>
          </p:grpSpPr>
          <p:sp>
            <p:nvSpPr>
              <p:cNvPr id="8" name="AutoShape 53"/>
              <p:cNvSpPr>
                <a:spLocks noChangeShapeType="1"/>
              </p:cNvSpPr>
              <p:nvPr/>
            </p:nvSpPr>
            <p:spPr bwMode="auto">
              <a:xfrm>
                <a:off x="7631" y="6580"/>
                <a:ext cx="2438" cy="0"/>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endParaRPr>
              </a:p>
            </p:txBody>
          </p:sp>
          <p:sp>
            <p:nvSpPr>
              <p:cNvPr id="9" name="AutoShape 52"/>
              <p:cNvSpPr>
                <a:spLocks noChangeShapeType="1"/>
              </p:cNvSpPr>
              <p:nvPr/>
            </p:nvSpPr>
            <p:spPr bwMode="auto">
              <a:xfrm flipV="1">
                <a:off x="8866" y="5253"/>
                <a:ext cx="0" cy="2080"/>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endParaRPr>
              </a:p>
            </p:txBody>
          </p:sp>
          <p:sp>
            <p:nvSpPr>
              <p:cNvPr id="10" name="Freeform 51"/>
              <p:cNvSpPr>
                <a:spLocks/>
              </p:cNvSpPr>
              <p:nvPr/>
            </p:nvSpPr>
            <p:spPr bwMode="auto">
              <a:xfrm>
                <a:off x="7746" y="6330"/>
                <a:ext cx="1103" cy="1006"/>
              </a:xfrm>
              <a:custGeom>
                <a:avLst/>
                <a:gdLst>
                  <a:gd name="T0" fmla="*/ 0 w 1103"/>
                  <a:gd name="T1" fmla="*/ 0 h 1006"/>
                  <a:gd name="T2" fmla="*/ 1095 w 1103"/>
                  <a:gd name="T3" fmla="*/ 1006 h 1006"/>
                </a:gdLst>
                <a:ahLst/>
                <a:cxnLst>
                  <a:cxn ang="0">
                    <a:pos x="T0" y="T1"/>
                  </a:cxn>
                  <a:cxn ang="0">
                    <a:pos x="T2" y="T3"/>
                  </a:cxn>
                </a:cxnLst>
                <a:rect l="0" t="0" r="r" b="b"/>
                <a:pathLst>
                  <a:path w="1103" h="1006">
                    <a:moveTo>
                      <a:pt x="0" y="0"/>
                    </a:moveTo>
                    <a:cubicBezTo>
                      <a:pt x="551" y="104"/>
                      <a:pt x="1103" y="209"/>
                      <a:pt x="1095" y="1006"/>
                    </a:cubicBezTo>
                  </a:path>
                </a:pathLst>
              </a:cu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endParaRPr>
              </a:p>
            </p:txBody>
          </p:sp>
          <p:sp>
            <p:nvSpPr>
              <p:cNvPr id="11" name="AutoShape 50"/>
              <p:cNvSpPr>
                <a:spLocks noChangeShapeType="1"/>
              </p:cNvSpPr>
              <p:nvPr/>
            </p:nvSpPr>
            <p:spPr bwMode="auto">
              <a:xfrm>
                <a:off x="7746" y="5486"/>
                <a:ext cx="1906" cy="1850"/>
              </a:xfrm>
              <a:prstGeom prst="straightConnector1">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endParaRPr>
              </a:p>
            </p:txBody>
          </p:sp>
          <p:sp>
            <p:nvSpPr>
              <p:cNvPr id="12" name="Freeform 49"/>
              <p:cNvSpPr>
                <a:spLocks/>
              </p:cNvSpPr>
              <p:nvPr/>
            </p:nvSpPr>
            <p:spPr bwMode="auto">
              <a:xfrm rot="5400000" flipV="1">
                <a:off x="8570" y="5499"/>
                <a:ext cx="1103" cy="1006"/>
              </a:xfrm>
              <a:custGeom>
                <a:avLst/>
                <a:gdLst>
                  <a:gd name="T0" fmla="*/ 0 w 1103"/>
                  <a:gd name="T1" fmla="*/ 0 h 1006"/>
                  <a:gd name="T2" fmla="*/ 1095 w 1103"/>
                  <a:gd name="T3" fmla="*/ 1006 h 1006"/>
                </a:gdLst>
                <a:ahLst/>
                <a:cxnLst>
                  <a:cxn ang="0">
                    <a:pos x="T0" y="T1"/>
                  </a:cxn>
                  <a:cxn ang="0">
                    <a:pos x="T2" y="T3"/>
                  </a:cxn>
                </a:cxnLst>
                <a:rect l="0" t="0" r="r" b="b"/>
                <a:pathLst>
                  <a:path w="1103" h="1006">
                    <a:moveTo>
                      <a:pt x="0" y="0"/>
                    </a:moveTo>
                    <a:cubicBezTo>
                      <a:pt x="551" y="104"/>
                      <a:pt x="1103" y="209"/>
                      <a:pt x="1095" y="1006"/>
                    </a:cubicBezTo>
                  </a:path>
                </a:pathLst>
              </a:cu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endParaRPr>
              </a:p>
            </p:txBody>
          </p:sp>
          <p:sp>
            <p:nvSpPr>
              <p:cNvPr id="13" name="Oval 48"/>
              <p:cNvSpPr>
                <a:spLocks noChangeArrowheads="1"/>
              </p:cNvSpPr>
              <p:nvPr/>
            </p:nvSpPr>
            <p:spPr bwMode="auto">
              <a:xfrm>
                <a:off x="8839" y="6548"/>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endParaRPr>
              </a:p>
            </p:txBody>
          </p:sp>
          <p:graphicFrame>
            <p:nvGraphicFramePr>
              <p:cNvPr id="14" name="Object 13"/>
              <p:cNvGraphicFramePr>
                <a:graphicFrameLocks noChangeAspect="1"/>
              </p:cNvGraphicFramePr>
              <p:nvPr/>
            </p:nvGraphicFramePr>
            <p:xfrm>
              <a:off x="8656" y="6553"/>
              <a:ext cx="240" cy="278"/>
            </p:xfrm>
            <a:graphic>
              <a:graphicData uri="http://schemas.openxmlformats.org/presentationml/2006/ole">
                <mc:AlternateContent xmlns:mc="http://schemas.openxmlformats.org/markup-compatibility/2006">
                  <mc:Choice xmlns:v="urn:schemas-microsoft-com:vml" Requires="v">
                    <p:oleObj spid="_x0000_s1259" name="Equation" r:id="rId6" imgW="152202" imgH="177569" progId="Equation.DSMT4">
                      <p:embed/>
                    </p:oleObj>
                  </mc:Choice>
                  <mc:Fallback>
                    <p:oleObj name="Equation" r:id="rId6" imgW="152202" imgH="177569" progId="Equation.DSMT4">
                      <p:embed/>
                      <p:pic>
                        <p:nvPicPr>
                          <p:cNvPr id="49" name="Object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6" y="6553"/>
                            <a:ext cx="240"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nvGraphicFramePr>
            <p:xfrm>
              <a:off x="9910" y="6595"/>
              <a:ext cx="200" cy="219"/>
            </p:xfrm>
            <a:graphic>
              <a:graphicData uri="http://schemas.openxmlformats.org/presentationml/2006/ole">
                <mc:AlternateContent xmlns:mc="http://schemas.openxmlformats.org/markup-compatibility/2006">
                  <mc:Choice xmlns:v="urn:schemas-microsoft-com:vml" Requires="v">
                    <p:oleObj spid="_x0000_s1260" name="Equation" r:id="rId8" imgW="126835" imgH="139518" progId="Equation.DSMT4">
                      <p:embed/>
                    </p:oleObj>
                  </mc:Choice>
                  <mc:Fallback>
                    <p:oleObj name="Equation" r:id="rId8" imgW="126835" imgH="139518" progId="Equation.DSMT4">
                      <p:embed/>
                      <p:pic>
                        <p:nvPicPr>
                          <p:cNvPr id="50" name="Object 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10" y="6595"/>
                            <a:ext cx="200" cy="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nvGraphicFramePr>
            <p:xfrm>
              <a:off x="8896" y="5253"/>
              <a:ext cx="220" cy="259"/>
            </p:xfrm>
            <a:graphic>
              <a:graphicData uri="http://schemas.openxmlformats.org/presentationml/2006/ole">
                <mc:AlternateContent xmlns:mc="http://schemas.openxmlformats.org/markup-compatibility/2006">
                  <mc:Choice xmlns:v="urn:schemas-microsoft-com:vml" Requires="v">
                    <p:oleObj spid="_x0000_s1261" name="Equation" r:id="rId10" imgW="139579" imgH="164957" progId="Equation.DSMT4">
                      <p:embed/>
                    </p:oleObj>
                  </mc:Choice>
                  <mc:Fallback>
                    <p:oleObj name="Equation" r:id="rId10" imgW="139579" imgH="164957" progId="Equation.DSMT4">
                      <p:embed/>
                      <p:pic>
                        <p:nvPicPr>
                          <p:cNvPr id="51" name="Object 5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96" y="5253"/>
                            <a:ext cx="220"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8290" y="6593"/>
              <a:ext cx="300" cy="259"/>
            </p:xfrm>
            <a:graphic>
              <a:graphicData uri="http://schemas.openxmlformats.org/presentationml/2006/ole">
                <mc:AlternateContent xmlns:mc="http://schemas.openxmlformats.org/markup-compatibility/2006">
                  <mc:Choice xmlns:v="urn:schemas-microsoft-com:vml" Requires="v">
                    <p:oleObj spid="_x0000_s1262" name="Equation" r:id="rId12" imgW="190335" imgH="164957" progId="Equation.DSMT4">
                      <p:embed/>
                    </p:oleObj>
                  </mc:Choice>
                  <mc:Fallback>
                    <p:oleObj name="Equation" r:id="rId12" imgW="190335" imgH="164957" progId="Equation.DSMT4">
                      <p:embed/>
                      <p:pic>
                        <p:nvPicPr>
                          <p:cNvPr id="52" name="Object 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90" y="6593"/>
                            <a:ext cx="300"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8910" y="6008"/>
              <a:ext cx="139" cy="259"/>
            </p:xfrm>
            <a:graphic>
              <a:graphicData uri="http://schemas.openxmlformats.org/presentationml/2006/ole">
                <mc:AlternateContent xmlns:mc="http://schemas.openxmlformats.org/markup-compatibility/2006">
                  <mc:Choice xmlns:v="urn:schemas-microsoft-com:vml" Requires="v">
                    <p:oleObj spid="_x0000_s1263" name="Equation" r:id="rId14" imgW="88707" imgH="164742" progId="Equation.DSMT4">
                      <p:embed/>
                    </p:oleObj>
                  </mc:Choice>
                  <mc:Fallback>
                    <p:oleObj name="Equation" r:id="rId14" imgW="88707" imgH="164742" progId="Equation.DSMT4">
                      <p:embed/>
                      <p:pic>
                        <p:nvPicPr>
                          <p:cNvPr id="53" name="Object 5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10" y="6008"/>
                            <a:ext cx="139"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nvGraphicFramePr>
            <p:xfrm>
              <a:off x="9462" y="6981"/>
              <a:ext cx="720" cy="259"/>
            </p:xfrm>
            <a:graphic>
              <a:graphicData uri="http://schemas.openxmlformats.org/presentationml/2006/ole">
                <mc:AlternateContent xmlns:mc="http://schemas.openxmlformats.org/markup-compatibility/2006">
                  <mc:Choice xmlns:v="urn:schemas-microsoft-com:vml" Requires="v">
                    <p:oleObj spid="_x0000_s1264" name="Equation" r:id="rId16" imgW="457002" imgH="165028" progId="Equation.DSMT4">
                      <p:embed/>
                    </p:oleObj>
                  </mc:Choice>
                  <mc:Fallback>
                    <p:oleObj name="Equation" r:id="rId16" imgW="457002" imgH="165028" progId="Equation.DSMT4">
                      <p:embed/>
                      <p:pic>
                        <p:nvPicPr>
                          <p:cNvPr id="54" name="Object 5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62" y="6981"/>
                            <a:ext cx="720"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8043" y="5184"/>
              <a:ext cx="660" cy="359"/>
            </p:xfrm>
            <a:graphic>
              <a:graphicData uri="http://schemas.openxmlformats.org/presentationml/2006/ole">
                <mc:AlternateContent xmlns:mc="http://schemas.openxmlformats.org/markup-compatibility/2006">
                  <mc:Choice xmlns:v="urn:schemas-microsoft-com:vml" Requires="v">
                    <p:oleObj spid="_x0000_s1265" name="Equation" r:id="rId18" imgW="419100" imgH="228600" progId="Equation.DSMT4">
                      <p:embed/>
                    </p:oleObj>
                  </mc:Choice>
                  <mc:Fallback>
                    <p:oleObj name="Equation" r:id="rId18" imgW="419100" imgH="228600" progId="Equation.DSMT4">
                      <p:embed/>
                      <p:pic>
                        <p:nvPicPr>
                          <p:cNvPr id="55" name="Object 5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43" y="5184"/>
                            <a:ext cx="660" cy="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mc:AlternateContent xmlns:mc="http://schemas.openxmlformats.org/markup-compatibility/2006" xmlns:a14="http://schemas.microsoft.com/office/drawing/2010/main">
        <mc:Choice Requires="a14">
          <p:sp>
            <p:nvSpPr>
              <p:cNvPr id="21" name="Rectangle 20"/>
              <p:cNvSpPr/>
              <p:nvPr/>
            </p:nvSpPr>
            <p:spPr>
              <a:xfrm>
                <a:off x="4580805" y="1298374"/>
                <a:ext cx="7255314" cy="2828018"/>
              </a:xfrm>
              <a:prstGeom prst="rect">
                <a:avLst/>
              </a:prstGeom>
            </p:spPr>
            <p:txBody>
              <a:bodyPr wrap="square">
                <a:spAutoFit/>
              </a:bodyPr>
              <a:lstStyle/>
              <a:p>
                <a:pPr marL="629920" algn="just">
                  <a:lnSpc>
                    <a:spcPct val="115000"/>
                  </a:lnSpc>
                  <a:spcAft>
                    <a:spcPts val="0"/>
                  </a:spcAft>
                  <a:tabLst>
                    <a:tab pos="3599815" algn="l"/>
                    <a:tab pos="5039995" algn="l"/>
                  </a:tabLst>
                </a:pPr>
                <a:r>
                  <a:rPr lang="nl-NL"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nl-NL"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𝒇</m:t>
                    </m:r>
                    <m:d>
                      <m:d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𝒂</m:t>
                            </m:r>
                          </m:e>
                          <m:sup>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m:t>
                            </m:r>
                          </m:sup>
                        </m:sSup>
                      </m:e>
                    </m:d>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𝒂</m:t>
                        </m:r>
                      </m:e>
                      <m:sup>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m:t>
                        </m:r>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𝒂</m:t>
                        </m:r>
                      </m:sup>
                    </m:sSup>
                  </m:oMath>
                </a14:m>
                <a:r>
                  <a:rPr lang="nl-NL"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3200" dirty="0">
                    <a:latin typeface="Times New Roman" panose="02020603050405020304" pitchFamily="18" charset="0"/>
                    <a:ea typeface="Times New Roman" panose="02020603050405020304" pitchFamily="18" charset="0"/>
                    <a:cs typeface="Times New Roman" panose="02020603050405020304" pitchFamily="18" charset="0"/>
                  </a:rPr>
                  <a:t>	</a:t>
                </a:r>
                <a:endParaRPr lang="nl-NL"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629920" algn="just">
                  <a:lnSpc>
                    <a:spcPct val="115000"/>
                  </a:lnSpc>
                  <a:spcAft>
                    <a:spcPts val="0"/>
                  </a:spcAft>
                  <a:tabLst>
                    <a:tab pos="3599815" algn="l"/>
                    <a:tab pos="5039995" algn="l"/>
                  </a:tabLst>
                </a:pPr>
                <a:r>
                  <a:rPr lang="nl-NL"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nl-NL"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𝒇</m:t>
                    </m:r>
                    <m:d>
                      <m:d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𝒂</m:t>
                            </m:r>
                          </m:e>
                          <m:sup>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m:t>
                            </m:r>
                          </m:sup>
                        </m:sSup>
                      </m:e>
                    </m:d>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m:t>
                        </m:r>
                      </m:den>
                    </m:f>
                  </m:oMath>
                </a14:m>
                <a:r>
                  <a:rPr lang="nl-NL"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nl-NL" sz="32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629920" algn="just">
                  <a:lnSpc>
                    <a:spcPct val="115000"/>
                  </a:lnSpc>
                  <a:spcAft>
                    <a:spcPts val="0"/>
                  </a:spcAft>
                  <a:tabLst>
                    <a:tab pos="3599815" algn="l"/>
                    <a:tab pos="5039995" algn="l"/>
                  </a:tabLst>
                </a:pPr>
                <a:r>
                  <a:rPr lang="nl-NL"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nl-NL"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𝒇</m:t>
                    </m:r>
                    <m:d>
                      <m:d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𝒂</m:t>
                            </m:r>
                          </m:e>
                          <m:sup>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m:t>
                            </m:r>
                          </m:sup>
                        </m:sSup>
                      </m:e>
                    </m:d>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m:t>
                    </m:r>
                  </m:oMath>
                </a14:m>
                <a:r>
                  <a:rPr lang="nl-NL"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3200" dirty="0">
                    <a:latin typeface="Times New Roman" panose="02020603050405020304" pitchFamily="18" charset="0"/>
                    <a:ea typeface="Times New Roman" panose="02020603050405020304" pitchFamily="18" charset="0"/>
                    <a:cs typeface="Times New Roman" panose="02020603050405020304" pitchFamily="18" charset="0"/>
                  </a:rPr>
                  <a:t>	</a:t>
                </a:r>
                <a:endParaRPr lang="nl-NL"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629920" algn="just">
                  <a:lnSpc>
                    <a:spcPct val="115000"/>
                  </a:lnSpc>
                  <a:spcAft>
                    <a:spcPts val="0"/>
                  </a:spcAft>
                  <a:tabLst>
                    <a:tab pos="3599815" algn="l"/>
                    <a:tab pos="5039995" algn="l"/>
                  </a:tabLst>
                </a:pPr>
                <a:r>
                  <a:rPr lang="nl-NL"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nl-NL"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𝒇</m:t>
                    </m:r>
                    <m:d>
                      <m:d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𝒂</m:t>
                            </m:r>
                          </m:e>
                          <m:sup>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m:t>
                            </m:r>
                          </m:sup>
                        </m:sSup>
                      </m:e>
                    </m:d>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𝒂</m:t>
                        </m:r>
                      </m:e>
                      <m:sup>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m:t>
                        </m:r>
                        <m:r>
                          <a:rPr lang="nl-NL"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𝒂</m:t>
                        </m:r>
                      </m:sup>
                    </m:sSup>
                  </m:oMath>
                </a14:m>
                <a:r>
                  <a:rPr lang="nl-NL"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580805" y="1298374"/>
                <a:ext cx="7255314" cy="2828018"/>
              </a:xfrm>
              <a:prstGeom prst="rect">
                <a:avLst/>
              </a:prstGeom>
              <a:blipFill rotWithShape="1">
                <a:blip r:embed="rId20"/>
                <a:stretch>
                  <a:fillRect b="-3664"/>
                </a:stretch>
              </a:blipFill>
            </p:spPr>
            <p:txBody>
              <a:bodyPr/>
              <a:lstStyle/>
              <a:p>
                <a:r>
                  <a:rPr lang="en-US">
                    <a:noFill/>
                  </a:rPr>
                  <a:t> </a:t>
                </a:r>
              </a:p>
            </p:txBody>
          </p:sp>
        </mc:Fallback>
      </mc:AlternateContent>
    </p:spTree>
    <p:extLst>
      <p:ext uri="{BB962C8B-B14F-4D97-AF65-F5344CB8AC3E}">
        <p14:creationId xmlns:p14="http://schemas.microsoft.com/office/powerpoint/2010/main" val="326520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wipe(left)">
                                      <p:cBhvr>
                                        <p:cTn id="42" dur="500"/>
                                        <p:tgtEl>
                                          <p:spTgt spid="2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xEl>
                                              <p:pRg st="1" end="1"/>
                                            </p:txEl>
                                          </p:spTgt>
                                        </p:tgtEl>
                                        <p:attrNameLst>
                                          <p:attrName>style.visibility</p:attrName>
                                        </p:attrNameLst>
                                      </p:cBhvr>
                                      <p:to>
                                        <p:strVal val="visible"/>
                                      </p:to>
                                    </p:set>
                                    <p:animEffect transition="in" filter="wipe(left)">
                                      <p:cBhvr>
                                        <p:cTn id="47" dur="500"/>
                                        <p:tgtEl>
                                          <p:spTgt spid="2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1">
                                            <p:txEl>
                                              <p:pRg st="2" end="2"/>
                                            </p:txEl>
                                          </p:spTgt>
                                        </p:tgtEl>
                                        <p:attrNameLst>
                                          <p:attrName>style.visibility</p:attrName>
                                        </p:attrNameLst>
                                      </p:cBhvr>
                                      <p:to>
                                        <p:strVal val="visible"/>
                                      </p:to>
                                    </p:set>
                                    <p:animEffect transition="in" filter="wipe(left)">
                                      <p:cBhvr>
                                        <p:cTn id="52" dur="500"/>
                                        <p:tgtEl>
                                          <p:spTgt spid="2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
                                            <p:txEl>
                                              <p:pRg st="3" end="3"/>
                                            </p:txEl>
                                          </p:spTgt>
                                        </p:tgtEl>
                                        <p:attrNameLst>
                                          <p:attrName>style.visibility</p:attrName>
                                        </p:attrNameLst>
                                      </p:cBhvr>
                                      <p:to>
                                        <p:strVal val="visible"/>
                                      </p:to>
                                    </p:set>
                                    <p:animEffect transition="in" filter="wipe(left)">
                                      <p:cBhvr>
                                        <p:cTn id="57"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1"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0" y="43902"/>
                <a:ext cx="12192000" cy="6807897"/>
              </a:xfrm>
            </p:spPr>
            <p:txBody>
              <a:bodyPr>
                <a:noAutofit/>
              </a:bodyPr>
              <a:lstStyle/>
              <a:p>
                <a:pPr marL="629920" lvl="0" indent="-629920" algn="just">
                  <a:lnSpc>
                    <a:spcPct val="115000"/>
                  </a:lnSpc>
                  <a:spcBef>
                    <a:spcPts val="600"/>
                  </a:spcBef>
                  <a:buNone/>
                  <a:tabLst>
                    <a:tab pos="629920" algn="l"/>
                  </a:tabLst>
                </a:pPr>
                <a:r>
                  <a:rPr lang="en-US" sz="3200" b="1" dirty="0" err="1">
                    <a:solidFill>
                      <a:srgbClr val="3333FF"/>
                    </a:solidFill>
                  </a:rPr>
                  <a:t>Câu</a:t>
                </a:r>
                <a:r>
                  <a:rPr lang="en-US" sz="3200" b="1" dirty="0">
                    <a:solidFill>
                      <a:srgbClr val="3333FF"/>
                    </a:solidFill>
                  </a:rPr>
                  <a:t> 40. </a:t>
                </a:r>
                <a:r>
                  <a:rPr lang="nl-NL" sz="3200" dirty="0">
                    <a:solidFill>
                      <a:prstClr val="black"/>
                    </a:solidFill>
                    <a:latin typeface="Times New Roman" panose="02020603050405020304" pitchFamily="18" charset="0"/>
                    <a:ea typeface="Times New Roman" panose="02020603050405020304" pitchFamily="18" charset="0"/>
                  </a:rPr>
                  <a:t>Cho hàm số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oMath>
                </a14:m>
                <a:r>
                  <a:rPr lang="nl-NL" sz="3200" dirty="0">
                    <a:solidFill>
                      <a:prstClr val="black"/>
                    </a:solidFill>
                    <a:latin typeface="Times New Roman" panose="02020603050405020304" pitchFamily="18" charset="0"/>
                    <a:ea typeface="Times New Roman" panose="02020603050405020304" pitchFamily="18" charset="0"/>
                  </a:rPr>
                  <a:t>. Giá trị của biểu thức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nl-NL" sz="3200" dirty="0">
                    <a:solidFill>
                      <a:prstClr val="black"/>
                    </a:solidFill>
                    <a:latin typeface="Times New Roman" panose="02020603050405020304" pitchFamily="18" charset="0"/>
                    <a:ea typeface="Times New Roman" panose="02020603050405020304" pitchFamily="18" charset="0"/>
                  </a:rPr>
                  <a:t> tại</a:t>
                </a:r>
              </a:p>
              <a:p>
                <a:pPr marL="629920" lvl="0" indent="-629920" algn="just">
                  <a:lnSpc>
                    <a:spcPct val="115000"/>
                  </a:lnSpc>
                  <a:spcBef>
                    <a:spcPts val="600"/>
                  </a:spcBef>
                  <a:buNone/>
                  <a:tabLst>
                    <a:tab pos="629920" algn="l"/>
                  </a:tabLst>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nl-NL" sz="3200" dirty="0">
                    <a:solidFill>
                      <a:prstClr val="black"/>
                    </a:solidFill>
                    <a:latin typeface="Times New Roman" panose="02020603050405020304" pitchFamily="18" charset="0"/>
                    <a:ea typeface="Times New Roman" panose="02020603050405020304" pitchFamily="18" charset="0"/>
                  </a:rPr>
                  <a:t> là	</a:t>
                </a: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oMath>
                </a14:m>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den>
                    </m:f>
                  </m:oMath>
                </a14:m>
                <a:r>
                  <a:rPr lang="nl-NL"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marL="629920" lvl="0" indent="-629920" algn="just">
                  <a:lnSpc>
                    <a:spcPct val="115000"/>
                  </a:lnSpc>
                  <a:spcBef>
                    <a:spcPts val="600"/>
                  </a:spcBef>
                  <a:buNone/>
                  <a:tabLst>
                    <a:tab pos="629920" algn="l"/>
                  </a:tabLst>
                </a:pPr>
                <a:r>
                  <a:rPr lang="nl-NL" sz="3200" b="1" dirty="0"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Lời giải 	</a:t>
                </a:r>
                <a:r>
                  <a:rPr lang="nl-NL"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 A</a:t>
                </a:r>
              </a:p>
              <a:p>
                <a:pPr marL="629920" lvl="0" indent="-629920" algn="just">
                  <a:lnSpc>
                    <a:spcPct val="115000"/>
                  </a:lnSpc>
                  <a:spcBef>
                    <a:spcPts val="600"/>
                  </a:spcBef>
                  <a:buNone/>
                  <a:tabLst>
                    <a:tab pos="629920" algn="l"/>
                  </a:tabLst>
                </a:pPr>
                <a:endParaRPr lang="en-US" sz="3200" b="1" dirty="0">
                  <a:ea typeface="Calibri" panose="020F0502020204030204" pitchFamily="34" charset="0"/>
                  <a:cs typeface="Times New Roman" panose="02020603050405020304"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0" y="43902"/>
                <a:ext cx="12192000" cy="6807897"/>
              </a:xfrm>
              <a:blipFill rotWithShape="1">
                <a:blip r:embed="rId2"/>
                <a:stretch>
                  <a:fillRect l="-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8063" y="2097839"/>
                <a:ext cx="11963827" cy="1012137"/>
              </a:xfrm>
              <a:prstGeom prst="rect">
                <a:avLst/>
              </a:prstGeom>
            </p:spPr>
            <p:txBody>
              <a:bodyPr wrap="square">
                <a:spAutoFit/>
              </a:bodyPr>
              <a:lstStyle/>
              <a:p>
                <a:pPr marL="457200">
                  <a:lnSpc>
                    <a:spcPct val="115000"/>
                  </a:lnSpc>
                  <a:spcAft>
                    <a:spcPts val="0"/>
                  </a:spcAft>
                </a:pPr>
                <a14:m>
                  <m:oMath xmlns:m="http://schemas.openxmlformats.org/officeDocument/2006/math">
                    <m:sSup>
                      <m:sSupPr>
                        <m:ctrlPr>
                          <a:rPr lang="en-US" sz="3200" i="1" smtClean="0">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𝑦</m:t>
                        </m:r>
                      </m:e>
                      <m:sup>
                        <m:r>
                          <a:rPr lang="fr-FR" sz="3200" i="1">
                            <a:effectLst/>
                            <a:latin typeface="Cambria Math" panose="02040503050406030204" pitchFamily="18" charset="0"/>
                            <a:ea typeface="Times New Roman" panose="02020603050405020304" pitchFamily="18" charset="0"/>
                          </a:rPr>
                          <m:t>′</m:t>
                        </m:r>
                      </m:sup>
                    </m:sSup>
                    <m:r>
                      <a:rPr lang="fr-FR"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d>
                          <m:dPr>
                            <m:ctrlPr>
                              <a:rPr lang="en-US" sz="3200" i="1">
                                <a:effectLst/>
                                <a:latin typeface="Cambria Math" panose="02040503050406030204" pitchFamily="18" charset="0"/>
                                <a:ea typeface="Times New Roman" panose="02020603050405020304" pitchFamily="18" charset="0"/>
                              </a:rPr>
                            </m:ctrlPr>
                          </m:dPr>
                          <m:e>
                            <m:f>
                              <m:fPr>
                                <m:ctrlPr>
                                  <a:rPr lang="en-US" sz="3200" i="1">
                                    <a:effectLst/>
                                    <a:latin typeface="Cambria Math" panose="02040503050406030204" pitchFamily="18" charset="0"/>
                                    <a:ea typeface="Times New Roman" panose="02020603050405020304" pitchFamily="18" charset="0"/>
                                  </a:rPr>
                                </m:ctrlPr>
                              </m:fPr>
                              <m:num>
                                <m:r>
                                  <a:rPr lang="fr-FR" sz="3200" i="1">
                                    <a:effectLst/>
                                    <a:latin typeface="Cambria Math" panose="02040503050406030204" pitchFamily="18" charset="0"/>
                                    <a:ea typeface="Times New Roman" panose="02020603050405020304" pitchFamily="18" charset="0"/>
                                  </a:rPr>
                                  <m:t>1</m:t>
                                </m:r>
                              </m:num>
                              <m:den>
                                <m:r>
                                  <a:rPr lang="fr-FR" sz="3200" i="1">
                                    <a:effectLst/>
                                    <a:latin typeface="Cambria Math" panose="02040503050406030204" pitchFamily="18" charset="0"/>
                                    <a:ea typeface="Times New Roman" panose="02020603050405020304" pitchFamily="18" charset="0"/>
                                  </a:rPr>
                                  <m:t>2</m:t>
                                </m:r>
                              </m:den>
                            </m:f>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𝑥</m:t>
                                </m:r>
                              </m:e>
                              <m:sup>
                                <m:r>
                                  <a:rPr lang="fr-FR" sz="3200" i="1">
                                    <a:effectLst/>
                                    <a:latin typeface="Cambria Math" panose="02040503050406030204" pitchFamily="18" charset="0"/>
                                    <a:ea typeface="Times New Roman" panose="02020603050405020304" pitchFamily="18" charset="0"/>
                                  </a:rPr>
                                  <m:t>2</m:t>
                                </m:r>
                              </m:sup>
                            </m:sSup>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𝑒</m:t>
                                </m:r>
                              </m:e>
                              <m:sup>
                                <m:r>
                                  <a:rPr lang="en-US" sz="3200" i="1">
                                    <a:effectLst/>
                                    <a:latin typeface="Cambria Math" panose="02040503050406030204" pitchFamily="18" charset="0"/>
                                    <a:ea typeface="Times New Roman" panose="02020603050405020304" pitchFamily="18" charset="0"/>
                                  </a:rPr>
                                  <m:t>𝑥</m:t>
                                </m:r>
                              </m:sup>
                            </m:sSup>
                          </m:e>
                        </m:d>
                      </m:e>
                      <m:sup>
                        <m:r>
                          <a:rPr lang="fr-FR" sz="3200" i="1">
                            <a:effectLst/>
                            <a:latin typeface="Cambria Math" panose="02040503050406030204" pitchFamily="18" charset="0"/>
                            <a:ea typeface="Times New Roman" panose="02020603050405020304" pitchFamily="18" charset="0"/>
                          </a:rPr>
                          <m:t>′</m:t>
                        </m:r>
                      </m:sup>
                    </m:sSup>
                    <m:r>
                      <a:rPr lang="fr-FR"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d>
                          <m:dPr>
                            <m:ctrlPr>
                              <a:rPr lang="en-US" sz="3200" i="1">
                                <a:effectLst/>
                                <a:latin typeface="Cambria Math" panose="02040503050406030204" pitchFamily="18" charset="0"/>
                                <a:ea typeface="Times New Roman" panose="02020603050405020304" pitchFamily="18" charset="0"/>
                              </a:rPr>
                            </m:ctrlPr>
                          </m:dPr>
                          <m:e>
                            <m:f>
                              <m:fPr>
                                <m:ctrlPr>
                                  <a:rPr lang="en-US" sz="3200" i="1">
                                    <a:effectLst/>
                                    <a:latin typeface="Cambria Math" panose="02040503050406030204" pitchFamily="18" charset="0"/>
                                    <a:ea typeface="Times New Roman" panose="02020603050405020304" pitchFamily="18" charset="0"/>
                                  </a:rPr>
                                </m:ctrlPr>
                              </m:fPr>
                              <m:num>
                                <m:r>
                                  <a:rPr lang="fr-FR" sz="3200" i="1">
                                    <a:effectLst/>
                                    <a:latin typeface="Cambria Math" panose="02040503050406030204" pitchFamily="18" charset="0"/>
                                    <a:ea typeface="Times New Roman" panose="02020603050405020304" pitchFamily="18" charset="0"/>
                                  </a:rPr>
                                  <m:t>1</m:t>
                                </m:r>
                              </m:num>
                              <m:den>
                                <m:r>
                                  <a:rPr lang="fr-FR" sz="3200" i="1">
                                    <a:effectLst/>
                                    <a:latin typeface="Cambria Math" panose="02040503050406030204" pitchFamily="18" charset="0"/>
                                    <a:ea typeface="Times New Roman" panose="02020603050405020304" pitchFamily="18" charset="0"/>
                                  </a:rPr>
                                  <m:t>2</m:t>
                                </m:r>
                              </m:den>
                            </m:f>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𝑥</m:t>
                                </m:r>
                              </m:e>
                              <m:sup>
                                <m:r>
                                  <a:rPr lang="fr-FR" sz="3200" i="1">
                                    <a:effectLst/>
                                    <a:latin typeface="Cambria Math" panose="02040503050406030204" pitchFamily="18" charset="0"/>
                                    <a:ea typeface="Times New Roman" panose="02020603050405020304" pitchFamily="18" charset="0"/>
                                  </a:rPr>
                                  <m:t>2</m:t>
                                </m:r>
                              </m:sup>
                            </m:sSup>
                          </m:e>
                        </m:d>
                      </m:e>
                      <m:sup>
                        <m:r>
                          <a:rPr lang="fr-FR" sz="3200" i="1">
                            <a:effectLst/>
                            <a:latin typeface="Cambria Math" panose="02040503050406030204" pitchFamily="18" charset="0"/>
                            <a:ea typeface="Times New Roman" panose="02020603050405020304" pitchFamily="18" charset="0"/>
                          </a:rPr>
                          <m:t>′</m:t>
                        </m:r>
                      </m:sup>
                    </m:sSup>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𝑒</m:t>
                        </m:r>
                      </m:e>
                      <m:sup>
                        <m:r>
                          <a:rPr lang="en-US" sz="3200" i="1">
                            <a:effectLst/>
                            <a:latin typeface="Cambria Math" panose="02040503050406030204" pitchFamily="18" charset="0"/>
                            <a:ea typeface="Times New Roman" panose="02020603050405020304" pitchFamily="18" charset="0"/>
                          </a:rPr>
                          <m:t>𝑥</m:t>
                        </m:r>
                      </m:sup>
                    </m:sSup>
                    <m:r>
                      <a:rPr lang="fr-FR"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fr-FR" sz="3200" i="1">
                            <a:effectLst/>
                            <a:latin typeface="Cambria Math" panose="02040503050406030204" pitchFamily="18" charset="0"/>
                            <a:ea typeface="Times New Roman" panose="02020603050405020304" pitchFamily="18" charset="0"/>
                          </a:rPr>
                          <m:t>1</m:t>
                        </m:r>
                      </m:num>
                      <m:den>
                        <m:r>
                          <a:rPr lang="fr-FR" sz="3200" i="1">
                            <a:effectLst/>
                            <a:latin typeface="Cambria Math" panose="02040503050406030204" pitchFamily="18" charset="0"/>
                            <a:ea typeface="Times New Roman" panose="02020603050405020304" pitchFamily="18" charset="0"/>
                          </a:rPr>
                          <m:t>2</m:t>
                        </m:r>
                      </m:den>
                    </m:f>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𝑥</m:t>
                        </m:r>
                      </m:e>
                      <m:sup>
                        <m:r>
                          <a:rPr lang="fr-FR" sz="3200" i="1">
                            <a:effectLst/>
                            <a:latin typeface="Cambria Math" panose="02040503050406030204" pitchFamily="18" charset="0"/>
                            <a:ea typeface="Times New Roman" panose="02020603050405020304" pitchFamily="18" charset="0"/>
                          </a:rPr>
                          <m:t>2</m:t>
                        </m:r>
                      </m:sup>
                    </m:sSup>
                    <m:sSup>
                      <m:sSupPr>
                        <m:ctrlPr>
                          <a:rPr lang="en-US" sz="3200" i="1">
                            <a:effectLst/>
                            <a:latin typeface="Cambria Math" panose="02040503050406030204" pitchFamily="18" charset="0"/>
                            <a:ea typeface="Times New Roman" panose="02020603050405020304" pitchFamily="18" charset="0"/>
                          </a:rPr>
                        </m:ctrlPr>
                      </m:sSupPr>
                      <m:e>
                        <m:d>
                          <m:dPr>
                            <m:ctrlPr>
                              <a:rPr lang="en-US" sz="3200" i="1">
                                <a:effectLst/>
                                <a:latin typeface="Cambria Math" panose="02040503050406030204" pitchFamily="18" charset="0"/>
                                <a:ea typeface="Times New Roman" panose="02020603050405020304" pitchFamily="18" charset="0"/>
                              </a:rPr>
                            </m:ctrlPr>
                          </m:dPr>
                          <m:e>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𝑒</m:t>
                                </m:r>
                              </m:e>
                              <m:sup>
                                <m:r>
                                  <a:rPr lang="en-US" sz="3200" i="1">
                                    <a:effectLst/>
                                    <a:latin typeface="Cambria Math" panose="02040503050406030204" pitchFamily="18" charset="0"/>
                                    <a:ea typeface="Times New Roman" panose="02020603050405020304" pitchFamily="18" charset="0"/>
                                  </a:rPr>
                                  <m:t>𝑥</m:t>
                                </m:r>
                              </m:sup>
                            </m:sSup>
                          </m:e>
                        </m:d>
                      </m:e>
                      <m:sup>
                        <m:r>
                          <a:rPr lang="fr-FR" sz="3200" i="1">
                            <a:effectLst/>
                            <a:latin typeface="Cambria Math" panose="02040503050406030204" pitchFamily="18" charset="0"/>
                            <a:ea typeface="Times New Roman" panose="02020603050405020304" pitchFamily="18" charset="0"/>
                          </a:rPr>
                          <m:t>′</m:t>
                        </m:r>
                      </m:sup>
                    </m:sSup>
                    <m:r>
                      <a:rPr lang="fr-FR" sz="3200" i="1">
                        <a:effectLst/>
                        <a:latin typeface="Cambria Math" panose="02040503050406030204" pitchFamily="18" charset="0"/>
                        <a:ea typeface="Times New Roman" panose="02020603050405020304" pitchFamily="18" charset="0"/>
                      </a:rPr>
                      <m:t>=</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𝑥</m:t>
                        </m:r>
                        <m:r>
                          <a:rPr lang="fr-FR"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fr-FR" sz="3200" i="1">
                                <a:effectLst/>
                                <a:latin typeface="Cambria Math" panose="02040503050406030204" pitchFamily="18" charset="0"/>
                                <a:ea typeface="Times New Roman" panose="02020603050405020304" pitchFamily="18" charset="0"/>
                              </a:rPr>
                              <m:t>1</m:t>
                            </m:r>
                          </m:num>
                          <m:den>
                            <m:r>
                              <a:rPr lang="fr-FR" sz="3200" i="1">
                                <a:effectLst/>
                                <a:latin typeface="Cambria Math" panose="02040503050406030204" pitchFamily="18" charset="0"/>
                                <a:ea typeface="Times New Roman" panose="02020603050405020304" pitchFamily="18" charset="0"/>
                              </a:rPr>
                              <m:t>2</m:t>
                            </m:r>
                          </m:den>
                        </m:f>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𝑥</m:t>
                            </m:r>
                          </m:e>
                          <m:sup>
                            <m:r>
                              <a:rPr lang="fr-FR" sz="3200" i="1">
                                <a:effectLst/>
                                <a:latin typeface="Cambria Math" panose="02040503050406030204" pitchFamily="18" charset="0"/>
                                <a:ea typeface="Times New Roman" panose="02020603050405020304" pitchFamily="18" charset="0"/>
                              </a:rPr>
                              <m:t>2</m:t>
                            </m:r>
                          </m:sup>
                        </m:sSup>
                      </m:e>
                    </m:d>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𝑒</m:t>
                        </m:r>
                      </m:e>
                      <m:sup>
                        <m:r>
                          <a:rPr lang="en-US" sz="3200" i="1">
                            <a:effectLst/>
                            <a:latin typeface="Cambria Math" panose="02040503050406030204" pitchFamily="18" charset="0"/>
                            <a:ea typeface="Times New Roman" panose="02020603050405020304" pitchFamily="18" charset="0"/>
                          </a:rPr>
                          <m:t>𝑥</m:t>
                        </m:r>
                      </m:sup>
                    </m:sSup>
                  </m:oMath>
                </a14:m>
                <a:r>
                  <a:rPr lang="fr-FR" sz="3200" dirty="0" smtClean="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8063" y="2097839"/>
                <a:ext cx="11963827" cy="1012137"/>
              </a:xfrm>
              <a:prstGeom prst="rect">
                <a:avLst/>
              </a:prstGeom>
              <a:blipFill>
                <a:blip r:embed="rId3"/>
                <a:stretch>
                  <a:fillRect b="-36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97128" y="2869032"/>
                <a:ext cx="5670270" cy="14280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𝑦</m:t>
                          </m:r>
                        </m:e>
                        <m:sup>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m:t>
                          </m:r>
                        </m:sup>
                      </m:sSup>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m:t>
                      </m:r>
                      <m:sSup>
                        <m:sSup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pPr>
                        <m:e>
                          <m:d>
                            <m:d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dPr>
                            <m:e>
                              <m:sSup>
                                <m:sSup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𝑦</m:t>
                                  </m:r>
                                </m:e>
                                <m:sup>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m:t>
                                  </m:r>
                                </m:sup>
                              </m:sSup>
                            </m:e>
                          </m:d>
                        </m:e>
                        <m:sup>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m:t>
                          </m:r>
                        </m:sup>
                      </m:sSup>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m:t>
                      </m:r>
                      <m:sSup>
                        <m:sSup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pPr>
                        <m:e>
                          <m:d>
                            <m:d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dPr>
                            <m:e>
                              <m:d>
                                <m:d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d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𝑥</m:t>
                                  </m:r>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m:t>
                                  </m:r>
                                  <m:f>
                                    <m:f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fPr>
                                    <m:num>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1</m:t>
                                      </m:r>
                                    </m:num>
                                    <m:den>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2</m:t>
                                      </m:r>
                                    </m:den>
                                  </m:f>
                                  <m:sSup>
                                    <m:sSup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𝑥</m:t>
                                      </m:r>
                                    </m:e>
                                    <m:sup>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2</m:t>
                                      </m:r>
                                    </m:sup>
                                  </m:sSup>
                                </m:e>
                              </m:d>
                              <m:sSup>
                                <m:sSup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𝑒</m:t>
                                  </m:r>
                                </m:e>
                                <m:sup>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𝑥</m:t>
                                  </m:r>
                                </m:sup>
                              </m:sSup>
                            </m:e>
                          </m:d>
                        </m:e>
                        <m:sup>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m:t>
                          </m:r>
                        </m:sup>
                      </m:sSup>
                    </m:oMath>
                  </m:oMathPara>
                </a14:m>
                <a:endParaRPr kumimoji="0" lang="en-US" sz="3200" b="0" i="0" u="none" strike="noStrike" kern="0" cap="none" spc="0" normalizeH="0" baseline="0" noProof="0" dirty="0" smtClean="0">
                  <a:ln>
                    <a:noFill/>
                  </a:ln>
                  <a:solidFill>
                    <a:prstClr val="black"/>
                  </a:solidFill>
                  <a:effectLst/>
                  <a:uLnTx/>
                  <a:uFillTx/>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97128" y="2869032"/>
                <a:ext cx="5670270" cy="14280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542092" y="2975733"/>
                <a:ext cx="6618863" cy="126169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m:t>
                      </m:r>
                      <m:sSup>
                        <m:sSup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pPr>
                        <m:e>
                          <m:d>
                            <m:d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d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𝑥</m:t>
                              </m:r>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m:t>
                              </m:r>
                              <m:f>
                                <m:f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fPr>
                                <m:num>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1</m:t>
                                  </m:r>
                                </m:num>
                                <m:den>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2</m:t>
                                  </m:r>
                                </m:den>
                              </m:f>
                              <m:sSup>
                                <m:sSup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𝑥</m:t>
                                  </m:r>
                                </m:e>
                                <m:sup>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2</m:t>
                                  </m:r>
                                </m:sup>
                              </m:sSup>
                            </m:e>
                          </m:d>
                        </m:e>
                        <m:sup>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m:t>
                          </m:r>
                        </m:sup>
                      </m:sSup>
                      <m:sSup>
                        <m:sSup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𝑒</m:t>
                          </m:r>
                        </m:e>
                        <m:sup>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𝑥</m:t>
                          </m:r>
                        </m:sup>
                      </m:sSup>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d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𝑥</m:t>
                          </m:r>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m:t>
                          </m:r>
                          <m:f>
                            <m:f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fPr>
                            <m:num>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1</m:t>
                              </m:r>
                            </m:num>
                            <m:den>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2</m:t>
                              </m:r>
                            </m:den>
                          </m:f>
                          <m:sSup>
                            <m:sSup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𝑥</m:t>
                              </m:r>
                            </m:e>
                            <m:sup>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2</m:t>
                              </m:r>
                            </m:sup>
                          </m:sSup>
                        </m:e>
                      </m:d>
                      <m:sSup>
                        <m:sSup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pPr>
                        <m:e>
                          <m:d>
                            <m:d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dPr>
                            <m:e>
                              <m:sSup>
                                <m:sSup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𝑒</m:t>
                                  </m:r>
                                </m:e>
                                <m:sup>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𝑥</m:t>
                                  </m:r>
                                </m:sup>
                              </m:sSup>
                            </m:e>
                          </m:d>
                        </m:e>
                        <m:sup>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m:t>
                          </m:r>
                        </m:sup>
                      </m:sSup>
                    </m:oMath>
                  </m:oMathPara>
                </a14:m>
                <a:endParaRPr kumimoji="0" lang="en-US" sz="3200" b="0" i="0" u="none" strike="noStrike" kern="0" cap="none" spc="0" normalizeH="0" baseline="0" noProof="0" dirty="0" smtClean="0">
                  <a:ln>
                    <a:noFill/>
                  </a:ln>
                  <a:solidFill>
                    <a:prstClr val="black"/>
                  </a:solidFill>
                  <a:effectLst/>
                  <a:uLnTx/>
                  <a:uFillTx/>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542092" y="2975733"/>
                <a:ext cx="6618863" cy="126169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84875" y="4084616"/>
                <a:ext cx="5331588" cy="11988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dPr>
                        <m:e>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1+</m:t>
                          </m:r>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𝑥</m:t>
                          </m:r>
                        </m:e>
                      </m:d>
                      <m:sSup>
                        <m:sSup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𝑒</m:t>
                          </m:r>
                        </m:e>
                        <m:sup>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𝑥</m:t>
                          </m:r>
                        </m:sup>
                      </m:sSup>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d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𝑥</m:t>
                          </m:r>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m:t>
                          </m:r>
                          <m:f>
                            <m:f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fPr>
                            <m:num>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1</m:t>
                              </m:r>
                            </m:num>
                            <m:den>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2</m:t>
                              </m:r>
                            </m:den>
                          </m:f>
                          <m:sSup>
                            <m:sSup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𝑥</m:t>
                              </m:r>
                            </m:e>
                            <m:sup>
                              <m:r>
                                <a:rPr kumimoji="0" lang="en-US" sz="3200" b="0" i="0" u="none" strike="noStrike" kern="0" cap="none" spc="0" normalizeH="0" baseline="0" noProof="0" smtClean="0">
                                  <a:ln>
                                    <a:noFill/>
                                  </a:ln>
                                  <a:solidFill>
                                    <a:prstClr val="black"/>
                                  </a:solidFill>
                                  <a:effectLst/>
                                  <a:uLnTx/>
                                  <a:uFillTx/>
                                  <a:latin typeface="Cambria Math" panose="02040503050406030204" pitchFamily="18" charset="0"/>
                                </a:rPr>
                                <m:t>2</m:t>
                              </m:r>
                            </m:sup>
                          </m:sSup>
                        </m:e>
                      </m:d>
                      <m:sSup>
                        <m:sSup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𝑒</m:t>
                          </m:r>
                        </m:e>
                        <m:sup>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𝑥</m:t>
                          </m:r>
                        </m:sup>
                      </m:sSup>
                    </m:oMath>
                  </m:oMathPara>
                </a14:m>
                <a:endParaRPr kumimoji="0" lang="en-US" sz="3200" b="0" i="0" u="none" strike="noStrike" kern="0" cap="none" spc="0" normalizeH="0" baseline="0" noProof="0" dirty="0" smtClean="0">
                  <a:ln>
                    <a:noFill/>
                  </a:ln>
                  <a:solidFill>
                    <a:prstClr val="black"/>
                  </a:solidFill>
                  <a:effectLst/>
                  <a:uLnTx/>
                  <a:uFillTx/>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84875" y="4084616"/>
                <a:ext cx="5331588" cy="119885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022395" y="4297052"/>
                <a:ext cx="5198859" cy="939873"/>
              </a:xfrm>
              <a:prstGeom prst="rect">
                <a:avLst/>
              </a:prstGeom>
            </p:spPr>
            <p:txBody>
              <a:bodyPr wrap="none">
                <a:spAutoFit/>
              </a:bodyPr>
              <a:lstStyle/>
              <a:p>
                <a:pPr>
                  <a:lnSpc>
                    <a:spcPct val="115000"/>
                  </a:lnSpc>
                </a:pPr>
                <a:r>
                  <a:rPr lang="en-US" sz="3200" dirty="0" smtClean="0">
                    <a:solidFill>
                      <a:prstClr val="black"/>
                    </a:solidFill>
                    <a:latin typeface="Times New Roman" panose="02020603050405020304" pitchFamily="18" charset="0"/>
                    <a:ea typeface="Times New Roman" panose="02020603050405020304" pitchFamily="18" charset="0"/>
                  </a:rPr>
                  <a:t>hay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𝑦</m:t>
                        </m:r>
                      </m:e>
                      <m:sup>
                        <m:r>
                          <a:rPr lang="en-US" sz="3200" i="1">
                            <a:solidFill>
                              <a:prstClr val="black"/>
                            </a:solidFill>
                            <a:latin typeface="Cambria Math" panose="02040503050406030204" pitchFamily="18" charset="0"/>
                            <a:ea typeface="Times New Roman" panose="02020603050405020304" pitchFamily="18" charset="0"/>
                          </a:rPr>
                          <m:t>″</m:t>
                        </m:r>
                      </m:sup>
                    </m:sSup>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1+2</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rPr>
                              <m:t>2</m:t>
                            </m:r>
                          </m:den>
                        </m:f>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e>
                    </m:d>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rPr>
                          <m:t>𝑥</m:t>
                        </m:r>
                      </m:sup>
                    </m:sSup>
                  </m:oMath>
                </a14:m>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6022395" y="4297052"/>
                <a:ext cx="5198859" cy="939873"/>
              </a:xfrm>
              <a:prstGeom prst="rect">
                <a:avLst/>
              </a:prstGeom>
              <a:blipFill>
                <a:blip r:embed="rId7"/>
                <a:stretch>
                  <a:fillRect l="-3048" r="-1993"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7128" y="4785510"/>
                <a:ext cx="12347992" cy="2072490"/>
              </a:xfrm>
              <a:prstGeom prst="rect">
                <a:avLst/>
              </a:prstGeom>
            </p:spPr>
            <p:txBody>
              <a:bodyPr wrap="square">
                <a:spAutoFit/>
              </a:bodyPr>
              <a:lstStyle/>
              <a:p>
                <a:pPr>
                  <a:lnSpc>
                    <a:spcPct val="115000"/>
                  </a:lnSpc>
                </a:pPr>
                <a:r>
                  <a:rPr lang="en-US" sz="3200" dirty="0" smtClean="0">
                    <a:solidFill>
                      <a:prstClr val="black"/>
                    </a:solidFill>
                    <a:latin typeface="Times New Roman" panose="02020603050405020304" pitchFamily="18" charset="0"/>
                    <a:ea typeface="Times New Roman" panose="02020603050405020304" pitchFamily="18" charset="0"/>
                  </a:rPr>
                  <a:t>Như</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vậy</a:t>
                </a:r>
                <a:r>
                  <a:rPr lang="en-US" sz="3200" dirty="0" smtClean="0">
                    <a:solidFill>
                      <a:prstClr val="black"/>
                    </a:solidFill>
                    <a:latin typeface="Times New Roman" panose="02020603050405020304" pitchFamily="18" charset="0"/>
                    <a:ea typeface="Times New Roman" panose="02020603050405020304" pitchFamily="18" charset="0"/>
                  </a:rPr>
                  <a:t>:</a:t>
                </a:r>
              </a:p>
              <a:p>
                <a:pPr>
                  <a:lnSpc>
                    <a:spcPct val="115000"/>
                  </a:lnSpc>
                </a:pPr>
                <a:r>
                  <a:rPr lang="en-US" sz="3200" dirty="0" smtClean="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𝑦</m:t>
                        </m:r>
                      </m:e>
                      <m:sup>
                        <m:r>
                          <a:rPr lang="en-US" sz="3200" i="1">
                            <a:solidFill>
                              <a:prstClr val="black"/>
                            </a:solidFill>
                            <a:latin typeface="Cambria Math" panose="02040503050406030204" pitchFamily="18" charset="0"/>
                            <a:ea typeface="Times New Roman" panose="02020603050405020304" pitchFamily="18" charset="0"/>
                          </a:rPr>
                          <m:t>″</m:t>
                        </m:r>
                      </m:sup>
                    </m:sSup>
                    <m:r>
                      <a:rPr lang="en-US" sz="3200" i="1">
                        <a:solidFill>
                          <a:prstClr val="black"/>
                        </a:solidFill>
                        <a:latin typeface="Cambria Math" panose="02040503050406030204" pitchFamily="18" charset="0"/>
                        <a:ea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𝑦</m:t>
                        </m:r>
                      </m:e>
                      <m:sup>
                        <m:r>
                          <a:rPr lang="en-US" sz="3200" i="1">
                            <a:solidFill>
                              <a:prstClr val="black"/>
                            </a:solidFill>
                            <a:latin typeface="Cambria Math" panose="02040503050406030204" pitchFamily="18" charset="0"/>
                            <a:ea typeface="Times New Roman" panose="02020603050405020304" pitchFamily="18" charset="0"/>
                          </a:rPr>
                          <m:t>′</m:t>
                        </m:r>
                      </m:sup>
                    </m:sSup>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1+2</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rPr>
                              <m:t>2</m:t>
                            </m:r>
                          </m:den>
                        </m:f>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e>
                    </m:d>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rPr>
                          <m:t>𝑥</m:t>
                        </m:r>
                      </m:sup>
                    </m:sSup>
                    <m:r>
                      <a:rPr lang="en-US" sz="3200" i="1">
                        <a:solidFill>
                          <a:prstClr val="black"/>
                        </a:solidFill>
                        <a:latin typeface="Cambria Math" panose="02040503050406030204" pitchFamily="18" charset="0"/>
                        <a:ea typeface="Times New Roman" panose="02020603050405020304" pitchFamily="18" charset="0"/>
                      </a:rPr>
                      <m:t>−2</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rPr>
                              <m:t>2</m:t>
                            </m:r>
                          </m:den>
                        </m:f>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e>
                    </m:d>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rPr>
                          <m:t>𝑥</m:t>
                        </m:r>
                      </m:sup>
                    </m:sSup>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rPr>
                          <m:t>2</m:t>
                        </m:r>
                      </m:den>
                    </m:f>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rPr>
                          <m:t>𝑥</m:t>
                        </m:r>
                      </m:sup>
                    </m:sSup>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rPr>
                          <m:t>𝑥</m:t>
                        </m:r>
                      </m:sup>
                    </m:sSup>
                  </m:oMath>
                </a14:m>
                <a:r>
                  <a:rPr lang="en-US" sz="3200" dirty="0">
                    <a:solidFill>
                      <a:prstClr val="black"/>
                    </a:solidFill>
                    <a:latin typeface="Times New Roman" panose="02020603050405020304" pitchFamily="18" charset="0"/>
                    <a:ea typeface="Times New Roman" panose="02020603050405020304" pitchFamily="18" charset="0"/>
                  </a:rPr>
                  <a:t>.</a:t>
                </a:r>
              </a:p>
              <a:p>
                <a:pPr>
                  <a:lnSpc>
                    <a:spcPct val="115000"/>
                  </a:lnSpc>
                </a:pPr>
                <a:r>
                  <a:rPr lang="en-US" sz="3200" dirty="0">
                    <a:solidFill>
                      <a:prstClr val="black"/>
                    </a:solidFill>
                    <a:latin typeface="Times New Roman" panose="02020603050405020304" pitchFamily="18" charset="0"/>
                    <a:ea typeface="Times New Roman" panose="02020603050405020304" pitchFamily="18" charset="0"/>
                  </a:rPr>
                  <a:t>Do </a:t>
                </a:r>
                <a:r>
                  <a:rPr lang="en-US" sz="3200" dirty="0" err="1">
                    <a:solidFill>
                      <a:prstClr val="black"/>
                    </a:solidFill>
                    <a:latin typeface="Times New Roman" panose="02020603050405020304" pitchFamily="18" charset="0"/>
                    <a:ea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giá</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trị</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biểu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thức</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𝑦</m:t>
                        </m:r>
                      </m:e>
                      <m:sup>
                        <m:r>
                          <a:rPr lang="en-US" sz="3200" i="1">
                            <a:solidFill>
                              <a:prstClr val="black"/>
                            </a:solidFill>
                            <a:latin typeface="Cambria Math" panose="02040503050406030204" pitchFamily="18" charset="0"/>
                            <a:ea typeface="Times New Roman" panose="02020603050405020304" pitchFamily="18" charset="0"/>
                          </a:rPr>
                          <m:t>″</m:t>
                        </m:r>
                      </m:sup>
                    </m:sSup>
                    <m:r>
                      <a:rPr lang="en-US" sz="3200" i="1">
                        <a:solidFill>
                          <a:prstClr val="black"/>
                        </a:solidFill>
                        <a:latin typeface="Cambria Math" panose="02040503050406030204" pitchFamily="18" charset="0"/>
                        <a:ea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𝑦</m:t>
                        </m:r>
                      </m:e>
                      <m:sup>
                        <m:r>
                          <a:rPr lang="en-US" sz="3200" i="1">
                            <a:solidFill>
                              <a:prstClr val="black"/>
                            </a:solidFill>
                            <a:latin typeface="Cambria Math" panose="02040503050406030204" pitchFamily="18" charset="0"/>
                            <a:ea typeface="Times New Roman" panose="02020603050405020304" pitchFamily="18" charset="0"/>
                          </a:rPr>
                          <m:t>′</m:t>
                        </m:r>
                      </m:sup>
                    </m:sSup>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𝑦</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tại</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=0</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rPr>
                          <m:t>0</m:t>
                        </m:r>
                      </m:sup>
                    </m:sSup>
                    <m:r>
                      <a:rPr lang="en-US" sz="3200" i="1">
                        <a:solidFill>
                          <a:prstClr val="black"/>
                        </a:solidFill>
                        <a:latin typeface="Cambria Math" panose="02040503050406030204" pitchFamily="18" charset="0"/>
                        <a:ea typeface="Times New Roman" panose="02020603050405020304" pitchFamily="18" charset="0"/>
                      </a:rPr>
                      <m:t>=1</m:t>
                    </m:r>
                  </m:oMath>
                </a14:m>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197128" y="4785510"/>
                <a:ext cx="12347992" cy="2072490"/>
              </a:xfrm>
              <a:prstGeom prst="rect">
                <a:avLst/>
              </a:prstGeom>
              <a:blipFill>
                <a:blip r:embed="rId8"/>
                <a:stretch>
                  <a:fillRect l="-1234" t="-2647" b="-6471"/>
                </a:stretch>
              </a:blipFill>
            </p:spPr>
            <p:txBody>
              <a:bodyPr/>
              <a:lstStyle/>
              <a:p>
                <a:r>
                  <a:rPr lang="en-US">
                    <a:noFill/>
                  </a:rPr>
                  <a:t> </a:t>
                </a:r>
              </a:p>
            </p:txBody>
          </p:sp>
        </mc:Fallback>
      </mc:AlternateContent>
    </p:spTree>
    <p:extLst>
      <p:ext uri="{BB962C8B-B14F-4D97-AF65-F5344CB8AC3E}">
        <p14:creationId xmlns:p14="http://schemas.microsoft.com/office/powerpoint/2010/main" val="270182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ipe(left)">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left)">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wipe(left)">
                                      <p:cBhvr>
                                        <p:cTn id="47" dur="500"/>
                                        <p:tgtEl>
                                          <p:spTgt spid="1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wipe(left)">
                                      <p:cBhvr>
                                        <p:cTn id="52" dur="500"/>
                                        <p:tgtEl>
                                          <p:spTgt spid="1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xEl>
                                              <p:pRg st="2" end="2"/>
                                            </p:txEl>
                                          </p:spTgt>
                                        </p:tgtEl>
                                        <p:attrNameLst>
                                          <p:attrName>style.visibility</p:attrName>
                                        </p:attrNameLst>
                                      </p:cBhvr>
                                      <p:to>
                                        <p:strVal val="visible"/>
                                      </p:to>
                                    </p:set>
                                    <p:animEffect transition="in" filter="wipe(left)">
                                      <p:cBhvr>
                                        <p:cTn id="5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P spid="6" grpId="0" build="p"/>
      <p:bldP spid="7" grpId="0" build="p"/>
      <p:bldP spid="8" grpId="0" build="p"/>
      <p:bldP spid="9" grpId="0" build="p"/>
      <p:bldP spid="10"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0" y="-5317"/>
                <a:ext cx="12192000" cy="6807897"/>
              </a:xfrm>
            </p:spPr>
            <p:txBody>
              <a:bodyPr>
                <a:noAutofit/>
              </a:bodyPr>
              <a:lstStyle/>
              <a:p>
                <a:pPr indent="0" algn="just">
                  <a:lnSpc>
                    <a:spcPct val="115000"/>
                  </a:lnSpc>
                  <a:spcBef>
                    <a:spcPts val="600"/>
                  </a:spcBef>
                  <a:spcAft>
                    <a:spcPts val="0"/>
                  </a:spcAft>
                  <a:buNone/>
                </a:pPr>
                <a:r>
                  <a:rPr lang="en-US" sz="3200" b="1" dirty="0">
                    <a:solidFill>
                      <a:srgbClr val="3333FF"/>
                    </a:solidFill>
                  </a:rPr>
                  <a:t>Câu 41. </a:t>
                </a:r>
                <a:r>
                  <a:rPr lang="vi-VN" sz="3200" dirty="0">
                    <a:latin typeface="Times New Roman" panose="02020603050405020304" pitchFamily="18" charset="0"/>
                    <a:ea typeface="Calibri" panose="020F0502020204030204" pitchFamily="34" charset="0"/>
                  </a:rPr>
                  <a:t>Có bao nhiêu giá trị nguyên của tham số</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𝑚</m:t>
                    </m:r>
                    <m:r>
                      <a:rPr lang="nl-NL" sz="3200"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nl-NL" sz="3200" i="1">
                            <a:latin typeface="Cambria Math" panose="02040503050406030204" pitchFamily="18" charset="0"/>
                            <a:ea typeface="Times New Roman" panose="02020603050405020304" pitchFamily="18" charset="0"/>
                            <a:cs typeface="Times New Roman" panose="02020603050405020304" pitchFamily="18" charset="0"/>
                          </a:rPr>
                          <m:t>−2019;2019</m:t>
                        </m:r>
                      </m:e>
                    </m:d>
                  </m:oMath>
                </a14:m>
                <a:r>
                  <a:rPr lang="vi-VN" sz="3200" dirty="0">
                    <a:latin typeface="Times New Roman" panose="02020603050405020304" pitchFamily="18" charset="0"/>
                    <a:ea typeface="Calibri" panose="020F0502020204030204" pitchFamily="34" charset="0"/>
                  </a:rPr>
                  <a:t> để hàm số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𝑦</m:t>
                    </m:r>
                    <m:r>
                      <a:rPr lang="nl-NL" sz="3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𝑙𝑛</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e>
                        </m:func>
                        <m:r>
                          <a:rPr lang="nl-NL" sz="3200" i="1">
                            <a:latin typeface="Cambria Math" panose="02040503050406030204" pitchFamily="18" charset="0"/>
                            <a:ea typeface="Times New Roman" panose="02020603050405020304" pitchFamily="18" charset="0"/>
                            <a:cs typeface="Times New Roman" panose="02020603050405020304" pitchFamily="18" charset="0"/>
                          </a:rPr>
                          <m:t>−6</m:t>
                        </m:r>
                      </m:num>
                      <m:den>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𝑙𝑛</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e>
                        </m:func>
                        <m:r>
                          <a:rPr lang="nl-NL" sz="3200" i="1">
                            <a:latin typeface="Cambria Math" panose="02040503050406030204" pitchFamily="18" charset="0"/>
                            <a:ea typeface="Times New Roman" panose="02020603050405020304" pitchFamily="18" charset="0"/>
                            <a:cs typeface="Times New Roman" panose="02020603050405020304" pitchFamily="18" charset="0"/>
                          </a:rPr>
                          <m:t>−3</m:t>
                        </m:r>
                        <m:r>
                          <a:rPr lang="en-US" sz="3200" i="1">
                            <a:latin typeface="Cambria Math" panose="02040503050406030204" pitchFamily="18" charset="0"/>
                            <a:ea typeface="Times New Roman" panose="02020603050405020304" pitchFamily="18" charset="0"/>
                            <a:cs typeface="Times New Roman" panose="02020603050405020304" pitchFamily="18" charset="0"/>
                          </a:rPr>
                          <m:t>𝑚</m:t>
                        </m:r>
                      </m:den>
                    </m:f>
                  </m:oMath>
                </a14:m>
                <a:r>
                  <a:rPr lang="vi-VN" sz="3200" dirty="0">
                    <a:latin typeface="Times New Roman" panose="02020603050405020304" pitchFamily="18" charset="0"/>
                    <a:ea typeface="Calibri" panose="020F0502020204030204" pitchFamily="34" charset="0"/>
                  </a:rPr>
                  <a:t> đồng biến trên khoảng </a:t>
                </a:r>
                <a14:m>
                  <m:oMath xmlns:m="http://schemas.openxmlformats.org/officeDocument/2006/math">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nl-NL" sz="3200" i="1">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nl-NL" sz="3200" i="1">
                                <a:latin typeface="Cambria Math" panose="02040503050406030204" pitchFamily="18" charset="0"/>
                                <a:ea typeface="Times New Roman" panose="02020603050405020304" pitchFamily="18" charset="0"/>
                                <a:cs typeface="Times New Roman" panose="02020603050405020304" pitchFamily="18" charset="0"/>
                              </a:rPr>
                              <m:t>6</m:t>
                            </m:r>
                          </m:sup>
                        </m:sSup>
                      </m:e>
                    </m:d>
                  </m:oMath>
                </a14:m>
                <a:r>
                  <a:rPr lang="vi-VN" sz="3200" dirty="0">
                    <a:latin typeface="Times New Roman" panose="02020603050405020304" pitchFamily="18" charset="0"/>
                    <a:ea typeface="Calibri" panose="020F0502020204030204" pitchFamily="34" charset="0"/>
                  </a:rPr>
                  <a:t>?</a:t>
                </a:r>
                <a:endParaRPr lang="en-US" sz="3200" dirty="0"/>
              </a:p>
              <a:p>
                <a:pPr indent="0" algn="just">
                  <a:lnSpc>
                    <a:spcPct val="115000"/>
                  </a:lnSpc>
                  <a:spcAft>
                    <a:spcPts val="0"/>
                  </a:spcAft>
                  <a:buNone/>
                  <a:tabLst>
                    <a:tab pos="3599815" algn="l"/>
                    <a:tab pos="5039995" algn="l"/>
                  </a:tabLst>
                </a:pPr>
                <a:r>
                  <a:rPr lang="nl-NL"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vi-VN"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2020</m:t>
                    </m:r>
                  </m:oMath>
                </a14:m>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2021</m:t>
                    </m:r>
                  </m:oMath>
                </a14:m>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2018</m:t>
                    </m:r>
                  </m:oMath>
                </a14:m>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2019</m:t>
                    </m:r>
                  </m:oMath>
                </a14:m>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lgn="just">
                  <a:lnSpc>
                    <a:spcPct val="115000"/>
                  </a:lnSpc>
                  <a:spcAft>
                    <a:spcPts val="0"/>
                  </a:spcAft>
                  <a:buNone/>
                  <a:tabLst>
                    <a:tab pos="3599815" algn="l"/>
                    <a:tab pos="5039995" algn="l"/>
                  </a:tabLst>
                </a:pPr>
                <a:r>
                  <a:rPr lang="en-US" sz="3200" b="1" dirty="0" err="1" smtClean="0">
                    <a:solidFill>
                      <a:srgbClr val="3333FF"/>
                    </a:solidFill>
                    <a:ea typeface="Calibri" panose="020F0502020204030204" pitchFamily="34" charset="0"/>
                    <a:cs typeface="Times New Roman" panose="02020603050405020304" pitchFamily="18" charset="0"/>
                  </a:rPr>
                  <a:t>Lời</a:t>
                </a:r>
                <a:r>
                  <a:rPr lang="en-US" sz="3200" b="1" dirty="0" smtClean="0">
                    <a:solidFill>
                      <a:srgbClr val="3333FF"/>
                    </a:solidFill>
                    <a:ea typeface="Calibri" panose="020F0502020204030204" pitchFamily="34" charset="0"/>
                    <a:cs typeface="Times New Roman" panose="02020603050405020304" pitchFamily="18" charset="0"/>
                  </a:rPr>
                  <a:t> </a:t>
                </a:r>
                <a:r>
                  <a:rPr lang="en-US" sz="3200" b="1" dirty="0" err="1" smtClean="0">
                    <a:solidFill>
                      <a:srgbClr val="3333FF"/>
                    </a:solidFill>
                    <a:ea typeface="Calibri" panose="020F0502020204030204" pitchFamily="34" charset="0"/>
                    <a:cs typeface="Times New Roman" panose="02020603050405020304" pitchFamily="18" charset="0"/>
                  </a:rPr>
                  <a:t>giải</a:t>
                </a:r>
                <a:r>
                  <a:rPr lang="en-US" sz="3200" b="1" dirty="0" smtClean="0">
                    <a:solidFill>
                      <a:srgbClr val="3333FF"/>
                    </a:solidFill>
                    <a:ea typeface="Calibri" panose="020F0502020204030204" pitchFamily="34" charset="0"/>
                    <a:cs typeface="Times New Roman" panose="02020603050405020304" pitchFamily="18" charset="0"/>
                  </a:rPr>
                  <a:t>      </a:t>
                </a:r>
                <a:r>
                  <a:rPr lang="en-US" sz="3200" b="1" dirty="0" err="1" smtClean="0">
                    <a:solidFill>
                      <a:srgbClr val="FF0000"/>
                    </a:solidFill>
                    <a:ea typeface="Calibri" panose="020F0502020204030204" pitchFamily="34" charset="0"/>
                    <a:cs typeface="Times New Roman" panose="02020603050405020304" pitchFamily="18" charset="0"/>
                  </a:rPr>
                  <a:t>Chọn</a:t>
                </a:r>
                <a:r>
                  <a:rPr lang="en-US" sz="3200" b="1" dirty="0" smtClean="0">
                    <a:solidFill>
                      <a:srgbClr val="FF0000"/>
                    </a:solidFill>
                    <a:ea typeface="Calibri" panose="020F0502020204030204" pitchFamily="34" charset="0"/>
                    <a:cs typeface="Times New Roman" panose="02020603050405020304" pitchFamily="18" charset="0"/>
                  </a:rPr>
                  <a:t> A</a:t>
                </a:r>
              </a:p>
              <a:p>
                <a:pPr indent="0" algn="just">
                  <a:lnSpc>
                    <a:spcPct val="115000"/>
                  </a:lnSpc>
                  <a:buNone/>
                  <a:tabLst>
                    <a:tab pos="3599815" algn="l"/>
                    <a:tab pos="5039995" algn="l"/>
                  </a:tabLst>
                </a:pPr>
                <a:r>
                  <a:rPr lang="vi-VN" sz="3200" dirty="0">
                    <a:latin typeface="Times New Roman" panose="02020603050405020304" pitchFamily="18" charset="0"/>
                    <a:ea typeface="Times New Roman" panose="02020603050405020304" pitchFamily="18" charset="0"/>
                  </a:rPr>
                  <a:t>Đặt </a:t>
                </a:r>
                <a14:m>
                  <m:oMath xmlns:m="http://schemas.openxmlformats.org/officeDocument/2006/math">
                    <m:r>
                      <a:rPr lang="en-US" sz="3200" i="1">
                        <a:latin typeface="Cambria Math" panose="02040503050406030204" pitchFamily="18" charset="0"/>
                        <a:ea typeface="Times New Roman" panose="02020603050405020304" pitchFamily="18" charset="0"/>
                      </a:rPr>
                      <m:t>𝑡</m:t>
                    </m:r>
                    <m:r>
                      <a:rPr lang="en-US" sz="3200" i="1">
                        <a:latin typeface="Cambria Math" panose="02040503050406030204" pitchFamily="18" charset="0"/>
                        <a:ea typeface="Times New Roman" panose="02020603050405020304" pitchFamily="18" charset="0"/>
                      </a:rPr>
                      <m:t>=</m:t>
                    </m:r>
                    <m:func>
                      <m:funcPr>
                        <m:ctrlPr>
                          <a:rPr lang="en-US" sz="3200" i="1">
                            <a:latin typeface="Cambria Math" panose="02040503050406030204" pitchFamily="18" charset="0"/>
                            <a:ea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rPr>
                          <m:t>𝑙𝑛</m:t>
                        </m:r>
                      </m:fName>
                      <m:e>
                        <m:r>
                          <a:rPr lang="en-US" sz="3200" i="1">
                            <a:latin typeface="Cambria Math" panose="02040503050406030204" pitchFamily="18" charset="0"/>
                            <a:ea typeface="Times New Roman" panose="02020603050405020304" pitchFamily="18" charset="0"/>
                          </a:rPr>
                          <m:t>𝑥</m:t>
                        </m:r>
                      </m:e>
                    </m:func>
                  </m:oMath>
                </a14:m>
                <a:r>
                  <a:rPr lang="vi-VN" sz="3200" dirty="0">
                    <a:latin typeface="Times New Roman" panose="02020603050405020304" pitchFamily="18" charset="0"/>
                    <a:ea typeface="Times New Roman" panose="02020603050405020304" pitchFamily="18" charset="0"/>
                  </a:rPr>
                  <a:t>. Khi đó yêu cầu bài toán trở thành:</a:t>
                </a:r>
                <a:endParaRPr lang="en-US" sz="3200" dirty="0">
                  <a:latin typeface="Times New Roman" panose="02020603050405020304" pitchFamily="18" charset="0"/>
                  <a:ea typeface="Times New Roman" panose="02020603050405020304" pitchFamily="18" charset="0"/>
                </a:endParaRPr>
              </a:p>
              <a:p>
                <a:pPr marL="0" lvl="0" indent="0">
                  <a:lnSpc>
                    <a:spcPct val="115000"/>
                  </a:lnSpc>
                  <a:spcBef>
                    <a:spcPts val="0"/>
                  </a:spcBef>
                  <a:buNone/>
                </a:pPr>
                <a:r>
                  <a:rPr lang="vi-VN" sz="3200" dirty="0">
                    <a:solidFill>
                      <a:prstClr val="black"/>
                    </a:solidFill>
                    <a:latin typeface="Times New Roman" panose="02020603050405020304" pitchFamily="18" charset="0"/>
                    <a:ea typeface="Times New Roman" panose="02020603050405020304" pitchFamily="18" charset="0"/>
                  </a:rPr>
                  <a:t>Tìm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𝑚</m:t>
                    </m:r>
                  </m:oMath>
                </a14:m>
                <a:r>
                  <a:rPr lang="vi-VN" sz="3200" dirty="0">
                    <a:solidFill>
                      <a:prstClr val="black"/>
                    </a:solidFill>
                    <a:latin typeface="Times New Roman" panose="02020603050405020304" pitchFamily="18" charset="0"/>
                    <a:ea typeface="Times New Roman" panose="02020603050405020304" pitchFamily="18" charset="0"/>
                  </a:rPr>
                  <a:t> để hàm số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𝑦</m:t>
                    </m:r>
                    <m:r>
                      <a:rPr lang="vi-VN"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vi-VN" sz="3200" i="1">
                            <a:solidFill>
                              <a:prstClr val="black"/>
                            </a:solidFill>
                            <a:latin typeface="Cambria Math" panose="02040503050406030204" pitchFamily="18" charset="0"/>
                            <a:ea typeface="Times New Roman" panose="02020603050405020304" pitchFamily="18" charset="0"/>
                          </a:rPr>
                          <m:t>𝑡</m:t>
                        </m:r>
                        <m:r>
                          <a:rPr lang="vi-VN" sz="3200" i="1">
                            <a:solidFill>
                              <a:prstClr val="black"/>
                            </a:solidFill>
                            <a:latin typeface="Cambria Math" panose="02040503050406030204" pitchFamily="18" charset="0"/>
                            <a:ea typeface="Times New Roman" panose="02020603050405020304" pitchFamily="18" charset="0"/>
                          </a:rPr>
                          <m:t>−6</m:t>
                        </m:r>
                      </m:num>
                      <m:den>
                        <m:r>
                          <a:rPr lang="vi-VN" sz="3200" i="1">
                            <a:solidFill>
                              <a:prstClr val="black"/>
                            </a:solidFill>
                            <a:latin typeface="Cambria Math" panose="02040503050406030204" pitchFamily="18" charset="0"/>
                            <a:ea typeface="Times New Roman" panose="02020603050405020304" pitchFamily="18" charset="0"/>
                          </a:rPr>
                          <m:t>𝑡</m:t>
                        </m:r>
                        <m:r>
                          <a:rPr lang="vi-VN" sz="3200" i="1">
                            <a:solidFill>
                              <a:prstClr val="black"/>
                            </a:solidFill>
                            <a:latin typeface="Cambria Math" panose="02040503050406030204" pitchFamily="18" charset="0"/>
                            <a:ea typeface="Times New Roman" panose="02020603050405020304" pitchFamily="18" charset="0"/>
                          </a:rPr>
                          <m:t>−3</m:t>
                        </m:r>
                        <m:r>
                          <a:rPr lang="vi-VN" sz="3200" i="1">
                            <a:solidFill>
                              <a:prstClr val="black"/>
                            </a:solidFill>
                            <a:latin typeface="Cambria Math" panose="02040503050406030204" pitchFamily="18" charset="0"/>
                            <a:ea typeface="Times New Roman" panose="02020603050405020304" pitchFamily="18" charset="0"/>
                          </a:rPr>
                          <m:t>𝑚</m:t>
                        </m:r>
                      </m:den>
                    </m:f>
                  </m:oMath>
                </a14:m>
                <a:r>
                  <a:rPr lang="vi-VN" sz="3200" dirty="0">
                    <a:solidFill>
                      <a:prstClr val="black"/>
                    </a:solidFill>
                    <a:latin typeface="Times New Roman" panose="02020603050405020304" pitchFamily="18" charset="0"/>
                    <a:ea typeface="Times New Roman" panose="02020603050405020304" pitchFamily="18" charset="0"/>
                  </a:rPr>
                  <a:t> đồng biến trên </a:t>
                </a:r>
                <a14:m>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rPr>
                        </m:ctrlPr>
                      </m:dPr>
                      <m:e>
                        <m:r>
                          <a:rPr lang="vi-VN" sz="3200" i="1">
                            <a:solidFill>
                              <a:prstClr val="black"/>
                            </a:solidFill>
                            <a:latin typeface="Cambria Math" panose="02040503050406030204" pitchFamily="18" charset="0"/>
                            <a:ea typeface="Times New Roman" panose="02020603050405020304" pitchFamily="18" charset="0"/>
                          </a:rPr>
                          <m:t>0;6</m:t>
                        </m:r>
                      </m:e>
                    </m:d>
                  </m:oMath>
                </a14:m>
                <a:r>
                  <a:rPr lang="vi-VN"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r>
                  <a:rPr lang="vi-VN" sz="3200" dirty="0">
                    <a:solidFill>
                      <a:prstClr val="black"/>
                    </a:solidFill>
                    <a:latin typeface="Times New Roman" panose="02020603050405020304" pitchFamily="18" charset="0"/>
                    <a:ea typeface="Times New Roman" panose="02020603050405020304" pitchFamily="18" charset="0"/>
                  </a:rPr>
                  <a:t>Ta có: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vi-VN" sz="3200" i="1">
                            <a:solidFill>
                              <a:prstClr val="black"/>
                            </a:solidFill>
                            <a:latin typeface="Cambria Math" panose="02040503050406030204" pitchFamily="18" charset="0"/>
                            <a:ea typeface="Times New Roman" panose="02020603050405020304" pitchFamily="18" charset="0"/>
                          </a:rPr>
                          <m:t>𝑦</m:t>
                        </m:r>
                      </m:e>
                      <m:sup>
                        <m:r>
                          <a:rPr lang="vi-VN" sz="3200" i="1">
                            <a:solidFill>
                              <a:prstClr val="black"/>
                            </a:solidFill>
                            <a:latin typeface="Cambria Math" panose="02040503050406030204" pitchFamily="18" charset="0"/>
                            <a:ea typeface="Times New Roman" panose="02020603050405020304" pitchFamily="18" charset="0"/>
                          </a:rPr>
                          <m:t>′</m:t>
                        </m:r>
                      </m:sup>
                    </m:sSup>
                    <m:r>
                      <a:rPr lang="vi-VN"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vi-VN" sz="3200" i="1">
                            <a:solidFill>
                              <a:prstClr val="black"/>
                            </a:solidFill>
                            <a:latin typeface="Cambria Math" panose="02040503050406030204" pitchFamily="18" charset="0"/>
                            <a:ea typeface="Times New Roman" panose="02020603050405020304" pitchFamily="18" charset="0"/>
                          </a:rPr>
                          <m:t>−3</m:t>
                        </m:r>
                        <m:r>
                          <a:rPr lang="vi-VN" sz="3200" i="1">
                            <a:solidFill>
                              <a:prstClr val="black"/>
                            </a:solidFill>
                            <a:latin typeface="Cambria Math" panose="02040503050406030204" pitchFamily="18" charset="0"/>
                            <a:ea typeface="Times New Roman" panose="02020603050405020304" pitchFamily="18" charset="0"/>
                          </a:rPr>
                          <m:t>𝑚</m:t>
                        </m:r>
                        <m:r>
                          <a:rPr lang="vi-VN" sz="3200" i="1">
                            <a:solidFill>
                              <a:prstClr val="black"/>
                            </a:solidFill>
                            <a:latin typeface="Cambria Math" panose="02040503050406030204" pitchFamily="18" charset="0"/>
                            <a:ea typeface="Times New Roman" panose="02020603050405020304" pitchFamily="18" charset="0"/>
                          </a:rPr>
                          <m:t>+6</m:t>
                        </m:r>
                      </m:num>
                      <m:den>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vi-VN" sz="3200" i="1">
                                    <a:solidFill>
                                      <a:prstClr val="black"/>
                                    </a:solidFill>
                                    <a:latin typeface="Cambria Math" panose="02040503050406030204" pitchFamily="18" charset="0"/>
                                    <a:ea typeface="Times New Roman" panose="02020603050405020304" pitchFamily="18" charset="0"/>
                                  </a:rPr>
                                  <m:t>𝑡</m:t>
                                </m:r>
                                <m:r>
                                  <a:rPr lang="vi-VN" sz="3200" i="1">
                                    <a:solidFill>
                                      <a:prstClr val="black"/>
                                    </a:solidFill>
                                    <a:latin typeface="Cambria Math" panose="02040503050406030204" pitchFamily="18" charset="0"/>
                                    <a:ea typeface="Times New Roman" panose="02020603050405020304" pitchFamily="18" charset="0"/>
                                  </a:rPr>
                                  <m:t>−3</m:t>
                                </m:r>
                                <m:r>
                                  <a:rPr lang="vi-VN" sz="3200" i="1">
                                    <a:solidFill>
                                      <a:prstClr val="black"/>
                                    </a:solidFill>
                                    <a:latin typeface="Cambria Math" panose="02040503050406030204" pitchFamily="18" charset="0"/>
                                    <a:ea typeface="Times New Roman" panose="02020603050405020304" pitchFamily="18" charset="0"/>
                                  </a:rPr>
                                  <m:t>𝑚</m:t>
                                </m:r>
                              </m:e>
                            </m:d>
                          </m:e>
                          <m:sup>
                            <m:r>
                              <a:rPr lang="vi-VN" sz="3200" i="1">
                                <a:solidFill>
                                  <a:prstClr val="black"/>
                                </a:solidFill>
                                <a:latin typeface="Cambria Math" panose="02040503050406030204" pitchFamily="18" charset="0"/>
                                <a:ea typeface="Times New Roman" panose="02020603050405020304" pitchFamily="18" charset="0"/>
                              </a:rPr>
                              <m:t>2</m:t>
                            </m:r>
                          </m:sup>
                        </m:sSup>
                      </m:den>
                    </m:f>
                  </m:oMath>
                </a14:m>
                <a:r>
                  <a:rPr lang="vi-VN" sz="3200" dirty="0">
                    <a:solidFill>
                      <a:prstClr val="black"/>
                    </a:solidFill>
                    <a:latin typeface="Times New Roman" panose="02020603050405020304" pitchFamily="18" charset="0"/>
                    <a:ea typeface="Times New Roman" panose="02020603050405020304" pitchFamily="18" charset="0"/>
                  </a:rPr>
                  <a:t>.</a:t>
                </a:r>
                <a:r>
                  <a:rPr lang="en-US" sz="3200" dirty="0">
                    <a:solidFill>
                      <a:prstClr val="black"/>
                    </a:solidFill>
                    <a:latin typeface="Times New Roman" panose="02020603050405020304" pitchFamily="18" charset="0"/>
                    <a:ea typeface="Times New Roman" panose="02020603050405020304" pitchFamily="18" charset="0"/>
                  </a:rPr>
                  <a:t>  </a:t>
                </a:r>
                <a:r>
                  <a:rPr lang="vi-VN" sz="3200" dirty="0">
                    <a:solidFill>
                      <a:prstClr val="black"/>
                    </a:solidFill>
                    <a:latin typeface="Times New Roman" panose="02020603050405020304" pitchFamily="18" charset="0"/>
                    <a:ea typeface="Times New Roman" panose="02020603050405020304" pitchFamily="18" charset="0"/>
                  </a:rPr>
                  <a:t>Hàm số đồng biến trên </a:t>
                </a:r>
                <a14:m>
                  <m:oMath xmlns:m="http://schemas.openxmlformats.org/officeDocument/2006/math">
                    <m:d>
                      <m:dPr>
                        <m:ctrlPr>
                          <a:rPr lang="en-US" sz="3200" i="1">
                            <a:solidFill>
                              <a:prstClr val="black"/>
                            </a:solidFill>
                            <a:latin typeface="Cambria Math" panose="02040503050406030204" pitchFamily="18" charset="0"/>
                          </a:rPr>
                        </m:ctrlPr>
                      </m:dPr>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0;6</m:t>
                        </m:r>
                      </m:e>
                    </m:d>
                  </m:oMath>
                </a14:m>
                <a:endParaRPr lang="en-US" sz="3200" dirty="0">
                  <a:solidFill>
                    <a:prstClr val="black"/>
                  </a:solidFill>
                </a:endParaRPr>
              </a:p>
              <a:p>
                <a:pPr lvl="0" indent="0" algn="just">
                  <a:lnSpc>
                    <a:spcPct val="115000"/>
                  </a:lnSpc>
                  <a:buNone/>
                  <a:tabLst>
                    <a:tab pos="3599815" algn="l"/>
                    <a:tab pos="5039995" algn="l"/>
                  </a:tabLst>
                </a:pPr>
                <a14:m>
                  <m:oMathPara xmlns:m="http://schemas.openxmlformats.org/officeDocument/2006/math">
                    <m:oMathParaPr>
                      <m:jc m:val="centerGroup"/>
                    </m:oMathParaPr>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latin typeface="Cambria Math" panose="02040503050406030204" pitchFamily="18" charset="0"/>
                            </a:rPr>
                          </m:ctrlPr>
                        </m:dPr>
                        <m:e>
                          <m:eqArr>
                            <m:eqArrPr>
                              <m:ctrlPr>
                                <a:rPr lang="en-US" sz="3200" i="1">
                                  <a:latin typeface="Cambria Math" panose="02040503050406030204" pitchFamily="18" charset="0"/>
                                </a:rPr>
                              </m:ctrlPr>
                            </m:eqArrPr>
                            <m:e>
                              <m:r>
                                <a:rPr lang="en-US" sz="3200">
                                  <a:latin typeface="Cambria Math" panose="02040503050406030204" pitchFamily="18" charset="0"/>
                                </a:rPr>
                                <m:t>&amp;−3</m:t>
                              </m:r>
                              <m:r>
                                <a:rPr lang="en-US" sz="3200" i="1">
                                  <a:latin typeface="Cambria Math" panose="02040503050406030204" pitchFamily="18" charset="0"/>
                                </a:rPr>
                                <m:t>𝑚</m:t>
                              </m:r>
                              <m:r>
                                <a:rPr lang="en-US" sz="3200">
                                  <a:latin typeface="Cambria Math" panose="02040503050406030204" pitchFamily="18" charset="0"/>
                                </a:rPr>
                                <m:t>+6&gt;0,∀</m:t>
                              </m:r>
                              <m:r>
                                <a:rPr lang="en-US" sz="3200" i="1">
                                  <a:latin typeface="Cambria Math" panose="02040503050406030204" pitchFamily="18" charset="0"/>
                                </a:rPr>
                                <m:t>𝑡</m:t>
                              </m:r>
                              <m:r>
                                <a:rPr lang="en-US" sz="3200">
                                  <a:latin typeface="Cambria Math" panose="02040503050406030204" pitchFamily="18" charset="0"/>
                                </a:rPr>
                                <m:t>∈</m:t>
                              </m:r>
                              <m:d>
                                <m:dPr>
                                  <m:ctrlPr>
                                    <a:rPr lang="en-US" sz="3200" i="1">
                                      <a:latin typeface="Cambria Math" panose="02040503050406030204" pitchFamily="18" charset="0"/>
                                    </a:rPr>
                                  </m:ctrlPr>
                                </m:dPr>
                                <m:e>
                                  <m:r>
                                    <a:rPr lang="en-US" sz="3200">
                                      <a:latin typeface="Cambria Math" panose="02040503050406030204" pitchFamily="18" charset="0"/>
                                    </a:rPr>
                                    <m:t>0;6</m:t>
                                  </m:r>
                                </m:e>
                              </m:d>
                            </m:e>
                            <m:e>
                              <m:r>
                                <a:rPr lang="en-US" sz="3200">
                                  <a:latin typeface="Cambria Math" panose="02040503050406030204" pitchFamily="18" charset="0"/>
                                </a:rPr>
                                <m:t>&amp;3</m:t>
                              </m:r>
                              <m:r>
                                <a:rPr lang="en-US" sz="3200" i="1">
                                  <a:latin typeface="Cambria Math" panose="02040503050406030204" pitchFamily="18" charset="0"/>
                                </a:rPr>
                                <m:t>𝑚</m:t>
                              </m:r>
                              <m:acc>
                                <m:accPr>
                                  <m:chr m:val="̸"/>
                                  <m:ctrlPr>
                                    <a:rPr lang="en-US" sz="3200" i="1">
                                      <a:latin typeface="Cambria Math" panose="02040503050406030204" pitchFamily="18" charset="0"/>
                                    </a:rPr>
                                  </m:ctrlPr>
                                </m:accPr>
                                <m:e>
                                  <m:r>
                                    <a:rPr lang="en-US" sz="3200">
                                      <a:latin typeface="Cambria Math" panose="02040503050406030204" pitchFamily="18" charset="0"/>
                                    </a:rPr>
                                    <m:t>∈</m:t>
                                  </m:r>
                                </m:e>
                              </m:acc>
                              <m:d>
                                <m:dPr>
                                  <m:ctrlPr>
                                    <a:rPr lang="en-US" sz="3200" i="1">
                                      <a:latin typeface="Cambria Math" panose="02040503050406030204" pitchFamily="18" charset="0"/>
                                    </a:rPr>
                                  </m:ctrlPr>
                                </m:dPr>
                                <m:e>
                                  <m:r>
                                    <a:rPr lang="en-US" sz="3200">
                                      <a:latin typeface="Cambria Math" panose="02040503050406030204" pitchFamily="18" charset="0"/>
                                    </a:rPr>
                                    <m:t>0;6</m:t>
                                  </m:r>
                                </m:e>
                              </m:d>
                            </m:e>
                          </m:eqArr>
                        </m:e>
                      </m:d>
                      <m:r>
                        <a:rPr lang="en-US" sz="3200">
                          <a:latin typeface="Cambria Math" panose="02040503050406030204" pitchFamily="18" charset="0"/>
                        </a:rPr>
                        <m:t>⇔</m:t>
                      </m:r>
                      <m:d>
                        <m:dPr>
                          <m:begChr m:val="{"/>
                          <m:endChr m:val=""/>
                          <m:ctrlPr>
                            <a:rPr lang="en-US" sz="3200" i="1">
                              <a:latin typeface="Cambria Math" panose="02040503050406030204" pitchFamily="18" charset="0"/>
                            </a:rPr>
                          </m:ctrlPr>
                        </m:dPr>
                        <m:e>
                          <m:eqArr>
                            <m:eqArrPr>
                              <m:ctrlPr>
                                <a:rPr lang="en-US" sz="3200" i="1">
                                  <a:latin typeface="Cambria Math" panose="02040503050406030204" pitchFamily="18" charset="0"/>
                                </a:rPr>
                              </m:ctrlPr>
                            </m:eqArrPr>
                            <m:e>
                              <m:r>
                                <a:rPr lang="en-US" sz="3200">
                                  <a:latin typeface="Cambria Math" panose="02040503050406030204" pitchFamily="18" charset="0"/>
                                </a:rPr>
                                <m:t>&amp;</m:t>
                              </m:r>
                              <m:r>
                                <a:rPr lang="en-US" sz="3200" i="1">
                                  <a:latin typeface="Cambria Math" panose="02040503050406030204" pitchFamily="18" charset="0"/>
                                </a:rPr>
                                <m:t>𝑚</m:t>
                              </m:r>
                              <m:r>
                                <a:rPr lang="en-US" sz="3200">
                                  <a:latin typeface="Cambria Math" panose="02040503050406030204" pitchFamily="18" charset="0"/>
                                </a:rPr>
                                <m:t>&lt;2</m:t>
                              </m:r>
                            </m:e>
                            <m:e>
                              <m:r>
                                <a:rPr lang="en-US" sz="3200">
                                  <a:latin typeface="Cambria Math" panose="02040503050406030204" pitchFamily="18" charset="0"/>
                                </a:rPr>
                                <m:t>&amp;</m:t>
                              </m:r>
                              <m:r>
                                <a:rPr lang="en-US" sz="3200" i="1">
                                  <a:latin typeface="Cambria Math" panose="02040503050406030204" pitchFamily="18" charset="0"/>
                                </a:rPr>
                                <m:t>𝑚</m:t>
                              </m:r>
                              <m:r>
                                <a:rPr lang="en-US" sz="3200">
                                  <a:latin typeface="Cambria Math" panose="02040503050406030204" pitchFamily="18" charset="0"/>
                                </a:rPr>
                                <m:t>≤0∨</m:t>
                              </m:r>
                              <m:r>
                                <a:rPr lang="en-US" sz="3200" i="1">
                                  <a:latin typeface="Cambria Math" panose="02040503050406030204" pitchFamily="18" charset="0"/>
                                </a:rPr>
                                <m:t>𝑚</m:t>
                              </m:r>
                              <m:r>
                                <a:rPr lang="en-US" sz="3200">
                                  <a:latin typeface="Cambria Math" panose="02040503050406030204" pitchFamily="18" charset="0"/>
                                </a:rPr>
                                <m:t>≥2</m:t>
                              </m:r>
                            </m:e>
                          </m:eqArr>
                        </m:e>
                      </m:d>
                      <m:r>
                        <a:rPr lang="en-US" sz="3200">
                          <a:latin typeface="Cambria Math" panose="02040503050406030204" pitchFamily="18" charset="0"/>
                        </a:rPr>
                        <m:t>⇔</m:t>
                      </m:r>
                      <m:r>
                        <a:rPr lang="en-US" sz="3200" i="1">
                          <a:latin typeface="Cambria Math" panose="02040503050406030204" pitchFamily="18" charset="0"/>
                        </a:rPr>
                        <m:t>𝑚</m:t>
                      </m:r>
                      <m:r>
                        <a:rPr lang="en-US" sz="3200">
                          <a:latin typeface="Cambria Math" panose="02040503050406030204" pitchFamily="18" charset="0"/>
                        </a:rPr>
                        <m:t>≤0</m:t>
                      </m:r>
                    </m:oMath>
                  </m:oMathPara>
                </a14:m>
                <a:endParaRPr lang="en-US" sz="3200" dirty="0"/>
              </a:p>
              <a:p>
                <a:pPr indent="0" algn="just">
                  <a:lnSpc>
                    <a:spcPct val="115000"/>
                  </a:lnSpc>
                  <a:spcAft>
                    <a:spcPts val="0"/>
                  </a:spcAft>
                  <a:buNone/>
                  <a:tabLst>
                    <a:tab pos="3599815" algn="l"/>
                    <a:tab pos="5039995" algn="l"/>
                  </a:tabLst>
                </a:pPr>
                <a:endParaRPr lang="en-US" sz="3200" b="1" dirty="0" smtClean="0">
                  <a:solidFill>
                    <a:srgbClr val="3333FF"/>
                  </a:solidFill>
                  <a:ea typeface="Calibri" panose="020F0502020204030204" pitchFamily="34" charset="0"/>
                  <a:cs typeface="Times New Roman" panose="02020603050405020304" pitchFamily="18" charset="0"/>
                </a:endParaRPr>
              </a:p>
              <a:p>
                <a:pPr marL="0" indent="0">
                  <a:spcBef>
                    <a:spcPts val="0"/>
                  </a:spcBef>
                  <a:buNone/>
                </a:pPr>
                <a:r>
                  <a:rPr lang="en-US" sz="3200" b="1" dirty="0" smtClean="0">
                    <a:solidFill>
                      <a:srgbClr val="FF0000"/>
                    </a:solidFill>
                  </a:rPr>
                  <a:t> </a:t>
                </a:r>
                <a:endParaRPr lang="vi-VN" sz="3200" dirty="0"/>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0" y="-5317"/>
                <a:ext cx="12192000" cy="6807897"/>
              </a:xfrm>
              <a:blipFill rotWithShape="1">
                <a:blip r:embed="rId2"/>
                <a:stretch>
                  <a:fillRect l="-1250" t="-806"/>
                </a:stretch>
              </a:blipFill>
            </p:spPr>
            <p:txBody>
              <a:bodyPr/>
              <a:lstStyle/>
              <a:p>
                <a:r>
                  <a:rPr lang="en-US">
                    <a:noFill/>
                  </a:rPr>
                  <a:t> </a:t>
                </a:r>
              </a:p>
            </p:txBody>
          </p:sp>
        </mc:Fallback>
      </mc:AlternateContent>
    </p:spTree>
    <p:extLst>
      <p:ext uri="{BB962C8B-B14F-4D97-AF65-F5344CB8AC3E}">
        <p14:creationId xmlns:p14="http://schemas.microsoft.com/office/powerpoint/2010/main" val="166385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30000"/>
                                  </p:iterate>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789710" y="613056"/>
                <a:ext cx="10972800" cy="1791260"/>
              </a:xfrm>
              <a:prstGeom prst="rect">
                <a:avLst/>
              </a:prstGeom>
            </p:spPr>
            <p:txBody>
              <a:bodyPr wrap="square">
                <a:spAutoFit/>
              </a:bodyPr>
              <a:lstStyle/>
              <a:p>
                <a:pPr>
                  <a:lnSpc>
                    <a:spcPct val="115000"/>
                  </a:lnSpc>
                </a:pPr>
                <a:r>
                  <a:rPr lang="vi-VN" sz="3200" dirty="0">
                    <a:solidFill>
                      <a:prstClr val="black"/>
                    </a:solidFill>
                    <a:latin typeface="Times New Roman" panose="02020603050405020304" pitchFamily="18" charset="0"/>
                    <a:ea typeface="Times New Roman" panose="02020603050405020304" pitchFamily="18" charset="0"/>
                  </a:rPr>
                  <a:t>Suy ra các giá trị nguyên của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𝑚</m:t>
                    </m:r>
                    <m:r>
                      <a:rPr lang="vi-VN" sz="3200" i="1">
                        <a:solidFill>
                          <a:prstClr val="black"/>
                        </a:solidFill>
                        <a:latin typeface="Cambria Math" panose="02040503050406030204" pitchFamily="18" charset="0"/>
                        <a:ea typeface="Times New Roman" panose="020206030504050203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r>
                          <a:rPr lang="vi-VN" sz="3200" i="1">
                            <a:solidFill>
                              <a:prstClr val="black"/>
                            </a:solidFill>
                            <a:latin typeface="Cambria Math" panose="02040503050406030204" pitchFamily="18" charset="0"/>
                            <a:ea typeface="Times New Roman" panose="02020603050405020304" pitchFamily="18" charset="0"/>
                          </a:rPr>
                          <m:t>−2019;2019</m:t>
                        </m:r>
                      </m:e>
                    </m:d>
                  </m:oMath>
                </a14:m>
                <a:r>
                  <a:rPr lang="vi-VN" sz="3200" dirty="0">
                    <a:solidFill>
                      <a:prstClr val="black"/>
                    </a:solidFill>
                    <a:latin typeface="Times New Roman" panose="02020603050405020304" pitchFamily="18" charset="0"/>
                    <a:ea typeface="Calibri" panose="020F0502020204030204" pitchFamily="34" charset="0"/>
                  </a:rPr>
                  <a:t> </a:t>
                </a:r>
                <a:r>
                  <a:rPr lang="vi-VN" sz="3200" dirty="0" smtClean="0">
                    <a:solidFill>
                      <a:prstClr val="black"/>
                    </a:solidFill>
                    <a:latin typeface="Times New Roman" panose="02020603050405020304" pitchFamily="18" charset="0"/>
                    <a:ea typeface="Calibri" panose="020F0502020204030204" pitchFamily="34" charset="0"/>
                  </a:rPr>
                  <a:t>là</a:t>
                </a:r>
                <a:endParaRPr lang="en-US" sz="3200" dirty="0" smtClean="0">
                  <a:solidFill>
                    <a:prstClr val="black"/>
                  </a:solidFill>
                  <a:latin typeface="Times New Roman" panose="02020603050405020304" pitchFamily="18" charset="0"/>
                  <a:ea typeface="Calibri" panose="020F0502020204030204" pitchFamily="34" charset="0"/>
                </a:endParaRPr>
              </a:p>
              <a:p>
                <a:pPr>
                  <a:lnSpc>
                    <a:spcPct val="115000"/>
                  </a:lnSpc>
                </a:pPr>
                <a:r>
                  <a:rPr lang="vi-VN" sz="3200" dirty="0" smtClean="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𝑆</m:t>
                    </m:r>
                    <m:r>
                      <a:rPr lang="vi-VN" sz="3200" i="1">
                        <a:solidFill>
                          <a:prstClr val="black"/>
                        </a:solidFill>
                        <a:latin typeface="Cambria Math" panose="02040503050406030204" pitchFamily="18" charset="0"/>
                        <a:ea typeface="Times New Roman" panose="020206030504050203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r>
                          <a:rPr lang="vi-VN" sz="3200" i="1">
                            <a:solidFill>
                              <a:prstClr val="black"/>
                            </a:solidFill>
                            <a:latin typeface="Cambria Math" panose="02040503050406030204" pitchFamily="18" charset="0"/>
                            <a:ea typeface="Times New Roman" panose="02020603050405020304" pitchFamily="18" charset="0"/>
                          </a:rPr>
                          <m:t>−2019;−2018;...;0</m:t>
                        </m:r>
                      </m:e>
                    </m:d>
                  </m:oMath>
                </a14:m>
                <a:r>
                  <a:rPr lang="vi-VN" sz="3200" dirty="0">
                    <a:solidFill>
                      <a:prstClr val="black"/>
                    </a:solidFill>
                    <a:latin typeface="Times New Roman" panose="02020603050405020304" pitchFamily="18" charset="0"/>
                    <a:ea typeface="Calibri" panose="020F0502020204030204" pitchFamily="34"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a:lnSpc>
                    <a:spcPct val="115000"/>
                  </a:lnSpc>
                </a:pPr>
                <a:r>
                  <a:rPr lang="vi-VN" sz="3200" dirty="0">
                    <a:solidFill>
                      <a:prstClr val="black"/>
                    </a:solidFill>
                    <a:latin typeface="Times New Roman" panose="02020603050405020304" pitchFamily="18" charset="0"/>
                    <a:ea typeface="Calibri" panose="020F0502020204030204" pitchFamily="34" charset="0"/>
                  </a:rPr>
                  <a:t>Vậy có tất cả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2020</m:t>
                    </m:r>
                  </m:oMath>
                </a14:m>
                <a:r>
                  <a:rPr lang="vi-VN" sz="3200" dirty="0">
                    <a:solidFill>
                      <a:prstClr val="black"/>
                    </a:solidFill>
                    <a:latin typeface="Times New Roman" panose="02020603050405020304" pitchFamily="18" charset="0"/>
                    <a:ea typeface="Calibri" panose="020F0502020204030204" pitchFamily="34" charset="0"/>
                  </a:rPr>
                  <a:t> giá trị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𝑚</m:t>
                    </m:r>
                  </m:oMath>
                </a14:m>
                <a:r>
                  <a:rPr lang="vi-VN" sz="3200" dirty="0">
                    <a:solidFill>
                      <a:prstClr val="black"/>
                    </a:solidFill>
                    <a:latin typeface="Times New Roman" panose="02020603050405020304" pitchFamily="18" charset="0"/>
                    <a:ea typeface="Calibri" panose="020F0502020204030204" pitchFamily="34" charset="0"/>
                  </a:rPr>
                  <a:t> cần tìm.</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89710" y="613056"/>
                <a:ext cx="10972800" cy="1791260"/>
              </a:xfrm>
              <a:prstGeom prst="rect">
                <a:avLst/>
              </a:prstGeom>
              <a:blipFill rotWithShape="1">
                <a:blip r:embed="rId2"/>
                <a:stretch>
                  <a:fillRect l="-1444" t="-3072" b="-7850"/>
                </a:stretch>
              </a:blipFill>
            </p:spPr>
            <p:txBody>
              <a:bodyPr/>
              <a:lstStyle/>
              <a:p>
                <a:r>
                  <a:rPr lang="en-US">
                    <a:noFill/>
                  </a:rPr>
                  <a:t> </a:t>
                </a:r>
              </a:p>
            </p:txBody>
          </p:sp>
        </mc:Fallback>
      </mc:AlternateContent>
    </p:spTree>
    <p:extLst>
      <p:ext uri="{BB962C8B-B14F-4D97-AF65-F5344CB8AC3E}">
        <p14:creationId xmlns:p14="http://schemas.microsoft.com/office/powerpoint/2010/main" val="402125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96982" y="40488"/>
                <a:ext cx="12095018" cy="6807897"/>
              </a:xfrm>
            </p:spPr>
            <p:txBody>
              <a:bodyPr>
                <a:noAutofit/>
              </a:bodyPr>
              <a:lstStyle/>
              <a:p>
                <a:pPr marL="0" indent="0">
                  <a:buNone/>
                </a:pPr>
                <a:r>
                  <a:rPr lang="en-US" sz="3200" b="1" dirty="0">
                    <a:solidFill>
                      <a:srgbClr val="3333FF"/>
                    </a:solidFill>
                  </a:rPr>
                  <a:t>Câu 42. </a:t>
                </a:r>
                <a:r>
                  <a:rPr lang="vi-VN" sz="3200" dirty="0">
                    <a:latin typeface="Times New Roman" panose="02020603050405020304" pitchFamily="18" charset="0"/>
                    <a:ea typeface="Times New Roman" panose="02020603050405020304" pitchFamily="18" charset="0"/>
                  </a:rPr>
                  <a:t>Cho hàm số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vi-VN" sz="3200" dirty="0">
                    <a:latin typeface="Times New Roman" panose="02020603050405020304" pitchFamily="18" charset="0"/>
                    <a:ea typeface="Times New Roman" panose="02020603050405020304" pitchFamily="18" charset="0"/>
                  </a:rPr>
                  <a:t> có bảng xét dấu của đạo hàm như sau:</a:t>
                </a:r>
                <a:endParaRPr lang="en-US" sz="3200" dirty="0"/>
              </a:p>
              <a:p>
                <a:pPr marL="0" indent="0">
                  <a:buNone/>
                </a:pPr>
                <a:r>
                  <a:rPr lang="en-US" sz="3200" b="1" dirty="0" smtClean="0">
                    <a:solidFill>
                      <a:srgbClr val="FF0000"/>
                    </a:solidFill>
                  </a:rPr>
                  <a:t> </a:t>
                </a:r>
                <a:endParaRPr lang="en-US" sz="3200" b="1" dirty="0">
                  <a:solidFill>
                    <a:srgbClr val="FF0000"/>
                  </a:solidFill>
                </a:endParaRPr>
              </a:p>
              <a:p>
                <a:pPr marL="0" indent="0">
                  <a:buNone/>
                </a:pPr>
                <a:endParaRPr lang="en-US" sz="3200" b="1" dirty="0" smtClean="0">
                  <a:solidFill>
                    <a:srgbClr val="FF0000"/>
                  </a:solidFill>
                </a:endParaRPr>
              </a:p>
              <a:p>
                <a:pPr indent="0" algn="just">
                  <a:lnSpc>
                    <a:spcPct val="115000"/>
                  </a:lnSpc>
                  <a:spcAft>
                    <a:spcPts val="0"/>
                  </a:spcAft>
                  <a:buNone/>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Hàm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2</m:t>
                        </m:r>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latin typeface="Cambria Math" panose="02040503050406030204" pitchFamily="18" charset="0"/>
                            <a:ea typeface="Times New Roman" panose="02020603050405020304" pitchFamily="18" charset="0"/>
                            <a:cs typeface="Times New Roman" panose="02020603050405020304" pitchFamily="18" charset="0"/>
                          </a:rPr>
                          <m:t>−2</m:t>
                        </m:r>
                      </m:e>
                    </m:d>
                    <m:r>
                      <a:rPr lang="en-US" sz="3200" i="1">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sup>
                    </m:sSup>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nghịch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a typeface="Calibri" panose="020F0502020204030204" pitchFamily="34" charset="0"/>
                  <a:cs typeface="Times New Roman" panose="02020603050405020304" pitchFamily="18" charset="0"/>
                </a:endParaRPr>
              </a:p>
              <a:p>
                <a:pPr indent="0" algn="just">
                  <a:lnSpc>
                    <a:spcPct val="115000"/>
                  </a:lnSpc>
                  <a:spcAft>
                    <a:spcPts val="0"/>
                  </a:spcAft>
                  <a:buNone/>
                  <a:tabLst>
                    <a:tab pos="3599815" algn="l"/>
                    <a:tab pos="5039995" algn="l"/>
                  </a:tabLst>
                </a:pP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d>
                      <m:dPr>
                        <m:ctrlPr>
                          <a:rPr lang="en-US" sz="32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0;1</m:t>
                        </m:r>
                      </m:e>
                    </m:d>
                  </m:oMath>
                </a14:m>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d>
                      <m:dPr>
                        <m:ctrlPr>
                          <a:rPr lang="en-US" sz="32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e>
                    </m:d>
                  </m:oMath>
                </a14:m>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d>
                      <m:dPr>
                        <m:ctrlPr>
                          <a:rPr lang="en-US" sz="32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e>
                    </m:d>
                  </m:oMath>
                </a14:m>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d>
                      <m:dPr>
                        <m:ctrlPr>
                          <a:rPr lang="en-US" sz="32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−2;0</m:t>
                        </m:r>
                      </m:e>
                    </m:d>
                  </m:oMath>
                </a14:m>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a typeface="Calibri" panose="020F0502020204030204" pitchFamily="34" charset="0"/>
                  <a:cs typeface="Times New Roman" panose="02020603050405020304" pitchFamily="18" charset="0"/>
                </a:endParaRPr>
              </a:p>
              <a:p>
                <a:pPr marL="0" indent="0">
                  <a:buNone/>
                </a:pPr>
                <a:r>
                  <a:rPr lang="en-US" sz="3200" b="1" dirty="0" err="1" smtClean="0">
                    <a:solidFill>
                      <a:srgbClr val="3333FF"/>
                    </a:solidFill>
                  </a:rPr>
                  <a:t>Lời</a:t>
                </a:r>
                <a:r>
                  <a:rPr lang="en-US" sz="3200" b="1" dirty="0" smtClean="0">
                    <a:solidFill>
                      <a:srgbClr val="3333FF"/>
                    </a:solidFill>
                  </a:rPr>
                  <a:t> </a:t>
                </a:r>
                <a:r>
                  <a:rPr lang="en-US" sz="3200" b="1" dirty="0" err="1" smtClean="0">
                    <a:solidFill>
                      <a:srgbClr val="3333FF"/>
                    </a:solidFill>
                  </a:rPr>
                  <a:t>giải</a:t>
                </a:r>
                <a:r>
                  <a:rPr lang="en-US" sz="3200" b="1" dirty="0" smtClean="0">
                    <a:solidFill>
                      <a:srgbClr val="3333FF"/>
                    </a:solidFill>
                  </a:rPr>
                  <a:t>	</a:t>
                </a:r>
                <a:r>
                  <a:rPr lang="en-US" sz="3200" b="1" dirty="0" err="1" smtClean="0">
                    <a:solidFill>
                      <a:srgbClr val="FF0000"/>
                    </a:solidFill>
                  </a:rPr>
                  <a:t>Chọn</a:t>
                </a:r>
                <a:r>
                  <a:rPr lang="en-US" sz="3200" b="1" dirty="0" smtClean="0">
                    <a:solidFill>
                      <a:srgbClr val="FF0000"/>
                    </a:solidFill>
                  </a:rPr>
                  <a:t> A</a:t>
                </a:r>
              </a:p>
              <a:p>
                <a:pPr marL="0" lvl="0" indent="0">
                  <a:buNone/>
                </a:pPr>
                <a:r>
                  <a:rPr lang="en-US" sz="3200" b="1" dirty="0" err="1" smtClean="0"/>
                  <a:t>Cách</a:t>
                </a:r>
                <a:r>
                  <a:rPr lang="en-US" sz="3200" b="1" dirty="0" smtClean="0"/>
                  <a:t> 1: </a:t>
                </a:r>
                <a:r>
                  <a:rPr lang="vi-VN" sz="3200" dirty="0">
                    <a:solidFill>
                      <a:prstClr val="black"/>
                    </a:solidFill>
                    <a:latin typeface="Times New Roman" panose="02020603050405020304" pitchFamily="18" charset="0"/>
                    <a:ea typeface="Times New Roman" panose="02020603050405020304" pitchFamily="18" charset="0"/>
                  </a:rPr>
                  <a:t>Xét hàm số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𝑦</m:t>
                    </m:r>
                    <m:r>
                      <a:rPr lang="vi-VN" sz="3200" i="1">
                        <a:solidFill>
                          <a:prstClr val="black"/>
                        </a:solidFill>
                        <a:latin typeface="Cambria Math" panose="02040503050406030204" pitchFamily="18" charset="0"/>
                        <a:ea typeface="Times New Roman" panose="02020603050405020304" pitchFamily="18" charset="0"/>
                      </a:rPr>
                      <m:t>=</m:t>
                    </m:r>
                    <m:r>
                      <a:rPr lang="vi-VN" sz="3200" i="1">
                        <a:solidFill>
                          <a:prstClr val="black"/>
                        </a:solidFill>
                        <a:latin typeface="Cambria Math" panose="02040503050406030204" pitchFamily="18" charset="0"/>
                        <a:ea typeface="Times New Roman" panose="02020603050405020304" pitchFamily="18" charset="0"/>
                      </a:rPr>
                      <m:t>𝑔</m:t>
                    </m:r>
                    <m:d>
                      <m:dPr>
                        <m:ctrlPr>
                          <a:rPr lang="en-US" sz="3200" i="1">
                            <a:solidFill>
                              <a:prstClr val="black"/>
                            </a:solidFill>
                            <a:latin typeface="Cambria Math" panose="02040503050406030204" pitchFamily="18" charset="0"/>
                            <a:ea typeface="Times New Roman" panose="02020603050405020304" pitchFamily="18" charset="0"/>
                          </a:rPr>
                        </m:ctrlPr>
                      </m:dPr>
                      <m:e>
                        <m:r>
                          <a:rPr lang="vi-VN" sz="3200" i="1">
                            <a:solidFill>
                              <a:prstClr val="black"/>
                            </a:solidFill>
                            <a:latin typeface="Cambria Math" panose="02040503050406030204" pitchFamily="18" charset="0"/>
                            <a:ea typeface="Times New Roman" panose="02020603050405020304" pitchFamily="18" charset="0"/>
                          </a:rPr>
                          <m:t>𝑥</m:t>
                        </m:r>
                      </m:e>
                    </m:d>
                    <m:r>
                      <a:rPr lang="vi-VN" sz="3200" i="1">
                        <a:solidFill>
                          <a:prstClr val="black"/>
                        </a:solidFill>
                        <a:latin typeface="Cambria Math" panose="02040503050406030204" pitchFamily="18" charset="0"/>
                        <a:ea typeface="Times New Roman" panose="02020603050405020304" pitchFamily="18" charset="0"/>
                      </a:rPr>
                      <m:t>=</m:t>
                    </m:r>
                    <m:r>
                      <a:rPr lang="vi-VN" sz="3200" i="1">
                        <a:solidFill>
                          <a:prstClr val="black"/>
                        </a:solidFill>
                        <a:latin typeface="Cambria Math" panose="02040503050406030204" pitchFamily="18" charset="0"/>
                        <a:ea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rPr>
                        </m:ctrlPr>
                      </m:dPr>
                      <m:e>
                        <m:r>
                          <a:rPr lang="vi-VN" sz="3200" i="1">
                            <a:solidFill>
                              <a:prstClr val="black"/>
                            </a:solidFill>
                            <a:latin typeface="Cambria Math" panose="02040503050406030204" pitchFamily="18" charset="0"/>
                            <a:ea typeface="Times New Roman" panose="02020603050405020304" pitchFamily="18" charset="0"/>
                          </a:rPr>
                          <m:t>2</m:t>
                        </m:r>
                        <m:r>
                          <a:rPr lang="vi-VN" sz="3200" i="1">
                            <a:solidFill>
                              <a:prstClr val="black"/>
                            </a:solidFill>
                            <a:latin typeface="Cambria Math" panose="02040503050406030204" pitchFamily="18" charset="0"/>
                            <a:ea typeface="Times New Roman" panose="02020603050405020304" pitchFamily="18" charset="0"/>
                          </a:rPr>
                          <m:t>𝑥</m:t>
                        </m:r>
                        <m:r>
                          <a:rPr lang="vi-VN" sz="3200" i="1">
                            <a:solidFill>
                              <a:prstClr val="black"/>
                            </a:solidFill>
                            <a:latin typeface="Cambria Math" panose="02040503050406030204" pitchFamily="18" charset="0"/>
                            <a:ea typeface="Times New Roman" panose="02020603050405020304" pitchFamily="18" charset="0"/>
                          </a:rPr>
                          <m:t>−2</m:t>
                        </m:r>
                      </m:e>
                    </m:d>
                    <m:r>
                      <a:rPr lang="vi-VN" sz="3200" i="1">
                        <a:solidFill>
                          <a:prstClr val="black"/>
                        </a:solidFill>
                        <a:latin typeface="Cambria Math" panose="02040503050406030204" pitchFamily="18" charset="0"/>
                        <a:ea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vi-VN" sz="3200" i="1">
                            <a:solidFill>
                              <a:prstClr val="black"/>
                            </a:solidFill>
                            <a:latin typeface="Cambria Math" panose="02040503050406030204" pitchFamily="18" charset="0"/>
                            <a:ea typeface="Times New Roman" panose="02020603050405020304" pitchFamily="18" charset="0"/>
                          </a:rPr>
                          <m:t>𝑒</m:t>
                        </m:r>
                      </m:e>
                      <m:sup>
                        <m:r>
                          <a:rPr lang="vi-VN" sz="3200" i="1">
                            <a:solidFill>
                              <a:prstClr val="black"/>
                            </a:solidFill>
                            <a:latin typeface="Cambria Math" panose="02040503050406030204" pitchFamily="18" charset="0"/>
                            <a:ea typeface="Times New Roman" panose="02020603050405020304" pitchFamily="18" charset="0"/>
                          </a:rPr>
                          <m:t>𝑥</m:t>
                        </m:r>
                      </m:sup>
                    </m:sSup>
                  </m:oMath>
                </a14:m>
                <a:r>
                  <a:rPr lang="en-US" sz="1600" dirty="0">
                    <a:solidFill>
                      <a:prstClr val="black"/>
                    </a:solidFill>
                    <a:latin typeface="Times New Roman" panose="02020603050405020304" pitchFamily="18" charset="0"/>
                    <a:ea typeface="Times New Roman" panose="02020603050405020304" pitchFamily="18" charset="0"/>
                  </a:rPr>
                  <a:t>. </a:t>
                </a:r>
                <a:endParaRPr lang="en-US" sz="1600" dirty="0" smtClean="0">
                  <a:solidFill>
                    <a:prstClr val="black"/>
                  </a:solidFill>
                  <a:latin typeface="Times New Roman" panose="02020603050405020304" pitchFamily="18" charset="0"/>
                  <a:ea typeface="Times New Roman" panose="02020603050405020304" pitchFamily="18" charset="0"/>
                </a:endParaRPr>
              </a:p>
              <a:p>
                <a:pPr marL="0" lvl="0" indent="0">
                  <a:buNone/>
                </a:pPr>
                <a:r>
                  <a:rPr lang="en-US" sz="1600" dirty="0" smtClean="0">
                    <a:solidFill>
                      <a:prstClr val="black"/>
                    </a:solidFill>
                    <a:latin typeface="Times New Roman" panose="02020603050405020304" pitchFamily="18" charset="0"/>
                    <a:ea typeface="Times New Roman" panose="02020603050405020304" pitchFamily="18" charset="0"/>
                  </a:rPr>
                  <a:t> </a:t>
                </a:r>
                <a:r>
                  <a:rPr lang="fr-FR" sz="3200" dirty="0" smtClean="0">
                    <a:solidFill>
                      <a:prstClr val="black"/>
                    </a:solidFill>
                    <a:latin typeface="Times New Roman" panose="02020603050405020304" pitchFamily="18" charset="0"/>
                    <a:ea typeface="Times New Roman" panose="02020603050405020304" pitchFamily="18" charset="0"/>
                  </a:rPr>
                  <a:t>Ta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𝑔</m:t>
                        </m:r>
                      </m:e>
                      <m:sup>
                        <m:r>
                          <a:rPr lang="fr-FR"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fr-FR" sz="3200" i="1">
                        <a:solidFill>
                          <a:prstClr val="black"/>
                        </a:solidFill>
                        <a:latin typeface="Cambria Math" panose="02040503050406030204" pitchFamily="18" charset="0"/>
                        <a:ea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r>
                          <a:rPr lang="fr-FR"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fr-FR"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𝑥</m:t>
                        </m:r>
                        <m:r>
                          <a:rPr lang="fr-FR" sz="3200" i="1">
                            <a:solidFill>
                              <a:prstClr val="black"/>
                            </a:solidFill>
                            <a:latin typeface="Cambria Math" panose="02040503050406030204" pitchFamily="18" charset="0"/>
                            <a:ea typeface="Times New Roman" panose="02020603050405020304" pitchFamily="18" charset="0"/>
                          </a:rPr>
                          <m:t>−2</m:t>
                        </m:r>
                      </m:e>
                    </m:d>
                    <m:r>
                      <a:rPr lang="fr-FR" sz="3200" i="1">
                        <a:solidFill>
                          <a:prstClr val="black"/>
                        </a:solidFill>
                        <a:latin typeface="Cambria Math" panose="02040503050406030204" pitchFamily="18" charset="0"/>
                        <a:ea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rPr>
                          <m:t>𝑥</m:t>
                        </m:r>
                      </m:sup>
                    </m:sSup>
                  </m:oMath>
                </a14:m>
                <a:endParaRPr lang="en-US" sz="1600" dirty="0">
                  <a:solidFill>
                    <a:prstClr val="black"/>
                  </a:solidFill>
                  <a:latin typeface="Times New Roman" panose="02020603050405020304" pitchFamily="18" charset="0"/>
                  <a:ea typeface="Times New Roman" panose="02020603050405020304" pitchFamily="18" charset="0"/>
                </a:endParaRPr>
              </a:p>
              <a:p>
                <a:pPr marL="0" lvl="0" indent="0" algn="just">
                  <a:lnSpc>
                    <a:spcPct val="115000"/>
                  </a:lnSpc>
                  <a:buNone/>
                </a:pPr>
                <a:r>
                  <a:rPr lang="fr-FR" sz="3200" dirty="0" err="1">
                    <a:solidFill>
                      <a:prstClr val="black"/>
                    </a:solidFill>
                    <a:latin typeface="Times New Roman" panose="02020603050405020304" pitchFamily="18" charset="0"/>
                    <a:ea typeface="Times New Roman" panose="02020603050405020304" pitchFamily="18" charset="0"/>
                  </a:rPr>
                  <a:t>Đặt</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𝑡</m:t>
                    </m:r>
                    <m:r>
                      <a:rPr lang="fr-FR"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𝑥</m:t>
                    </m:r>
                    <m:r>
                      <a:rPr lang="fr-FR"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𝑥</m:t>
                    </m:r>
                    <m:r>
                      <a:rPr lang="fr-FR"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𝑡</m:t>
                        </m:r>
                        <m:r>
                          <a:rPr lang="fr-FR" sz="3200" i="1">
                            <a:solidFill>
                              <a:prstClr val="black"/>
                            </a:solidFill>
                            <a:latin typeface="Cambria Math" panose="02040503050406030204" pitchFamily="18" charset="0"/>
                            <a:ea typeface="Times New Roman" panose="02020603050405020304" pitchFamily="18" charset="0"/>
                          </a:rPr>
                          <m:t>+2</m:t>
                        </m:r>
                      </m:num>
                      <m:den>
                        <m:r>
                          <a:rPr lang="fr-FR" sz="3200" i="1">
                            <a:solidFill>
                              <a:prstClr val="black"/>
                            </a:solidFill>
                            <a:latin typeface="Cambria Math" panose="02040503050406030204" pitchFamily="18" charset="0"/>
                            <a:ea typeface="Times New Roman" panose="02020603050405020304" pitchFamily="18" charset="0"/>
                          </a:rPr>
                          <m:t>2</m:t>
                        </m:r>
                      </m:den>
                    </m:f>
                  </m:oMath>
                </a14:m>
                <a:r>
                  <a:rPr lang="fr-FR" sz="3200" dirty="0">
                    <a:solidFill>
                      <a:prstClr val="black"/>
                    </a:solidFill>
                    <a:latin typeface="Times New Roman" panose="02020603050405020304" pitchFamily="18" charset="0"/>
                    <a:ea typeface="Times New Roman" panose="02020603050405020304" pitchFamily="18" charset="0"/>
                  </a:rPr>
                  <a:t>, khi </a:t>
                </a:r>
                <a:r>
                  <a:rPr lang="fr-FR" sz="3200" dirty="0" err="1">
                    <a:solidFill>
                      <a:prstClr val="black"/>
                    </a:solidFill>
                    <a:latin typeface="Times New Roman" panose="02020603050405020304" pitchFamily="18" charset="0"/>
                    <a:ea typeface="Times New Roman" panose="02020603050405020304" pitchFamily="18" charset="0"/>
                  </a:rPr>
                  <a:t>đó</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𝑔</m:t>
                        </m:r>
                      </m:e>
                      <m:sup>
                        <m:r>
                          <a:rPr lang="fr-FR"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fr-FR" sz="3200" i="1">
                        <a:solidFill>
                          <a:prstClr val="black"/>
                        </a:solidFill>
                        <a:latin typeface="Cambria Math" panose="02040503050406030204" pitchFamily="18" charset="0"/>
                        <a:ea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r>
                          <a:rPr lang="fr-FR"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𝑡</m:t>
                        </m:r>
                      </m:e>
                    </m:d>
                    <m:r>
                      <a:rPr lang="fr-FR" sz="3200" i="1">
                        <a:solidFill>
                          <a:prstClr val="black"/>
                        </a:solidFill>
                        <a:latin typeface="Cambria Math" panose="02040503050406030204" pitchFamily="18" charset="0"/>
                        <a:ea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𝑡</m:t>
                            </m:r>
                            <m:r>
                              <a:rPr lang="fr-FR" sz="3200" i="1">
                                <a:solidFill>
                                  <a:prstClr val="black"/>
                                </a:solidFill>
                                <a:latin typeface="Cambria Math" panose="02040503050406030204" pitchFamily="18" charset="0"/>
                                <a:ea typeface="Times New Roman" panose="02020603050405020304" pitchFamily="18" charset="0"/>
                              </a:rPr>
                              <m:t>+2</m:t>
                            </m:r>
                          </m:num>
                          <m:den>
                            <m:r>
                              <a:rPr lang="fr-FR" sz="3200" i="1">
                                <a:solidFill>
                                  <a:prstClr val="black"/>
                                </a:solidFill>
                                <a:latin typeface="Cambria Math" panose="02040503050406030204" pitchFamily="18" charset="0"/>
                                <a:ea typeface="Times New Roman" panose="02020603050405020304" pitchFamily="18" charset="0"/>
                              </a:rPr>
                              <m:t>2</m:t>
                            </m:r>
                          </m:den>
                        </m:f>
                      </m:sup>
                    </m:sSup>
                  </m:oMath>
                </a14:m>
                <a:r>
                  <a:rPr lang="fr-FR" sz="3200" dirty="0">
                    <a:solidFill>
                      <a:prstClr val="black"/>
                    </a:solidFill>
                    <a:latin typeface="Times New Roman" panose="02020603050405020304" pitchFamily="18" charset="0"/>
                    <a:ea typeface="Times New Roman" panose="02020603050405020304" pitchFamily="18" charset="0"/>
                  </a:rPr>
                  <a:t>.</a:t>
                </a:r>
                <a:endParaRPr lang="en-US" sz="1600" dirty="0">
                  <a:solidFill>
                    <a:prstClr val="black"/>
                  </a:solidFill>
                  <a:latin typeface="Times New Roman" panose="02020603050405020304" pitchFamily="18" charset="0"/>
                  <a:ea typeface="Times New Roman" panose="02020603050405020304" pitchFamily="18" charset="0"/>
                </a:endParaRPr>
              </a:p>
              <a:p>
                <a:pPr marL="0" lvl="0" indent="0" algn="just">
                  <a:lnSpc>
                    <a:spcPct val="115000"/>
                  </a:lnSpc>
                  <a:buNone/>
                </a:pPr>
                <a:endParaRPr lang="vi-VN" sz="3200" b="1" dirty="0"/>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96982" y="40488"/>
                <a:ext cx="12095018" cy="6807897"/>
              </a:xfrm>
              <a:blipFill rotWithShape="1">
                <a:blip r:embed="rId2"/>
                <a:stretch>
                  <a:fillRect l="-1310" t="-1971"/>
                </a:stretch>
              </a:blipFill>
            </p:spPr>
            <p:txBody>
              <a:bodyPr/>
              <a:lstStyle/>
              <a:p>
                <a:r>
                  <a:rPr lang="en-US">
                    <a:noFill/>
                  </a:rPr>
                  <a:t> </a:t>
                </a:r>
              </a:p>
            </p:txBody>
          </p:sp>
        </mc:Fallback>
      </mc:AlternateContent>
      <p:pic>
        <p:nvPicPr>
          <p:cNvPr id="5" name="Picture 4"/>
          <p:cNvPicPr/>
          <p:nvPr/>
        </p:nvPicPr>
        <p:blipFill rotWithShape="1">
          <a:blip r:embed="rId3">
            <a:extLst>
              <a:ext uri="{28A0092B-C50C-407E-A947-70E740481C1C}">
                <a14:useLocalDpi xmlns:a14="http://schemas.microsoft.com/office/drawing/2010/main" val="0"/>
              </a:ext>
            </a:extLst>
          </a:blip>
          <a:srcRect b="26285"/>
          <a:stretch/>
        </p:blipFill>
        <p:spPr bwMode="auto">
          <a:xfrm>
            <a:off x="1055913" y="463569"/>
            <a:ext cx="9416144" cy="1321687"/>
          </a:xfrm>
          <a:prstGeom prst="rect">
            <a:avLst/>
          </a:prstGeom>
          <a:noFill/>
          <a:ln>
            <a:noFill/>
          </a:ln>
        </p:spPr>
      </p:pic>
    </p:spTree>
    <p:extLst>
      <p:ext uri="{BB962C8B-B14F-4D97-AF65-F5344CB8AC3E}">
        <p14:creationId xmlns:p14="http://schemas.microsoft.com/office/powerpoint/2010/main" val="280776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30000"/>
                                  </p:iterate>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61256" y="202116"/>
                <a:ext cx="11691258" cy="1424814"/>
              </a:xfrm>
              <a:prstGeom prst="rect">
                <a:avLst/>
              </a:prstGeom>
            </p:spPr>
            <p:txBody>
              <a:bodyPr wrap="square">
                <a:spAutoFit/>
              </a:bodyPr>
              <a:lstStyle/>
              <a:p>
                <a:r>
                  <a:rPr lang="en-US" sz="3200" dirty="0">
                    <a:solidFill>
                      <a:prstClr val="black"/>
                    </a:solidFill>
                    <a:latin typeface="Times New Roman" panose="02020603050405020304" pitchFamily="18" charset="0"/>
                    <a:ea typeface="Times New Roman" panose="02020603050405020304" pitchFamily="18" charset="0"/>
                  </a:rPr>
                  <a:t>Hàm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nghich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biến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khi</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𝑔</m:t>
                    </m:r>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en-US" sz="3200" i="1">
                        <a:solidFill>
                          <a:prstClr val="black"/>
                        </a:solidFill>
                        <a:latin typeface="Cambria Math" panose="02040503050406030204" pitchFamily="18" charset="0"/>
                        <a:ea typeface="Times New Roman" panose="02020603050405020304" pitchFamily="18" charset="0"/>
                      </a:rPr>
                      <m:t>≤0</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Dựa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bảng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xét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dấu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đạo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hàm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r>
                          <a:rPr lang="en-US"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oMath>
                </a14:m>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thấy</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𝑦</m:t>
                        </m:r>
                      </m:e>
                      <m:sup>
                        <m:r>
                          <a:rPr lang="en-US" sz="3200" i="1">
                            <a:solidFill>
                              <a:prstClr val="black"/>
                            </a:solidFill>
                            <a:latin typeface="Cambria Math" panose="02040503050406030204" pitchFamily="18" charset="0"/>
                            <a:ea typeface="Times New Roman" panose="02020603050405020304" pitchFamily="18" charset="0"/>
                          </a:rPr>
                          <m:t>′</m:t>
                        </m:r>
                      </m:sup>
                    </m:sSup>
                    <m:r>
                      <a:rPr lang="en-US" sz="3200" i="1">
                        <a:solidFill>
                          <a:prstClr val="black"/>
                        </a:solidFill>
                        <a:latin typeface="Cambria Math" panose="02040503050406030204" pitchFamily="18" charset="0"/>
                        <a:ea typeface="Times New Roman" panose="02020603050405020304" pitchFamily="18" charset="0"/>
                      </a:rPr>
                      <m:t>≤0</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rPr>
                            </m:ctrlPr>
                          </m:eqArrPr>
                          <m:e>
                            <m:r>
                              <a:rPr lang="en-US" sz="3200" i="1">
                                <a:solidFill>
                                  <a:prstClr val="black"/>
                                </a:solidFill>
                                <a:latin typeface="Cambria Math" panose="02040503050406030204" pitchFamily="18" charset="0"/>
                                <a:ea typeface="Times New Roman" panose="02020603050405020304" pitchFamily="18" charset="0"/>
                              </a:rPr>
                              <m:t>&amp;</m:t>
                            </m:r>
                            <m:r>
                              <a:rPr lang="en-US" sz="3200" i="1">
                                <a:solidFill>
                                  <a:prstClr val="black"/>
                                </a:solidFill>
                                <a:latin typeface="Cambria Math" panose="02040503050406030204" pitchFamily="18" charset="0"/>
                                <a:ea typeface="Times New Roman" panose="02020603050405020304" pitchFamily="18" charset="0"/>
                              </a:rPr>
                              <m:t>𝑡</m:t>
                            </m:r>
                            <m:r>
                              <a:rPr lang="en-US" sz="3200" i="1">
                                <a:solidFill>
                                  <a:prstClr val="black"/>
                                </a:solidFill>
                                <a:latin typeface="Cambria Math" panose="02040503050406030204" pitchFamily="18" charset="0"/>
                                <a:ea typeface="Times New Roman" panose="02020603050405020304" pitchFamily="18" charset="0"/>
                              </a:rPr>
                              <m:t>≤−6</m:t>
                            </m:r>
                          </m:e>
                          <m:e>
                            <m:r>
                              <a:rPr lang="en-US" sz="3200" i="1">
                                <a:solidFill>
                                  <a:prstClr val="black"/>
                                </a:solidFill>
                                <a:latin typeface="Cambria Math" panose="02040503050406030204" pitchFamily="18" charset="0"/>
                                <a:ea typeface="Times New Roman" panose="02020603050405020304" pitchFamily="18" charset="0"/>
                              </a:rPr>
                              <m:t>&amp;−4≤</m:t>
                            </m:r>
                            <m:r>
                              <a:rPr lang="en-US" sz="3200" i="1">
                                <a:solidFill>
                                  <a:prstClr val="black"/>
                                </a:solidFill>
                                <a:latin typeface="Cambria Math" panose="02040503050406030204" pitchFamily="18" charset="0"/>
                                <a:ea typeface="Times New Roman" panose="02020603050405020304" pitchFamily="18" charset="0"/>
                              </a:rPr>
                              <m:t>𝑡</m:t>
                            </m:r>
                            <m:r>
                              <a:rPr lang="en-US" sz="3200" i="1">
                                <a:solidFill>
                                  <a:prstClr val="black"/>
                                </a:solidFill>
                                <a:latin typeface="Cambria Math" panose="02040503050406030204" pitchFamily="18" charset="0"/>
                                <a:ea typeface="Times New Roman" panose="02020603050405020304" pitchFamily="18" charset="0"/>
                              </a:rPr>
                              <m:t>≤0</m:t>
                            </m:r>
                          </m:e>
                        </m:eqArr>
                      </m:e>
                    </m:d>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rPr>
                            </m:ctrlPr>
                          </m:eqArrPr>
                          <m:e>
                            <m:r>
                              <a:rPr lang="en-US" sz="3200" i="1">
                                <a:solidFill>
                                  <a:prstClr val="black"/>
                                </a:solidFill>
                                <a:latin typeface="Cambria Math" panose="02040503050406030204" pitchFamily="18" charset="0"/>
                                <a:ea typeface="Times New Roman" panose="02020603050405020304" pitchFamily="18" charset="0"/>
                              </a:rPr>
                              <m:t>&amp;</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≤−2</m:t>
                            </m:r>
                          </m:e>
                          <m:e>
                            <m:r>
                              <a:rPr lang="en-US" sz="3200" i="1">
                                <a:solidFill>
                                  <a:prstClr val="black"/>
                                </a:solidFill>
                                <a:latin typeface="Cambria Math" panose="02040503050406030204" pitchFamily="18" charset="0"/>
                                <a:ea typeface="Times New Roman" panose="02020603050405020304" pitchFamily="18" charset="0"/>
                              </a:rPr>
                              <m:t>&amp;−1≤</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≤1</m:t>
                            </m:r>
                          </m:e>
                        </m:eqArr>
                      </m:e>
                    </m:d>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𝐼</m:t>
                        </m:r>
                      </m:e>
                    </m:d>
                  </m:oMath>
                </a14:m>
                <a:endParaRPr lang="en-US" dirty="0" smtClean="0">
                  <a:latin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61256" y="202116"/>
                <a:ext cx="11691258" cy="1424814"/>
              </a:xfrm>
              <a:prstGeom prst="rect">
                <a:avLst/>
              </a:prstGeom>
              <a:blipFill rotWithShape="1">
                <a:blip r:embed="rId2"/>
                <a:stretch>
                  <a:fillRect l="-1356" t="-5983" b="-4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8490" y="1882769"/>
                <a:ext cx="12085983" cy="874920"/>
              </a:xfrm>
              <a:prstGeom prst="rect">
                <a:avLst/>
              </a:prstGeom>
            </p:spPr>
            <p:txBody>
              <a:bodyPr wrap="square">
                <a:spAutoFit/>
              </a:bodyPr>
              <a:lstStyle/>
              <a:p>
                <a:pPr algn="just">
                  <a:lnSpc>
                    <a:spcPct val="115000"/>
                  </a:lnSpc>
                </a:pPr>
                <a:r>
                  <a:rPr lang="en-US" sz="3200" dirty="0">
                    <a:solidFill>
                      <a:prstClr val="black"/>
                    </a:solidFill>
                    <a:latin typeface="Times New Roman" panose="02020603050405020304" pitchFamily="18" charset="0"/>
                    <a:ea typeface="Times New Roman" panose="02020603050405020304" pitchFamily="18" charset="0"/>
                  </a:rPr>
                  <a:t>Có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𝑥</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thỏa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miền</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𝐼</m:t>
                        </m:r>
                      </m:e>
                    </m:d>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thì</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𝑔</m:t>
                        </m:r>
                      </m:e>
                      <m:sup>
                        <m:r>
                          <a:rPr lang="en-US"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en-US" sz="3200" i="1">
                        <a:solidFill>
                          <a:prstClr val="black"/>
                        </a:solidFill>
                        <a:latin typeface="Cambria Math" panose="02040503050406030204" pitchFamily="18" charset="0"/>
                        <a:ea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r>
                          <a:rPr lang="en-US"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𝑡</m:t>
                        </m:r>
                      </m:e>
                    </m:d>
                    <m:r>
                      <a:rPr lang="en-US" sz="3200" i="1">
                        <a:solidFill>
                          <a:prstClr val="black"/>
                        </a:solidFill>
                        <a:latin typeface="Cambria Math" panose="02040503050406030204" pitchFamily="18" charset="0"/>
                        <a:ea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𝑡</m:t>
                            </m:r>
                            <m:r>
                              <a:rPr lang="en-US" sz="3200" i="1">
                                <a:solidFill>
                                  <a:prstClr val="black"/>
                                </a:solidFill>
                                <a:latin typeface="Cambria Math" panose="02040503050406030204" pitchFamily="18" charset="0"/>
                                <a:ea typeface="Times New Roman" panose="02020603050405020304" pitchFamily="18" charset="0"/>
                              </a:rPr>
                              <m:t>+2</m:t>
                            </m:r>
                          </m:num>
                          <m:den>
                            <m:r>
                              <a:rPr lang="en-US" sz="3200" i="1">
                                <a:solidFill>
                                  <a:prstClr val="black"/>
                                </a:solidFill>
                                <a:latin typeface="Cambria Math" panose="02040503050406030204" pitchFamily="18" charset="0"/>
                                <a:ea typeface="Times New Roman" panose="02020603050405020304" pitchFamily="18" charset="0"/>
                              </a:rPr>
                              <m:t>2</m:t>
                            </m:r>
                          </m:den>
                        </m:f>
                      </m:sup>
                    </m:sSup>
                    <m:r>
                      <a:rPr lang="en-US" sz="3200" i="1">
                        <a:solidFill>
                          <a:prstClr val="black"/>
                        </a:solidFill>
                        <a:latin typeface="Cambria Math" panose="02040503050406030204" pitchFamily="18" charset="0"/>
                        <a:ea typeface="Times New Roman" panose="02020603050405020304" pitchFamily="18" charset="0"/>
                      </a:rPr>
                      <m:t>≤0</m:t>
                    </m:r>
                  </m:oMath>
                </a14:m>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8490" y="1882769"/>
                <a:ext cx="12085983" cy="874920"/>
              </a:xfrm>
              <a:prstGeom prst="rect">
                <a:avLst/>
              </a:prstGeom>
              <a:blipFill>
                <a:blip r:embed="rId3"/>
                <a:stretch>
                  <a:fillRect l="-1311"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0" y="2554746"/>
                <a:ext cx="12192000" cy="2923877"/>
              </a:xfrm>
              <a:prstGeom prst="rect">
                <a:avLst/>
              </a:prstGeom>
            </p:spPr>
            <p:txBody>
              <a:bodyPr wrap="square">
                <a:spAutoFit/>
              </a:bodyPr>
              <a:lstStyle/>
              <a:p>
                <a:pPr algn="just">
                  <a:lnSpc>
                    <a:spcPct val="115000"/>
                  </a:lnSpc>
                </a:pPr>
                <a:r>
                  <a:rPr lang="en-US" sz="3200" dirty="0" err="1">
                    <a:solidFill>
                      <a:prstClr val="black"/>
                    </a:solidFill>
                    <a:latin typeface="Times New Roman" panose="02020603050405020304" pitchFamily="18" charset="0"/>
                    <a:ea typeface="Times New Roman" panose="02020603050405020304" pitchFamily="18" charset="0"/>
                  </a:rPr>
                  <a:t>Vậy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hàm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−2</m:t>
                        </m:r>
                      </m:e>
                    </m:d>
                    <m:r>
                      <a:rPr lang="en-US" sz="3200" i="1">
                        <a:solidFill>
                          <a:prstClr val="black"/>
                        </a:solidFill>
                        <a:latin typeface="Cambria Math" panose="02040503050406030204" pitchFamily="18" charset="0"/>
                        <a:ea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rPr>
                          <m:t>𝑥</m:t>
                        </m:r>
                      </m:sup>
                    </m:sSup>
                  </m:oMath>
                </a14:m>
                <a:r>
                  <a:rPr lang="en-US" sz="3200" dirty="0" err="1">
                    <a:solidFill>
                      <a:prstClr val="black"/>
                    </a:solidFill>
                    <a:latin typeface="Times New Roman" panose="02020603050405020304" pitchFamily="18" charset="0"/>
                    <a:ea typeface="Times New Roman" panose="02020603050405020304" pitchFamily="18" charset="0"/>
                  </a:rPr>
                  <a:t>nghịch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biến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khoảng</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0;1</m:t>
                        </m:r>
                      </m:e>
                    </m:d>
                  </m:oMath>
                </a14:m>
                <a:r>
                  <a:rPr lang="en-US" sz="3200" dirty="0">
                    <a:solidFill>
                      <a:prstClr val="black"/>
                    </a:solidFill>
                    <a:latin typeface="Times New Roman" panose="02020603050405020304" pitchFamily="18" charset="0"/>
                    <a:ea typeface="Times New Roman" panose="02020603050405020304" pitchFamily="18" charset="0"/>
                  </a:rPr>
                  <a:t>.</a:t>
                </a:r>
              </a:p>
              <a:p>
                <a:pPr>
                  <a:lnSpc>
                    <a:spcPct val="115000"/>
                  </a:lnSpc>
                </a:pPr>
                <a:r>
                  <a:rPr lang="en-US" sz="3200" b="1" u="sng" dirty="0" err="1">
                    <a:solidFill>
                      <a:srgbClr val="0D0D0D"/>
                    </a:solidFill>
                    <a:latin typeface="Times New Roman" panose="02020603050405020304" pitchFamily="18" charset="0"/>
                    <a:ea typeface="Times New Roman" panose="02020603050405020304" pitchFamily="18" charset="0"/>
                  </a:rPr>
                  <a:t>Cách</a:t>
                </a:r>
                <a:r>
                  <a:rPr lang="en-US" sz="3200" b="1" u="sng" dirty="0">
                    <a:solidFill>
                      <a:srgbClr val="0D0D0D"/>
                    </a:solidFill>
                    <a:latin typeface="Times New Roman" panose="02020603050405020304" pitchFamily="18" charset="0"/>
                    <a:ea typeface="Times New Roman" panose="02020603050405020304" pitchFamily="18" charset="0"/>
                  </a:rPr>
                  <a:t> 2</a:t>
                </a:r>
                <a:endParaRPr lang="en-US" sz="3200" dirty="0">
                  <a:solidFill>
                    <a:prstClr val="black"/>
                  </a:solidFill>
                  <a:latin typeface="Times New Roman" panose="02020603050405020304" pitchFamily="18" charset="0"/>
                  <a:ea typeface="Times New Roman" panose="02020603050405020304" pitchFamily="18" charset="0"/>
                </a:endParaRPr>
              </a:p>
              <a:p>
                <a:pPr>
                  <a:lnSpc>
                    <a:spcPct val="115000"/>
                  </a:lnSpc>
                </a:pPr>
                <a:r>
                  <a:rPr lang="en-US" sz="3200" dirty="0" err="1">
                    <a:solidFill>
                      <a:prstClr val="black"/>
                    </a:solidFill>
                    <a:latin typeface="Times New Roman" panose="02020603050405020304" pitchFamily="18" charset="0"/>
                    <a:ea typeface="Times New Roman" panose="02020603050405020304" pitchFamily="18" charset="0"/>
                  </a:rPr>
                  <a:t>Xét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hàm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𝑔</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−2</m:t>
                        </m:r>
                      </m:e>
                    </m:d>
                    <m:r>
                      <a:rPr lang="en-US" sz="3200" i="1">
                        <a:solidFill>
                          <a:prstClr val="black"/>
                        </a:solidFill>
                        <a:latin typeface="Cambria Math" panose="02040503050406030204" pitchFamily="18" charset="0"/>
                        <a:ea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rPr>
                          <m:t>𝑥</m:t>
                        </m:r>
                      </m:sup>
                    </m:sSup>
                  </m:oMath>
                </a14:m>
                <a:endParaRPr lang="en-US" sz="3200" dirty="0">
                  <a:solidFill>
                    <a:prstClr val="black"/>
                  </a:solidFill>
                  <a:latin typeface="Times New Roman" panose="02020603050405020304" pitchFamily="18" charset="0"/>
                  <a:ea typeface="Times New Roman" panose="02020603050405020304" pitchFamily="18" charset="0"/>
                </a:endParaRPr>
              </a:p>
              <a:p>
                <a:pPr>
                  <a:lnSpc>
                    <a:spcPct val="115000"/>
                  </a:lnSpc>
                </a:pPr>
                <a:r>
                  <a:rPr lang="fr-FR" sz="3200" dirty="0">
                    <a:solidFill>
                      <a:prstClr val="black"/>
                    </a:solidFill>
                    <a:latin typeface="Times New Roman" panose="02020603050405020304" pitchFamily="18" charset="0"/>
                    <a:ea typeface="Times New Roman" panose="02020603050405020304" pitchFamily="18" charset="0"/>
                  </a:rPr>
                  <a:t>Ta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𝑔</m:t>
                        </m:r>
                      </m:e>
                      <m:sup>
                        <m:r>
                          <a:rPr lang="fr-FR"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fr-FR" sz="3200" i="1">
                        <a:solidFill>
                          <a:prstClr val="black"/>
                        </a:solidFill>
                        <a:latin typeface="Cambria Math" panose="02040503050406030204" pitchFamily="18" charset="0"/>
                        <a:ea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r>
                          <a:rPr lang="fr-FR"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fr-FR"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𝑥</m:t>
                        </m:r>
                        <m:r>
                          <a:rPr lang="fr-FR" sz="3200" i="1">
                            <a:solidFill>
                              <a:prstClr val="black"/>
                            </a:solidFill>
                            <a:latin typeface="Cambria Math" panose="02040503050406030204" pitchFamily="18" charset="0"/>
                            <a:ea typeface="Times New Roman" panose="02020603050405020304" pitchFamily="18" charset="0"/>
                          </a:rPr>
                          <m:t>−2</m:t>
                        </m:r>
                      </m:e>
                    </m:d>
                    <m:r>
                      <a:rPr lang="fr-FR" sz="3200" i="1">
                        <a:solidFill>
                          <a:prstClr val="black"/>
                        </a:solidFill>
                        <a:latin typeface="Cambria Math" panose="02040503050406030204" pitchFamily="18" charset="0"/>
                        <a:ea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rPr>
                          <m:t>𝑥</m:t>
                        </m:r>
                      </m:sup>
                    </m:sSup>
                  </m:oMath>
                </a14:m>
                <a:endParaRPr lang="en-US" sz="3200" dirty="0">
                  <a:solidFill>
                    <a:prstClr val="black"/>
                  </a:solidFill>
                  <a:latin typeface="Times New Roman" panose="02020603050405020304" pitchFamily="18" charset="0"/>
                  <a:ea typeface="Times New Roman" panose="02020603050405020304" pitchFamily="18" charset="0"/>
                </a:endParaRPr>
              </a:p>
              <a:p>
                <a:pPr>
                  <a:lnSpc>
                    <a:spcPct val="115000"/>
                  </a:lnSpc>
                </a:pPr>
                <a:r>
                  <a:rPr lang="fr-FR" sz="3200" dirty="0" smtClean="0">
                    <a:solidFill>
                      <a:prstClr val="black"/>
                    </a:solidFill>
                    <a:latin typeface="Times New Roman" panose="02020603050405020304" pitchFamily="18" charset="0"/>
                    <a:ea typeface="Times New Roman" panose="02020603050405020304" pitchFamily="18" charset="0"/>
                  </a:rPr>
                  <a:t>Ta </a:t>
                </a:r>
                <a:r>
                  <a:rPr lang="fr-FR" sz="3200" dirty="0" err="1" smtClean="0">
                    <a:solidFill>
                      <a:prstClr val="black"/>
                    </a:solidFill>
                    <a:latin typeface="Times New Roman" panose="02020603050405020304" pitchFamily="18" charset="0"/>
                    <a:ea typeface="Times New Roman" panose="02020603050405020304" pitchFamily="18" charset="0"/>
                  </a:rPr>
                  <a:t>có</a:t>
                </a:r>
                <a:r>
                  <a:rPr lang="fr-FR" sz="3200" dirty="0" smtClean="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bảng</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xét</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dấu</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của</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đạo</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hàm</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của</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hàm</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số</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𝑦</m:t>
                    </m:r>
                    <m:r>
                      <a:rPr lang="fr-FR"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rPr>
                        </m:ctrlPr>
                      </m:dPr>
                      <m:e>
                        <m:r>
                          <a:rPr lang="fr-FR"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𝑥</m:t>
                        </m:r>
                        <m:r>
                          <a:rPr lang="fr-FR" sz="3200" i="1">
                            <a:solidFill>
                              <a:prstClr val="black"/>
                            </a:solidFill>
                            <a:latin typeface="Cambria Math" panose="02040503050406030204" pitchFamily="18" charset="0"/>
                            <a:ea typeface="Times New Roman" panose="02020603050405020304" pitchFamily="18" charset="0"/>
                          </a:rPr>
                          <m:t>−2</m:t>
                        </m:r>
                      </m:e>
                    </m:d>
                  </m:oMath>
                </a14:m>
                <a:r>
                  <a:rPr lang="fr-FR" sz="3200" dirty="0">
                    <a:solidFill>
                      <a:prstClr val="black"/>
                    </a:solidFill>
                    <a:latin typeface="Times New Roman" panose="02020603050405020304" pitchFamily="18" charset="0"/>
                    <a:ea typeface="Times New Roman" panose="02020603050405020304" pitchFamily="18" charset="0"/>
                  </a:rPr>
                  <a:t> là</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0" y="2554746"/>
                <a:ext cx="12192000" cy="2923877"/>
              </a:xfrm>
              <a:prstGeom prst="rect">
                <a:avLst/>
              </a:prstGeom>
              <a:blipFill>
                <a:blip r:embed="rId4"/>
                <a:stretch>
                  <a:fillRect l="-1250" t="-1875" b="-4167"/>
                </a:stretch>
              </a:blipFill>
            </p:spPr>
            <p:txBody>
              <a:bodyPr/>
              <a:lstStyle/>
              <a:p>
                <a:r>
                  <a:rPr lang="en-US">
                    <a:noFill/>
                  </a:rPr>
                  <a:t> </a:t>
                </a:r>
              </a:p>
            </p:txBody>
          </p:sp>
        </mc:Fallback>
      </mc:AlternateContent>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1745671" y="5478622"/>
            <a:ext cx="8915401" cy="1628759"/>
          </a:xfrm>
          <a:prstGeom prst="rect">
            <a:avLst/>
          </a:prstGeom>
          <a:noFill/>
          <a:ln>
            <a:noFill/>
          </a:ln>
        </p:spPr>
      </p:pic>
    </p:spTree>
    <p:extLst>
      <p:ext uri="{BB962C8B-B14F-4D97-AF65-F5344CB8AC3E}">
        <p14:creationId xmlns:p14="http://schemas.microsoft.com/office/powerpoint/2010/main" val="284754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1" y="345017"/>
            <a:ext cx="2230582" cy="658642"/>
          </a:xfrm>
          <a:prstGeom prst="rect">
            <a:avLst/>
          </a:prstGeom>
        </p:spPr>
        <p:txBody>
          <a:bodyPr wrap="square">
            <a:spAutoFit/>
          </a:bodyPr>
          <a:lstStyle/>
          <a:p>
            <a:pPr algn="just">
              <a:lnSpc>
                <a:spcPct val="115000"/>
              </a:lnSpc>
            </a:pPr>
            <a:r>
              <a:rPr lang="en-US" sz="3200" dirty="0" err="1">
                <a:solidFill>
                  <a:prstClr val="black"/>
                </a:solidFill>
                <a:latin typeface="Times New Roman" panose="02020603050405020304" pitchFamily="18" charset="0"/>
                <a:ea typeface="Times New Roman" panose="02020603050405020304" pitchFamily="18" charset="0"/>
              </a:rPr>
              <a:t>Suy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ra</a:t>
            </a:r>
            <a:r>
              <a:rPr lang="en-US" sz="3200" dirty="0">
                <a:solidFill>
                  <a:prstClr val="black"/>
                </a:solidFill>
                <a:latin typeface="Times New Roman" panose="02020603050405020304" pitchFamily="18" charset="0"/>
                <a:ea typeface="Times New Roman" panose="02020603050405020304" pitchFamily="18" charset="0"/>
              </a:rPr>
              <a:t>:</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992582" y="413647"/>
            <a:ext cx="8395853" cy="1560625"/>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533400" y="2479320"/>
                <a:ext cx="10855035" cy="2357568"/>
              </a:xfrm>
              <a:prstGeom prst="rect">
                <a:avLst/>
              </a:prstGeom>
            </p:spPr>
            <p:txBody>
              <a:bodyPr wrap="square">
                <a:spAutoFit/>
              </a:bodyPr>
              <a:lstStyle/>
              <a:p>
                <a:pPr algn="just">
                  <a:lnSpc>
                    <a:spcPct val="115000"/>
                  </a:lnSpc>
                </a:pPr>
                <a:r>
                  <a:rPr lang="en-US" sz="3200" dirty="0" err="1">
                    <a:solidFill>
                      <a:prstClr val="black"/>
                    </a:solidFill>
                    <a:latin typeface="Times New Roman" panose="02020603050405020304" pitchFamily="18" charset="0"/>
                    <a:ea typeface="Times New Roman" panose="02020603050405020304" pitchFamily="18" charset="0"/>
                  </a:rPr>
                  <a:t>Từ</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bảng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trên</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nhận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thấy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khi</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0;1</m:t>
                        </m:r>
                      </m:e>
                    </m:d>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thì</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r>
                          <a:rPr lang="en-US"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−2</m:t>
                        </m:r>
                      </m:e>
                    </m:d>
                    <m:r>
                      <a:rPr lang="en-US" sz="3200" i="1">
                        <a:solidFill>
                          <a:prstClr val="black"/>
                        </a:solidFill>
                        <a:latin typeface="Cambria Math" panose="02040503050406030204" pitchFamily="18" charset="0"/>
                        <a:ea typeface="Times New Roman" panose="02020603050405020304" pitchFamily="18" charset="0"/>
                      </a:rPr>
                      <m:t>&lt;0</m:t>
                    </m:r>
                  </m:oMath>
                </a14:m>
                <a:endParaRPr lang="en-US" sz="3200" dirty="0">
                  <a:solidFill>
                    <a:prstClr val="black"/>
                  </a:solidFill>
                  <a:latin typeface="Times New Roman" panose="02020603050405020304" pitchFamily="18" charset="0"/>
                  <a:ea typeface="Times New Roman" panose="02020603050405020304" pitchFamily="18" charset="0"/>
                </a:endParaRPr>
              </a:p>
              <a:p>
                <a:pPr algn="just">
                  <a:lnSpc>
                    <a:spcPct val="115000"/>
                  </a:lnSpc>
                </a:pPr>
                <a14:m>
                  <m:oMathPara xmlns:m="http://schemas.openxmlformats.org/officeDocument/2006/math">
                    <m:oMathParaPr>
                      <m:jc m:val="centerGroup"/>
                    </m:oMathParaPr>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𝑔</m:t>
                          </m:r>
                        </m:e>
                        <m:sup>
                          <m:r>
                            <a:rPr lang="en-US"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en-US" sz="3200" i="1">
                          <a:solidFill>
                            <a:prstClr val="black"/>
                          </a:solidFill>
                          <a:latin typeface="Cambria Math" panose="02040503050406030204" pitchFamily="18" charset="0"/>
                          <a:ea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r>
                            <a:rPr lang="en-US"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−2</m:t>
                          </m:r>
                        </m:e>
                      </m:d>
                      <m:r>
                        <a:rPr lang="en-US" sz="3200" i="1">
                          <a:solidFill>
                            <a:prstClr val="black"/>
                          </a:solidFill>
                          <a:latin typeface="Cambria Math" panose="02040503050406030204" pitchFamily="18" charset="0"/>
                          <a:ea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rPr>
                            <m:t>𝑥</m:t>
                          </m:r>
                        </m:sup>
                      </m:sSup>
                      <m:r>
                        <a:rPr lang="en-US" sz="3200" i="1">
                          <a:solidFill>
                            <a:prstClr val="black"/>
                          </a:solidFill>
                          <a:latin typeface="Cambria Math" panose="02040503050406030204" pitchFamily="18" charset="0"/>
                          <a:ea typeface="Times New Roman" panose="02020603050405020304" pitchFamily="18" charset="0"/>
                        </a:rPr>
                        <m:t>&lt;0.</m:t>
                      </m:r>
                    </m:oMath>
                  </m:oMathPara>
                </a14:m>
                <a:endParaRPr lang="en-US" sz="3200" dirty="0">
                  <a:solidFill>
                    <a:prstClr val="black"/>
                  </a:solidFill>
                  <a:latin typeface="Times New Roman" panose="02020603050405020304" pitchFamily="18" charset="0"/>
                  <a:ea typeface="Times New Roman" panose="02020603050405020304" pitchFamily="18" charset="0"/>
                </a:endParaRPr>
              </a:p>
              <a:p>
                <a:pPr algn="just">
                  <a:lnSpc>
                    <a:spcPct val="115000"/>
                  </a:lnSpc>
                </a:pPr>
                <a:r>
                  <a:rPr lang="en-US" sz="3200" dirty="0">
                    <a:solidFill>
                      <a:prstClr val="black"/>
                    </a:solidFill>
                    <a:latin typeface="Times New Roman" panose="02020603050405020304" pitchFamily="18" charset="0"/>
                    <a:ea typeface="Times New Roman" panose="02020603050405020304" pitchFamily="18" charset="0"/>
                  </a:rPr>
                  <a:t>Do </a:t>
                </a:r>
                <a:r>
                  <a:rPr lang="en-US" sz="3200" dirty="0" err="1">
                    <a:solidFill>
                      <a:prstClr val="black"/>
                    </a:solidFill>
                    <a:latin typeface="Times New Roman" panose="02020603050405020304" pitchFamily="18" charset="0"/>
                    <a:ea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hàm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−2</m:t>
                        </m:r>
                      </m:e>
                    </m:d>
                    <m:r>
                      <a:rPr lang="en-US" sz="3200" i="1">
                        <a:solidFill>
                          <a:prstClr val="black"/>
                        </a:solidFill>
                        <a:latin typeface="Cambria Math" panose="02040503050406030204" pitchFamily="18" charset="0"/>
                        <a:ea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rPr>
                          <m:t>𝑥</m:t>
                        </m:r>
                      </m:sup>
                    </m:sSup>
                  </m:oMath>
                </a14:m>
                <a:r>
                  <a:rPr lang="en-US" sz="3200" dirty="0" err="1">
                    <a:solidFill>
                      <a:prstClr val="black"/>
                    </a:solidFill>
                    <a:latin typeface="Times New Roman" panose="02020603050405020304" pitchFamily="18" charset="0"/>
                    <a:ea typeface="Times New Roman" panose="02020603050405020304" pitchFamily="18" charset="0"/>
                  </a:rPr>
                  <a:t>nghịch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biến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khoảng</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0;1</m:t>
                        </m:r>
                      </m:e>
                    </m:d>
                  </m:oMath>
                </a14:m>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533400" y="2479320"/>
                <a:ext cx="10855035" cy="2357568"/>
              </a:xfrm>
              <a:prstGeom prst="rect">
                <a:avLst/>
              </a:prstGeom>
              <a:blipFill>
                <a:blip r:embed="rId3"/>
                <a:stretch>
                  <a:fillRect l="-1461" t="-2332" r="-1461" b="-5699"/>
                </a:stretch>
              </a:blipFill>
            </p:spPr>
            <p:txBody>
              <a:bodyPr/>
              <a:lstStyle/>
              <a:p>
                <a:r>
                  <a:rPr lang="en-US">
                    <a:noFill/>
                  </a:rPr>
                  <a:t> </a:t>
                </a:r>
              </a:p>
            </p:txBody>
          </p:sp>
        </mc:Fallback>
      </mc:AlternateContent>
    </p:spTree>
    <p:extLst>
      <p:ext uri="{BB962C8B-B14F-4D97-AF65-F5344CB8AC3E}">
        <p14:creationId xmlns:p14="http://schemas.microsoft.com/office/powerpoint/2010/main" val="77890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left)">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7708" y="50103"/>
                <a:ext cx="12164292" cy="6807897"/>
              </a:xfrm>
            </p:spPr>
            <p:txBody>
              <a:bodyPr>
                <a:noAutofit/>
              </a:bodyPr>
              <a:lstStyle/>
              <a:p>
                <a:pPr marL="0" lvl="0" indent="635" algn="just">
                  <a:lnSpc>
                    <a:spcPct val="115000"/>
                  </a:lnSpc>
                  <a:spcBef>
                    <a:spcPts val="600"/>
                  </a:spcBef>
                  <a:buNone/>
                </a:pPr>
                <a:r>
                  <a:rPr lang="en-US" sz="3200" b="1" dirty="0" err="1">
                    <a:solidFill>
                      <a:srgbClr val="3333FF"/>
                    </a:solidFill>
                  </a:rPr>
                  <a:t>Câu</a:t>
                </a:r>
                <a:r>
                  <a:rPr lang="en-US" sz="3200" b="1" dirty="0">
                    <a:solidFill>
                      <a:srgbClr val="3333FF"/>
                    </a:solidFill>
                  </a:rPr>
                  <a:t> 43. </a:t>
                </a:r>
                <a:r>
                  <a:rPr lang="en-US" sz="3200" dirty="0">
                    <a:solidFill>
                      <a:prstClr val="black"/>
                    </a:solidFill>
                    <a:latin typeface="Times New Roman" panose="02020603050405020304" pitchFamily="18" charset="0"/>
                    <a:ea typeface="Times New Roman" panose="02020603050405020304" pitchFamily="18" charset="0"/>
                  </a:rPr>
                  <a:t>Cho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func>
                          </m:e>
                        </m:d>
                      </m:e>
                      <m:sup>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2018</m:t>
                        </m:r>
                      </m:sup>
                    </m:sSup>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Giá</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trị</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𝑓</m:t>
                        </m:r>
                      </m:e>
                      <m:sup>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m:t>
                            </m:r>
                          </m:e>
                          <m:sup>
                            <m:r>
                              <a:rPr lang="en-US"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e>
                        </m:d>
                      </m:sup>
                    </m:sSup>
                  </m:oMath>
                </a14:m>
                <a:r>
                  <a:rPr lang="en-US" sz="3200" dirty="0" err="1">
                    <a:solidFill>
                      <a:prstClr val="black"/>
                    </a:solidFill>
                    <a:latin typeface="Times New Roman" panose="02020603050405020304" pitchFamily="18" charset="0"/>
                    <a:ea typeface="Times New Roman" panose="02020603050405020304" pitchFamily="18" charset="0"/>
                  </a:rPr>
                  <a:t>là</a:t>
                </a:r>
                <a:endParaRPr lang="en-US" sz="3200" dirty="0">
                  <a:solidFill>
                    <a:prstClr val="black"/>
                  </a:solidFill>
                </a:endParaRPr>
              </a:p>
              <a:p>
                <a:pPr marL="0" lvl="0" indent="635" algn="just">
                  <a:lnSpc>
                    <a:spcPct val="115000"/>
                  </a:lnSpc>
                  <a:spcBef>
                    <a:spcPts val="0"/>
                  </a:spcBef>
                  <a:buNone/>
                  <a:tabLst>
                    <a:tab pos="3599815" algn="l"/>
                    <a:tab pos="5039995" algn="l"/>
                  </a:tabLst>
                </a:pPr>
                <a:r>
                  <a:rPr lang="fr-F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2018</m:t>
                    </m:r>
                  </m:oMath>
                </a14:m>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14:m>
                  <m:oMath xmlns:m="http://schemas.openxmlformats.org/officeDocument/2006/math">
                    <m:r>
                      <a:rPr lang="en-US" sz="3200" b="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2018,2017,2016</m:t>
                    </m:r>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indent="635" algn="just">
                  <a:lnSpc>
                    <a:spcPct val="115000"/>
                  </a:lnSpc>
                  <a:spcBef>
                    <a:spcPts val="0"/>
                  </a:spcBef>
                  <a:buNone/>
                  <a:tabLst>
                    <a:tab pos="3599815" algn="l"/>
                    <a:tab pos="5039995" algn="l"/>
                  </a:tabLst>
                </a:pP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2018.2017</m:t>
                    </m:r>
                  </m:oMath>
                </a14:m>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201</m:t>
                    </m:r>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8</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indent="635" algn="just">
                  <a:lnSpc>
                    <a:spcPct val="115000"/>
                  </a:lnSpc>
                  <a:spcBef>
                    <a:spcPts val="0"/>
                  </a:spcBef>
                  <a:buNone/>
                  <a:tabLst>
                    <a:tab pos="3599815" algn="l"/>
                    <a:tab pos="5039995" algn="l"/>
                  </a:tabLst>
                </a:pPr>
                <a:r>
                  <a:rPr lang="en-US" sz="3200" b="1" dirty="0" err="1"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b="1" dirty="0"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giải</a:t>
                </a:r>
                <a:r>
                  <a:rPr lang="en-US" sz="3200" b="1" dirty="0"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a:t>
                </a:r>
              </a:p>
              <a:p>
                <a:pPr marL="0" lvl="0" indent="0">
                  <a:lnSpc>
                    <a:spcPct val="115000"/>
                  </a:lnSpc>
                  <a:spcBef>
                    <a:spcPts val="0"/>
                  </a:spcBef>
                  <a:buNone/>
                </a:pPr>
                <a:r>
                  <a:rPr lang="en-US" sz="3200" dirty="0">
                    <a:solidFill>
                      <a:prstClr val="black"/>
                    </a:solidFill>
                    <a:latin typeface="Times New Roman" panose="02020603050405020304" pitchFamily="18" charset="0"/>
                    <a:ea typeface="Times New Roman" panose="02020603050405020304" pitchFamily="18" charset="0"/>
                  </a:rPr>
                  <a:t>Đặt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𝑢</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𝑢</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rPr>
                          <m:t>𝑥</m:t>
                        </m:r>
                      </m:sup>
                    </m:sSup>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3</m:t>
                        </m:r>
                      </m:sup>
                    </m:sSup>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𝑐𝑜𝑠</m:t>
                        </m:r>
                      </m:fName>
                      <m:e>
                        <m:r>
                          <a:rPr lang="en-US" sz="3200" i="1">
                            <a:solidFill>
                              <a:prstClr val="black"/>
                            </a:solidFill>
                            <a:latin typeface="Cambria Math" panose="02040503050406030204" pitchFamily="18" charset="0"/>
                            <a:ea typeface="Times New Roman" panose="02020603050405020304" pitchFamily="18" charset="0"/>
                          </a:rPr>
                          <m:t>𝑥</m:t>
                        </m:r>
                      </m:e>
                    </m:func>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𝑢</m:t>
                        </m:r>
                      </m:e>
                      <m:sup>
                        <m:r>
                          <a:rPr lang="en-US"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r>
                          <a:rPr lang="en-US" sz="3200" i="1">
                            <a:solidFill>
                              <a:prstClr val="black"/>
                            </a:solidFill>
                            <a:latin typeface="Cambria Math" panose="02040503050406030204" pitchFamily="18" charset="0"/>
                            <a:ea typeface="Times New Roman" panose="02020603050405020304" pitchFamily="18" charset="0"/>
                          </a:rPr>
                          <m:t>𝑥</m:t>
                        </m:r>
                      </m:sup>
                    </m:sSup>
                    <m:r>
                      <a:rPr lang="en-US" sz="3200" i="1">
                        <a:solidFill>
                          <a:prstClr val="black"/>
                        </a:solidFill>
                        <a:latin typeface="Cambria Math" panose="02040503050406030204" pitchFamily="18" charset="0"/>
                        <a:ea typeface="Times New Roman" panose="02020603050405020304" pitchFamily="18" charset="0"/>
                      </a:rPr>
                      <m:t>+3</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𝑐𝑜𝑠</m:t>
                        </m:r>
                      </m:fName>
                      <m:e>
                        <m:r>
                          <a:rPr lang="en-US" sz="3200" i="1">
                            <a:solidFill>
                              <a:prstClr val="black"/>
                            </a:solidFill>
                            <a:latin typeface="Cambria Math" panose="02040503050406030204" pitchFamily="18" charset="0"/>
                            <a:ea typeface="Times New Roman" panose="02020603050405020304" pitchFamily="18" charset="0"/>
                          </a:rPr>
                          <m:t>𝑥</m:t>
                        </m:r>
                      </m:e>
                    </m:func>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3</m:t>
                        </m:r>
                      </m:sup>
                    </m:sSup>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𝑠𝑖𝑛</m:t>
                        </m:r>
                      </m:fName>
                      <m:e>
                        <m:r>
                          <a:rPr lang="en-US" sz="3200" i="1">
                            <a:solidFill>
                              <a:prstClr val="black"/>
                            </a:solidFill>
                            <a:latin typeface="Cambria Math" panose="02040503050406030204" pitchFamily="18" charset="0"/>
                            <a:ea typeface="Times New Roman" panose="02020603050405020304" pitchFamily="18" charset="0"/>
                          </a:rPr>
                          <m:t>𝑥</m:t>
                        </m:r>
                      </m:e>
                    </m:func>
                  </m:oMath>
                </a14:m>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r>
                  <a:rPr lang="fr-FR" sz="3200" dirty="0" err="1">
                    <a:solidFill>
                      <a:prstClr val="black"/>
                    </a:solidFill>
                    <a:latin typeface="Times New Roman" panose="02020603050405020304" pitchFamily="18" charset="0"/>
                    <a:ea typeface="Times New Roman" panose="02020603050405020304" pitchFamily="18" charset="0"/>
                  </a:rPr>
                  <a:t>và</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𝑢</m:t>
                        </m:r>
                      </m:e>
                      <m:sup>
                        <m:sSup>
                          <m:sSupPr>
                            <m:ctrlPr>
                              <a:rPr lang="en-US" sz="3200" i="1">
                                <a:solidFill>
                                  <a:prstClr val="black"/>
                                </a:solidFill>
                                <a:latin typeface="Cambria Math" panose="02040503050406030204" pitchFamily="18" charset="0"/>
                                <a:ea typeface="Times New Roman" panose="02020603050405020304" pitchFamily="18" charset="0"/>
                              </a:rPr>
                            </m:ctrlPr>
                          </m:sSupPr>
                          <m:e>
                            <m:r>
                              <a:rPr lang="fr-FR" sz="3200" i="1">
                                <a:solidFill>
                                  <a:prstClr val="black"/>
                                </a:solidFill>
                                <a:latin typeface="Cambria Math" panose="02040503050406030204" pitchFamily="18" charset="0"/>
                                <a:ea typeface="Times New Roman" panose="02020603050405020304" pitchFamily="18" charset="0"/>
                              </a:rPr>
                              <m:t>′</m:t>
                            </m:r>
                          </m:e>
                          <m:sup>
                            <m:r>
                              <a:rPr lang="fr-FR" sz="3200" i="1">
                                <a:solidFill>
                                  <a:prstClr val="black"/>
                                </a:solidFill>
                                <a:latin typeface="Cambria Math" panose="02040503050406030204" pitchFamily="18" charset="0"/>
                                <a:ea typeface="Times New Roman" panose="02020603050405020304" pitchFamily="18" charset="0"/>
                              </a:rPr>
                              <m:t>′</m:t>
                            </m:r>
                          </m:sup>
                        </m:sSup>
                        <m:sSup>
                          <m:sSupPr>
                            <m:ctrlPr>
                              <a:rPr lang="en-US" sz="3200" i="1">
                                <a:solidFill>
                                  <a:prstClr val="black"/>
                                </a:solidFill>
                                <a:latin typeface="Cambria Math" panose="02040503050406030204" pitchFamily="18" charset="0"/>
                                <a:ea typeface="Times New Roman" panose="02020603050405020304" pitchFamily="18" charset="0"/>
                              </a:rPr>
                            </m:ctrlPr>
                          </m:sSupPr>
                          <m:e>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e>
                              <m:sup>
                                <m:r>
                                  <a:rPr lang="en-US" sz="3200" i="1">
                                    <a:solidFill>
                                      <a:prstClr val="black"/>
                                    </a:solidFill>
                                    <a:latin typeface="Cambria Math" panose="02040503050406030204" pitchFamily="18" charset="0"/>
                                    <a:ea typeface="Times New Roman" panose="02020603050405020304" pitchFamily="18" charset="0"/>
                                  </a:rPr>
                                  <m:t>𝑥</m:t>
                                </m:r>
                              </m:sup>
                            </m:sSup>
                          </m:e>
                          <m:sup>
                            <m:r>
                              <a:rPr lang="fr-FR" sz="3200" i="1">
                                <a:solidFill>
                                  <a:prstClr val="black"/>
                                </a:solidFill>
                                <a:latin typeface="Cambria Math" panose="02040503050406030204" pitchFamily="18" charset="0"/>
                                <a:ea typeface="Times New Roman" panose="02020603050405020304" pitchFamily="18" charset="0"/>
                              </a:rPr>
                              <m:t>3</m:t>
                            </m:r>
                          </m:sup>
                        </m:sSup>
                        <m:sSup>
                          <m:sSupPr>
                            <m:ctrlPr>
                              <a:rPr lang="en-US" sz="3200" i="1">
                                <a:solidFill>
                                  <a:prstClr val="black"/>
                                </a:solidFill>
                                <a:latin typeface="Cambria Math" panose="02040503050406030204" pitchFamily="18" charset="0"/>
                                <a:ea typeface="Times New Roman" panose="02020603050405020304" pitchFamily="18" charset="0"/>
                              </a:rPr>
                            </m:ctrlPr>
                          </m:sSupPr>
                          <m:e>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𝑐𝑜𝑠</m:t>
                                </m:r>
                              </m:fName>
                              <m:e>
                                <m:r>
                                  <a:rPr lang="en-US" sz="3200" i="1">
                                    <a:solidFill>
                                      <a:prstClr val="black"/>
                                    </a:solidFill>
                                    <a:latin typeface="Cambria Math" panose="02040503050406030204" pitchFamily="18" charset="0"/>
                                    <a:ea typeface="Times New Roman" panose="02020603050405020304" pitchFamily="18" charset="0"/>
                                  </a:rPr>
                                  <m:t>𝑥</m:t>
                                </m:r>
                              </m:e>
                            </m:func>
                          </m:e>
                          <m:sup>
                            <m:r>
                              <a:rPr lang="fr-FR" sz="3200" i="1">
                                <a:solidFill>
                                  <a:prstClr val="black"/>
                                </a:solidFill>
                                <a:latin typeface="Cambria Math" panose="02040503050406030204" pitchFamily="18" charset="0"/>
                                <a:ea typeface="Times New Roman" panose="02020603050405020304" pitchFamily="18" charset="0"/>
                              </a:rPr>
                              <m:t>2</m:t>
                            </m:r>
                          </m:sup>
                        </m:sSup>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𝑠𝑖𝑛</m:t>
                            </m:r>
                          </m:fName>
                          <m:e>
                            <m:r>
                              <a:rPr lang="en-US" sz="3200" i="1">
                                <a:solidFill>
                                  <a:prstClr val="black"/>
                                </a:solidFill>
                                <a:latin typeface="Cambria Math" panose="02040503050406030204" pitchFamily="18" charset="0"/>
                                <a:ea typeface="Times New Roman" panose="02020603050405020304" pitchFamily="18" charset="0"/>
                              </a:rPr>
                              <m:t>𝑥</m:t>
                            </m:r>
                          </m:e>
                        </m:func>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𝑐𝑜𝑠</m:t>
                            </m:r>
                          </m:fName>
                          <m:e>
                            <m:r>
                              <a:rPr lang="en-US" sz="3200" i="1">
                                <a:solidFill>
                                  <a:prstClr val="black"/>
                                </a:solidFill>
                                <a:latin typeface="Cambria Math" panose="02040503050406030204" pitchFamily="18" charset="0"/>
                                <a:ea typeface="Times New Roman" panose="02020603050405020304" pitchFamily="18" charset="0"/>
                              </a:rPr>
                              <m:t>𝑥</m:t>
                            </m:r>
                          </m:e>
                        </m:func>
                      </m:sup>
                    </m:sSup>
                  </m:oMath>
                </a14:m>
                <a:r>
                  <a:rPr lang="fr-FR" sz="3200" dirty="0">
                    <a:solidFill>
                      <a:prstClr val="black"/>
                    </a:solidFill>
                    <a:latin typeface="Times New Roman" panose="02020603050405020304" pitchFamily="18" charset="0"/>
                    <a:ea typeface="Times New Roman" panose="02020603050405020304" pitchFamily="18" charset="0"/>
                  </a:rPr>
                  <a:t>. Ta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𝑢</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0</m:t>
                        </m:r>
                      </m:e>
                    </m:d>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𝑢</m:t>
                        </m:r>
                      </m:e>
                      <m:sup>
                        <m:r>
                          <a:rPr lang="en-US"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0</m:t>
                        </m:r>
                      </m:e>
                    </m:d>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𝑢</m:t>
                        </m:r>
                      </m:e>
                      <m:sup>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m:t>
                            </m:r>
                          </m:e>
                          <m:sup>
                            <m:r>
                              <a:rPr lang="en-US"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0</m:t>
                            </m:r>
                          </m:e>
                        </m:d>
                      </m:sup>
                    </m:sSup>
                  </m:oMath>
                </a14:m>
                <a:r>
                  <a:rPr lang="fr-FR"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r>
                  <a:rPr lang="fr-FR" sz="3200" dirty="0" err="1">
                    <a:solidFill>
                      <a:prstClr val="black"/>
                    </a:solidFill>
                    <a:latin typeface="Times New Roman" panose="02020603050405020304" pitchFamily="18" charset="0"/>
                    <a:ea typeface="Times New Roman" panose="02020603050405020304" pitchFamily="18" charset="0"/>
                  </a:rPr>
                  <a:t>Suy</a:t>
                </a:r>
                <a:r>
                  <a:rPr lang="fr-FR" sz="3200" dirty="0">
                    <a:solidFill>
                      <a:prstClr val="black"/>
                    </a:solidFill>
                    <a:latin typeface="Times New Roman" panose="02020603050405020304" pitchFamily="18" charset="0"/>
                    <a:ea typeface="Times New Roman" panose="02020603050405020304" pitchFamily="18" charset="0"/>
                  </a:rPr>
                  <a:t> ra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r>
                          <a:rPr lang="en-US"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𝑢</m:t>
                                </m:r>
                              </m:e>
                              <m:sup>
                                <m:r>
                                  <a:rPr lang="en-US" sz="3200" i="1">
                                    <a:solidFill>
                                      <a:prstClr val="black"/>
                                    </a:solidFill>
                                    <a:latin typeface="Cambria Math" panose="02040503050406030204" pitchFamily="18" charset="0"/>
                                    <a:ea typeface="Times New Roman" panose="02020603050405020304" pitchFamily="18" charset="0"/>
                                  </a:rPr>
                                  <m:t>2018</m:t>
                                </m:r>
                              </m:sup>
                            </m:sSup>
                          </m:e>
                        </m:d>
                      </m:e>
                      <m:sup>
                        <m:r>
                          <a:rPr lang="en-US" sz="3200" i="1">
                            <a:solidFill>
                              <a:prstClr val="black"/>
                            </a:solidFill>
                            <a:latin typeface="Cambria Math" panose="02040503050406030204" pitchFamily="18" charset="0"/>
                            <a:ea typeface="Times New Roman" panose="02020603050405020304" pitchFamily="18" charset="0"/>
                          </a:rPr>
                          <m:t>′</m:t>
                        </m:r>
                      </m:sup>
                    </m:sSup>
                    <m:r>
                      <a:rPr lang="en-US" sz="3200" i="1">
                        <a:solidFill>
                          <a:prstClr val="black"/>
                        </a:solidFill>
                        <a:latin typeface="Cambria Math" panose="02040503050406030204" pitchFamily="18" charset="0"/>
                        <a:ea typeface="Times New Roman" panose="02020603050405020304" pitchFamily="18" charset="0"/>
                      </a:rPr>
                      <m:t>=2018.</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𝑢</m:t>
                        </m:r>
                      </m:e>
                      <m:sup>
                        <m:r>
                          <a:rPr lang="en-US" sz="3200" i="1">
                            <a:solidFill>
                              <a:prstClr val="black"/>
                            </a:solidFill>
                            <a:latin typeface="Cambria Math" panose="02040503050406030204" pitchFamily="18" charset="0"/>
                            <a:ea typeface="Times New Roman" panose="02020603050405020304" pitchFamily="18" charset="0"/>
                          </a:rPr>
                          <m:t>2017</m:t>
                        </m:r>
                      </m:sup>
                    </m:sSup>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𝑢</m:t>
                        </m:r>
                      </m:e>
                      <m:sup>
                        <m:r>
                          <a:rPr lang="en-US" sz="3200" i="1">
                            <a:solidFill>
                              <a:prstClr val="black"/>
                            </a:solidFill>
                            <a:latin typeface="Cambria Math" panose="02040503050406030204" pitchFamily="18" charset="0"/>
                            <a:ea typeface="Times New Roman" panose="02020603050405020304" pitchFamily="18" charset="0"/>
                          </a:rPr>
                          <m:t>′</m:t>
                        </m:r>
                      </m:sup>
                    </m:sSup>
                  </m:oMath>
                </a14:m>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14:m>
                  <m:oMathPara xmlns:m="http://schemas.openxmlformats.org/officeDocument/2006/math">
                    <m:oMathParaPr>
                      <m:jc m:val="centerGroup"/>
                    </m:oMathParaPr>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m:t>
                              </m:r>
                            </m:e>
                            <m:sup>
                              <m:r>
                                <a:rPr lang="en-US"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2017</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𝑢</m:t>
                                  </m:r>
                                </m:e>
                                <m:sup>
                                  <m:r>
                                    <a:rPr lang="en-US" sz="3200" i="1">
                                      <a:solidFill>
                                        <a:prstClr val="black"/>
                                      </a:solidFill>
                                      <a:latin typeface="Cambria Math" panose="02040503050406030204" pitchFamily="18" charset="0"/>
                                      <a:ea typeface="Times New Roman" panose="02020603050405020304" pitchFamily="18" charset="0"/>
                                    </a:rPr>
                                    <m:t>2016</m:t>
                                  </m:r>
                                </m:sup>
                              </m:sSup>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𝑢</m:t>
                                          </m:r>
                                        </m:e>
                                        <m:sup>
                                          <m:r>
                                            <a:rPr lang="en-US" sz="3200" i="1">
                                              <a:solidFill>
                                                <a:prstClr val="black"/>
                                              </a:solidFill>
                                              <a:latin typeface="Cambria Math" panose="02040503050406030204" pitchFamily="18" charset="0"/>
                                              <a:ea typeface="Times New Roman" panose="02020603050405020304" pitchFamily="18" charset="0"/>
                                            </a:rPr>
                                            <m:t>′</m:t>
                                          </m:r>
                                        </m:sup>
                                      </m:sSup>
                                    </m:e>
                                  </m:d>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𝑢</m:t>
                                  </m:r>
                                </m:e>
                                <m:sup>
                                  <m:r>
                                    <a:rPr lang="en-US" sz="3200" i="1">
                                      <a:solidFill>
                                        <a:prstClr val="black"/>
                                      </a:solidFill>
                                      <a:latin typeface="Cambria Math" panose="02040503050406030204" pitchFamily="18" charset="0"/>
                                      <a:ea typeface="Times New Roman" panose="02020603050405020304" pitchFamily="18" charset="0"/>
                                    </a:rPr>
                                    <m:t>2017</m:t>
                                  </m:r>
                                </m:sup>
                              </m:sSup>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𝑢</m:t>
                                  </m:r>
                                </m:e>
                                <m:sup>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m:t>
                                      </m:r>
                                    </m:e>
                                    <m:sup>
                                      <m:r>
                                        <a:rPr lang="en-US" sz="3200" i="1">
                                          <a:solidFill>
                                            <a:prstClr val="black"/>
                                          </a:solidFill>
                                          <a:latin typeface="Cambria Math" panose="02040503050406030204" pitchFamily="18" charset="0"/>
                                          <a:ea typeface="Times New Roman" panose="02020603050405020304" pitchFamily="18" charset="0"/>
                                        </a:rPr>
                                        <m:t>′</m:t>
                                      </m:r>
                                    </m:sup>
                                  </m:sSup>
                                </m:sup>
                              </m:sSup>
                            </m:e>
                          </m:d>
                        </m:sup>
                      </m:sSup>
                    </m:oMath>
                  </m:oMathPara>
                </a14:m>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r>
                  <a:rPr lang="en-US" sz="3200" dirty="0" err="1">
                    <a:solidFill>
                      <a:prstClr val="black"/>
                    </a:solidFill>
                    <a:latin typeface="Times New Roman" panose="02020603050405020304" pitchFamily="18" charset="0"/>
                    <a:ea typeface="Times New Roman" panose="02020603050405020304" pitchFamily="18" charset="0"/>
                  </a:rPr>
                  <a:t>nên</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m:t>
                            </m:r>
                          </m:e>
                          <m:sup>
                            <m:r>
                              <a:rPr lang="en-US" sz="3200" i="1">
                                <a:solidFill>
                                  <a:prstClr val="black"/>
                                </a:solidFill>
                                <a:latin typeface="Cambria Math" panose="02040503050406030204" pitchFamily="18" charset="0"/>
                                <a:ea typeface="Times New Roman" panose="02020603050405020304" pitchFamily="18" charset="0"/>
                              </a:rPr>
                              <m:t>′</m:t>
                            </m:r>
                          </m:sup>
                        </m:sSup>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0</m:t>
                                </m:r>
                              </m:e>
                            </m:d>
                          </m:e>
                          <m:sup>
                            <m:r>
                              <a:rPr lang="en-US" sz="3200" i="1">
                                <a:solidFill>
                                  <a:prstClr val="black"/>
                                </a:solidFill>
                                <a:latin typeface="Cambria Math" panose="02040503050406030204" pitchFamily="18" charset="0"/>
                                <a:ea typeface="Times New Roman" panose="02020603050405020304" pitchFamily="18" charset="0"/>
                              </a:rPr>
                              <m:t>2</m:t>
                            </m:r>
                          </m:sup>
                        </m:sSup>
                      </m:sup>
                    </m:sSup>
                    <m:r>
                      <a:rPr lang="en-US" sz="3200" i="1">
                        <a:solidFill>
                          <a:prstClr val="black"/>
                        </a:solidFill>
                        <a:latin typeface="Cambria Math" panose="02040503050406030204" pitchFamily="18" charset="0"/>
                        <a:ea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201</m:t>
                    </m:r>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8</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3200" b="1" dirty="0" smtClean="0">
                  <a:solidFill>
                    <a:srgbClr val="3333FF"/>
                  </a:solidFill>
                  <a:ea typeface="Calibri" panose="020F0502020204030204" pitchFamily="34" charset="0"/>
                  <a:cs typeface="Times New Roman" panose="02020603050405020304" pitchFamily="18" charset="0"/>
                </a:endParaRPr>
              </a:p>
              <a:p>
                <a:pPr marL="0" indent="0">
                  <a:buNone/>
                </a:pPr>
                <a:r>
                  <a:rPr lang="en-US" sz="3200" b="1" dirty="0" smtClean="0">
                    <a:solidFill>
                      <a:srgbClr val="FF0000"/>
                    </a:solidFill>
                  </a:rPr>
                  <a:t> </a:t>
                </a:r>
                <a:endParaRPr lang="vi-VN" sz="3200" dirty="0"/>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7708" y="50103"/>
                <a:ext cx="12164292" cy="6807897"/>
              </a:xfrm>
              <a:blipFill rotWithShape="1">
                <a:blip r:embed="rId2"/>
                <a:stretch>
                  <a:fillRect l="-1303"/>
                </a:stretch>
              </a:blipFill>
            </p:spPr>
            <p:txBody>
              <a:bodyPr/>
              <a:lstStyle/>
              <a:p>
                <a:r>
                  <a:rPr lang="en-US">
                    <a:noFill/>
                  </a:rPr>
                  <a:t> </a:t>
                </a:r>
              </a:p>
            </p:txBody>
          </p:sp>
        </mc:Fallback>
      </mc:AlternateContent>
    </p:spTree>
    <p:extLst>
      <p:ext uri="{BB962C8B-B14F-4D97-AF65-F5344CB8AC3E}">
        <p14:creationId xmlns:p14="http://schemas.microsoft.com/office/powerpoint/2010/main" val="27394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30000"/>
                                  </p:iterate>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iterate type="lt">
                                    <p:tmPct val="30000"/>
                                  </p:iterate>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iterate type="lt">
                                    <p:tmPct val="30000"/>
                                  </p:iterate>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400050" y="0"/>
                <a:ext cx="11277600" cy="1202499"/>
              </a:xfrm>
            </p:spPr>
            <p:txBody>
              <a:bodyPr>
                <a:normAutofit/>
              </a:bodyPr>
              <a:lstStyle/>
              <a:p>
                <a:r>
                  <a:rPr lang="en-US" b="1" dirty="0" smtClean="0">
                    <a:solidFill>
                      <a:srgbClr val="FF0000"/>
                    </a:solidFill>
                  </a:rPr>
                  <a:t>1. </a:t>
                </a:r>
                <a:r>
                  <a:rPr lang="en-US" b="1" u="sng" dirty="0">
                    <a:solidFill>
                      <a:srgbClr val="FF0000"/>
                    </a:solidFill>
                  </a:rPr>
                  <a:t>HÀM SỐ MŨ</a:t>
                </a:r>
                <a:r>
                  <a:rPr lang="en-US" b="1" dirty="0">
                    <a:solidFill>
                      <a:srgbClr val="FF0000"/>
                    </a:solidFill>
                  </a:rPr>
                  <a:t>: </a:t>
                </a:r>
                <a14:m>
                  <m:oMath xmlns:m="http://schemas.openxmlformats.org/officeDocument/2006/math">
                    <m:r>
                      <a:rPr lang="en-US" b="1" i="1">
                        <a:solidFill>
                          <a:srgbClr val="FF0000"/>
                        </a:solidFill>
                        <a:latin typeface="Cambria Math"/>
                      </a:rPr>
                      <m:t>𝒚</m:t>
                    </m:r>
                    <m:r>
                      <a:rPr lang="en-US" b="1" i="1">
                        <a:solidFill>
                          <a:srgbClr val="FF0000"/>
                        </a:solidFill>
                        <a:latin typeface="Cambria Math"/>
                      </a:rPr>
                      <m:t>=</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a:rPr>
                          <m:t>𝒂</m:t>
                        </m:r>
                      </m:e>
                      <m:sup>
                        <m:r>
                          <a:rPr lang="en-US" b="1" i="1">
                            <a:solidFill>
                              <a:srgbClr val="FF0000"/>
                            </a:solidFill>
                            <a:latin typeface="Cambria Math"/>
                          </a:rPr>
                          <m:t>𝒙</m:t>
                        </m:r>
                      </m:sup>
                    </m:sSup>
                    <m:r>
                      <a:rPr lang="en-US" b="1" i="1">
                        <a:solidFill>
                          <a:srgbClr val="FF0000"/>
                        </a:solidFill>
                        <a:latin typeface="Cambria Math"/>
                      </a:rPr>
                      <m:t>, (</m:t>
                    </m:r>
                    <m:r>
                      <a:rPr lang="en-US" b="1" i="1">
                        <a:solidFill>
                          <a:srgbClr val="FF0000"/>
                        </a:solidFill>
                        <a:latin typeface="Cambria Math"/>
                      </a:rPr>
                      <m:t>𝒂</m:t>
                    </m:r>
                    <m:r>
                      <a:rPr lang="en-US" b="1" i="1">
                        <a:solidFill>
                          <a:srgbClr val="FF0000"/>
                        </a:solidFill>
                        <a:latin typeface="Cambria Math"/>
                      </a:rPr>
                      <m:t>&gt;</m:t>
                    </m:r>
                    <m:r>
                      <a:rPr lang="en-US" b="1" i="1">
                        <a:solidFill>
                          <a:srgbClr val="FF0000"/>
                        </a:solidFill>
                        <a:latin typeface="Cambria Math"/>
                      </a:rPr>
                      <m:t>𝟎</m:t>
                    </m:r>
                    <m:r>
                      <a:rPr lang="en-US" b="1" i="1">
                        <a:solidFill>
                          <a:srgbClr val="FF0000"/>
                        </a:solidFill>
                        <a:latin typeface="Cambria Math"/>
                      </a:rPr>
                      <m:t>,</m:t>
                    </m:r>
                    <m:r>
                      <a:rPr lang="en-US" b="1" i="1">
                        <a:solidFill>
                          <a:srgbClr val="FF0000"/>
                        </a:solidFill>
                        <a:latin typeface="Cambria Math"/>
                      </a:rPr>
                      <m:t>𝒂</m:t>
                    </m:r>
                    <m:r>
                      <a:rPr lang="en-US" b="1" i="1">
                        <a:solidFill>
                          <a:srgbClr val="FF0000"/>
                        </a:solidFill>
                        <a:latin typeface="Cambria Math"/>
                      </a:rPr>
                      <m:t>≠</m:t>
                    </m:r>
                    <m:r>
                      <a:rPr lang="en-US" b="1" i="1">
                        <a:solidFill>
                          <a:srgbClr val="FF0000"/>
                        </a:solidFill>
                        <a:latin typeface="Cambria Math"/>
                      </a:rPr>
                      <m:t>𝟏</m:t>
                    </m:r>
                    <m:r>
                      <a:rPr lang="en-US" b="1" i="1">
                        <a:solidFill>
                          <a:srgbClr val="FF0000"/>
                        </a:solidFill>
                        <a:latin typeface="Cambria Math"/>
                      </a:rPr>
                      <m:t>).</m:t>
                    </m:r>
                  </m:oMath>
                </a14:m>
                <a:endParaRPr lang="en-US" altLang="ja-JP" b="1" dirty="0">
                  <a:solidFill>
                    <a:srgbClr val="FF0000"/>
                  </a:solidFill>
                  <a:latin typeface="Times New Roman" panose="02020603050405020304" pitchFamily="18" charset="0"/>
                  <a:ea typeface="+mn-ea"/>
                  <a:cs typeface="+mn-cs"/>
                </a:endParaRPr>
              </a:p>
            </p:txBody>
          </p:sp>
        </mc:Choice>
        <mc:Fallback xmlns="">
          <p:sp>
            <p:nvSpPr>
              <p:cNvPr id="2" name="Title 1">
                <a:extLst>
                  <a:ext uri="{FF2B5EF4-FFF2-40B4-BE49-F238E27FC236}">
                    <a16:creationId xmlns:a16="http://schemas.microsoft.com/office/drawing/2014/main" xmlns="" xmlns:a14="http://schemas.microsoft.com/office/drawing/2010/main" id="{3A0E3945-4087-4C55-949C-702E8154AB69}"/>
                  </a:ext>
                </a:extLst>
              </p:cNvPr>
              <p:cNvSpPr>
                <a:spLocks noGrp="1" noRot="1" noChangeAspect="1" noMove="1" noResize="1" noEditPoints="1" noAdjustHandles="1" noChangeArrowheads="1" noChangeShapeType="1" noTextEdit="1"/>
              </p:cNvSpPr>
              <p:nvPr>
                <p:ph type="title"/>
              </p:nvPr>
            </p:nvSpPr>
            <p:spPr>
              <a:xfrm>
                <a:off x="400050" y="0"/>
                <a:ext cx="11277600" cy="1202499"/>
              </a:xfrm>
              <a:blipFill rotWithShape="1">
                <a:blip r:embed="rId3"/>
                <a:stretch>
                  <a:fillRect l="-2216" b="-3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DFCDD50-A0AD-4128-9BB8-482ED06F89B7}"/>
                  </a:ext>
                </a:extLst>
              </p:cNvPr>
              <p:cNvSpPr>
                <a:spLocks noGrp="1"/>
              </p:cNvSpPr>
              <p:nvPr>
                <p:ph type="body" idx="1"/>
              </p:nvPr>
            </p:nvSpPr>
            <p:spPr>
              <a:xfrm>
                <a:off x="267222" y="1047343"/>
                <a:ext cx="11924778" cy="5315879"/>
              </a:xfrm>
            </p:spPr>
            <p:txBody>
              <a:bodyPr>
                <a:normAutofit/>
              </a:bodyPr>
              <a:lstStyle/>
              <a:p>
                <a:r>
                  <a:rPr lang="en-US" sz="3300" b="1" dirty="0" smtClean="0"/>
                  <a:t>TXĐ</a:t>
                </a:r>
                <a:r>
                  <a:rPr lang="en-US" sz="3300" b="1" dirty="0"/>
                  <a:t>: </a:t>
                </a:r>
                <a14:m>
                  <m:oMath xmlns:m="http://schemas.openxmlformats.org/officeDocument/2006/math">
                    <m:r>
                      <a:rPr lang="en-US" sz="3300" i="1">
                        <a:latin typeface="Cambria Math"/>
                      </a:rPr>
                      <m:t>𝐷</m:t>
                    </m:r>
                    <m:r>
                      <a:rPr lang="en-US" sz="3300" i="1">
                        <a:latin typeface="Cambria Math"/>
                      </a:rPr>
                      <m:t>=</m:t>
                    </m:r>
                    <m:r>
                      <a:rPr lang="en-US" sz="3300" i="1">
                        <a:latin typeface="Cambria Math"/>
                      </a:rPr>
                      <m:t>ℝ</m:t>
                    </m:r>
                  </m:oMath>
                </a14:m>
                <a:endParaRPr lang="en-US" sz="3300" dirty="0"/>
              </a:p>
              <a:p>
                <a:r>
                  <a:rPr lang="en-US" sz="3300" b="1" dirty="0" err="1" smtClean="0"/>
                  <a:t>Tập</a:t>
                </a:r>
                <a:r>
                  <a:rPr lang="en-US" sz="3300" b="1" dirty="0" smtClean="0"/>
                  <a:t> </a:t>
                </a:r>
                <a:r>
                  <a:rPr lang="en-US" sz="3300" b="1" dirty="0" err="1"/>
                  <a:t>giá</a:t>
                </a:r>
                <a:r>
                  <a:rPr lang="en-US" sz="3300" b="1" dirty="0"/>
                  <a:t> </a:t>
                </a:r>
                <a:r>
                  <a:rPr lang="en-US" sz="3300" b="1" dirty="0" err="1"/>
                  <a:t>trị</a:t>
                </a:r>
                <a:r>
                  <a:rPr lang="en-US" sz="3300" b="1" dirty="0"/>
                  <a:t>: </a:t>
                </a:r>
                <a14:m>
                  <m:oMath xmlns:m="http://schemas.openxmlformats.org/officeDocument/2006/math">
                    <m:r>
                      <a:rPr lang="en-US" sz="3300" i="1">
                        <a:latin typeface="Cambria Math"/>
                      </a:rPr>
                      <m:t>𝑇</m:t>
                    </m:r>
                    <m:r>
                      <a:rPr lang="en-US" sz="3300" i="1">
                        <a:latin typeface="Cambria Math"/>
                      </a:rPr>
                      <m:t>=(0;+∞),</m:t>
                    </m:r>
                  </m:oMath>
                </a14:m>
                <a:endParaRPr lang="en-US" sz="3300" dirty="0"/>
              </a:p>
              <a:p>
                <a:r>
                  <a:rPr lang="en-US" sz="3300" b="1" dirty="0" err="1" smtClean="0"/>
                  <a:t>Tính</a:t>
                </a:r>
                <a:r>
                  <a:rPr lang="en-US" sz="3300" b="1" dirty="0" smtClean="0"/>
                  <a:t> </a:t>
                </a:r>
                <a:r>
                  <a:rPr lang="en-US" sz="3300" b="1" dirty="0" err="1"/>
                  <a:t>đơn</a:t>
                </a:r>
                <a:r>
                  <a:rPr lang="en-US" sz="3300" b="1" dirty="0"/>
                  <a:t> </a:t>
                </a:r>
                <a:r>
                  <a:rPr lang="en-US" sz="3300" b="1" dirty="0" err="1"/>
                  <a:t>điệu</a:t>
                </a:r>
                <a:r>
                  <a:rPr lang="en-US" sz="3300" b="1" dirty="0"/>
                  <a:t>:</a:t>
                </a:r>
                <a:endParaRPr lang="en-US" sz="3300" dirty="0"/>
              </a:p>
              <a:p>
                <a:pPr>
                  <a:buFont typeface="Wingdings" panose="05000000000000000000" pitchFamily="2" charset="2"/>
                  <a:buChar char="v"/>
                </a:pPr>
                <a:r>
                  <a:rPr lang="en-US" sz="3300" dirty="0" err="1" smtClean="0"/>
                  <a:t>Khi</a:t>
                </a:r>
                <a:r>
                  <a:rPr lang="en-US" sz="3300" dirty="0" smtClean="0"/>
                  <a:t> </a:t>
                </a:r>
                <a14:m>
                  <m:oMath xmlns:m="http://schemas.openxmlformats.org/officeDocument/2006/math">
                    <m:r>
                      <a:rPr lang="en-US" sz="3300" i="1">
                        <a:latin typeface="Cambria Math"/>
                      </a:rPr>
                      <m:t>𝑎</m:t>
                    </m:r>
                    <m:r>
                      <a:rPr lang="en-US" sz="3300" i="1">
                        <a:latin typeface="Cambria Math"/>
                      </a:rPr>
                      <m:t>&gt;1</m:t>
                    </m:r>
                  </m:oMath>
                </a14:m>
                <a:r>
                  <a:rPr lang="en-US" sz="3300" dirty="0"/>
                  <a:t> </a:t>
                </a:r>
                <a:r>
                  <a:rPr lang="en-US" sz="3300" dirty="0" err="1"/>
                  <a:t>thì</a:t>
                </a:r>
                <a:r>
                  <a:rPr lang="en-US" sz="3300" dirty="0"/>
                  <a:t> </a:t>
                </a:r>
                <a:r>
                  <a:rPr lang="en-US" sz="3300" dirty="0" err="1"/>
                  <a:t>hàm</a:t>
                </a:r>
                <a:r>
                  <a:rPr lang="en-US" sz="3300" dirty="0"/>
                  <a:t> </a:t>
                </a:r>
                <a:r>
                  <a:rPr lang="en-US" sz="3300" dirty="0" err="1"/>
                  <a:t>số</a:t>
                </a:r>
                <a:r>
                  <a:rPr lang="en-US" sz="3300" dirty="0"/>
                  <a:t> </a:t>
                </a:r>
                <a14:m>
                  <m:oMath xmlns:m="http://schemas.openxmlformats.org/officeDocument/2006/math">
                    <m:r>
                      <a:rPr lang="en-US" sz="3300" i="1">
                        <a:latin typeface="Cambria Math"/>
                      </a:rPr>
                      <m:t>𝑦</m:t>
                    </m:r>
                    <m:r>
                      <a:rPr lang="en-US" sz="3300" i="1">
                        <a:latin typeface="Cambria Math"/>
                      </a:rPr>
                      <m:t>=</m:t>
                    </m:r>
                    <m:sSup>
                      <m:sSupPr>
                        <m:ctrlPr>
                          <a:rPr lang="en-US" sz="3300" i="1">
                            <a:latin typeface="Cambria Math" panose="02040503050406030204" pitchFamily="18" charset="0"/>
                          </a:rPr>
                        </m:ctrlPr>
                      </m:sSupPr>
                      <m:e>
                        <m:r>
                          <a:rPr lang="en-US" sz="3300" i="1">
                            <a:latin typeface="Cambria Math"/>
                          </a:rPr>
                          <m:t>𝑎</m:t>
                        </m:r>
                      </m:e>
                      <m:sup>
                        <m:r>
                          <a:rPr lang="en-US" sz="3300" i="1">
                            <a:latin typeface="Cambria Math"/>
                          </a:rPr>
                          <m:t>𝑥</m:t>
                        </m:r>
                      </m:sup>
                    </m:sSup>
                  </m:oMath>
                </a14:m>
                <a:r>
                  <a:rPr lang="en-US" sz="3300" dirty="0"/>
                  <a:t> </a:t>
                </a:r>
                <a:r>
                  <a:rPr lang="en-US" sz="3300" dirty="0" err="1"/>
                  <a:t>đồng</a:t>
                </a:r>
                <a:r>
                  <a:rPr lang="en-US" sz="3300" dirty="0"/>
                  <a:t> </a:t>
                </a:r>
                <a:r>
                  <a:rPr lang="en-US" sz="3300" dirty="0" err="1"/>
                  <a:t>biến</a:t>
                </a:r>
                <a:r>
                  <a:rPr lang="en-US" sz="3300" dirty="0"/>
                  <a:t> </a:t>
                </a:r>
                <a:r>
                  <a:rPr lang="en-US" sz="3300" dirty="0" err="1"/>
                  <a:t>trên</a:t>
                </a:r>
                <a:r>
                  <a:rPr lang="en-US" sz="3300" dirty="0"/>
                  <a:t> </a:t>
                </a:r>
                <a14:m>
                  <m:oMath xmlns:m="http://schemas.openxmlformats.org/officeDocument/2006/math">
                    <m:r>
                      <a:rPr lang="en-US" sz="3300" i="1">
                        <a:latin typeface="Cambria Math"/>
                      </a:rPr>
                      <m:t>ℝ</m:t>
                    </m:r>
                    <m:r>
                      <a:rPr lang="en-US" sz="3300" i="1">
                        <a:latin typeface="Cambria Math"/>
                      </a:rPr>
                      <m:t>.</m:t>
                    </m:r>
                  </m:oMath>
                </a14:m>
                <a:endParaRPr lang="en-US" sz="3300" dirty="0"/>
              </a:p>
              <a:p>
                <a:pPr>
                  <a:buFont typeface="Wingdings" panose="05000000000000000000" pitchFamily="2" charset="2"/>
                  <a:buChar char="v"/>
                </a:pPr>
                <a:r>
                  <a:rPr lang="en-US" sz="3300" dirty="0" err="1" smtClean="0"/>
                  <a:t>Khi</a:t>
                </a:r>
                <a:r>
                  <a:rPr lang="en-US" sz="3300" dirty="0" smtClean="0"/>
                  <a:t> </a:t>
                </a:r>
                <a14:m>
                  <m:oMath xmlns:m="http://schemas.openxmlformats.org/officeDocument/2006/math">
                    <m:r>
                      <a:rPr lang="en-US" sz="3300" i="1">
                        <a:latin typeface="Cambria Math"/>
                      </a:rPr>
                      <m:t>0&lt;</m:t>
                    </m:r>
                    <m:r>
                      <a:rPr lang="en-US" sz="3300" i="1">
                        <a:latin typeface="Cambria Math"/>
                      </a:rPr>
                      <m:t>𝑎</m:t>
                    </m:r>
                    <m:r>
                      <a:rPr lang="en-US" sz="3300" i="1">
                        <a:latin typeface="Cambria Math"/>
                      </a:rPr>
                      <m:t>&lt;1</m:t>
                    </m:r>
                  </m:oMath>
                </a14:m>
                <a:r>
                  <a:rPr lang="en-US" sz="3300" dirty="0"/>
                  <a:t> </a:t>
                </a:r>
                <a:r>
                  <a:rPr lang="en-US" sz="3300" dirty="0" err="1"/>
                  <a:t>thì</a:t>
                </a:r>
                <a:r>
                  <a:rPr lang="en-US" sz="3300" dirty="0"/>
                  <a:t> </a:t>
                </a:r>
                <a:r>
                  <a:rPr lang="en-US" sz="3300" dirty="0" err="1"/>
                  <a:t>hàm</a:t>
                </a:r>
                <a:r>
                  <a:rPr lang="en-US" sz="3300" dirty="0"/>
                  <a:t> </a:t>
                </a:r>
                <a:r>
                  <a:rPr lang="en-US" sz="3300" dirty="0" err="1"/>
                  <a:t>số</a:t>
                </a:r>
                <a:r>
                  <a:rPr lang="en-US" sz="3300" dirty="0"/>
                  <a:t> </a:t>
                </a:r>
                <a14:m>
                  <m:oMath xmlns:m="http://schemas.openxmlformats.org/officeDocument/2006/math">
                    <m:r>
                      <a:rPr lang="en-US" sz="3300" i="1">
                        <a:latin typeface="Cambria Math"/>
                      </a:rPr>
                      <m:t>𝑦</m:t>
                    </m:r>
                    <m:r>
                      <a:rPr lang="en-US" sz="3300" i="1">
                        <a:latin typeface="Cambria Math"/>
                      </a:rPr>
                      <m:t>=</m:t>
                    </m:r>
                    <m:sSup>
                      <m:sSupPr>
                        <m:ctrlPr>
                          <a:rPr lang="en-US" sz="3300" i="1">
                            <a:latin typeface="Cambria Math" panose="02040503050406030204" pitchFamily="18" charset="0"/>
                          </a:rPr>
                        </m:ctrlPr>
                      </m:sSupPr>
                      <m:e>
                        <m:r>
                          <a:rPr lang="en-US" sz="3300" i="1">
                            <a:latin typeface="Cambria Math"/>
                          </a:rPr>
                          <m:t>𝑎</m:t>
                        </m:r>
                      </m:e>
                      <m:sup>
                        <m:r>
                          <a:rPr lang="en-US" sz="3300" i="1">
                            <a:latin typeface="Cambria Math"/>
                          </a:rPr>
                          <m:t>𝑥</m:t>
                        </m:r>
                      </m:sup>
                    </m:sSup>
                  </m:oMath>
                </a14:m>
                <a:r>
                  <a:rPr lang="en-US" sz="3300" dirty="0"/>
                  <a:t> </a:t>
                </a:r>
                <a:r>
                  <a:rPr lang="en-US" sz="3300" dirty="0" err="1"/>
                  <a:t>nghịch</a:t>
                </a:r>
                <a:r>
                  <a:rPr lang="en-US" sz="3300" dirty="0"/>
                  <a:t> </a:t>
                </a:r>
                <a:r>
                  <a:rPr lang="en-US" sz="3300" dirty="0" err="1"/>
                  <a:t>biến</a:t>
                </a:r>
                <a:r>
                  <a:rPr lang="en-US" sz="3300" dirty="0"/>
                  <a:t> </a:t>
                </a:r>
                <a:r>
                  <a:rPr lang="en-US" sz="3300" dirty="0" err="1"/>
                  <a:t>trên</a:t>
                </a:r>
                <a:r>
                  <a:rPr lang="en-US" sz="3300" dirty="0"/>
                  <a:t> </a:t>
                </a:r>
                <a14:m>
                  <m:oMath xmlns:m="http://schemas.openxmlformats.org/officeDocument/2006/math">
                    <m:r>
                      <a:rPr lang="en-US" sz="3300" i="1">
                        <a:latin typeface="Cambria Math"/>
                      </a:rPr>
                      <m:t>ℝ</m:t>
                    </m:r>
                    <m:r>
                      <a:rPr lang="en-US" sz="3300" i="1">
                        <a:latin typeface="Cambria Math"/>
                      </a:rPr>
                      <m:t>.</m:t>
                    </m:r>
                  </m:oMath>
                </a14:m>
                <a:r>
                  <a:rPr lang="en-US" sz="3300" b="1" dirty="0"/>
                  <a:t> </a:t>
                </a:r>
                <a:endParaRPr lang="en-US" sz="3300" b="1" dirty="0" smtClean="0"/>
              </a:p>
              <a:p>
                <a:r>
                  <a:rPr lang="en-US" sz="3300" b="1" dirty="0" err="1" smtClean="0"/>
                  <a:t>Dạng</a:t>
                </a:r>
                <a:r>
                  <a:rPr lang="en-US" sz="3300" b="1" dirty="0" smtClean="0"/>
                  <a:t> </a:t>
                </a:r>
                <a:r>
                  <a:rPr lang="en-US" sz="3300" b="1" dirty="0" err="1"/>
                  <a:t>đồ</a:t>
                </a:r>
                <a:r>
                  <a:rPr lang="en-US" sz="3300" b="1" dirty="0"/>
                  <a:t> </a:t>
                </a:r>
                <a:r>
                  <a:rPr lang="en-US" sz="3300" b="1" dirty="0" err="1"/>
                  <a:t>thị</a:t>
                </a:r>
                <a:r>
                  <a:rPr lang="en-US" sz="3300" b="1" dirty="0"/>
                  <a:t>: </a:t>
                </a:r>
                <a:r>
                  <a:rPr lang="en-US" sz="3300" dirty="0" err="1"/>
                  <a:t>Nhận</a:t>
                </a:r>
                <a:r>
                  <a:rPr lang="en-US" sz="3300" dirty="0"/>
                  <a:t> </a:t>
                </a:r>
                <a:r>
                  <a:rPr lang="en-US" sz="3300" dirty="0" err="1"/>
                  <a:t>trục</a:t>
                </a:r>
                <a:r>
                  <a:rPr lang="en-US" sz="3300" dirty="0"/>
                  <a:t> </a:t>
                </a:r>
                <a:r>
                  <a:rPr lang="en-US" sz="3300" dirty="0" err="1"/>
                  <a:t>hoành</a:t>
                </a:r>
                <a:r>
                  <a:rPr lang="en-US" sz="3300" dirty="0"/>
                  <a:t> </a:t>
                </a:r>
                <a:r>
                  <a:rPr lang="en-US" sz="3300" dirty="0" err="1"/>
                  <a:t>làm</a:t>
                </a:r>
                <a:r>
                  <a:rPr lang="en-US" sz="3300" dirty="0"/>
                  <a:t> </a:t>
                </a:r>
                <a:r>
                  <a:rPr lang="en-US" sz="3300" dirty="0" err="1"/>
                  <a:t>đường</a:t>
                </a:r>
                <a:r>
                  <a:rPr lang="en-US" sz="3300" dirty="0"/>
                  <a:t> </a:t>
                </a:r>
                <a:r>
                  <a:rPr lang="en-US" sz="3300" dirty="0" err="1"/>
                  <a:t>tiệm</a:t>
                </a:r>
                <a:r>
                  <a:rPr lang="en-US" sz="3300" dirty="0"/>
                  <a:t> </a:t>
                </a:r>
                <a:r>
                  <a:rPr lang="en-US" sz="3300" dirty="0" err="1"/>
                  <a:t>cận</a:t>
                </a:r>
                <a:r>
                  <a:rPr lang="en-US" sz="3300" dirty="0"/>
                  <a:t> </a:t>
                </a:r>
                <a:r>
                  <a:rPr lang="en-US" sz="3300" dirty="0" err="1"/>
                  <a:t>ngang</a:t>
                </a:r>
                <a:r>
                  <a:rPr lang="en-US" sz="3300" dirty="0"/>
                  <a:t>.</a:t>
                </a:r>
                <a:endParaRPr lang="en-US" sz="3300" dirty="0" smtClean="0"/>
              </a:p>
            </p:txBody>
          </p:sp>
        </mc:Choice>
        <mc:Fallback xmlns="">
          <p:sp>
            <p:nvSpPr>
              <p:cNvPr id="3" name="Text Placeholder 2">
                <a:extLst>
                  <a:ext uri="{FF2B5EF4-FFF2-40B4-BE49-F238E27FC236}">
                    <a16:creationId xmlns:a16="http://schemas.microsoft.com/office/drawing/2014/main" xmlns="" xmlns:a14="http://schemas.microsoft.com/office/drawing/2010/main" id="{9DFCDD50-A0AD-4128-9BB8-482ED06F89B7}"/>
                  </a:ext>
                </a:extLst>
              </p:cNvPr>
              <p:cNvSpPr>
                <a:spLocks noGrp="1" noRot="1" noChangeAspect="1" noMove="1" noResize="1" noEditPoints="1" noAdjustHandles="1" noChangeArrowheads="1" noChangeShapeType="1" noTextEdit="1"/>
              </p:cNvSpPr>
              <p:nvPr>
                <p:ph type="body" idx="1"/>
              </p:nvPr>
            </p:nvSpPr>
            <p:spPr>
              <a:xfrm>
                <a:off x="267222" y="1047343"/>
                <a:ext cx="11924778" cy="5315879"/>
              </a:xfrm>
              <a:blipFill rotWithShape="1">
                <a:blip r:embed="rId4"/>
                <a:stretch>
                  <a:fillRect l="-1227" t="-2523"/>
                </a:stretch>
              </a:blipFill>
            </p:spPr>
            <p:txBody>
              <a:bodyPr/>
              <a:lstStyle/>
              <a:p>
                <a:r>
                  <a:rPr lang="en-US">
                    <a:noFill/>
                  </a:rPr>
                  <a:t> </a:t>
                </a:r>
              </a:p>
            </p:txBody>
          </p:sp>
        </mc:Fallback>
      </mc:AlternateContent>
      <p:pic>
        <p:nvPicPr>
          <p:cNvPr id="1029" name="Picture 5"/>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584303" y="4459158"/>
            <a:ext cx="9112919" cy="239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77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Effect transition="in" filter="wipe(left)">
                                      <p:cBhvr>
                                        <p:cTn id="4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0" y="50103"/>
                <a:ext cx="12192000" cy="6807897"/>
              </a:xfrm>
            </p:spPr>
            <p:txBody>
              <a:bodyPr>
                <a:noAutofit/>
              </a:bodyPr>
              <a:lstStyle/>
              <a:p>
                <a:pPr marL="0" lvl="0" indent="635" algn="just">
                  <a:lnSpc>
                    <a:spcPct val="115000"/>
                  </a:lnSpc>
                  <a:spcBef>
                    <a:spcPts val="600"/>
                  </a:spcBef>
                  <a:buNone/>
                </a:pPr>
                <a:r>
                  <a:rPr lang="en-US" sz="3200" b="1" dirty="0">
                    <a:solidFill>
                      <a:srgbClr val="3333FF"/>
                    </a:solidFill>
                  </a:rPr>
                  <a:t>Câu 44. </a:t>
                </a:r>
                <a:r>
                  <a:rPr lang="en-US" sz="3200" dirty="0">
                    <a:solidFill>
                      <a:prstClr val="black"/>
                    </a:solidFill>
                    <a:latin typeface="Times New Roman" panose="02020603050405020304" pitchFamily="18" charset="0"/>
                    <a:ea typeface="Times New Roman" panose="02020603050405020304" pitchFamily="18" charset="0"/>
                  </a:rPr>
                  <a:t>Hàm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𝑓</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𝑙𝑛</m:t>
                        </m:r>
                      </m:fName>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vi-VN"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đạt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cực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trị</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tại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điểm</a:t>
                </a:r>
                <a:endParaRPr lang="en-US" sz="3200" dirty="0">
                  <a:solidFill>
                    <a:prstClr val="black"/>
                  </a:solidFill>
                </a:endParaRPr>
              </a:p>
              <a:p>
                <a:pPr marL="0" lvl="0" indent="635" algn="just">
                  <a:lnSpc>
                    <a:spcPct val="115000"/>
                  </a:lnSpc>
                  <a:spcBef>
                    <a:spcPts val="0"/>
                  </a:spcBef>
                  <a:buNone/>
                  <a:tabLst>
                    <a:tab pos="3599815" algn="l"/>
                    <a:tab pos="5039995" algn="l"/>
                  </a:tabLst>
                </a:pPr>
                <a:r>
                  <a:rPr lang="vi-VN"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ad>
                          <m:radPr>
                            <m:degHide m:val="on"/>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rad>
                      </m:den>
                    </m:f>
                  </m:oMath>
                </a14:m>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rad>
                  </m:oMath>
                </a14:m>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oMath>
                </a14:m>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den>
                    </m:f>
                  </m:oMath>
                </a14:m>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ea typeface="Calibri" panose="020F0502020204030204" pitchFamily="34" charset="0"/>
                  <a:cs typeface="Times New Roman" panose="02020603050405020304" pitchFamily="18" charset="0"/>
                </a:endParaRPr>
              </a:p>
              <a:p>
                <a:pPr marL="0" indent="0">
                  <a:lnSpc>
                    <a:spcPct val="100000"/>
                  </a:lnSpc>
                  <a:buNone/>
                </a:pPr>
                <a:r>
                  <a:rPr lang="en-US" sz="3200" b="1" dirty="0" err="1" smtClean="0">
                    <a:solidFill>
                      <a:srgbClr val="FF0000"/>
                    </a:solidFill>
                  </a:rPr>
                  <a:t>Lời</a:t>
                </a:r>
                <a:r>
                  <a:rPr lang="en-US" sz="3200" b="1" dirty="0" smtClean="0">
                    <a:solidFill>
                      <a:srgbClr val="FF0000"/>
                    </a:solidFill>
                  </a:rPr>
                  <a:t> </a:t>
                </a:r>
                <a:r>
                  <a:rPr lang="en-US" sz="3200" b="1" dirty="0" err="1" smtClean="0">
                    <a:solidFill>
                      <a:srgbClr val="FF0000"/>
                    </a:solidFill>
                  </a:rPr>
                  <a:t>giải</a:t>
                </a:r>
                <a:r>
                  <a:rPr lang="en-US" sz="3200" b="1" dirty="0" smtClean="0">
                    <a:solidFill>
                      <a:srgbClr val="FF0000"/>
                    </a:solidFill>
                  </a:rPr>
                  <a:t> 	</a:t>
                </a:r>
                <a:r>
                  <a:rPr lang="en-US" sz="3200" b="1" dirty="0" err="1" smtClean="0">
                    <a:solidFill>
                      <a:srgbClr val="FF0000"/>
                    </a:solidFill>
                  </a:rPr>
                  <a:t>Chọn</a:t>
                </a:r>
                <a:r>
                  <a:rPr lang="en-US" sz="3200" b="1" dirty="0" smtClean="0">
                    <a:solidFill>
                      <a:srgbClr val="FF0000"/>
                    </a:solidFill>
                  </a:rPr>
                  <a:t> A</a:t>
                </a:r>
              </a:p>
              <a:p>
                <a:pPr marL="0" lvl="0" indent="0">
                  <a:lnSpc>
                    <a:spcPct val="115000"/>
                  </a:lnSpc>
                  <a:spcBef>
                    <a:spcPts val="0"/>
                  </a:spcBef>
                  <a:buNone/>
                </a:pPr>
                <a:r>
                  <a:rPr lang="en-US" sz="3200" b="1" dirty="0" smtClean="0">
                    <a:solidFill>
                      <a:srgbClr val="FF0000"/>
                    </a:solidFill>
                  </a:rPr>
                  <a:t> </a:t>
                </a:r>
                <a:r>
                  <a:rPr lang="en-US" sz="3200" dirty="0">
                    <a:solidFill>
                      <a:prstClr val="black"/>
                    </a:solidFill>
                    <a:latin typeface="Times New Roman" panose="02020603050405020304" pitchFamily="18" charset="0"/>
                    <a:ea typeface="Times New Roman" panose="02020603050405020304" pitchFamily="18" charset="0"/>
                  </a:rPr>
                  <a:t>Tập </a:t>
                </a:r>
                <a:r>
                  <a:rPr lang="en-US" sz="3200" dirty="0" err="1">
                    <a:solidFill>
                      <a:prstClr val="black"/>
                    </a:solidFill>
                    <a:latin typeface="Times New Roman" panose="02020603050405020304" pitchFamily="18" charset="0"/>
                    <a:ea typeface="Times New Roman" panose="02020603050405020304" pitchFamily="18" charset="0"/>
                  </a:rPr>
                  <a:t>xác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định</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𝐷</m:t>
                    </m:r>
                    <m:r>
                      <a:rPr lang="vi-VN"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vi-VN" sz="3200" i="1">
                            <a:solidFill>
                              <a:prstClr val="black"/>
                            </a:solidFill>
                            <a:latin typeface="Cambria Math" panose="02040503050406030204" pitchFamily="18" charset="0"/>
                            <a:ea typeface="Times New Roman" panose="02020603050405020304" pitchFamily="18" charset="0"/>
                          </a:rPr>
                          <m:t>0;+∞</m:t>
                        </m:r>
                      </m:e>
                    </m:d>
                  </m:oMath>
                </a14:m>
                <a:r>
                  <a:rPr lang="en-US" sz="3200" dirty="0" smtClean="0">
                    <a:solidFill>
                      <a:prstClr val="black"/>
                    </a:solidFill>
                    <a:latin typeface="Times New Roman" panose="02020603050405020304" pitchFamily="18" charset="0"/>
                    <a:ea typeface="Times New Roman" panose="02020603050405020304" pitchFamily="18" charset="0"/>
                  </a:rPr>
                  <a:t>. </a:t>
                </a:r>
              </a:p>
              <a:p>
                <a:pPr marL="0" lvl="0" indent="0">
                  <a:lnSpc>
                    <a:spcPct val="115000"/>
                  </a:lnSpc>
                  <a:spcBef>
                    <a:spcPts val="0"/>
                  </a:spcBef>
                  <a:buNone/>
                </a:pPr>
                <a:r>
                  <a:rPr lang="vi-VN" sz="3200" dirty="0">
                    <a:solidFill>
                      <a:prstClr val="black"/>
                    </a:solidFill>
                    <a:latin typeface="Times New Roman" panose="02020603050405020304" pitchFamily="18" charset="0"/>
                    <a:ea typeface="Times New Roman" panose="02020603050405020304" pitchFamily="18" charset="0"/>
                  </a:rPr>
                  <a:t>Ta có: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𝑓</m:t>
                    </m:r>
                    <m:r>
                      <a:rPr lang="vi-VN" sz="3200" i="1">
                        <a:solidFill>
                          <a:prstClr val="black"/>
                        </a:solidFill>
                        <a:latin typeface="Cambria Math" panose="02040503050406030204" pitchFamily="18" charset="0"/>
                        <a:ea typeface="Times New Roman" panose="02020603050405020304" pitchFamily="18" charset="0"/>
                      </a:rPr>
                      <m:t>(</m:t>
                    </m:r>
                    <m:r>
                      <a:rPr lang="vi-VN" sz="3200" i="1">
                        <a:solidFill>
                          <a:prstClr val="black"/>
                        </a:solidFill>
                        <a:latin typeface="Cambria Math" panose="02040503050406030204" pitchFamily="18" charset="0"/>
                        <a:ea typeface="Times New Roman" panose="02020603050405020304" pitchFamily="18" charset="0"/>
                      </a:rPr>
                      <m:t>𝑥</m:t>
                    </m:r>
                    <m:r>
                      <a:rPr lang="vi-VN"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vi-VN" sz="3200" i="1">
                            <a:solidFill>
                              <a:prstClr val="black"/>
                            </a:solidFill>
                            <a:latin typeface="Cambria Math" panose="02040503050406030204" pitchFamily="18" charset="0"/>
                            <a:ea typeface="Times New Roman" panose="02020603050405020304" pitchFamily="18" charset="0"/>
                          </a:rPr>
                          <m:t>𝑥</m:t>
                        </m:r>
                      </m:e>
                      <m:sup>
                        <m:r>
                          <a:rPr lang="vi-VN" sz="3200" i="1">
                            <a:solidFill>
                              <a:prstClr val="black"/>
                            </a:solidFill>
                            <a:latin typeface="Cambria Math" panose="02040503050406030204" pitchFamily="18" charset="0"/>
                            <a:ea typeface="Times New Roman" panose="02020603050405020304" pitchFamily="18" charset="0"/>
                          </a:rPr>
                          <m:t>2</m:t>
                        </m:r>
                      </m:sup>
                    </m:sSup>
                    <m:r>
                      <a:rPr lang="vi-VN" sz="3200" i="1">
                        <a:solidFill>
                          <a:prstClr val="black"/>
                        </a:solidFill>
                        <a:latin typeface="Cambria Math" panose="02040503050406030204" pitchFamily="18" charset="0"/>
                        <a:ea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vi-VN" sz="3200" i="1">
                            <a:solidFill>
                              <a:prstClr val="black"/>
                            </a:solidFill>
                            <a:latin typeface="Cambria Math" panose="02040503050406030204" pitchFamily="18" charset="0"/>
                            <a:ea typeface="Times New Roman" panose="02020603050405020304" pitchFamily="18" charset="0"/>
                          </a:rPr>
                          <m:t>𝑙𝑛</m:t>
                        </m:r>
                      </m:fName>
                      <m:e>
                        <m:r>
                          <a:rPr lang="vi-VN" sz="3200" i="1">
                            <a:solidFill>
                              <a:prstClr val="black"/>
                            </a:solidFill>
                            <a:latin typeface="Cambria Math" panose="02040503050406030204" pitchFamily="18" charset="0"/>
                            <a:ea typeface="Times New Roman" panose="02020603050405020304" pitchFamily="18" charset="0"/>
                          </a:rPr>
                          <m:t>𝑥</m:t>
                        </m:r>
                      </m:e>
                    </m:func>
                    <m:r>
                      <a:rPr lang="vi-VN"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vi-VN" sz="3200" i="1">
                        <a:solidFill>
                          <a:prstClr val="black"/>
                        </a:solidFill>
                        <a:latin typeface="Cambria Math" panose="02040503050406030204" pitchFamily="18" charset="0"/>
                        <a:ea typeface="Times New Roman" panose="02020603050405020304" pitchFamily="18" charset="0"/>
                      </a:rPr>
                      <m:t>𝑓</m:t>
                    </m:r>
                    <m:r>
                      <a:rPr lang="vi-VN" sz="3200" i="1">
                        <a:solidFill>
                          <a:prstClr val="black"/>
                        </a:solidFill>
                        <a:latin typeface="Cambria Math" panose="02040503050406030204" pitchFamily="18" charset="0"/>
                        <a:ea typeface="Times New Roman" panose="02020603050405020304" pitchFamily="18" charset="0"/>
                      </a:rPr>
                      <m:t>′(</m:t>
                    </m:r>
                    <m:r>
                      <a:rPr lang="vi-VN" sz="3200" i="1">
                        <a:solidFill>
                          <a:prstClr val="black"/>
                        </a:solidFill>
                        <a:latin typeface="Cambria Math" panose="02040503050406030204" pitchFamily="18" charset="0"/>
                        <a:ea typeface="Times New Roman" panose="02020603050405020304" pitchFamily="18" charset="0"/>
                      </a:rPr>
                      <m:t>𝑥</m:t>
                    </m:r>
                    <m:r>
                      <a:rPr lang="vi-VN" sz="3200" i="1">
                        <a:solidFill>
                          <a:prstClr val="black"/>
                        </a:solidFill>
                        <a:latin typeface="Cambria Math" panose="02040503050406030204" pitchFamily="18" charset="0"/>
                        <a:ea typeface="Times New Roman" panose="02020603050405020304" pitchFamily="18" charset="0"/>
                      </a:rPr>
                      <m:t>)=2</m:t>
                    </m:r>
                    <m:r>
                      <a:rPr lang="vi-VN" sz="3200" i="1">
                        <a:solidFill>
                          <a:prstClr val="black"/>
                        </a:solidFill>
                        <a:latin typeface="Cambria Math" panose="02040503050406030204" pitchFamily="18" charset="0"/>
                        <a:ea typeface="Times New Roman" panose="02020603050405020304" pitchFamily="18" charset="0"/>
                      </a:rPr>
                      <m:t>𝑥</m:t>
                    </m:r>
                    <m:r>
                      <a:rPr lang="vi-VN" sz="3200" i="1">
                        <a:solidFill>
                          <a:prstClr val="black"/>
                        </a:solidFill>
                        <a:latin typeface="Cambria Math" panose="02040503050406030204" pitchFamily="18" charset="0"/>
                        <a:ea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vi-VN" sz="3200" i="1">
                            <a:solidFill>
                              <a:prstClr val="black"/>
                            </a:solidFill>
                            <a:latin typeface="Cambria Math" panose="02040503050406030204" pitchFamily="18" charset="0"/>
                            <a:ea typeface="Times New Roman" panose="02020603050405020304" pitchFamily="18" charset="0"/>
                          </a:rPr>
                          <m:t>𝑙𝑛</m:t>
                        </m:r>
                      </m:fName>
                      <m:e>
                        <m:r>
                          <a:rPr lang="vi-VN" sz="3200" i="1">
                            <a:solidFill>
                              <a:prstClr val="black"/>
                            </a:solidFill>
                            <a:latin typeface="Cambria Math" panose="02040503050406030204" pitchFamily="18" charset="0"/>
                            <a:ea typeface="Times New Roman" panose="02020603050405020304" pitchFamily="18" charset="0"/>
                          </a:rPr>
                          <m:t>𝑥</m:t>
                        </m:r>
                      </m:e>
                    </m:func>
                    <m:r>
                      <a:rPr lang="vi-VN"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vi-VN" sz="3200" i="1">
                            <a:solidFill>
                              <a:prstClr val="black"/>
                            </a:solidFill>
                            <a:latin typeface="Cambria Math" panose="02040503050406030204" pitchFamily="18" charset="0"/>
                            <a:ea typeface="Times New Roman" panose="02020603050405020304" pitchFamily="18" charset="0"/>
                          </a:rPr>
                          <m:t>1</m:t>
                        </m:r>
                      </m:num>
                      <m:den>
                        <m:r>
                          <a:rPr lang="vi-VN" sz="3200" i="1">
                            <a:solidFill>
                              <a:prstClr val="black"/>
                            </a:solidFill>
                            <a:latin typeface="Cambria Math" panose="02040503050406030204" pitchFamily="18" charset="0"/>
                            <a:ea typeface="Times New Roman" panose="02020603050405020304" pitchFamily="18" charset="0"/>
                          </a:rPr>
                          <m:t>𝑥</m:t>
                        </m:r>
                      </m:den>
                    </m:f>
                    <m:r>
                      <a:rPr lang="vi-VN"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vi-VN" sz="3200" i="1">
                            <a:solidFill>
                              <a:prstClr val="black"/>
                            </a:solidFill>
                            <a:latin typeface="Cambria Math" panose="02040503050406030204" pitchFamily="18" charset="0"/>
                            <a:ea typeface="Times New Roman" panose="02020603050405020304" pitchFamily="18" charset="0"/>
                          </a:rPr>
                          <m:t>𝑥</m:t>
                        </m:r>
                      </m:e>
                      <m:sup>
                        <m:r>
                          <a:rPr lang="vi-VN" sz="3200" i="1">
                            <a:solidFill>
                              <a:prstClr val="black"/>
                            </a:solidFill>
                            <a:latin typeface="Cambria Math" panose="02040503050406030204" pitchFamily="18" charset="0"/>
                            <a:ea typeface="Times New Roman" panose="02020603050405020304" pitchFamily="18" charset="0"/>
                          </a:rPr>
                          <m:t>2</m:t>
                        </m:r>
                      </m:sup>
                    </m:sSup>
                    <m:r>
                      <a:rPr lang="vi-VN" sz="3200" i="1">
                        <a:solidFill>
                          <a:prstClr val="black"/>
                        </a:solidFill>
                        <a:latin typeface="Cambria Math" panose="02040503050406030204" pitchFamily="18" charset="0"/>
                        <a:ea typeface="Times New Roman" panose="02020603050405020304" pitchFamily="18" charset="0"/>
                      </a:rPr>
                      <m:t>=</m:t>
                    </m:r>
                    <m:r>
                      <a:rPr lang="vi-VN" sz="3200" i="1">
                        <a:solidFill>
                          <a:prstClr val="black"/>
                        </a:solidFill>
                        <a:latin typeface="Cambria Math" panose="02040503050406030204" pitchFamily="18" charset="0"/>
                        <a:ea typeface="Times New Roman" panose="02020603050405020304" pitchFamily="18" charset="0"/>
                      </a:rPr>
                      <m:t>𝑥</m:t>
                    </m:r>
                    <m:r>
                      <a:rPr lang="vi-VN" sz="3200" i="1">
                        <a:solidFill>
                          <a:prstClr val="black"/>
                        </a:solidFill>
                        <a:latin typeface="Cambria Math" panose="02040503050406030204" pitchFamily="18" charset="0"/>
                        <a:ea typeface="Times New Roman" panose="02020603050405020304" pitchFamily="18" charset="0"/>
                      </a:rPr>
                      <m:t>(2</m:t>
                    </m:r>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vi-VN" sz="3200" i="1">
                            <a:solidFill>
                              <a:prstClr val="black"/>
                            </a:solidFill>
                            <a:latin typeface="Cambria Math" panose="02040503050406030204" pitchFamily="18" charset="0"/>
                            <a:ea typeface="Times New Roman" panose="02020603050405020304" pitchFamily="18" charset="0"/>
                          </a:rPr>
                          <m:t>𝑙𝑛</m:t>
                        </m:r>
                      </m:fName>
                      <m:e>
                        <m:r>
                          <a:rPr lang="vi-VN" sz="3200" i="1">
                            <a:solidFill>
                              <a:prstClr val="black"/>
                            </a:solidFill>
                            <a:latin typeface="Cambria Math" panose="02040503050406030204" pitchFamily="18" charset="0"/>
                            <a:ea typeface="Times New Roman" panose="02020603050405020304" pitchFamily="18" charset="0"/>
                          </a:rPr>
                          <m:t>𝑥</m:t>
                        </m:r>
                      </m:e>
                    </m:func>
                    <m:r>
                      <a:rPr lang="vi-VN" sz="3200" i="1">
                        <a:solidFill>
                          <a:prstClr val="black"/>
                        </a:solidFill>
                        <a:latin typeface="Cambria Math" panose="02040503050406030204" pitchFamily="18" charset="0"/>
                        <a:ea typeface="Times New Roman" panose="02020603050405020304" pitchFamily="18" charset="0"/>
                      </a:rPr>
                      <m:t>+1)</m:t>
                    </m:r>
                  </m:oMath>
                </a14:m>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14:m>
                  <m:oMathPara xmlns:m="http://schemas.openxmlformats.org/officeDocument/2006/math">
                    <m:oMathParaPr>
                      <m:jc m:val="centerGroup"/>
                    </m:oMathParaPr>
                    <m:oMath xmlns:m="http://schemas.openxmlformats.org/officeDocument/2006/math">
                      <m:r>
                        <a:rPr lang="vi-VN" i="1">
                          <a:solidFill>
                            <a:prstClr val="black"/>
                          </a:solidFill>
                          <a:latin typeface="Cambria Math" panose="02040503050406030204" pitchFamily="18" charset="0"/>
                          <a:ea typeface="Times New Roman" panose="02020603050405020304" pitchFamily="18" charset="0"/>
                        </a:rPr>
                        <m:t>𝑓</m:t>
                      </m:r>
                      <m:r>
                        <a:rPr lang="vi-VN" i="1">
                          <a:solidFill>
                            <a:prstClr val="black"/>
                          </a:solidFill>
                          <a:latin typeface="Cambria Math" panose="02040503050406030204" pitchFamily="18" charset="0"/>
                          <a:ea typeface="Times New Roman" panose="02020603050405020304" pitchFamily="18" charset="0"/>
                        </a:rPr>
                        <m:t>′(</m:t>
                      </m:r>
                      <m:r>
                        <a:rPr lang="vi-VN" i="1">
                          <a:solidFill>
                            <a:prstClr val="black"/>
                          </a:solidFill>
                          <a:latin typeface="Cambria Math" panose="02040503050406030204" pitchFamily="18" charset="0"/>
                          <a:ea typeface="Times New Roman" panose="02020603050405020304" pitchFamily="18" charset="0"/>
                        </a:rPr>
                        <m:t>𝑥</m:t>
                      </m:r>
                      <m:r>
                        <a:rPr lang="vi-VN" i="1">
                          <a:solidFill>
                            <a:prstClr val="black"/>
                          </a:solidFill>
                          <a:latin typeface="Cambria Math" panose="02040503050406030204" pitchFamily="18" charset="0"/>
                          <a:ea typeface="Times New Roman" panose="02020603050405020304" pitchFamily="18" charset="0"/>
                        </a:rPr>
                        <m:t>)=0⇔</m:t>
                      </m:r>
                      <m:r>
                        <a:rPr lang="vi-VN" i="1">
                          <a:solidFill>
                            <a:prstClr val="black"/>
                          </a:solidFill>
                          <a:latin typeface="Cambria Math" panose="02040503050406030204" pitchFamily="18" charset="0"/>
                          <a:ea typeface="Times New Roman" panose="02020603050405020304" pitchFamily="18" charset="0"/>
                        </a:rPr>
                        <m:t>𝑥</m:t>
                      </m:r>
                      <m:r>
                        <a:rPr lang="vi-VN" i="1">
                          <a:solidFill>
                            <a:prstClr val="black"/>
                          </a:solidFill>
                          <a:latin typeface="Cambria Math" panose="02040503050406030204" pitchFamily="18" charset="0"/>
                          <a:ea typeface="Times New Roman" panose="02020603050405020304" pitchFamily="18" charset="0"/>
                        </a:rPr>
                        <m:t>(2</m:t>
                      </m:r>
                      <m:func>
                        <m:funcPr>
                          <m:ctrlPr>
                            <a:rPr lang="en-US" i="1">
                              <a:solidFill>
                                <a:prstClr val="black"/>
                              </a:solidFill>
                              <a:latin typeface="Cambria Math" panose="02040503050406030204" pitchFamily="18" charset="0"/>
                              <a:ea typeface="Times New Roman" panose="02020603050405020304" pitchFamily="18" charset="0"/>
                            </a:rPr>
                          </m:ctrlPr>
                        </m:funcPr>
                        <m:fName>
                          <m:r>
                            <a:rPr lang="vi-VN" i="1">
                              <a:solidFill>
                                <a:prstClr val="black"/>
                              </a:solidFill>
                              <a:latin typeface="Cambria Math" panose="02040503050406030204" pitchFamily="18" charset="0"/>
                              <a:ea typeface="Times New Roman" panose="02020603050405020304" pitchFamily="18" charset="0"/>
                            </a:rPr>
                            <m:t>𝑙𝑛</m:t>
                          </m:r>
                        </m:fName>
                        <m:e>
                          <m:r>
                            <a:rPr lang="vi-VN" i="1">
                              <a:solidFill>
                                <a:prstClr val="black"/>
                              </a:solidFill>
                              <a:latin typeface="Cambria Math" panose="02040503050406030204" pitchFamily="18" charset="0"/>
                              <a:ea typeface="Times New Roman" panose="02020603050405020304" pitchFamily="18" charset="0"/>
                            </a:rPr>
                            <m:t>𝑥</m:t>
                          </m:r>
                        </m:e>
                      </m:func>
                      <m:r>
                        <a:rPr lang="vi-VN" i="1">
                          <a:solidFill>
                            <a:prstClr val="black"/>
                          </a:solidFill>
                          <a:latin typeface="Cambria Math" panose="02040503050406030204" pitchFamily="18" charset="0"/>
                          <a:ea typeface="Times New Roman" panose="02020603050405020304" pitchFamily="18" charset="0"/>
                        </a:rPr>
                        <m:t>+1)=0</m:t>
                      </m:r>
                      <m:r>
                        <a:rPr lang="vi-VN"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i="1">
                              <a:solidFill>
                                <a:prstClr val="black"/>
                              </a:solidFill>
                              <a:latin typeface="Cambria Math" panose="02040503050406030204" pitchFamily="18" charset="0"/>
                              <a:ea typeface="Times New Roman" panose="02020603050405020304" pitchFamily="18" charset="0"/>
                            </a:rPr>
                          </m:ctrlPr>
                        </m:dPr>
                        <m:e>
                          <m:eqArr>
                            <m:eqArrPr>
                              <m:ctrlPr>
                                <a:rPr lang="en-US" i="1">
                                  <a:solidFill>
                                    <a:prstClr val="black"/>
                                  </a:solidFill>
                                  <a:latin typeface="Cambria Math" panose="02040503050406030204" pitchFamily="18" charset="0"/>
                                  <a:ea typeface="Times New Roman" panose="02020603050405020304" pitchFamily="18" charset="0"/>
                                </a:rPr>
                              </m:ctrlPr>
                            </m:eqArrPr>
                            <m:e>
                              <m:r>
                                <a:rPr lang="vi-VN" i="1">
                                  <a:solidFill>
                                    <a:prstClr val="black"/>
                                  </a:solidFill>
                                  <a:latin typeface="Cambria Math" panose="02040503050406030204" pitchFamily="18" charset="0"/>
                                  <a:ea typeface="Times New Roman" panose="02020603050405020304" pitchFamily="18" charset="0"/>
                                </a:rPr>
                                <m:t>&amp;</m:t>
                              </m:r>
                              <m:r>
                                <a:rPr lang="vi-VN" i="1">
                                  <a:solidFill>
                                    <a:prstClr val="black"/>
                                  </a:solidFill>
                                  <a:latin typeface="Cambria Math" panose="02040503050406030204" pitchFamily="18" charset="0"/>
                                  <a:ea typeface="Times New Roman" panose="02020603050405020304" pitchFamily="18" charset="0"/>
                                </a:rPr>
                                <m:t>𝑥</m:t>
                              </m:r>
                              <m:r>
                                <a:rPr lang="vi-VN" i="1">
                                  <a:solidFill>
                                    <a:prstClr val="black"/>
                                  </a:solidFill>
                                  <a:latin typeface="Cambria Math" panose="02040503050406030204" pitchFamily="18" charset="0"/>
                                  <a:ea typeface="Times New Roman" panose="02020603050405020304" pitchFamily="18" charset="0"/>
                                </a:rPr>
                                <m:t>=0</m:t>
                              </m:r>
                            </m:e>
                            <m:e>
                              <m:r>
                                <a:rPr lang="vi-VN" i="1">
                                  <a:solidFill>
                                    <a:prstClr val="black"/>
                                  </a:solidFill>
                                  <a:latin typeface="Cambria Math" panose="02040503050406030204" pitchFamily="18" charset="0"/>
                                  <a:ea typeface="Times New Roman" panose="02020603050405020304" pitchFamily="18" charset="0"/>
                                </a:rPr>
                                <m:t>&amp;2</m:t>
                              </m:r>
                              <m:func>
                                <m:funcPr>
                                  <m:ctrlPr>
                                    <a:rPr lang="en-US" i="1">
                                      <a:solidFill>
                                        <a:prstClr val="black"/>
                                      </a:solidFill>
                                      <a:latin typeface="Cambria Math" panose="02040503050406030204" pitchFamily="18" charset="0"/>
                                      <a:ea typeface="Times New Roman" panose="02020603050405020304" pitchFamily="18" charset="0"/>
                                    </a:rPr>
                                  </m:ctrlPr>
                                </m:funcPr>
                                <m:fName>
                                  <m:r>
                                    <a:rPr lang="vi-VN" i="1">
                                      <a:solidFill>
                                        <a:prstClr val="black"/>
                                      </a:solidFill>
                                      <a:latin typeface="Cambria Math" panose="02040503050406030204" pitchFamily="18" charset="0"/>
                                      <a:ea typeface="Times New Roman" panose="02020603050405020304" pitchFamily="18" charset="0"/>
                                    </a:rPr>
                                    <m:t>𝑙𝑛</m:t>
                                  </m:r>
                                </m:fName>
                                <m:e>
                                  <m:r>
                                    <a:rPr lang="vi-VN" i="1">
                                      <a:solidFill>
                                        <a:prstClr val="black"/>
                                      </a:solidFill>
                                      <a:latin typeface="Cambria Math" panose="02040503050406030204" pitchFamily="18" charset="0"/>
                                      <a:ea typeface="Times New Roman" panose="02020603050405020304" pitchFamily="18" charset="0"/>
                                    </a:rPr>
                                    <m:t>𝑥</m:t>
                                  </m:r>
                                </m:e>
                              </m:func>
                              <m:r>
                                <a:rPr lang="vi-VN" i="1">
                                  <a:solidFill>
                                    <a:prstClr val="black"/>
                                  </a:solidFill>
                                  <a:latin typeface="Cambria Math" panose="02040503050406030204" pitchFamily="18" charset="0"/>
                                  <a:ea typeface="Times New Roman" panose="02020603050405020304" pitchFamily="18" charset="0"/>
                                </a:rPr>
                                <m:t>+1</m:t>
                              </m:r>
                            </m:e>
                          </m:eqArr>
                        </m:e>
                      </m:d>
                      <m:r>
                        <a:rPr lang="vi-VN"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i="1">
                              <a:solidFill>
                                <a:prstClr val="black"/>
                              </a:solidFill>
                              <a:latin typeface="Cambria Math" panose="02040503050406030204" pitchFamily="18" charset="0"/>
                              <a:ea typeface="Times New Roman" panose="02020603050405020304" pitchFamily="18" charset="0"/>
                            </a:rPr>
                          </m:ctrlPr>
                        </m:dPr>
                        <m:e>
                          <m:eqArr>
                            <m:eqArrPr>
                              <m:ctrlPr>
                                <a:rPr lang="en-US" i="1">
                                  <a:solidFill>
                                    <a:prstClr val="black"/>
                                  </a:solidFill>
                                  <a:latin typeface="Cambria Math" panose="02040503050406030204" pitchFamily="18" charset="0"/>
                                  <a:ea typeface="Times New Roman" panose="02020603050405020304" pitchFamily="18" charset="0"/>
                                </a:rPr>
                              </m:ctrlPr>
                            </m:eqArrPr>
                            <m:e>
                              <m:r>
                                <a:rPr lang="vi-VN" i="1">
                                  <a:solidFill>
                                    <a:prstClr val="black"/>
                                  </a:solidFill>
                                  <a:latin typeface="Cambria Math" panose="02040503050406030204" pitchFamily="18" charset="0"/>
                                  <a:ea typeface="Times New Roman" panose="02020603050405020304" pitchFamily="18" charset="0"/>
                                </a:rPr>
                                <m:t>&amp;</m:t>
                              </m:r>
                              <m:r>
                                <a:rPr lang="vi-VN" i="1">
                                  <a:solidFill>
                                    <a:prstClr val="black"/>
                                  </a:solidFill>
                                  <a:latin typeface="Cambria Math" panose="02040503050406030204" pitchFamily="18" charset="0"/>
                                  <a:ea typeface="Times New Roman" panose="02020603050405020304" pitchFamily="18" charset="0"/>
                                </a:rPr>
                                <m:t>𝑥</m:t>
                              </m:r>
                              <m:r>
                                <a:rPr lang="vi-VN" i="1">
                                  <a:solidFill>
                                    <a:prstClr val="black"/>
                                  </a:solidFill>
                                  <a:latin typeface="Cambria Math" panose="02040503050406030204" pitchFamily="18" charset="0"/>
                                  <a:ea typeface="Times New Roman" panose="02020603050405020304" pitchFamily="18" charset="0"/>
                                </a:rPr>
                                <m:t>=0</m:t>
                              </m:r>
                            </m:e>
                            <m:e>
                              <m:r>
                                <a:rPr lang="vi-VN" i="1">
                                  <a:solidFill>
                                    <a:prstClr val="black"/>
                                  </a:solidFill>
                                  <a:latin typeface="Cambria Math" panose="02040503050406030204" pitchFamily="18" charset="0"/>
                                  <a:ea typeface="Times New Roman" panose="02020603050405020304" pitchFamily="18" charset="0"/>
                                </a:rPr>
                                <m:t>&amp;</m:t>
                              </m:r>
                              <m:func>
                                <m:funcPr>
                                  <m:ctrlPr>
                                    <a:rPr lang="en-US" i="1">
                                      <a:solidFill>
                                        <a:prstClr val="black"/>
                                      </a:solidFill>
                                      <a:latin typeface="Cambria Math" panose="02040503050406030204" pitchFamily="18" charset="0"/>
                                      <a:ea typeface="Times New Roman" panose="02020603050405020304" pitchFamily="18" charset="0"/>
                                    </a:rPr>
                                  </m:ctrlPr>
                                </m:funcPr>
                                <m:fName>
                                  <m:r>
                                    <a:rPr lang="vi-VN" i="1">
                                      <a:solidFill>
                                        <a:prstClr val="black"/>
                                      </a:solidFill>
                                      <a:latin typeface="Cambria Math" panose="02040503050406030204" pitchFamily="18" charset="0"/>
                                      <a:ea typeface="Times New Roman" panose="02020603050405020304" pitchFamily="18" charset="0"/>
                                    </a:rPr>
                                    <m:t>𝑙𝑛</m:t>
                                  </m:r>
                                </m:fName>
                                <m:e>
                                  <m:r>
                                    <a:rPr lang="vi-VN" i="1">
                                      <a:solidFill>
                                        <a:prstClr val="black"/>
                                      </a:solidFill>
                                      <a:latin typeface="Cambria Math" panose="02040503050406030204" pitchFamily="18" charset="0"/>
                                      <a:ea typeface="Times New Roman" panose="02020603050405020304" pitchFamily="18" charset="0"/>
                                    </a:rPr>
                                    <m:t>𝑥</m:t>
                                  </m:r>
                                </m:e>
                              </m:func>
                              <m:r>
                                <a:rPr lang="vi-VN" i="1">
                                  <a:solidFill>
                                    <a:prstClr val="black"/>
                                  </a:solidFill>
                                  <a:latin typeface="Cambria Math" panose="02040503050406030204" pitchFamily="18" charset="0"/>
                                  <a:ea typeface="Times New Roman" panose="02020603050405020304" pitchFamily="18" charset="0"/>
                                </a:rPr>
                                <m:t>=−</m:t>
                              </m:r>
                              <m:f>
                                <m:fPr>
                                  <m:ctrlPr>
                                    <a:rPr lang="en-US" i="1">
                                      <a:solidFill>
                                        <a:prstClr val="black"/>
                                      </a:solidFill>
                                      <a:latin typeface="Cambria Math" panose="02040503050406030204" pitchFamily="18" charset="0"/>
                                      <a:ea typeface="Times New Roman" panose="02020603050405020304" pitchFamily="18" charset="0"/>
                                    </a:rPr>
                                  </m:ctrlPr>
                                </m:fPr>
                                <m:num>
                                  <m:r>
                                    <a:rPr lang="vi-VN" i="1">
                                      <a:solidFill>
                                        <a:prstClr val="black"/>
                                      </a:solidFill>
                                      <a:latin typeface="Cambria Math" panose="02040503050406030204" pitchFamily="18" charset="0"/>
                                      <a:ea typeface="Times New Roman" panose="02020603050405020304" pitchFamily="18" charset="0"/>
                                    </a:rPr>
                                    <m:t>1</m:t>
                                  </m:r>
                                </m:num>
                                <m:den>
                                  <m:r>
                                    <a:rPr lang="vi-VN" i="1">
                                      <a:solidFill>
                                        <a:prstClr val="black"/>
                                      </a:solidFill>
                                      <a:latin typeface="Cambria Math" panose="02040503050406030204" pitchFamily="18" charset="0"/>
                                      <a:ea typeface="Times New Roman" panose="02020603050405020304" pitchFamily="18" charset="0"/>
                                    </a:rPr>
                                    <m:t>2</m:t>
                                  </m:r>
                                </m:den>
                              </m:f>
                            </m:e>
                          </m:eqArr>
                        </m:e>
                      </m:d>
                      <m:r>
                        <a:rPr lang="vi-VN"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i="1">
                              <a:solidFill>
                                <a:prstClr val="black"/>
                              </a:solidFill>
                              <a:latin typeface="Cambria Math" panose="02040503050406030204" pitchFamily="18" charset="0"/>
                              <a:ea typeface="Times New Roman" panose="02020603050405020304" pitchFamily="18" charset="0"/>
                            </a:rPr>
                          </m:ctrlPr>
                        </m:dPr>
                        <m:e>
                          <m:eqArr>
                            <m:eqArrPr>
                              <m:ctrlPr>
                                <a:rPr lang="en-US" i="1">
                                  <a:solidFill>
                                    <a:prstClr val="black"/>
                                  </a:solidFill>
                                  <a:latin typeface="Cambria Math" panose="02040503050406030204" pitchFamily="18" charset="0"/>
                                  <a:ea typeface="Times New Roman" panose="02020603050405020304" pitchFamily="18" charset="0"/>
                                </a:rPr>
                              </m:ctrlPr>
                            </m:eqArrPr>
                            <m:e>
                              <m:r>
                                <a:rPr lang="vi-VN" i="1">
                                  <a:solidFill>
                                    <a:prstClr val="black"/>
                                  </a:solidFill>
                                  <a:latin typeface="Cambria Math" panose="02040503050406030204" pitchFamily="18" charset="0"/>
                                  <a:ea typeface="Times New Roman" panose="02020603050405020304" pitchFamily="18" charset="0"/>
                                </a:rPr>
                                <m:t>&amp;</m:t>
                              </m:r>
                              <m:r>
                                <a:rPr lang="vi-VN" i="1">
                                  <a:solidFill>
                                    <a:prstClr val="black"/>
                                  </a:solidFill>
                                  <a:latin typeface="Cambria Math" panose="02040503050406030204" pitchFamily="18" charset="0"/>
                                  <a:ea typeface="Times New Roman" panose="02020603050405020304" pitchFamily="18" charset="0"/>
                                </a:rPr>
                                <m:t>𝑥</m:t>
                              </m:r>
                              <m:r>
                                <a:rPr lang="vi-VN" i="1">
                                  <a:solidFill>
                                    <a:prstClr val="black"/>
                                  </a:solidFill>
                                  <a:latin typeface="Cambria Math" panose="02040503050406030204" pitchFamily="18" charset="0"/>
                                  <a:ea typeface="Times New Roman" panose="02020603050405020304" pitchFamily="18" charset="0"/>
                                </a:rPr>
                                <m:t>=0(</m:t>
                              </m:r>
                              <m:r>
                                <m:rPr>
                                  <m:nor/>
                                </m:rPr>
                                <a:rPr lang="vi-VN">
                                  <a:solidFill>
                                    <a:prstClr val="black"/>
                                  </a:solidFill>
                                  <a:latin typeface="Cambria Math" panose="02040503050406030204" pitchFamily="18" charset="0"/>
                                  <a:ea typeface="Times New Roman" panose="02020603050405020304" pitchFamily="18" charset="0"/>
                                </a:rPr>
                                <m:t>l</m:t>
                              </m:r>
                              <m:r>
                                <m:rPr>
                                  <m:sty m:val="p"/>
                                </m:rPr>
                                <a:rPr lang="en-US">
                                  <a:solidFill>
                                    <a:prstClr val="black"/>
                                  </a:solidFill>
                                  <a:latin typeface="Cambria Math" panose="02040503050406030204" pitchFamily="18" charset="0"/>
                                  <a:ea typeface="Times New Roman" panose="02020603050405020304" pitchFamily="18" charset="0"/>
                                </a:rPr>
                                <m:t>o</m:t>
                              </m:r>
                              <m:r>
                                <a:rPr lang="en-US">
                                  <a:solidFill>
                                    <a:prstClr val="black"/>
                                  </a:solidFill>
                                  <a:latin typeface="Cambria Math" panose="02040503050406030204" pitchFamily="18" charset="0"/>
                                  <a:ea typeface="Times New Roman" panose="02020603050405020304" pitchFamily="18" charset="0"/>
                                </a:rPr>
                                <m:t>ạ</m:t>
                              </m:r>
                              <m:r>
                                <m:rPr>
                                  <m:sty m:val="p"/>
                                </m:rPr>
                                <a:rPr lang="en-US">
                                  <a:solidFill>
                                    <a:prstClr val="black"/>
                                  </a:solidFill>
                                  <a:latin typeface="Cambria Math" panose="02040503050406030204" pitchFamily="18" charset="0"/>
                                  <a:ea typeface="Times New Roman" panose="02020603050405020304" pitchFamily="18" charset="0"/>
                                </a:rPr>
                                <m:t>i</m:t>
                              </m:r>
                              <m:r>
                                <a:rPr lang="vi-VN">
                                  <a:solidFill>
                                    <a:prstClr val="black"/>
                                  </a:solidFill>
                                  <a:latin typeface="Cambria Math" panose="02040503050406030204" pitchFamily="18" charset="0"/>
                                  <a:ea typeface="Times New Roman" panose="02020603050405020304" pitchFamily="18" charset="0"/>
                                </a:rPr>
                                <m:t>)</m:t>
                              </m:r>
                            </m:e>
                            <m:e>
                              <m:r>
                                <a:rPr lang="vi-VN" i="1">
                                  <a:solidFill>
                                    <a:prstClr val="black"/>
                                  </a:solidFill>
                                  <a:latin typeface="Cambria Math" panose="02040503050406030204" pitchFamily="18" charset="0"/>
                                  <a:ea typeface="Times New Roman" panose="02020603050405020304" pitchFamily="18" charset="0"/>
                                </a:rPr>
                                <m:t>&amp;</m:t>
                              </m:r>
                              <m:r>
                                <a:rPr lang="vi-VN" i="1">
                                  <a:solidFill>
                                    <a:prstClr val="black"/>
                                  </a:solidFill>
                                  <a:latin typeface="Cambria Math" panose="02040503050406030204" pitchFamily="18" charset="0"/>
                                  <a:ea typeface="Times New Roman" panose="02020603050405020304" pitchFamily="18" charset="0"/>
                                </a:rPr>
                                <m:t>𝑥</m:t>
                              </m:r>
                              <m:r>
                                <a:rPr lang="vi-VN" i="1">
                                  <a:solidFill>
                                    <a:prstClr val="black"/>
                                  </a:solidFill>
                                  <a:latin typeface="Cambria Math" panose="02040503050406030204" pitchFamily="18" charset="0"/>
                                  <a:ea typeface="Times New Roman" panose="02020603050405020304" pitchFamily="18" charset="0"/>
                                </a:rPr>
                                <m:t>=</m:t>
                              </m:r>
                              <m:f>
                                <m:fPr>
                                  <m:ctrlPr>
                                    <a:rPr lang="en-US" i="1">
                                      <a:solidFill>
                                        <a:prstClr val="black"/>
                                      </a:solidFill>
                                      <a:latin typeface="Cambria Math" panose="02040503050406030204" pitchFamily="18" charset="0"/>
                                      <a:ea typeface="Times New Roman" panose="02020603050405020304" pitchFamily="18" charset="0"/>
                                    </a:rPr>
                                  </m:ctrlPr>
                                </m:fPr>
                                <m:num>
                                  <m:r>
                                    <a:rPr lang="vi-VN" i="1">
                                      <a:solidFill>
                                        <a:prstClr val="black"/>
                                      </a:solidFill>
                                      <a:latin typeface="Cambria Math" panose="02040503050406030204" pitchFamily="18" charset="0"/>
                                      <a:ea typeface="Times New Roman" panose="02020603050405020304" pitchFamily="18" charset="0"/>
                                    </a:rPr>
                                    <m:t>1</m:t>
                                  </m:r>
                                </m:num>
                                <m:den>
                                  <m:rad>
                                    <m:radPr>
                                      <m:degHide m:val="on"/>
                                      <m:ctrlPr>
                                        <a:rPr lang="en-US" i="1">
                                          <a:solidFill>
                                            <a:prstClr val="black"/>
                                          </a:solidFill>
                                          <a:latin typeface="Cambria Math" panose="02040503050406030204" pitchFamily="18" charset="0"/>
                                          <a:ea typeface="Times New Roman" panose="02020603050405020304" pitchFamily="18" charset="0"/>
                                        </a:rPr>
                                      </m:ctrlPr>
                                    </m:radPr>
                                    <m:deg/>
                                    <m:e>
                                      <m:r>
                                        <a:rPr lang="vi-VN" i="1">
                                          <a:solidFill>
                                            <a:prstClr val="black"/>
                                          </a:solidFill>
                                          <a:latin typeface="Cambria Math" panose="02040503050406030204" pitchFamily="18" charset="0"/>
                                          <a:ea typeface="Times New Roman" panose="02020603050405020304" pitchFamily="18" charset="0"/>
                                        </a:rPr>
                                        <m:t>𝑒</m:t>
                                      </m:r>
                                    </m:e>
                                  </m:rad>
                                </m:den>
                              </m:f>
                              <m:r>
                                <a:rPr lang="vi-VN" i="1">
                                  <a:solidFill>
                                    <a:prstClr val="black"/>
                                  </a:solidFill>
                                  <a:latin typeface="Cambria Math" panose="02040503050406030204" pitchFamily="18" charset="0"/>
                                  <a:ea typeface="Times New Roman" panose="02020603050405020304" pitchFamily="18" charset="0"/>
                                </a:rPr>
                                <m:t>(</m:t>
                              </m:r>
                              <m:r>
                                <m:rPr>
                                  <m:nor/>
                                </m:rPr>
                                <a:rPr lang="en-US">
                                  <a:solidFill>
                                    <a:prstClr val="black"/>
                                  </a:solidFill>
                                  <a:latin typeface="Cambria Math" panose="02040503050406030204" pitchFamily="18" charset="0"/>
                                  <a:ea typeface="Times New Roman" panose="02020603050405020304" pitchFamily="18" charset="0"/>
                                </a:rPr>
                                <m:t>nh</m:t>
                              </m:r>
                              <m:r>
                                <a:rPr lang="en-US" i="1">
                                  <a:solidFill>
                                    <a:prstClr val="black"/>
                                  </a:solidFill>
                                  <a:latin typeface="Cambria Math" panose="02040503050406030204" pitchFamily="18" charset="0"/>
                                  <a:ea typeface="Times New Roman" panose="02020603050405020304" pitchFamily="18" charset="0"/>
                                </a:rPr>
                                <m:t>ậ</m:t>
                              </m:r>
                              <m:r>
                                <a:rPr lang="en-US" i="1">
                                  <a:solidFill>
                                    <a:prstClr val="black"/>
                                  </a:solidFill>
                                  <a:latin typeface="Cambria Math" panose="02040503050406030204" pitchFamily="18" charset="0"/>
                                  <a:ea typeface="Times New Roman" panose="02020603050405020304" pitchFamily="18" charset="0"/>
                                </a:rPr>
                                <m:t>𝑛</m:t>
                              </m:r>
                              <m:r>
                                <a:rPr lang="en-US" i="1">
                                  <a:solidFill>
                                    <a:prstClr val="black"/>
                                  </a:solidFill>
                                  <a:latin typeface="Cambria Math" panose="02040503050406030204" pitchFamily="18" charset="0"/>
                                  <a:ea typeface="Times New Roman" panose="02020603050405020304" pitchFamily="18" charset="0"/>
                                </a:rPr>
                                <m:t>)</m:t>
                              </m:r>
                            </m:e>
                          </m:eqArr>
                        </m:e>
                      </m:d>
                    </m:oMath>
                  </m:oMathPara>
                </a14:m>
                <a:endParaRPr lang="vi-VN" dirty="0"/>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0" y="50103"/>
                <a:ext cx="12192000" cy="6807897"/>
              </a:xfrm>
              <a:blipFill rotWithShape="1">
                <a:blip r:embed="rId3"/>
                <a:stretch>
                  <a:fillRect l="-1250" t="-806"/>
                </a:stretch>
              </a:blipFill>
            </p:spPr>
            <p:txBody>
              <a:bodyPr/>
              <a:lstStyle/>
              <a:p>
                <a:r>
                  <a:rPr lang="en-US">
                    <a:noFill/>
                  </a:rPr>
                  <a:t> </a:t>
                </a:r>
              </a:p>
            </p:txBody>
          </p:sp>
        </mc:Fallback>
      </mc:AlternateContent>
    </p:spTree>
    <p:extLst>
      <p:ext uri="{BB962C8B-B14F-4D97-AF65-F5344CB8AC3E}">
        <p14:creationId xmlns:p14="http://schemas.microsoft.com/office/powerpoint/2010/main" val="167465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178173" y="50103"/>
                <a:ext cx="11902993" cy="6807897"/>
              </a:xfrm>
            </p:spPr>
            <p:txBody>
              <a:bodyPr>
                <a:noAutofit/>
              </a:bodyPr>
              <a:lstStyle/>
              <a:p>
                <a:pPr marL="0" lvl="0" indent="635" algn="just">
                  <a:lnSpc>
                    <a:spcPct val="115000"/>
                  </a:lnSpc>
                  <a:spcBef>
                    <a:spcPts val="600"/>
                  </a:spcBef>
                  <a:buNone/>
                </a:pPr>
                <a:r>
                  <a:rPr lang="en-US" sz="3200" b="1" dirty="0" err="1" smtClean="0">
                    <a:solidFill>
                      <a:srgbClr val="FF0000"/>
                    </a:solidFill>
                  </a:rPr>
                  <a:t>Câu</a:t>
                </a:r>
                <a:r>
                  <a:rPr lang="en-US" sz="3200" b="1" dirty="0">
                    <a:solidFill>
                      <a:srgbClr val="FF0000"/>
                    </a:solidFill>
                  </a:rPr>
                  <a:t> </a:t>
                </a:r>
                <a:r>
                  <a:rPr lang="en-US" sz="3200" b="1" dirty="0" smtClean="0">
                    <a:solidFill>
                      <a:srgbClr val="FF0000"/>
                    </a:solidFill>
                  </a:rPr>
                  <a:t>45. </a:t>
                </a:r>
                <a:r>
                  <a:rPr lang="nl-NL" sz="3200" dirty="0">
                    <a:solidFill>
                      <a:prstClr val="black"/>
                    </a:solidFill>
                    <a:latin typeface="Times New Roman" panose="02020603050405020304" pitchFamily="18" charset="0"/>
                    <a:ea typeface="Times New Roman" panose="02020603050405020304" pitchFamily="18" charset="0"/>
                  </a:rPr>
                  <a:t>Cho hàm số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𝑙𝑛</m:t>
                        </m:r>
                      </m:fName>
                      <m:e>
                        <m:r>
                          <a:rPr lang="vi-VN"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nl-NL" sz="3200" dirty="0">
                    <a:solidFill>
                      <a:prstClr val="black"/>
                    </a:solidFill>
                    <a:latin typeface="Times New Roman" panose="02020603050405020304" pitchFamily="18" charset="0"/>
                    <a:ea typeface="Times New Roman" panose="02020603050405020304" pitchFamily="18" charset="0"/>
                  </a:rPr>
                  <a:t>. Bất phương trình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𝑓</m:t>
                        </m:r>
                      </m:e>
                      <m:sup>
                        <m:r>
                          <a:rPr lang="nl-NL"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nl-NL" sz="3200" i="1">
                        <a:solidFill>
                          <a:prstClr val="black"/>
                        </a:solidFill>
                        <a:latin typeface="Cambria Math" panose="02040503050406030204" pitchFamily="18" charset="0"/>
                        <a:ea typeface="Times New Roman" panose="02020603050405020304" pitchFamily="18" charset="0"/>
                      </a:rPr>
                      <m:t>−</m:t>
                    </m:r>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5&gt;0</m:t>
                    </m:r>
                  </m:oMath>
                </a14:m>
                <a:r>
                  <a:rPr lang="nl-NL" sz="3200" dirty="0">
                    <a:solidFill>
                      <a:prstClr val="black"/>
                    </a:solidFill>
                    <a:latin typeface="Times New Roman" panose="02020603050405020304" pitchFamily="18" charset="0"/>
                    <a:ea typeface="Times New Roman" panose="02020603050405020304" pitchFamily="18" charset="0"/>
                  </a:rPr>
                  <a:t> có bao nhiêu nghiệm nguyên?</a:t>
                </a:r>
                <a:endParaRPr lang="en-US" sz="3200" dirty="0">
                  <a:solidFill>
                    <a:prstClr val="black"/>
                  </a:solidFill>
                </a:endParaRPr>
              </a:p>
              <a:p>
                <a:pPr marL="0" lvl="0" indent="635" algn="just">
                  <a:lnSpc>
                    <a:spcPct val="115000"/>
                  </a:lnSpc>
                  <a:spcBef>
                    <a:spcPts val="0"/>
                  </a:spcBef>
                  <a:buNone/>
                  <a:tabLst>
                    <a:tab pos="3599815" algn="l"/>
                    <a:tab pos="5039995" algn="l"/>
                  </a:tabLst>
                </a:pP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nl-NL" sz="32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5</m:t>
                    </m:r>
                  </m:oMath>
                </a14:m>
                <a:r>
                  <a:rPr lang="nl-NL"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nl-NL" sz="32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nl-NL"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oMath>
                </a14:m>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ea typeface="Calibri" panose="020F0502020204030204" pitchFamily="34" charset="0"/>
                  <a:cs typeface="Times New Roman" panose="02020603050405020304" pitchFamily="18" charset="0"/>
                </a:endParaRPr>
              </a:p>
              <a:p>
                <a:pPr marL="0" indent="0" algn="just">
                  <a:lnSpc>
                    <a:spcPct val="100000"/>
                  </a:lnSpc>
                  <a:buNone/>
                </a:pPr>
                <a:r>
                  <a:rPr lang="en-US" sz="3200" b="1" dirty="0" err="1" smtClean="0">
                    <a:solidFill>
                      <a:srgbClr val="3333FF"/>
                    </a:solidFill>
                  </a:rPr>
                  <a:t>Lời</a:t>
                </a:r>
                <a:r>
                  <a:rPr lang="en-US" sz="3200" b="1" dirty="0" smtClean="0">
                    <a:solidFill>
                      <a:srgbClr val="3333FF"/>
                    </a:solidFill>
                  </a:rPr>
                  <a:t> </a:t>
                </a:r>
                <a:r>
                  <a:rPr lang="en-US" sz="3200" b="1" dirty="0" err="1" smtClean="0">
                    <a:solidFill>
                      <a:srgbClr val="3333FF"/>
                    </a:solidFill>
                  </a:rPr>
                  <a:t>giải</a:t>
                </a:r>
                <a:r>
                  <a:rPr lang="en-US" sz="3200" b="1" dirty="0" smtClean="0">
                    <a:solidFill>
                      <a:srgbClr val="3333FF"/>
                    </a:solidFill>
                  </a:rPr>
                  <a:t>	</a:t>
                </a:r>
                <a:r>
                  <a:rPr lang="en-US" sz="3200" b="1" dirty="0" err="1" smtClean="0">
                    <a:solidFill>
                      <a:srgbClr val="FF0000"/>
                    </a:solidFill>
                  </a:rPr>
                  <a:t>Chọn</a:t>
                </a:r>
                <a:r>
                  <a:rPr lang="en-US" sz="3200" b="1" dirty="0" smtClean="0">
                    <a:solidFill>
                      <a:srgbClr val="FF0000"/>
                    </a:solidFill>
                  </a:rPr>
                  <a:t> C</a:t>
                </a:r>
              </a:p>
              <a:p>
                <a:pPr marL="457200" lvl="0" indent="0">
                  <a:lnSpc>
                    <a:spcPct val="115000"/>
                  </a:lnSpc>
                  <a:spcBef>
                    <a:spcPts val="0"/>
                  </a:spcBef>
                  <a:buNone/>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en-US" sz="3200" i="1">
                        <a:solidFill>
                          <a:prstClr val="black"/>
                        </a:solidFill>
                        <a:latin typeface="Cambria Math" panose="02040503050406030204" pitchFamily="18" charset="0"/>
                        <a:ea typeface="Times New Roman" panose="02020603050405020304" pitchFamily="18" charset="0"/>
                      </a:rPr>
                      <m:t>=4</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+2</m:t>
                    </m:r>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𝑙𝑛</m:t>
                        </m:r>
                      </m:fName>
                      <m:e>
                        <m:r>
                          <a:rPr lang="en-US" sz="3200" i="1">
                            <a:solidFill>
                              <a:prstClr val="black"/>
                            </a:solidFill>
                            <a:latin typeface="Cambria Math" panose="02040503050406030204" pitchFamily="18" charset="0"/>
                            <a:ea typeface="Times New Roman" panose="02020603050405020304" pitchFamily="18" charset="0"/>
                          </a:rPr>
                          <m:t>𝑥</m:t>
                        </m:r>
                      </m:e>
                    </m:func>
                  </m:oMath>
                </a14:m>
                <a:r>
                  <a:rPr lang="nl-NL" sz="3200" dirty="0">
                    <a:solidFill>
                      <a:prstClr val="black"/>
                    </a:solidFill>
                    <a:latin typeface="Times New Roman" panose="02020603050405020304" pitchFamily="18" charset="0"/>
                    <a:ea typeface="Times New Roman" panose="02020603050405020304" pitchFamily="18" charset="0"/>
                  </a:rPr>
                  <a:t>, điều kiện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&gt;0</m:t>
                    </m:r>
                  </m:oMath>
                </a14:m>
                <a:r>
                  <a:rPr lang="nl-NL"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marL="457200" lvl="0" indent="0">
                  <a:lnSpc>
                    <a:spcPct val="115000"/>
                  </a:lnSpc>
                  <a:spcBef>
                    <a:spcPts val="0"/>
                  </a:spcBef>
                  <a:buNone/>
                </a:pP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r>
                          <a:rPr lang="nl-NL"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nl-NL" sz="3200" i="1">
                        <a:solidFill>
                          <a:prstClr val="black"/>
                        </a:solidFill>
                        <a:latin typeface="Cambria Math" panose="02040503050406030204" pitchFamily="18" charset="0"/>
                        <a:ea typeface="Times New Roman" panose="02020603050405020304" pitchFamily="18" charset="0"/>
                      </a:rPr>
                      <m:t>=4+</m:t>
                    </m:r>
                    <m:f>
                      <m:fPr>
                        <m:ctrlPr>
                          <a:rPr lang="en-US" sz="3200" i="1">
                            <a:solidFill>
                              <a:prstClr val="black"/>
                            </a:solidFill>
                            <a:latin typeface="Cambria Math" panose="02040503050406030204" pitchFamily="18" charset="0"/>
                            <a:ea typeface="Times New Roman" panose="02020603050405020304" pitchFamily="18" charset="0"/>
                          </a:rPr>
                        </m:ctrlPr>
                      </m:fPr>
                      <m:num>
                        <m:r>
                          <a:rPr lang="nl-NL" sz="3200" i="1">
                            <a:solidFill>
                              <a:prstClr val="black"/>
                            </a:solidFill>
                            <a:latin typeface="Cambria Math" panose="02040503050406030204" pitchFamily="18" charset="0"/>
                            <a:ea typeface="Times New Roman" panose="02020603050405020304" pitchFamily="18" charset="0"/>
                          </a:rPr>
                          <m:t>2</m:t>
                        </m:r>
                      </m:num>
                      <m:den>
                        <m:r>
                          <a:rPr lang="en-US" sz="3200" i="1">
                            <a:solidFill>
                              <a:prstClr val="black"/>
                            </a:solidFill>
                            <a:latin typeface="Cambria Math" panose="02040503050406030204" pitchFamily="18" charset="0"/>
                            <a:ea typeface="Times New Roman" panose="02020603050405020304" pitchFamily="18" charset="0"/>
                          </a:rPr>
                          <m:t>𝑥</m:t>
                        </m:r>
                      </m:den>
                    </m:f>
                  </m:oMath>
                </a14:m>
                <a:r>
                  <a:rPr lang="nl-NL"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r>
                          <a:rPr lang="nl-NL"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nl-NL" sz="3200" i="1">
                        <a:solidFill>
                          <a:prstClr val="black"/>
                        </a:solidFill>
                        <a:latin typeface="Cambria Math" panose="02040503050406030204" pitchFamily="18" charset="0"/>
                        <a:ea typeface="Times New Roman" panose="02020603050405020304" pitchFamily="18" charset="0"/>
                      </a:rPr>
                      <m:t>−5&gt;0⇔</m:t>
                    </m:r>
                    <m:f>
                      <m:fPr>
                        <m:ctrlPr>
                          <a:rPr lang="en-US" sz="3200" i="1">
                            <a:solidFill>
                              <a:prstClr val="black"/>
                            </a:solidFill>
                            <a:latin typeface="Cambria Math" panose="02040503050406030204" pitchFamily="18" charset="0"/>
                            <a:ea typeface="Times New Roman" panose="02020603050405020304" pitchFamily="18" charset="0"/>
                          </a:rPr>
                        </m:ctrlPr>
                      </m:fPr>
                      <m:num>
                        <m:r>
                          <a:rPr lang="nl-NL" sz="3200" i="1">
                            <a:solidFill>
                              <a:prstClr val="black"/>
                            </a:solidFill>
                            <a:latin typeface="Cambria Math" panose="02040503050406030204" pitchFamily="18" charset="0"/>
                            <a:ea typeface="Times New Roman" panose="02020603050405020304" pitchFamily="18" charset="0"/>
                          </a:rPr>
                          <m:t>2</m:t>
                        </m:r>
                      </m:num>
                      <m:den>
                        <m:r>
                          <a:rPr lang="en-US" sz="3200" i="1">
                            <a:solidFill>
                              <a:prstClr val="black"/>
                            </a:solidFill>
                            <a:latin typeface="Cambria Math" panose="02040503050406030204" pitchFamily="18" charset="0"/>
                            <a:ea typeface="Times New Roman" panose="02020603050405020304" pitchFamily="18" charset="0"/>
                          </a:rPr>
                          <m:t>𝑥</m:t>
                        </m:r>
                      </m:den>
                    </m:f>
                    <m:r>
                      <a:rPr lang="nl-NL" sz="3200" i="1">
                        <a:solidFill>
                          <a:prstClr val="black"/>
                        </a:solidFill>
                        <a:latin typeface="Cambria Math" panose="02040503050406030204" pitchFamily="18" charset="0"/>
                        <a:ea typeface="Times New Roman" panose="02020603050405020304" pitchFamily="18" charset="0"/>
                      </a:rPr>
                      <m:t>−1&gt;0⇔</m:t>
                    </m:r>
                    <m:f>
                      <m:fPr>
                        <m:ctrlPr>
                          <a:rPr lang="en-US" sz="3200" i="1">
                            <a:solidFill>
                              <a:prstClr val="black"/>
                            </a:solidFill>
                            <a:latin typeface="Cambria Math" panose="02040503050406030204" pitchFamily="18" charset="0"/>
                            <a:ea typeface="Times New Roman" panose="02020603050405020304" pitchFamily="18" charset="0"/>
                          </a:rPr>
                        </m:ctrlPr>
                      </m:fPr>
                      <m:num>
                        <m:r>
                          <a:rPr lang="nl-NL"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𝑥</m:t>
                        </m:r>
                      </m:num>
                      <m:den>
                        <m:r>
                          <a:rPr lang="en-US" sz="3200" i="1">
                            <a:solidFill>
                              <a:prstClr val="black"/>
                            </a:solidFill>
                            <a:latin typeface="Cambria Math" panose="02040503050406030204" pitchFamily="18" charset="0"/>
                            <a:ea typeface="Times New Roman" panose="02020603050405020304" pitchFamily="18" charset="0"/>
                          </a:rPr>
                          <m:t>𝑥</m:t>
                        </m:r>
                      </m:den>
                    </m:f>
                    <m:r>
                      <a:rPr lang="nl-NL" sz="3200" i="1">
                        <a:solidFill>
                          <a:prstClr val="black"/>
                        </a:solidFill>
                        <a:latin typeface="Cambria Math" panose="02040503050406030204" pitchFamily="18" charset="0"/>
                        <a:ea typeface="Times New Roman" panose="02020603050405020304" pitchFamily="18" charset="0"/>
                      </a:rPr>
                      <m:t>&gt;0⇔</m:t>
                    </m:r>
                    <m:r>
                      <a:rPr lang="en-US"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nl-NL" sz="3200" i="1">
                            <a:solidFill>
                              <a:prstClr val="black"/>
                            </a:solidFill>
                            <a:latin typeface="Cambria Math" panose="02040503050406030204" pitchFamily="18" charset="0"/>
                            <a:ea typeface="Times New Roman" panose="02020603050405020304" pitchFamily="18" charset="0"/>
                          </a:rPr>
                          <m:t>0;2</m:t>
                        </m:r>
                      </m:e>
                    </m:d>
                  </m:oMath>
                </a14:m>
                <a:r>
                  <a:rPr lang="nl-NL" sz="3200" dirty="0">
                    <a:solidFill>
                      <a:prstClr val="black"/>
                    </a:solidFill>
                    <a:latin typeface="Times New Roman" panose="02020603050405020304" pitchFamily="18" charset="0"/>
                    <a:ea typeface="Times New Roman" panose="02020603050405020304" pitchFamily="18" charset="0"/>
                  </a:rPr>
                  <a:t> (thỏa điều kiện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&gt;0</m:t>
                    </m:r>
                  </m:oMath>
                </a14:m>
                <a:r>
                  <a:rPr lang="nl-NL" sz="3200" dirty="0">
                    <a:solidFill>
                      <a:prstClr val="black"/>
                    </a:solidFill>
                    <a:latin typeface="Times New Roman" panose="02020603050405020304" pitchFamily="18" charset="0"/>
                    <a:ea typeface="Times New Roman" panose="02020603050405020304" pitchFamily="18" charset="0"/>
                  </a:rPr>
                  <a:t>), mà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nl-NL" sz="3200" i="1">
                        <a:solidFill>
                          <a:prstClr val="black"/>
                        </a:solidFill>
                        <a:latin typeface="Cambria Math" panose="02040503050406030204" pitchFamily="18" charset="0"/>
                        <a:ea typeface="Times New Roman" panose="02020603050405020304" pitchFamily="18" charset="0"/>
                      </a:rPr>
                      <m:t>ℤ</m:t>
                    </m:r>
                  </m:oMath>
                </a14:m>
                <a:r>
                  <a:rPr lang="nl-NL"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marL="457200" lvl="0" indent="0">
                  <a:lnSpc>
                    <a:spcPct val="115000"/>
                  </a:lnSpc>
                  <a:spcBef>
                    <a:spcPts val="0"/>
                  </a:spcBef>
                  <a:buNone/>
                </a:pPr>
                <a:r>
                  <a:rPr lang="nl-NL" sz="3200" dirty="0">
                    <a:solidFill>
                      <a:srgbClr val="0D0D0D"/>
                    </a:solidFill>
                    <a:latin typeface="Times New Roman" panose="02020603050405020304" pitchFamily="18" charset="0"/>
                    <a:ea typeface="Times New Roman" panose="02020603050405020304" pitchFamily="18" charset="0"/>
                  </a:rPr>
                  <a:t>Suy ra </a:t>
                </a:r>
                <a14:m>
                  <m:oMath xmlns:m="http://schemas.openxmlformats.org/officeDocument/2006/math">
                    <m:r>
                      <a:rPr lang="en-US" sz="3200" i="1">
                        <a:solidFill>
                          <a:srgbClr val="0D0D0D"/>
                        </a:solidFill>
                        <a:latin typeface="Cambria Math" panose="02040503050406030204" pitchFamily="18" charset="0"/>
                        <a:ea typeface="Times New Roman" panose="02020603050405020304" pitchFamily="18" charset="0"/>
                      </a:rPr>
                      <m:t>𝑥</m:t>
                    </m:r>
                    <m:r>
                      <a:rPr lang="nl-NL" sz="3200" i="1">
                        <a:solidFill>
                          <a:srgbClr val="0D0D0D"/>
                        </a:solidFill>
                        <a:latin typeface="Cambria Math" panose="02040503050406030204" pitchFamily="18" charset="0"/>
                        <a:ea typeface="Times New Roman" panose="02020603050405020304" pitchFamily="18" charset="0"/>
                      </a:rPr>
                      <m:t>=1</m:t>
                    </m:r>
                  </m:oMath>
                </a14:m>
                <a:r>
                  <a:rPr lang="nl-NL" sz="3200" dirty="0">
                    <a:solidFill>
                      <a:srgbClr val="0D0D0D"/>
                    </a:solidFill>
                    <a:latin typeface="Times New Roman" panose="02020603050405020304" pitchFamily="18" charset="0"/>
                    <a:ea typeface="Times New Roman" panose="02020603050405020304" pitchFamily="18" charset="0"/>
                  </a:rPr>
                  <a:t>. Vậy có bất phương trình có một nghiệm nguyên.</a:t>
                </a:r>
                <a:endParaRPr lang="en-US" sz="3200" dirty="0">
                  <a:solidFill>
                    <a:prstClr val="black"/>
                  </a:solidFill>
                  <a:latin typeface="Times New Roman" panose="02020603050405020304" pitchFamily="18" charset="0"/>
                  <a:ea typeface="Times New Roman" panose="02020603050405020304" pitchFamily="18" charset="0"/>
                </a:endParaRPr>
              </a:p>
              <a:p>
                <a:pPr marL="0" indent="0" algn="just">
                  <a:lnSpc>
                    <a:spcPct val="100000"/>
                  </a:lnSpc>
                  <a:buNone/>
                </a:pPr>
                <a:endParaRPr lang="vi-VN" sz="3200" dirty="0"/>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178173" y="50103"/>
                <a:ext cx="11902993" cy="6807897"/>
              </a:xfrm>
              <a:blipFill rotWithShape="1">
                <a:blip r:embed="rId2"/>
                <a:stretch>
                  <a:fillRect l="-1280" t="-806" r="-512"/>
                </a:stretch>
              </a:blipFill>
            </p:spPr>
            <p:txBody>
              <a:bodyPr/>
              <a:lstStyle/>
              <a:p>
                <a:r>
                  <a:rPr lang="en-US">
                    <a:noFill/>
                  </a:rPr>
                  <a:t> </a:t>
                </a:r>
              </a:p>
            </p:txBody>
          </p:sp>
        </mc:Fallback>
      </mc:AlternateContent>
    </p:spTree>
    <p:extLst>
      <p:ext uri="{BB962C8B-B14F-4D97-AF65-F5344CB8AC3E}">
        <p14:creationId xmlns:p14="http://schemas.microsoft.com/office/powerpoint/2010/main" val="415602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0" y="1"/>
                <a:ext cx="12192000" cy="6553200"/>
              </a:xfrm>
            </p:spPr>
            <p:txBody>
              <a:bodyPr>
                <a:noAutofit/>
              </a:bodyPr>
              <a:lstStyle/>
              <a:p>
                <a:pPr marL="0" indent="0">
                  <a:lnSpc>
                    <a:spcPct val="100000"/>
                  </a:lnSpc>
                  <a:buNone/>
                </a:pPr>
                <a:r>
                  <a:rPr lang="en-US" sz="3200" b="1" dirty="0">
                    <a:solidFill>
                      <a:srgbClr val="3333FF"/>
                    </a:solidFill>
                  </a:rPr>
                  <a:t>Câu 46. </a:t>
                </a:r>
                <a:r>
                  <a:rPr lang="nl-NL" sz="3200" dirty="0">
                    <a:latin typeface="Times New Roman" panose="02020603050405020304" pitchFamily="18" charset="0"/>
                    <a:ea typeface="Times New Roman" panose="02020603050405020304" pitchFamily="18" charset="0"/>
                  </a:rPr>
                  <a:t>Cho hàm số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𝑦</m:t>
                    </m:r>
                    <m:r>
                      <a:rPr lang="nl-NL"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nl-NL" sz="3200" dirty="0">
                    <a:latin typeface="Times New Roman" panose="02020603050405020304" pitchFamily="18" charset="0"/>
                    <a:ea typeface="Times New Roman" panose="02020603050405020304" pitchFamily="18" charset="0"/>
                  </a:rPr>
                  <a:t>. Hàm số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𝑦</m:t>
                    </m:r>
                    <m:r>
                      <a:rPr lang="nl-NL" sz="32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𝑓</m:t>
                        </m:r>
                      </m:e>
                      <m:sup>
                        <m:r>
                          <a:rPr lang="nl-NL" sz="3200" i="1">
                            <a:latin typeface="Cambria Math" panose="02040503050406030204" pitchFamily="18" charset="0"/>
                            <a:ea typeface="Times New Roman" panose="02020603050405020304" pitchFamily="18" charset="0"/>
                          </a:rPr>
                          <m:t>′</m:t>
                        </m:r>
                      </m:sup>
                    </m:sSup>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nl-NL" sz="3200" dirty="0">
                    <a:latin typeface="Times New Roman" panose="02020603050405020304" pitchFamily="18" charset="0"/>
                    <a:ea typeface="Times New Roman" panose="02020603050405020304" pitchFamily="18" charset="0"/>
                  </a:rPr>
                  <a:t> có đồ thị như hình vẽ </a:t>
                </a:r>
                <a:r>
                  <a:rPr lang="nl-NL" sz="3200" dirty="0" smtClean="0">
                    <a:latin typeface="Times New Roman" panose="02020603050405020304" pitchFamily="18" charset="0"/>
                    <a:ea typeface="Times New Roman" panose="02020603050405020304" pitchFamily="18" charset="0"/>
                  </a:rPr>
                  <a:t>sau.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cs typeface="Times New Roman" panose="02020603050405020304" pitchFamily="18" charset="0"/>
                              </a:rPr>
                              <m:t>𝑙𝑛</m:t>
                            </m:r>
                          </m:fName>
                          <m:e>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e>
                        </m:func>
                      </m:e>
                    </m:d>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a typeface="Calibri" panose="020F0502020204030204" pitchFamily="34" charset="0"/>
                  <a:cs typeface="Times New Roman" panose="02020603050405020304" pitchFamily="18" charset="0"/>
                </a:endParaRPr>
              </a:p>
              <a:p>
                <a:pPr indent="0" algn="just">
                  <a:lnSpc>
                    <a:spcPct val="115000"/>
                  </a:lnSpc>
                  <a:spcAft>
                    <a:spcPts val="0"/>
                  </a:spcAft>
                  <a:buNone/>
                  <a:tabLst>
                    <a:tab pos="3599815" algn="l"/>
                    <a:tab pos="5039995" algn="l"/>
                  </a:tabLst>
                </a:pPr>
                <a:r>
                  <a:rPr lang="en-US"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en-US" sz="3200" i="1">
                            <a:latin typeface="Cambria Math" panose="02040503050406030204" pitchFamily="18" charset="0"/>
                            <a:ea typeface="Times New Roman" panose="02020603050405020304" pitchFamily="18" charset="0"/>
                            <a:cs typeface="Times New Roman" panose="02020603050405020304" pitchFamily="18" charset="0"/>
                          </a:rPr>
                          <m:t>;+∞</m:t>
                        </m:r>
                      </m:e>
                    </m:d>
                  </m:oMath>
                </a14:m>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en-US" sz="3200" i="1">
                            <a:latin typeface="Cambria Math" panose="02040503050406030204" pitchFamily="18" charset="0"/>
                            <a:ea typeface="Times New Roman" panose="02020603050405020304" pitchFamily="18" charset="0"/>
                            <a:cs typeface="Times New Roman" panose="02020603050405020304" pitchFamily="18" charset="0"/>
                          </a:rPr>
                          <m:t>;1</m:t>
                        </m:r>
                      </m:e>
                    </m:d>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0;</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2</m:t>
                            </m:r>
                          </m:sup>
                        </m:sSup>
                      </m:e>
                    </m:d>
                  </m:oMath>
                </a14:m>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0;</m:t>
                        </m:r>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den>
                        </m:f>
                      </m:e>
                    </m:d>
                  </m:oMath>
                </a14:m>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0" algn="just">
                  <a:lnSpc>
                    <a:spcPct val="115000"/>
                  </a:lnSpc>
                  <a:spcAft>
                    <a:spcPts val="0"/>
                  </a:spcAft>
                  <a:buNone/>
                  <a:tabLst>
                    <a:tab pos="3599815" algn="l"/>
                    <a:tab pos="5039995" algn="l"/>
                  </a:tabLs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solidFill>
                      <a:srgbClr val="00006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0066"/>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b="1" dirty="0" smtClean="0">
                    <a:solidFill>
                      <a:srgbClr val="00006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0066"/>
                    </a:solidFill>
                    <a:latin typeface="Times New Roman" panose="02020603050405020304" pitchFamily="18" charset="0"/>
                    <a:ea typeface="Calibri" panose="020F0502020204030204" pitchFamily="34" charset="0"/>
                    <a:cs typeface="Times New Roman" panose="02020603050405020304" pitchFamily="18" charset="0"/>
                  </a:rPr>
                  <a:t>giải</a:t>
                </a:r>
                <a:r>
                  <a:rPr lang="en-US" sz="3200" b="1" dirty="0" smtClean="0">
                    <a:solidFill>
                      <a:srgbClr val="00006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a:t>
                </a:r>
              </a:p>
              <a:p>
                <a:pPr indent="0" algn="just">
                  <a:lnSpc>
                    <a:spcPct val="115000"/>
                  </a:lnSpc>
                  <a:spcAft>
                    <a:spcPts val="0"/>
                  </a:spcAft>
                  <a:buNone/>
                  <a:tabLst>
                    <a:tab pos="3599815" algn="l"/>
                    <a:tab pos="5039995" algn="l"/>
                  </a:tabLst>
                </a:pPr>
                <a:endParaRPr lang="en-US" sz="3200" b="1" dirty="0">
                  <a:solidFill>
                    <a:srgbClr val="000066"/>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15000"/>
                  </a:lnSpc>
                  <a:spcBef>
                    <a:spcPts val="0"/>
                  </a:spcBef>
                  <a:buNone/>
                </a:pPr>
                <a:r>
                  <a:rPr lang="nl-NL" sz="3200" dirty="0" smtClean="0">
                    <a:solidFill>
                      <a:prstClr val="black"/>
                    </a:solidFill>
                    <a:latin typeface="Times New Roman" panose="02020603050405020304" pitchFamily="18" charset="0"/>
                    <a:ea typeface="Times New Roman" panose="02020603050405020304" pitchFamily="18" charset="0"/>
                  </a:rPr>
                  <a:t>  Hàm </a:t>
                </a:r>
                <a:r>
                  <a:rPr lang="nl-NL" sz="3200" dirty="0">
                    <a:solidFill>
                      <a:prstClr val="black"/>
                    </a:solidFill>
                    <a:latin typeface="Times New Roman" panose="02020603050405020304" pitchFamily="18" charset="0"/>
                    <a:ea typeface="Times New Roman" panose="02020603050405020304" pitchFamily="18" charset="0"/>
                  </a:rPr>
                  <a:t>số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𝑦</m:t>
                    </m:r>
                    <m:r>
                      <a:rPr lang="nl-NL"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rPr>
                        </m:ctrlPr>
                      </m:dPr>
                      <m:e>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𝑙𝑛</m:t>
                            </m:r>
                          </m:fName>
                          <m:e>
                            <m:r>
                              <a:rPr lang="en-US" sz="3200" i="1">
                                <a:solidFill>
                                  <a:prstClr val="black"/>
                                </a:solidFill>
                                <a:latin typeface="Cambria Math" panose="02040503050406030204" pitchFamily="18" charset="0"/>
                                <a:ea typeface="Times New Roman" panose="02020603050405020304" pitchFamily="18" charset="0"/>
                              </a:rPr>
                              <m:t>𝑥</m:t>
                            </m:r>
                          </m:e>
                        </m:func>
                      </m:e>
                    </m:d>
                  </m:oMath>
                </a14:m>
                <a:r>
                  <a:rPr lang="nl-NL" sz="3200" dirty="0">
                    <a:solidFill>
                      <a:prstClr val="black"/>
                    </a:solidFill>
                    <a:latin typeface="Times New Roman" panose="02020603050405020304" pitchFamily="18" charset="0"/>
                    <a:ea typeface="Times New Roman" panose="02020603050405020304" pitchFamily="18" charset="0"/>
                  </a:rPr>
                  <a:t>=</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𝑔</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oMath>
                </a14:m>
                <a:r>
                  <a:rPr lang="nl-NL" sz="3200" dirty="0" smtClean="0">
                    <a:solidFill>
                      <a:prstClr val="black"/>
                    </a:solidFill>
                    <a:latin typeface="Times New Roman" panose="02020603050405020304" pitchFamily="18" charset="0"/>
                    <a:ea typeface="Times New Roman" panose="02020603050405020304" pitchFamily="18" charset="0"/>
                  </a:rPr>
                  <a:t>.	Điều </a:t>
                </a:r>
                <a:r>
                  <a:rPr lang="nl-NL" sz="3200" dirty="0">
                    <a:solidFill>
                      <a:prstClr val="black"/>
                    </a:solidFill>
                    <a:latin typeface="Times New Roman" panose="02020603050405020304" pitchFamily="18" charset="0"/>
                    <a:ea typeface="Times New Roman" panose="02020603050405020304" pitchFamily="18" charset="0"/>
                  </a:rPr>
                  <a:t>kiện xác định: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&gt;0</m:t>
                    </m:r>
                    <m:r>
                      <a:rPr lang="en-US" sz="3200">
                        <a:solidFill>
                          <a:prstClr val="black"/>
                        </a:solidFill>
                        <a:latin typeface="Cambria Math" panose="02040503050406030204" pitchFamily="18" charset="0"/>
                        <a:ea typeface="Times New Roman" panose="02020603050405020304" pitchFamily="18" charset="0"/>
                      </a:rPr>
                      <m:t>.</m:t>
                    </m:r>
                  </m:oMath>
                </a14:m>
                <a:endParaRPr lang="nl-NL"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r>
                  <a:rPr lang="nl-NL"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𝑔</m:t>
                        </m:r>
                      </m:e>
                      <m:sup>
                        <m:r>
                          <a:rPr lang="fr-FR"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fr-FR"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fr-FR" sz="3200" i="1">
                            <a:solidFill>
                              <a:prstClr val="black"/>
                            </a:solidFill>
                            <a:latin typeface="Cambria Math" panose="02040503050406030204" pitchFamily="18" charset="0"/>
                            <a:ea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rPr>
                          <m:t>𝑥</m:t>
                        </m:r>
                      </m:den>
                    </m:f>
                    <m:r>
                      <a:rPr lang="en-US" sz="3200" i="1">
                        <a:solidFill>
                          <a:prstClr val="black"/>
                        </a:solidFill>
                        <a:latin typeface="Cambria Math" panose="02040503050406030204" pitchFamily="18" charset="0"/>
                        <a:ea typeface="Times New Roman" panose="02020603050405020304" pitchFamily="18" charset="0"/>
                      </a:rPr>
                      <m:t>𝑓</m:t>
                    </m:r>
                    <m:r>
                      <a:rPr lang="fr-FR"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𝑙𝑛</m:t>
                            </m:r>
                          </m:fName>
                          <m:e>
                            <m:r>
                              <a:rPr lang="en-US" sz="3200" i="1">
                                <a:solidFill>
                                  <a:prstClr val="black"/>
                                </a:solidFill>
                                <a:latin typeface="Cambria Math" panose="02040503050406030204" pitchFamily="18" charset="0"/>
                                <a:ea typeface="Times New Roman" panose="02020603050405020304" pitchFamily="18" charset="0"/>
                              </a:rPr>
                              <m:t>𝑥</m:t>
                            </m:r>
                          </m:e>
                        </m:func>
                      </m:e>
                    </m:d>
                  </m:oMath>
                </a14:m>
                <a:r>
                  <a:rPr lang="fr-FR" sz="3200" dirty="0" smtClean="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𝑔</m:t>
                        </m:r>
                      </m:e>
                      <m:sup>
                        <m:r>
                          <a:rPr lang="fr-FR"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e>
                    </m:d>
                    <m:r>
                      <a:rPr lang="fr-FR" sz="3200" i="1">
                        <a:solidFill>
                          <a:prstClr val="black"/>
                        </a:solidFill>
                        <a:latin typeface="Cambria Math" panose="02040503050406030204" pitchFamily="18" charset="0"/>
                        <a:ea typeface="Times New Roman" panose="02020603050405020304" pitchFamily="18" charset="0"/>
                      </a:rPr>
                      <m:t>&gt;0⇔</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r>
                          <a:rPr lang="fr-FR"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𝑙𝑛</m:t>
                            </m:r>
                          </m:fName>
                          <m:e>
                            <m:r>
                              <a:rPr lang="en-US" sz="3200" i="1">
                                <a:solidFill>
                                  <a:prstClr val="black"/>
                                </a:solidFill>
                                <a:latin typeface="Cambria Math" panose="02040503050406030204" pitchFamily="18" charset="0"/>
                                <a:ea typeface="Times New Roman" panose="02020603050405020304" pitchFamily="18" charset="0"/>
                              </a:rPr>
                              <m:t>𝑥</m:t>
                            </m:r>
                          </m:e>
                        </m:func>
                      </m:e>
                    </m:d>
                    <m:r>
                      <a:rPr lang="fr-FR" sz="3200" i="1">
                        <a:solidFill>
                          <a:prstClr val="black"/>
                        </a:solidFill>
                        <a:latin typeface="Cambria Math" panose="02040503050406030204" pitchFamily="18" charset="0"/>
                        <a:ea typeface="Times New Roman" panose="02020603050405020304" pitchFamily="18" charset="0"/>
                      </a:rPr>
                      <m:t>&gt;0</m:t>
                    </m:r>
                  </m:oMath>
                </a14:m>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vì</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𝑥</m:t>
                    </m:r>
                    <m:r>
                      <a:rPr lang="fr-FR" sz="3200" i="1">
                        <a:solidFill>
                          <a:prstClr val="black"/>
                        </a:solidFill>
                        <a:latin typeface="Cambria Math" panose="02040503050406030204" pitchFamily="18" charset="0"/>
                        <a:ea typeface="Times New Roman" panose="02020603050405020304" pitchFamily="18" charset="0"/>
                      </a:rPr>
                      <m:t>&gt;0</m:t>
                    </m:r>
                  </m:oMath>
                </a14:m>
                <a:r>
                  <a:rPr lang="fr-FR" sz="3200" dirty="0">
                    <a:solidFill>
                      <a:prstClr val="black"/>
                    </a:solidFill>
                    <a:latin typeface="Times New Roman" panose="02020603050405020304" pitchFamily="18" charset="0"/>
                    <a:ea typeface="Times New Roman" panose="02020603050405020304" pitchFamily="18" charset="0"/>
                  </a:rPr>
                  <a:t>) </a:t>
                </a:r>
                <a:endParaRPr lang="fr-FR" sz="3200" dirty="0" smtClean="0">
                  <a:solidFill>
                    <a:prstClr val="black"/>
                  </a:solidFill>
                  <a:latin typeface="Times New Roman" panose="02020603050405020304" pitchFamily="18" charset="0"/>
                  <a:ea typeface="Times New Roman" panose="02020603050405020304" pitchFamily="18" charset="0"/>
                </a:endParaRPr>
              </a:p>
              <a:p>
                <a:pPr marL="0" lvl="0" indent="0" algn="ctr">
                  <a:lnSpc>
                    <a:spcPct val="115000"/>
                  </a:lnSpc>
                  <a:spcBef>
                    <a:spcPts val="0"/>
                  </a:spcBef>
                  <a:buNone/>
                </a:pP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rPr>
                            </m:ctrlPr>
                          </m:eqArrPr>
                          <m:e>
                            <m:r>
                              <a:rPr lang="fr-FR" sz="3200" i="1">
                                <a:solidFill>
                                  <a:prstClr val="black"/>
                                </a:solidFill>
                                <a:latin typeface="Cambria Math" panose="02040503050406030204" pitchFamily="18" charset="0"/>
                                <a:ea typeface="Times New Roman" panose="02020603050405020304" pitchFamily="18" charset="0"/>
                              </a:rPr>
                              <m:t>&amp;−2&lt;</m:t>
                            </m:r>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𝑙𝑛</m:t>
                                </m:r>
                              </m:fName>
                              <m:e>
                                <m:r>
                                  <a:rPr lang="en-US" sz="3200" i="1">
                                    <a:solidFill>
                                      <a:prstClr val="black"/>
                                    </a:solidFill>
                                    <a:latin typeface="Cambria Math" panose="02040503050406030204" pitchFamily="18" charset="0"/>
                                    <a:ea typeface="Times New Roman" panose="02020603050405020304" pitchFamily="18" charset="0"/>
                                  </a:rPr>
                                  <m:t>𝑥</m:t>
                                </m:r>
                              </m:e>
                            </m:func>
                            <m:r>
                              <a:rPr lang="fr-FR" sz="3200" i="1">
                                <a:solidFill>
                                  <a:prstClr val="black"/>
                                </a:solidFill>
                                <a:latin typeface="Cambria Math" panose="02040503050406030204" pitchFamily="18" charset="0"/>
                                <a:ea typeface="Times New Roman" panose="02020603050405020304" pitchFamily="18" charset="0"/>
                              </a:rPr>
                              <m:t>&lt;0</m:t>
                            </m:r>
                          </m:e>
                          <m:e>
                            <m:r>
                              <a:rPr lang="fr-FR" sz="3200" i="1">
                                <a:solidFill>
                                  <a:prstClr val="black"/>
                                </a:solidFill>
                                <a:latin typeface="Cambria Math" panose="02040503050406030204" pitchFamily="18" charset="0"/>
                                <a:ea typeface="Times New Roman" panose="02020603050405020304" pitchFamily="18" charset="0"/>
                              </a:rPr>
                              <m:t>&amp;</m:t>
                            </m:r>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𝑙𝑛</m:t>
                                </m:r>
                              </m:fName>
                              <m:e>
                                <m:r>
                                  <a:rPr lang="en-US" sz="3200" i="1">
                                    <a:solidFill>
                                      <a:prstClr val="black"/>
                                    </a:solidFill>
                                    <a:latin typeface="Cambria Math" panose="02040503050406030204" pitchFamily="18" charset="0"/>
                                    <a:ea typeface="Times New Roman" panose="02020603050405020304" pitchFamily="18" charset="0"/>
                                  </a:rPr>
                                  <m:t>𝑥</m:t>
                                </m:r>
                              </m:e>
                            </m:func>
                            <m:r>
                              <a:rPr lang="fr-FR" sz="3200" i="1">
                                <a:solidFill>
                                  <a:prstClr val="black"/>
                                </a:solidFill>
                                <a:latin typeface="Cambria Math" panose="02040503050406030204" pitchFamily="18" charset="0"/>
                                <a:ea typeface="Times New Roman" panose="02020603050405020304" pitchFamily="18" charset="0"/>
                              </a:rPr>
                              <m:t>&gt;2</m:t>
                            </m:r>
                          </m:e>
                        </m:eqArr>
                      </m:e>
                    </m:d>
                    <m:r>
                      <a:rPr lang="fr-FR"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rPr>
                            </m:ctrlPr>
                          </m:eqArrPr>
                          <m:e>
                            <m:r>
                              <a:rPr lang="fr-FR" sz="3200" i="1">
                                <a:solidFill>
                                  <a:prstClr val="black"/>
                                </a:solidFill>
                                <a:latin typeface="Cambria Math" panose="02040503050406030204" pitchFamily="18" charset="0"/>
                                <a:ea typeface="Times New Roman" panose="02020603050405020304" pitchFamily="18" charset="0"/>
                              </a:rPr>
                              <m:t>&amp;</m:t>
                            </m:r>
                            <m:f>
                              <m:fPr>
                                <m:ctrlPr>
                                  <a:rPr lang="en-US" sz="3200" i="1">
                                    <a:solidFill>
                                      <a:prstClr val="black"/>
                                    </a:solidFill>
                                    <a:latin typeface="Cambria Math" panose="02040503050406030204" pitchFamily="18" charset="0"/>
                                    <a:ea typeface="Times New Roman" panose="02020603050405020304" pitchFamily="18" charset="0"/>
                                  </a:rPr>
                                </m:ctrlPr>
                              </m:fPr>
                              <m:num>
                                <m:r>
                                  <a:rPr lang="fr-FR" sz="3200" i="1">
                                    <a:solidFill>
                                      <a:prstClr val="black"/>
                                    </a:solidFill>
                                    <a:latin typeface="Cambria Math" panose="02040503050406030204" pitchFamily="18" charset="0"/>
                                    <a:ea typeface="Times New Roman" panose="02020603050405020304" pitchFamily="18" charset="0"/>
                                  </a:rPr>
                                  <m:t>1</m:t>
                                </m:r>
                              </m:num>
                              <m:den>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r>
                                      <a:rPr lang="fr-FR" sz="3200" i="1">
                                        <a:solidFill>
                                          <a:prstClr val="black"/>
                                        </a:solidFill>
                                        <a:latin typeface="Cambria Math" panose="02040503050406030204" pitchFamily="18" charset="0"/>
                                        <a:ea typeface="Times New Roman" panose="02020603050405020304" pitchFamily="18" charset="0"/>
                                      </a:rPr>
                                      <m:t>2</m:t>
                                    </m:r>
                                  </m:sup>
                                </m:sSup>
                              </m:den>
                            </m:f>
                            <m:r>
                              <a:rPr lang="fr-FR" sz="3200" i="1">
                                <a:solidFill>
                                  <a:prstClr val="black"/>
                                </a:solidFill>
                                <a:latin typeface="Cambria Math" panose="02040503050406030204" pitchFamily="18" charset="0"/>
                                <a:ea typeface="Times New Roman" panose="02020603050405020304" pitchFamily="18" charset="0"/>
                              </a:rPr>
                              <m:t>&lt;</m:t>
                            </m:r>
                            <m:r>
                              <a:rPr lang="en-US" sz="3200" i="1">
                                <a:solidFill>
                                  <a:prstClr val="black"/>
                                </a:solidFill>
                                <a:latin typeface="Cambria Math" panose="02040503050406030204" pitchFamily="18" charset="0"/>
                                <a:ea typeface="Times New Roman" panose="02020603050405020304" pitchFamily="18" charset="0"/>
                              </a:rPr>
                              <m:t>𝑥</m:t>
                            </m:r>
                            <m:r>
                              <a:rPr lang="fr-FR" sz="3200" i="1">
                                <a:solidFill>
                                  <a:prstClr val="black"/>
                                </a:solidFill>
                                <a:latin typeface="Cambria Math" panose="02040503050406030204" pitchFamily="18" charset="0"/>
                                <a:ea typeface="Times New Roman" panose="02020603050405020304" pitchFamily="18" charset="0"/>
                              </a:rPr>
                              <m:t>&lt;1</m:t>
                            </m:r>
                          </m:e>
                          <m:e>
                            <m:r>
                              <a:rPr lang="fr-FR" sz="3200" i="1">
                                <a:solidFill>
                                  <a:prstClr val="black"/>
                                </a:solidFill>
                                <a:latin typeface="Cambria Math" panose="02040503050406030204" pitchFamily="18" charset="0"/>
                                <a:ea typeface="Times New Roman" panose="02020603050405020304" pitchFamily="18" charset="0"/>
                              </a:rPr>
                              <m:t>&amp;</m:t>
                            </m:r>
                            <m:r>
                              <a:rPr lang="en-US" sz="3200" i="1">
                                <a:solidFill>
                                  <a:prstClr val="black"/>
                                </a:solidFill>
                                <a:latin typeface="Cambria Math" panose="02040503050406030204" pitchFamily="18" charset="0"/>
                                <a:ea typeface="Times New Roman" panose="02020603050405020304" pitchFamily="18" charset="0"/>
                              </a:rPr>
                              <m:t>𝑥</m:t>
                            </m:r>
                            <m:r>
                              <a:rPr lang="fr-FR" sz="3200" i="1">
                                <a:solidFill>
                                  <a:prstClr val="black"/>
                                </a:solidFill>
                                <a:latin typeface="Cambria Math" panose="02040503050406030204" pitchFamily="18" charset="0"/>
                                <a:ea typeface="Times New Roman" panose="02020603050405020304" pitchFamily="18" charset="0"/>
                              </a:rPr>
                              <m:t>&gt;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𝑒</m:t>
                                </m:r>
                              </m:e>
                              <m:sup>
                                <m:r>
                                  <a:rPr lang="fr-FR" sz="3200" i="1">
                                    <a:solidFill>
                                      <a:prstClr val="black"/>
                                    </a:solidFill>
                                    <a:latin typeface="Cambria Math" panose="02040503050406030204" pitchFamily="18" charset="0"/>
                                    <a:ea typeface="Times New Roman" panose="02020603050405020304" pitchFamily="18" charset="0"/>
                                  </a:rPr>
                                  <m:t>2</m:t>
                                </m:r>
                              </m:sup>
                            </m:sSup>
                          </m:e>
                        </m:eqArr>
                      </m:e>
                    </m:d>
                  </m:oMath>
                </a14:m>
                <a:r>
                  <a:rPr lang="fr-FR" sz="3200" dirty="0" smtClean="0">
                    <a:solidFill>
                      <a:prstClr val="black"/>
                    </a:solidFill>
                    <a:latin typeface="Times New Roman" panose="02020603050405020304" pitchFamily="18" charset="0"/>
                    <a:ea typeface="Times New Roman" panose="02020603050405020304" pitchFamily="18" charset="0"/>
                  </a:rPr>
                  <a:t>.	</a:t>
                </a:r>
                <a:endParaRPr lang="en-US" sz="3200" dirty="0">
                  <a:solidFill>
                    <a:prstClr val="black"/>
                  </a:solidFill>
                  <a:latin typeface="Times New Roman" panose="02020603050405020304" pitchFamily="18" charset="0"/>
                  <a:ea typeface="Times New Roman" panose="02020603050405020304" pitchFamily="18" charset="0"/>
                </a:endParaRPr>
              </a:p>
              <a:p>
                <a:pPr indent="0" algn="just">
                  <a:lnSpc>
                    <a:spcPct val="115000"/>
                  </a:lnSpc>
                  <a:spcAft>
                    <a:spcPts val="0"/>
                  </a:spcAft>
                  <a:buNone/>
                  <a:tabLst>
                    <a:tab pos="3599815" algn="l"/>
                    <a:tab pos="5039995" algn="l"/>
                  </a:tabLst>
                </a:pPr>
                <a:endParaRPr lang="en-US" sz="3200" b="1" dirty="0" smtClean="0">
                  <a:solidFill>
                    <a:srgbClr val="000066"/>
                  </a:solidFill>
                  <a:ea typeface="Calibri" panose="020F0502020204030204" pitchFamily="34" charset="0"/>
                  <a:cs typeface="Times New Roman" panose="02020603050405020304" pitchFamily="18" charset="0"/>
                </a:endParaRPr>
              </a:p>
              <a:p>
                <a:pPr marL="0" indent="0">
                  <a:lnSpc>
                    <a:spcPct val="100000"/>
                  </a:lnSpc>
                  <a:buNone/>
                </a:pPr>
                <a:endParaRPr lang="vi-VN" sz="3200" dirty="0"/>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0" y="1"/>
                <a:ext cx="12192000" cy="6553200"/>
              </a:xfrm>
              <a:blipFill rotWithShape="1">
                <a:blip r:embed="rId2"/>
                <a:stretch>
                  <a:fillRect l="-1250" t="-1302" r="-900"/>
                </a:stretch>
              </a:blipFill>
            </p:spPr>
            <p:txBody>
              <a:bodyPr/>
              <a:lstStyle/>
              <a:p>
                <a:r>
                  <a:rPr lang="en-US">
                    <a:noFill/>
                  </a:rPr>
                  <a:t> </a:t>
                </a:r>
              </a:p>
            </p:txBody>
          </p:sp>
        </mc:Fallback>
      </mc:AlternateContent>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27" y="1258182"/>
            <a:ext cx="2706517" cy="2018419"/>
          </a:xfrm>
          <a:prstGeom prst="rect">
            <a:avLst/>
          </a:prstGeom>
        </p:spPr>
      </p:pic>
    </p:spTree>
    <p:extLst>
      <p:ext uri="{BB962C8B-B14F-4D97-AF65-F5344CB8AC3E}">
        <p14:creationId xmlns:p14="http://schemas.microsoft.com/office/powerpoint/2010/main" val="152450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125556" y="0"/>
                <a:ext cx="12066443" cy="6807897"/>
              </a:xfrm>
            </p:spPr>
            <p:txBody>
              <a:bodyPr>
                <a:noAutofit/>
              </a:bodyPr>
              <a:lstStyle/>
              <a:p>
                <a:pPr marL="0" lvl="0" indent="635" algn="just">
                  <a:lnSpc>
                    <a:spcPct val="115000"/>
                  </a:lnSpc>
                  <a:spcBef>
                    <a:spcPts val="600"/>
                  </a:spcBef>
                  <a:buNone/>
                </a:pPr>
                <a:r>
                  <a:rPr lang="en-US" sz="3200" b="1" dirty="0" err="1">
                    <a:solidFill>
                      <a:srgbClr val="3333FF"/>
                    </a:solidFill>
                  </a:rPr>
                  <a:t>Câu</a:t>
                </a:r>
                <a:r>
                  <a:rPr lang="en-US" sz="3200" b="1" dirty="0">
                    <a:solidFill>
                      <a:srgbClr val="3333FF"/>
                    </a:solidFill>
                  </a:rPr>
                  <a:t> 47.</a:t>
                </a:r>
                <a:r>
                  <a:rPr lang="nl-NL" sz="3200" b="1" dirty="0">
                    <a:solidFill>
                      <a:srgbClr val="3333FF"/>
                    </a:solidFill>
                  </a:rPr>
                  <a:t> </a:t>
                </a:r>
                <a:r>
                  <a:rPr lang="nl-NL" sz="3200" dirty="0">
                    <a:solidFill>
                      <a:prstClr val="black"/>
                    </a:solidFill>
                    <a:latin typeface="Times New Roman" panose="02020603050405020304" pitchFamily="18" charset="0"/>
                    <a:ea typeface="Times New Roman" panose="02020603050405020304" pitchFamily="18" charset="0"/>
                  </a:rPr>
                  <a:t>Tìm tập hợp tất cả các giá trị của tham số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oMath>
                </a14:m>
                <a:r>
                  <a:rPr lang="nl-NL" sz="3200" dirty="0">
                    <a:solidFill>
                      <a:prstClr val="black"/>
                    </a:solidFill>
                    <a:latin typeface="Times New Roman" panose="02020603050405020304" pitchFamily="18" charset="0"/>
                    <a:ea typeface="Times New Roman" panose="02020603050405020304" pitchFamily="18" charset="0"/>
                  </a:rPr>
                  <a:t> để hàm số </a:t>
                </a:r>
                <a:endParaRPr lang="nl-NL" sz="3200" dirty="0" smtClean="0">
                  <a:solidFill>
                    <a:prstClr val="black"/>
                  </a:solidFill>
                  <a:latin typeface="Times New Roman" panose="02020603050405020304" pitchFamily="18" charset="0"/>
                  <a:ea typeface="Times New Roman" panose="02020603050405020304" pitchFamily="18" charset="0"/>
                </a:endParaRPr>
              </a:p>
              <a:p>
                <a:pPr marL="0" lvl="0" indent="635" algn="just">
                  <a:lnSpc>
                    <a:spcPct val="115000"/>
                  </a:lnSpc>
                  <a:spcBef>
                    <a:spcPts val="600"/>
                  </a:spcBef>
                  <a:buNone/>
                </a:pP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𝑙𝑛</m:t>
                        </m:r>
                      </m:fName>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e>
                    </m:func>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𝑚𝑥</m:t>
                    </m:r>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+2018</m:t>
                    </m:r>
                  </m:oMath>
                </a14:m>
                <a:r>
                  <a:rPr lang="nl-NL" sz="3200" dirty="0">
                    <a:solidFill>
                      <a:prstClr val="black"/>
                    </a:solidFill>
                    <a:latin typeface="Times New Roman" panose="02020603050405020304" pitchFamily="18" charset="0"/>
                    <a:ea typeface="Times New Roman" panose="02020603050405020304" pitchFamily="18" charset="0"/>
                  </a:rPr>
                  <a:t> đồng biến trên khoảng </a:t>
                </a:r>
                <a14:m>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nl-NL" sz="3200" i="1">
                            <a:solidFill>
                              <a:prstClr val="black"/>
                            </a:solidFill>
                            <a:latin typeface="Cambria Math" panose="02040503050406030204" pitchFamily="18" charset="0"/>
                            <a:ea typeface="Times New Roman" panose="02020603050405020304" pitchFamily="18" charset="0"/>
                          </a:rPr>
                          <m:t>−∞</m:t>
                        </m:r>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nl-NL" sz="3200" i="1">
                            <a:solidFill>
                              <a:prstClr val="black"/>
                            </a:solidFill>
                            <a:latin typeface="Cambria Math" panose="02040503050406030204" pitchFamily="18" charset="0"/>
                            <a:ea typeface="Times New Roman" panose="02020603050405020304" pitchFamily="18" charset="0"/>
                          </a:rPr>
                          <m:t>∞</m:t>
                        </m:r>
                      </m:e>
                    </m:d>
                  </m:oMath>
                </a14:m>
                <a:r>
                  <a:rPr lang="nl-NL"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endParaRPr>
              </a:p>
              <a:p>
                <a:pPr marL="0" lvl="0" indent="635" algn="just">
                  <a:lnSpc>
                    <a:spcPct val="115000"/>
                  </a:lnSpc>
                  <a:spcBef>
                    <a:spcPts val="0"/>
                  </a:spcBef>
                  <a:buNone/>
                  <a:tabLst>
                    <a:tab pos="3599815" algn="l"/>
                    <a:tab pos="5039995" algn="l"/>
                  </a:tabLst>
                </a:pP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oMath>
                </a14:m>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d>
                      <m:dPr>
                        <m:begChr m:val=""/>
                        <m:ctrlP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d>
                  </m:oMath>
                </a14:m>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d>
                      <m:dPr>
                        <m:ctrlP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oMath>
                </a14:m>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d>
                      <m:dPr>
                        <m:begChr m:val="["/>
                        <m:endChr m:val="]"/>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−1;1</m:t>
                        </m:r>
                      </m:e>
                    </m:d>
                  </m:oMath>
                </a14:m>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ea typeface="Calibri" panose="020F0502020204030204" pitchFamily="34" charset="0"/>
                  <a:cs typeface="Times New Roman" panose="02020603050405020304" pitchFamily="18" charset="0"/>
                </a:endParaRPr>
              </a:p>
              <a:p>
                <a:pPr marL="0" indent="0">
                  <a:lnSpc>
                    <a:spcPct val="150000"/>
                  </a:lnSpc>
                  <a:buNone/>
                </a:pPr>
                <a:r>
                  <a:rPr lang="en-US" sz="3200" b="1" dirty="0" err="1" smtClean="0">
                    <a:solidFill>
                      <a:srgbClr val="000066"/>
                    </a:solidFill>
                  </a:rPr>
                  <a:t>Lời</a:t>
                </a:r>
                <a:r>
                  <a:rPr lang="en-US" sz="3200" b="1" dirty="0" smtClean="0">
                    <a:solidFill>
                      <a:srgbClr val="000066"/>
                    </a:solidFill>
                  </a:rPr>
                  <a:t> </a:t>
                </a:r>
                <a:r>
                  <a:rPr lang="en-US" sz="3200" b="1" dirty="0" err="1" smtClean="0">
                    <a:solidFill>
                      <a:srgbClr val="000066"/>
                    </a:solidFill>
                  </a:rPr>
                  <a:t>giải</a:t>
                </a:r>
                <a:r>
                  <a:rPr lang="en-US" sz="3200" b="1" dirty="0" smtClean="0">
                    <a:solidFill>
                      <a:srgbClr val="000066"/>
                    </a:solidFill>
                  </a:rPr>
                  <a:t>	</a:t>
                </a:r>
                <a:r>
                  <a:rPr lang="en-US" sz="3200" b="1" dirty="0" err="1" smtClean="0">
                    <a:solidFill>
                      <a:srgbClr val="FF0000"/>
                    </a:solidFill>
                  </a:rPr>
                  <a:t>Chọn</a:t>
                </a:r>
                <a:r>
                  <a:rPr lang="en-US" sz="3200" b="1" dirty="0" smtClean="0">
                    <a:solidFill>
                      <a:srgbClr val="FF0000"/>
                    </a:solidFill>
                  </a:rPr>
                  <a:t> A</a:t>
                </a:r>
                <a:r>
                  <a:rPr lang="en-US" sz="3200" b="1" dirty="0" smtClean="0">
                    <a:solidFill>
                      <a:srgbClr val="000066"/>
                    </a:solidFill>
                  </a:rPr>
                  <a:t>  </a:t>
                </a:r>
              </a:p>
              <a:p>
                <a:pPr marL="0" lvl="0" indent="0" algn="just">
                  <a:lnSpc>
                    <a:spcPct val="115000"/>
                  </a:lnSpc>
                  <a:spcBef>
                    <a:spcPts val="0"/>
                  </a:spcBef>
                  <a:buNone/>
                </a:pPr>
                <a:r>
                  <a:rPr lang="nl-NL" sz="3200" dirty="0">
                    <a:solidFill>
                      <a:prstClr val="black"/>
                    </a:solidFill>
                    <a:latin typeface="Times New Roman" panose="02020603050405020304" pitchFamily="18" charset="0"/>
                    <a:ea typeface="Times New Roman" panose="02020603050405020304" pitchFamily="18" charset="0"/>
                  </a:rPr>
                  <a:t>Hàm số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𝑦</m:t>
                    </m:r>
                    <m:r>
                      <a:rPr lang="fr-FR" sz="3200" i="1">
                        <a:solidFill>
                          <a:prstClr val="black"/>
                        </a:solidFill>
                        <a:latin typeface="Cambria Math" panose="02040503050406030204" pitchFamily="18" charset="0"/>
                        <a:ea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𝑙𝑛</m:t>
                        </m:r>
                      </m:fName>
                      <m:e>
                        <m:d>
                          <m:dPr>
                            <m:ctrlPr>
                              <a:rPr lang="en-US" sz="3200" i="1">
                                <a:solidFill>
                                  <a:prstClr val="black"/>
                                </a:solidFill>
                                <a:latin typeface="Cambria Math" panose="02040503050406030204" pitchFamily="18" charset="0"/>
                                <a:ea typeface="Times New Roman" panose="02020603050405020304" pitchFamily="18" charset="0"/>
                              </a:rPr>
                            </m:ctrlPr>
                          </m:dPr>
                          <m:e>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fr-FR" sz="3200" i="1">
                                    <a:solidFill>
                                      <a:prstClr val="black"/>
                                    </a:solidFill>
                                    <a:latin typeface="Cambria Math" panose="02040503050406030204" pitchFamily="18" charset="0"/>
                                    <a:ea typeface="Times New Roman" panose="02020603050405020304" pitchFamily="18" charset="0"/>
                                  </a:rPr>
                                  <m:t>2</m:t>
                                </m:r>
                              </m:sup>
                            </m:sSup>
                            <m:r>
                              <a:rPr lang="fr-FR" sz="3200" i="1">
                                <a:solidFill>
                                  <a:prstClr val="black"/>
                                </a:solidFill>
                                <a:latin typeface="Cambria Math" panose="02040503050406030204" pitchFamily="18" charset="0"/>
                                <a:ea typeface="Times New Roman" panose="02020603050405020304" pitchFamily="18" charset="0"/>
                              </a:rPr>
                              <m:t>+1</m:t>
                            </m:r>
                          </m:e>
                        </m:d>
                      </m:e>
                    </m:func>
                    <m:r>
                      <a:rPr lang="fr-FR"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𝑚𝑥</m:t>
                    </m:r>
                    <m:r>
                      <a:rPr lang="fr-FR" sz="3200" i="1">
                        <a:solidFill>
                          <a:prstClr val="black"/>
                        </a:solidFill>
                        <a:latin typeface="Cambria Math" panose="02040503050406030204" pitchFamily="18" charset="0"/>
                        <a:ea typeface="Times New Roman" panose="02020603050405020304" pitchFamily="18" charset="0"/>
                      </a:rPr>
                      <m:t>+2018</m:t>
                    </m:r>
                  </m:oMath>
                </a14:m>
                <a:r>
                  <a:rPr lang="nl-NL" sz="3200" dirty="0">
                    <a:solidFill>
                      <a:prstClr val="black"/>
                    </a:solidFill>
                    <a:latin typeface="Times New Roman" panose="02020603050405020304" pitchFamily="18" charset="0"/>
                    <a:ea typeface="Times New Roman" panose="02020603050405020304" pitchFamily="18" charset="0"/>
                  </a:rPr>
                  <a:t> liên tục trên </a:t>
                </a:r>
                <a14:m>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rPr>
                        </m:ctrlPr>
                      </m:dPr>
                      <m:e>
                        <m:r>
                          <a:rPr lang="nl-NL" sz="3200" i="1">
                            <a:solidFill>
                              <a:prstClr val="black"/>
                            </a:solidFill>
                            <a:latin typeface="Cambria Math" panose="02040503050406030204" pitchFamily="18" charset="0"/>
                            <a:ea typeface="Times New Roman" panose="02020603050405020304" pitchFamily="18" charset="0"/>
                          </a:rPr>
                          <m:t>−∞;+∞</m:t>
                        </m:r>
                      </m:e>
                    </m:d>
                  </m:oMath>
                </a14:m>
                <a:r>
                  <a:rPr lang="nl-NL" sz="3200" dirty="0">
                    <a:solidFill>
                      <a:prstClr val="black"/>
                    </a:solidFill>
                    <a:latin typeface="Times New Roman" panose="02020603050405020304" pitchFamily="18" charset="0"/>
                    <a:ea typeface="Times New Roman" panose="02020603050405020304" pitchFamily="18" charset="0"/>
                  </a:rPr>
                  <a:t> và có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rPr>
                      <m:t>𝑦</m:t>
                    </m:r>
                    <m:r>
                      <a:rPr lang="nl-NL"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nl-NL" sz="3200" i="1">
                            <a:solidFill>
                              <a:prstClr val="black"/>
                            </a:solidFill>
                            <a:latin typeface="Cambria Math" panose="02040503050406030204" pitchFamily="18" charset="0"/>
                            <a:ea typeface="Times New Roman" panose="02020603050405020304" pitchFamily="18" charset="0"/>
                          </a:rPr>
                          <m:t>2</m:t>
                        </m:r>
                        <m:r>
                          <a:rPr lang="nl-NL" sz="3200" i="1">
                            <a:solidFill>
                              <a:prstClr val="black"/>
                            </a:solidFill>
                            <a:latin typeface="Cambria Math" panose="02040503050406030204" pitchFamily="18" charset="0"/>
                            <a:ea typeface="Times New Roman" panose="02020603050405020304" pitchFamily="18" charset="0"/>
                          </a:rPr>
                          <m:t>𝑥</m:t>
                        </m:r>
                      </m:num>
                      <m:den>
                        <m:sSup>
                          <m:sSupPr>
                            <m:ctrlPr>
                              <a:rPr lang="en-US" sz="3200" i="1">
                                <a:solidFill>
                                  <a:prstClr val="black"/>
                                </a:solidFill>
                                <a:latin typeface="Cambria Math" panose="02040503050406030204" pitchFamily="18" charset="0"/>
                                <a:ea typeface="Times New Roman" panose="02020603050405020304" pitchFamily="18" charset="0"/>
                              </a:rPr>
                            </m:ctrlPr>
                          </m:sSupPr>
                          <m:e>
                            <m:r>
                              <a:rPr lang="nl-NL" sz="3200" i="1">
                                <a:solidFill>
                                  <a:prstClr val="black"/>
                                </a:solidFill>
                                <a:latin typeface="Cambria Math" panose="02040503050406030204" pitchFamily="18" charset="0"/>
                                <a:ea typeface="Times New Roman" panose="02020603050405020304" pitchFamily="18" charset="0"/>
                              </a:rPr>
                              <m:t>𝑥</m:t>
                            </m:r>
                          </m:e>
                          <m:sup>
                            <m:r>
                              <a:rPr lang="nl-NL" sz="3200" i="1">
                                <a:solidFill>
                                  <a:prstClr val="black"/>
                                </a:solidFill>
                                <a:latin typeface="Cambria Math" panose="02040503050406030204" pitchFamily="18" charset="0"/>
                                <a:ea typeface="Times New Roman" panose="02020603050405020304" pitchFamily="18" charset="0"/>
                              </a:rPr>
                              <m:t>2</m:t>
                            </m:r>
                          </m:sup>
                        </m:sSup>
                        <m:r>
                          <a:rPr lang="nl-NL" sz="3200" i="1">
                            <a:solidFill>
                              <a:prstClr val="black"/>
                            </a:solidFill>
                            <a:latin typeface="Cambria Math" panose="02040503050406030204" pitchFamily="18" charset="0"/>
                            <a:ea typeface="Times New Roman" panose="02020603050405020304" pitchFamily="18" charset="0"/>
                          </a:rPr>
                          <m:t>+1</m:t>
                        </m:r>
                      </m:den>
                    </m:f>
                    <m:r>
                      <a:rPr lang="nl-NL" sz="3200" i="1">
                        <a:solidFill>
                          <a:prstClr val="black"/>
                        </a:solidFill>
                        <a:latin typeface="Cambria Math" panose="02040503050406030204" pitchFamily="18" charset="0"/>
                        <a:ea typeface="Times New Roman" panose="02020603050405020304" pitchFamily="18" charset="0"/>
                      </a:rPr>
                      <m:t>−</m:t>
                    </m:r>
                    <m:r>
                      <a:rPr lang="nl-NL" sz="3200" i="1">
                        <a:solidFill>
                          <a:prstClr val="black"/>
                        </a:solidFill>
                        <a:latin typeface="Cambria Math" panose="02040503050406030204" pitchFamily="18" charset="0"/>
                        <a:ea typeface="Times New Roman" panose="02020603050405020304" pitchFamily="18" charset="0"/>
                      </a:rPr>
                      <m:t>𝑚</m:t>
                    </m:r>
                    <m:r>
                      <a:rPr lang="nl-NL"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nl-NL" sz="3200" i="1">
                            <a:solidFill>
                              <a:prstClr val="black"/>
                            </a:solidFill>
                            <a:latin typeface="Cambria Math" panose="02040503050406030204" pitchFamily="18" charset="0"/>
                            <a:ea typeface="Times New Roman" panose="02020603050405020304" pitchFamily="18" charset="0"/>
                          </a:rPr>
                          <m:t>−</m:t>
                        </m:r>
                        <m:r>
                          <a:rPr lang="nl-NL" sz="3200" i="1">
                            <a:solidFill>
                              <a:prstClr val="black"/>
                            </a:solidFill>
                            <a:latin typeface="Cambria Math" panose="02040503050406030204" pitchFamily="18" charset="0"/>
                            <a:ea typeface="Times New Roman" panose="02020603050405020304" pitchFamily="18" charset="0"/>
                          </a:rPr>
                          <m:t>𝑚</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nl-NL" sz="3200" i="1">
                                <a:solidFill>
                                  <a:prstClr val="black"/>
                                </a:solidFill>
                                <a:latin typeface="Cambria Math" panose="02040503050406030204" pitchFamily="18" charset="0"/>
                                <a:ea typeface="Times New Roman" panose="02020603050405020304" pitchFamily="18" charset="0"/>
                              </a:rPr>
                              <m:t>𝑥</m:t>
                            </m:r>
                          </m:e>
                          <m:sup>
                            <m:r>
                              <a:rPr lang="nl-NL" sz="3200" i="1">
                                <a:solidFill>
                                  <a:prstClr val="black"/>
                                </a:solidFill>
                                <a:latin typeface="Cambria Math" panose="02040503050406030204" pitchFamily="18" charset="0"/>
                                <a:ea typeface="Times New Roman" panose="02020603050405020304" pitchFamily="18" charset="0"/>
                              </a:rPr>
                              <m:t>2</m:t>
                            </m:r>
                          </m:sup>
                        </m:sSup>
                        <m:r>
                          <a:rPr lang="nl-NL" sz="3200" i="1">
                            <a:solidFill>
                              <a:prstClr val="black"/>
                            </a:solidFill>
                            <a:latin typeface="Cambria Math" panose="02040503050406030204" pitchFamily="18" charset="0"/>
                            <a:ea typeface="Times New Roman" panose="02020603050405020304" pitchFamily="18" charset="0"/>
                          </a:rPr>
                          <m:t>+2</m:t>
                        </m:r>
                        <m:r>
                          <a:rPr lang="nl-NL"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m:t>
                        </m:r>
                        <m:r>
                          <a:rPr lang="nl-NL" sz="3200" i="1">
                            <a:solidFill>
                              <a:prstClr val="black"/>
                            </a:solidFill>
                            <a:latin typeface="Cambria Math" panose="02040503050406030204" pitchFamily="18" charset="0"/>
                            <a:ea typeface="Times New Roman" panose="02020603050405020304" pitchFamily="18" charset="0"/>
                          </a:rPr>
                          <m:t>𝑚</m:t>
                        </m:r>
                      </m:num>
                      <m:den>
                        <m:sSup>
                          <m:sSupPr>
                            <m:ctrlPr>
                              <a:rPr lang="en-US" sz="3200" i="1">
                                <a:solidFill>
                                  <a:prstClr val="black"/>
                                </a:solidFill>
                                <a:latin typeface="Cambria Math" panose="02040503050406030204" pitchFamily="18" charset="0"/>
                                <a:ea typeface="Times New Roman" panose="02020603050405020304" pitchFamily="18" charset="0"/>
                              </a:rPr>
                            </m:ctrlPr>
                          </m:sSupPr>
                          <m:e>
                            <m:r>
                              <a:rPr lang="nl-NL" sz="3200" i="1">
                                <a:solidFill>
                                  <a:prstClr val="black"/>
                                </a:solidFill>
                                <a:latin typeface="Cambria Math" panose="02040503050406030204" pitchFamily="18" charset="0"/>
                                <a:ea typeface="Times New Roman" panose="02020603050405020304" pitchFamily="18" charset="0"/>
                              </a:rPr>
                              <m:t>𝑥</m:t>
                            </m:r>
                          </m:e>
                          <m:sup>
                            <m:r>
                              <a:rPr lang="nl-NL" sz="3200" i="1">
                                <a:solidFill>
                                  <a:prstClr val="black"/>
                                </a:solidFill>
                                <a:latin typeface="Cambria Math" panose="02040503050406030204" pitchFamily="18" charset="0"/>
                                <a:ea typeface="Times New Roman" panose="02020603050405020304" pitchFamily="18" charset="0"/>
                              </a:rPr>
                              <m:t>2</m:t>
                            </m:r>
                          </m:sup>
                        </m:sSup>
                        <m:r>
                          <a:rPr lang="nl-NL" sz="3200" i="1">
                            <a:solidFill>
                              <a:prstClr val="black"/>
                            </a:solidFill>
                            <a:latin typeface="Cambria Math" panose="02040503050406030204" pitchFamily="18" charset="0"/>
                            <a:ea typeface="Times New Roman" panose="02020603050405020304" pitchFamily="18" charset="0"/>
                          </a:rPr>
                          <m:t>+1</m:t>
                        </m:r>
                      </m:den>
                    </m:f>
                  </m:oMath>
                </a14:m>
                <a:r>
                  <a:rPr lang="nl-NL"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marL="0" lvl="0" indent="0" algn="just">
                  <a:lnSpc>
                    <a:spcPct val="115000"/>
                  </a:lnSpc>
                  <a:spcBef>
                    <a:spcPts val="0"/>
                  </a:spcBef>
                  <a:buNone/>
                </a:pPr>
                <a:r>
                  <a:rPr lang="nl-NL" sz="3200" dirty="0">
                    <a:solidFill>
                      <a:prstClr val="black"/>
                    </a:solidFill>
                    <a:latin typeface="Times New Roman" panose="02020603050405020304" pitchFamily="18" charset="0"/>
                    <a:ea typeface="Times New Roman" panose="02020603050405020304" pitchFamily="18" charset="0"/>
                  </a:rPr>
                  <a:t>Hàm số đông biến trên khoảng </a:t>
                </a:r>
                <a14:m>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rPr>
                        </m:ctrlPr>
                      </m:dPr>
                      <m:e>
                        <m:r>
                          <a:rPr lang="nl-NL" sz="3200" i="1">
                            <a:solidFill>
                              <a:prstClr val="black"/>
                            </a:solidFill>
                            <a:latin typeface="Cambria Math" panose="02040503050406030204" pitchFamily="18" charset="0"/>
                            <a:ea typeface="Times New Roman" panose="02020603050405020304" pitchFamily="18" charset="0"/>
                          </a:rPr>
                          <m:t>−∞;+∞</m:t>
                        </m:r>
                      </m:e>
                    </m:d>
                  </m:oMath>
                </a14:m>
                <a:r>
                  <a:rPr lang="nl-NL" sz="3200" dirty="0">
                    <a:solidFill>
                      <a:prstClr val="black"/>
                    </a:solidFill>
                    <a:latin typeface="Times New Roman" panose="02020603050405020304" pitchFamily="18" charset="0"/>
                    <a:ea typeface="Times New Roman" panose="02020603050405020304" pitchFamily="18" charset="0"/>
                  </a:rPr>
                  <a:t>khi và chỉ khi </a:t>
                </a:r>
              </a:p>
              <a:p>
                <a:pPr marL="0" lvl="0" indent="0" algn="just">
                  <a:lnSpc>
                    <a:spcPct val="115000"/>
                  </a:lnSpc>
                  <a:spcBef>
                    <a:spcPts val="0"/>
                  </a:spcBef>
                  <a:buNone/>
                </a:pP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rPr>
                      <m:t>𝑦</m:t>
                    </m:r>
                    <m:r>
                      <a:rPr lang="nl-NL" sz="3200" i="1">
                        <a:solidFill>
                          <a:prstClr val="black"/>
                        </a:solidFill>
                        <a:latin typeface="Cambria Math" panose="02040503050406030204" pitchFamily="18" charset="0"/>
                        <a:ea typeface="Times New Roman" panose="02020603050405020304" pitchFamily="18" charset="0"/>
                      </a:rPr>
                      <m:t>′≥0 ∀</m:t>
                    </m:r>
                    <m:r>
                      <a:rPr lang="nl-NL"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nl-NL" sz="3200" i="1">
                            <a:solidFill>
                              <a:prstClr val="black"/>
                            </a:solidFill>
                            <a:latin typeface="Cambria Math" panose="02040503050406030204" pitchFamily="18" charset="0"/>
                            <a:ea typeface="Times New Roman" panose="02020603050405020304" pitchFamily="18" charset="0"/>
                          </a:rPr>
                          <m:t>−∞;+∞</m:t>
                        </m:r>
                      </m:e>
                    </m:d>
                  </m:oMath>
                </a14:m>
                <a:r>
                  <a:rPr lang="nl-NL" sz="3200" dirty="0">
                    <a:solidFill>
                      <a:prstClr val="black"/>
                    </a:solidFill>
                    <a:latin typeface="Times New Roman" panose="02020603050405020304" pitchFamily="18" charset="0"/>
                    <a:ea typeface="Times New Roman" panose="02020603050405020304" pitchFamily="18" charset="0"/>
                  </a:rPr>
                  <a:t>    hay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rPr>
                      <m:t>−</m:t>
                    </m:r>
                    <m:r>
                      <a:rPr lang="nl-NL" sz="3200" i="1">
                        <a:solidFill>
                          <a:prstClr val="black"/>
                        </a:solidFill>
                        <a:latin typeface="Cambria Math" panose="02040503050406030204" pitchFamily="18" charset="0"/>
                        <a:ea typeface="Times New Roman" panose="02020603050405020304" pitchFamily="18" charset="0"/>
                      </a:rPr>
                      <m:t>𝑚</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nl-NL" sz="3200" i="1">
                            <a:solidFill>
                              <a:prstClr val="black"/>
                            </a:solidFill>
                            <a:latin typeface="Cambria Math" panose="02040503050406030204" pitchFamily="18" charset="0"/>
                            <a:ea typeface="Times New Roman" panose="02020603050405020304" pitchFamily="18" charset="0"/>
                          </a:rPr>
                          <m:t>𝑥</m:t>
                        </m:r>
                      </m:e>
                      <m:sup>
                        <m:r>
                          <a:rPr lang="nl-NL" sz="3200" i="1">
                            <a:solidFill>
                              <a:prstClr val="black"/>
                            </a:solidFill>
                            <a:latin typeface="Cambria Math" panose="02040503050406030204" pitchFamily="18" charset="0"/>
                            <a:ea typeface="Times New Roman" panose="02020603050405020304" pitchFamily="18" charset="0"/>
                          </a:rPr>
                          <m:t>2</m:t>
                        </m:r>
                      </m:sup>
                    </m:sSup>
                    <m:r>
                      <a:rPr lang="nl-NL" sz="3200" i="1">
                        <a:solidFill>
                          <a:prstClr val="black"/>
                        </a:solidFill>
                        <a:latin typeface="Cambria Math" panose="02040503050406030204" pitchFamily="18" charset="0"/>
                        <a:ea typeface="Times New Roman" panose="02020603050405020304" pitchFamily="18" charset="0"/>
                      </a:rPr>
                      <m:t>+2</m:t>
                    </m:r>
                    <m:r>
                      <a:rPr lang="nl-NL"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m:t>
                    </m:r>
                    <m:r>
                      <a:rPr lang="nl-NL" sz="3200" i="1">
                        <a:solidFill>
                          <a:prstClr val="black"/>
                        </a:solidFill>
                        <a:latin typeface="Cambria Math" panose="02040503050406030204" pitchFamily="18" charset="0"/>
                        <a:ea typeface="Times New Roman" panose="02020603050405020304" pitchFamily="18" charset="0"/>
                      </a:rPr>
                      <m:t>𝑚</m:t>
                    </m:r>
                    <m:r>
                      <a:rPr lang="nl-NL" sz="3200" i="1">
                        <a:solidFill>
                          <a:prstClr val="black"/>
                        </a:solidFill>
                        <a:latin typeface="Cambria Math" panose="02040503050406030204" pitchFamily="18" charset="0"/>
                        <a:ea typeface="Times New Roman" panose="02020603050405020304" pitchFamily="18" charset="0"/>
                      </a:rPr>
                      <m:t>≥0 ∀</m:t>
                    </m:r>
                    <m:r>
                      <a:rPr lang="nl-NL"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nl-NL" sz="3200" i="1">
                        <a:solidFill>
                          <a:prstClr val="black"/>
                        </a:solidFill>
                        <a:latin typeface="Cambria Math" panose="02040503050406030204" pitchFamily="18" charset="0"/>
                        <a:ea typeface="Times New Roman" panose="02020603050405020304" pitchFamily="18" charset="0"/>
                      </a:rPr>
                      <m:t>ℝ</m:t>
                    </m:r>
                  </m:oMath>
                </a14:m>
                <a:endParaRPr lang="en-US" sz="3200" i="1" dirty="0">
                  <a:solidFill>
                    <a:prstClr val="black"/>
                  </a:solidFill>
                  <a:latin typeface="Cambria Math" panose="02040503050406030204" pitchFamily="18" charset="0"/>
                  <a:ea typeface="Times New Roman" panose="02020603050405020304" pitchFamily="18" charset="0"/>
                </a:endParaRPr>
              </a:p>
              <a:p>
                <a:pPr marL="0" lvl="0" indent="0" algn="just">
                  <a:lnSpc>
                    <a:spcPct val="115000"/>
                  </a:lnSpc>
                  <a:spcBef>
                    <a:spcPts val="0"/>
                  </a:spcBef>
                  <a:buNone/>
                </a:pP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rPr>
                            </m:ctrlPr>
                          </m:eqArrPr>
                          <m:e>
                            <m:r>
                              <a:rPr lang="nl-NL" sz="3200" i="1">
                                <a:solidFill>
                                  <a:prstClr val="black"/>
                                </a:solidFill>
                                <a:latin typeface="Cambria Math" panose="02040503050406030204" pitchFamily="18" charset="0"/>
                                <a:ea typeface="Times New Roman" panose="02020603050405020304" pitchFamily="18" charset="0"/>
                              </a:rPr>
                              <m:t>&amp;−</m:t>
                            </m:r>
                            <m:r>
                              <a:rPr lang="nl-NL" sz="3200" i="1">
                                <a:solidFill>
                                  <a:prstClr val="black"/>
                                </a:solidFill>
                                <a:latin typeface="Cambria Math" panose="02040503050406030204" pitchFamily="18" charset="0"/>
                                <a:ea typeface="Times New Roman" panose="02020603050405020304" pitchFamily="18" charset="0"/>
                              </a:rPr>
                              <m:t>𝑚</m:t>
                            </m:r>
                            <m:r>
                              <a:rPr lang="nl-NL" sz="3200" i="1">
                                <a:solidFill>
                                  <a:prstClr val="black"/>
                                </a:solidFill>
                                <a:latin typeface="Cambria Math" panose="02040503050406030204" pitchFamily="18" charset="0"/>
                                <a:ea typeface="Times New Roman" panose="02020603050405020304" pitchFamily="18" charset="0"/>
                              </a:rPr>
                              <m:t>&gt;0</m:t>
                            </m:r>
                          </m:e>
                          <m:e>
                            <m:r>
                              <a:rPr lang="nl-NL" sz="3200" i="1">
                                <a:solidFill>
                                  <a:prstClr val="black"/>
                                </a:solidFill>
                                <a:latin typeface="Cambria Math" panose="02040503050406030204" pitchFamily="18" charset="0"/>
                                <a:ea typeface="Times New Roman" panose="02020603050405020304" pitchFamily="18" charset="0"/>
                              </a:rPr>
                              <m:t>&amp;</m:t>
                            </m:r>
                            <m:r>
                              <a:rPr lang="nl-NL" sz="3200" i="1">
                                <a:solidFill>
                                  <a:prstClr val="black"/>
                                </a:solidFill>
                                <a:latin typeface="Cambria Math" panose="02040503050406030204" pitchFamily="18" charset="0"/>
                                <a:ea typeface="Times New Roman" panose="02020603050405020304" pitchFamily="18" charset="0"/>
                              </a:rPr>
                              <m:t>𝛥</m:t>
                            </m:r>
                            <m:r>
                              <a:rPr lang="nl-NL" sz="3200" i="1">
                                <a:solidFill>
                                  <a:prstClr val="black"/>
                                </a:solidFill>
                                <a:latin typeface="Cambria Math" panose="02040503050406030204" pitchFamily="18" charset="0"/>
                                <a:ea typeface="Times New Roman" panose="02020603050405020304" pitchFamily="18" charset="0"/>
                              </a:rPr>
                              <m:t>′=1−</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nl-NL" sz="3200" i="1">
                                    <a:solidFill>
                                      <a:prstClr val="black"/>
                                    </a:solidFill>
                                    <a:latin typeface="Cambria Math" panose="02040503050406030204" pitchFamily="18" charset="0"/>
                                    <a:ea typeface="Times New Roman" panose="02020603050405020304" pitchFamily="18" charset="0"/>
                                  </a:rPr>
                                  <m:t>𝑚</m:t>
                                </m:r>
                              </m:e>
                              <m:sup>
                                <m:r>
                                  <a:rPr lang="nl-NL" sz="3200" i="1">
                                    <a:solidFill>
                                      <a:prstClr val="black"/>
                                    </a:solidFill>
                                    <a:latin typeface="Cambria Math" panose="02040503050406030204" pitchFamily="18" charset="0"/>
                                    <a:ea typeface="Times New Roman" panose="02020603050405020304" pitchFamily="18" charset="0"/>
                                  </a:rPr>
                                  <m:t>2</m:t>
                                </m:r>
                              </m:sup>
                            </m:sSup>
                            <m:r>
                              <a:rPr lang="nl-NL" sz="3200" i="1">
                                <a:solidFill>
                                  <a:prstClr val="black"/>
                                </a:solidFill>
                                <a:latin typeface="Cambria Math" panose="02040503050406030204" pitchFamily="18" charset="0"/>
                                <a:ea typeface="Times New Roman" panose="02020603050405020304" pitchFamily="18" charset="0"/>
                              </a:rPr>
                              <m:t>≤0</m:t>
                            </m:r>
                          </m:e>
                        </m:eqArr>
                      </m:e>
                    </m:d>
                    <m:r>
                      <a:rPr lang="nl-NL"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rPr>
                            </m:ctrlPr>
                          </m:eqArrPr>
                          <m:e>
                            <m:r>
                              <a:rPr lang="nl-NL" sz="3200" i="1">
                                <a:solidFill>
                                  <a:prstClr val="black"/>
                                </a:solidFill>
                                <a:latin typeface="Cambria Math" panose="02040503050406030204" pitchFamily="18" charset="0"/>
                                <a:ea typeface="Times New Roman" panose="02020603050405020304" pitchFamily="18" charset="0"/>
                              </a:rPr>
                              <m:t>&amp;</m:t>
                            </m:r>
                            <m:r>
                              <a:rPr lang="nl-NL" sz="3200" i="1">
                                <a:solidFill>
                                  <a:prstClr val="black"/>
                                </a:solidFill>
                                <a:latin typeface="Cambria Math" panose="02040503050406030204" pitchFamily="18" charset="0"/>
                                <a:ea typeface="Times New Roman" panose="02020603050405020304" pitchFamily="18" charset="0"/>
                              </a:rPr>
                              <m:t>𝑚</m:t>
                            </m:r>
                            <m:r>
                              <a:rPr lang="nl-NL" sz="3200" i="1">
                                <a:solidFill>
                                  <a:prstClr val="black"/>
                                </a:solidFill>
                                <a:latin typeface="Cambria Math" panose="02040503050406030204" pitchFamily="18" charset="0"/>
                                <a:ea typeface="Times New Roman" panose="02020603050405020304" pitchFamily="18" charset="0"/>
                              </a:rPr>
                              <m:t>&lt;0</m:t>
                            </m:r>
                          </m:e>
                          <m:e>
                            <m:r>
                              <a:rPr lang="nl-NL" sz="3200" i="1">
                                <a:solidFill>
                                  <a:prstClr val="black"/>
                                </a:solidFill>
                                <a:latin typeface="Cambria Math" panose="02040503050406030204" pitchFamily="18" charset="0"/>
                                <a:ea typeface="Times New Roman" panose="02020603050405020304" pitchFamily="18" charset="0"/>
                              </a:rPr>
                              <m:t>&amp;</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rPr>
                                    </m:ctrlPr>
                                  </m:eqArrPr>
                                  <m:e>
                                    <m:r>
                                      <a:rPr lang="nl-NL" sz="3200" i="1">
                                        <a:solidFill>
                                          <a:prstClr val="black"/>
                                        </a:solidFill>
                                        <a:latin typeface="Cambria Math" panose="02040503050406030204" pitchFamily="18" charset="0"/>
                                        <a:ea typeface="Times New Roman" panose="02020603050405020304" pitchFamily="18" charset="0"/>
                                      </a:rPr>
                                      <m:t>&amp;</m:t>
                                    </m:r>
                                    <m:r>
                                      <a:rPr lang="nl-NL" sz="3200" i="1">
                                        <a:solidFill>
                                          <a:prstClr val="black"/>
                                        </a:solidFill>
                                        <a:latin typeface="Cambria Math" panose="02040503050406030204" pitchFamily="18" charset="0"/>
                                        <a:ea typeface="Times New Roman" panose="02020603050405020304" pitchFamily="18" charset="0"/>
                                      </a:rPr>
                                      <m:t>𝑚</m:t>
                                    </m:r>
                                    <m:r>
                                      <a:rPr lang="nl-NL" sz="3200" i="1">
                                        <a:solidFill>
                                          <a:prstClr val="black"/>
                                        </a:solidFill>
                                        <a:latin typeface="Cambria Math" panose="02040503050406030204" pitchFamily="18" charset="0"/>
                                        <a:ea typeface="Times New Roman" panose="02020603050405020304" pitchFamily="18" charset="0"/>
                                      </a:rPr>
                                      <m:t>≥1</m:t>
                                    </m:r>
                                  </m:e>
                                  <m:e>
                                    <m:r>
                                      <a:rPr lang="nl-NL" sz="3200" i="1">
                                        <a:solidFill>
                                          <a:prstClr val="black"/>
                                        </a:solidFill>
                                        <a:latin typeface="Cambria Math" panose="02040503050406030204" pitchFamily="18" charset="0"/>
                                        <a:ea typeface="Times New Roman" panose="02020603050405020304" pitchFamily="18" charset="0"/>
                                      </a:rPr>
                                      <m:t>&amp;</m:t>
                                    </m:r>
                                    <m:r>
                                      <a:rPr lang="nl-NL" sz="3200" i="1">
                                        <a:solidFill>
                                          <a:prstClr val="black"/>
                                        </a:solidFill>
                                        <a:latin typeface="Cambria Math" panose="02040503050406030204" pitchFamily="18" charset="0"/>
                                        <a:ea typeface="Times New Roman" panose="02020603050405020304" pitchFamily="18" charset="0"/>
                                      </a:rPr>
                                      <m:t>𝑚</m:t>
                                    </m:r>
                                    <m:r>
                                      <a:rPr lang="nl-NL" sz="3200" i="1">
                                        <a:solidFill>
                                          <a:prstClr val="black"/>
                                        </a:solidFill>
                                        <a:latin typeface="Cambria Math" panose="02040503050406030204" pitchFamily="18" charset="0"/>
                                        <a:ea typeface="Times New Roman" panose="02020603050405020304" pitchFamily="18" charset="0"/>
                                      </a:rPr>
                                      <m:t>≤−1</m:t>
                                    </m:r>
                                  </m:e>
                                </m:eqArr>
                              </m:e>
                            </m:d>
                          </m:e>
                        </m:eqArr>
                      </m:e>
                    </m:d>
                    <m:r>
                      <a:rPr lang="nl-NL"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nl-NL" sz="3200" i="1">
                        <a:solidFill>
                          <a:prstClr val="black"/>
                        </a:solidFill>
                        <a:latin typeface="Cambria Math" panose="02040503050406030204" pitchFamily="18" charset="0"/>
                        <a:ea typeface="Times New Roman" panose="02020603050405020304" pitchFamily="18" charset="0"/>
                      </a:rPr>
                      <m:t>𝑚</m:t>
                    </m:r>
                    <m:r>
                      <a:rPr lang="nl-NL" sz="3200" i="1">
                        <a:solidFill>
                          <a:prstClr val="black"/>
                        </a:solidFill>
                        <a:latin typeface="Cambria Math" panose="02040503050406030204" pitchFamily="18" charset="0"/>
                        <a:ea typeface="Times New Roman" panose="02020603050405020304" pitchFamily="18" charset="0"/>
                      </a:rPr>
                      <m:t>≤−1</m:t>
                    </m:r>
                  </m:oMath>
                </a14:m>
                <a:r>
                  <a:rPr lang="nl-NL" sz="3200" dirty="0">
                    <a:solidFill>
                      <a:prstClr val="black"/>
                    </a:solidFill>
                    <a:latin typeface="Times New Roman" panose="02020603050405020304" pitchFamily="18" charset="0"/>
                    <a:ea typeface="Times New Roman" panose="02020603050405020304" pitchFamily="18" charset="0"/>
                  </a:rPr>
                  <a:t>.</a:t>
                </a:r>
                <a:endParaRPr lang="vi-VN" sz="3200" dirty="0">
                  <a:solidFill>
                    <a:srgbClr val="000066"/>
                  </a:solidFill>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125556" y="0"/>
                <a:ext cx="12066443" cy="6807897"/>
              </a:xfrm>
              <a:blipFill rotWithShape="1">
                <a:blip r:embed="rId2"/>
                <a:stretch>
                  <a:fillRect l="-1314" t="-806" r="-1263"/>
                </a:stretch>
              </a:blipFill>
            </p:spPr>
            <p:txBody>
              <a:bodyPr/>
              <a:lstStyle/>
              <a:p>
                <a:r>
                  <a:rPr lang="en-US">
                    <a:noFill/>
                  </a:rPr>
                  <a:t> </a:t>
                </a:r>
              </a:p>
            </p:txBody>
          </p:sp>
        </mc:Fallback>
      </mc:AlternateContent>
    </p:spTree>
    <p:extLst>
      <p:ext uri="{BB962C8B-B14F-4D97-AF65-F5344CB8AC3E}">
        <p14:creationId xmlns:p14="http://schemas.microsoft.com/office/powerpoint/2010/main" val="418139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30000"/>
                                  </p:iterate>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137472" y="50103"/>
                <a:ext cx="12054527" cy="6807897"/>
              </a:xfrm>
            </p:spPr>
            <p:txBody>
              <a:bodyPr>
                <a:noAutofit/>
              </a:bodyPr>
              <a:lstStyle/>
              <a:p>
                <a:pPr marL="0" lvl="0" indent="635" algn="just">
                  <a:lnSpc>
                    <a:spcPct val="115000"/>
                  </a:lnSpc>
                  <a:spcBef>
                    <a:spcPts val="600"/>
                  </a:spcBef>
                  <a:buNone/>
                </a:pPr>
                <a:r>
                  <a:rPr lang="en-US" sz="3200" b="1" dirty="0">
                    <a:solidFill>
                      <a:srgbClr val="3333FF"/>
                    </a:solidFill>
                  </a:rPr>
                  <a:t>Câu 48. </a:t>
                </a:r>
                <a:r>
                  <a:rPr lang="nl-NL" sz="3200" dirty="0">
                    <a:solidFill>
                      <a:prstClr val="black"/>
                    </a:solidFill>
                    <a:latin typeface="Times New Roman" panose="02020603050405020304" pitchFamily="18" charset="0"/>
                    <a:ea typeface="Times New Roman" panose="02020603050405020304" pitchFamily="18" charset="0"/>
                  </a:rPr>
                  <a:t>Ông A vay ngắn hạn ngân hàng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200</m:t>
                    </m:r>
                  </m:oMath>
                </a14:m>
                <a:r>
                  <a:rPr lang="nl-NL" sz="3200" dirty="0">
                    <a:solidFill>
                      <a:prstClr val="black"/>
                    </a:solidFill>
                    <a:latin typeface="Times New Roman" panose="02020603050405020304" pitchFamily="18" charset="0"/>
                    <a:ea typeface="Times New Roman" panose="02020603050405020304" pitchFamily="18" charset="0"/>
                  </a:rPr>
                  <a:t> triệu đồng, với lãi suất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12%</m:t>
                    </m:r>
                  </m:oMath>
                </a14:m>
                <a:r>
                  <a:rPr lang="nl-NL" sz="3200" dirty="0">
                    <a:solidFill>
                      <a:prstClr val="black"/>
                    </a:solidFill>
                    <a:latin typeface="Times New Roman" panose="02020603050405020304" pitchFamily="18" charset="0"/>
                    <a:ea typeface="Times New Roman" panose="02020603050405020304" pitchFamily="18" charset="0"/>
                  </a:rPr>
                  <a:t> năm. Ông muốn hoàn nợ cho ngân hàng theo cách: sau một tháng bắt đầu từ ngày vay, ông bắt đầu hoàn nợ; hai lần hoàn nợ liên tiếp cách nhau đúng một tháng, số tiền hoàn nợ ở mỗi tháng là như nhau và trả hết tiền nợ sau đúng 10 tháng kể từ ngày vay. Hỏi theo cách đó, tổng số tiền lãi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oMath>
                </a14:m>
                <a:r>
                  <a:rPr lang="nl-NL" sz="3200" dirty="0">
                    <a:solidFill>
                      <a:prstClr val="black"/>
                    </a:solidFill>
                    <a:latin typeface="Times New Roman" panose="02020603050405020304" pitchFamily="18" charset="0"/>
                    <a:ea typeface="Times New Roman" panose="02020603050405020304" pitchFamily="18" charset="0"/>
                  </a:rPr>
                  <a:t> mà ông A phải trả cho ngân hàng là bao nhiêu? Biết rằng lãi suất ngân hàng không thay đổi trong suốt thời gian ông A hoàn nợ.</a:t>
                </a:r>
                <a:endParaRPr lang="en-US" sz="3200" dirty="0">
                  <a:solidFill>
                    <a:prstClr val="black"/>
                  </a:solidFill>
                </a:endParaRPr>
              </a:p>
              <a:p>
                <a:pPr marL="0" lvl="0" indent="635" algn="just">
                  <a:lnSpc>
                    <a:spcPct val="115000"/>
                  </a:lnSpc>
                  <a:spcBef>
                    <a:spcPts val="0"/>
                  </a:spcBef>
                  <a:buNone/>
                  <a:tabLst>
                    <a:tab pos="3599815" algn="l"/>
                    <a:tab pos="5039995" algn="l"/>
                  </a:tabLst>
                </a:pP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𝒎</m:t>
                    </m:r>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𝟐𝟎</m:t>
                        </m:r>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m:t>
                        </m:r>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𝟎𝟏</m:t>
                        </m:r>
                        <m:sSup>
                          <m:sSupPr>
                            <m:ctrlP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sup>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𝟏𝟎</m:t>
                            </m:r>
                          </m:sup>
                        </m:sSup>
                      </m:num>
                      <m:den>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m:t>
                        </m:r>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𝟎𝟏</m:t>
                        </m:r>
                        <m:sSup>
                          <m:sSupPr>
                            <m:ctrlP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sup>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𝟏𝟎</m:t>
                            </m:r>
                          </m:sup>
                        </m:sSup>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m:t>
                        </m:r>
                      </m:den>
                    </m:f>
                  </m:oMath>
                </a14:m>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(triệu đồng).      </a:t>
                </a:r>
              </a:p>
              <a:p>
                <a:pPr marL="0" lvl="0" indent="635" algn="just">
                  <a:lnSpc>
                    <a:spcPct val="115000"/>
                  </a:lnSpc>
                  <a:spcBef>
                    <a:spcPts val="0"/>
                  </a:spcBef>
                  <a:buNone/>
                  <a:tabLst>
                    <a:tab pos="3599815" algn="l"/>
                    <a:tab pos="5039995" algn="l"/>
                  </a:tabLst>
                </a:pP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𝒎</m:t>
                    </m:r>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𝟐𝟎𝟎</m:t>
                        </m:r>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m:t>
                        </m:r>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𝟏𝟐</m:t>
                        </m:r>
                        <m:sSup>
                          <m:sSupPr>
                            <m:ctrlP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sup>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𝟏𝟎</m:t>
                            </m:r>
                          </m:sup>
                        </m:sSup>
                      </m:num>
                      <m:den>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𝟏𝟎</m:t>
                        </m:r>
                      </m:den>
                    </m:f>
                  </m:oMath>
                </a14:m>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(triệu đồng).</a:t>
                </a:r>
                <a:endParaRPr lang="en-US" sz="3200" dirty="0">
                  <a:solidFill>
                    <a:prstClr val="black"/>
                  </a:solidFill>
                  <a:ea typeface="Calibri" panose="020F0502020204030204" pitchFamily="34" charset="0"/>
                  <a:cs typeface="Times New Roman" panose="02020603050405020304" pitchFamily="18" charset="0"/>
                </a:endParaRPr>
              </a:p>
              <a:p>
                <a:pPr marL="0" lvl="0" indent="635" algn="just">
                  <a:lnSpc>
                    <a:spcPct val="115000"/>
                  </a:lnSpc>
                  <a:spcBef>
                    <a:spcPts val="0"/>
                  </a:spcBef>
                  <a:buNone/>
                  <a:tabLst>
                    <a:tab pos="3599815" algn="l"/>
                    <a:tab pos="5039995" algn="l"/>
                  </a:tabLst>
                </a:pP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𝒎</m:t>
                    </m:r>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𝟐𝟎</m:t>
                        </m:r>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m:t>
                        </m:r>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𝟎𝟏</m:t>
                        </m:r>
                        <m:sSup>
                          <m:sSupPr>
                            <m:ctrlP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sup>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𝟏𝟎</m:t>
                            </m:r>
                          </m:sup>
                        </m:sSup>
                      </m:num>
                      <m:den>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m:t>
                        </m:r>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𝟎𝟏</m:t>
                        </m:r>
                        <m:sSup>
                          <m:sSupPr>
                            <m:ctrlP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sup>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𝟏𝟎</m:t>
                            </m:r>
                          </m:sup>
                        </m:sSup>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m:t>
                        </m:r>
                      </m:den>
                    </m:f>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𝟐𝟎𝟎</m:t>
                    </m:r>
                  </m:oMath>
                </a14:m>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(triệu đồng).	</a:t>
                </a:r>
              </a:p>
              <a:p>
                <a:pPr marL="0" lvl="0" indent="635" algn="just">
                  <a:lnSpc>
                    <a:spcPct val="115000"/>
                  </a:lnSpc>
                  <a:spcBef>
                    <a:spcPts val="0"/>
                  </a:spcBef>
                  <a:buNone/>
                  <a:tabLst>
                    <a:tab pos="3599815" algn="l"/>
                    <a:tab pos="5039995" algn="l"/>
                  </a:tabLst>
                </a:pP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𝒎</m:t>
                    </m:r>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𝟏𝟎</m:t>
                        </m:r>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m:t>
                        </m:r>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𝟏𝟐</m:t>
                        </m:r>
                        <m:sSup>
                          <m:sSupPr>
                            <m:ctrlP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sup>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𝟏𝟎</m:t>
                            </m:r>
                          </m:sup>
                        </m:sSup>
                      </m:num>
                      <m:den>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m:t>
                        </m:r>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𝟏𝟐</m:t>
                        </m:r>
                        <m:sSup>
                          <m:sSupPr>
                            <m:ctrlP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sup>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𝟏𝟎</m:t>
                            </m:r>
                          </m:sup>
                        </m:sSup>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𝟏</m:t>
                        </m:r>
                      </m:den>
                    </m:f>
                    <m:r>
                      <a:rPr lang="nl-NL"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𝟐𝟎𝟎</m:t>
                    </m:r>
                  </m:oMath>
                </a14:m>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(triệu đồng).</a:t>
                </a:r>
                <a:endParaRPr lang="en-US" sz="3200" dirty="0">
                  <a:solidFill>
                    <a:prstClr val="black"/>
                  </a:solidFill>
                  <a:ea typeface="Calibri" panose="020F0502020204030204" pitchFamily="34" charset="0"/>
                  <a:cs typeface="Times New Roman" panose="02020603050405020304"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137472" y="50103"/>
                <a:ext cx="12054527" cy="6807897"/>
              </a:xfrm>
              <a:blipFill rotWithShape="1">
                <a:blip r:embed="rId2"/>
                <a:stretch>
                  <a:fillRect l="-1315" t="-806" r="-1265" b="-15040"/>
                </a:stretch>
              </a:blipFill>
            </p:spPr>
            <p:txBody>
              <a:bodyPr/>
              <a:lstStyle/>
              <a:p>
                <a:r>
                  <a:rPr lang="en-US">
                    <a:noFill/>
                  </a:rPr>
                  <a:t> </a:t>
                </a:r>
              </a:p>
            </p:txBody>
          </p:sp>
        </mc:Fallback>
      </mc:AlternateContent>
    </p:spTree>
    <p:extLst>
      <p:ext uri="{BB962C8B-B14F-4D97-AF65-F5344CB8AC3E}">
        <p14:creationId xmlns:p14="http://schemas.microsoft.com/office/powerpoint/2010/main" val="394696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hỗ dành sẵn cho Văn bản 2"/>
              <p:cNvSpPr>
                <a:spLocks noGrp="1"/>
              </p:cNvSpPr>
              <p:nvPr>
                <p:ph type="body" idx="1"/>
              </p:nvPr>
            </p:nvSpPr>
            <p:spPr>
              <a:xfrm>
                <a:off x="198482" y="114300"/>
                <a:ext cx="11993517" cy="6743700"/>
              </a:xfrm>
            </p:spPr>
            <p:txBody>
              <a:bodyPr>
                <a:noAutofit/>
              </a:bodyPr>
              <a:lstStyle/>
              <a:p>
                <a:pPr marL="0" indent="0">
                  <a:lnSpc>
                    <a:spcPct val="100000"/>
                  </a:lnSpc>
                  <a:buNone/>
                </a:pPr>
                <a:r>
                  <a:rPr lang="en-US" sz="3200" b="1" dirty="0" err="1" smtClean="0">
                    <a:solidFill>
                      <a:srgbClr val="000066"/>
                    </a:solidFill>
                  </a:rPr>
                  <a:t>Lời</a:t>
                </a:r>
                <a:r>
                  <a:rPr lang="en-US" sz="3200" b="1" dirty="0" smtClean="0">
                    <a:solidFill>
                      <a:srgbClr val="000066"/>
                    </a:solidFill>
                  </a:rPr>
                  <a:t> </a:t>
                </a:r>
                <a:r>
                  <a:rPr lang="en-US" sz="3200" b="1" dirty="0" err="1" smtClean="0">
                    <a:solidFill>
                      <a:srgbClr val="000066"/>
                    </a:solidFill>
                  </a:rPr>
                  <a:t>giải</a:t>
                </a:r>
                <a:r>
                  <a:rPr lang="en-US" sz="3200" b="1" dirty="0" smtClean="0">
                    <a:solidFill>
                      <a:srgbClr val="000066"/>
                    </a:solidFill>
                  </a:rPr>
                  <a:t> 	</a:t>
                </a:r>
                <a:r>
                  <a:rPr lang="en-US" sz="3200" b="1" dirty="0" err="1" smtClean="0">
                    <a:solidFill>
                      <a:srgbClr val="FF0000"/>
                    </a:solidFill>
                  </a:rPr>
                  <a:t>Chọn</a:t>
                </a:r>
                <a:r>
                  <a:rPr lang="en-US" sz="3200" b="1" dirty="0" smtClean="0">
                    <a:solidFill>
                      <a:srgbClr val="FF0000"/>
                    </a:solidFill>
                  </a:rPr>
                  <a:t> C</a:t>
                </a:r>
                <a:endParaRPr lang="en-US" sz="3200" b="1" dirty="0">
                  <a:solidFill>
                    <a:srgbClr val="FF0000"/>
                  </a:solidFill>
                </a:endParaRPr>
              </a:p>
              <a:p>
                <a:pPr marL="0" lvl="0" indent="0">
                  <a:lnSpc>
                    <a:spcPct val="115000"/>
                  </a:lnSpc>
                  <a:spcBef>
                    <a:spcPts val="0"/>
                  </a:spcBef>
                  <a:buNone/>
                </a:pPr>
                <a:r>
                  <a:rPr lang="nl-NL" sz="3200" dirty="0">
                    <a:solidFill>
                      <a:prstClr val="black"/>
                    </a:solidFill>
                    <a:latin typeface="Times New Roman" panose="02020603050405020304" pitchFamily="18" charset="0"/>
                    <a:ea typeface="Times New Roman" panose="02020603050405020304" pitchFamily="18" charset="0"/>
                  </a:rPr>
                  <a:t>Đặt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rPr>
                      <m:t>𝑇</m:t>
                    </m:r>
                    <m:r>
                      <a:rPr lang="nl-NL" sz="3200" i="1">
                        <a:solidFill>
                          <a:prstClr val="black"/>
                        </a:solidFill>
                        <a:latin typeface="Cambria Math" panose="02040503050406030204" pitchFamily="18" charset="0"/>
                        <a:ea typeface="Times New Roman" panose="02020603050405020304" pitchFamily="18" charset="0"/>
                      </a:rPr>
                      <m:t>=200</m:t>
                    </m:r>
                  </m:oMath>
                </a14:m>
                <a:r>
                  <a:rPr lang="nl-NL" sz="3200" dirty="0">
                    <a:solidFill>
                      <a:prstClr val="black"/>
                    </a:solidFill>
                    <a:latin typeface="Times New Roman" panose="02020603050405020304" pitchFamily="18" charset="0"/>
                    <a:ea typeface="Times New Roman" panose="02020603050405020304" pitchFamily="18" charset="0"/>
                  </a:rPr>
                  <a:t> triệu,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rPr>
                      <m:t>𝑀</m:t>
                    </m:r>
                  </m:oMath>
                </a14:m>
                <a:r>
                  <a:rPr lang="nl-NL" sz="3200" dirty="0">
                    <a:solidFill>
                      <a:prstClr val="black"/>
                    </a:solidFill>
                    <a:latin typeface="Times New Roman" panose="02020603050405020304" pitchFamily="18" charset="0"/>
                    <a:ea typeface="Times New Roman" panose="02020603050405020304" pitchFamily="18" charset="0"/>
                  </a:rPr>
                  <a:t> là số tiền phải trả hàng tháng mà ông A trả cho ngân hàng</a:t>
                </a:r>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r>
                  <a:rPr lang="nl-NL" sz="3200" dirty="0">
                    <a:solidFill>
                      <a:prstClr val="black"/>
                    </a:solidFill>
                    <a:latin typeface="Times New Roman" panose="02020603050405020304" pitchFamily="18" charset="0"/>
                    <a:ea typeface="Times New Roman" panose="02020603050405020304" pitchFamily="18" charset="0"/>
                  </a:rPr>
                  <a:t>Lãi suất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rPr>
                      <m:t>12%</m:t>
                    </m:r>
                  </m:oMath>
                </a14:m>
                <a:r>
                  <a:rPr lang="nl-NL" sz="3200" dirty="0">
                    <a:solidFill>
                      <a:prstClr val="black"/>
                    </a:solidFill>
                    <a:latin typeface="Times New Roman" panose="02020603050405020304" pitchFamily="18" charset="0"/>
                    <a:ea typeface="Times New Roman" panose="02020603050405020304" pitchFamily="18" charset="0"/>
                  </a:rPr>
                  <a:t> trên năm tương ứng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rPr>
                      <m:t>1%</m:t>
                    </m:r>
                  </m:oMath>
                </a14:m>
                <a:r>
                  <a:rPr lang="nl-NL" sz="3200" dirty="0">
                    <a:solidFill>
                      <a:prstClr val="black"/>
                    </a:solidFill>
                    <a:latin typeface="Times New Roman" panose="02020603050405020304" pitchFamily="18" charset="0"/>
                    <a:ea typeface="Times New Roman" panose="02020603050405020304" pitchFamily="18" charset="0"/>
                  </a:rPr>
                  <a:t> trên tháng, tức là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rPr>
                      <m:t>𝑟</m:t>
                    </m:r>
                    <m:r>
                      <a:rPr lang="nl-NL" sz="3200" i="1">
                        <a:solidFill>
                          <a:prstClr val="black"/>
                        </a:solidFill>
                        <a:latin typeface="Cambria Math" panose="02040503050406030204" pitchFamily="18" charset="0"/>
                        <a:ea typeface="Times New Roman" panose="02020603050405020304" pitchFamily="18" charset="0"/>
                      </a:rPr>
                      <m:t>=0,01</m:t>
                    </m:r>
                  </m:oMath>
                </a14:m>
                <a:r>
                  <a:rPr lang="nl-NL"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r>
                  <a:rPr lang="fr-FR" sz="3200" dirty="0" err="1">
                    <a:solidFill>
                      <a:prstClr val="black"/>
                    </a:solidFill>
                    <a:latin typeface="Times New Roman" panose="02020603050405020304" pitchFamily="18" charset="0"/>
                    <a:ea typeface="Times New Roman" panose="02020603050405020304" pitchFamily="18" charset="0"/>
                  </a:rPr>
                  <a:t>Số</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tiền</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gốc</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sau</a:t>
                </a:r>
                <a:r>
                  <a:rPr lang="fr-FR" sz="3200" dirty="0">
                    <a:solidFill>
                      <a:prstClr val="black"/>
                    </a:solidFill>
                    <a:latin typeface="Times New Roman" panose="02020603050405020304" pitchFamily="18" charset="0"/>
                    <a:ea typeface="Times New Roman" panose="02020603050405020304" pitchFamily="18" charset="0"/>
                  </a:rPr>
                  <a:t> 1 </a:t>
                </a:r>
                <a:r>
                  <a:rPr lang="fr-FR" sz="3200" dirty="0" err="1">
                    <a:solidFill>
                      <a:prstClr val="black"/>
                    </a:solidFill>
                    <a:latin typeface="Times New Roman" panose="02020603050405020304" pitchFamily="18" charset="0"/>
                    <a:ea typeface="Times New Roman" panose="02020603050405020304" pitchFamily="18" charset="0"/>
                  </a:rPr>
                  <a:t>tháng</a:t>
                </a:r>
                <a:r>
                  <a:rPr lang="fr-FR" sz="3200" dirty="0">
                    <a:solidFill>
                      <a:prstClr val="black"/>
                    </a:solidFill>
                    <a:latin typeface="Times New Roman" panose="02020603050405020304" pitchFamily="18" charset="0"/>
                    <a:ea typeface="Times New Roman" panose="02020603050405020304" pitchFamily="18" charset="0"/>
                  </a:rPr>
                  <a:t> là: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𝑇</m:t>
                    </m:r>
                    <m:r>
                      <a:rPr lang="fr-FR"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𝑇</m:t>
                    </m:r>
                    <m:r>
                      <a:rPr lang="fr-FR"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𝑟</m:t>
                    </m:r>
                    <m:r>
                      <a:rPr lang="fr-FR"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𝑀</m:t>
                    </m:r>
                    <m:r>
                      <a:rPr lang="fr-FR"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𝑇</m:t>
                    </m:r>
                    <m:d>
                      <m:dPr>
                        <m:ctrlPr>
                          <a:rPr lang="en-US" sz="3200" i="1">
                            <a:solidFill>
                              <a:prstClr val="black"/>
                            </a:solidFill>
                            <a:latin typeface="Cambria Math" panose="02040503050406030204" pitchFamily="18" charset="0"/>
                            <a:ea typeface="Times New Roman" panose="02020603050405020304" pitchFamily="18" charset="0"/>
                          </a:rPr>
                        </m:ctrlPr>
                      </m:dPr>
                      <m:e>
                        <m:r>
                          <a:rPr lang="fr-FR"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𝑟</m:t>
                        </m:r>
                      </m:e>
                    </m:d>
                    <m:r>
                      <a:rPr lang="fr-FR"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𝑀</m:t>
                    </m:r>
                  </m:oMath>
                </a14:m>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r>
                  <a:rPr lang="fr-FR" sz="3200" dirty="0" err="1">
                    <a:solidFill>
                      <a:prstClr val="black"/>
                    </a:solidFill>
                    <a:latin typeface="Times New Roman" panose="02020603050405020304" pitchFamily="18" charset="0"/>
                    <a:ea typeface="Times New Roman" panose="02020603050405020304" pitchFamily="18" charset="0"/>
                  </a:rPr>
                  <a:t>Số</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tiền</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gốc</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sau</a:t>
                </a:r>
                <a:r>
                  <a:rPr lang="fr-FR" sz="3200" dirty="0">
                    <a:solidFill>
                      <a:prstClr val="black"/>
                    </a:solidFill>
                    <a:latin typeface="Times New Roman" panose="02020603050405020304" pitchFamily="18" charset="0"/>
                    <a:ea typeface="Times New Roman" panose="02020603050405020304" pitchFamily="18" charset="0"/>
                  </a:rPr>
                  <a:t> 2 </a:t>
                </a:r>
                <a:r>
                  <a:rPr lang="fr-FR" sz="3200" dirty="0" err="1">
                    <a:solidFill>
                      <a:prstClr val="black"/>
                    </a:solidFill>
                    <a:latin typeface="Times New Roman" panose="02020603050405020304" pitchFamily="18" charset="0"/>
                    <a:ea typeface="Times New Roman" panose="02020603050405020304" pitchFamily="18" charset="0"/>
                  </a:rPr>
                  <a:t>tháng</a:t>
                </a:r>
                <a:r>
                  <a:rPr lang="fr-FR" sz="3200" dirty="0">
                    <a:solidFill>
                      <a:prstClr val="black"/>
                    </a:solidFill>
                    <a:latin typeface="Times New Roman" panose="02020603050405020304" pitchFamily="18" charset="0"/>
                    <a:ea typeface="Times New Roman" panose="02020603050405020304" pitchFamily="18" charset="0"/>
                  </a:rPr>
                  <a:t> là: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𝑇</m:t>
                    </m:r>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fr-FR"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𝑟</m:t>
                            </m:r>
                          </m:e>
                        </m:d>
                      </m:e>
                      <m:sup>
                        <m:r>
                          <a:rPr lang="fr-FR" sz="3200" i="1">
                            <a:solidFill>
                              <a:prstClr val="black"/>
                            </a:solidFill>
                            <a:latin typeface="Cambria Math" panose="02040503050406030204" pitchFamily="18" charset="0"/>
                            <a:ea typeface="Times New Roman" panose="02020603050405020304" pitchFamily="18" charset="0"/>
                          </a:rPr>
                          <m:t>2</m:t>
                        </m:r>
                      </m:sup>
                    </m:sSup>
                    <m:r>
                      <a:rPr lang="fr-FR"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𝑀</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d>
                          <m:dPr>
                            <m:ctrlPr>
                              <a:rPr lang="en-US" sz="3200" i="1">
                                <a:solidFill>
                                  <a:prstClr val="black"/>
                                </a:solidFill>
                                <a:latin typeface="Cambria Math" panose="02040503050406030204" pitchFamily="18" charset="0"/>
                                <a:ea typeface="Times New Roman" panose="02020603050405020304" pitchFamily="18" charset="0"/>
                              </a:rPr>
                            </m:ctrlPr>
                          </m:dPr>
                          <m:e>
                            <m:r>
                              <a:rPr lang="fr-FR"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𝑟</m:t>
                            </m:r>
                          </m:e>
                        </m:d>
                        <m:r>
                          <a:rPr lang="fr-FR" sz="3200" i="1">
                            <a:solidFill>
                              <a:prstClr val="black"/>
                            </a:solidFill>
                            <a:latin typeface="Cambria Math" panose="02040503050406030204" pitchFamily="18" charset="0"/>
                            <a:ea typeface="Times New Roman" panose="02020603050405020304" pitchFamily="18" charset="0"/>
                          </a:rPr>
                          <m:t>+1</m:t>
                        </m:r>
                      </m:e>
                    </m:d>
                  </m:oMath>
                </a14:m>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r>
                  <a:rPr lang="fr-FR"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marL="0" lvl="0" indent="0">
                  <a:lnSpc>
                    <a:spcPct val="115000"/>
                  </a:lnSpc>
                  <a:spcBef>
                    <a:spcPts val="0"/>
                  </a:spcBef>
                  <a:buNone/>
                </a:pPr>
                <a:r>
                  <a:rPr lang="fr-FR" sz="3200" dirty="0" err="1">
                    <a:solidFill>
                      <a:prstClr val="black"/>
                    </a:solidFill>
                    <a:latin typeface="Times New Roman" panose="02020603050405020304" pitchFamily="18" charset="0"/>
                    <a:ea typeface="Times New Roman" panose="02020603050405020304" pitchFamily="18" charset="0"/>
                  </a:rPr>
                  <a:t>Số</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tiền</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gốc</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sau</a:t>
                </a:r>
                <a:r>
                  <a:rPr lang="fr-FR" sz="3200" dirty="0">
                    <a:solidFill>
                      <a:prstClr val="black"/>
                    </a:solidFill>
                    <a:latin typeface="Times New Roman" panose="02020603050405020304" pitchFamily="18" charset="0"/>
                    <a:ea typeface="Times New Roman" panose="02020603050405020304" pitchFamily="18" charset="0"/>
                  </a:rPr>
                  <a:t> 10 </a:t>
                </a:r>
                <a:r>
                  <a:rPr lang="fr-FR" sz="3200" dirty="0" err="1">
                    <a:solidFill>
                      <a:prstClr val="black"/>
                    </a:solidFill>
                    <a:latin typeface="Times New Roman" panose="02020603050405020304" pitchFamily="18" charset="0"/>
                    <a:ea typeface="Times New Roman" panose="02020603050405020304" pitchFamily="18" charset="0"/>
                  </a:rPr>
                  <a:t>tháng</a:t>
                </a:r>
                <a:r>
                  <a:rPr lang="fr-FR" sz="3200" dirty="0">
                    <a:solidFill>
                      <a:prstClr val="black"/>
                    </a:solidFill>
                    <a:latin typeface="Times New Roman" panose="02020603050405020304" pitchFamily="18" charset="0"/>
                    <a:ea typeface="Times New Roman" panose="02020603050405020304" pitchFamily="18" charset="0"/>
                  </a:rPr>
                  <a:t> là: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𝑇</m:t>
                    </m:r>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fr-FR"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𝑟</m:t>
                            </m:r>
                          </m:e>
                        </m:d>
                      </m:e>
                      <m:sup>
                        <m:r>
                          <a:rPr lang="fr-FR" sz="3200" i="1">
                            <a:solidFill>
                              <a:prstClr val="black"/>
                            </a:solidFill>
                            <a:latin typeface="Cambria Math" panose="02040503050406030204" pitchFamily="18" charset="0"/>
                            <a:ea typeface="Times New Roman" panose="02020603050405020304" pitchFamily="18" charset="0"/>
                          </a:rPr>
                          <m:t>10</m:t>
                        </m:r>
                      </m:sup>
                    </m:sSup>
                    <m:r>
                      <a:rPr lang="fr-FR"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𝑀</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fr-FR"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𝑟</m:t>
                                </m:r>
                              </m:e>
                            </m:d>
                          </m:e>
                          <m:sup>
                            <m:r>
                              <a:rPr lang="fr-FR" sz="3200" i="1">
                                <a:solidFill>
                                  <a:prstClr val="black"/>
                                </a:solidFill>
                                <a:latin typeface="Cambria Math" panose="02040503050406030204" pitchFamily="18" charset="0"/>
                                <a:ea typeface="Times New Roman" panose="02020603050405020304" pitchFamily="18" charset="0"/>
                              </a:rPr>
                              <m:t>9</m:t>
                            </m:r>
                          </m:sup>
                        </m:sSup>
                        <m:r>
                          <a:rPr lang="fr-FR"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fr-FR"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𝑟</m:t>
                                </m:r>
                              </m:e>
                            </m:d>
                          </m:e>
                          <m:sup>
                            <m:r>
                              <a:rPr lang="fr-FR" sz="3200" i="1">
                                <a:solidFill>
                                  <a:prstClr val="black"/>
                                </a:solidFill>
                                <a:latin typeface="Cambria Math" panose="02040503050406030204" pitchFamily="18" charset="0"/>
                                <a:ea typeface="Times New Roman" panose="02020603050405020304" pitchFamily="18" charset="0"/>
                              </a:rPr>
                              <m:t>8</m:t>
                            </m:r>
                          </m:sup>
                        </m:sSup>
                        <m:r>
                          <a:rPr lang="fr-FR"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fr-FR"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𝑟</m:t>
                            </m:r>
                          </m:e>
                        </m:d>
                        <m:r>
                          <a:rPr lang="fr-FR" sz="3200" i="1">
                            <a:solidFill>
                              <a:prstClr val="black"/>
                            </a:solidFill>
                            <a:latin typeface="Cambria Math" panose="02040503050406030204" pitchFamily="18" charset="0"/>
                            <a:ea typeface="Times New Roman" panose="02020603050405020304" pitchFamily="18" charset="0"/>
                          </a:rPr>
                          <m:t>+1</m:t>
                        </m:r>
                      </m:e>
                    </m:d>
                    <m:r>
                      <a:rPr lang="fr-FR" sz="3200" i="1">
                        <a:solidFill>
                          <a:prstClr val="black"/>
                        </a:solidFill>
                        <a:latin typeface="Cambria Math" panose="02040503050406030204" pitchFamily="18" charset="0"/>
                        <a:ea typeface="Times New Roman" panose="02020603050405020304" pitchFamily="18" charset="0"/>
                      </a:rPr>
                      <m:t>=0</m:t>
                    </m:r>
                  </m:oMath>
                </a14:m>
                <a:endParaRPr lang="en-US" sz="3200" dirty="0">
                  <a:solidFill>
                    <a:prstClr val="black"/>
                  </a:solidFill>
                  <a:latin typeface="Times New Roman" panose="02020603050405020304" pitchFamily="18" charset="0"/>
                  <a:ea typeface="Times New Roman" panose="02020603050405020304" pitchFamily="18" charset="0"/>
                </a:endParaRPr>
              </a:p>
              <a:p>
                <a:pPr marL="0" indent="0">
                  <a:lnSpc>
                    <a:spcPct val="100000"/>
                  </a:lnSpc>
                  <a:buNone/>
                </a:pPr>
                <a:endParaRPr lang="vi-VN" sz="3200" b="1" dirty="0">
                  <a:solidFill>
                    <a:srgbClr val="000066"/>
                  </a:solidFill>
                </a:endParaRPr>
              </a:p>
            </p:txBody>
          </p:sp>
        </mc:Choice>
        <mc:Fallback xmlns="">
          <p:sp>
            <p:nvSpPr>
              <p:cNvPr id="3" name="Chỗ dành sẵn cho Văn bản 2"/>
              <p:cNvSpPr>
                <a:spLocks noGrp="1" noRot="1" noChangeAspect="1" noMove="1" noResize="1" noEditPoints="1" noAdjustHandles="1" noChangeArrowheads="1" noChangeShapeType="1" noTextEdit="1"/>
              </p:cNvSpPr>
              <p:nvPr>
                <p:ph type="body" idx="1"/>
              </p:nvPr>
            </p:nvSpPr>
            <p:spPr>
              <a:xfrm>
                <a:off x="198482" y="114300"/>
                <a:ext cx="11993517" cy="6743700"/>
              </a:xfrm>
              <a:blipFill rotWithShape="1">
                <a:blip r:embed="rId2"/>
                <a:stretch>
                  <a:fillRect l="-1322" t="-1175"/>
                </a:stretch>
              </a:blipFill>
            </p:spPr>
            <p:txBody>
              <a:bodyPr/>
              <a:lstStyle/>
              <a:p>
                <a:r>
                  <a:rPr lang="en-US">
                    <a:noFill/>
                  </a:rPr>
                  <a:t> </a:t>
                </a:r>
              </a:p>
            </p:txBody>
          </p:sp>
        </mc:Fallback>
      </mc:AlternateContent>
    </p:spTree>
    <p:extLst>
      <p:ext uri="{BB962C8B-B14F-4D97-AF65-F5344CB8AC3E}">
        <p14:creationId xmlns:p14="http://schemas.microsoft.com/office/powerpoint/2010/main" val="367300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98585" y="650419"/>
                <a:ext cx="11394830" cy="3483069"/>
              </a:xfrm>
              <a:prstGeom prst="rect">
                <a:avLst/>
              </a:prstGeom>
            </p:spPr>
            <p:txBody>
              <a:bodyPr wrap="square">
                <a:spAutoFit/>
              </a:bodyPr>
              <a:lstStyle/>
              <a:p>
                <a:pPr lvl="0">
                  <a:lnSpc>
                    <a:spcPct val="115000"/>
                  </a:lnSpc>
                </a:pPr>
                <a:r>
                  <a:rPr lang="en-US" sz="3200" dirty="0">
                    <a:solidFill>
                      <a:prstClr val="black"/>
                    </a:solidFill>
                    <a:latin typeface="Times New Roman" panose="02020603050405020304" pitchFamily="18" charset="0"/>
                    <a:ea typeface="Times New Roman" panose="02020603050405020304" pitchFamily="18" charset="0"/>
                  </a:rPr>
                  <a:t>Do </a:t>
                </a:r>
                <a:r>
                  <a:rPr lang="en-US" sz="3200" dirty="0" err="1">
                    <a:solidFill>
                      <a:prstClr val="black"/>
                    </a:solidFill>
                    <a:latin typeface="Times New Roman" panose="02020603050405020304" pitchFamily="18" charset="0"/>
                    <a:ea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𝑀</m:t>
                    </m:r>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𝑇</m:t>
                        </m:r>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𝑟</m:t>
                                </m:r>
                              </m:e>
                            </m:d>
                          </m:e>
                          <m:sup>
                            <m:r>
                              <a:rPr lang="en-US" sz="3200" i="1">
                                <a:solidFill>
                                  <a:prstClr val="black"/>
                                </a:solidFill>
                                <a:latin typeface="Cambria Math" panose="02040503050406030204" pitchFamily="18" charset="0"/>
                                <a:ea typeface="Times New Roman" panose="02020603050405020304" pitchFamily="18" charset="0"/>
                              </a:rPr>
                              <m:t>10</m:t>
                            </m:r>
                          </m:sup>
                        </m:sSup>
                      </m:num>
                      <m:den>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𝑟</m:t>
                                </m:r>
                              </m:e>
                            </m:d>
                          </m:e>
                          <m:sup>
                            <m:r>
                              <a:rPr lang="en-US" sz="3200" i="1">
                                <a:solidFill>
                                  <a:prstClr val="black"/>
                                </a:solidFill>
                                <a:latin typeface="Cambria Math" panose="02040503050406030204" pitchFamily="18" charset="0"/>
                                <a:ea typeface="Times New Roman" panose="02020603050405020304" pitchFamily="18" charset="0"/>
                              </a:rPr>
                              <m:t>9</m:t>
                            </m:r>
                          </m:sup>
                        </m:sSup>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𝑟</m:t>
                                </m:r>
                              </m:e>
                            </m:d>
                          </m:e>
                          <m:sup>
                            <m:r>
                              <a:rPr lang="en-US" sz="3200" i="1">
                                <a:solidFill>
                                  <a:prstClr val="black"/>
                                </a:solidFill>
                                <a:latin typeface="Cambria Math" panose="02040503050406030204" pitchFamily="18" charset="0"/>
                                <a:ea typeface="Times New Roman" panose="02020603050405020304" pitchFamily="18" charset="0"/>
                              </a:rPr>
                              <m:t>8</m:t>
                            </m:r>
                          </m:sup>
                        </m:sSup>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𝑟</m:t>
                            </m:r>
                          </m:e>
                        </m:d>
                        <m:r>
                          <a:rPr lang="en-US" sz="3200" i="1">
                            <a:solidFill>
                              <a:prstClr val="black"/>
                            </a:solidFill>
                            <a:latin typeface="Cambria Math" panose="02040503050406030204" pitchFamily="18" charset="0"/>
                            <a:ea typeface="Times New Roman" panose="02020603050405020304" pitchFamily="18" charset="0"/>
                          </a:rPr>
                          <m:t>+1</m:t>
                        </m:r>
                      </m:den>
                    </m:f>
                  </m:oMath>
                </a14:m>
                <a:endParaRPr lang="en-US" sz="3200" dirty="0">
                  <a:solidFill>
                    <a:prstClr val="black"/>
                  </a:solidFill>
                  <a:latin typeface="Times New Roman" panose="02020603050405020304" pitchFamily="18" charset="0"/>
                  <a:ea typeface="Times New Roman" panose="02020603050405020304" pitchFamily="18" charset="0"/>
                </a:endParaRPr>
              </a:p>
              <a:p>
                <a:pPr lvl="0">
                  <a:lnSpc>
                    <a:spcPct val="115000"/>
                  </a:lnSpc>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𝑇</m:t>
                        </m:r>
                        <m:r>
                          <a:rPr lang="en-US"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𝑟</m:t>
                                </m:r>
                              </m:e>
                            </m:d>
                          </m:e>
                          <m:sup>
                            <m:r>
                              <a:rPr lang="en-US" sz="3200" i="1">
                                <a:solidFill>
                                  <a:prstClr val="black"/>
                                </a:solidFill>
                                <a:latin typeface="Cambria Math" panose="02040503050406030204" pitchFamily="18" charset="0"/>
                                <a:ea typeface="Times New Roman" panose="02020603050405020304" pitchFamily="18" charset="0"/>
                              </a:rPr>
                              <m:t>10</m:t>
                            </m:r>
                          </m:sup>
                        </m:sSup>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𝑟</m:t>
                        </m:r>
                      </m:num>
                      <m:den>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𝑟</m:t>
                                </m:r>
                              </m:e>
                            </m:d>
                          </m:e>
                          <m:sup>
                            <m:r>
                              <a:rPr lang="en-US" sz="3200" i="1">
                                <a:solidFill>
                                  <a:prstClr val="black"/>
                                </a:solidFill>
                                <a:latin typeface="Cambria Math" panose="02040503050406030204" pitchFamily="18" charset="0"/>
                                <a:ea typeface="Times New Roman" panose="02020603050405020304" pitchFamily="18" charset="0"/>
                              </a:rPr>
                              <m:t>10</m:t>
                            </m:r>
                          </m:sup>
                        </m:sSup>
                        <m:r>
                          <a:rPr lang="en-US" sz="3200" i="1">
                            <a:solidFill>
                              <a:prstClr val="black"/>
                            </a:solidFill>
                            <a:latin typeface="Cambria Math" panose="02040503050406030204" pitchFamily="18" charset="0"/>
                            <a:ea typeface="Times New Roman" panose="02020603050405020304" pitchFamily="18" charset="0"/>
                          </a:rPr>
                          <m:t>−1</m:t>
                        </m:r>
                      </m:den>
                    </m:f>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200.</m:t>
                        </m:r>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1+0,01</m:t>
                                </m:r>
                              </m:e>
                            </m:d>
                          </m:e>
                          <m:sup>
                            <m:r>
                              <a:rPr lang="en-US" sz="3200" i="1">
                                <a:solidFill>
                                  <a:prstClr val="black"/>
                                </a:solidFill>
                                <a:latin typeface="Cambria Math" panose="02040503050406030204" pitchFamily="18" charset="0"/>
                                <a:ea typeface="Times New Roman" panose="02020603050405020304" pitchFamily="18" charset="0"/>
                              </a:rPr>
                              <m:t>10</m:t>
                            </m:r>
                          </m:sup>
                        </m:sSup>
                        <m:r>
                          <a:rPr lang="en-US" sz="3200" i="1">
                            <a:solidFill>
                              <a:prstClr val="black"/>
                            </a:solidFill>
                            <a:latin typeface="Cambria Math" panose="02040503050406030204" pitchFamily="18" charset="0"/>
                            <a:ea typeface="Times New Roman" panose="02020603050405020304" pitchFamily="18" charset="0"/>
                          </a:rPr>
                          <m:t>.0,01</m:t>
                        </m:r>
                      </m:num>
                      <m:den>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1+0,01</m:t>
                                </m:r>
                              </m:e>
                            </m:d>
                          </m:e>
                          <m:sup>
                            <m:r>
                              <a:rPr lang="en-US" sz="3200" i="1">
                                <a:solidFill>
                                  <a:prstClr val="black"/>
                                </a:solidFill>
                                <a:latin typeface="Cambria Math" panose="02040503050406030204" pitchFamily="18" charset="0"/>
                                <a:ea typeface="Times New Roman" panose="02020603050405020304" pitchFamily="18" charset="0"/>
                              </a:rPr>
                              <m:t>10</m:t>
                            </m:r>
                          </m:sup>
                        </m:sSup>
                        <m:r>
                          <a:rPr lang="en-US" sz="3200" i="1">
                            <a:solidFill>
                              <a:prstClr val="black"/>
                            </a:solidFill>
                            <a:latin typeface="Cambria Math" panose="02040503050406030204" pitchFamily="18" charset="0"/>
                            <a:ea typeface="Times New Roman" panose="02020603050405020304" pitchFamily="18" charset="0"/>
                          </a:rPr>
                          <m:t>−1</m:t>
                        </m:r>
                      </m:den>
                    </m:f>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2.</m:t>
                        </m:r>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1,01</m:t>
                                </m:r>
                              </m:e>
                            </m:d>
                          </m:e>
                          <m:sup>
                            <m:r>
                              <a:rPr lang="en-US" sz="3200" i="1">
                                <a:solidFill>
                                  <a:prstClr val="black"/>
                                </a:solidFill>
                                <a:latin typeface="Cambria Math" panose="02040503050406030204" pitchFamily="18" charset="0"/>
                                <a:ea typeface="Times New Roman" panose="02020603050405020304" pitchFamily="18" charset="0"/>
                              </a:rPr>
                              <m:t>10</m:t>
                            </m:r>
                          </m:sup>
                        </m:sSup>
                      </m:num>
                      <m:den>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1,01</m:t>
                                </m:r>
                              </m:e>
                            </m:d>
                          </m:e>
                          <m:sup>
                            <m:r>
                              <a:rPr lang="en-US" sz="3200" i="1">
                                <a:solidFill>
                                  <a:prstClr val="black"/>
                                </a:solidFill>
                                <a:latin typeface="Cambria Math" panose="02040503050406030204" pitchFamily="18" charset="0"/>
                                <a:ea typeface="Times New Roman" panose="02020603050405020304" pitchFamily="18" charset="0"/>
                              </a:rPr>
                              <m:t>10</m:t>
                            </m:r>
                          </m:sup>
                        </m:sSup>
                        <m:r>
                          <a:rPr lang="en-US" sz="3200" i="1">
                            <a:solidFill>
                              <a:prstClr val="black"/>
                            </a:solidFill>
                            <a:latin typeface="Cambria Math" panose="02040503050406030204" pitchFamily="18" charset="0"/>
                            <a:ea typeface="Times New Roman" panose="02020603050405020304" pitchFamily="18" charset="0"/>
                          </a:rPr>
                          <m:t>−1</m:t>
                        </m:r>
                      </m:den>
                    </m:f>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triệu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đồng</a:t>
                </a:r>
                <a:r>
                  <a:rPr lang="en-US" sz="3200" dirty="0">
                    <a:solidFill>
                      <a:prstClr val="black"/>
                    </a:solidFill>
                    <a:latin typeface="Times New Roman" panose="02020603050405020304" pitchFamily="18" charset="0"/>
                    <a:ea typeface="Times New Roman" panose="02020603050405020304" pitchFamily="18" charset="0"/>
                  </a:rPr>
                  <a:t>)</a:t>
                </a:r>
              </a:p>
              <a:p>
                <a:pPr lvl="0">
                  <a:lnSpc>
                    <a:spcPct val="115000"/>
                  </a:lnSpc>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m:t>
                    </m:r>
                  </m:oMath>
                </a14:m>
                <a:r>
                  <a:rPr lang="en-US" sz="3200" dirty="0" err="1">
                    <a:solidFill>
                      <a:prstClr val="black"/>
                    </a:solidFill>
                    <a:latin typeface="Times New Roman" panose="02020603050405020304" pitchFamily="18" charset="0"/>
                    <a:ea typeface="Times New Roman" panose="02020603050405020304" pitchFamily="18" charset="0"/>
                  </a:rPr>
                  <a:t>Tổng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tiền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lại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phải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ngân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hàng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endParaRPr lang="en-US" sz="3200" dirty="0" smtClean="0">
                  <a:solidFill>
                    <a:prstClr val="black"/>
                  </a:solidFill>
                  <a:latin typeface="Times New Roman" panose="02020603050405020304" pitchFamily="18" charset="0"/>
                  <a:ea typeface="Times New Roman" panose="02020603050405020304" pitchFamily="18" charset="0"/>
                </a:endParaRPr>
              </a:p>
              <a:p>
                <a:pPr lvl="0">
                  <a:lnSpc>
                    <a:spcPct val="115000"/>
                  </a:lnSpc>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𝑚</m:t>
                    </m:r>
                    <m:r>
                      <a:rPr lang="en-US" sz="3200" i="1">
                        <a:solidFill>
                          <a:prstClr val="black"/>
                        </a:solidFill>
                        <a:latin typeface="Cambria Math" panose="02040503050406030204" pitchFamily="18" charset="0"/>
                        <a:ea typeface="Times New Roman" panose="02020603050405020304" pitchFamily="18" charset="0"/>
                      </a:rPr>
                      <m:t>=10</m:t>
                    </m:r>
                    <m:r>
                      <a:rPr lang="en-US" sz="3200" i="1">
                        <a:solidFill>
                          <a:prstClr val="black"/>
                        </a:solidFill>
                        <a:latin typeface="Cambria Math" panose="02040503050406030204" pitchFamily="18" charset="0"/>
                        <a:ea typeface="Times New Roman" panose="02020603050405020304" pitchFamily="18" charset="0"/>
                      </a:rPr>
                      <m:t>𝑀</m:t>
                    </m:r>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20.</m:t>
                        </m:r>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1,01</m:t>
                                </m:r>
                              </m:e>
                            </m:d>
                          </m:e>
                          <m:sup>
                            <m:r>
                              <a:rPr lang="en-US" sz="3200" i="1">
                                <a:solidFill>
                                  <a:prstClr val="black"/>
                                </a:solidFill>
                                <a:latin typeface="Cambria Math" panose="02040503050406030204" pitchFamily="18" charset="0"/>
                                <a:ea typeface="Times New Roman" panose="02020603050405020304" pitchFamily="18" charset="0"/>
                              </a:rPr>
                              <m:t>10</m:t>
                            </m:r>
                          </m:sup>
                        </m:sSup>
                      </m:num>
                      <m:den>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1,01</m:t>
                                </m:r>
                              </m:e>
                            </m:d>
                          </m:e>
                          <m:sup>
                            <m:r>
                              <a:rPr lang="en-US" sz="3200" i="1">
                                <a:solidFill>
                                  <a:prstClr val="black"/>
                                </a:solidFill>
                                <a:latin typeface="Cambria Math" panose="02040503050406030204" pitchFamily="18" charset="0"/>
                                <a:ea typeface="Times New Roman" panose="02020603050405020304" pitchFamily="18" charset="0"/>
                              </a:rPr>
                              <m:t>10</m:t>
                            </m:r>
                          </m:sup>
                        </m:sSup>
                        <m:r>
                          <a:rPr lang="en-US" sz="3200" i="1">
                            <a:solidFill>
                              <a:prstClr val="black"/>
                            </a:solidFill>
                            <a:latin typeface="Cambria Math" panose="02040503050406030204" pitchFamily="18" charset="0"/>
                            <a:ea typeface="Times New Roman" panose="02020603050405020304" pitchFamily="18" charset="0"/>
                          </a:rPr>
                          <m:t>−1</m:t>
                        </m:r>
                      </m:den>
                    </m:f>
                    <m:r>
                      <a:rPr lang="en-US" sz="3200" i="1">
                        <a:solidFill>
                          <a:prstClr val="black"/>
                        </a:solidFill>
                        <a:latin typeface="Cambria Math" panose="02040503050406030204" pitchFamily="18" charset="0"/>
                        <a:ea typeface="Times New Roman" panose="02020603050405020304" pitchFamily="18" charset="0"/>
                      </a:rPr>
                      <m:t>−200</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triệu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đồng</a:t>
                </a:r>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398585" y="650419"/>
                <a:ext cx="11394830" cy="3483069"/>
              </a:xfrm>
              <a:prstGeom prst="rect">
                <a:avLst/>
              </a:prstGeom>
              <a:blipFill>
                <a:blip r:embed="rId2"/>
                <a:stretch>
                  <a:fillRect l="-1337" b="-175"/>
                </a:stretch>
              </a:blipFill>
            </p:spPr>
            <p:txBody>
              <a:bodyPr/>
              <a:lstStyle/>
              <a:p>
                <a:r>
                  <a:rPr lang="en-US">
                    <a:noFill/>
                  </a:rPr>
                  <a:t> </a:t>
                </a:r>
              </a:p>
            </p:txBody>
          </p:sp>
        </mc:Fallback>
      </mc:AlternateContent>
    </p:spTree>
    <p:extLst>
      <p:ext uri="{BB962C8B-B14F-4D97-AF65-F5344CB8AC3E}">
        <p14:creationId xmlns:p14="http://schemas.microsoft.com/office/powerpoint/2010/main" val="22194938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0" y="50103"/>
                <a:ext cx="12192000" cy="6807897"/>
              </a:xfrm>
            </p:spPr>
            <p:txBody>
              <a:bodyPr>
                <a:noAutofit/>
              </a:bodyPr>
              <a:lstStyle/>
              <a:p>
                <a:pPr marL="0" lvl="0" indent="635" algn="just">
                  <a:lnSpc>
                    <a:spcPct val="115000"/>
                  </a:lnSpc>
                  <a:spcBef>
                    <a:spcPts val="600"/>
                  </a:spcBef>
                  <a:buNone/>
                </a:pPr>
                <a:r>
                  <a:rPr lang="en-US" sz="3200" b="1" dirty="0" smtClean="0">
                    <a:solidFill>
                      <a:srgbClr val="3333FF"/>
                    </a:solidFill>
                  </a:rPr>
                  <a:t>Câu 49.</a:t>
                </a:r>
                <a:r>
                  <a:rPr lang="nl-NL" sz="3200" b="1" dirty="0">
                    <a:solidFill>
                      <a:srgbClr val="3333FF"/>
                    </a:solidFill>
                  </a:rPr>
                  <a:t> </a:t>
                </a:r>
                <a:r>
                  <a:rPr lang="nl-NL" sz="3200" dirty="0">
                    <a:solidFill>
                      <a:prstClr val="black"/>
                    </a:solidFill>
                    <a:latin typeface="Times New Roman" panose="02020603050405020304" pitchFamily="18" charset="0"/>
                    <a:ea typeface="Times New Roman" panose="02020603050405020304" pitchFamily="18" charset="0"/>
                  </a:rPr>
                  <a:t>Cho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nl-NL" sz="3200" dirty="0">
                    <a:solidFill>
                      <a:prstClr val="black"/>
                    </a:solidFill>
                    <a:latin typeface="Times New Roman" panose="02020603050405020304" pitchFamily="18" charset="0"/>
                    <a:ea typeface="Times New Roman" panose="02020603050405020304" pitchFamily="18" charset="0"/>
                  </a:rPr>
                  <a:t> là các số thực dương thỏa mãn </a:t>
                </a:r>
                <a14:m>
                  <m:oMath xmlns:m="http://schemas.openxmlformats.org/officeDocument/2006/math">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𝑙𝑛</m:t>
                        </m:r>
                      </m:fName>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func>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𝑙𝑛</m:t>
                        </m:r>
                      </m:fName>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func>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𝑙𝑛</m:t>
                        </m:r>
                      </m:fName>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nl-NL"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d>
                      </m:e>
                    </m:func>
                  </m:oMath>
                </a14:m>
                <a:r>
                  <a:rPr lang="nl-NL"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Tìm</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giá</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trị</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nhỏ</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nhất</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𝑃</m:t>
                        </m:r>
                      </m:e>
                      <m:sub>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𝑚𝑖𝑛</m:t>
                        </m:r>
                      </m:sub>
                    </m:sSub>
                  </m:oMath>
                </a14:m>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của</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biểu</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thức</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𝑃</m:t>
                    </m:r>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fr-FR"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endParaRPr>
              </a:p>
              <a:p>
                <a:pPr marL="0" lvl="0" indent="0" algn="just">
                  <a:lnSpc>
                    <a:spcPct val="115000"/>
                  </a:lnSpc>
                  <a:spcBef>
                    <a:spcPts val="0"/>
                  </a:spcBef>
                  <a:buNone/>
                  <a:tabLst>
                    <a:tab pos="3599815" algn="l"/>
                    <a:tab pos="5039995" algn="l"/>
                  </a:tabLst>
                </a:pPr>
                <a:r>
                  <a:rPr lang="en-US" sz="3200" smtClean="0">
                    <a:solidFill>
                      <a:schemeClr val="tx1"/>
                    </a:solidFill>
                    <a:ea typeface="Times New Roman" panose="02020603050405020304" pitchFamily="18" charset="0"/>
                    <a:cs typeface="Times New Roman" panose="02020603050405020304" pitchFamily="18" charset="0"/>
                  </a:rPr>
                  <a:t> </a:t>
                </a:r>
                <a:r>
                  <a:rPr lang="en-US" sz="3200" b="1" smtClean="0">
                    <a:solidFill>
                      <a:srgbClr val="3333FF"/>
                    </a:solidFill>
                    <a:ea typeface="Times New Roman" panose="02020603050405020304" pitchFamily="18" charset="0"/>
                    <a:cs typeface="Times New Roman" panose="02020603050405020304" pitchFamily="18" charset="0"/>
                  </a:rPr>
                  <a:t>A.</a:t>
                </a:r>
                <a:r>
                  <a:rPr lang="en-US" sz="3200" smtClean="0">
                    <a:solidFill>
                      <a:schemeClr val="tx1"/>
                    </a:solidFill>
                    <a:ea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𝑃</m:t>
                        </m:r>
                      </m:e>
                      <m:sub>
                        <m:r>
                          <a:rPr lang="en-US"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𝑚𝑖𝑛</m:t>
                        </m:r>
                      </m:sub>
                    </m:sSub>
                    <m:r>
                      <a:rPr lang="en-US" sz="3200" b="0" i="1" smtClean="0">
                        <a:solidFill>
                          <a:schemeClr val="tx1"/>
                        </a:solidFill>
                        <a:latin typeface="Cambria Math"/>
                        <a:ea typeface="Times New Roman" panose="02020603050405020304" pitchFamily="18" charset="0"/>
                        <a:cs typeface="Times New Roman" panose="02020603050405020304" pitchFamily="18" charset="0"/>
                      </a:rPr>
                      <m:t>=</m:t>
                    </m:r>
                    <m:rad>
                      <m:radPr>
                        <m:degHide m:val="on"/>
                        <m:ctrlPr>
                          <a:rPr lang="en-US" sz="3200" b="0" i="1" smtClean="0">
                            <a:solidFill>
                              <a:schemeClr val="tx1"/>
                            </a:solidFill>
                            <a:latin typeface="Cambria Math" panose="02040503050406030204" pitchFamily="18" charset="0"/>
                            <a:cs typeface="Times New Roman" panose="02020603050405020304" pitchFamily="18" charset="0"/>
                          </a:rPr>
                        </m:ctrlPr>
                      </m:radPr>
                      <m:deg/>
                      <m:e>
                        <m:r>
                          <a:rPr lang="en-US" sz="3200" b="0" i="1" smtClean="0">
                            <a:solidFill>
                              <a:schemeClr val="tx1"/>
                            </a:solidFill>
                            <a:latin typeface="Cambria Math"/>
                            <a:cs typeface="Times New Roman" panose="02020603050405020304" pitchFamily="18" charset="0"/>
                          </a:rPr>
                          <m:t>17</m:t>
                        </m:r>
                      </m:e>
                    </m:rad>
                    <m:r>
                      <a:rPr lang="en-US" sz="3200" b="0" i="1" smtClean="0">
                        <a:solidFill>
                          <a:schemeClr val="tx1"/>
                        </a:solidFill>
                        <a:latin typeface="Cambria Math"/>
                        <a:cs typeface="Times New Roman" panose="02020603050405020304" pitchFamily="18" charset="0"/>
                      </a:rPr>
                      <m:t>+</m:t>
                    </m:r>
                    <m:rad>
                      <m:radPr>
                        <m:degHide m:val="on"/>
                        <m:ctrlPr>
                          <a:rPr lang="en-US" sz="3200" b="0" i="1" smtClean="0">
                            <a:solidFill>
                              <a:schemeClr val="tx1"/>
                            </a:solidFill>
                            <a:latin typeface="Cambria Math" panose="02040503050406030204" pitchFamily="18" charset="0"/>
                            <a:cs typeface="Times New Roman" panose="02020603050405020304" pitchFamily="18" charset="0"/>
                          </a:rPr>
                        </m:ctrlPr>
                      </m:radPr>
                      <m:deg/>
                      <m:e>
                        <m:r>
                          <a:rPr lang="en-US" sz="3200" b="0" i="1" smtClean="0">
                            <a:solidFill>
                              <a:schemeClr val="tx1"/>
                            </a:solidFill>
                            <a:latin typeface="Cambria Math"/>
                            <a:cs typeface="Times New Roman" panose="02020603050405020304" pitchFamily="18" charset="0"/>
                          </a:rPr>
                          <m:t>3</m:t>
                        </m:r>
                      </m:e>
                    </m:rad>
                  </m:oMath>
                </a14:m>
                <a:r>
                  <a:rPr lang="fr-FR"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sSub>
                      <m:sSubPr>
                        <m:ctrlPr>
                          <a:rPr lang="en-US" sz="32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𝑃</m:t>
                        </m:r>
                      </m:e>
                      <m:sub>
                        <m:r>
                          <a:rPr lang="en-US"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𝑚𝑖𝑛</m:t>
                        </m:r>
                      </m:sub>
                    </m:sSub>
                    <m:r>
                      <a:rPr lang="en-US" sz="3200" b="0" i="1" smtClean="0">
                        <a:solidFill>
                          <a:schemeClr val="tx1"/>
                        </a:solidFill>
                        <a:latin typeface="Cambria Math"/>
                        <a:ea typeface="Times New Roman" panose="02020603050405020304" pitchFamily="18" charset="0"/>
                        <a:cs typeface="Times New Roman" panose="02020603050405020304" pitchFamily="18" charset="0"/>
                      </a:rPr>
                      <m:t>=2</m:t>
                    </m:r>
                    <m:rad>
                      <m:radPr>
                        <m:degHide m:val="on"/>
                        <m:ctrlPr>
                          <a:rPr lang="en-US" sz="3200" b="0" i="1" smtClean="0">
                            <a:solidFill>
                              <a:schemeClr val="tx1"/>
                            </a:solidFill>
                            <a:latin typeface="Cambria Math" panose="02040503050406030204" pitchFamily="18" charset="0"/>
                            <a:cs typeface="Times New Roman" panose="02020603050405020304" pitchFamily="18" charset="0"/>
                          </a:rPr>
                        </m:ctrlPr>
                      </m:radPr>
                      <m:deg/>
                      <m:e>
                        <m:r>
                          <a:rPr lang="en-US" sz="3200" b="0" i="1" smtClean="0">
                            <a:solidFill>
                              <a:schemeClr val="tx1"/>
                            </a:solidFill>
                            <a:latin typeface="Cambria Math"/>
                            <a:cs typeface="Times New Roman" panose="02020603050405020304" pitchFamily="18" charset="0"/>
                          </a:rPr>
                          <m:t>2</m:t>
                        </m:r>
                      </m:e>
                    </m:rad>
                  </m:oMath>
                </a14:m>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smtClean="0">
                  <a:solidFill>
                    <a:prstClr val="black"/>
                  </a:solidFill>
                  <a:ea typeface="Times New Roman" panose="02020603050405020304" pitchFamily="18" charset="0"/>
                  <a:cs typeface="Times New Roman" panose="02020603050405020304" pitchFamily="18" charset="0"/>
                </a:endParaRPr>
              </a:p>
              <a:p>
                <a:pPr marL="0" lvl="0" indent="0" algn="just">
                  <a:lnSpc>
                    <a:spcPct val="115000"/>
                  </a:lnSpc>
                  <a:spcBef>
                    <a:spcPts val="0"/>
                  </a:spcBef>
                  <a:buNone/>
                  <a:tabLst>
                    <a:tab pos="3599815" algn="l"/>
                    <a:tab pos="5039995" algn="l"/>
                  </a:tabLst>
                </a:pPr>
                <a:r>
                  <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2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𝑃</m:t>
                        </m:r>
                      </m:e>
                      <m:sub>
                        <m:r>
                          <a:rPr lang="en-US"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𝑚𝑖𝑛</m:t>
                        </m:r>
                      </m:sub>
                    </m:sSub>
                    <m:r>
                      <a:rPr lang="en-US" sz="3200" b="0" i="1" smtClean="0">
                        <a:solidFill>
                          <a:schemeClr val="tx1"/>
                        </a:solidFill>
                        <a:latin typeface="Cambria Math"/>
                        <a:ea typeface="Times New Roman" panose="02020603050405020304" pitchFamily="18" charset="0"/>
                        <a:cs typeface="Times New Roman" panose="02020603050405020304" pitchFamily="18" charset="0"/>
                      </a:rPr>
                      <m:t>=2</m:t>
                    </m:r>
                    <m:rad>
                      <m:radPr>
                        <m:degHide m:val="on"/>
                        <m:ctrlPr>
                          <a:rPr lang="en-US" sz="3200" b="0" i="1" smtClean="0">
                            <a:solidFill>
                              <a:schemeClr val="tx1"/>
                            </a:solidFill>
                            <a:latin typeface="Cambria Math" panose="02040503050406030204" pitchFamily="18" charset="0"/>
                            <a:cs typeface="Times New Roman" panose="02020603050405020304" pitchFamily="18" charset="0"/>
                          </a:rPr>
                        </m:ctrlPr>
                      </m:radPr>
                      <m:deg/>
                      <m:e>
                        <m:r>
                          <a:rPr lang="en-US" sz="3200" b="0" i="1" smtClean="0">
                            <a:solidFill>
                              <a:schemeClr val="tx1"/>
                            </a:solidFill>
                            <a:latin typeface="Cambria Math"/>
                            <a:cs typeface="Times New Roman" panose="02020603050405020304" pitchFamily="18" charset="0"/>
                          </a:rPr>
                          <m:t>2</m:t>
                        </m:r>
                      </m:e>
                    </m:rad>
                    <m:r>
                      <a:rPr lang="en-US" sz="3200" b="0" i="1" smtClean="0">
                        <a:solidFill>
                          <a:schemeClr val="tx1"/>
                        </a:solidFill>
                        <a:latin typeface="Cambria Math"/>
                        <a:cs typeface="Times New Roman" panose="02020603050405020304" pitchFamily="18" charset="0"/>
                      </a:rPr>
                      <m:t>+3</m:t>
                    </m:r>
                  </m:oMath>
                </a14:m>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𝑃</m:t>
                        </m:r>
                      </m:e>
                      <m:sub>
                        <m:r>
                          <a:rPr lang="en-US"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𝑚𝑖𝑛</m:t>
                        </m:r>
                      </m:sub>
                    </m:sSub>
                    <m:r>
                      <a:rPr lang="en-US" sz="3200" b="0" i="1" smtClean="0">
                        <a:solidFill>
                          <a:schemeClr val="tx1"/>
                        </a:solidFill>
                        <a:latin typeface="Cambria Math"/>
                        <a:ea typeface="Times New Roman" panose="02020603050405020304" pitchFamily="18" charset="0"/>
                        <a:cs typeface="Times New Roman" panose="02020603050405020304" pitchFamily="18" charset="0"/>
                      </a:rPr>
                      <m:t>=</m:t>
                    </m:r>
                    <m:rad>
                      <m:radPr>
                        <m:degHide m:val="on"/>
                        <m:ctrlPr>
                          <a:rPr lang="en-US" sz="3200" b="0" i="1" smtClean="0">
                            <a:solidFill>
                              <a:schemeClr val="tx1"/>
                            </a:solidFill>
                            <a:latin typeface="Cambria Math" panose="02040503050406030204" pitchFamily="18" charset="0"/>
                            <a:cs typeface="Times New Roman" panose="02020603050405020304" pitchFamily="18" charset="0"/>
                          </a:rPr>
                        </m:ctrlPr>
                      </m:radPr>
                      <m:deg/>
                      <m:e>
                        <m:r>
                          <a:rPr lang="en-US" sz="3200" b="0" i="1" smtClean="0">
                            <a:solidFill>
                              <a:schemeClr val="tx1"/>
                            </a:solidFill>
                            <a:latin typeface="Cambria Math"/>
                            <a:cs typeface="Times New Roman" panose="02020603050405020304" pitchFamily="18" charset="0"/>
                          </a:rPr>
                          <m:t>17</m:t>
                        </m:r>
                      </m:e>
                    </m:rad>
                  </m:oMath>
                </a14:m>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tx1"/>
                  </a:solidFill>
                  <a:ea typeface="Calibri" panose="020F0502020204030204" pitchFamily="34" charset="0"/>
                  <a:cs typeface="Times New Roman" panose="02020603050405020304" pitchFamily="18" charset="0"/>
                </a:endParaRPr>
              </a:p>
              <a:p>
                <a:pPr marL="0" indent="0">
                  <a:buNone/>
                </a:pPr>
                <a:r>
                  <a:rPr lang="en-US" sz="3200" b="1" dirty="0" err="1" smtClean="0">
                    <a:solidFill>
                      <a:srgbClr val="000066"/>
                    </a:solidFill>
                  </a:rPr>
                  <a:t>Lời</a:t>
                </a:r>
                <a:r>
                  <a:rPr lang="en-US" sz="3200" b="1" dirty="0" smtClean="0">
                    <a:solidFill>
                      <a:srgbClr val="000066"/>
                    </a:solidFill>
                  </a:rPr>
                  <a:t> </a:t>
                </a:r>
                <a:r>
                  <a:rPr lang="en-US" sz="3200" b="1" dirty="0" err="1" smtClean="0">
                    <a:solidFill>
                      <a:srgbClr val="000066"/>
                    </a:solidFill>
                  </a:rPr>
                  <a:t>giải</a:t>
                </a:r>
                <a:r>
                  <a:rPr lang="en-US" sz="3200" b="1" dirty="0" smtClean="0">
                    <a:solidFill>
                      <a:srgbClr val="000066"/>
                    </a:solidFill>
                  </a:rPr>
                  <a:t>	</a:t>
                </a:r>
                <a:r>
                  <a:rPr lang="en-US" sz="3200" b="1" dirty="0" err="1" smtClean="0">
                    <a:solidFill>
                      <a:srgbClr val="FF0000"/>
                    </a:solidFill>
                  </a:rPr>
                  <a:t>Chọn</a:t>
                </a:r>
                <a:r>
                  <a:rPr lang="en-US" sz="3200" b="1" dirty="0" smtClean="0">
                    <a:solidFill>
                      <a:srgbClr val="FF0000"/>
                    </a:solidFill>
                  </a:rPr>
                  <a:t> C</a:t>
                </a:r>
                <a:r>
                  <a:rPr lang="en-US" sz="3200" b="1" dirty="0" smtClean="0">
                    <a:solidFill>
                      <a:srgbClr val="000066"/>
                    </a:solidFill>
                  </a:rPr>
                  <a:t>  </a:t>
                </a:r>
              </a:p>
              <a:p>
                <a:pPr marL="0" lvl="0" indent="0" algn="just">
                  <a:lnSpc>
                    <a:spcPct val="115000"/>
                  </a:lnSpc>
                  <a:spcBef>
                    <a:spcPts val="0"/>
                  </a:spcBef>
                  <a:buNone/>
                </a:pPr>
                <a:r>
                  <a:rPr lang="fr-FR" sz="3200" dirty="0">
                    <a:solidFill>
                      <a:prstClr val="black"/>
                    </a:solidFill>
                    <a:latin typeface="Times New Roman" panose="02020603050405020304" pitchFamily="18" charset="0"/>
                    <a:ea typeface="Times New Roman" panose="02020603050405020304" pitchFamily="18" charset="0"/>
                  </a:rPr>
                  <a:t>Ta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𝑙𝑛</m:t>
                        </m:r>
                      </m:fName>
                      <m:e>
                        <m:r>
                          <a:rPr lang="en-US" sz="3200" i="1">
                            <a:solidFill>
                              <a:prstClr val="black"/>
                            </a:solidFill>
                            <a:latin typeface="Cambria Math" panose="02040503050406030204" pitchFamily="18" charset="0"/>
                            <a:ea typeface="Times New Roman" panose="02020603050405020304" pitchFamily="18" charset="0"/>
                          </a:rPr>
                          <m:t>𝑥</m:t>
                        </m:r>
                      </m:e>
                    </m:func>
                    <m:r>
                      <a:rPr lang="fr-FR" sz="3200" i="1">
                        <a:solidFill>
                          <a:prstClr val="black"/>
                        </a:solidFill>
                        <a:latin typeface="Cambria Math" panose="02040503050406030204" pitchFamily="18" charset="0"/>
                        <a:ea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𝑙𝑛</m:t>
                        </m:r>
                      </m:fName>
                      <m:e>
                        <m:r>
                          <a:rPr lang="en-US" sz="3200" i="1">
                            <a:solidFill>
                              <a:prstClr val="black"/>
                            </a:solidFill>
                            <a:latin typeface="Cambria Math" panose="02040503050406030204" pitchFamily="18" charset="0"/>
                            <a:ea typeface="Times New Roman" panose="02020603050405020304" pitchFamily="18" charset="0"/>
                          </a:rPr>
                          <m:t>𝑦</m:t>
                        </m:r>
                      </m:e>
                    </m:func>
                    <m:r>
                      <a:rPr lang="fr-FR" sz="3200" i="1">
                        <a:solidFill>
                          <a:prstClr val="black"/>
                        </a:solidFill>
                        <a:latin typeface="Cambria Math" panose="02040503050406030204" pitchFamily="18" charset="0"/>
                        <a:ea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𝑙𝑛</m:t>
                        </m:r>
                      </m:fName>
                      <m:e>
                        <m:d>
                          <m:dPr>
                            <m:ctrlPr>
                              <a:rPr lang="en-US" sz="3200" i="1">
                                <a:solidFill>
                                  <a:prstClr val="black"/>
                                </a:solidFill>
                                <a:latin typeface="Cambria Math" panose="02040503050406030204" pitchFamily="18" charset="0"/>
                                <a:ea typeface="Times New Roman" panose="02020603050405020304" pitchFamily="18" charset="0"/>
                              </a:rPr>
                            </m:ctrlPr>
                          </m:dPr>
                          <m:e>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fr-FR" sz="3200" i="1">
                                    <a:solidFill>
                                      <a:prstClr val="black"/>
                                    </a:solidFill>
                                    <a:latin typeface="Cambria Math" panose="02040503050406030204" pitchFamily="18" charset="0"/>
                                    <a:ea typeface="Times New Roman" panose="02020603050405020304" pitchFamily="18" charset="0"/>
                                  </a:rPr>
                                  <m:t>2</m:t>
                                </m:r>
                              </m:sup>
                            </m:sSup>
                            <m:r>
                              <a:rPr lang="fr-FR"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𝑦</m:t>
                            </m:r>
                          </m:e>
                        </m:d>
                      </m:e>
                    </m:func>
                    <m:r>
                      <a:rPr lang="fr-FR"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𝑥𝑦</m:t>
                    </m:r>
                    <m:r>
                      <a:rPr lang="fr-FR"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fr-FR" sz="3200" i="1">
                            <a:solidFill>
                              <a:prstClr val="black"/>
                            </a:solidFill>
                            <a:latin typeface="Cambria Math" panose="02040503050406030204" pitchFamily="18" charset="0"/>
                            <a:ea typeface="Times New Roman" panose="02020603050405020304" pitchFamily="18" charset="0"/>
                          </a:rPr>
                          <m:t>2</m:t>
                        </m:r>
                      </m:sup>
                    </m:sSup>
                    <m:r>
                      <a:rPr lang="fr-FR"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𝑦</m:t>
                    </m:r>
                    <m:r>
                      <a:rPr lang="fr-FR" sz="3200" i="1">
                        <a:solidFill>
                          <a:prstClr val="black"/>
                        </a:solidFill>
                        <a:latin typeface="Cambria Math" panose="02040503050406030204" pitchFamily="18" charset="0"/>
                        <a:ea typeface="Times New Roman" panose="02020603050405020304" pitchFamily="18" charset="0"/>
                      </a:rPr>
                      <m:t>&gt;</m:t>
                    </m:r>
                    <m:r>
                      <a:rPr lang="en-US" sz="3200" i="1">
                        <a:solidFill>
                          <a:prstClr val="black"/>
                        </a:solidFill>
                        <a:latin typeface="Cambria Math" panose="02040503050406030204" pitchFamily="18" charset="0"/>
                        <a:ea typeface="Times New Roman" panose="02020603050405020304" pitchFamily="18" charset="0"/>
                      </a:rPr>
                      <m:t>𝑦</m:t>
                    </m:r>
                    <m:r>
                      <a:rPr lang="fr-FR"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𝑦</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r>
                          <a:rPr lang="fr-FR" sz="3200" i="1">
                            <a:solidFill>
                              <a:prstClr val="black"/>
                            </a:solidFill>
                            <a:latin typeface="Cambria Math" panose="02040503050406030204" pitchFamily="18" charset="0"/>
                            <a:ea typeface="Times New Roman" panose="02020603050405020304" pitchFamily="18" charset="0"/>
                          </a:rPr>
                          <m:t>−1</m:t>
                        </m:r>
                      </m:e>
                    </m:d>
                    <m:r>
                      <a:rPr lang="fr-FR" sz="3200" i="1">
                        <a:solidFill>
                          <a:prstClr val="black"/>
                        </a:solidFill>
                        <a:latin typeface="Cambria Math" panose="02040503050406030204" pitchFamily="18" charset="0"/>
                        <a:ea typeface="Times New Roman" panose="02020603050405020304" pitchFamily="18" charset="0"/>
                      </a:rPr>
                      <m:t>&gt;0</m:t>
                    </m:r>
                    <m:r>
                      <a:rPr lang="fr-FR"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fr-FR" sz="3200" i="1">
                        <a:solidFill>
                          <a:prstClr val="black"/>
                        </a:solidFill>
                        <a:latin typeface="Cambria Math" panose="02040503050406030204" pitchFamily="18" charset="0"/>
                        <a:ea typeface="Times New Roman" panose="02020603050405020304" pitchFamily="18" charset="0"/>
                      </a:rPr>
                      <m:t>&gt;1</m:t>
                    </m:r>
                  </m:oMath>
                </a14:m>
                <a:r>
                  <a:rPr lang="fr-FR"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marL="0" lvl="0" indent="0" algn="just">
                  <a:lnSpc>
                    <a:spcPct val="115000"/>
                  </a:lnSpc>
                  <a:spcBef>
                    <a:spcPts val="0"/>
                  </a:spcBef>
                  <a:buNone/>
                </a:pPr>
                <a:r>
                  <a:rPr lang="fr-FR" sz="3200" dirty="0">
                    <a:solidFill>
                      <a:prstClr val="black"/>
                    </a:solidFill>
                    <a:latin typeface="Times New Roman" panose="02020603050405020304" pitchFamily="18" charset="0"/>
                    <a:ea typeface="Times New Roman" panose="02020603050405020304" pitchFamily="18" charset="0"/>
                  </a:rPr>
                  <a:t>Khi </a:t>
                </a:r>
                <a:r>
                  <a:rPr lang="fr-FR" sz="3200" dirty="0" err="1">
                    <a:solidFill>
                      <a:prstClr val="black"/>
                    </a:solidFill>
                    <a:latin typeface="Times New Roman" panose="02020603050405020304" pitchFamily="18" charset="0"/>
                    <a:ea typeface="Times New Roman" panose="02020603050405020304" pitchFamily="18" charset="0"/>
                  </a:rPr>
                  <a:t>đó</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𝑥𝑦</m:t>
                    </m:r>
                    <m:r>
                      <a:rPr lang="fr-FR"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fr-FR" sz="3200" i="1">
                            <a:solidFill>
                              <a:prstClr val="black"/>
                            </a:solidFill>
                            <a:latin typeface="Cambria Math" panose="02040503050406030204" pitchFamily="18" charset="0"/>
                            <a:ea typeface="Times New Roman" panose="02020603050405020304" pitchFamily="18" charset="0"/>
                          </a:rPr>
                          <m:t>2</m:t>
                        </m:r>
                      </m:sup>
                    </m:sSup>
                    <m:r>
                      <a:rPr lang="fr-FR"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𝑦</m:t>
                    </m:r>
                    <m:r>
                      <a:rPr lang="fr-FR"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𝑦</m:t>
                    </m:r>
                    <m:r>
                      <a:rPr lang="fr-FR"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fr-FR" sz="3200" i="1">
                                <a:solidFill>
                                  <a:prstClr val="black"/>
                                </a:solidFill>
                                <a:latin typeface="Cambria Math" panose="02040503050406030204" pitchFamily="18" charset="0"/>
                                <a:ea typeface="Times New Roman" panose="02020603050405020304" pitchFamily="18" charset="0"/>
                              </a:rPr>
                              <m:t>2</m:t>
                            </m:r>
                          </m:sup>
                        </m:sSup>
                      </m:num>
                      <m:den>
                        <m:r>
                          <a:rPr lang="en-US" sz="3200" i="1">
                            <a:solidFill>
                              <a:prstClr val="black"/>
                            </a:solidFill>
                            <a:latin typeface="Cambria Math" panose="02040503050406030204" pitchFamily="18" charset="0"/>
                            <a:ea typeface="Times New Roman" panose="02020603050405020304" pitchFamily="18" charset="0"/>
                          </a:rPr>
                          <m:t>𝑥</m:t>
                        </m:r>
                        <m:r>
                          <a:rPr lang="fr-FR" sz="3200" i="1">
                            <a:solidFill>
                              <a:prstClr val="black"/>
                            </a:solidFill>
                            <a:latin typeface="Cambria Math" panose="02040503050406030204" pitchFamily="18" charset="0"/>
                            <a:ea typeface="Times New Roman" panose="02020603050405020304" pitchFamily="18" charset="0"/>
                          </a:rPr>
                          <m:t>−1</m:t>
                        </m:r>
                      </m:den>
                    </m:f>
                    <m:r>
                      <a:rPr lang="fr-FR" sz="3200" i="1">
                        <a:solidFill>
                          <a:prstClr val="black"/>
                        </a:solidFill>
                        <a:latin typeface="Cambria Math" panose="02040503050406030204" pitchFamily="18" charset="0"/>
                        <a:ea typeface="Times New Roman" panose="02020603050405020304" pitchFamily="18" charset="0"/>
                      </a:rPr>
                      <m:t>,</m:t>
                    </m:r>
                    <m:r>
                      <a:rPr lang="fr-FR"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fr-FR" sz="3200" i="1">
                        <a:solidFill>
                          <a:prstClr val="black"/>
                        </a:solidFill>
                        <a:latin typeface="Cambria Math" panose="02040503050406030204" pitchFamily="18" charset="0"/>
                        <a:ea typeface="Times New Roman" panose="02020603050405020304" pitchFamily="18" charset="0"/>
                      </a:rPr>
                      <m:t>&gt;1</m:t>
                    </m:r>
                  </m:oMath>
                </a14:m>
                <a:r>
                  <a:rPr lang="fr-FR"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marL="0" lvl="0" indent="0" algn="just">
                  <a:lnSpc>
                    <a:spcPct val="115000"/>
                  </a:lnSpc>
                  <a:spcBef>
                    <a:spcPts val="0"/>
                  </a:spcBef>
                  <a:buNone/>
                </a:pPr>
                <a:r>
                  <a:rPr lang="en-US" sz="3200" dirty="0" err="1">
                    <a:solidFill>
                      <a:prstClr val="black"/>
                    </a:solidFill>
                    <a:latin typeface="Times New Roman" panose="02020603050405020304" pitchFamily="18" charset="0"/>
                    <a:ea typeface="Times New Roman" panose="02020603050405020304" pitchFamily="18" charset="0"/>
                  </a:rPr>
                  <a:t>Suy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ra</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𝑃</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num>
                      <m:den>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−1</m:t>
                        </m:r>
                      </m:den>
                    </m:f>
                    <m:r>
                      <a:rPr lang="en-US"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+1+</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−1</m:t>
                        </m:r>
                      </m:den>
                    </m:f>
                  </m:oMath>
                </a14:m>
                <a:endParaRPr lang="en-US" sz="3200" i="1" dirty="0" smtClean="0">
                  <a:solidFill>
                    <a:prstClr val="black"/>
                  </a:solidFill>
                  <a:latin typeface="Cambria Math" panose="02040503050406030204" pitchFamily="18" charset="0"/>
                  <a:ea typeface="Times New Roman" panose="02020603050405020304" pitchFamily="18" charset="0"/>
                </a:endParaRPr>
              </a:p>
              <a:p>
                <a:pPr marL="0" lvl="0" indent="0" algn="just">
                  <a:lnSpc>
                    <a:spcPct val="115000"/>
                  </a:lnSpc>
                  <a:spcBef>
                    <a:spcPts val="0"/>
                  </a:spcBef>
                  <a:buNone/>
                </a:pPr>
                <a:r>
                  <a:rPr lang="en-US" sz="3200" dirty="0" smtClean="0">
                    <a:solidFill>
                      <a:prstClr val="black"/>
                    </a:solidFill>
                    <a:ea typeface="Times New Roman" panose="02020603050405020304" pitchFamily="18" charset="0"/>
                  </a:rPr>
                  <a:t>                  </a:t>
                </a:r>
                <a14:m>
                  <m:oMath xmlns:m="http://schemas.openxmlformats.org/officeDocument/2006/math">
                    <m:r>
                      <a:rPr lang="en-US" sz="3200" i="1" smtClean="0">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2</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−1</m:t>
                        </m:r>
                      </m:e>
                    </m:d>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−1</m:t>
                        </m:r>
                      </m:den>
                    </m:f>
                    <m:r>
                      <a:rPr lang="en-US" sz="3200" i="1">
                        <a:solidFill>
                          <a:prstClr val="black"/>
                        </a:solidFill>
                        <a:latin typeface="Cambria Math" panose="02040503050406030204" pitchFamily="18" charset="0"/>
                        <a:ea typeface="Times New Roman" panose="02020603050405020304" pitchFamily="18" charset="0"/>
                      </a:rPr>
                      <m:t>+3≥2</m:t>
                    </m:r>
                    <m:rad>
                      <m:radPr>
                        <m:degHide m:val="on"/>
                        <m:ctrlPr>
                          <a:rPr lang="en-US" sz="3200" i="1">
                            <a:solidFill>
                              <a:prstClr val="black"/>
                            </a:solidFill>
                            <a:latin typeface="Cambria Math" panose="02040503050406030204" pitchFamily="18" charset="0"/>
                            <a:ea typeface="Times New Roman" panose="02020603050405020304" pitchFamily="18" charset="0"/>
                          </a:rPr>
                        </m:ctrlPr>
                      </m:radPr>
                      <m:deg/>
                      <m:e>
                        <m:r>
                          <a:rPr lang="en-US" sz="3200" i="1">
                            <a:solidFill>
                              <a:prstClr val="black"/>
                            </a:solidFill>
                            <a:latin typeface="Cambria Math" panose="02040503050406030204" pitchFamily="18" charset="0"/>
                            <a:ea typeface="Times New Roman" panose="02020603050405020304" pitchFamily="18" charset="0"/>
                          </a:rPr>
                          <m:t>2</m:t>
                        </m:r>
                      </m:e>
                    </m:rad>
                    <m:r>
                      <a:rPr lang="en-US" sz="3200" i="1">
                        <a:solidFill>
                          <a:prstClr val="black"/>
                        </a:solidFill>
                        <a:latin typeface="Cambria Math" panose="02040503050406030204" pitchFamily="18" charset="0"/>
                        <a:ea typeface="Times New Roman" panose="02020603050405020304" pitchFamily="18" charset="0"/>
                      </a:rPr>
                      <m:t>+3</m:t>
                    </m:r>
                  </m:oMath>
                </a14:m>
                <a:r>
                  <a:rPr lang="en-US" sz="3200" dirty="0">
                    <a:solidFill>
                      <a:prstClr val="black"/>
                    </a:solidFill>
                    <a:latin typeface="Times New Roman" panose="02020603050405020304" pitchFamily="18" charset="0"/>
                    <a:ea typeface="Times New Roman" panose="02020603050405020304" pitchFamily="18" charset="0"/>
                  </a:rPr>
                  <a:t>.</a:t>
                </a:r>
              </a:p>
              <a:p>
                <a:pPr marL="0" indent="0">
                  <a:buNone/>
                </a:pPr>
                <a:endParaRPr lang="vi-VN" sz="3200" dirty="0">
                  <a:solidFill>
                    <a:srgbClr val="000066"/>
                  </a:solidFill>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0" y="50103"/>
                <a:ext cx="12192000" cy="6807897"/>
              </a:xfrm>
              <a:blipFill rotWithShape="1">
                <a:blip r:embed="rId2"/>
                <a:stretch>
                  <a:fillRect l="-1250" t="-806"/>
                </a:stretch>
              </a:blipFill>
            </p:spPr>
            <p:txBody>
              <a:bodyPr/>
              <a:lstStyle/>
              <a:p>
                <a:r>
                  <a:rPr lang="en-US">
                    <a:noFill/>
                  </a:rPr>
                  <a:t> </a:t>
                </a:r>
              </a:p>
            </p:txBody>
          </p:sp>
        </mc:Fallback>
      </mc:AlternateContent>
    </p:spTree>
    <p:extLst>
      <p:ext uri="{BB962C8B-B14F-4D97-AF65-F5344CB8AC3E}">
        <p14:creationId xmlns:p14="http://schemas.microsoft.com/office/powerpoint/2010/main" val="118460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30000"/>
                                  </p:iterate>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131277" y="714278"/>
                <a:ext cx="8305800" cy="2755626"/>
              </a:xfrm>
              <a:prstGeom prst="rect">
                <a:avLst/>
              </a:prstGeom>
            </p:spPr>
            <p:txBody>
              <a:bodyPr wrap="square">
                <a:spAutoFit/>
              </a:bodyPr>
              <a:lstStyle/>
              <a:p>
                <a:pPr algn="just">
                  <a:lnSpc>
                    <a:spcPct val="115000"/>
                  </a:lnSpc>
                </a:pPr>
                <a:r>
                  <a:rPr lang="en-US" sz="3200" dirty="0" err="1" smtClean="0">
                    <a:solidFill>
                      <a:prstClr val="black"/>
                    </a:solidFill>
                    <a:latin typeface="Times New Roman" panose="02020603050405020304" pitchFamily="18" charset="0"/>
                    <a:ea typeface="Times New Roman" panose="02020603050405020304" pitchFamily="18" charset="0"/>
                  </a:rPr>
                  <a:t>Dấu</a:t>
                </a:r>
                <a:r>
                  <a:rPr lang="en-US" sz="3200" dirty="0" smtClean="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xảy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chỉ</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khi</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rPr>
                            </m:ctrlPr>
                          </m:eqArrPr>
                          <m:e>
                            <m:r>
                              <a:rPr lang="en-US" sz="3200" i="1">
                                <a:solidFill>
                                  <a:prstClr val="black"/>
                                </a:solidFill>
                                <a:latin typeface="Cambria Math" panose="02040503050406030204" pitchFamily="18" charset="0"/>
                                <a:ea typeface="Times New Roman" panose="02020603050405020304" pitchFamily="18" charset="0"/>
                              </a:rPr>
                              <m:t>&amp;2</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−1</m:t>
                                </m:r>
                              </m:e>
                            </m:d>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−1</m:t>
                                </m:r>
                              </m:den>
                            </m:f>
                          </m:e>
                          <m:e>
                            <m:r>
                              <a:rPr lang="en-US" sz="3200" i="1">
                                <a:solidFill>
                                  <a:prstClr val="black"/>
                                </a:solidFill>
                                <a:latin typeface="Cambria Math" panose="02040503050406030204" pitchFamily="18" charset="0"/>
                                <a:ea typeface="Times New Roman" panose="02020603050405020304" pitchFamily="18" charset="0"/>
                              </a:rPr>
                              <m:t>&amp;</m:t>
                            </m:r>
                            <m:r>
                              <a:rPr lang="en-US" sz="3200" i="1">
                                <a:solidFill>
                                  <a:prstClr val="black"/>
                                </a:solidFill>
                                <a:latin typeface="Cambria Math" panose="02040503050406030204" pitchFamily="18" charset="0"/>
                                <a:ea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num>
                              <m:den>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−1</m:t>
                                </m:r>
                              </m:den>
                            </m:f>
                          </m:e>
                        </m:eqArr>
                      </m:e>
                    </m:d>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rPr>
                            </m:ctrlPr>
                          </m:eqArrPr>
                          <m:e>
                            <m:r>
                              <a:rPr lang="en-US" sz="3200" i="1">
                                <a:solidFill>
                                  <a:prstClr val="black"/>
                                </a:solidFill>
                                <a:latin typeface="Cambria Math" panose="02040503050406030204" pitchFamily="18" charset="0"/>
                                <a:ea typeface="Times New Roman" panose="02020603050405020304" pitchFamily="18" charset="0"/>
                              </a:rPr>
                              <m:t>&amp;</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2+</m:t>
                                </m:r>
                                <m:rad>
                                  <m:radPr>
                                    <m:degHide m:val="on"/>
                                    <m:ctrlPr>
                                      <a:rPr lang="en-US" sz="3200" i="1">
                                        <a:solidFill>
                                          <a:prstClr val="black"/>
                                        </a:solidFill>
                                        <a:latin typeface="Cambria Math" panose="02040503050406030204" pitchFamily="18" charset="0"/>
                                        <a:ea typeface="Times New Roman" panose="02020603050405020304" pitchFamily="18" charset="0"/>
                                      </a:rPr>
                                    </m:ctrlPr>
                                  </m:radPr>
                                  <m:deg/>
                                  <m:e>
                                    <m:r>
                                      <a:rPr lang="en-US" sz="3200" i="1">
                                        <a:solidFill>
                                          <a:prstClr val="black"/>
                                        </a:solidFill>
                                        <a:latin typeface="Cambria Math" panose="02040503050406030204" pitchFamily="18" charset="0"/>
                                        <a:ea typeface="Times New Roman" panose="02020603050405020304" pitchFamily="18" charset="0"/>
                                      </a:rPr>
                                      <m:t>2</m:t>
                                    </m:r>
                                  </m:e>
                                </m:rad>
                              </m:num>
                              <m:den>
                                <m:r>
                                  <a:rPr lang="en-US" sz="3200" i="1">
                                    <a:solidFill>
                                      <a:prstClr val="black"/>
                                    </a:solidFill>
                                    <a:latin typeface="Cambria Math" panose="02040503050406030204" pitchFamily="18" charset="0"/>
                                    <a:ea typeface="Times New Roman" panose="02020603050405020304" pitchFamily="18" charset="0"/>
                                  </a:rPr>
                                  <m:t>2</m:t>
                                </m:r>
                              </m:den>
                            </m:f>
                          </m:e>
                          <m:e>
                            <m:r>
                              <a:rPr lang="en-US" sz="3200" i="1">
                                <a:solidFill>
                                  <a:prstClr val="black"/>
                                </a:solidFill>
                                <a:latin typeface="Cambria Math" panose="02040503050406030204" pitchFamily="18" charset="0"/>
                                <a:ea typeface="Times New Roman" panose="02020603050405020304" pitchFamily="18" charset="0"/>
                              </a:rPr>
                              <m:t>&amp;</m:t>
                            </m:r>
                            <m:r>
                              <a:rPr lang="en-US" sz="3200" i="1">
                                <a:solidFill>
                                  <a:prstClr val="black"/>
                                </a:solidFill>
                                <a:latin typeface="Cambria Math" panose="02040503050406030204" pitchFamily="18" charset="0"/>
                                <a:ea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4+3</m:t>
                                </m:r>
                                <m:rad>
                                  <m:radPr>
                                    <m:degHide m:val="on"/>
                                    <m:ctrlPr>
                                      <a:rPr lang="en-US" sz="3200" i="1">
                                        <a:solidFill>
                                          <a:prstClr val="black"/>
                                        </a:solidFill>
                                        <a:latin typeface="Cambria Math" panose="02040503050406030204" pitchFamily="18" charset="0"/>
                                        <a:ea typeface="Times New Roman" panose="02020603050405020304" pitchFamily="18" charset="0"/>
                                      </a:rPr>
                                    </m:ctrlPr>
                                  </m:radPr>
                                  <m:deg/>
                                  <m:e>
                                    <m:r>
                                      <a:rPr lang="en-US" sz="3200" i="1">
                                        <a:solidFill>
                                          <a:prstClr val="black"/>
                                        </a:solidFill>
                                        <a:latin typeface="Cambria Math" panose="02040503050406030204" pitchFamily="18" charset="0"/>
                                        <a:ea typeface="Times New Roman" panose="02020603050405020304" pitchFamily="18" charset="0"/>
                                      </a:rPr>
                                      <m:t>2</m:t>
                                    </m:r>
                                  </m:e>
                                </m:rad>
                              </m:num>
                              <m:den>
                                <m:r>
                                  <a:rPr lang="en-US" sz="3200" i="1">
                                    <a:solidFill>
                                      <a:prstClr val="black"/>
                                    </a:solidFill>
                                    <a:latin typeface="Cambria Math" panose="02040503050406030204" pitchFamily="18" charset="0"/>
                                    <a:ea typeface="Times New Roman" panose="02020603050405020304" pitchFamily="18" charset="0"/>
                                  </a:rPr>
                                  <m:t>2</m:t>
                                </m:r>
                              </m:den>
                            </m:f>
                          </m:e>
                        </m:eqArr>
                      </m:e>
                    </m:d>
                  </m:oMath>
                </a14:m>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1131277" y="714278"/>
                <a:ext cx="8305800" cy="2755626"/>
              </a:xfrm>
              <a:prstGeom prst="rect">
                <a:avLst/>
              </a:prstGeom>
              <a:blipFill>
                <a:blip r:embed="rId2"/>
                <a:stretch>
                  <a:fillRect l="-1909" t="-1991" r="-1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79975" y="3633900"/>
                <a:ext cx="3862724" cy="653769"/>
              </a:xfrm>
              <a:prstGeom prst="rect">
                <a:avLst/>
              </a:prstGeom>
            </p:spPr>
            <p:txBody>
              <a:bodyPr wrap="none">
                <a:spAutoFit/>
              </a:bodyPr>
              <a:lstStyle/>
              <a:p>
                <a:pPr algn="just">
                  <a:lnSpc>
                    <a:spcPct val="115000"/>
                  </a:lnSpc>
                </a:pPr>
                <a:r>
                  <a:rPr lang="en-US" sz="3200" dirty="0" smtClean="0">
                    <a:solidFill>
                      <a:prstClr val="black"/>
                    </a:solidFill>
                    <a:latin typeface="Times New Roman" panose="02020603050405020304" pitchFamily="18" charset="0"/>
                    <a:ea typeface="Times New Roman" panose="02020603050405020304" pitchFamily="18" charset="0"/>
                  </a:rPr>
                  <a:t>Vậy</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solidFill>
                              <a:prstClr val="black"/>
                            </a:solidFill>
                            <a:latin typeface="Cambria Math" panose="02040503050406030204" pitchFamily="18" charset="0"/>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𝑃</m:t>
                        </m:r>
                      </m:e>
                      <m:sub>
                        <m:r>
                          <a:rPr lang="en-US" sz="3200" i="1">
                            <a:solidFill>
                              <a:prstClr val="black"/>
                            </a:solidFill>
                            <a:latin typeface="Cambria Math" panose="02040503050406030204" pitchFamily="18" charset="0"/>
                            <a:ea typeface="Times New Roman" panose="02020603050405020304" pitchFamily="18" charset="0"/>
                          </a:rPr>
                          <m:t>𝑚𝑖𝑛</m:t>
                        </m:r>
                      </m:sub>
                    </m:sSub>
                    <m:r>
                      <a:rPr lang="en-US" sz="3200" b="0" i="1" smtClean="0">
                        <a:solidFill>
                          <a:prstClr val="black"/>
                        </a:solidFill>
                        <a:latin typeface="Cambria Math"/>
                        <a:ea typeface="Times New Roman" panose="02020603050405020304" pitchFamily="18" charset="0"/>
                      </a:rPr>
                      <m:t>=2</m:t>
                    </m:r>
                    <m:rad>
                      <m:radPr>
                        <m:degHide m:val="on"/>
                        <m:ctrlPr>
                          <a:rPr lang="en-US" sz="3200" b="0" i="1" smtClean="0">
                            <a:solidFill>
                              <a:prstClr val="black"/>
                            </a:solidFill>
                            <a:latin typeface="Cambria Math" panose="02040503050406030204" pitchFamily="18" charset="0"/>
                          </a:rPr>
                        </m:ctrlPr>
                      </m:radPr>
                      <m:deg/>
                      <m:e>
                        <m:r>
                          <a:rPr lang="en-US" sz="3200" b="0" i="1" smtClean="0">
                            <a:solidFill>
                              <a:prstClr val="black"/>
                            </a:solidFill>
                            <a:latin typeface="Cambria Math"/>
                          </a:rPr>
                          <m:t>2</m:t>
                        </m:r>
                      </m:e>
                    </m:rad>
                    <m:r>
                      <a:rPr lang="en-US" sz="3200" b="0" i="1" smtClean="0">
                        <a:solidFill>
                          <a:prstClr val="black"/>
                        </a:solidFill>
                        <a:latin typeface="Cambria Math"/>
                      </a:rPr>
                      <m:t>+3</m:t>
                    </m:r>
                  </m:oMath>
                </a14:m>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1079975" y="3633900"/>
                <a:ext cx="3862724" cy="653769"/>
              </a:xfrm>
              <a:prstGeom prst="rect">
                <a:avLst/>
              </a:prstGeom>
              <a:blipFill rotWithShape="1">
                <a:blip r:embed="rId3"/>
                <a:stretch>
                  <a:fillRect l="-3943" t="-1869" r="-3155" b="-29907"/>
                </a:stretch>
              </a:blipFill>
            </p:spPr>
            <p:txBody>
              <a:bodyPr/>
              <a:lstStyle/>
              <a:p>
                <a:r>
                  <a:rPr lang="en-US">
                    <a:noFill/>
                  </a:rPr>
                  <a:t> </a:t>
                </a:r>
              </a:p>
            </p:txBody>
          </p:sp>
        </mc:Fallback>
      </mc:AlternateContent>
    </p:spTree>
    <p:extLst>
      <p:ext uri="{BB962C8B-B14F-4D97-AF65-F5344CB8AC3E}">
        <p14:creationId xmlns:p14="http://schemas.microsoft.com/office/powerpoint/2010/main" val="205011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108896" y="50103"/>
                <a:ext cx="12083104" cy="6807897"/>
              </a:xfrm>
            </p:spPr>
            <p:txBody>
              <a:bodyPr>
                <a:noAutofit/>
              </a:bodyPr>
              <a:lstStyle/>
              <a:p>
                <a:pPr marL="0" lvl="0" indent="635" algn="just">
                  <a:lnSpc>
                    <a:spcPct val="115000"/>
                  </a:lnSpc>
                  <a:spcBef>
                    <a:spcPts val="600"/>
                  </a:spcBef>
                  <a:buNone/>
                </a:pPr>
                <a:r>
                  <a:rPr lang="en-US" sz="3200" b="1" dirty="0" err="1">
                    <a:solidFill>
                      <a:srgbClr val="3333FF"/>
                    </a:solidFill>
                  </a:rPr>
                  <a:t>Câu</a:t>
                </a:r>
                <a:r>
                  <a:rPr lang="en-US" sz="3200" b="1" dirty="0">
                    <a:solidFill>
                      <a:srgbClr val="3333FF"/>
                    </a:solidFill>
                  </a:rPr>
                  <a:t> 50. </a:t>
                </a:r>
                <a:r>
                  <a:rPr lang="nl-NL" sz="3200" dirty="0">
                    <a:solidFill>
                      <a:prstClr val="black"/>
                    </a:solidFill>
                    <a:latin typeface="Times New Roman" panose="02020603050405020304" pitchFamily="18" charset="0"/>
                    <a:ea typeface="Times New Roman" panose="02020603050405020304" pitchFamily="18" charset="0"/>
                  </a:rPr>
                  <a:t>Cho hai số thực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nl-NL" sz="3200" dirty="0">
                    <a:solidFill>
                      <a:prstClr val="black"/>
                    </a:solidFill>
                    <a:latin typeface="Times New Roman" panose="02020603050405020304" pitchFamily="18" charset="0"/>
                    <a:ea typeface="Times New Roman" panose="02020603050405020304" pitchFamily="18" charset="0"/>
                  </a:rPr>
                  <a:t> thỏa mãn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nl-NL" sz="3200" dirty="0">
                    <a:solidFill>
                      <a:prstClr val="black"/>
                    </a:solidFill>
                    <a:latin typeface="Times New Roman" panose="02020603050405020304" pitchFamily="18" charset="0"/>
                    <a:ea typeface="Times New Roman" panose="02020603050405020304" pitchFamily="18" charset="0"/>
                  </a:rPr>
                  <a:t> trong đó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nl-NL" sz="3200" dirty="0">
                    <a:solidFill>
                      <a:prstClr val="black"/>
                    </a:solidFill>
                    <a:latin typeface="Times New Roman" panose="02020603050405020304" pitchFamily="18" charset="0"/>
                    <a:ea typeface="Times New Roman" panose="02020603050405020304" pitchFamily="18" charset="0"/>
                  </a:rPr>
                  <a:t> không đồng thời bằng 0 hoặc 1 và </a:t>
                </a:r>
                <a:r>
                  <a:rPr lang="nl-NL" sz="3200" dirty="0" smtClean="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func>
                      <m:func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sSub>
                          <m:sSub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𝑙𝑜𝑔</m:t>
                            </m:r>
                          </m:e>
                          <m:sub>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b>
                        </m:sSub>
                      </m:fName>
                      <m:e>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num>
                              <m:den>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𝑥𝑦</m:t>
                                </m:r>
                              </m:den>
                            </m:f>
                          </m:e>
                        </m:d>
                      </m:e>
                    </m:func>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−2=0</m:t>
                    </m:r>
                  </m:oMath>
                </a14:m>
                <a:r>
                  <a:rPr lang="nl-NL" sz="3200" dirty="0">
                    <a:solidFill>
                      <a:prstClr val="black"/>
                    </a:solidFill>
                    <a:latin typeface="Times New Roman" panose="02020603050405020304" pitchFamily="18" charset="0"/>
                    <a:ea typeface="Times New Roman" panose="02020603050405020304" pitchFamily="18" charset="0"/>
                  </a:rPr>
                  <a:t>. </a:t>
                </a:r>
              </a:p>
              <a:p>
                <a:pPr marL="0" lvl="0" indent="635" algn="just">
                  <a:lnSpc>
                    <a:spcPct val="115000"/>
                  </a:lnSpc>
                  <a:spcBef>
                    <a:spcPts val="600"/>
                  </a:spcBef>
                  <a:buNone/>
                </a:pPr>
                <a:r>
                  <a:rPr lang="nl-NL" sz="3200" dirty="0">
                    <a:solidFill>
                      <a:prstClr val="black"/>
                    </a:solidFill>
                    <a:latin typeface="Times New Roman" panose="02020603050405020304" pitchFamily="18" charset="0"/>
                    <a:ea typeface="Times New Roman" panose="02020603050405020304" pitchFamily="18" charset="0"/>
                  </a:rPr>
                  <a:t>Tìm giá trị nhỏ nhất của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𝑃</m:t>
                    </m:r>
                  </m:oMath>
                </a14:m>
                <a:r>
                  <a:rPr lang="nl-NL" sz="3200" dirty="0">
                    <a:solidFill>
                      <a:prstClr val="black"/>
                    </a:solidFill>
                    <a:latin typeface="Times New Roman" panose="02020603050405020304" pitchFamily="18" charset="0"/>
                    <a:ea typeface="Times New Roman" panose="02020603050405020304" pitchFamily="18" charset="0"/>
                  </a:rPr>
                  <a:t>   với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𝑃</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endParaRPr lang="en-US" sz="3200" dirty="0">
                  <a:solidFill>
                    <a:prstClr val="black"/>
                  </a:solidFill>
                </a:endParaRPr>
              </a:p>
              <a:p>
                <a:pPr marL="0" lvl="0" indent="635" algn="just">
                  <a:lnSpc>
                    <a:spcPct val="115000"/>
                  </a:lnSpc>
                  <a:spcBef>
                    <a:spcPts val="0"/>
                  </a:spcBef>
                  <a:buNone/>
                  <a:tabLst>
                    <a:tab pos="3599815" algn="l"/>
                    <a:tab pos="5039995" algn="l"/>
                  </a:tabLst>
                </a:pP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 </a:t>
                </a:r>
                <a14:m>
                  <m:oMath xmlns:m="http://schemas.openxmlformats.org/officeDocument/2006/math">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nl-NL"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635" algn="just">
                  <a:lnSpc>
                    <a:spcPct val="115000"/>
                  </a:lnSpc>
                  <a:spcBef>
                    <a:spcPts val="0"/>
                  </a:spcBef>
                  <a:buNone/>
                  <a:tabLst>
                    <a:tab pos="3599815" algn="l"/>
                    <a:tab pos="5039995" algn="l"/>
                  </a:tabLst>
                </a:pPr>
                <a:r>
                  <a:rPr lang="en-US" sz="3200" b="1" dirty="0" err="1" smtClean="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dirty="0" smtClean="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b="1" dirty="0" smtClean="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a:t>
                </a:r>
              </a:p>
              <a:p>
                <a:pPr marL="0" lvl="0" indent="0" algn="just">
                  <a:lnSpc>
                    <a:spcPct val="115000"/>
                  </a:lnSpc>
                  <a:spcBef>
                    <a:spcPts val="0"/>
                  </a:spcBef>
                  <a:buNone/>
                </a:pPr>
                <a:r>
                  <a:rPr lang="nl-NL" sz="3200" dirty="0">
                    <a:solidFill>
                      <a:prstClr val="black"/>
                    </a:solidFill>
                    <a:latin typeface="Times New Roman" panose="02020603050405020304" pitchFamily="18" charset="0"/>
                    <a:ea typeface="Times New Roman" panose="02020603050405020304" pitchFamily="18" charset="0"/>
                  </a:rPr>
                  <a:t>Từ điều kiện đề bài và </a:t>
                </a:r>
                <a14:m>
                  <m:oMath xmlns:m="http://schemas.openxmlformats.org/officeDocument/2006/math">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𝑦</m:t>
                        </m:r>
                      </m:num>
                      <m:den>
                        <m:r>
                          <a:rPr lang="nl-NL"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𝑥𝑦</m:t>
                        </m:r>
                      </m:den>
                    </m:f>
                    <m:r>
                      <a:rPr lang="nl-NL" sz="3200" i="1">
                        <a:solidFill>
                          <a:prstClr val="black"/>
                        </a:solidFill>
                        <a:latin typeface="Cambria Math" panose="02040503050406030204" pitchFamily="18" charset="0"/>
                        <a:ea typeface="Times New Roman" panose="02020603050405020304" pitchFamily="18" charset="0"/>
                      </a:rPr>
                      <m:t>&gt;0;1−</m:t>
                    </m:r>
                    <m:r>
                      <a:rPr lang="en-US" sz="3200" i="1">
                        <a:solidFill>
                          <a:prstClr val="black"/>
                        </a:solidFill>
                        <a:latin typeface="Cambria Math" panose="02040503050406030204" pitchFamily="18" charset="0"/>
                        <a:ea typeface="Times New Roman" panose="02020603050405020304" pitchFamily="18" charset="0"/>
                      </a:rPr>
                      <m:t>𝑥𝑦</m:t>
                    </m:r>
                    <m:r>
                      <a:rPr lang="nl-NL" sz="3200" i="1">
                        <a:solidFill>
                          <a:prstClr val="black"/>
                        </a:solidFill>
                        <a:latin typeface="Cambria Math" panose="02040503050406030204" pitchFamily="18" charset="0"/>
                        <a:ea typeface="Times New Roman" panose="02020603050405020304" pitchFamily="18" charset="0"/>
                      </a:rPr>
                      <m:t>≠0</m:t>
                    </m:r>
                  </m:oMath>
                </a14:m>
                <a:r>
                  <a:rPr lang="nl-NL" sz="3200" dirty="0">
                    <a:solidFill>
                      <a:prstClr val="black"/>
                    </a:solidFill>
                    <a:latin typeface="Times New Roman" panose="02020603050405020304" pitchFamily="18" charset="0"/>
                    <a:ea typeface="Times New Roman" panose="02020603050405020304" pitchFamily="18" charset="0"/>
                  </a:rPr>
                  <a:t> </a:t>
                </a:r>
              </a:p>
              <a:p>
                <a:pPr marL="0" lvl="0" indent="0" algn="just">
                  <a:lnSpc>
                    <a:spcPct val="115000"/>
                  </a:lnSpc>
                  <a:spcBef>
                    <a:spcPts val="0"/>
                  </a:spcBef>
                  <a:buNone/>
                </a:pP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𝑦</m:t>
                    </m:r>
                    <m:r>
                      <a:rPr lang="nl-NL" sz="3200" i="1">
                        <a:solidFill>
                          <a:prstClr val="black"/>
                        </a:solidFill>
                        <a:latin typeface="Cambria Math" panose="02040503050406030204" pitchFamily="18" charset="0"/>
                        <a:ea typeface="Times New Roman" panose="02020603050405020304" pitchFamily="18" charset="0"/>
                      </a:rPr>
                      <m:t>&gt;0;1−</m:t>
                    </m:r>
                    <m:r>
                      <a:rPr lang="en-US" sz="3200" i="1">
                        <a:solidFill>
                          <a:prstClr val="black"/>
                        </a:solidFill>
                        <a:latin typeface="Cambria Math" panose="02040503050406030204" pitchFamily="18" charset="0"/>
                        <a:ea typeface="Times New Roman" panose="02020603050405020304" pitchFamily="18" charset="0"/>
                      </a:rPr>
                      <m:t>𝑥𝑦</m:t>
                    </m:r>
                    <m:r>
                      <a:rPr lang="nl-NL" sz="3200" i="1">
                        <a:solidFill>
                          <a:prstClr val="black"/>
                        </a:solidFill>
                        <a:latin typeface="Cambria Math" panose="02040503050406030204" pitchFamily="18" charset="0"/>
                        <a:ea typeface="Times New Roman" panose="02020603050405020304" pitchFamily="18" charset="0"/>
                      </a:rPr>
                      <m:t>&gt;0</m:t>
                    </m:r>
                  </m:oMath>
                </a14:m>
                <a:r>
                  <a:rPr lang="nl-NL" sz="3200" dirty="0">
                    <a:solidFill>
                      <a:prstClr val="black"/>
                    </a:solidFill>
                    <a:latin typeface="Times New Roman" panose="02020603050405020304" pitchFamily="18" charset="0"/>
                    <a:ea typeface="Times New Roman" panose="02020603050405020304" pitchFamily="18" charset="0"/>
                  </a:rPr>
                  <a:t>khi đó</a:t>
                </a:r>
                <a:endParaRPr lang="en-US" sz="3200" dirty="0">
                  <a:solidFill>
                    <a:prstClr val="black"/>
                  </a:solidFill>
                  <a:latin typeface="Times New Roman" panose="02020603050405020304" pitchFamily="18" charset="0"/>
                  <a:ea typeface="Times New Roman" panose="02020603050405020304" pitchFamily="18" charset="0"/>
                </a:endParaRPr>
              </a:p>
              <a:p>
                <a:pPr marL="0" lvl="0" indent="0" algn="just">
                  <a:lnSpc>
                    <a:spcPct val="115000"/>
                  </a:lnSpc>
                  <a:spcBef>
                    <a:spcPts val="0"/>
                  </a:spcBef>
                  <a:buNone/>
                </a:pPr>
                <a14:m>
                  <m:oMathPara xmlns:m="http://schemas.openxmlformats.org/officeDocument/2006/math">
                    <m:oMathParaPr>
                      <m:jc m:val="centerGroup"/>
                    </m:oMathParaPr>
                    <m:oMath xmlns:m="http://schemas.openxmlformats.org/officeDocument/2006/math">
                      <m:func>
                        <m:funcPr>
                          <m:ctrlPr>
                            <a:rPr lang="en-US" sz="3200" i="1">
                              <a:solidFill>
                                <a:prstClr val="black"/>
                              </a:solidFill>
                              <a:latin typeface="Cambria Math" panose="02040503050406030204" pitchFamily="18" charset="0"/>
                              <a:ea typeface="Times New Roman" panose="02020603050405020304" pitchFamily="18" charset="0"/>
                            </a:rPr>
                          </m:ctrlPr>
                        </m:funcPr>
                        <m:fName>
                          <m:sSub>
                            <m:sSubPr>
                              <m:ctrlPr>
                                <a:rPr lang="en-US" sz="3200" i="1">
                                  <a:solidFill>
                                    <a:prstClr val="black"/>
                                  </a:solidFill>
                                  <a:latin typeface="Cambria Math" panose="02040503050406030204" pitchFamily="18" charset="0"/>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𝑙𝑜𝑔</m:t>
                              </m:r>
                            </m:e>
                            <m:sub>
                              <m:r>
                                <a:rPr lang="en-US" sz="3200" i="1">
                                  <a:solidFill>
                                    <a:prstClr val="black"/>
                                  </a:solidFill>
                                  <a:latin typeface="Cambria Math" panose="02040503050406030204" pitchFamily="18" charset="0"/>
                                  <a:ea typeface="Times New Roman" panose="02020603050405020304" pitchFamily="18" charset="0"/>
                                </a:rPr>
                                <m:t>3</m:t>
                              </m:r>
                            </m:sub>
                          </m:sSub>
                        </m:fName>
                        <m:e>
                          <m:d>
                            <m:dPr>
                              <m:ctrlPr>
                                <a:rPr lang="en-US" sz="3200" i="1">
                                  <a:solidFill>
                                    <a:prstClr val="black"/>
                                  </a:solidFill>
                                  <a:latin typeface="Cambria Math" panose="02040503050406030204" pitchFamily="18" charset="0"/>
                                  <a:ea typeface="Times New Roman" panose="02020603050405020304" pitchFamily="18" charset="0"/>
                                </a:rPr>
                              </m:ctrlPr>
                            </m:dPr>
                            <m:e>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𝑦</m:t>
                                  </m:r>
                                </m:num>
                                <m:den>
                                  <m:r>
                                    <a:rPr lang="en-US"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𝑥𝑦</m:t>
                                  </m:r>
                                </m:den>
                              </m:f>
                            </m:e>
                          </m:d>
                        </m:e>
                      </m:func>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+1</m:t>
                          </m:r>
                        </m:e>
                      </m:d>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𝑦</m:t>
                          </m:r>
                          <m:r>
                            <a:rPr lang="en-US" sz="3200" i="1">
                              <a:solidFill>
                                <a:prstClr val="black"/>
                              </a:solidFill>
                              <a:latin typeface="Cambria Math" panose="02040503050406030204" pitchFamily="18" charset="0"/>
                              <a:ea typeface="Times New Roman" panose="02020603050405020304" pitchFamily="18" charset="0"/>
                            </a:rPr>
                            <m:t>+1</m:t>
                          </m:r>
                        </m:e>
                      </m:d>
                      <m:r>
                        <a:rPr lang="en-US" sz="3200" i="1">
                          <a:solidFill>
                            <a:prstClr val="black"/>
                          </a:solidFill>
                          <a:latin typeface="Cambria Math" panose="02040503050406030204" pitchFamily="18" charset="0"/>
                          <a:ea typeface="Times New Roman" panose="02020603050405020304" pitchFamily="18" charset="0"/>
                        </a:rPr>
                        <m:t>−2=0</m:t>
                      </m:r>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rPr>
                          </m:ctrlPr>
                        </m:funcPr>
                        <m:fName>
                          <m:sSub>
                            <m:sSubPr>
                              <m:ctrlPr>
                                <a:rPr lang="en-US" sz="3200" i="1">
                                  <a:solidFill>
                                    <a:prstClr val="black"/>
                                  </a:solidFill>
                                  <a:latin typeface="Cambria Math" panose="02040503050406030204" pitchFamily="18" charset="0"/>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𝑙𝑜𝑔</m:t>
                              </m:r>
                            </m:e>
                            <m:sub>
                              <m:r>
                                <a:rPr lang="en-US" sz="3200" i="1">
                                  <a:solidFill>
                                    <a:prstClr val="black"/>
                                  </a:solidFill>
                                  <a:latin typeface="Cambria Math" panose="02040503050406030204" pitchFamily="18" charset="0"/>
                                  <a:ea typeface="Times New Roman" panose="02020603050405020304" pitchFamily="18" charset="0"/>
                                </a:rPr>
                                <m:t>3</m:t>
                              </m:r>
                            </m:sub>
                          </m:sSub>
                        </m:fName>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𝑦</m:t>
                              </m:r>
                            </m:e>
                          </m:d>
                        </m:e>
                      </m:func>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𝑦</m:t>
                          </m:r>
                        </m:e>
                      </m:d>
                      <m:r>
                        <a:rPr lang="en-US" sz="3200" i="1">
                          <a:solidFill>
                            <a:prstClr val="black"/>
                          </a:solidFill>
                          <a:latin typeface="Cambria Math" panose="02040503050406030204" pitchFamily="18" charset="0"/>
                          <a:ea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rPr>
                          </m:ctrlPr>
                        </m:funcPr>
                        <m:fName>
                          <m:sSub>
                            <m:sSubPr>
                              <m:ctrlPr>
                                <a:rPr lang="en-US" sz="3200" i="1">
                                  <a:solidFill>
                                    <a:prstClr val="black"/>
                                  </a:solidFill>
                                  <a:latin typeface="Cambria Math" panose="02040503050406030204" pitchFamily="18" charset="0"/>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𝑙𝑜𝑔</m:t>
                              </m:r>
                            </m:e>
                            <m:sub>
                              <m:r>
                                <a:rPr lang="en-US" sz="3200" i="1">
                                  <a:solidFill>
                                    <a:prstClr val="black"/>
                                  </a:solidFill>
                                  <a:latin typeface="Cambria Math" panose="02040503050406030204" pitchFamily="18" charset="0"/>
                                  <a:ea typeface="Times New Roman" panose="02020603050405020304" pitchFamily="18" charset="0"/>
                                </a:rPr>
                                <m:t>3</m:t>
                              </m:r>
                            </m:sub>
                          </m:sSub>
                        </m:fName>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𝑥𝑦</m:t>
                              </m:r>
                            </m:e>
                          </m:d>
                        </m:e>
                      </m:func>
                      <m:r>
                        <a:rPr lang="en-US" sz="3200" i="1">
                          <a:solidFill>
                            <a:prstClr val="black"/>
                          </a:solidFill>
                          <a:latin typeface="Cambria Math" panose="02040503050406030204" pitchFamily="18" charset="0"/>
                          <a:ea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𝑥𝑦</m:t>
                          </m:r>
                        </m:e>
                      </m:d>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m:t>
                          </m:r>
                        </m:e>
                      </m:d>
                    </m:oMath>
                  </m:oMathPara>
                </a14:m>
                <a:endParaRPr lang="en-US" sz="3200" dirty="0">
                  <a:solidFill>
                    <a:prstClr val="black"/>
                  </a:solidFill>
                  <a:latin typeface="Times New Roman" panose="02020603050405020304" pitchFamily="18" charset="0"/>
                  <a:ea typeface="Times New Roman" panose="02020603050405020304" pitchFamily="18" charset="0"/>
                </a:endParaRPr>
              </a:p>
              <a:p>
                <a:pPr marL="0" lvl="0" indent="635" algn="just">
                  <a:lnSpc>
                    <a:spcPct val="115000"/>
                  </a:lnSpc>
                  <a:spcBef>
                    <a:spcPts val="0"/>
                  </a:spcBef>
                  <a:buNone/>
                  <a:tabLst>
                    <a:tab pos="3599815" algn="l"/>
                    <a:tab pos="5039995" algn="l"/>
                  </a:tabLst>
                </a:pPr>
                <a:endParaRPr lang="en-US" sz="3200" b="1" dirty="0">
                  <a:solidFill>
                    <a:srgbClr val="000066"/>
                  </a:solidFill>
                  <a:ea typeface="Calibri" panose="020F0502020204030204" pitchFamily="34" charset="0"/>
                  <a:cs typeface="Times New Roman" panose="02020603050405020304"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108896" y="50103"/>
                <a:ext cx="12083104" cy="6807897"/>
              </a:xfrm>
              <a:blipFill rotWithShape="1">
                <a:blip r:embed="rId2"/>
                <a:stretch>
                  <a:fillRect l="-1312" t="-806" r="-1261"/>
                </a:stretch>
              </a:blipFill>
            </p:spPr>
            <p:txBody>
              <a:bodyPr/>
              <a:lstStyle/>
              <a:p>
                <a:r>
                  <a:rPr lang="en-US">
                    <a:noFill/>
                  </a:rPr>
                  <a:t> </a:t>
                </a:r>
              </a:p>
            </p:txBody>
          </p:sp>
        </mc:Fallback>
      </mc:AlternateContent>
    </p:spTree>
    <p:extLst>
      <p:ext uri="{BB962C8B-B14F-4D97-AF65-F5344CB8AC3E}">
        <p14:creationId xmlns:p14="http://schemas.microsoft.com/office/powerpoint/2010/main" val="305330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3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3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3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926926" y="87683"/>
                <a:ext cx="10426874" cy="826718"/>
              </a:xfrm>
            </p:spPr>
            <p:txBody>
              <a:bodyPr>
                <a:noAutofit/>
              </a:bodyPr>
              <a:lstStyle/>
              <a:p>
                <a:r>
                  <a:rPr lang="en-US" sz="3500" b="1" dirty="0" smtClean="0">
                    <a:solidFill>
                      <a:srgbClr val="FF0000"/>
                    </a:solidFill>
                  </a:rPr>
                  <a:t/>
                </a:r>
                <a:br>
                  <a:rPr lang="en-US" sz="3500" b="1" dirty="0" smtClean="0">
                    <a:solidFill>
                      <a:srgbClr val="FF0000"/>
                    </a:solidFill>
                  </a:rPr>
                </a:br>
                <a:r>
                  <a:rPr lang="en-US" sz="3500" b="1" dirty="0" smtClean="0">
                    <a:solidFill>
                      <a:srgbClr val="FF0000"/>
                    </a:solidFill>
                  </a:rPr>
                  <a:t>2</a:t>
                </a:r>
                <a:r>
                  <a:rPr lang="en-US" sz="3500" b="1" dirty="0">
                    <a:solidFill>
                      <a:srgbClr val="FF0000"/>
                    </a:solidFill>
                  </a:rPr>
                  <a:t>. </a:t>
                </a:r>
                <a:r>
                  <a:rPr lang="en-US" sz="3500" b="1" u="sng" dirty="0">
                    <a:solidFill>
                      <a:srgbClr val="FF0000"/>
                    </a:solidFill>
                  </a:rPr>
                  <a:t>HÀM SỐ LOGARIT</a:t>
                </a:r>
                <a:r>
                  <a:rPr lang="en-US" sz="3500" b="1" dirty="0">
                    <a:solidFill>
                      <a:srgbClr val="FF0000"/>
                    </a:solidFill>
                  </a:rPr>
                  <a:t>: </a:t>
                </a:r>
                <a14:m>
                  <m:oMath xmlns:m="http://schemas.openxmlformats.org/officeDocument/2006/math">
                    <m:r>
                      <a:rPr lang="en-US" sz="3500" b="1" i="1">
                        <a:solidFill>
                          <a:srgbClr val="FF0000"/>
                        </a:solidFill>
                        <a:latin typeface="Cambria Math"/>
                      </a:rPr>
                      <m:t>𝒚</m:t>
                    </m:r>
                    <m:r>
                      <a:rPr lang="en-US" sz="3500" b="1" i="1">
                        <a:solidFill>
                          <a:srgbClr val="FF0000"/>
                        </a:solidFill>
                        <a:latin typeface="Cambria Math"/>
                      </a:rPr>
                      <m:t>=</m:t>
                    </m:r>
                    <m:func>
                      <m:funcPr>
                        <m:ctrlPr>
                          <a:rPr lang="en-US" sz="3500" b="1" i="1">
                            <a:solidFill>
                              <a:srgbClr val="FF0000"/>
                            </a:solidFill>
                            <a:latin typeface="Cambria Math" panose="02040503050406030204" pitchFamily="18" charset="0"/>
                          </a:rPr>
                        </m:ctrlPr>
                      </m:funcPr>
                      <m:fName>
                        <m:sSub>
                          <m:sSubPr>
                            <m:ctrlPr>
                              <a:rPr lang="en-US" sz="3500" b="1" i="1">
                                <a:solidFill>
                                  <a:srgbClr val="FF0000"/>
                                </a:solidFill>
                                <a:latin typeface="Cambria Math" panose="02040503050406030204" pitchFamily="18" charset="0"/>
                              </a:rPr>
                            </m:ctrlPr>
                          </m:sSubPr>
                          <m:e>
                            <m:r>
                              <a:rPr lang="en-US" sz="3500" b="1" i="1">
                                <a:solidFill>
                                  <a:srgbClr val="FF0000"/>
                                </a:solidFill>
                                <a:latin typeface="Cambria Math"/>
                              </a:rPr>
                              <m:t>𝒍𝒐𝒈</m:t>
                            </m:r>
                          </m:e>
                          <m:sub>
                            <m:r>
                              <a:rPr lang="en-US" sz="3500" b="1" i="1">
                                <a:solidFill>
                                  <a:srgbClr val="FF0000"/>
                                </a:solidFill>
                                <a:latin typeface="Cambria Math"/>
                              </a:rPr>
                              <m:t>𝒂</m:t>
                            </m:r>
                          </m:sub>
                        </m:sSub>
                      </m:fName>
                      <m:e>
                        <m:r>
                          <a:rPr lang="en-US" sz="3500" b="1" i="1">
                            <a:solidFill>
                              <a:srgbClr val="FF0000"/>
                            </a:solidFill>
                            <a:latin typeface="Cambria Math"/>
                          </a:rPr>
                          <m:t>𝒙</m:t>
                        </m:r>
                      </m:e>
                    </m:func>
                    <m:r>
                      <a:rPr lang="en-US" sz="3500" b="1" i="1">
                        <a:solidFill>
                          <a:srgbClr val="FF0000"/>
                        </a:solidFill>
                        <a:latin typeface="Cambria Math"/>
                      </a:rPr>
                      <m:t>, (</m:t>
                    </m:r>
                    <m:r>
                      <a:rPr lang="en-US" sz="3500" b="1" i="1">
                        <a:solidFill>
                          <a:srgbClr val="FF0000"/>
                        </a:solidFill>
                        <a:latin typeface="Cambria Math"/>
                      </a:rPr>
                      <m:t>𝒂</m:t>
                    </m:r>
                    <m:r>
                      <a:rPr lang="en-US" sz="3500" b="1" i="1">
                        <a:solidFill>
                          <a:srgbClr val="FF0000"/>
                        </a:solidFill>
                        <a:latin typeface="Cambria Math"/>
                      </a:rPr>
                      <m:t>&gt;</m:t>
                    </m:r>
                    <m:r>
                      <a:rPr lang="en-US" sz="3500" b="1" i="1">
                        <a:solidFill>
                          <a:srgbClr val="FF0000"/>
                        </a:solidFill>
                        <a:latin typeface="Cambria Math"/>
                      </a:rPr>
                      <m:t>𝟎</m:t>
                    </m:r>
                    <m:r>
                      <a:rPr lang="en-US" sz="3500" b="1" i="1">
                        <a:solidFill>
                          <a:srgbClr val="FF0000"/>
                        </a:solidFill>
                        <a:latin typeface="Cambria Math"/>
                      </a:rPr>
                      <m:t>, </m:t>
                    </m:r>
                    <m:r>
                      <a:rPr lang="en-US" sz="3500" b="1" i="1">
                        <a:solidFill>
                          <a:srgbClr val="FF0000"/>
                        </a:solidFill>
                        <a:latin typeface="Cambria Math"/>
                      </a:rPr>
                      <m:t>𝒂</m:t>
                    </m:r>
                    <m:r>
                      <a:rPr lang="en-US" sz="3500" b="1" i="1">
                        <a:solidFill>
                          <a:srgbClr val="FF0000"/>
                        </a:solidFill>
                        <a:latin typeface="Cambria Math"/>
                      </a:rPr>
                      <m:t>≠</m:t>
                    </m:r>
                    <m:r>
                      <a:rPr lang="en-US" sz="3500" b="1" i="1">
                        <a:solidFill>
                          <a:srgbClr val="FF0000"/>
                        </a:solidFill>
                        <a:latin typeface="Cambria Math"/>
                      </a:rPr>
                      <m:t>𝟏</m:t>
                    </m:r>
                    <m:r>
                      <a:rPr lang="en-US" sz="3500" b="1" i="1">
                        <a:solidFill>
                          <a:srgbClr val="FF0000"/>
                        </a:solidFill>
                        <a:latin typeface="Cambria Math"/>
                      </a:rPr>
                      <m:t>)</m:t>
                    </m:r>
                  </m:oMath>
                </a14:m>
                <a:r>
                  <a:rPr lang="en-US" sz="3500" b="1" dirty="0">
                    <a:solidFill>
                      <a:srgbClr val="FF0000"/>
                    </a:solidFill>
                  </a:rPr>
                  <a:t/>
                </a:r>
                <a:br>
                  <a:rPr lang="en-US" sz="3500" b="1" dirty="0">
                    <a:solidFill>
                      <a:srgbClr val="FF0000"/>
                    </a:solidFill>
                  </a:rPr>
                </a:br>
                <a:endParaRPr lang="en-US" sz="3500" b="1" dirty="0">
                  <a:solidFill>
                    <a:srgbClr val="FF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926926" y="87683"/>
                <a:ext cx="10426874" cy="826718"/>
              </a:xfrm>
              <a:blipFill rotWithShape="1">
                <a:blip r:embed="rId2"/>
                <a:stretch>
                  <a:fillRect l="-1695" t="-2941" b="-110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838200" y="716101"/>
                <a:ext cx="10515600" cy="5165027"/>
              </a:xfrm>
            </p:spPr>
            <p:txBody>
              <a:bodyPr/>
              <a:lstStyle/>
              <a:p>
                <a:r>
                  <a:rPr lang="en-US" b="1" dirty="0" smtClean="0"/>
                  <a:t>TXĐ: </a:t>
                </a:r>
                <a14:m>
                  <m:oMath xmlns:m="http://schemas.openxmlformats.org/officeDocument/2006/math">
                    <m:r>
                      <a:rPr lang="en-US" i="1">
                        <a:latin typeface="Cambria Math"/>
                      </a:rPr>
                      <m:t>𝐷</m:t>
                    </m:r>
                    <m:r>
                      <a:rPr lang="en-US" i="1">
                        <a:latin typeface="Cambria Math"/>
                      </a:rPr>
                      <m:t>=(0;+∞).</m:t>
                    </m:r>
                  </m:oMath>
                </a14:m>
                <a:endParaRPr lang="en-US" dirty="0"/>
              </a:p>
              <a:p>
                <a:r>
                  <a:rPr lang="en-US" b="1" dirty="0" err="1" smtClean="0"/>
                  <a:t>Tập</a:t>
                </a:r>
                <a:r>
                  <a:rPr lang="en-US" b="1" dirty="0" smtClean="0"/>
                  <a:t> </a:t>
                </a:r>
                <a:r>
                  <a:rPr lang="en-US" b="1" dirty="0" err="1"/>
                  <a:t>giá</a:t>
                </a:r>
                <a:r>
                  <a:rPr lang="en-US" b="1" dirty="0"/>
                  <a:t> </a:t>
                </a:r>
                <a:r>
                  <a:rPr lang="en-US" b="1" dirty="0" err="1"/>
                  <a:t>trị</a:t>
                </a:r>
                <a:r>
                  <a:rPr lang="en-US" b="1" dirty="0"/>
                  <a:t>: </a:t>
                </a:r>
                <a14:m>
                  <m:oMath xmlns:m="http://schemas.openxmlformats.org/officeDocument/2006/math">
                    <m:r>
                      <a:rPr lang="en-US" i="1">
                        <a:latin typeface="Cambria Math"/>
                      </a:rPr>
                      <m:t>𝑇</m:t>
                    </m:r>
                    <m:r>
                      <a:rPr lang="en-US" i="1">
                        <a:latin typeface="Cambria Math"/>
                      </a:rPr>
                      <m:t>=</m:t>
                    </m:r>
                    <m:r>
                      <a:rPr lang="en-US" i="1">
                        <a:latin typeface="Cambria Math"/>
                      </a:rPr>
                      <m:t>ℝ</m:t>
                    </m:r>
                  </m:oMath>
                </a14:m>
                <a:endParaRPr lang="en-US" dirty="0"/>
              </a:p>
              <a:p>
                <a:r>
                  <a:rPr lang="en-US" b="1" dirty="0" err="1" smtClean="0"/>
                  <a:t>Tính</a:t>
                </a:r>
                <a:r>
                  <a:rPr lang="en-US" b="1" dirty="0" smtClean="0"/>
                  <a:t> </a:t>
                </a:r>
                <a:r>
                  <a:rPr lang="en-US" b="1" dirty="0" err="1"/>
                  <a:t>đơn</a:t>
                </a:r>
                <a:r>
                  <a:rPr lang="en-US" b="1" dirty="0"/>
                  <a:t> </a:t>
                </a:r>
                <a:r>
                  <a:rPr lang="en-US" b="1" dirty="0" err="1"/>
                  <a:t>điệu</a:t>
                </a:r>
                <a:r>
                  <a:rPr lang="en-US" b="1" dirty="0"/>
                  <a:t>:</a:t>
                </a:r>
                <a:endParaRPr lang="en-US" dirty="0"/>
              </a:p>
              <a:p>
                <a:pPr>
                  <a:buFont typeface="Wingdings" panose="05000000000000000000" pitchFamily="2" charset="2"/>
                  <a:buChar char="v"/>
                </a:pPr>
                <a:r>
                  <a:rPr lang="en-US" dirty="0" err="1" smtClean="0"/>
                  <a:t>Khi</a:t>
                </a:r>
                <a14:m>
                  <m:oMath xmlns:m="http://schemas.openxmlformats.org/officeDocument/2006/math">
                    <m:r>
                      <a:rPr lang="en-US" b="0" i="0" smtClean="0">
                        <a:latin typeface="Cambria Math"/>
                      </a:rPr>
                      <m:t> </m:t>
                    </m:r>
                    <m:r>
                      <a:rPr lang="en-US" i="1">
                        <a:latin typeface="Cambria Math"/>
                      </a:rPr>
                      <m:t>𝑎</m:t>
                    </m:r>
                    <m:r>
                      <a:rPr lang="en-US" i="1">
                        <a:latin typeface="Cambria Math"/>
                      </a:rPr>
                      <m:t>&gt;1</m:t>
                    </m:r>
                  </m:oMath>
                </a14:m>
                <a:r>
                  <a:rPr lang="en-US" dirty="0"/>
                  <a:t> </a:t>
                </a:r>
                <a:r>
                  <a:rPr lang="en-US" dirty="0" err="1"/>
                  <a:t>thì</a:t>
                </a:r>
                <a:r>
                  <a:rPr lang="en-US" dirty="0"/>
                  <a:t> </a:t>
                </a:r>
                <a14:m>
                  <m:oMath xmlns:m="http://schemas.openxmlformats.org/officeDocument/2006/math">
                    <m:r>
                      <a:rPr lang="en-US" i="1">
                        <a:latin typeface="Cambria Math"/>
                      </a:rPr>
                      <m:t>𝑦</m:t>
                    </m:r>
                    <m:r>
                      <a:rPr lang="en-US" i="1">
                        <a:latin typeface="Cambria Math"/>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a:rPr lang="en-US" i="1">
                                <a:latin typeface="Cambria Math"/>
                              </a:rPr>
                              <m:t>𝑙𝑜𝑔</m:t>
                            </m:r>
                          </m:e>
                          <m:sub>
                            <m:r>
                              <a:rPr lang="en-US" i="1">
                                <a:latin typeface="Cambria Math"/>
                              </a:rPr>
                              <m:t>𝑎</m:t>
                            </m:r>
                          </m:sub>
                        </m:sSub>
                      </m:fName>
                      <m:e>
                        <m:r>
                          <a:rPr lang="en-US" i="1">
                            <a:latin typeface="Cambria Math"/>
                          </a:rPr>
                          <m:t>𝑥</m:t>
                        </m:r>
                      </m:e>
                    </m:func>
                  </m:oMath>
                </a14:m>
                <a:r>
                  <a:rPr lang="en-US" dirty="0"/>
                  <a:t> </a:t>
                </a:r>
                <a:r>
                  <a:rPr lang="en-US" dirty="0" err="1"/>
                  <a:t>đồng</a:t>
                </a:r>
                <a:r>
                  <a:rPr lang="en-US" dirty="0"/>
                  <a:t> </a:t>
                </a:r>
                <a:r>
                  <a:rPr lang="en-US" dirty="0" err="1"/>
                  <a:t>biến</a:t>
                </a:r>
                <a:r>
                  <a:rPr lang="en-US" dirty="0"/>
                  <a:t> </a:t>
                </a:r>
                <a:r>
                  <a:rPr lang="en-US" dirty="0" err="1"/>
                  <a:t>trên</a:t>
                </a:r>
                <a:r>
                  <a:rPr lang="en-US" dirty="0"/>
                  <a:t> </a:t>
                </a:r>
                <a14:m>
                  <m:oMath xmlns:m="http://schemas.openxmlformats.org/officeDocument/2006/math">
                    <m:r>
                      <a:rPr lang="en-US" i="1">
                        <a:latin typeface="Cambria Math"/>
                      </a:rPr>
                      <m:t>𝐷</m:t>
                    </m:r>
                    <m:r>
                      <a:rPr lang="en-US" i="1">
                        <a:latin typeface="Cambria Math"/>
                      </a:rPr>
                      <m:t>.</m:t>
                    </m:r>
                  </m:oMath>
                </a14:m>
                <a:endParaRPr lang="en-US" dirty="0"/>
              </a:p>
              <a:p>
                <a:pPr>
                  <a:buFont typeface="Wingdings" panose="05000000000000000000" pitchFamily="2" charset="2"/>
                  <a:buChar char="v"/>
                </a:pPr>
                <a:r>
                  <a:rPr lang="en-US" dirty="0" smtClean="0"/>
                  <a:t> </a:t>
                </a:r>
                <a:r>
                  <a:rPr lang="en-US" dirty="0" err="1"/>
                  <a:t>Khi</a:t>
                </a:r>
                <a14:m>
                  <m:oMath xmlns:m="http://schemas.openxmlformats.org/officeDocument/2006/math">
                    <m:r>
                      <a:rPr lang="en-US" b="0" i="0" smtClean="0">
                        <a:latin typeface="Cambria Math"/>
                      </a:rPr>
                      <m:t> </m:t>
                    </m:r>
                    <m:r>
                      <a:rPr lang="en-US" i="1">
                        <a:latin typeface="Cambria Math"/>
                      </a:rPr>
                      <m:t>0&lt;</m:t>
                    </m:r>
                    <m:r>
                      <a:rPr lang="en-US" i="1">
                        <a:latin typeface="Cambria Math"/>
                      </a:rPr>
                      <m:t>𝑎</m:t>
                    </m:r>
                    <m:r>
                      <a:rPr lang="en-US" i="1">
                        <a:latin typeface="Cambria Math"/>
                      </a:rPr>
                      <m:t>&lt;1</m:t>
                    </m:r>
                  </m:oMath>
                </a14:m>
                <a:r>
                  <a:rPr lang="en-US" dirty="0"/>
                  <a:t> </a:t>
                </a:r>
                <a:r>
                  <a:rPr lang="en-US" dirty="0" err="1"/>
                  <a:t>thì</a:t>
                </a:r>
                <a:r>
                  <a:rPr lang="en-US" dirty="0"/>
                  <a:t> </a:t>
                </a:r>
                <a14:m>
                  <m:oMath xmlns:m="http://schemas.openxmlformats.org/officeDocument/2006/math">
                    <m:r>
                      <a:rPr lang="en-US" i="1">
                        <a:latin typeface="Cambria Math"/>
                      </a:rPr>
                      <m:t>𝑦</m:t>
                    </m:r>
                    <m:r>
                      <a:rPr lang="en-US" i="1">
                        <a:latin typeface="Cambria Math"/>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a:rPr lang="en-US" i="1">
                                <a:latin typeface="Cambria Math"/>
                              </a:rPr>
                              <m:t>𝑙𝑜𝑔</m:t>
                            </m:r>
                          </m:e>
                          <m:sub>
                            <m:r>
                              <a:rPr lang="en-US" i="1">
                                <a:latin typeface="Cambria Math"/>
                              </a:rPr>
                              <m:t>𝑎</m:t>
                            </m:r>
                          </m:sub>
                        </m:sSub>
                      </m:fName>
                      <m:e>
                        <m:r>
                          <a:rPr lang="en-US" i="1">
                            <a:latin typeface="Cambria Math"/>
                          </a:rPr>
                          <m:t>𝑥</m:t>
                        </m:r>
                      </m:e>
                    </m:func>
                  </m:oMath>
                </a14:m>
                <a:r>
                  <a:rPr lang="en-US" dirty="0"/>
                  <a:t> </a:t>
                </a:r>
                <a:r>
                  <a:rPr lang="en-US" dirty="0" err="1"/>
                  <a:t>nghịch</a:t>
                </a:r>
                <a:r>
                  <a:rPr lang="en-US" dirty="0"/>
                  <a:t> </a:t>
                </a:r>
                <a:r>
                  <a:rPr lang="en-US" dirty="0" err="1"/>
                  <a:t>biến</a:t>
                </a:r>
                <a:r>
                  <a:rPr lang="en-US" dirty="0"/>
                  <a:t> </a:t>
                </a:r>
                <a:r>
                  <a:rPr lang="en-US" dirty="0" err="1"/>
                  <a:t>trên</a:t>
                </a:r>
                <a:r>
                  <a:rPr lang="en-US" dirty="0"/>
                  <a:t> </a:t>
                </a:r>
                <a14:m>
                  <m:oMath xmlns:m="http://schemas.openxmlformats.org/officeDocument/2006/math">
                    <m:r>
                      <a:rPr lang="en-US" i="1">
                        <a:latin typeface="Cambria Math"/>
                      </a:rPr>
                      <m:t>𝐷</m:t>
                    </m:r>
                    <m:r>
                      <a:rPr lang="en-US" i="1">
                        <a:latin typeface="Cambria Math"/>
                      </a:rPr>
                      <m:t>.</m:t>
                    </m:r>
                  </m:oMath>
                </a14:m>
                <a:endParaRPr lang="en-US" dirty="0"/>
              </a:p>
              <a:p>
                <a:r>
                  <a:rPr lang="en-US" b="1" dirty="0" err="1"/>
                  <a:t>Dạng</a:t>
                </a:r>
                <a:r>
                  <a:rPr lang="en-US" b="1" dirty="0"/>
                  <a:t> </a:t>
                </a:r>
                <a:r>
                  <a:rPr lang="en-US" b="1" dirty="0" err="1"/>
                  <a:t>đồ</a:t>
                </a:r>
                <a:r>
                  <a:rPr lang="en-US" b="1" dirty="0"/>
                  <a:t> </a:t>
                </a:r>
                <a:r>
                  <a:rPr lang="en-US" b="1" dirty="0" err="1"/>
                  <a:t>thị</a:t>
                </a:r>
                <a:r>
                  <a:rPr lang="en-US" b="1" dirty="0"/>
                  <a:t>: </a:t>
                </a:r>
                <a:r>
                  <a:rPr lang="en-US" dirty="0" err="1"/>
                  <a:t>Nhận</a:t>
                </a:r>
                <a:r>
                  <a:rPr lang="en-US" dirty="0"/>
                  <a:t> </a:t>
                </a:r>
                <a:r>
                  <a:rPr lang="en-US" dirty="0" err="1"/>
                  <a:t>trục</a:t>
                </a:r>
                <a:r>
                  <a:rPr lang="en-US" dirty="0"/>
                  <a:t> </a:t>
                </a:r>
                <a:r>
                  <a:rPr lang="en-US" dirty="0" err="1"/>
                  <a:t>tung</a:t>
                </a:r>
                <a:r>
                  <a:rPr lang="en-US" dirty="0"/>
                  <a:t> </a:t>
                </a:r>
                <a:r>
                  <a:rPr lang="en-US" dirty="0" err="1"/>
                  <a:t>làm</a:t>
                </a:r>
                <a:r>
                  <a:rPr lang="en-US" dirty="0"/>
                  <a:t> </a:t>
                </a:r>
                <a:r>
                  <a:rPr lang="en-US" dirty="0" err="1"/>
                  <a:t>đường</a:t>
                </a:r>
                <a:r>
                  <a:rPr lang="en-US" dirty="0"/>
                  <a:t> </a:t>
                </a:r>
                <a:r>
                  <a:rPr lang="en-US" dirty="0" err="1"/>
                  <a:t>tiệm</a:t>
                </a:r>
                <a:r>
                  <a:rPr lang="en-US" dirty="0"/>
                  <a:t> </a:t>
                </a:r>
                <a:r>
                  <a:rPr lang="en-US" dirty="0" err="1"/>
                  <a:t>cận</a:t>
                </a:r>
                <a:r>
                  <a:rPr lang="en-US" dirty="0"/>
                  <a:t> </a:t>
                </a:r>
                <a:r>
                  <a:rPr lang="en-US" dirty="0" err="1"/>
                  <a:t>đứng</a:t>
                </a:r>
                <a:r>
                  <a:rPr lang="en-US" dirty="0"/>
                  <a:t>.</a:t>
                </a: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838200" y="716101"/>
                <a:ext cx="10515600" cy="5165027"/>
              </a:xfrm>
              <a:blipFill>
                <a:blip r:embed="rId3"/>
                <a:stretch>
                  <a:fillRect l="-1043" t="-2005"/>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545" y="3772182"/>
            <a:ext cx="8036830" cy="308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16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34461" y="574431"/>
                <a:ext cx="12192000" cy="5696944"/>
              </a:xfrm>
              <a:prstGeom prst="rect">
                <a:avLst/>
              </a:prstGeom>
            </p:spPr>
            <p:txBody>
              <a:bodyPr wrap="square">
                <a:spAutoFit/>
              </a:bodyPr>
              <a:lstStyle/>
              <a:p>
                <a:pPr algn="just">
                  <a:lnSpc>
                    <a:spcPct val="115000"/>
                  </a:lnSpc>
                </a:pPr>
                <a:r>
                  <a:rPr lang="nl-NL" sz="3200" dirty="0" smtClean="0">
                    <a:solidFill>
                      <a:prstClr val="black"/>
                    </a:solidFill>
                    <a:latin typeface="Times New Roman" panose="02020603050405020304" pitchFamily="18" charset="0"/>
                    <a:ea typeface="Times New Roman" panose="02020603050405020304" pitchFamily="18" charset="0"/>
                  </a:rPr>
                  <a:t>Xét hàm số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𝑡</m:t>
                        </m:r>
                      </m:e>
                    </m:d>
                    <m:r>
                      <a:rPr lang="nl-NL" sz="3200" i="1">
                        <a:solidFill>
                          <a:prstClr val="black"/>
                        </a:solidFill>
                        <a:latin typeface="Cambria Math" panose="02040503050406030204" pitchFamily="18" charset="0"/>
                        <a:ea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rPr>
                        </m:ctrlPr>
                      </m:funcPr>
                      <m:fName>
                        <m:sSub>
                          <m:sSubPr>
                            <m:ctrlPr>
                              <a:rPr lang="en-US" sz="3200" i="1">
                                <a:solidFill>
                                  <a:prstClr val="black"/>
                                </a:solidFill>
                                <a:latin typeface="Cambria Math" panose="02040503050406030204" pitchFamily="18" charset="0"/>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𝑙𝑜𝑔</m:t>
                            </m:r>
                          </m:e>
                          <m:sub>
                            <m:r>
                              <a:rPr lang="nl-NL" sz="3200" i="1">
                                <a:solidFill>
                                  <a:prstClr val="black"/>
                                </a:solidFill>
                                <a:latin typeface="Cambria Math" panose="02040503050406030204" pitchFamily="18" charset="0"/>
                                <a:ea typeface="Times New Roman" panose="02020603050405020304" pitchFamily="18" charset="0"/>
                              </a:rPr>
                              <m:t>3</m:t>
                            </m:r>
                          </m:sub>
                        </m:sSub>
                      </m:fName>
                      <m:e>
                        <m:r>
                          <a:rPr lang="en-US" sz="3200" i="1">
                            <a:solidFill>
                              <a:prstClr val="black"/>
                            </a:solidFill>
                            <a:latin typeface="Cambria Math" panose="02040503050406030204" pitchFamily="18" charset="0"/>
                            <a:ea typeface="Times New Roman" panose="02020603050405020304" pitchFamily="18" charset="0"/>
                          </a:rPr>
                          <m:t>𝑡</m:t>
                        </m:r>
                      </m:e>
                    </m:func>
                    <m:r>
                      <a:rPr lang="nl-NL"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𝑡</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𝑡</m:t>
                        </m:r>
                        <m:r>
                          <a:rPr lang="nl-NL" sz="3200" i="1">
                            <a:solidFill>
                              <a:prstClr val="black"/>
                            </a:solidFill>
                            <a:latin typeface="Cambria Math" panose="02040503050406030204" pitchFamily="18" charset="0"/>
                            <a:ea typeface="Times New Roman" panose="02020603050405020304" pitchFamily="18" charset="0"/>
                          </a:rPr>
                          <m:t>&gt;0</m:t>
                        </m:r>
                      </m:e>
                    </m:d>
                  </m:oMath>
                </a14:m>
                <a:r>
                  <a:rPr lang="nl-NL" sz="3200" dirty="0">
                    <a:solidFill>
                      <a:prstClr val="black"/>
                    </a:solidFill>
                    <a:latin typeface="Times New Roman" panose="02020603050405020304" pitchFamily="18" charset="0"/>
                    <a:ea typeface="Times New Roman" panose="02020603050405020304" pitchFamily="18" charset="0"/>
                  </a:rPr>
                  <a:t> </a:t>
                </a:r>
                <a:endParaRPr lang="nl-NL" sz="3200" dirty="0" smtClean="0">
                  <a:solidFill>
                    <a:prstClr val="black"/>
                  </a:solidFill>
                  <a:latin typeface="Times New Roman" panose="02020603050405020304" pitchFamily="18" charset="0"/>
                  <a:ea typeface="Times New Roman" panose="02020603050405020304" pitchFamily="18" charset="0"/>
                </a:endParaRPr>
              </a:p>
              <a:p>
                <a:pPr algn="just">
                  <a:lnSpc>
                    <a:spcPct val="115000"/>
                  </a:lnSpc>
                </a:pPr>
                <a:r>
                  <a:rPr lang="nl-NL" sz="3200" dirty="0" smtClean="0">
                    <a:solidFill>
                      <a:prstClr val="black"/>
                    </a:solidFill>
                    <a:latin typeface="Times New Roman" panose="02020603050405020304" pitchFamily="18" charset="0"/>
                    <a:ea typeface="Times New Roman" panose="02020603050405020304" pitchFamily="18" charset="0"/>
                  </a:rPr>
                  <a:t>có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r>
                          <a:rPr lang="nl-NL" sz="3200" i="1">
                            <a:solidFill>
                              <a:prstClr val="black"/>
                            </a:solidFill>
                            <a:latin typeface="Cambria Math" panose="02040503050406030204" pitchFamily="18" charset="0"/>
                            <a:ea typeface="Times New Roman" panose="02020603050405020304" pitchFamily="18" charset="0"/>
                          </a:rPr>
                          <m:t>′</m:t>
                        </m:r>
                      </m:sup>
                    </m:sSup>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𝑡</m:t>
                        </m:r>
                      </m:e>
                    </m:d>
                    <m:r>
                      <a:rPr lang="nl-NL"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nl-NL" sz="3200" i="1">
                            <a:solidFill>
                              <a:prstClr val="black"/>
                            </a:solidFill>
                            <a:latin typeface="Cambria Math" panose="02040503050406030204" pitchFamily="18" charset="0"/>
                            <a:ea typeface="Times New Roman" panose="02020603050405020304" pitchFamily="18" charset="0"/>
                          </a:rPr>
                          <m:t>1</m:t>
                        </m:r>
                      </m:num>
                      <m:den>
                        <m:r>
                          <a:rPr lang="en-US" sz="3200" i="1">
                            <a:solidFill>
                              <a:prstClr val="black"/>
                            </a:solidFill>
                            <a:latin typeface="Cambria Math" panose="02040503050406030204" pitchFamily="18" charset="0"/>
                            <a:ea typeface="Times New Roman" panose="02020603050405020304" pitchFamily="18" charset="0"/>
                          </a:rPr>
                          <m:t>𝑡</m:t>
                        </m:r>
                        <m:r>
                          <a:rPr lang="nl-NL" sz="3200" i="1">
                            <a:solidFill>
                              <a:prstClr val="black"/>
                            </a:solidFill>
                            <a:latin typeface="Cambria Math" panose="02040503050406030204" pitchFamily="18" charset="0"/>
                            <a:ea typeface="Times New Roman" panose="02020603050405020304" pitchFamily="18" charset="0"/>
                          </a:rPr>
                          <m:t>.</m:t>
                        </m:r>
                        <m:func>
                          <m:funcPr>
                            <m:ctrlPr>
                              <a:rPr lang="en-US" sz="3200" i="1">
                                <a:solidFill>
                                  <a:prstClr val="black"/>
                                </a:solidFill>
                                <a:latin typeface="Cambria Math" panose="02040503050406030204" pitchFamily="18" charset="0"/>
                                <a:ea typeface="Times New Roman" panose="02020603050405020304" pitchFamily="18" charset="0"/>
                              </a:rPr>
                            </m:ctrlPr>
                          </m:funcPr>
                          <m:fName>
                            <m:r>
                              <a:rPr lang="en-US" sz="3200" i="1">
                                <a:solidFill>
                                  <a:prstClr val="black"/>
                                </a:solidFill>
                                <a:latin typeface="Cambria Math" panose="02040503050406030204" pitchFamily="18" charset="0"/>
                                <a:ea typeface="Times New Roman" panose="02020603050405020304" pitchFamily="18" charset="0"/>
                              </a:rPr>
                              <m:t>𝑙𝑛</m:t>
                            </m:r>
                          </m:fName>
                          <m:e>
                            <m:r>
                              <a:rPr lang="nl-NL" sz="3200" i="1">
                                <a:solidFill>
                                  <a:prstClr val="black"/>
                                </a:solidFill>
                                <a:latin typeface="Cambria Math" panose="02040503050406030204" pitchFamily="18" charset="0"/>
                                <a:ea typeface="Times New Roman" panose="02020603050405020304" pitchFamily="18" charset="0"/>
                              </a:rPr>
                              <m:t>3</m:t>
                            </m:r>
                          </m:e>
                        </m:func>
                      </m:den>
                    </m:f>
                    <m:r>
                      <a:rPr lang="nl-NL" sz="3200" i="1">
                        <a:solidFill>
                          <a:prstClr val="black"/>
                        </a:solidFill>
                        <a:latin typeface="Cambria Math" panose="02040503050406030204" pitchFamily="18" charset="0"/>
                        <a:ea typeface="Times New Roman" panose="02020603050405020304" pitchFamily="18" charset="0"/>
                      </a:rPr>
                      <m:t>+1&gt;0</m:t>
                    </m:r>
                    <m:r>
                      <a:rPr lang="en-US" sz="3200" i="1" smtClean="0">
                        <a:solidFill>
                          <a:prstClr val="black"/>
                        </a:solidFill>
                        <a:latin typeface="Cambria Math" panose="02040503050406030204" pitchFamily="18" charset="0"/>
                        <a:ea typeface="Times New Roman" panose="02020603050405020304" pitchFamily="18" charset="0"/>
                      </a:rPr>
                      <m:t>   </m:t>
                    </m:r>
                    <m:r>
                      <a:rPr lang="nl-NL"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𝑡</m:t>
                    </m:r>
                    <m:r>
                      <a:rPr lang="nl-NL" sz="3200" i="1">
                        <a:solidFill>
                          <a:prstClr val="black"/>
                        </a:solidFill>
                        <a:latin typeface="Cambria Math" panose="02040503050406030204" pitchFamily="18" charset="0"/>
                        <a:ea typeface="Times New Roman" panose="02020603050405020304" pitchFamily="18" charset="0"/>
                      </a:rPr>
                      <m:t>&gt;0</m:t>
                    </m:r>
                  </m:oMath>
                </a14:m>
                <a:endParaRPr lang="en-US" sz="3200" dirty="0">
                  <a:solidFill>
                    <a:prstClr val="black"/>
                  </a:solidFill>
                  <a:latin typeface="Times New Roman" panose="02020603050405020304" pitchFamily="18" charset="0"/>
                  <a:ea typeface="Times New Roman" panose="02020603050405020304" pitchFamily="18" charset="0"/>
                </a:endParaRPr>
              </a:p>
              <a:p>
                <a:pPr algn="just">
                  <a:lnSpc>
                    <a:spcPct val="115000"/>
                  </a:lnSpc>
                </a:pP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𝑡</m:t>
                        </m:r>
                      </m:e>
                    </m:d>
                  </m:oMath>
                </a14:m>
                <a:r>
                  <a:rPr lang="nl-NL" sz="3200" dirty="0">
                    <a:solidFill>
                      <a:prstClr val="black"/>
                    </a:solidFill>
                    <a:latin typeface="Times New Roman" panose="02020603050405020304" pitchFamily="18" charset="0"/>
                    <a:ea typeface="Times New Roman" panose="02020603050405020304" pitchFamily="18" charset="0"/>
                  </a:rPr>
                  <a:t> là hàm số đồng biến trên khoảng </a:t>
                </a:r>
                <a14:m>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rPr>
                        </m:ctrlPr>
                      </m:dPr>
                      <m:e>
                        <m:r>
                          <a:rPr lang="nl-NL" sz="3200" i="1">
                            <a:solidFill>
                              <a:prstClr val="black"/>
                            </a:solidFill>
                            <a:latin typeface="Cambria Math" panose="02040503050406030204" pitchFamily="18" charset="0"/>
                            <a:ea typeface="Times New Roman" panose="02020603050405020304" pitchFamily="18" charset="0"/>
                          </a:rPr>
                          <m:t>0;+∞</m:t>
                        </m:r>
                      </m:e>
                    </m:d>
                  </m:oMath>
                </a14:m>
                <a:r>
                  <a:rPr lang="nl-NL"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algn="just">
                  <a:lnSpc>
                    <a:spcPct val="115000"/>
                  </a:lnSpc>
                </a:pPr>
                <a:r>
                  <a:rPr lang="nl-NL" sz="3200" dirty="0">
                    <a:solidFill>
                      <a:prstClr val="black"/>
                    </a:solidFill>
                    <a:latin typeface="Times New Roman" panose="02020603050405020304" pitchFamily="18" charset="0"/>
                    <a:ea typeface="Times New Roman" panose="02020603050405020304" pitchFamily="18" charset="0"/>
                  </a:rPr>
                  <a:t>Vậy phương trình </a:t>
                </a:r>
                <a14:m>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rPr>
                        </m:ctrlPr>
                      </m:dPr>
                      <m:e>
                        <m:r>
                          <a:rPr lang="nl-NL" sz="3200" i="1">
                            <a:solidFill>
                              <a:prstClr val="black"/>
                            </a:solidFill>
                            <a:latin typeface="Cambria Math" panose="02040503050406030204" pitchFamily="18" charset="0"/>
                            <a:ea typeface="Times New Roman" panose="02020603050405020304" pitchFamily="18" charset="0"/>
                          </a:rPr>
                          <m:t>1</m:t>
                        </m:r>
                      </m:e>
                    </m:d>
                    <m:r>
                      <a:rPr lang="nl-NL"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𝑦</m:t>
                    </m:r>
                    <m:r>
                      <a:rPr lang="nl-NL"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𝑥𝑦</m:t>
                    </m:r>
                    <m:r>
                      <a:rPr lang="nl-NL"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𝑦</m:t>
                    </m:r>
                    <m:r>
                      <a:rPr lang="nl-NL"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nl-NL"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𝑥</m:t>
                        </m:r>
                      </m:num>
                      <m:den>
                        <m:r>
                          <a:rPr lang="nl-NL"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𝑥</m:t>
                        </m:r>
                      </m:den>
                    </m:f>
                    <m:r>
                      <a:rPr lang="nl-NL"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𝑃</m:t>
                    </m:r>
                    <m:r>
                      <a:rPr lang="nl-NL"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nl-NL"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𝑥</m:t>
                        </m:r>
                      </m:num>
                      <m:den>
                        <m:r>
                          <a:rPr lang="nl-NL"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𝑥</m:t>
                        </m:r>
                      </m:den>
                    </m:f>
                  </m:oMath>
                </a14:m>
                <a:endParaRPr lang="en-US" sz="3200" dirty="0">
                  <a:solidFill>
                    <a:prstClr val="black"/>
                  </a:solidFill>
                  <a:latin typeface="Times New Roman" panose="02020603050405020304" pitchFamily="18" charset="0"/>
                  <a:ea typeface="Times New Roman" panose="02020603050405020304" pitchFamily="18" charset="0"/>
                </a:endParaRPr>
              </a:p>
              <a:p>
                <a:pPr algn="just">
                  <a:lnSpc>
                    <a:spcPct val="115000"/>
                  </a:lnSpc>
                </a:pPr>
                <a:r>
                  <a:rPr lang="nl-NL" sz="3200" dirty="0">
                    <a:solidFill>
                      <a:prstClr val="black"/>
                    </a:solidFill>
                    <a:latin typeface="Times New Roman" panose="02020603050405020304" pitchFamily="18" charset="0"/>
                    <a:ea typeface="Times New Roman" panose="02020603050405020304" pitchFamily="18" charset="0"/>
                  </a:rPr>
                  <a:t>Xét hàm số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𝑓</m:t>
                    </m:r>
                    <m:r>
                      <a:rPr lang="nl-NL"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nl-NL"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𝑥</m:t>
                        </m:r>
                      </m:num>
                      <m:den>
                        <m:r>
                          <a:rPr lang="en-US"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+1</m:t>
                        </m:r>
                      </m:den>
                    </m:f>
                  </m:oMath>
                </a14:m>
                <a:r>
                  <a:rPr lang="nl-NL" sz="3200" dirty="0">
                    <a:solidFill>
                      <a:prstClr val="black"/>
                    </a:solidFill>
                    <a:latin typeface="Times New Roman" panose="02020603050405020304" pitchFamily="18" charset="0"/>
                    <a:ea typeface="Times New Roman" panose="02020603050405020304" pitchFamily="18" charset="0"/>
                  </a:rPr>
                  <a:t>với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r>
                          <a:rPr lang="nl-NL" sz="3200" i="1">
                            <a:solidFill>
                              <a:prstClr val="black"/>
                            </a:solidFill>
                            <a:latin typeface="Cambria Math" panose="02040503050406030204" pitchFamily="18" charset="0"/>
                            <a:ea typeface="Times New Roman" panose="02020603050405020304" pitchFamily="18" charset="0"/>
                          </a:rPr>
                          <m:t>0;1</m:t>
                        </m:r>
                      </m:e>
                    </m:d>
                  </m:oMath>
                </a14:m>
                <a:endParaRPr lang="nl-NL" sz="3200" dirty="0" smtClean="0">
                  <a:solidFill>
                    <a:prstClr val="black"/>
                  </a:solidFill>
                  <a:latin typeface="Times New Roman" panose="02020603050405020304" pitchFamily="18" charset="0"/>
                  <a:ea typeface="Times New Roman" panose="02020603050405020304" pitchFamily="18" charset="0"/>
                </a:endParaRPr>
              </a:p>
              <a:p>
                <a:pPr algn="just">
                  <a:lnSpc>
                    <a:spcPct val="115000"/>
                  </a:lnSpc>
                </a:pPr>
                <a:r>
                  <a:rPr lang="nl-NL" sz="3200" dirty="0" smtClean="0">
                    <a:solidFill>
                      <a:prstClr val="black"/>
                    </a:solidFill>
                    <a:latin typeface="Times New Roman" panose="02020603050405020304" pitchFamily="18" charset="0"/>
                    <a:ea typeface="Times New Roman" panose="02020603050405020304" pitchFamily="18" charset="0"/>
                  </a:rPr>
                  <a:t>có </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r>
                          <a:rPr lang="nl-NL" sz="3200" i="1">
                            <a:solidFill>
                              <a:prstClr val="black"/>
                            </a:solidFill>
                            <a:latin typeface="Cambria Math" panose="02040503050406030204" pitchFamily="18" charset="0"/>
                            <a:ea typeface="Times New Roman" panose="02020603050405020304" pitchFamily="18" charset="0"/>
                          </a:rPr>
                          <m:t>′</m:t>
                        </m:r>
                      </m:sup>
                    </m:sSup>
                    <m:r>
                      <a:rPr lang="nl-NL"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)=2+</m:t>
                    </m:r>
                    <m:f>
                      <m:fPr>
                        <m:ctrlPr>
                          <a:rPr lang="en-US" sz="3200" i="1">
                            <a:solidFill>
                              <a:prstClr val="black"/>
                            </a:solidFill>
                            <a:latin typeface="Cambria Math" panose="02040503050406030204" pitchFamily="18" charset="0"/>
                            <a:ea typeface="Times New Roman" panose="02020603050405020304" pitchFamily="18" charset="0"/>
                          </a:rPr>
                        </m:ctrlPr>
                      </m:fPr>
                      <m:num>
                        <m:r>
                          <a:rPr lang="nl-NL" sz="3200" i="1">
                            <a:solidFill>
                              <a:prstClr val="black"/>
                            </a:solidFill>
                            <a:latin typeface="Cambria Math" panose="02040503050406030204" pitchFamily="18" charset="0"/>
                            <a:ea typeface="Times New Roman" panose="02020603050405020304" pitchFamily="18" charset="0"/>
                          </a:rPr>
                          <m:t>−2</m:t>
                        </m:r>
                      </m:num>
                      <m:den>
                        <m:sSup>
                          <m:sSupPr>
                            <m:ctrlPr>
                              <a:rPr lang="en-US" sz="3200" i="1">
                                <a:solidFill>
                                  <a:prstClr val="black"/>
                                </a:solidFill>
                                <a:latin typeface="Cambria Math" panose="02040503050406030204" pitchFamily="18" charset="0"/>
                                <a:ea typeface="Times New Roman" panose="02020603050405020304" pitchFamily="18" charset="0"/>
                              </a:rPr>
                            </m:ctrlPr>
                          </m:sSupPr>
                          <m:e>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+1</m:t>
                                </m:r>
                              </m:e>
                            </m:d>
                          </m:e>
                          <m:sup>
                            <m:r>
                              <a:rPr lang="nl-NL" sz="3200" i="1">
                                <a:solidFill>
                                  <a:prstClr val="black"/>
                                </a:solidFill>
                                <a:latin typeface="Cambria Math" panose="02040503050406030204" pitchFamily="18" charset="0"/>
                                <a:ea typeface="Times New Roman" panose="02020603050405020304" pitchFamily="18" charset="0"/>
                              </a:rPr>
                              <m:t>2</m:t>
                            </m:r>
                          </m:sup>
                        </m:sSup>
                      </m:den>
                    </m:f>
                  </m:oMath>
                </a14:m>
                <a:r>
                  <a:rPr lang="nl-NL" sz="3200" dirty="0">
                    <a:solidFill>
                      <a:prstClr val="black"/>
                    </a:solidFill>
                    <a:latin typeface="Times New Roman" panose="02020603050405020304" pitchFamily="18" charset="0"/>
                    <a:ea typeface="Times New Roman" panose="02020603050405020304" pitchFamily="18" charset="0"/>
                  </a:rPr>
                  <a:t>cho</a:t>
                </a:r>
                <a14:m>
                  <m:oMath xmlns:m="http://schemas.openxmlformats.org/officeDocument/2006/math">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𝑓</m:t>
                        </m:r>
                      </m:e>
                      <m:sup>
                        <m:r>
                          <a:rPr lang="nl-NL" sz="3200" i="1">
                            <a:solidFill>
                              <a:prstClr val="black"/>
                            </a:solidFill>
                            <a:latin typeface="Cambria Math" panose="02040503050406030204" pitchFamily="18" charset="0"/>
                            <a:ea typeface="Times New Roman" panose="02020603050405020304" pitchFamily="18" charset="0"/>
                          </a:rPr>
                          <m:t>′</m:t>
                        </m:r>
                      </m:sup>
                    </m:sSup>
                    <m:r>
                      <a:rPr lang="nl-NL"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)=0</m:t>
                    </m:r>
                    <m:r>
                      <a:rPr lang="nl-NL"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eqArr>
                          <m:eqArrPr>
                            <m:ctrlPr>
                              <a:rPr lang="en-US" sz="3200" i="1">
                                <a:solidFill>
                                  <a:prstClr val="black"/>
                                </a:solidFill>
                                <a:latin typeface="Cambria Math" panose="02040503050406030204" pitchFamily="18" charset="0"/>
                                <a:ea typeface="Times New Roman" panose="02020603050405020304" pitchFamily="18" charset="0"/>
                              </a:rPr>
                            </m:ctrlPr>
                          </m:eqArrPr>
                          <m:e>
                            <m:r>
                              <a:rPr lang="nl-NL" sz="3200" i="1">
                                <a:solidFill>
                                  <a:prstClr val="black"/>
                                </a:solidFill>
                                <a:latin typeface="Cambria Math" panose="02040503050406030204" pitchFamily="18" charset="0"/>
                                <a:ea typeface="Times New Roman" panose="02020603050405020304" pitchFamily="18" charset="0"/>
                              </a:rPr>
                              <m:t>&amp;</m:t>
                            </m:r>
                            <m:r>
                              <a:rPr lang="en-US"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=0</m:t>
                            </m:r>
                          </m:e>
                          <m:e>
                            <m:r>
                              <a:rPr lang="nl-NL" sz="3200" i="1">
                                <a:solidFill>
                                  <a:prstClr val="black"/>
                                </a:solidFill>
                                <a:latin typeface="Cambria Math" panose="02040503050406030204" pitchFamily="18" charset="0"/>
                                <a:ea typeface="Times New Roman" panose="02020603050405020304" pitchFamily="18" charset="0"/>
                              </a:rPr>
                              <m:t>&amp;</m:t>
                            </m:r>
                            <m:r>
                              <a:rPr lang="en-US" sz="3200" i="1">
                                <a:solidFill>
                                  <a:prstClr val="black"/>
                                </a:solidFill>
                                <a:latin typeface="Cambria Math" panose="02040503050406030204" pitchFamily="18" charset="0"/>
                                <a:ea typeface="Times New Roman" panose="02020603050405020304" pitchFamily="18" charset="0"/>
                              </a:rPr>
                              <m:t>𝑥</m:t>
                            </m:r>
                            <m:r>
                              <a:rPr lang="nl-NL" sz="3200" i="1">
                                <a:solidFill>
                                  <a:prstClr val="black"/>
                                </a:solidFill>
                                <a:latin typeface="Cambria Math" panose="02040503050406030204" pitchFamily="18" charset="0"/>
                                <a:ea typeface="Times New Roman" panose="02020603050405020304" pitchFamily="18" charset="0"/>
                              </a:rPr>
                              <m:t>=−2</m:t>
                            </m:r>
                          </m:e>
                        </m:eqArr>
                      </m:e>
                    </m:d>
                  </m:oMath>
                </a14:m>
                <a:endParaRPr lang="en-US" sz="3200" dirty="0">
                  <a:solidFill>
                    <a:prstClr val="black"/>
                  </a:solidFill>
                  <a:latin typeface="Times New Roman" panose="02020603050405020304" pitchFamily="18" charset="0"/>
                  <a:ea typeface="Times New Roman" panose="02020603050405020304" pitchFamily="18" charset="0"/>
                </a:endParaRPr>
              </a:p>
              <a:p>
                <a:pPr algn="just">
                  <a:lnSpc>
                    <a:spcPct val="115000"/>
                  </a:lnSpc>
                </a:pPr>
                <a14:m>
                  <m:oMathPara xmlns:m="http://schemas.openxmlformats.org/officeDocument/2006/math">
                    <m:oMathParaPr>
                      <m:jc m:val="centerGroup"/>
                    </m:oMathParaPr>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0</m:t>
                          </m:r>
                        </m:e>
                      </m:d>
                      <m:r>
                        <a:rPr lang="en-US"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𝑓</m:t>
                      </m:r>
                      <m:d>
                        <m:dPr>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1</m:t>
                          </m:r>
                        </m:e>
                      </m:d>
                      <m:r>
                        <a:rPr lang="en-US" sz="3200" i="1">
                          <a:solidFill>
                            <a:prstClr val="black"/>
                          </a:solidFill>
                          <a:latin typeface="Cambria Math" panose="02040503050406030204" pitchFamily="18" charset="0"/>
                          <a:ea typeface="Times New Roman" panose="02020603050405020304" pitchFamily="18" charset="0"/>
                        </a:rPr>
                        <m:t>=2</m:t>
                      </m:r>
                      <m:limLow>
                        <m:limLowPr>
                          <m:ctrlP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ctrlPr>
                        </m:limLowPr>
                        <m:e>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𝑚𝑖𝑛</m:t>
                          </m:r>
                        </m:e>
                        <m:lim>
                          <m:d>
                            <m:dPr>
                              <m:begChr m:val="["/>
                              <m:endChr m:val="]"/>
                              <m:ctrlPr>
                                <a:rPr lang="en-US" sz="3200" i="1">
                                  <a:solidFill>
                                    <a:prstClr val="black"/>
                                  </a:solidFill>
                                  <a:latin typeface="Cambria Math" panose="02040503050406030204" pitchFamily="18" charset="0"/>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0;1</m:t>
                              </m:r>
                            </m:e>
                          </m:d>
                        </m:lim>
                      </m:limLow>
                      <m:r>
                        <a:rPr lang="en-US" sz="3200" i="1">
                          <a:solidFill>
                            <a:prstClr val="black"/>
                          </a:solidFill>
                          <a:latin typeface="Cambria Math" panose="02040503050406030204" pitchFamily="18" charset="0"/>
                          <a:ea typeface="Times New Roman" panose="02020603050405020304" pitchFamily="18" charset="0"/>
                        </a:rPr>
                        <m:t>𝑓</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)=1.</m:t>
                      </m:r>
                    </m:oMath>
                  </m:oMathPara>
                </a14:m>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34461" y="574431"/>
                <a:ext cx="12192000" cy="5696944"/>
              </a:xfrm>
              <a:prstGeom prst="rect">
                <a:avLst/>
              </a:prstGeom>
              <a:blipFill>
                <a:blip r:embed="rId2"/>
                <a:stretch>
                  <a:fillRect l="-1250" t="-963"/>
                </a:stretch>
              </a:blipFill>
            </p:spPr>
            <p:txBody>
              <a:bodyPr/>
              <a:lstStyle/>
              <a:p>
                <a:r>
                  <a:rPr lang="en-US">
                    <a:noFill/>
                  </a:rPr>
                  <a:t> </a:t>
                </a:r>
              </a:p>
            </p:txBody>
          </p:sp>
        </mc:Fallback>
      </mc:AlternateContent>
    </p:spTree>
    <p:extLst>
      <p:ext uri="{BB962C8B-B14F-4D97-AF65-F5344CB8AC3E}">
        <p14:creationId xmlns:p14="http://schemas.microsoft.com/office/powerpoint/2010/main" val="80455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782611139"/>
                  </p:ext>
                </p:extLst>
              </p:nvPr>
            </p:nvGraphicFramePr>
            <p:xfrm>
              <a:off x="839242" y="992283"/>
              <a:ext cx="10734805" cy="5157626"/>
            </p:xfrm>
            <a:graphic>
              <a:graphicData uri="http://schemas.openxmlformats.org/drawingml/2006/table">
                <a:tbl>
                  <a:tblPr firstRow="1" firstCol="1" bandRow="1">
                    <a:tableStyleId>{5940675A-B579-460E-94D1-54222C63F5DA}</a:tableStyleId>
                  </a:tblPr>
                  <a:tblGrid>
                    <a:gridCol w="3387670">
                      <a:extLst>
                        <a:ext uri="{9D8B030D-6E8A-4147-A177-3AD203B41FA5}">
                          <a16:colId xmlns:a16="http://schemas.microsoft.com/office/drawing/2014/main" val="20000"/>
                        </a:ext>
                      </a:extLst>
                    </a:gridCol>
                    <a:gridCol w="3673054">
                      <a:extLst>
                        <a:ext uri="{9D8B030D-6E8A-4147-A177-3AD203B41FA5}">
                          <a16:colId xmlns:a16="http://schemas.microsoft.com/office/drawing/2014/main" val="20001"/>
                        </a:ext>
                      </a:extLst>
                    </a:gridCol>
                    <a:gridCol w="3674081">
                      <a:extLst>
                        <a:ext uri="{9D8B030D-6E8A-4147-A177-3AD203B41FA5}">
                          <a16:colId xmlns:a16="http://schemas.microsoft.com/office/drawing/2014/main" val="20002"/>
                        </a:ext>
                      </a:extLst>
                    </a:gridCol>
                  </a:tblGrid>
                  <a:tr h="438470">
                    <a:tc>
                      <a:txBody>
                        <a:bodyPr/>
                        <a:lstStyle/>
                        <a:p>
                          <a:pPr algn="ctr">
                            <a:lnSpc>
                              <a:spcPct val="115000"/>
                            </a:lnSpc>
                            <a:spcAft>
                              <a:spcPts val="0"/>
                            </a:spcAft>
                          </a:pPr>
                          <a:r>
                            <a:rPr lang="en-US" sz="3000" b="0">
                              <a:solidFill>
                                <a:srgbClr val="FF0000"/>
                              </a:solidFill>
                              <a:effectLst/>
                              <a:latin typeface="Times New Roman" panose="02020603050405020304" pitchFamily="18" charset="0"/>
                            </a:rPr>
                            <a:t>Hàm số </a:t>
                          </a:r>
                          <a:endParaRPr lang="en-US" sz="3000" b="0">
                            <a:solidFill>
                              <a:srgbClr val="FF0000"/>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3000" b="0">
                              <a:solidFill>
                                <a:srgbClr val="FF0000"/>
                              </a:solidFill>
                              <a:effectLst/>
                              <a:latin typeface="Times New Roman" panose="02020603050405020304" pitchFamily="18" charset="0"/>
                            </a:rPr>
                            <a:t>Hàm đơn</a:t>
                          </a:r>
                          <a:endParaRPr lang="en-US" sz="3000" b="0">
                            <a:solidFill>
                              <a:srgbClr val="FF0000"/>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3000" b="0">
                              <a:solidFill>
                                <a:srgbClr val="FF0000"/>
                              </a:solidFill>
                              <a:effectLst/>
                              <a:latin typeface="Times New Roman" panose="02020603050405020304" pitchFamily="18" charset="0"/>
                            </a:rPr>
                            <a:t>Hàm hợp</a:t>
                          </a:r>
                          <a:endParaRPr lang="en-US" sz="3000" b="0">
                            <a:solidFill>
                              <a:srgbClr val="FF0000"/>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1906208">
                    <a:tc>
                      <a:txBody>
                        <a:bodyPr/>
                        <a:lstStyle/>
                        <a:p>
                          <a:pPr algn="ctr">
                            <a:lnSpc>
                              <a:spcPct val="115000"/>
                            </a:lnSpc>
                            <a:spcAft>
                              <a:spcPts val="0"/>
                            </a:spcAft>
                          </a:pPr>
                          <a:r>
                            <a:rPr lang="en-US" sz="2500">
                              <a:effectLst/>
                              <a:latin typeface="Times New Roman" panose="02020603050405020304" pitchFamily="18" charset="0"/>
                            </a:rPr>
                            <a:t>Hàm số mũ</a:t>
                          </a:r>
                          <a:endParaRPr lang="en-US" sz="2500">
                            <a:effectLst/>
                            <a:latin typeface="Times New Roman"/>
                            <a:ea typeface="Times New Roman"/>
                            <a:cs typeface="Times New Roman"/>
                          </a:endParaRPr>
                        </a:p>
                      </a:txBody>
                      <a:tcPr marL="68580" marR="68580" marT="0" marB="0"/>
                    </a:tc>
                    <a:tc>
                      <a:txBody>
                        <a:bodyPr/>
                        <a:lstStyle/>
                        <a:p>
                          <a:pPr indent="457200">
                            <a:lnSpc>
                              <a:spcPct val="115000"/>
                            </a:lnSpc>
                            <a:spcAft>
                              <a:spcPts val="0"/>
                            </a:spcAft>
                          </a:pPr>
                          <a14:m>
                            <m:oMathPara xmlns:m="http://schemas.openxmlformats.org/officeDocument/2006/math">
                              <m:oMathParaPr>
                                <m:jc m:val="centerGroup"/>
                              </m:oMathParaPr>
                              <m:oMath xmlns:m="http://schemas.openxmlformats.org/officeDocument/2006/math">
                                <m:r>
                                  <a:rPr lang="vi-VN" sz="2500">
                                    <a:effectLst/>
                                    <a:latin typeface="Cambria Math"/>
                                  </a:rPr>
                                  <m:t>(</m:t>
                                </m:r>
                                <m:sSup>
                                  <m:sSupPr>
                                    <m:ctrlPr>
                                      <a:rPr lang="en-US" sz="2500" i="1">
                                        <a:effectLst/>
                                        <a:latin typeface="Cambria Math" panose="02040503050406030204" pitchFamily="18" charset="0"/>
                                      </a:rPr>
                                    </m:ctrlPr>
                                  </m:sSupPr>
                                  <m:e>
                                    <m:r>
                                      <a:rPr lang="vi-VN" sz="2500">
                                        <a:effectLst/>
                                        <a:latin typeface="Cambria Math"/>
                                      </a:rPr>
                                      <m:t>𝒂</m:t>
                                    </m:r>
                                  </m:e>
                                  <m:sup>
                                    <m:r>
                                      <a:rPr lang="vi-VN" sz="2500">
                                        <a:effectLst/>
                                        <a:latin typeface="Cambria Math"/>
                                      </a:rPr>
                                      <m:t>𝒙</m:t>
                                    </m:r>
                                  </m:sup>
                                </m:sSup>
                                <m:sSup>
                                  <m:sSupPr>
                                    <m:ctrlPr>
                                      <a:rPr lang="en-US" sz="2500" i="1">
                                        <a:effectLst/>
                                        <a:latin typeface="Cambria Math" panose="02040503050406030204" pitchFamily="18" charset="0"/>
                                      </a:rPr>
                                    </m:ctrlPr>
                                  </m:sSupPr>
                                  <m:e>
                                    <m:r>
                                      <a:rPr lang="vi-VN" sz="2500">
                                        <a:effectLst/>
                                        <a:latin typeface="Cambria Math"/>
                                      </a:rPr>
                                      <m:t>)</m:t>
                                    </m:r>
                                  </m:e>
                                  <m:sup>
                                    <m:r>
                                      <a:rPr lang="vi-VN" sz="2500">
                                        <a:effectLst/>
                                        <a:latin typeface="Cambria Math"/>
                                      </a:rPr>
                                      <m:t>′</m:t>
                                    </m:r>
                                  </m:sup>
                                </m:sSup>
                                <m:r>
                                  <a:rPr lang="vi-VN" sz="2500">
                                    <a:effectLst/>
                                    <a:latin typeface="Cambria Math"/>
                                  </a:rPr>
                                  <m:t>=</m:t>
                                </m:r>
                                <m:sSup>
                                  <m:sSupPr>
                                    <m:ctrlPr>
                                      <a:rPr lang="en-US" sz="2500" i="1">
                                        <a:effectLst/>
                                        <a:latin typeface="Cambria Math" panose="02040503050406030204" pitchFamily="18" charset="0"/>
                                      </a:rPr>
                                    </m:ctrlPr>
                                  </m:sSupPr>
                                  <m:e>
                                    <m:r>
                                      <a:rPr lang="vi-VN" sz="2500">
                                        <a:effectLst/>
                                        <a:latin typeface="Cambria Math"/>
                                      </a:rPr>
                                      <m:t>𝒂</m:t>
                                    </m:r>
                                  </m:e>
                                  <m:sup>
                                    <m:r>
                                      <a:rPr lang="vi-VN" sz="2500">
                                        <a:effectLst/>
                                        <a:latin typeface="Cambria Math"/>
                                      </a:rPr>
                                      <m:t>𝒙</m:t>
                                    </m:r>
                                  </m:sup>
                                </m:sSup>
                                <m:r>
                                  <a:rPr lang="vi-VN" sz="2500">
                                    <a:effectLst/>
                                    <a:latin typeface="Cambria Math"/>
                                  </a:rPr>
                                  <m:t>.</m:t>
                                </m:r>
                                <m:func>
                                  <m:funcPr>
                                    <m:ctrlPr>
                                      <a:rPr lang="en-US" sz="2500" i="1">
                                        <a:effectLst/>
                                        <a:latin typeface="Cambria Math" panose="02040503050406030204" pitchFamily="18" charset="0"/>
                                      </a:rPr>
                                    </m:ctrlPr>
                                  </m:funcPr>
                                  <m:fName>
                                    <m:r>
                                      <a:rPr lang="vi-VN" sz="2500">
                                        <a:effectLst/>
                                        <a:latin typeface="Cambria Math"/>
                                      </a:rPr>
                                      <m:t>𝒍𝒏</m:t>
                                    </m:r>
                                  </m:fName>
                                  <m:e>
                                    <m:r>
                                      <a:rPr lang="vi-VN" sz="2500">
                                        <a:effectLst/>
                                        <a:latin typeface="Cambria Math"/>
                                      </a:rPr>
                                      <m:t>𝒂</m:t>
                                    </m:r>
                                  </m:e>
                                </m:func>
                              </m:oMath>
                            </m:oMathPara>
                          </a14:m>
                          <a:endParaRPr lang="en-US" sz="2500">
                            <a:effectLst/>
                            <a:latin typeface="Times New Roman" panose="02020603050405020304" pitchFamily="18" charset="0"/>
                          </a:endParaRPr>
                        </a:p>
                        <a:p>
                          <a:pPr indent="457200">
                            <a:lnSpc>
                              <a:spcPct val="115000"/>
                            </a:lnSpc>
                            <a:spcAft>
                              <a:spcPts val="0"/>
                            </a:spcAft>
                          </a:pPr>
                          <a14:m>
                            <m:oMathPara xmlns:m="http://schemas.openxmlformats.org/officeDocument/2006/math">
                              <m:oMathParaPr>
                                <m:jc m:val="centerGroup"/>
                              </m:oMathParaPr>
                              <m:oMath xmlns:m="http://schemas.openxmlformats.org/officeDocument/2006/math">
                                <m:r>
                                  <a:rPr lang="vi-VN" sz="2500">
                                    <a:effectLst/>
                                    <a:latin typeface="Cambria Math"/>
                                  </a:rPr>
                                  <m:t>(</m:t>
                                </m:r>
                                <m:sSup>
                                  <m:sSupPr>
                                    <m:ctrlPr>
                                      <a:rPr lang="en-US" sz="2500" i="1">
                                        <a:effectLst/>
                                        <a:latin typeface="Cambria Math" panose="02040503050406030204" pitchFamily="18" charset="0"/>
                                      </a:rPr>
                                    </m:ctrlPr>
                                  </m:sSupPr>
                                  <m:e>
                                    <m:r>
                                      <a:rPr lang="vi-VN" sz="2500">
                                        <a:effectLst/>
                                        <a:latin typeface="Cambria Math"/>
                                      </a:rPr>
                                      <m:t>𝒆</m:t>
                                    </m:r>
                                  </m:e>
                                  <m:sup>
                                    <m:r>
                                      <a:rPr lang="vi-VN" sz="2500">
                                        <a:effectLst/>
                                        <a:latin typeface="Cambria Math"/>
                                      </a:rPr>
                                      <m:t>𝒙</m:t>
                                    </m:r>
                                  </m:sup>
                                </m:sSup>
                                <m:sSup>
                                  <m:sSupPr>
                                    <m:ctrlPr>
                                      <a:rPr lang="en-US" sz="2500" i="1">
                                        <a:effectLst/>
                                        <a:latin typeface="Cambria Math" panose="02040503050406030204" pitchFamily="18" charset="0"/>
                                      </a:rPr>
                                    </m:ctrlPr>
                                  </m:sSupPr>
                                  <m:e>
                                    <m:r>
                                      <a:rPr lang="vi-VN" sz="2500">
                                        <a:effectLst/>
                                        <a:latin typeface="Cambria Math"/>
                                      </a:rPr>
                                      <m:t>)</m:t>
                                    </m:r>
                                  </m:e>
                                  <m:sup>
                                    <m:r>
                                      <a:rPr lang="vi-VN" sz="2500">
                                        <a:effectLst/>
                                        <a:latin typeface="Cambria Math"/>
                                      </a:rPr>
                                      <m:t>′</m:t>
                                    </m:r>
                                  </m:sup>
                                </m:sSup>
                                <m:r>
                                  <a:rPr lang="vi-VN" sz="2500">
                                    <a:effectLst/>
                                    <a:latin typeface="Cambria Math"/>
                                  </a:rPr>
                                  <m:t>=</m:t>
                                </m:r>
                                <m:sSup>
                                  <m:sSupPr>
                                    <m:ctrlPr>
                                      <a:rPr lang="en-US" sz="2500" i="1">
                                        <a:effectLst/>
                                        <a:latin typeface="Cambria Math" panose="02040503050406030204" pitchFamily="18" charset="0"/>
                                      </a:rPr>
                                    </m:ctrlPr>
                                  </m:sSupPr>
                                  <m:e>
                                    <m:r>
                                      <a:rPr lang="vi-VN" sz="2500">
                                        <a:effectLst/>
                                        <a:latin typeface="Cambria Math"/>
                                      </a:rPr>
                                      <m:t>𝒆</m:t>
                                    </m:r>
                                  </m:e>
                                  <m:sup>
                                    <m:r>
                                      <a:rPr lang="vi-VN" sz="2500">
                                        <a:effectLst/>
                                        <a:latin typeface="Cambria Math"/>
                                      </a:rPr>
                                      <m:t>𝒙</m:t>
                                    </m:r>
                                  </m:sup>
                                </m:sSup>
                              </m:oMath>
                            </m:oMathPara>
                          </a14:m>
                          <a:endParaRPr lang="en-US" sz="2500">
                            <a:effectLst/>
                            <a:latin typeface="Times New Roman" panose="02020603050405020304" pitchFamily="18" charset="0"/>
                          </a:endParaRPr>
                        </a:p>
                        <a:p>
                          <a:pPr indent="457200">
                            <a:lnSpc>
                              <a:spcPct val="115000"/>
                            </a:lnSpc>
                            <a:spcAft>
                              <a:spcPts val="0"/>
                            </a:spcAft>
                          </a:pPr>
                          <a:r>
                            <a:rPr lang="en-US" sz="2500">
                              <a:effectLst/>
                              <a:latin typeface="Times New Roman" panose="02020603050405020304" pitchFamily="18" charset="0"/>
                            </a:rPr>
                            <a:t> </a:t>
                          </a:r>
                          <a:endParaRPr lang="en-US" sz="2500">
                            <a:effectLst/>
                            <a:latin typeface="Times New Roman"/>
                            <a:ea typeface="Times New Roman"/>
                            <a:cs typeface="Times New Roman"/>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vi-VN" sz="2500">
                                    <a:effectLst/>
                                    <a:latin typeface="Cambria Math"/>
                                  </a:rPr>
                                  <m:t>(</m:t>
                                </m:r>
                                <m:sSup>
                                  <m:sSupPr>
                                    <m:ctrlPr>
                                      <a:rPr lang="en-US" sz="2500" i="1">
                                        <a:effectLst/>
                                        <a:latin typeface="Cambria Math" panose="02040503050406030204" pitchFamily="18" charset="0"/>
                                      </a:rPr>
                                    </m:ctrlPr>
                                  </m:sSupPr>
                                  <m:e>
                                    <m:r>
                                      <a:rPr lang="vi-VN" sz="2500">
                                        <a:effectLst/>
                                        <a:latin typeface="Cambria Math"/>
                                      </a:rPr>
                                      <m:t>𝒂</m:t>
                                    </m:r>
                                  </m:e>
                                  <m:sup>
                                    <m:r>
                                      <a:rPr lang="vi-VN" sz="2500">
                                        <a:effectLst/>
                                        <a:latin typeface="Cambria Math"/>
                                      </a:rPr>
                                      <m:t>𝒖</m:t>
                                    </m:r>
                                  </m:sup>
                                </m:sSup>
                                <m:sSup>
                                  <m:sSupPr>
                                    <m:ctrlPr>
                                      <a:rPr lang="en-US" sz="2500" i="1">
                                        <a:effectLst/>
                                        <a:latin typeface="Cambria Math" panose="02040503050406030204" pitchFamily="18" charset="0"/>
                                      </a:rPr>
                                    </m:ctrlPr>
                                  </m:sSupPr>
                                  <m:e>
                                    <m:r>
                                      <a:rPr lang="vi-VN" sz="2500">
                                        <a:effectLst/>
                                        <a:latin typeface="Cambria Math"/>
                                      </a:rPr>
                                      <m:t>)</m:t>
                                    </m:r>
                                  </m:e>
                                  <m:sup>
                                    <m:r>
                                      <a:rPr lang="vi-VN" sz="2500">
                                        <a:effectLst/>
                                        <a:latin typeface="Cambria Math"/>
                                      </a:rPr>
                                      <m:t>′</m:t>
                                    </m:r>
                                  </m:sup>
                                </m:sSup>
                                <m:r>
                                  <a:rPr lang="vi-VN" sz="2500">
                                    <a:effectLst/>
                                    <a:latin typeface="Cambria Math"/>
                                  </a:rPr>
                                  <m:t>=</m:t>
                                </m:r>
                                <m:sSup>
                                  <m:sSupPr>
                                    <m:ctrlPr>
                                      <a:rPr lang="en-US" sz="2500" i="1">
                                        <a:effectLst/>
                                        <a:latin typeface="Cambria Math" panose="02040503050406030204" pitchFamily="18" charset="0"/>
                                      </a:rPr>
                                    </m:ctrlPr>
                                  </m:sSupPr>
                                  <m:e>
                                    <m:r>
                                      <a:rPr lang="vi-VN" sz="2500">
                                        <a:effectLst/>
                                        <a:latin typeface="Cambria Math"/>
                                      </a:rPr>
                                      <m:t>𝒖</m:t>
                                    </m:r>
                                  </m:e>
                                  <m:sup>
                                    <m:r>
                                      <a:rPr lang="vi-VN" sz="2500">
                                        <a:effectLst/>
                                        <a:latin typeface="Cambria Math"/>
                                      </a:rPr>
                                      <m:t>′</m:t>
                                    </m:r>
                                  </m:sup>
                                </m:sSup>
                                <m:r>
                                  <a:rPr lang="vi-VN" sz="2500">
                                    <a:effectLst/>
                                    <a:latin typeface="Cambria Math"/>
                                  </a:rPr>
                                  <m:t>.</m:t>
                                </m:r>
                                <m:sSup>
                                  <m:sSupPr>
                                    <m:ctrlPr>
                                      <a:rPr lang="en-US" sz="2500" i="1">
                                        <a:effectLst/>
                                        <a:latin typeface="Cambria Math" panose="02040503050406030204" pitchFamily="18" charset="0"/>
                                      </a:rPr>
                                    </m:ctrlPr>
                                  </m:sSupPr>
                                  <m:e>
                                    <m:r>
                                      <a:rPr lang="vi-VN" sz="2500">
                                        <a:effectLst/>
                                        <a:latin typeface="Cambria Math"/>
                                      </a:rPr>
                                      <m:t>𝒂</m:t>
                                    </m:r>
                                  </m:e>
                                  <m:sup>
                                    <m:r>
                                      <a:rPr lang="vi-VN" sz="2500">
                                        <a:effectLst/>
                                        <a:latin typeface="Cambria Math"/>
                                      </a:rPr>
                                      <m:t>𝒖</m:t>
                                    </m:r>
                                  </m:sup>
                                </m:sSup>
                                <m:r>
                                  <a:rPr lang="vi-VN" sz="2500">
                                    <a:effectLst/>
                                    <a:latin typeface="Cambria Math"/>
                                  </a:rPr>
                                  <m:t>.</m:t>
                                </m:r>
                                <m:func>
                                  <m:funcPr>
                                    <m:ctrlPr>
                                      <a:rPr lang="en-US" sz="2500" i="1">
                                        <a:effectLst/>
                                        <a:latin typeface="Cambria Math" panose="02040503050406030204" pitchFamily="18" charset="0"/>
                                      </a:rPr>
                                    </m:ctrlPr>
                                  </m:funcPr>
                                  <m:fName>
                                    <m:r>
                                      <a:rPr lang="vi-VN" sz="2500">
                                        <a:effectLst/>
                                        <a:latin typeface="Cambria Math"/>
                                      </a:rPr>
                                      <m:t>𝒍𝒏</m:t>
                                    </m:r>
                                  </m:fName>
                                  <m:e>
                                    <m:r>
                                      <a:rPr lang="vi-VN" sz="2500">
                                        <a:effectLst/>
                                        <a:latin typeface="Cambria Math"/>
                                      </a:rPr>
                                      <m:t>𝒂</m:t>
                                    </m:r>
                                  </m:e>
                                </m:func>
                              </m:oMath>
                            </m:oMathPara>
                          </a14:m>
                          <a:endParaRPr lang="en-US" sz="2500">
                            <a:effectLst/>
                            <a:latin typeface="Times New Roman" panose="02020603050405020304" pitchFamily="18" charset="0"/>
                          </a:endParaRPr>
                        </a:p>
                        <a:p>
                          <a:pPr>
                            <a:lnSpc>
                              <a:spcPct val="115000"/>
                            </a:lnSpc>
                            <a:spcAft>
                              <a:spcPts val="0"/>
                            </a:spcAft>
                          </a:pPr>
                          <a14:m>
                            <m:oMathPara xmlns:m="http://schemas.openxmlformats.org/officeDocument/2006/math">
                              <m:oMathParaPr>
                                <m:jc m:val="centerGroup"/>
                              </m:oMathParaPr>
                              <m:oMath xmlns:m="http://schemas.openxmlformats.org/officeDocument/2006/math">
                                <m:r>
                                  <a:rPr lang="vi-VN" sz="2500">
                                    <a:effectLst/>
                                    <a:latin typeface="Cambria Math"/>
                                  </a:rPr>
                                  <m:t>(</m:t>
                                </m:r>
                                <m:sSup>
                                  <m:sSupPr>
                                    <m:ctrlPr>
                                      <a:rPr lang="en-US" sz="2500" i="1">
                                        <a:effectLst/>
                                        <a:latin typeface="Cambria Math" panose="02040503050406030204" pitchFamily="18" charset="0"/>
                                      </a:rPr>
                                    </m:ctrlPr>
                                  </m:sSupPr>
                                  <m:e>
                                    <m:r>
                                      <a:rPr lang="vi-VN" sz="2500">
                                        <a:effectLst/>
                                        <a:latin typeface="Cambria Math"/>
                                      </a:rPr>
                                      <m:t>𝒆</m:t>
                                    </m:r>
                                  </m:e>
                                  <m:sup>
                                    <m:r>
                                      <a:rPr lang="vi-VN" sz="2500">
                                        <a:effectLst/>
                                        <a:latin typeface="Cambria Math"/>
                                      </a:rPr>
                                      <m:t>𝒖</m:t>
                                    </m:r>
                                  </m:sup>
                                </m:sSup>
                                <m:sSup>
                                  <m:sSupPr>
                                    <m:ctrlPr>
                                      <a:rPr lang="en-US" sz="2500" i="1">
                                        <a:effectLst/>
                                        <a:latin typeface="Cambria Math" panose="02040503050406030204" pitchFamily="18" charset="0"/>
                                      </a:rPr>
                                    </m:ctrlPr>
                                  </m:sSupPr>
                                  <m:e>
                                    <m:r>
                                      <a:rPr lang="vi-VN" sz="2500">
                                        <a:effectLst/>
                                        <a:latin typeface="Cambria Math"/>
                                      </a:rPr>
                                      <m:t>)</m:t>
                                    </m:r>
                                  </m:e>
                                  <m:sup>
                                    <m:r>
                                      <a:rPr lang="vi-VN" sz="2500">
                                        <a:effectLst/>
                                        <a:latin typeface="Cambria Math"/>
                                      </a:rPr>
                                      <m:t>′</m:t>
                                    </m:r>
                                  </m:sup>
                                </m:sSup>
                                <m:r>
                                  <a:rPr lang="vi-VN" sz="2500">
                                    <a:effectLst/>
                                    <a:latin typeface="Cambria Math"/>
                                  </a:rPr>
                                  <m:t>=</m:t>
                                </m:r>
                                <m:sSup>
                                  <m:sSupPr>
                                    <m:ctrlPr>
                                      <a:rPr lang="en-US" sz="2500" i="1">
                                        <a:effectLst/>
                                        <a:latin typeface="Cambria Math" panose="02040503050406030204" pitchFamily="18" charset="0"/>
                                      </a:rPr>
                                    </m:ctrlPr>
                                  </m:sSupPr>
                                  <m:e>
                                    <m:r>
                                      <a:rPr lang="vi-VN" sz="2500">
                                        <a:effectLst/>
                                        <a:latin typeface="Cambria Math"/>
                                      </a:rPr>
                                      <m:t>𝒖</m:t>
                                    </m:r>
                                  </m:e>
                                  <m:sup>
                                    <m:r>
                                      <a:rPr lang="vi-VN" sz="2500">
                                        <a:effectLst/>
                                        <a:latin typeface="Cambria Math"/>
                                      </a:rPr>
                                      <m:t>′</m:t>
                                    </m:r>
                                  </m:sup>
                                </m:sSup>
                                <m:sSup>
                                  <m:sSupPr>
                                    <m:ctrlPr>
                                      <a:rPr lang="en-US" sz="2500" i="1">
                                        <a:effectLst/>
                                        <a:latin typeface="Cambria Math" panose="02040503050406030204" pitchFamily="18" charset="0"/>
                                      </a:rPr>
                                    </m:ctrlPr>
                                  </m:sSupPr>
                                  <m:e>
                                    <m:r>
                                      <a:rPr lang="vi-VN" sz="2500">
                                        <a:effectLst/>
                                        <a:latin typeface="Cambria Math"/>
                                      </a:rPr>
                                      <m:t>𝒆</m:t>
                                    </m:r>
                                  </m:e>
                                  <m:sup>
                                    <m:r>
                                      <a:rPr lang="vi-VN" sz="2500">
                                        <a:effectLst/>
                                        <a:latin typeface="Cambria Math"/>
                                      </a:rPr>
                                      <m:t>𝒖</m:t>
                                    </m:r>
                                  </m:sup>
                                </m:sSup>
                              </m:oMath>
                            </m:oMathPara>
                          </a14:m>
                          <a:endParaRPr lang="en-US" sz="25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2725638">
                    <a:tc>
                      <a:txBody>
                        <a:bodyPr/>
                        <a:lstStyle/>
                        <a:p>
                          <a:pPr algn="ctr">
                            <a:lnSpc>
                              <a:spcPct val="115000"/>
                            </a:lnSpc>
                            <a:spcAft>
                              <a:spcPts val="0"/>
                            </a:spcAft>
                          </a:pPr>
                          <a:r>
                            <a:rPr lang="en-US" sz="2500">
                              <a:effectLst/>
                              <a:latin typeface="Times New Roman" panose="02020603050405020304" pitchFamily="18" charset="0"/>
                            </a:rPr>
                            <a:t>Hàm số logarit</a:t>
                          </a:r>
                          <a:endParaRPr lang="en-US" sz="2500">
                            <a:effectLst/>
                            <a:latin typeface="Times New Roman"/>
                            <a:ea typeface="Times New Roman"/>
                            <a:cs typeface="Times New Roman"/>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US" sz="2500" i="1">
                                        <a:effectLst/>
                                        <a:latin typeface="Cambria Math" panose="02040503050406030204" pitchFamily="18" charset="0"/>
                                      </a:rPr>
                                    </m:ctrlPr>
                                  </m:sSupPr>
                                  <m:e>
                                    <m:d>
                                      <m:dPr>
                                        <m:ctrlPr>
                                          <a:rPr lang="en-US" sz="2500" i="1">
                                            <a:effectLst/>
                                            <a:latin typeface="Cambria Math" panose="02040503050406030204" pitchFamily="18" charset="0"/>
                                          </a:rPr>
                                        </m:ctrlPr>
                                      </m:dPr>
                                      <m:e>
                                        <m:func>
                                          <m:funcPr>
                                            <m:ctrlPr>
                                              <a:rPr lang="en-US" sz="2500" i="1">
                                                <a:effectLst/>
                                                <a:latin typeface="Cambria Math" panose="02040503050406030204" pitchFamily="18" charset="0"/>
                                              </a:rPr>
                                            </m:ctrlPr>
                                          </m:funcPr>
                                          <m:fName>
                                            <m:sSub>
                                              <m:sSubPr>
                                                <m:ctrlPr>
                                                  <a:rPr lang="en-US" sz="2500" i="1">
                                                    <a:effectLst/>
                                                    <a:latin typeface="Cambria Math" panose="02040503050406030204" pitchFamily="18" charset="0"/>
                                                  </a:rPr>
                                                </m:ctrlPr>
                                              </m:sSubPr>
                                              <m:e>
                                                <m:r>
                                                  <a:rPr lang="vi-VN" sz="2500">
                                                    <a:effectLst/>
                                                    <a:latin typeface="Cambria Math"/>
                                                  </a:rPr>
                                                  <m:t>𝒍𝒐𝒈</m:t>
                                                </m:r>
                                              </m:e>
                                              <m:sub>
                                                <m:r>
                                                  <a:rPr lang="vi-VN" sz="2500">
                                                    <a:effectLst/>
                                                    <a:latin typeface="Cambria Math"/>
                                                  </a:rPr>
                                                  <m:t>𝒂</m:t>
                                                </m:r>
                                              </m:sub>
                                            </m:sSub>
                                          </m:fName>
                                          <m:e>
                                            <m:d>
                                              <m:dPr>
                                                <m:begChr m:val="|"/>
                                                <m:endChr m:val="|"/>
                                                <m:ctrlPr>
                                                  <a:rPr lang="en-US" sz="2500" i="1">
                                                    <a:effectLst/>
                                                    <a:latin typeface="Cambria Math" panose="02040503050406030204" pitchFamily="18" charset="0"/>
                                                  </a:rPr>
                                                </m:ctrlPr>
                                              </m:dPr>
                                              <m:e>
                                                <m:r>
                                                  <a:rPr lang="vi-VN" sz="2500">
                                                    <a:effectLst/>
                                                    <a:latin typeface="Cambria Math"/>
                                                  </a:rPr>
                                                  <m:t>𝒙</m:t>
                                                </m:r>
                                              </m:e>
                                            </m:d>
                                          </m:e>
                                        </m:func>
                                      </m:e>
                                    </m:d>
                                  </m:e>
                                  <m:sup>
                                    <m:r>
                                      <a:rPr lang="vi-VN" sz="2500">
                                        <a:effectLst/>
                                        <a:latin typeface="Cambria Math"/>
                                      </a:rPr>
                                      <m:t>′</m:t>
                                    </m:r>
                                  </m:sup>
                                </m:sSup>
                                <m:r>
                                  <a:rPr lang="vi-VN" sz="2500">
                                    <a:effectLst/>
                                    <a:latin typeface="Cambria Math"/>
                                  </a:rPr>
                                  <m:t>=</m:t>
                                </m:r>
                                <m:f>
                                  <m:fPr>
                                    <m:ctrlPr>
                                      <a:rPr lang="en-US" sz="2500" i="1">
                                        <a:effectLst/>
                                        <a:latin typeface="Cambria Math" panose="02040503050406030204" pitchFamily="18" charset="0"/>
                                      </a:rPr>
                                    </m:ctrlPr>
                                  </m:fPr>
                                  <m:num>
                                    <m:r>
                                      <a:rPr lang="vi-VN" sz="2500">
                                        <a:effectLst/>
                                        <a:latin typeface="Cambria Math"/>
                                      </a:rPr>
                                      <m:t>𝟏</m:t>
                                    </m:r>
                                  </m:num>
                                  <m:den>
                                    <m:r>
                                      <a:rPr lang="vi-VN" sz="2500">
                                        <a:effectLst/>
                                        <a:latin typeface="Cambria Math"/>
                                      </a:rPr>
                                      <m:t>𝒙</m:t>
                                    </m:r>
                                    <m:r>
                                      <a:rPr lang="vi-VN" sz="2500">
                                        <a:effectLst/>
                                        <a:latin typeface="Cambria Math"/>
                                      </a:rPr>
                                      <m:t>.</m:t>
                                    </m:r>
                                    <m:func>
                                      <m:funcPr>
                                        <m:ctrlPr>
                                          <a:rPr lang="en-US" sz="2500" i="1">
                                            <a:effectLst/>
                                            <a:latin typeface="Cambria Math" panose="02040503050406030204" pitchFamily="18" charset="0"/>
                                          </a:rPr>
                                        </m:ctrlPr>
                                      </m:funcPr>
                                      <m:fName>
                                        <m:r>
                                          <a:rPr lang="vi-VN" sz="2500">
                                            <a:effectLst/>
                                            <a:latin typeface="Cambria Math"/>
                                          </a:rPr>
                                          <m:t>𝒍𝒏</m:t>
                                        </m:r>
                                      </m:fName>
                                      <m:e>
                                        <m:r>
                                          <a:rPr lang="vi-VN" sz="2500">
                                            <a:effectLst/>
                                            <a:latin typeface="Cambria Math"/>
                                          </a:rPr>
                                          <m:t>𝒂</m:t>
                                        </m:r>
                                      </m:e>
                                    </m:func>
                                  </m:den>
                                </m:f>
                              </m:oMath>
                            </m:oMathPara>
                          </a14:m>
                          <a:endParaRPr lang="en-US" sz="2500">
                            <a:effectLst/>
                            <a:latin typeface="Times New Roman" panose="02020603050405020304" pitchFamily="18" charset="0"/>
                          </a:endParaRPr>
                        </a:p>
                        <a:p>
                          <a:pPr algn="ctr">
                            <a:lnSpc>
                              <a:spcPct val="115000"/>
                            </a:lnSpc>
                            <a:spcAft>
                              <a:spcPts val="0"/>
                            </a:spcAft>
                          </a:pPr>
                          <a14:m>
                            <m:oMathPara xmlns:m="http://schemas.openxmlformats.org/officeDocument/2006/math">
                              <m:oMathParaPr>
                                <m:jc m:val="centerGroup"/>
                              </m:oMathParaPr>
                              <m:oMath xmlns:m="http://schemas.openxmlformats.org/officeDocument/2006/math">
                                <m:r>
                                  <a:rPr lang="vi-VN" sz="2500">
                                    <a:effectLst/>
                                    <a:latin typeface="Cambria Math"/>
                                  </a:rPr>
                                  <m:t>(</m:t>
                                </m:r>
                                <m:func>
                                  <m:funcPr>
                                    <m:ctrlPr>
                                      <a:rPr lang="en-US" sz="2500" i="1">
                                        <a:effectLst/>
                                        <a:latin typeface="Cambria Math" panose="02040503050406030204" pitchFamily="18" charset="0"/>
                                      </a:rPr>
                                    </m:ctrlPr>
                                  </m:funcPr>
                                  <m:fName>
                                    <m:r>
                                      <a:rPr lang="vi-VN" sz="2500">
                                        <a:effectLst/>
                                        <a:latin typeface="Cambria Math"/>
                                      </a:rPr>
                                      <m:t>𝒍𝒏</m:t>
                                    </m:r>
                                  </m:fName>
                                  <m:e>
                                    <m:r>
                                      <a:rPr lang="vi-VN" sz="2500">
                                        <a:effectLst/>
                                        <a:latin typeface="Cambria Math"/>
                                      </a:rPr>
                                      <m:t>𝒙</m:t>
                                    </m:r>
                                  </m:e>
                                </m:func>
                                <m:sSup>
                                  <m:sSupPr>
                                    <m:ctrlPr>
                                      <a:rPr lang="en-US" sz="2500" i="1">
                                        <a:effectLst/>
                                        <a:latin typeface="Cambria Math" panose="02040503050406030204" pitchFamily="18" charset="0"/>
                                      </a:rPr>
                                    </m:ctrlPr>
                                  </m:sSupPr>
                                  <m:e>
                                    <m:r>
                                      <a:rPr lang="vi-VN" sz="2500">
                                        <a:effectLst/>
                                        <a:latin typeface="Cambria Math"/>
                                      </a:rPr>
                                      <m:t>)</m:t>
                                    </m:r>
                                  </m:e>
                                  <m:sup>
                                    <m:r>
                                      <a:rPr lang="vi-VN" sz="2500">
                                        <a:effectLst/>
                                        <a:latin typeface="Cambria Math"/>
                                      </a:rPr>
                                      <m:t>′</m:t>
                                    </m:r>
                                  </m:sup>
                                </m:sSup>
                                <m:r>
                                  <a:rPr lang="vi-VN" sz="2500">
                                    <a:effectLst/>
                                    <a:latin typeface="Cambria Math"/>
                                  </a:rPr>
                                  <m:t>=</m:t>
                                </m:r>
                                <m:f>
                                  <m:fPr>
                                    <m:ctrlPr>
                                      <a:rPr lang="en-US" sz="2500" i="1">
                                        <a:effectLst/>
                                        <a:latin typeface="Cambria Math" panose="02040503050406030204" pitchFamily="18" charset="0"/>
                                      </a:rPr>
                                    </m:ctrlPr>
                                  </m:fPr>
                                  <m:num>
                                    <m:r>
                                      <a:rPr lang="vi-VN" sz="2500">
                                        <a:effectLst/>
                                        <a:latin typeface="Cambria Math"/>
                                      </a:rPr>
                                      <m:t>𝟏</m:t>
                                    </m:r>
                                  </m:num>
                                  <m:den>
                                    <m:r>
                                      <a:rPr lang="vi-VN" sz="2500">
                                        <a:effectLst/>
                                        <a:latin typeface="Cambria Math"/>
                                      </a:rPr>
                                      <m:t>𝒙</m:t>
                                    </m:r>
                                  </m:den>
                                </m:f>
                                <m:r>
                                  <a:rPr lang="vi-VN" sz="2500">
                                    <a:effectLst/>
                                    <a:latin typeface="Cambria Math"/>
                                  </a:rPr>
                                  <m:t>, (</m:t>
                                </m:r>
                                <m:r>
                                  <a:rPr lang="vi-VN" sz="2500">
                                    <a:effectLst/>
                                    <a:latin typeface="Cambria Math"/>
                                  </a:rPr>
                                  <m:t>𝒙</m:t>
                                </m:r>
                                <m:r>
                                  <a:rPr lang="vi-VN" sz="2500">
                                    <a:effectLst/>
                                    <a:latin typeface="Cambria Math"/>
                                  </a:rPr>
                                  <m:t>&gt;</m:t>
                                </m:r>
                                <m:r>
                                  <a:rPr lang="vi-VN" sz="2500">
                                    <a:effectLst/>
                                    <a:latin typeface="Cambria Math"/>
                                  </a:rPr>
                                  <m:t>𝟎</m:t>
                                </m:r>
                                <m:r>
                                  <a:rPr lang="vi-VN" sz="2500">
                                    <a:effectLst/>
                                    <a:latin typeface="Cambria Math"/>
                                  </a:rPr>
                                  <m:t>)</m:t>
                                </m:r>
                              </m:oMath>
                            </m:oMathPara>
                          </a14:m>
                          <a:endParaRPr lang="en-US" sz="2500">
                            <a:effectLst/>
                            <a:latin typeface="Times New Roman"/>
                            <a:ea typeface="Times New Roman"/>
                            <a:cs typeface="Times New Roman"/>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vi-VN" sz="2500">
                                    <a:effectLst/>
                                    <a:latin typeface="Cambria Math"/>
                                  </a:rPr>
                                  <m:t>⇒</m:t>
                                </m:r>
                                <m:sSup>
                                  <m:sSupPr>
                                    <m:ctrlPr>
                                      <a:rPr lang="en-US" sz="2500" i="1">
                                        <a:effectLst/>
                                        <a:latin typeface="Cambria Math" panose="02040503050406030204" pitchFamily="18" charset="0"/>
                                      </a:rPr>
                                    </m:ctrlPr>
                                  </m:sSupPr>
                                  <m:e>
                                    <m:d>
                                      <m:dPr>
                                        <m:ctrlPr>
                                          <a:rPr lang="en-US" sz="2500" i="1">
                                            <a:effectLst/>
                                            <a:latin typeface="Cambria Math" panose="02040503050406030204" pitchFamily="18" charset="0"/>
                                          </a:rPr>
                                        </m:ctrlPr>
                                      </m:dPr>
                                      <m:e>
                                        <m:func>
                                          <m:funcPr>
                                            <m:ctrlPr>
                                              <a:rPr lang="en-US" sz="2500" i="1">
                                                <a:effectLst/>
                                                <a:latin typeface="Cambria Math" panose="02040503050406030204" pitchFamily="18" charset="0"/>
                                              </a:rPr>
                                            </m:ctrlPr>
                                          </m:funcPr>
                                          <m:fName>
                                            <m:sSub>
                                              <m:sSubPr>
                                                <m:ctrlPr>
                                                  <a:rPr lang="en-US" sz="2500" i="1">
                                                    <a:effectLst/>
                                                    <a:latin typeface="Cambria Math" panose="02040503050406030204" pitchFamily="18" charset="0"/>
                                                  </a:rPr>
                                                </m:ctrlPr>
                                              </m:sSubPr>
                                              <m:e>
                                                <m:r>
                                                  <a:rPr lang="vi-VN" sz="2500">
                                                    <a:effectLst/>
                                                    <a:latin typeface="Cambria Math"/>
                                                  </a:rPr>
                                                  <m:t>𝒍𝒐𝒈</m:t>
                                                </m:r>
                                              </m:e>
                                              <m:sub>
                                                <m:r>
                                                  <a:rPr lang="vi-VN" sz="2500">
                                                    <a:effectLst/>
                                                    <a:latin typeface="Cambria Math"/>
                                                  </a:rPr>
                                                  <m:t>𝒂</m:t>
                                                </m:r>
                                              </m:sub>
                                            </m:sSub>
                                          </m:fName>
                                          <m:e>
                                            <m:d>
                                              <m:dPr>
                                                <m:begChr m:val="|"/>
                                                <m:endChr m:val="|"/>
                                                <m:ctrlPr>
                                                  <a:rPr lang="en-US" sz="2500" i="1">
                                                    <a:effectLst/>
                                                    <a:latin typeface="Cambria Math" panose="02040503050406030204" pitchFamily="18" charset="0"/>
                                                  </a:rPr>
                                                </m:ctrlPr>
                                              </m:dPr>
                                              <m:e>
                                                <m:r>
                                                  <a:rPr lang="vi-VN" sz="2500">
                                                    <a:effectLst/>
                                                    <a:latin typeface="Cambria Math"/>
                                                  </a:rPr>
                                                  <m:t>𝒖</m:t>
                                                </m:r>
                                              </m:e>
                                            </m:d>
                                          </m:e>
                                        </m:func>
                                      </m:e>
                                    </m:d>
                                  </m:e>
                                  <m:sup>
                                    <m:r>
                                      <a:rPr lang="vi-VN" sz="2500">
                                        <a:effectLst/>
                                        <a:latin typeface="Cambria Math"/>
                                      </a:rPr>
                                      <m:t>′</m:t>
                                    </m:r>
                                  </m:sup>
                                </m:sSup>
                                <m:r>
                                  <a:rPr lang="vi-VN" sz="2500">
                                    <a:effectLst/>
                                    <a:latin typeface="Cambria Math"/>
                                  </a:rPr>
                                  <m:t>=</m:t>
                                </m:r>
                                <m:f>
                                  <m:fPr>
                                    <m:ctrlPr>
                                      <a:rPr lang="en-US" sz="2500" i="1">
                                        <a:effectLst/>
                                        <a:latin typeface="Cambria Math" panose="02040503050406030204" pitchFamily="18" charset="0"/>
                                      </a:rPr>
                                    </m:ctrlPr>
                                  </m:fPr>
                                  <m:num>
                                    <m:sSup>
                                      <m:sSupPr>
                                        <m:ctrlPr>
                                          <a:rPr lang="en-US" sz="2500" i="1">
                                            <a:effectLst/>
                                            <a:latin typeface="Cambria Math" panose="02040503050406030204" pitchFamily="18" charset="0"/>
                                          </a:rPr>
                                        </m:ctrlPr>
                                      </m:sSupPr>
                                      <m:e>
                                        <m:r>
                                          <a:rPr lang="vi-VN" sz="2500">
                                            <a:effectLst/>
                                            <a:latin typeface="Cambria Math"/>
                                          </a:rPr>
                                          <m:t>𝒖</m:t>
                                        </m:r>
                                      </m:e>
                                      <m:sup>
                                        <m:r>
                                          <a:rPr lang="vi-VN" sz="2500">
                                            <a:effectLst/>
                                            <a:latin typeface="Cambria Math"/>
                                          </a:rPr>
                                          <m:t>′</m:t>
                                        </m:r>
                                      </m:sup>
                                    </m:sSup>
                                  </m:num>
                                  <m:den>
                                    <m:r>
                                      <a:rPr lang="vi-VN" sz="2500">
                                        <a:effectLst/>
                                        <a:latin typeface="Cambria Math"/>
                                      </a:rPr>
                                      <m:t>𝒖</m:t>
                                    </m:r>
                                    <m:r>
                                      <a:rPr lang="vi-VN" sz="2500">
                                        <a:effectLst/>
                                        <a:latin typeface="Cambria Math"/>
                                      </a:rPr>
                                      <m:t>.</m:t>
                                    </m:r>
                                    <m:func>
                                      <m:funcPr>
                                        <m:ctrlPr>
                                          <a:rPr lang="en-US" sz="2500" i="1">
                                            <a:effectLst/>
                                            <a:latin typeface="Cambria Math" panose="02040503050406030204" pitchFamily="18" charset="0"/>
                                          </a:rPr>
                                        </m:ctrlPr>
                                      </m:funcPr>
                                      <m:fName>
                                        <m:r>
                                          <a:rPr lang="vi-VN" sz="2500">
                                            <a:effectLst/>
                                            <a:latin typeface="Cambria Math"/>
                                          </a:rPr>
                                          <m:t>𝒍𝒏</m:t>
                                        </m:r>
                                      </m:fName>
                                      <m:e>
                                        <m:r>
                                          <a:rPr lang="vi-VN" sz="2500">
                                            <a:effectLst/>
                                            <a:latin typeface="Cambria Math"/>
                                          </a:rPr>
                                          <m:t>𝒂</m:t>
                                        </m:r>
                                      </m:e>
                                    </m:func>
                                  </m:den>
                                </m:f>
                              </m:oMath>
                            </m:oMathPara>
                          </a14:m>
                          <a:endParaRPr lang="en-US" sz="2500" dirty="0">
                            <a:effectLst/>
                            <a:latin typeface="Times New Roman" panose="02020603050405020304" pitchFamily="18" charset="0"/>
                          </a:endParaRPr>
                        </a:p>
                        <a:p>
                          <a:pPr>
                            <a:lnSpc>
                              <a:spcPct val="115000"/>
                            </a:lnSpc>
                            <a:spcAft>
                              <a:spcPts val="0"/>
                            </a:spcAft>
                          </a:pPr>
                          <a14:m>
                            <m:oMathPara xmlns:m="http://schemas.openxmlformats.org/officeDocument/2006/math">
                              <m:oMathParaPr>
                                <m:jc m:val="centerGroup"/>
                              </m:oMathParaPr>
                              <m:oMath xmlns:m="http://schemas.openxmlformats.org/officeDocument/2006/math">
                                <m:r>
                                  <a:rPr lang="vi-VN" sz="2500">
                                    <a:effectLst/>
                                    <a:latin typeface="Cambria Math"/>
                                  </a:rPr>
                                  <m:t>⇒(</m:t>
                                </m:r>
                                <m:func>
                                  <m:funcPr>
                                    <m:ctrlPr>
                                      <a:rPr lang="en-US" sz="2500" i="1">
                                        <a:effectLst/>
                                        <a:latin typeface="Cambria Math" panose="02040503050406030204" pitchFamily="18" charset="0"/>
                                      </a:rPr>
                                    </m:ctrlPr>
                                  </m:funcPr>
                                  <m:fName>
                                    <m:r>
                                      <a:rPr lang="vi-VN" sz="2500">
                                        <a:effectLst/>
                                        <a:latin typeface="Cambria Math"/>
                                      </a:rPr>
                                      <m:t>𝒍𝒏</m:t>
                                    </m:r>
                                  </m:fName>
                                  <m:e>
                                    <m:d>
                                      <m:dPr>
                                        <m:begChr m:val="|"/>
                                        <m:endChr m:val="|"/>
                                        <m:ctrlPr>
                                          <a:rPr lang="en-US" sz="2500" i="1">
                                            <a:effectLst/>
                                            <a:latin typeface="Cambria Math" panose="02040503050406030204" pitchFamily="18" charset="0"/>
                                          </a:rPr>
                                        </m:ctrlPr>
                                      </m:dPr>
                                      <m:e>
                                        <m:r>
                                          <a:rPr lang="vi-VN" sz="2500">
                                            <a:effectLst/>
                                            <a:latin typeface="Cambria Math"/>
                                          </a:rPr>
                                          <m:t>𝒖</m:t>
                                        </m:r>
                                      </m:e>
                                    </m:d>
                                  </m:e>
                                </m:func>
                                <m:sSup>
                                  <m:sSupPr>
                                    <m:ctrlPr>
                                      <a:rPr lang="en-US" sz="2500" i="1">
                                        <a:effectLst/>
                                        <a:latin typeface="Cambria Math" panose="02040503050406030204" pitchFamily="18" charset="0"/>
                                      </a:rPr>
                                    </m:ctrlPr>
                                  </m:sSupPr>
                                  <m:e>
                                    <m:r>
                                      <a:rPr lang="vi-VN" sz="2500">
                                        <a:effectLst/>
                                        <a:latin typeface="Cambria Math"/>
                                      </a:rPr>
                                      <m:t>)</m:t>
                                    </m:r>
                                  </m:e>
                                  <m:sup>
                                    <m:r>
                                      <a:rPr lang="vi-VN" sz="2500">
                                        <a:effectLst/>
                                        <a:latin typeface="Cambria Math"/>
                                      </a:rPr>
                                      <m:t>′</m:t>
                                    </m:r>
                                  </m:sup>
                                </m:sSup>
                                <m:r>
                                  <a:rPr lang="vi-VN" sz="2500">
                                    <a:effectLst/>
                                    <a:latin typeface="Cambria Math"/>
                                  </a:rPr>
                                  <m:t>=</m:t>
                                </m:r>
                                <m:f>
                                  <m:fPr>
                                    <m:ctrlPr>
                                      <a:rPr lang="en-US" sz="2500" i="1">
                                        <a:effectLst/>
                                        <a:latin typeface="Cambria Math" panose="02040503050406030204" pitchFamily="18" charset="0"/>
                                      </a:rPr>
                                    </m:ctrlPr>
                                  </m:fPr>
                                  <m:num>
                                    <m:sSup>
                                      <m:sSupPr>
                                        <m:ctrlPr>
                                          <a:rPr lang="en-US" sz="2500" i="1">
                                            <a:effectLst/>
                                            <a:latin typeface="Cambria Math" panose="02040503050406030204" pitchFamily="18" charset="0"/>
                                          </a:rPr>
                                        </m:ctrlPr>
                                      </m:sSupPr>
                                      <m:e>
                                        <m:r>
                                          <a:rPr lang="vi-VN" sz="2500">
                                            <a:effectLst/>
                                            <a:latin typeface="Cambria Math"/>
                                          </a:rPr>
                                          <m:t>𝒖</m:t>
                                        </m:r>
                                      </m:e>
                                      <m:sup>
                                        <m:r>
                                          <a:rPr lang="vi-VN" sz="2500">
                                            <a:effectLst/>
                                            <a:latin typeface="Cambria Math"/>
                                          </a:rPr>
                                          <m:t>′</m:t>
                                        </m:r>
                                      </m:sup>
                                    </m:sSup>
                                  </m:num>
                                  <m:den>
                                    <m:r>
                                      <a:rPr lang="vi-VN" sz="2500">
                                        <a:effectLst/>
                                        <a:latin typeface="Cambria Math"/>
                                      </a:rPr>
                                      <m:t>𝒖</m:t>
                                    </m:r>
                                  </m:den>
                                </m:f>
                              </m:oMath>
                            </m:oMathPara>
                          </a14:m>
                          <a:endParaRPr lang="en-US" sz="25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782611139"/>
                  </p:ext>
                </p:extLst>
              </p:nvPr>
            </p:nvGraphicFramePr>
            <p:xfrm>
              <a:off x="839242" y="992283"/>
              <a:ext cx="10734805" cy="5157626"/>
            </p:xfrm>
            <a:graphic>
              <a:graphicData uri="http://schemas.openxmlformats.org/drawingml/2006/table">
                <a:tbl>
                  <a:tblPr firstRow="1" firstCol="1" bandRow="1">
                    <a:tableStyleId>{5940675A-B579-460E-94D1-54222C63F5DA}</a:tableStyleId>
                  </a:tblPr>
                  <a:tblGrid>
                    <a:gridCol w="3387670"/>
                    <a:gridCol w="3673054"/>
                    <a:gridCol w="3674081"/>
                  </a:tblGrid>
                  <a:tr h="525780">
                    <a:tc>
                      <a:txBody>
                        <a:bodyPr/>
                        <a:lstStyle/>
                        <a:p>
                          <a:pPr algn="ctr">
                            <a:lnSpc>
                              <a:spcPct val="115000"/>
                            </a:lnSpc>
                            <a:spcAft>
                              <a:spcPts val="0"/>
                            </a:spcAft>
                          </a:pPr>
                          <a:r>
                            <a:rPr lang="en-US" sz="3000" b="0">
                              <a:solidFill>
                                <a:srgbClr val="FF0000"/>
                              </a:solidFill>
                              <a:effectLst/>
                              <a:latin typeface="Times New Roman" panose="02020603050405020304" pitchFamily="18" charset="0"/>
                            </a:rPr>
                            <a:t>Hàm số </a:t>
                          </a:r>
                          <a:endParaRPr lang="en-US" sz="3000" b="0">
                            <a:solidFill>
                              <a:srgbClr val="FF0000"/>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3000" b="0">
                              <a:solidFill>
                                <a:srgbClr val="FF0000"/>
                              </a:solidFill>
                              <a:effectLst/>
                              <a:latin typeface="Times New Roman" panose="02020603050405020304" pitchFamily="18" charset="0"/>
                            </a:rPr>
                            <a:t>Hàm đơn</a:t>
                          </a:r>
                          <a:endParaRPr lang="en-US" sz="3000" b="0">
                            <a:solidFill>
                              <a:srgbClr val="FF0000"/>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3000" b="0">
                              <a:solidFill>
                                <a:srgbClr val="FF0000"/>
                              </a:solidFill>
                              <a:effectLst/>
                              <a:latin typeface="Times New Roman" panose="02020603050405020304" pitchFamily="18" charset="0"/>
                            </a:rPr>
                            <a:t>Hàm hợp</a:t>
                          </a:r>
                          <a:endParaRPr lang="en-US" sz="3000" b="0">
                            <a:solidFill>
                              <a:srgbClr val="FF0000"/>
                            </a:solidFill>
                            <a:effectLst/>
                            <a:latin typeface="Times New Roman"/>
                            <a:ea typeface="Times New Roman"/>
                            <a:cs typeface="Times New Roman"/>
                          </a:endParaRPr>
                        </a:p>
                      </a:txBody>
                      <a:tcPr marL="68580" marR="68580" marT="0" marB="0"/>
                    </a:tc>
                  </a:tr>
                  <a:tr h="1906208">
                    <a:tc>
                      <a:txBody>
                        <a:bodyPr/>
                        <a:lstStyle/>
                        <a:p>
                          <a:pPr algn="ctr">
                            <a:lnSpc>
                              <a:spcPct val="115000"/>
                            </a:lnSpc>
                            <a:spcAft>
                              <a:spcPts val="0"/>
                            </a:spcAft>
                          </a:pPr>
                          <a:r>
                            <a:rPr lang="en-US" sz="2500">
                              <a:effectLst/>
                              <a:latin typeface="Times New Roman" panose="02020603050405020304" pitchFamily="18" charset="0"/>
                            </a:rPr>
                            <a:t>Hàm số mũ</a:t>
                          </a:r>
                          <a:endParaRPr lang="en-US" sz="2500">
                            <a:effectLst/>
                            <a:latin typeface="Times New Roman"/>
                            <a:ea typeface="Times New Roman"/>
                            <a:cs typeface="Times New Roman"/>
                          </a:endParaRPr>
                        </a:p>
                      </a:txBody>
                      <a:tcPr marL="68580" marR="68580" marT="0" marB="0"/>
                    </a:tc>
                    <a:tc>
                      <a:txBody>
                        <a:bodyPr/>
                        <a:lstStyle/>
                        <a:p>
                          <a:endParaRPr lang="en-US"/>
                        </a:p>
                      </a:txBody>
                      <a:tcPr marL="68580" marR="68580" marT="0" marB="0">
                        <a:blipFill rotWithShape="1">
                          <a:blip r:embed="rId2"/>
                          <a:stretch>
                            <a:fillRect l="-92525" t="-32588" r="-100166" b="-142812"/>
                          </a:stretch>
                        </a:blipFill>
                      </a:tcPr>
                    </a:tc>
                    <a:tc>
                      <a:txBody>
                        <a:bodyPr/>
                        <a:lstStyle/>
                        <a:p>
                          <a:endParaRPr lang="en-US"/>
                        </a:p>
                      </a:txBody>
                      <a:tcPr marL="68580" marR="68580" marT="0" marB="0">
                        <a:blipFill rotWithShape="1">
                          <a:blip r:embed="rId2"/>
                          <a:stretch>
                            <a:fillRect l="-192206" t="-32588" b="-142812"/>
                          </a:stretch>
                        </a:blipFill>
                      </a:tcPr>
                    </a:tc>
                  </a:tr>
                  <a:tr h="2725638">
                    <a:tc>
                      <a:txBody>
                        <a:bodyPr/>
                        <a:lstStyle/>
                        <a:p>
                          <a:pPr algn="ctr">
                            <a:lnSpc>
                              <a:spcPct val="115000"/>
                            </a:lnSpc>
                            <a:spcAft>
                              <a:spcPts val="0"/>
                            </a:spcAft>
                          </a:pPr>
                          <a:r>
                            <a:rPr lang="en-US" sz="2500">
                              <a:effectLst/>
                              <a:latin typeface="Times New Roman" panose="02020603050405020304" pitchFamily="18" charset="0"/>
                            </a:rPr>
                            <a:t>Hàm số logarit</a:t>
                          </a:r>
                          <a:endParaRPr lang="en-US" sz="2500">
                            <a:effectLst/>
                            <a:latin typeface="Times New Roman"/>
                            <a:ea typeface="Times New Roman"/>
                            <a:cs typeface="Times New Roman"/>
                          </a:endParaRPr>
                        </a:p>
                      </a:txBody>
                      <a:tcPr marL="68580" marR="68580" marT="0" marB="0"/>
                    </a:tc>
                    <a:tc>
                      <a:txBody>
                        <a:bodyPr/>
                        <a:lstStyle/>
                        <a:p>
                          <a:endParaRPr lang="en-US"/>
                        </a:p>
                      </a:txBody>
                      <a:tcPr marL="68580" marR="68580" marT="0" marB="0">
                        <a:blipFill rotWithShape="1">
                          <a:blip r:embed="rId2"/>
                          <a:stretch>
                            <a:fillRect l="-92525" t="-92841" r="-100166"/>
                          </a:stretch>
                        </a:blipFill>
                      </a:tcPr>
                    </a:tc>
                    <a:tc>
                      <a:txBody>
                        <a:bodyPr/>
                        <a:lstStyle/>
                        <a:p>
                          <a:endParaRPr lang="en-US"/>
                        </a:p>
                      </a:txBody>
                      <a:tcPr marL="68580" marR="68580" marT="0" marB="0">
                        <a:blipFill rotWithShape="1">
                          <a:blip r:embed="rId2"/>
                          <a:stretch>
                            <a:fillRect l="-192206" t="-92841"/>
                          </a:stretch>
                        </a:blipFill>
                      </a:tcPr>
                    </a:tc>
                  </a:tr>
                </a:tbl>
              </a:graphicData>
            </a:graphic>
          </p:graphicFrame>
        </mc:Fallback>
      </mc:AlternateContent>
      <p:sp>
        <p:nvSpPr>
          <p:cNvPr id="8" name="TextBox 7"/>
          <p:cNvSpPr txBox="1"/>
          <p:nvPr/>
        </p:nvSpPr>
        <p:spPr>
          <a:xfrm>
            <a:off x="2492679" y="187890"/>
            <a:ext cx="6889315" cy="707886"/>
          </a:xfrm>
          <a:prstGeom prst="rect">
            <a:avLst/>
          </a:prstGeom>
          <a:noFill/>
        </p:spPr>
        <p:txBody>
          <a:bodyPr wrap="square" rtlCol="0">
            <a:spAutoFit/>
          </a:bodyPr>
          <a:lstStyle/>
          <a:p>
            <a:pPr algn="ctr"/>
            <a:r>
              <a:rPr lang="en-US" sz="4000" dirty="0" smtClean="0">
                <a:solidFill>
                  <a:srgbClr val="FF0000"/>
                </a:solidFill>
                <a:latin typeface="Times New Roman" panose="02020603050405020304" pitchFamily="18" charset="0"/>
              </a:rPr>
              <a:t>ĐẠO HÀM </a:t>
            </a:r>
            <a:endParaRPr lang="en-US" sz="40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67393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5124</TotalTime>
  <Words>1925</Words>
  <PresentationFormat>Widescreen</PresentationFormat>
  <Paragraphs>592</Paragraphs>
  <Slides>80</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9" baseType="lpstr">
      <vt:lpstr>游ゴシック</vt:lpstr>
      <vt:lpstr>Arial</vt:lpstr>
      <vt:lpstr>Calibri</vt:lpstr>
      <vt:lpstr>Calibri Light</vt:lpstr>
      <vt:lpstr>Cambria Math</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1. HÀM SỐ MŨ: y=a^x, (a&gt;0,a≠1).</vt:lpstr>
      <vt:lpstr> 2. HÀM SỐ LOGARIT: y=〖log〗_a⁡x, (a&gt;0, a≠1) </vt:lpstr>
      <vt:lpstr>PowerPoint Presentation</vt:lpstr>
      <vt:lpstr>Dạng 1: TẬP XÁC ĐỊNH HÀM SỐ MŨ, HÀM SỐ LÔGARIT</vt:lpstr>
      <vt:lpstr>Dạng 2: TÍNH ĐẠO HÀM CỦA HÀM SỐ MŨ, HÀM SỐ LÔGARIT</vt:lpstr>
      <vt:lpstr> Dạng 3: TÌM MAX, MIN CỦA HÀM SỐ MŨ, HÀM SỐ LÔGARIT </vt:lpstr>
      <vt:lpstr> Dạng 4: TÍNH ĐƠN ĐIỆU CỦA HÀM SỐ MŨ, HÀM SỐ LÔGARIT </vt:lpstr>
      <vt:lpstr>Dạng 3: CỰC TRỊ CỦA HÀM SỐ MŨ, HÀM SỐ LÔGARIT</vt:lpstr>
      <vt:lpstr>  Dạng 5: Bài toán lãi suất; Bài toán thực tế, liên môn.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2019-10-01T03:04:33Z</dcterms:created>
  <dcterms:modified xsi:type="dcterms:W3CDTF">2020-02-21T14:55:11Z</dcterms:modified>
</cp:coreProperties>
</file>