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5"/>
  </p:notesMasterIdLst>
  <p:sldIdLst>
    <p:sldId id="313" r:id="rId3"/>
    <p:sldId id="321" r:id="rId4"/>
    <p:sldId id="315" r:id="rId5"/>
    <p:sldId id="326" r:id="rId6"/>
    <p:sldId id="316" r:id="rId7"/>
    <p:sldId id="322" r:id="rId8"/>
    <p:sldId id="324" r:id="rId9"/>
    <p:sldId id="325" r:id="rId10"/>
    <p:sldId id="317" r:id="rId11"/>
    <p:sldId id="318" r:id="rId12"/>
    <p:sldId id="319" r:id="rId13"/>
    <p:sldId id="320" r:id="rId14"/>
  </p:sldIdLst>
  <p:sldSz cx="24384000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139" autoAdjust="0"/>
  </p:normalViewPr>
  <p:slideViewPr>
    <p:cSldViewPr>
      <p:cViewPr varScale="1">
        <p:scale>
          <a:sx n="41" d="100"/>
          <a:sy n="41" d="100"/>
        </p:scale>
        <p:origin x="114" y="15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7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4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26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7222554" y="1494099"/>
            <a:ext cx="16856647" cy="11363824"/>
            <a:chOff x="9851186" y="1944202"/>
            <a:chExt cx="13944601" cy="11363824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116799" y="1944202"/>
              <a:ext cx="12840788" cy="2656636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851186" y="3592355"/>
              <a:ext cx="13944601" cy="921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0</a:t>
              </a:r>
              <a:r>
                <a:rPr lang="en-US" sz="58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đến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180</a:t>
              </a:r>
              <a:r>
                <a:rPr lang="en-US" sz="58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§6.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III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234491" y="2481425"/>
              <a:ext cx="11963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32" y="1714712"/>
            <a:ext cx="7298586" cy="111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287528" y="8838809"/>
            <a:ext cx="23212642" cy="4496189"/>
            <a:chOff x="330207" y="4476134"/>
            <a:chExt cx="22737132" cy="47703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5380826"/>
              <a:ext cx="22224676" cy="38656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330207" y="4476134"/>
              <a:ext cx="3625881" cy="1277955"/>
              <a:chOff x="692157" y="4742834"/>
              <a:chExt cx="3625881" cy="127795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7415" y="4003326"/>
                <a:ext cx="1069258" cy="291198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349307" y="4924691"/>
                <a:ext cx="2911990" cy="84900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92157" y="4742834"/>
                <a:ext cx="911113" cy="1277955"/>
              </a:xfrm>
              <a:prstGeom prst="round2DiagRect">
                <a:avLst>
                  <a:gd name="adj1" fmla="val 27632"/>
                  <a:gd name="adj2" fmla="val 2809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60997" y="4564038"/>
            <a:ext cx="22999594" cy="1813669"/>
            <a:chOff x="241306" y="2152086"/>
            <a:chExt cx="11499797" cy="70897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prstClr val="white"/>
                      </a:solidFill>
                      <a:latin typeface="Calibri" panose="020F0502020204030204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A23201D-E5A4-467B-81F0-A1E932C61D5A}"/>
              </a:ext>
            </a:extLst>
          </p:cNvPr>
          <p:cNvSpPr/>
          <p:nvPr/>
        </p:nvSpPr>
        <p:spPr>
          <a:xfrm>
            <a:off x="12486740" y="4816934"/>
            <a:ext cx="1080000" cy="138140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540996" y="2815597"/>
                <a:ext cx="21919593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96" y="2815597"/>
                <a:ext cx="21919593" cy="850939"/>
              </a:xfrm>
              <a:prstGeom prst="rect">
                <a:avLst/>
              </a:prstGeom>
              <a:blipFill>
                <a:blip r:embed="rId6"/>
                <a:stretch>
                  <a:fillRect l="-1279" t="-15108" r="-1029" b="-366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2"/>
            <a:ext cx="22973176" cy="1857145"/>
            <a:chOff x="6254178" y="2243792"/>
            <a:chExt cx="11486588" cy="63509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sz="5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160867" y="10018031"/>
                <a:ext cx="20701118" cy="3115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867" y="10018031"/>
                <a:ext cx="20701118" cy="3115405"/>
              </a:xfrm>
              <a:prstGeom prst="rect">
                <a:avLst/>
              </a:prstGeom>
              <a:blipFill>
                <a:blip r:embed="rId9"/>
                <a:stretch>
                  <a:fillRect l="-1561" t="-4892" b="-43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0930026" y="4188177"/>
            <a:ext cx="13184614" cy="1685784"/>
            <a:chOff x="10560251" y="4326907"/>
            <a:chExt cx="13184614" cy="1685784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0560251" y="4326907"/>
              <a:ext cx="13184614" cy="1685784"/>
              <a:chOff x="5308531" y="1918160"/>
              <a:chExt cx="6592307" cy="842892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5595929" y="1918160"/>
                <a:ext cx="3011578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5308531" y="2028963"/>
                <a:ext cx="540000" cy="49599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016999" y="1925153"/>
                <a:ext cx="2883839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8794495" y="2073103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1782632" y="4552955"/>
                  <a:ext cx="5340055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2632" y="4552955"/>
                  <a:ext cx="5340055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8612179" y="4582843"/>
                  <a:ext cx="45570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2179" y="4582843"/>
                  <a:ext cx="4557028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288688" y="7734060"/>
            <a:ext cx="23848520" cy="5423901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54374" y="7462298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61C58AD-E142-4C48-96BC-E9109F55949F}"/>
              </a:ext>
            </a:extLst>
          </p:cNvPr>
          <p:cNvSpPr/>
          <p:nvPr/>
        </p:nvSpPr>
        <p:spPr>
          <a:xfrm>
            <a:off x="17921747" y="444488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0357541" cy="418548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056719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0567199" cy="3416320"/>
              </a:xfrm>
              <a:prstGeom prst="rect">
                <a:avLst/>
              </a:prstGeom>
              <a:blipFill>
                <a:blip r:embed="rId6"/>
                <a:stretch>
                  <a:fillRect l="-3116" t="-5357" r="-1789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/>
              <p:nvPr/>
            </p:nvSpPr>
            <p:spPr>
              <a:xfrm>
                <a:off x="2405688" y="9106878"/>
                <a:ext cx="2030191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5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88" y="9106878"/>
                <a:ext cx="20301911" cy="1754326"/>
              </a:xfrm>
              <a:prstGeom prst="rect">
                <a:avLst/>
              </a:prstGeom>
              <a:blipFill>
                <a:blip r:embed="rId7"/>
                <a:stretch>
                  <a:fillRect l="-1622" t="-10417" b="-201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303861E-6FA2-449C-B11E-80AFA514B3E4}"/>
              </a:ext>
            </a:extLst>
          </p:cNvPr>
          <p:cNvGrpSpPr/>
          <p:nvPr/>
        </p:nvGrpSpPr>
        <p:grpSpPr>
          <a:xfrm>
            <a:off x="10981264" y="1964173"/>
            <a:ext cx="13133374" cy="1802353"/>
            <a:chOff x="10981264" y="1964173"/>
            <a:chExt cx="13133374" cy="180235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0AE326-6CE8-425B-8406-EB1FD3BD3328}"/>
                </a:ext>
              </a:extLst>
            </p:cNvPr>
            <p:cNvSpPr/>
            <p:nvPr/>
          </p:nvSpPr>
          <p:spPr>
            <a:xfrm>
              <a:off x="18346961" y="1964173"/>
              <a:ext cx="5636099" cy="1798971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7E3F1BF-BB23-4A94-B346-4B0B46509E3F}"/>
                </a:ext>
              </a:extLst>
            </p:cNvPr>
            <p:cNvSpPr/>
            <p:nvPr/>
          </p:nvSpPr>
          <p:spPr>
            <a:xfrm>
              <a:off x="17725006" y="2412548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781D58-9BD1-4957-8ABB-AAA4E3A17A32}"/>
                </a:ext>
              </a:extLst>
            </p:cNvPr>
            <p:cNvSpPr/>
            <p:nvPr/>
          </p:nvSpPr>
          <p:spPr>
            <a:xfrm>
              <a:off x="11486983" y="2035302"/>
              <a:ext cx="6040995" cy="1731224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6F22D8-0DB0-4E1E-BD0C-F5C8809A0BF1}"/>
                </a:ext>
              </a:extLst>
            </p:cNvPr>
            <p:cNvSpPr/>
            <p:nvPr/>
          </p:nvSpPr>
          <p:spPr>
            <a:xfrm>
              <a:off x="10981264" y="2507135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/>
                <p:nvPr/>
              </p:nvSpPr>
              <p:spPr>
                <a:xfrm>
                  <a:off x="18779780" y="2361520"/>
                  <a:ext cx="5334858" cy="92333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9780" y="2361520"/>
                  <a:ext cx="5334858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/>
                <p:nvPr/>
              </p:nvSpPr>
              <p:spPr>
                <a:xfrm>
                  <a:off x="12153004" y="2650074"/>
                  <a:ext cx="4555991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3004" y="2650074"/>
                  <a:ext cx="4555991" cy="9233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1511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22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DCC27979-D4AD-4B18-9202-4CC05ADE6140}"/>
              </a:ext>
            </a:extLst>
          </p:cNvPr>
          <p:cNvSpPr/>
          <p:nvPr/>
        </p:nvSpPr>
        <p:spPr>
          <a:xfrm>
            <a:off x="685800" y="9597421"/>
            <a:ext cx="23430459" cy="3290842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1EE9DB2D-03C1-41AB-80C5-E202BAD352E6}"/>
              </a:ext>
            </a:extLst>
          </p:cNvPr>
          <p:cNvSpPr/>
          <p:nvPr/>
        </p:nvSpPr>
        <p:spPr>
          <a:xfrm>
            <a:off x="412861" y="2340687"/>
            <a:ext cx="23741053" cy="236187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511CA-EC9C-43AA-812F-A872336F7AFE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67052-4A7E-45C4-B8EB-8D2E307D33AE}"/>
              </a:ext>
            </a:extLst>
          </p:cNvPr>
          <p:cNvGrpSpPr/>
          <p:nvPr/>
        </p:nvGrpSpPr>
        <p:grpSpPr>
          <a:xfrm>
            <a:off x="63654" y="1831381"/>
            <a:ext cx="3566188" cy="900000"/>
            <a:chOff x="923003" y="3917552"/>
            <a:chExt cx="4010763" cy="10404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1578BF-372A-4785-A679-5DC6CD681501}"/>
              </a:ext>
            </a:extLst>
          </p:cNvPr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900111" y="2768723"/>
                <a:ext cx="23115180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1" y="2768723"/>
                <a:ext cx="23115180" cy="942053"/>
              </a:xfrm>
              <a:prstGeom prst="rect">
                <a:avLst/>
              </a:prstGeom>
              <a:blipFill>
                <a:blip r:embed="rId4"/>
                <a:stretch>
                  <a:fillRect l="-1424" t="-17419" b="-36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00640E6-CAB2-414F-8EFC-1EDBD4155B5C}"/>
              </a:ext>
            </a:extLst>
          </p:cNvPr>
          <p:cNvSpPr/>
          <p:nvPr/>
        </p:nvSpPr>
        <p:spPr>
          <a:xfrm>
            <a:off x="5899999" y="111317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/>
              <p:nvPr/>
            </p:nvSpPr>
            <p:spPr>
              <a:xfrm>
                <a:off x="1658886" y="9896478"/>
                <a:ext cx="22356405" cy="244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86" y="9896478"/>
                <a:ext cx="22356405" cy="2444195"/>
              </a:xfrm>
              <a:prstGeom prst="rect">
                <a:avLst/>
              </a:prstGeom>
              <a:blipFill>
                <a:blip r:embed="rId5"/>
                <a:stretch>
                  <a:fillRect l="-1445" t="-4239" b="-4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0A16348-1154-4338-94E5-D8CCE172F5DA}"/>
              </a:ext>
            </a:extLst>
          </p:cNvPr>
          <p:cNvGrpSpPr/>
          <p:nvPr/>
        </p:nvGrpSpPr>
        <p:grpSpPr>
          <a:xfrm>
            <a:off x="1786953" y="4618675"/>
            <a:ext cx="20768796" cy="1960068"/>
            <a:chOff x="1786953" y="4618675"/>
            <a:chExt cx="20694624" cy="19600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862D89-6EB2-4A1A-BFB2-64C3B5AE4C94}"/>
                </a:ext>
              </a:extLst>
            </p:cNvPr>
            <p:cNvSpPr/>
            <p:nvPr/>
          </p:nvSpPr>
          <p:spPr>
            <a:xfrm>
              <a:off x="13243832" y="4751190"/>
              <a:ext cx="8543919" cy="1782507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5A06B6-2F6D-44E2-8696-166ED24625D7}"/>
                </a:ext>
              </a:extLst>
            </p:cNvPr>
            <p:cNvSpPr/>
            <p:nvPr/>
          </p:nvSpPr>
          <p:spPr>
            <a:xfrm>
              <a:off x="12724775" y="508583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37F6D1-FFD4-4619-8E34-F961D9B38C86}"/>
                </a:ext>
              </a:extLst>
            </p:cNvPr>
            <p:cNvSpPr/>
            <p:nvPr/>
          </p:nvSpPr>
          <p:spPr>
            <a:xfrm>
              <a:off x="2514600" y="4821067"/>
              <a:ext cx="7790086" cy="1757676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A0AEC2-4D96-4382-9C52-61C937F98F57}"/>
                </a:ext>
              </a:extLst>
            </p:cNvPr>
            <p:cNvSpPr/>
            <p:nvPr/>
          </p:nvSpPr>
          <p:spPr>
            <a:xfrm>
              <a:off x="1786953" y="499828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/>
                <p:nvPr/>
              </p:nvSpPr>
              <p:spPr>
                <a:xfrm>
                  <a:off x="13592268" y="4618675"/>
                  <a:ext cx="8889309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2268" y="4618675"/>
                  <a:ext cx="8889309" cy="16535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/>
                <p:nvPr/>
              </p:nvSpPr>
              <p:spPr>
                <a:xfrm>
                  <a:off x="1828103" y="4714211"/>
                  <a:ext cx="9184815" cy="16481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103" y="4714211"/>
                  <a:ext cx="9184815" cy="16481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3F7CDD-7D9F-4C3F-9D68-2A20DEBC3227}"/>
              </a:ext>
            </a:extLst>
          </p:cNvPr>
          <p:cNvGrpSpPr/>
          <p:nvPr/>
        </p:nvGrpSpPr>
        <p:grpSpPr>
          <a:xfrm>
            <a:off x="1828103" y="6593878"/>
            <a:ext cx="20949315" cy="1963128"/>
            <a:chOff x="1811024" y="6593048"/>
            <a:chExt cx="20949315" cy="19631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D7DADB-BE36-4204-931C-8110B22DA0AA}"/>
                </a:ext>
              </a:extLst>
            </p:cNvPr>
            <p:cNvGrpSpPr/>
            <p:nvPr/>
          </p:nvGrpSpPr>
          <p:grpSpPr>
            <a:xfrm>
              <a:off x="1811024" y="6593048"/>
              <a:ext cx="20031333" cy="1963128"/>
              <a:chOff x="12451545" y="4630811"/>
              <a:chExt cx="22275164" cy="1963128"/>
            </a:xfrm>
            <a:solidFill>
              <a:srgbClr val="398842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EB06DF-D58E-4145-BAD8-03C9AFBE6695}"/>
                  </a:ext>
                </a:extLst>
              </p:cNvPr>
              <p:cNvGrpSpPr/>
              <p:nvPr/>
            </p:nvGrpSpPr>
            <p:grpSpPr>
              <a:xfrm>
                <a:off x="12451545" y="4630811"/>
                <a:ext cx="22275164" cy="1963128"/>
                <a:chOff x="6254178" y="2070112"/>
                <a:chExt cx="11137582" cy="981564"/>
              </a:xfrm>
              <a:grp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D6DE1C1-9116-4184-8D57-815734DAE58F}"/>
                    </a:ext>
                  </a:extLst>
                </p:cNvPr>
                <p:cNvSpPr/>
                <p:nvPr/>
              </p:nvSpPr>
              <p:spPr>
                <a:xfrm>
                  <a:off x="6627003" y="2114588"/>
                  <a:ext cx="4340223" cy="93708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BC3F5A4-FB37-4325-8AAB-0DB7F9533BA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6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C2A730D-57B9-45AC-9850-1171FEA630B0}"/>
                    </a:ext>
                  </a:extLst>
                </p:cNvPr>
                <p:cNvSpPr/>
                <p:nvPr/>
              </p:nvSpPr>
              <p:spPr>
                <a:xfrm>
                  <a:off x="12628336" y="2070112"/>
                  <a:ext cx="4763424" cy="923737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EE53F41-6875-484D-9B85-5F8D176B24D7}"/>
                    </a:ext>
                  </a:extLst>
                </p:cNvPr>
                <p:cNvSpPr/>
                <p:nvPr/>
              </p:nvSpPr>
              <p:spPr>
                <a:xfrm>
                  <a:off x="12311085" y="2215870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6400" dirty="0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/>
                  <p:nvPr/>
                </p:nvSpPr>
                <p:spPr>
                  <a:xfrm>
                    <a:off x="13323291" y="4730643"/>
                    <a:ext cx="8662700" cy="164814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vi-VN" sz="5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23291" y="4730643"/>
                    <a:ext cx="8662700" cy="16481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/>
                <p:nvPr/>
              </p:nvSpPr>
              <p:spPr>
                <a:xfrm>
                  <a:off x="12762815" y="6810435"/>
                  <a:ext cx="9997524" cy="15152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num>
                                  <m:den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vi-VN" sz="5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num>
                                  <m:den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vi-VN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2815" y="6810435"/>
                  <a:ext cx="9997524" cy="15152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6A398E4-9025-4E82-B8B6-D0A772F3A1A1}"/>
              </a:ext>
            </a:extLst>
          </p:cNvPr>
          <p:cNvSpPr/>
          <p:nvPr/>
        </p:nvSpPr>
        <p:spPr>
          <a:xfrm>
            <a:off x="12748776" y="6908119"/>
            <a:ext cx="967224" cy="9858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D0E47E-00AD-44F7-A49D-C16E2ACC5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579" y="8749835"/>
            <a:ext cx="392006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8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8" y="1571815"/>
            <a:ext cx="22759041" cy="10584600"/>
            <a:chOff x="1447797" y="1539197"/>
            <a:chExt cx="22759041" cy="113234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539197"/>
              <a:ext cx="22759041" cy="11323495"/>
              <a:chOff x="1447797" y="1539197"/>
              <a:chExt cx="22759041" cy="1132349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26784" y="1797127"/>
                <a:ext cx="22680054" cy="11065565"/>
                <a:chOff x="-3588044" y="3448230"/>
                <a:chExt cx="22680054" cy="1106556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88044" y="3448230"/>
                  <a:ext cx="22680054" cy="11065565"/>
                  <a:chOff x="-3588044" y="3448230"/>
                  <a:chExt cx="22680054" cy="1106556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88044" y="4020530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7024254" y="1539197"/>
                <a:ext cx="15512324" cy="118126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467544" y="1603276"/>
                <a:ext cx="15512325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385" y="2227360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Isosceles Triangle 44"/>
              <p:cNvSpPr/>
              <p:nvPr/>
            </p:nvSpPr>
            <p:spPr>
              <a:xfrm rot="16200000">
                <a:off x="1458761" y="6001545"/>
                <a:ext cx="143670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447805" y="7460331"/>
                <a:ext cx="12309901" cy="962610"/>
                <a:chOff x="7459672" y="7170625"/>
                <a:chExt cx="12311312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0659909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78256"/>
                  <a:chOff x="7459669" y="6189930"/>
                  <a:chExt cx="1399583" cy="87825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61021"/>
                    <a:chOff x="7487652" y="6307165"/>
                    <a:chExt cx="1371600" cy="76102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22179291" cy="2305453"/>
                <a:chOff x="7459670" y="7441560"/>
                <a:chExt cx="28676009" cy="2305718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6605760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CÁC GIÁ TRỊ LƯỢNG GIÁC CỦA CÁC GÓC BÙ NHAU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900861" cy="2190462"/>
                  <a:chOff x="7459669" y="6460865"/>
                  <a:chExt cx="1885168" cy="2190462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875644" cy="2114245"/>
                    <a:chOff x="7469193" y="6537082"/>
                    <a:chExt cx="1875644" cy="2114245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90"/>
                      <a:ext cx="656098" cy="7573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54" name="Round Same Side Corner Rectangle 53"/>
                    <p:cNvSpPr/>
                    <p:nvPr/>
                  </p:nvSpPr>
                  <p:spPr>
                    <a:xfrm rot="5400000">
                      <a:off x="8062585" y="7360080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8056703" y="7893938"/>
                      <a:ext cx="656098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  <p:sp>
              <p:nvSpPr>
                <p:cNvPr id="55" name="Rectangle 54"/>
                <p:cNvSpPr/>
                <p:nvPr/>
              </p:nvSpPr>
              <p:spPr>
                <a:xfrm>
                  <a:off x="9511547" y="8874633"/>
                  <a:ext cx="904295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</a:t>
                  </a: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58877" y="3066788"/>
              <a:ext cx="4599161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868933"/>
              <a:ext cx="1316269" cy="1323399"/>
              <a:chOff x="4902568" y="289096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89096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6553200" y="4004021"/>
            <a:ext cx="17702405" cy="2475280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8839200" y="4122836"/>
            <a:ext cx="137280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 TRỊ LƯỢNG GIÁC CỦA MỘT GÓC TỪ 0</a:t>
            </a:r>
            <a:r>
              <a:rPr lang="en-US" sz="5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ĐẾN 180</a:t>
            </a:r>
            <a:r>
              <a:rPr lang="en-US" sz="5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5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5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82781" y="1676400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2. MỐI QUAN HỆ GIỮA CÁC GIÁ TRỊ LƯỢNG GIÁC CỦA HAI GÓC BÙ NHAU</a:t>
            </a:r>
            <a:endParaRPr lang="vi-V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491" y="2692400"/>
                <a:ext cx="13030200" cy="106076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Đối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tùy</a:t>
                </a:r>
                <a:r>
                  <a:rPr lang="en-US" b="1" dirty="0"/>
                  <a:t> ý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nửa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tròn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bù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𝒙𝑶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b="1" dirty="0"/>
                  <a:t>Nêu </a:t>
                </a: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 </a:t>
                </a:r>
                <a:r>
                  <a:rPr lang="en-US" b="1" dirty="0" err="1"/>
                  <a:t>về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nêu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mối</a:t>
                </a:r>
                <a:r>
                  <a:rPr lang="en-US" b="1" dirty="0"/>
                  <a:t> </a:t>
                </a:r>
                <a:r>
                  <a:rPr lang="en-US" b="1" dirty="0" err="1"/>
                  <a:t>quan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cos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cos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/>
                  <a:t>Hai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xứng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/>
                  <a:t>. Do </a:t>
                </a:r>
                <a:r>
                  <a:rPr lang="en-US" b="1" dirty="0" err="1"/>
                  <a:t>đó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/>
                      <m:t>      </m:t>
                    </m:r>
                    <m:r>
                      <m:rPr>
                        <m:nor/>
                      </m:rPr>
                      <a:rPr lang="en-US" b="1"/>
                      <m:t>cos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/>
                      <m:t>cos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/>
                      <m:t>      </m:t>
                    </m:r>
                    <m:r>
                      <m:rPr>
                        <m:nor/>
                      </m:rPr>
                      <a:rPr lang="en-US" b="1"/>
                      <m:t>tan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/>
                      <m:t>      </m:t>
                    </m:r>
                    <m:r>
                      <m:rPr>
                        <m:nor/>
                      </m:rPr>
                      <a:rPr lang="en-US" b="1"/>
                      <m:t>cot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/>
                      <m:t>cot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sz="4400" b="1" dirty="0"/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91" y="2692400"/>
                <a:ext cx="13030200" cy="10607675"/>
              </a:xfrm>
              <a:prstGeom prst="rect">
                <a:avLst/>
              </a:prstGeom>
              <a:blipFill>
                <a:blip r:embed="rId3"/>
                <a:stretch>
                  <a:fillRect l="-1917" t="-1894" b="-35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1" y="2895601"/>
            <a:ext cx="10106891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pPr marL="0" indent="0" algn="ctr">
              <a:buNone/>
            </a:pPr>
            <a:r>
              <a:rPr lang="en-US" b="1" dirty="0"/>
              <a:t>Hai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sin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; </a:t>
            </a:r>
            <a:r>
              <a:rPr lang="en-US" b="1" dirty="0" err="1"/>
              <a:t>côsin</a:t>
            </a:r>
            <a:r>
              <a:rPr lang="en-US" b="1" dirty="0"/>
              <a:t>, tang, </a:t>
            </a:r>
            <a:r>
              <a:rPr lang="en-US" b="1" dirty="0" err="1"/>
              <a:t>côtang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vi-VN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B5441-FA02-4C08-8ECE-12FF3CCDFE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91" y="2895601"/>
            <a:ext cx="1010689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28800"/>
            <a:ext cx="24384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sz="5300" b="1" dirty="0">
                <a:solidFill>
                  <a:srgbClr val="FF0000"/>
                </a:solidFill>
              </a:rPr>
              <a:t>MỐI QUAN HỆ GIỮA CÁC GIÁ TRỊ LƯỢNG GIÁC CỦA HAI GÓC BÙ NHAU</a:t>
            </a:r>
            <a:endParaRPr lang="vi-VN" sz="53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1" y="2721708"/>
                <a:ext cx="12801600" cy="109942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rgbClr val="FF0000"/>
                    </a:solidFill>
                  </a:rPr>
                  <a:t>Đối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một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góc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tùy</a:t>
                </a:r>
                <a:r>
                  <a:rPr lang="en-US" b="1" dirty="0">
                    <a:solidFill>
                      <a:srgbClr val="FF0000"/>
                    </a:solidFill>
                  </a:rPr>
                  <a:t> ý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gọi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trên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nửa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đường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tròn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đơn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tương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ứng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góc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bù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nhau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𝒙𝑶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Nêu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nhận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về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trí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trục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Từ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đó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nêu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các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mối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hệ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giữa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giữa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Hai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xứng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nhau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trục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 Do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đó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rgbClr val="FF0000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rgbClr val="FF0000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tan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rgbClr val="FF0000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cot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cot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4400" b="1" dirty="0"/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2721708"/>
                <a:ext cx="12801600" cy="10994292"/>
              </a:xfrm>
              <a:prstGeom prst="rect">
                <a:avLst/>
              </a:prstGeom>
              <a:blipFill>
                <a:blip r:embed="rId3"/>
                <a:stretch>
                  <a:fillRect l="-1951" t="-1938" r="-1618" b="-32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1" y="2895601"/>
            <a:ext cx="10106891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pPr marL="0" indent="0" algn="ctr">
              <a:buNone/>
            </a:pPr>
            <a:r>
              <a:rPr lang="en-US" b="1" dirty="0"/>
              <a:t>Hai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sin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; </a:t>
            </a:r>
            <a:r>
              <a:rPr lang="en-US" b="1" dirty="0" err="1"/>
              <a:t>côsin</a:t>
            </a:r>
            <a:r>
              <a:rPr lang="en-US" b="1" dirty="0"/>
              <a:t>, tang, </a:t>
            </a:r>
            <a:r>
              <a:rPr lang="en-US" b="1" dirty="0" err="1"/>
              <a:t>côtang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vi-VN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B5441-FA02-4C08-8ECE-12FF3CCDFE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91" y="2895601"/>
            <a:ext cx="1010689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5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699" y="1981201"/>
                <a:ext cx="11544301" cy="11411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2:  Tính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GỢI Ý TÌM LỜI GIẢI</a:t>
                </a:r>
              </a:p>
              <a:p>
                <a:pPr marL="0" indent="0">
                  <a:buNone/>
                </a:pP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bù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nào</a:t>
                </a:r>
                <a:r>
                  <a:rPr lang="en-US" b="1" dirty="0"/>
                  <a:t>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bảng</a:t>
                </a:r>
                <a:r>
                  <a:rPr lang="en-US" b="1" dirty="0"/>
                  <a:t> 3.1?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1981201"/>
                <a:ext cx="11544301" cy="11411748"/>
              </a:xfrm>
              <a:prstGeom prst="rect">
                <a:avLst/>
              </a:prstGeom>
              <a:blipFill>
                <a:blip r:embed="rId3"/>
                <a:stretch>
                  <a:fillRect l="-2321" t="-1761" r="-19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LỜI GIẢI</a:t>
                </a:r>
              </a:p>
              <a:p>
                <a:pPr marL="914400" lvl="1" indent="0">
                  <a:buNone/>
                </a:pPr>
                <a:r>
                  <a:rPr lang="en-US" b="1" dirty="0"/>
                  <a:t>Do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bù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1"/>
                      <m:t> 4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1"/>
                      <m:t> 3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bảng</a:t>
                </a:r>
                <a:r>
                  <a:rPr lang="en-US" b="1" dirty="0"/>
                  <a:t> 3.1 ta </a:t>
                </a:r>
                <a:r>
                  <a:rPr lang="en-US" b="1" dirty="0" err="1"/>
                  <a:t>cũng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bảng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  <a:endParaRPr lang="vi-VN" b="1" dirty="0"/>
              </a:p>
              <a:p>
                <a:pPr marL="9144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t="-1761" r="-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848F70D-1598-4B6F-810B-A251ACDB4FD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039791" y="5638800"/>
            <a:ext cx="10210800" cy="7449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054120-73B0-4427-BCE9-569879E0E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59" y="6553200"/>
            <a:ext cx="11307181" cy="65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08" y="1831705"/>
                <a:ext cx="143740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/>
                  <a:t>Luyện </a:t>
                </a:r>
                <a:r>
                  <a:rPr lang="en-US" sz="4400" b="1" dirty="0" err="1"/>
                  <a:t>tập</a:t>
                </a:r>
                <a:r>
                  <a:rPr lang="en-US" sz="4400" b="1" dirty="0"/>
                  <a:t> 2: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3.6,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góc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phụ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nhau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𝒙𝑶𝑵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rằng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Từ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nêu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mối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quan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cos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4400" b="1" dirty="0">
                    <a:solidFill>
                      <a:srgbClr val="0000FF"/>
                    </a:solidFill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𝒙𝑶𝑵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𝑵𝑶𝑸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 err="1"/>
                  <a:t>Xét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vuông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𝑶𝑵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̂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𝒙𝑶𝑴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𝑵𝑶𝑸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/>
                  <a:t>. </a:t>
                </a:r>
                <a:endParaRPr lang="vi-VN" sz="4400" b="1" dirty="0"/>
              </a:p>
              <a:p>
                <a:pPr marL="0" indent="0">
                  <a:buNone/>
                </a:pP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cos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𝑶𝑸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Do </a:t>
                </a:r>
                <a:r>
                  <a:rPr lang="en-US" sz="4400" b="1" dirty="0" err="1"/>
                  <a:t>đó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      </m:t>
                    </m:r>
                    <m:r>
                      <m:rPr>
                        <m:nor/>
                      </m:rPr>
                      <a:rPr lang="en-US" sz="4400" b="1" i="1" smtClean="0"/>
                      <m:t>c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𝒐𝒔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      </m:t>
                    </m:r>
                    <m:r>
                      <m:rPr>
                        <m:nor/>
                      </m:rPr>
                      <a:rPr lang="en-US" sz="4400" b="1"/>
                      <m:t>t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𝒂𝒏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      </m:t>
                    </m:r>
                    <m:r>
                      <m:rPr>
                        <m:nor/>
                      </m:rPr>
                      <a:rPr lang="en-US" sz="4400" b="1" i="1" smtClean="0"/>
                      <m:t>cot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endParaRPr lang="vi-VN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8" y="1831705"/>
                <a:ext cx="14374091" cy="11411749"/>
              </a:xfrm>
              <a:prstGeom prst="rect">
                <a:avLst/>
              </a:prstGeom>
              <a:blipFill>
                <a:blip r:embed="rId3"/>
                <a:stretch>
                  <a:fillRect l="-1696" t="-1601" b="-38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06599" y="1981200"/>
            <a:ext cx="9344892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CDAE73-F276-4715-88E7-2354431E1014}"/>
              </a:ext>
            </a:extLst>
          </p:cNvPr>
          <p:cNvGrpSpPr/>
          <p:nvPr/>
        </p:nvGrpSpPr>
        <p:grpSpPr>
          <a:xfrm>
            <a:off x="14706599" y="1066801"/>
            <a:ext cx="8763001" cy="8482812"/>
            <a:chOff x="13968844" y="1981200"/>
            <a:chExt cx="10415156" cy="80764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AF28000-3BB0-41AD-AB3F-255A0378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68844" y="1981200"/>
              <a:ext cx="10415156" cy="807642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D12308-9C39-427C-9BAC-0B3FDE0FCCD6}"/>
                </a:ext>
              </a:extLst>
            </p:cNvPr>
            <p:cNvSpPr/>
            <p:nvPr/>
          </p:nvSpPr>
          <p:spPr>
            <a:xfrm>
              <a:off x="23164800" y="2286000"/>
              <a:ext cx="12192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260CA6-8BE8-4E23-9A99-D7E365C3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5800" y="9296400"/>
            <a:ext cx="7311484" cy="36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58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371600"/>
                <a:ext cx="14935200" cy="12021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400" b="1" dirty="0" err="1">
                    <a:solidFill>
                      <a:srgbClr val="0000FF"/>
                    </a:solidFill>
                  </a:rPr>
                  <a:t>Vận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chiếc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đu</a:t>
                </a:r>
                <a:r>
                  <a:rPr lang="en-US" sz="4400" b="1" dirty="0"/>
                  <a:t> quay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bán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kính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/>
                  <a:t>, </a:t>
                </a:r>
                <a:r>
                  <a:rPr lang="en-US" sz="4400" b="1" dirty="0" err="1"/>
                  <a:t>tâm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vòng</a:t>
                </a:r>
                <a:r>
                  <a:rPr lang="en-US" sz="4400" b="1" dirty="0"/>
                  <a:t> quay ở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cao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/>
                  <a:t> (H 3.7), </a:t>
                </a:r>
                <a:r>
                  <a:rPr lang="en-US" sz="4400" b="1" dirty="0" err="1"/>
                  <a:t>thời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gian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thực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hiện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mỗi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vòng</a:t>
                </a:r>
                <a:r>
                  <a:rPr lang="en-US" sz="4400" b="1" dirty="0"/>
                  <a:t> quay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đu</a:t>
                </a:r>
                <a:r>
                  <a:rPr lang="en-US" sz="4400" b="1" dirty="0"/>
                  <a:t> quay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phút</a:t>
                </a:r>
                <a:r>
                  <a:rPr lang="en-US" sz="4400" b="1" dirty="0"/>
                  <a:t>. </a:t>
                </a:r>
                <a:r>
                  <a:rPr lang="en-US" sz="4400" b="1" dirty="0" err="1"/>
                  <a:t>Nếu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vào</a:t>
                </a:r>
                <a:r>
                  <a:rPr lang="en-US" sz="4400" b="1" dirty="0"/>
                  <a:t> cabin </a:t>
                </a:r>
                <a:r>
                  <a:rPr lang="en-US" sz="4400" b="1" dirty="0" err="1"/>
                  <a:t>tại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thấp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vòng</a:t>
                </a:r>
                <a:r>
                  <a:rPr lang="en-US" sz="4400" b="1" dirty="0"/>
                  <a:t> quay, </a:t>
                </a:r>
                <a:r>
                  <a:rPr lang="en-US" sz="4400" b="1" dirty="0" err="1"/>
                  <a:t>thì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phút</a:t>
                </a:r>
                <a:r>
                  <a:rPr lang="en-US" sz="4400" b="1" dirty="0"/>
                  <a:t> quay,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ở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cao</a:t>
                </a:r>
                <a:r>
                  <a:rPr lang="en-US" sz="4400" b="1" dirty="0"/>
                  <a:t> bao </a:t>
                </a:r>
                <a:r>
                  <a:rPr lang="en-US" sz="4400" b="1" dirty="0" err="1"/>
                  <a:t>nhiêu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mét</a:t>
                </a:r>
                <a:r>
                  <a:rPr lang="en-US" sz="4400" b="1" dirty="0"/>
                  <a:t>?</a:t>
                </a:r>
              </a:p>
              <a:p>
                <a:pPr marL="0" indent="0">
                  <a:buNone/>
                </a:pPr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1600"/>
                <a:ext cx="14935200" cy="12021349"/>
              </a:xfrm>
              <a:prstGeom prst="rect">
                <a:avLst/>
              </a:prstGeom>
              <a:blipFill>
                <a:blip r:embed="rId3"/>
                <a:stretch>
                  <a:fillRect l="-1631" t="-15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864713" y="1390650"/>
            <a:ext cx="8186777" cy="1200229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GỢI Ý GIẢI</a:t>
            </a:r>
          </a:p>
          <a:p>
            <a:pPr marL="0" indent="0">
              <a:buNone/>
            </a:pPr>
            <a:r>
              <a:rPr lang="en-US" sz="4400" b="1" dirty="0" err="1"/>
              <a:t>Gắn</a:t>
            </a:r>
            <a:r>
              <a:rPr lang="en-US" sz="4400" b="1" dirty="0"/>
              <a:t> </a:t>
            </a:r>
            <a:r>
              <a:rPr lang="en-US" sz="4400" b="1" dirty="0" err="1"/>
              <a:t>hệ</a:t>
            </a:r>
            <a:r>
              <a:rPr lang="en-US" sz="4400" b="1" dirty="0"/>
              <a:t> </a:t>
            </a:r>
            <a:r>
              <a:rPr lang="en-US" sz="4400" b="1" dirty="0" err="1"/>
              <a:t>trục</a:t>
            </a:r>
            <a:r>
              <a:rPr lang="en-US" sz="4400" b="1" dirty="0"/>
              <a:t> </a:t>
            </a:r>
            <a:r>
              <a:rPr lang="en-US" sz="4400" b="1" dirty="0" err="1"/>
              <a:t>vào</a:t>
            </a:r>
            <a:r>
              <a:rPr lang="en-US" sz="4400" b="1" dirty="0"/>
              <a:t> </a:t>
            </a:r>
            <a:r>
              <a:rPr lang="en-US" sz="4400" b="1" dirty="0" err="1"/>
              <a:t>đu</a:t>
            </a:r>
            <a:r>
              <a:rPr lang="en-US" sz="4400" b="1" dirty="0"/>
              <a:t> quay ta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đường</a:t>
            </a:r>
            <a:r>
              <a:rPr lang="en-US" sz="4400" b="1" dirty="0"/>
              <a:t> </a:t>
            </a:r>
            <a:r>
              <a:rPr lang="en-US" sz="4400" b="1" dirty="0" err="1"/>
              <a:t>tròn</a:t>
            </a:r>
            <a:r>
              <a:rPr lang="en-US" sz="4400" b="1" dirty="0"/>
              <a:t> </a:t>
            </a:r>
            <a:r>
              <a:rPr lang="en-US" sz="4400" b="1" dirty="0" err="1"/>
              <a:t>lượng</a:t>
            </a:r>
            <a:r>
              <a:rPr lang="en-US" sz="4400" b="1" dirty="0"/>
              <a:t> </a:t>
            </a:r>
            <a:r>
              <a:rPr lang="en-US" sz="4400" b="1" dirty="0" err="1"/>
              <a:t>giác</a:t>
            </a:r>
            <a:r>
              <a:rPr lang="en-US" sz="4400" b="1" dirty="0"/>
              <a:t> </a:t>
            </a:r>
            <a:r>
              <a:rPr lang="en-US" sz="4400" b="1" dirty="0" err="1"/>
              <a:t>như</a:t>
            </a:r>
            <a:r>
              <a:rPr lang="en-US" sz="4400" b="1" dirty="0"/>
              <a:t> </a:t>
            </a:r>
            <a:r>
              <a:rPr lang="en-US" sz="4400" b="1" dirty="0" err="1"/>
              <a:t>hình</a:t>
            </a:r>
            <a:r>
              <a:rPr lang="en-US" sz="4400" b="1" dirty="0"/>
              <a:t> </a:t>
            </a:r>
            <a:r>
              <a:rPr lang="en-US" sz="4400" b="1" dirty="0" err="1"/>
              <a:t>vẽ</a:t>
            </a:r>
            <a:endParaRPr lang="vi-VN" sz="4400" b="1" dirty="0"/>
          </a:p>
          <a:p>
            <a:pPr lvl="3"/>
            <a:endParaRPr lang="en-US" dirty="0"/>
          </a:p>
          <a:p>
            <a:pPr marL="1828800" lvl="2" indent="0">
              <a:buNone/>
            </a:pPr>
            <a:r>
              <a:rPr lang="en-US" b="1" dirty="0" err="1"/>
              <a:t>Đu</a:t>
            </a:r>
            <a:r>
              <a:rPr lang="en-US" b="1" dirty="0"/>
              <a:t> quay </a:t>
            </a:r>
            <a:r>
              <a:rPr lang="en-US" b="1" dirty="0" err="1"/>
              <a:t>sẽ</a:t>
            </a:r>
            <a:r>
              <a:rPr lang="en-US" b="1" dirty="0"/>
              <a:t> quay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chiều</a:t>
            </a:r>
            <a:r>
              <a:rPr lang="en-US" b="1" dirty="0" smtClean="0"/>
              <a:t> </a:t>
            </a:r>
            <a:r>
              <a:rPr lang="en-US" b="1" dirty="0" err="1" smtClean="0"/>
              <a:t>dương</a:t>
            </a:r>
            <a:r>
              <a:rPr lang="en-US" b="1" dirty="0" smtClean="0"/>
              <a:t>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chiều</a:t>
            </a:r>
            <a:r>
              <a:rPr lang="en-US" b="1" dirty="0" smtClean="0"/>
              <a:t> </a:t>
            </a:r>
            <a:r>
              <a:rPr lang="en-US" b="1" dirty="0" err="1" smtClean="0"/>
              <a:t>âm</a:t>
            </a:r>
            <a:r>
              <a:rPr lang="en-US" b="1" dirty="0" smtClean="0"/>
              <a:t>.</a:t>
            </a:r>
          </a:p>
          <a:p>
            <a:pPr marL="1828800" lvl="2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Sửa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thành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1828800" lvl="2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Đu</a:t>
            </a:r>
            <a:r>
              <a:rPr lang="en-US" b="1" dirty="0">
                <a:solidFill>
                  <a:srgbClr val="FF0000"/>
                </a:solidFill>
              </a:rPr>
              <a:t> quay </a:t>
            </a:r>
            <a:r>
              <a:rPr lang="en-US" b="1" dirty="0" err="1" smtClean="0">
                <a:solidFill>
                  <a:srgbClr val="FF0000"/>
                </a:solidFill>
              </a:rPr>
              <a:t>sẽ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quay </a:t>
            </a:r>
            <a:r>
              <a:rPr lang="en-US" b="1" dirty="0" err="1">
                <a:solidFill>
                  <a:srgbClr val="FF0000"/>
                </a:solidFill>
              </a:rPr>
              <a:t>cùng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ngược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chiều</a:t>
            </a:r>
            <a:r>
              <a:rPr lang="en-US" b="1" dirty="0">
                <a:solidFill>
                  <a:srgbClr val="FF0000"/>
                </a:solidFill>
              </a:rPr>
              <a:t> quay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đồng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hồ</a:t>
            </a:r>
            <a:endParaRPr lang="en-US" b="1" dirty="0"/>
          </a:p>
          <a:p>
            <a:pPr marL="1828800" lvl="2" indent="0">
              <a:buNone/>
            </a:pPr>
            <a:r>
              <a:rPr lang="en-US" b="1" dirty="0" smtClean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ta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cao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ngồi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cabin ở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</a:t>
            </a:r>
            <a:r>
              <a:rPr lang="en-US" b="1" dirty="0" err="1"/>
              <a:t>thấp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quay 20 </a:t>
            </a:r>
            <a:r>
              <a:rPr lang="en-US" b="1" dirty="0" err="1"/>
              <a:t>phút</a:t>
            </a:r>
            <a:r>
              <a:rPr lang="en-US" b="1" dirty="0"/>
              <a:t>.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BEC0D-CFCF-4219-927B-0E0C18F8A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257800"/>
            <a:ext cx="7568708" cy="7734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06ED7-D462-4D01-ABA6-C6FD54493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594" y="5244736"/>
            <a:ext cx="8719514" cy="77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981200"/>
                <a:ext cx="14785428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Vận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TH1: ĐU QUAY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QUAY</a:t>
                </a:r>
                <a:r>
                  <a:rPr lang="en-US" b="1" dirty="0">
                    <a:solidFill>
                      <a:srgbClr val="FF0000"/>
                    </a:solidFill>
                  </a:rPr>
                  <a:t> CÙNG CHIỀU KIM ĐỒNG HỒ</a:t>
                </a:r>
              </a:p>
              <a:p>
                <a:pPr marL="0" indent="0">
                  <a:buNone/>
                </a:pPr>
                <a:r>
                  <a:rPr lang="en-US" b="1" dirty="0"/>
                  <a:t>Sau 20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 cabin </a:t>
                </a:r>
                <a:r>
                  <a:rPr lang="en-US" b="1" dirty="0" err="1"/>
                  <a:t>đi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tức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đến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𝑯𝑶𝑱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quay,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ở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cao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TH2: ĐU QUAY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QUAY</a:t>
                </a:r>
                <a:r>
                  <a:rPr lang="en-US" b="1" dirty="0">
                    <a:solidFill>
                      <a:srgbClr val="FF0000"/>
                    </a:solidFill>
                  </a:rPr>
                  <a:t> NGƯỢC  CHIỀU KIM ĐỒNG HỒ</a:t>
                </a:r>
                <a:endParaRPr lang="vi-V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Sau 20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 cabin </a:t>
                </a:r>
                <a:r>
                  <a:rPr lang="en-US" b="1" dirty="0" err="1"/>
                  <a:t>đi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tức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đến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xứng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b="1" dirty="0"/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chiếu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quay,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ở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cao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 marL="0" indent="0">
                  <a:buNone/>
                </a:pPr>
                <a:endParaRPr lang="vi-V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14785428" cy="11411749"/>
              </a:xfrm>
              <a:prstGeom prst="rect">
                <a:avLst/>
              </a:prstGeom>
              <a:blipFill>
                <a:blip r:embed="rId3"/>
                <a:stretch>
                  <a:fillRect l="-1813" t="-1761" r="-26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166427" y="1981200"/>
            <a:ext cx="8885064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2743200" lvl="3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BEB5D-913B-4809-BCE8-CE3D3BDA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6428" y="1981200"/>
            <a:ext cx="8885063" cy="78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2"/>
            <a:ext cx="23862374" cy="5716249"/>
            <a:chOff x="48567" y="4381500"/>
            <a:chExt cx="23018772" cy="571624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5166763"/>
              <a:ext cx="22682027" cy="493098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500"/>
              <a:ext cx="3941117" cy="1091512"/>
              <a:chOff x="410517" y="4648200"/>
              <a:chExt cx="3941117" cy="1091512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70261" y="3758339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05421" y="4889012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5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6465" y="521165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776428" y="9070248"/>
                <a:ext cx="20497442" cy="4304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428" y="9070248"/>
                <a:ext cx="20497442" cy="4304768"/>
              </a:xfrm>
              <a:prstGeom prst="rect">
                <a:avLst/>
              </a:prstGeom>
              <a:blipFill>
                <a:blip r:embed="rId8"/>
                <a:stretch>
                  <a:fillRect l="-1338" t="-32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9042" y="3191463"/>
                <a:ext cx="22204828" cy="1225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en-US" sz="5400" b="1" dirty="0"/>
                  <a:t>Giá </a:t>
                </a:r>
                <a:r>
                  <a:rPr lang="en-US" sz="5400" b="1" dirty="0" err="1"/>
                  <a:t>trị</a:t>
                </a:r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𝒐𝒔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/>
                  <a:t> </a:t>
                </a:r>
                <a:r>
                  <a:rPr lang="en-US" sz="5400" b="1" dirty="0" err="1"/>
                  <a:t>bằng</a:t>
                </a:r>
                <a:r>
                  <a:rPr lang="en-US" sz="5400" b="1" dirty="0"/>
                  <a:t> bao </a:t>
                </a:r>
                <a:r>
                  <a:rPr lang="en-US" sz="5400" b="1" dirty="0" err="1"/>
                  <a:t>nhiêu</a:t>
                </a:r>
                <a:r>
                  <a:rPr lang="en-US" sz="5400" b="1" dirty="0"/>
                  <a:t>?</a:t>
                </a:r>
                <a:endParaRPr lang="en-US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42" y="3191463"/>
                <a:ext cx="22204828" cy="1225079"/>
              </a:xfrm>
              <a:prstGeom prst="rect">
                <a:avLst/>
              </a:prstGeom>
              <a:blipFill>
                <a:blip r:embed="rId9"/>
                <a:stretch>
                  <a:fillRect l="-1455" b="-30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3262</TotalTime>
  <Words>544</Words>
  <PresentationFormat>Custom</PresentationFormat>
  <Paragraphs>186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2022-04-16T09:14:11Z</dcterms:modified>
</cp:coreProperties>
</file>