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5"/>
  </p:notesMasterIdLst>
  <p:sldIdLst>
    <p:sldId id="310" r:id="rId3"/>
    <p:sldId id="334" r:id="rId4"/>
    <p:sldId id="324" r:id="rId5"/>
    <p:sldId id="280" r:id="rId6"/>
    <p:sldId id="314" r:id="rId7"/>
    <p:sldId id="329" r:id="rId8"/>
    <p:sldId id="338" r:id="rId9"/>
    <p:sldId id="339" r:id="rId10"/>
    <p:sldId id="340" r:id="rId11"/>
    <p:sldId id="335" r:id="rId12"/>
    <p:sldId id="333" r:id="rId13"/>
    <p:sldId id="336" r:id="rId14"/>
    <p:sldId id="337" r:id="rId15"/>
    <p:sldId id="341" r:id="rId16"/>
    <p:sldId id="342" r:id="rId17"/>
    <p:sldId id="343" r:id="rId18"/>
    <p:sldId id="344" r:id="rId19"/>
    <p:sldId id="346" r:id="rId20"/>
    <p:sldId id="345" r:id="rId21"/>
    <p:sldId id="347" r:id="rId22"/>
    <p:sldId id="348" r:id="rId23"/>
    <p:sldId id="261" r:id="rId24"/>
  </p:sldIdLst>
  <p:sldSz cx="9144000" cy="5143500" type="screen16x9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  <p:embeddedFont>
      <p:font typeface="Lato" charset="0"/>
      <p:regular r:id="rId32"/>
      <p:bold r:id="rId33"/>
      <p:italic r:id="rId34"/>
      <p:boldItalic r:id="rId35"/>
    </p:embeddedFont>
    <p:embeddedFont>
      <p:font typeface="Quicksand Medium" charset="0"/>
      <p:regular r:id="rId36"/>
    </p:embeddedFont>
    <p:embeddedFont>
      <p:font typeface="Arial-Rounded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57EF7F"/>
    <a:srgbClr val="009242"/>
    <a:srgbClr val="2CD434"/>
    <a:srgbClr val="72CEEE"/>
    <a:srgbClr val="FFFF99"/>
    <a:srgbClr val="FEFDF9"/>
    <a:srgbClr val="FEFBF6"/>
    <a:srgbClr val="FE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0659" y="1913860"/>
            <a:ext cx="5188457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Trả lời câu hỏi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85638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Tiết 2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7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36" y="797822"/>
            <a:ext cx="4121277" cy="360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3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392" y="589403"/>
            <a:ext cx="403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a. </a:t>
            </a:r>
            <a:r>
              <a:rPr lang="en-US" sz="2400" smtClean="0">
                <a:solidFill>
                  <a:schemeClr val="tx1"/>
                </a:solidFill>
              </a:rPr>
              <a:t>Vì sao thỏ buồn?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391" y="1497526"/>
            <a:ext cx="4895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b. </a:t>
            </a:r>
            <a:r>
              <a:rPr lang="en-US" sz="2400" smtClean="0">
                <a:solidFill>
                  <a:schemeClr val="tx1"/>
                </a:solidFill>
              </a:rPr>
              <a:t>Chuyện gì xảy ra trong lần thỏ và các bạn đi chơi xa?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152" y="3039582"/>
            <a:ext cx="4964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c. </a:t>
            </a:r>
            <a:r>
              <a:rPr lang="en-US" sz="2400" smtClean="0">
                <a:solidFill>
                  <a:schemeClr val="tx1"/>
                </a:solidFill>
              </a:rPr>
              <a:t>Nhờ đâu mà cả nhóm tìm được đường về nhà?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871" y="4399549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Nhìn vào bức tranh em thấy gì ?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585" y="1035861"/>
            <a:ext cx="672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Thỏ buồn vì bị bạn bè chê đôi tai vừa dài vừa to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153" y="2226631"/>
            <a:ext cx="464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Trong một lần đi chơi xa, thỏ và các bạn quên khuấy đường về.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126" y="3755182"/>
            <a:ext cx="478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Cả nhóm tìm được đường về nhà nhờ đôi tai thính của thỏ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1386" y="1913860"/>
            <a:ext cx="2562214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Viết 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796364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4</a:t>
            </a:r>
            <a:endParaRPr lang="en-US" sz="480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71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749" y="3856615"/>
            <a:ext cx="70380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Viết vào vở câu trả lời cho câu hỏi </a:t>
            </a:r>
            <a:r>
              <a:rPr lang="en-US" sz="2400" smtClean="0">
                <a:solidFill>
                  <a:schemeClr val="tx1"/>
                </a:solidFill>
              </a:rPr>
              <a:t>c </a:t>
            </a:r>
            <a:r>
              <a:rPr lang="en-US" sz="2400" smtClean="0">
                <a:solidFill>
                  <a:schemeClr val="tx1"/>
                </a:solidFill>
              </a:rPr>
              <a:t>ở mục 3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4446" y="3782535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227" y="4330805"/>
            <a:ext cx="619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Cả nhóm tìm được đường về nhà </a:t>
            </a:r>
            <a:r>
              <a:rPr lang="en-US" sz="2400">
                <a:solidFill>
                  <a:schemeClr val="tx1"/>
                </a:solidFill>
              </a:rPr>
              <a:t>nhờ </a:t>
            </a:r>
            <a:r>
              <a:rPr lang="en-US" sz="2400" smtClean="0">
                <a:solidFill>
                  <a:schemeClr val="tx1"/>
                </a:solidFill>
              </a:rPr>
              <a:t>…….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1362" y="4320123"/>
            <a:ext cx="28712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đôi tai thính của thỏ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0937" y="59739"/>
            <a:ext cx="2262158" cy="523220"/>
          </a:xfrm>
          <a:prstGeom prst="rect">
            <a:avLst/>
          </a:prstGeom>
          <a:solidFill>
            <a:srgbClr val="FEE7EF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Đôi tai xấu xí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1106578" y="649885"/>
            <a:ext cx="6814457" cy="3231654"/>
          </a:xfrm>
          <a:prstGeom prst="rect">
            <a:avLst/>
          </a:prstGeom>
          <a:solidFill>
            <a:srgbClr val="FEE7EF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       </a:t>
            </a:r>
            <a:r>
              <a:rPr lang="en-US" sz="2000"/>
              <a:t>Thỏ có đôi tai dài và to. Bị bạn bè chê, thỏ buồn lắm. Thỏ bố động viên : “Rồi con sẽ thấy tai mình rất đẹp”.</a:t>
            </a:r>
          </a:p>
          <a:p>
            <a:r>
              <a:rPr lang="en-US" sz="2000"/>
              <a:t>	Một lần, thỏ và các bạn đi chơi xa, quên khuấy đường về. Ai cũng hoảng sợ. Thỏ chợt dỏng tai : “Suỵt! Có tiếng bố tớ gọi”. Cả nhóm đi theo hướng có tiếng gọi. Tất cả về được tới nhà. Các bạn tấm tắc khen tai thỏ thật tuyệt.</a:t>
            </a:r>
          </a:p>
          <a:p>
            <a:r>
              <a:rPr lang="en-US" sz="2000"/>
              <a:t>	Từ đó, thỏ không còn buồn vì đôi tai nữa.</a:t>
            </a:r>
          </a:p>
          <a:p>
            <a:pPr algn="r"/>
            <a:endParaRPr lang="en-US" sz="1800"/>
          </a:p>
          <a:p>
            <a:pPr algn="r"/>
            <a:r>
              <a:rPr lang="en-US" sz="1800"/>
              <a:t>(Theo </a:t>
            </a:r>
            <a:r>
              <a:rPr lang="en-US" sz="1800" i="1"/>
              <a:t>truyện kể cho bé mầm non</a:t>
            </a:r>
            <a:r>
              <a:rPr lang="en-US" sz="1800"/>
              <a:t>, tập 3)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985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0659" y="1913860"/>
            <a:ext cx="5188457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Chọn từ ngữ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85638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5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Tiết </a:t>
            </a:r>
            <a:r>
              <a:rPr lang="en-US" sz="2400" smtClean="0">
                <a:solidFill>
                  <a:srgbClr val="FF0000"/>
                </a:solidFill>
              </a:rPr>
              <a:t>3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31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02525" y="753626"/>
            <a:ext cx="7055286" cy="633047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 smtClean="0">
                <a:solidFill>
                  <a:schemeClr val="tx1"/>
                </a:solidFill>
              </a:rPr>
              <a:t>Chọn từ ngữ để hoàn thiện câu và viết câu vào vở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4981" y="753626"/>
            <a:ext cx="2532184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chạy nhanh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97794" y="753626"/>
            <a:ext cx="186899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dỏng tai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77803" y="753626"/>
            <a:ext cx="186899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thính tai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6039" y="1889090"/>
            <a:ext cx="8832501" cy="92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</a:rPr>
              <a:t>Chú mèo…………... nghe tiếng chít chít của lũ chuột.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6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06017E-7 L -0.11233 -5.06017E-7 C -0.16216 -5.06017E-7 -0.22361 0.06819 -0.22361 0.12404 L -0.22361 0.2502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12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0659" y="1913860"/>
            <a:ext cx="5188457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Kể chuyện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85638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6</a:t>
            </a:r>
            <a:endParaRPr lang="en-US" sz="480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 smtClean="0">
                <a:solidFill>
                  <a:schemeClr val="tx1"/>
                </a:solidFill>
              </a:rPr>
              <a:t>Quan sát tranh và kể lại câu chuyện Đôi tai xấu xí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6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4" y="779652"/>
            <a:ext cx="2219897" cy="223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78" y="842565"/>
            <a:ext cx="2048872" cy="214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41" y="781635"/>
            <a:ext cx="2188427" cy="218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93" y="850421"/>
            <a:ext cx="2048871" cy="209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252" y="3092919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Thỏ có (…)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2646365" y="3081127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Một lần (…)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4847304" y="3041379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Cả nhóm đi (…)</a:t>
            </a:r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7388486" y="3074436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Từ đó (…)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525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1386" y="1913860"/>
            <a:ext cx="2562214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Viết 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796364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7</a:t>
            </a:r>
            <a:endParaRPr lang="en-US" sz="480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Tiết </a:t>
            </a:r>
            <a:r>
              <a:rPr lang="en-US" sz="2400" smtClean="0">
                <a:solidFill>
                  <a:srgbClr val="FF0000"/>
                </a:solidFill>
              </a:rPr>
              <a:t>4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 smtClean="0">
                <a:solidFill>
                  <a:schemeClr val="tx1"/>
                </a:solidFill>
              </a:rPr>
              <a:t>Nghe viết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7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8" b="99154" l="4798" r="97178">
                        <a14:backgroundMark x1="43462" y1="64298" x2="43462" y2="64298"/>
                        <a14:backgroundMark x1="49012" y1="49915" x2="49012" y2="49915"/>
                        <a14:backgroundMark x1="67639" y1="6430" x2="67639" y2="6430"/>
                        <a14:backgroundMark x1="79116" y1="8460" x2="79116" y2="8460"/>
                        <a14:backgroundMark x1="78457" y1="4399" x2="78457" y2="4399"/>
                        <a14:backgroundMark x1="76764" y1="4399" x2="76764" y2="4399"/>
                        <a14:backgroundMark x1="81185" y1="8122" x2="81185" y2="8122"/>
                        <a14:backgroundMark x1="94920" y1="70051" x2="94920" y2="70051"/>
                        <a14:backgroundMark x1="87112" y1="63621" x2="87112" y2="63621"/>
                        <a14:backgroundMark x1="95296" y1="73604" x2="95296" y2="73604"/>
                        <a14:backgroundMark x1="80809" y1="72589" x2="80809" y2="72589"/>
                        <a14:backgroundMark x1="71872" y1="77327" x2="71872" y2="77327"/>
                        <a14:backgroundMark x1="52399" y1="77327" x2="52399" y2="77327"/>
                        <a14:backgroundMark x1="41016" y1="70728" x2="41016" y2="70728"/>
                        <a14:backgroundMark x1="37723" y1="73266" x2="37723" y2="73266"/>
                        <a14:backgroundMark x1="16181" y1="74281" x2="16181" y2="74281"/>
                        <a14:backgroundMark x1="5927" y1="79695" x2="5927" y2="79695"/>
                        <a14:backgroundMark x1="49389" y1="53299" x2="49389" y2="53299"/>
                        <a14:backgroundMark x1="54092" y1="38917" x2="54092" y2="38917"/>
                        <a14:backgroundMark x1="59643" y1="28934" x2="59643" y2="28934"/>
                        <a14:backgroundMark x1="63688" y1="21489" x2="63688" y2="21489"/>
                        <a14:backgroundMark x1="69144" y1="18105" x2="69144" y2="18105"/>
                        <a14:backgroundMark x1="54280" y1="36548" x2="54280" y2="36548"/>
                        <a14:backgroundMark x1="51270" y1="45854" x2="51270" y2="45854"/>
                        <a14:backgroundMark x1="51082" y1="63959" x2="51082" y2="63959"/>
                        <a14:backgroundMark x1="54845" y1="76988" x2="54845" y2="769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90" y="1367732"/>
            <a:ext cx="5720316" cy="318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7728" y="1609487"/>
            <a:ext cx="6051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/>
              <a:t>   Các bạn cùng thỏ </a:t>
            </a:r>
            <a:r>
              <a:rPr lang="en-US" sz="2800"/>
              <a:t>đi theo hướng có tiếng gọi</a:t>
            </a:r>
            <a:r>
              <a:rPr lang="en-US" sz="2800"/>
              <a:t>. </a:t>
            </a:r>
            <a:r>
              <a:rPr lang="en-US" sz="2800" smtClean="0"/>
              <a:t>Cả nhóm về </a:t>
            </a:r>
            <a:r>
              <a:rPr lang="en-US" sz="2800"/>
              <a:t>được </a:t>
            </a:r>
            <a:r>
              <a:rPr lang="en-US" sz="2800" smtClean="0"/>
              <a:t>nhà</a:t>
            </a:r>
            <a:r>
              <a:rPr lang="en-US" sz="2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1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1</a:t>
            </a:r>
            <a:endParaRPr lang="en-US" sz="480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77432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 smtClean="0">
                <a:solidFill>
                  <a:schemeClr val="tx1"/>
                </a:solidFill>
              </a:rPr>
              <a:t>Tìm trong hoặc ngoài bài đọc </a:t>
            </a:r>
            <a:r>
              <a:rPr lang="en-US" sz="2400" i="1" smtClean="0">
                <a:solidFill>
                  <a:schemeClr val="tx1"/>
                </a:solidFill>
              </a:rPr>
              <a:t>Đôi tai xấu xí </a:t>
            </a:r>
            <a:r>
              <a:rPr lang="en-US" sz="2400" smtClean="0">
                <a:solidFill>
                  <a:schemeClr val="tx1"/>
                </a:solidFill>
              </a:rPr>
              <a:t>có tiếng chứa vần </a:t>
            </a:r>
            <a:r>
              <a:rPr lang="en-US" sz="2400" smtClean="0">
                <a:solidFill>
                  <a:srgbClr val="FF0000"/>
                </a:solidFill>
              </a:rPr>
              <a:t>uyt , it , uyêt , iêt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2187" y="1406652"/>
            <a:ext cx="12561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suỵt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8336" y="140665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huýt sáo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94094" y="140665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tuýt còi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01629" y="140665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suýt sao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2187" y="2214727"/>
            <a:ext cx="12561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thịt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48336" y="2214727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khịt mũi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94094" y="2214727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bình xịt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01629" y="2214727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418AC"/>
                </a:solidFill>
              </a:rPr>
              <a:t>x</a:t>
            </a:r>
            <a:r>
              <a:rPr lang="en-US" sz="2800" smtClean="0">
                <a:solidFill>
                  <a:srgbClr val="0418AC"/>
                </a:solidFill>
              </a:rPr>
              <a:t>a tít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2941" y="3033433"/>
            <a:ext cx="1702669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tuyệt vời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15610" y="3057853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tuyết rơi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28911" y="3033434"/>
            <a:ext cx="250011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trăng khuyết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94204" y="3033434"/>
            <a:ext cx="2052084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quyết định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2186" y="3841508"/>
            <a:ext cx="1521916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da diết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48335" y="3841508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tập viết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94093" y="3841508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miệt mài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01628" y="3841508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thời tiết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077" y="1406651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uyt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077" y="2181077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it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3033434"/>
            <a:ext cx="110724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uyêt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516" y="3841507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iêt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8092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Vẽ con vật em yêu thích và đặt tên cho bức tranh em vẽ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9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2" b="96641" l="4837" r="89860">
                        <a14:foregroundMark x1="69488" y1="55991" x2="69488" y2="55991"/>
                        <a14:foregroundMark x1="66698" y1="48264" x2="66698" y2="48264"/>
                        <a14:foregroundMark x1="20744" y1="88802" x2="20744" y2="88802"/>
                        <a14:foregroundMark x1="23535" y1="93729" x2="23535" y2="93729"/>
                        <a14:foregroundMark x1="15814" y1="87346" x2="15814" y2="87346"/>
                        <a14:foregroundMark x1="41860" y1="81971" x2="41860" y2="81971"/>
                        <a14:foregroundMark x1="37767" y1="87794" x2="37767" y2="87794"/>
                        <a14:foregroundMark x1="30884" y1="78499" x2="30884" y2="78499"/>
                        <a14:foregroundMark x1="58512" y1="78499" x2="58512" y2="78499"/>
                        <a14:foregroundMark x1="54047" y1="91713" x2="54047" y2="91713"/>
                        <a14:foregroundMark x1="77674" y1="82979" x2="77674" y2="82979"/>
                        <a14:foregroundMark x1="76837" y1="88354" x2="76837" y2="883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792265"/>
            <a:ext cx="2830524" cy="235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E:\QUYNH\anh tai ve poiwer oint\cá 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6" r="100000">
                        <a14:foregroundMark x1="22442" y1="23721" x2="22442" y2="23721"/>
                        <a14:foregroundMark x1="14186" y1="33721" x2="14186" y2="33721"/>
                        <a14:foregroundMark x1="10581" y1="47907" x2="10581" y2="4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3" y="703329"/>
            <a:ext cx="2330745" cy="23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QUYNH\anh tai ve poiwer oint\thỏ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01" b="78477" l="4244" r="54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9" r="43684" b="20427"/>
          <a:stretch/>
        </p:blipFill>
        <p:spPr bwMode="auto">
          <a:xfrm>
            <a:off x="2685849" y="883452"/>
            <a:ext cx="2460309" cy="19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QUYNH\anh tai ve poiwer oint\chim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8" r="23837" b="6368"/>
          <a:stretch/>
        </p:blipFill>
        <p:spPr bwMode="auto">
          <a:xfrm>
            <a:off x="5146158" y="703329"/>
            <a:ext cx="2785730" cy="19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QUYNH\anh tai ve poiwer oint\con gà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3" y="2377613"/>
            <a:ext cx="2955408" cy="29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QUYNH\anh tai ve poiwer oint\chó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3659704" y="3034072"/>
            <a:ext cx="2067682" cy="19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0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77" y="56338"/>
            <a:ext cx="72571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Quan sát tranh và nói về đặc điểm của mỗi con vật trong tranh</a:t>
            </a:r>
            <a:endParaRPr lang="en-US" sz="2000"/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418AC"/>
                </a:solidFill>
              </a:rPr>
              <a:t>1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356" y="4416105"/>
            <a:ext cx="2095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Đây là con vật gì ?</a:t>
            </a:r>
            <a:endParaRPr lang="en-US" sz="1800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lạc đà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3" y="1344059"/>
            <a:ext cx="2657646" cy="1993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E:\QUYNH\anh tai ve poiwer oint\tê giá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9" y="1347681"/>
            <a:ext cx="2670540" cy="200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E:\QUYNH\anh tai ve poiwer oint\chuột tú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40" y="1344060"/>
            <a:ext cx="2987517" cy="1993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816808" y="3569294"/>
            <a:ext cx="11095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</a:rPr>
              <a:t>Lạc đà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9399" y="3569294"/>
            <a:ext cx="11945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</a:rPr>
              <a:t>Tê giác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3334" y="3569294"/>
            <a:ext cx="20665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</a:rPr>
              <a:t>Kang - gu - ru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241" y="4277605"/>
            <a:ext cx="73921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Cái bướu trên lưng của lạc đà giúp nó dự trữ năng lượng để có thể vượt qua quãng đường dài mà không cần ăn hay uống nước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188" y="4321428"/>
            <a:ext cx="73921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Tê giác có cái sừng to và nhọn ngay trước mặt, là vũ khí tấn công lợi hại giúp nó khi gặp kẻ thù hoặc nguy hiểm.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702" y="4254880"/>
            <a:ext cx="73921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Kang – gu –ru( thú có túi) có cái túi trước bụng, giúp kang – gu – ru mẹ đựng con mỗi khi di chuyển.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2CD434"/>
          </a:solidFill>
          <a:ln w="76200">
            <a:solidFill>
              <a:srgbClr val="0092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TÔI VÀ CÁC BẠN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2CD434"/>
                </a:solidFill>
              </a:rPr>
              <a:t>1</a:t>
            </a:r>
            <a:endParaRPr lang="en-US" sz="6000" b="1">
              <a:solidFill>
                <a:srgbClr val="2CD43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89822" l="1535" r="97545"/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78" y="1366576"/>
            <a:ext cx="7284357" cy="175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307119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bg1"/>
                </a:solidFill>
              </a:rPr>
              <a:t>Đọc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en-US" sz="480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8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52" y="1356528"/>
            <a:ext cx="2578248" cy="26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Đôi tai xấu xí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368106" y="739582"/>
            <a:ext cx="63240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	</a:t>
            </a:r>
            <a:r>
              <a:rPr lang="en-US" sz="2200" smtClean="0"/>
              <a:t>Thỏ có đôi tai dài và to. Bị bạn bè chê, thỏ buồn lắm. Thỏ bố động viên : “Rồi con sẽ thấy tai mình rất đẹp”.</a:t>
            </a:r>
          </a:p>
          <a:p>
            <a:r>
              <a:rPr lang="en-US" sz="2200"/>
              <a:t>	</a:t>
            </a:r>
            <a:r>
              <a:rPr lang="en-US" sz="2200" smtClean="0"/>
              <a:t>Một lần, thỏ và các bạn đi chơi xa, quên khuấy đường về. Ai cũng hoảng sợ. Thỏ chợt dỏng tai : “Suỵt! Có tiếng bố tớ gọi”. Cả nhóm đi theo hướng có tiếng gọi. Tất cả về được tới nhà. Các bạn tấm tắc khen tai thỏ thật tuyệt.</a:t>
            </a:r>
          </a:p>
          <a:p>
            <a:r>
              <a:rPr lang="en-US" sz="2200"/>
              <a:t>	</a:t>
            </a:r>
            <a:r>
              <a:rPr lang="en-US" sz="2200" smtClean="0"/>
              <a:t>Từ đó, thỏ không còn buồn vì đôi tai nữa</a:t>
            </a:r>
            <a:r>
              <a:rPr lang="en-US" sz="2400" smtClean="0"/>
              <a:t>.</a:t>
            </a:r>
          </a:p>
          <a:p>
            <a:pPr algn="r"/>
            <a:endParaRPr lang="en-US" sz="2000" smtClean="0"/>
          </a:p>
          <a:p>
            <a:pPr algn="r"/>
            <a:r>
              <a:rPr lang="en-US" sz="2000" smtClean="0"/>
              <a:t>(Theo </a:t>
            </a:r>
            <a:r>
              <a:rPr lang="en-US" sz="2000" i="1" smtClean="0"/>
              <a:t>truyện kể cho bé mầm non</a:t>
            </a:r>
            <a:r>
              <a:rPr lang="en-US" sz="2000" smtClean="0"/>
              <a:t>, tập 3)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633046" y="455601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Em nhìn tranh và nói xem đôi tai xấu xí là của ai ? 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046" y="4556011"/>
            <a:ext cx="6878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Đôi tai của thỏ con có thực sự xấu không ? Vì sao em nghĩ vậy ? 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52" y="1356528"/>
            <a:ext cx="2578248" cy="26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Đôi tai xấu xí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368106" y="739582"/>
            <a:ext cx="63240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	</a:t>
            </a:r>
            <a:r>
              <a:rPr lang="en-US" sz="2200" smtClean="0"/>
              <a:t>Thỏ có đôi tai dài và to. Bị bạn bè chê, thỏ buồn lắm. Thỏ bố động viên : “Rồi con sẽ thấy tai mình rất đẹp”.</a:t>
            </a:r>
          </a:p>
          <a:p>
            <a:r>
              <a:rPr lang="en-US" sz="2200"/>
              <a:t>	</a:t>
            </a:r>
            <a:r>
              <a:rPr lang="en-US" sz="2200" smtClean="0"/>
              <a:t>Một lần, thỏ và các bạn đi chơi xa, quên khuấy đường về. Ai cũng hoảng sợ. Thỏ chợt dỏng tai : “Suỵt! Có tiếng bố tớ gọi”. Cả nhóm đi theo hướng có tiếng gọi. Tất cả về được tới nhà. Các bạn tấm tắc khen tai thỏ thật tuyệt.</a:t>
            </a:r>
          </a:p>
          <a:p>
            <a:r>
              <a:rPr lang="en-US" sz="2200"/>
              <a:t>	</a:t>
            </a:r>
            <a:r>
              <a:rPr lang="en-US" sz="2200" smtClean="0"/>
              <a:t>Từ đó, thỏ không còn buồn vì đôi tai nữa</a:t>
            </a:r>
            <a:r>
              <a:rPr lang="en-US" sz="2400" smtClean="0"/>
              <a:t>.</a:t>
            </a:r>
          </a:p>
          <a:p>
            <a:pPr algn="r"/>
            <a:endParaRPr lang="en-US" sz="2000" smtClean="0"/>
          </a:p>
          <a:p>
            <a:pPr algn="r"/>
            <a:r>
              <a:rPr lang="en-US" sz="2000" smtClean="0"/>
              <a:t>(Theo </a:t>
            </a:r>
            <a:r>
              <a:rPr lang="en-US" sz="2000" i="1" smtClean="0"/>
              <a:t>truyện kể cho bé mầm non</a:t>
            </a:r>
            <a:r>
              <a:rPr lang="en-US" sz="2000" smtClean="0"/>
              <a:t>, tập 3)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633046" y="4556011"/>
            <a:ext cx="642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Tìm từ ngữ có tiếng chứa vần mới trong vb: </a:t>
            </a:r>
            <a:r>
              <a:rPr lang="en-US" sz="1800" smtClean="0">
                <a:solidFill>
                  <a:srgbClr val="FF0000"/>
                </a:solidFill>
              </a:rPr>
              <a:t>uây, oang, uyt </a:t>
            </a:r>
            <a:r>
              <a:rPr lang="en-US" sz="1800" smtClean="0">
                <a:solidFill>
                  <a:srgbClr val="0418AC"/>
                </a:solidFill>
              </a:rPr>
              <a:t>? </a:t>
            </a:r>
            <a:endParaRPr lang="en-US" sz="1800">
              <a:solidFill>
                <a:srgbClr val="0418A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2466" y="2481943"/>
            <a:ext cx="693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07842" y="2481943"/>
            <a:ext cx="693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236" y="2853733"/>
            <a:ext cx="564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3046" y="4523745"/>
            <a:ext cx="6260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Đánh vần / đọc trơn                                                             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74" y="1432069"/>
            <a:ext cx="2241126" cy="232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Đôi tai xấu xí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368106" y="739582"/>
            <a:ext cx="63240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	</a:t>
            </a:r>
            <a:r>
              <a:rPr lang="en-US" sz="2200" smtClean="0"/>
              <a:t>Thỏ có đôi tai dài và to. Bị bạn bè chê, thỏ buồn lắm. Thỏ bố động viên : “Rồi con sẽ thấy tai mình rất đẹp”.</a:t>
            </a:r>
          </a:p>
          <a:p>
            <a:r>
              <a:rPr lang="en-US" sz="2200"/>
              <a:t>	</a:t>
            </a:r>
            <a:r>
              <a:rPr lang="en-US" sz="2200" smtClean="0"/>
              <a:t>Một lần, thỏ và các bạn đi chơi xa, quên khuấy đường về. Ai cũng hoảng sợ. Thỏ chợt dỏng tai : “Suỵt! Có tiếng bố tớ gọi”. Cả nhóm đi theo hướng có tiếng gọi. Tất cả về được tới nhà. Các bạn tấm tắc khen tai thỏ thật tuyệt.</a:t>
            </a:r>
          </a:p>
          <a:p>
            <a:r>
              <a:rPr lang="en-US" sz="2200"/>
              <a:t>	</a:t>
            </a:r>
            <a:r>
              <a:rPr lang="en-US" sz="2200" smtClean="0"/>
              <a:t>Từ đó, thỏ không còn buồn vì đôi tai nữa</a:t>
            </a:r>
            <a:r>
              <a:rPr lang="en-US" sz="2400" smtClean="0"/>
              <a:t>.</a:t>
            </a:r>
          </a:p>
          <a:p>
            <a:pPr algn="r"/>
            <a:endParaRPr lang="en-US" sz="2000" smtClean="0"/>
          </a:p>
          <a:p>
            <a:pPr algn="r"/>
            <a:r>
              <a:rPr lang="en-US" sz="2000" smtClean="0"/>
              <a:t>(Theo </a:t>
            </a:r>
            <a:r>
              <a:rPr lang="en-US" sz="2000" i="1" smtClean="0"/>
              <a:t>truyện kể cho bé mầm non</a:t>
            </a:r>
            <a:r>
              <a:rPr lang="en-US" sz="2000" smtClean="0"/>
              <a:t>, tập 3)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633046" y="455601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Chia 3 đoạn</a:t>
            </a:r>
            <a:endParaRPr lang="en-US" sz="1800">
              <a:solidFill>
                <a:srgbClr val="0418A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1985" y="1441386"/>
            <a:ext cx="407336" cy="338554"/>
            <a:chOff x="4245430" y="1358049"/>
            <a:chExt cx="407336" cy="338554"/>
          </a:xfrm>
        </p:grpSpPr>
        <p:grpSp>
          <p:nvGrpSpPr>
            <p:cNvPr id="11" name="Group 10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354286" y="135804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87216" y="3089316"/>
            <a:ext cx="407336" cy="338554"/>
            <a:chOff x="4245430" y="1358049"/>
            <a:chExt cx="407336" cy="338554"/>
          </a:xfrm>
        </p:grpSpPr>
        <p:grpSp>
          <p:nvGrpSpPr>
            <p:cNvPr id="18" name="Group 17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354286" y="135804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55327" y="3427870"/>
            <a:ext cx="407336" cy="338554"/>
            <a:chOff x="4245430" y="1358049"/>
            <a:chExt cx="407336" cy="338554"/>
          </a:xfrm>
        </p:grpSpPr>
        <p:grpSp>
          <p:nvGrpSpPr>
            <p:cNvPr id="23" name="Group 22"/>
            <p:cNvGrpSpPr/>
            <p:nvPr/>
          </p:nvGrpSpPr>
          <p:grpSpPr>
            <a:xfrm>
              <a:off x="4245430" y="1441342"/>
              <a:ext cx="163284" cy="255261"/>
              <a:chOff x="4245430" y="1441342"/>
              <a:chExt cx="163284" cy="255261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4245430" y="1441342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4299858" y="1450659"/>
                <a:ext cx="108856" cy="2459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4354286" y="135804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8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74" y="1432069"/>
            <a:ext cx="2241126" cy="232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Đôi tai xấu xí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368106" y="739582"/>
            <a:ext cx="63240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	</a:t>
            </a:r>
            <a:r>
              <a:rPr lang="en-US" sz="2200" smtClean="0"/>
              <a:t>Thỏ có đôi tai dài và to. Bị bạn bè chê, thỏ buồn lắm. Thỏ bố động viên : “Rồi con sẽ thấy tai mình rất đẹp”.</a:t>
            </a:r>
          </a:p>
          <a:p>
            <a:r>
              <a:rPr lang="en-US" sz="2200"/>
              <a:t>	</a:t>
            </a:r>
            <a:r>
              <a:rPr lang="en-US" sz="2200" smtClean="0"/>
              <a:t>Một lần, thỏ và các bạn đi chơi xa, quên khuấy đường về. Ai cũng hoảng sợ. Thỏ chợt dỏng tai : “Suỵt! Có tiếng bố tớ gọi”. Cả nhóm đi theo hướng có tiếng gọi. Tất cả về được tới nhà. Các bạn tấm tắc khen tai thỏ thật tuyệt.</a:t>
            </a:r>
          </a:p>
          <a:p>
            <a:r>
              <a:rPr lang="en-US" sz="2200"/>
              <a:t>	</a:t>
            </a:r>
            <a:r>
              <a:rPr lang="en-US" sz="2200" smtClean="0"/>
              <a:t>Từ đó, thỏ không còn buồn vì đôi tai nữa</a:t>
            </a:r>
            <a:r>
              <a:rPr lang="en-US" sz="2400" smtClean="0"/>
              <a:t>.</a:t>
            </a:r>
          </a:p>
          <a:p>
            <a:pPr algn="r"/>
            <a:endParaRPr lang="en-US" sz="2000" smtClean="0"/>
          </a:p>
          <a:p>
            <a:pPr algn="r"/>
            <a:r>
              <a:rPr lang="en-US" sz="2000" smtClean="0"/>
              <a:t>(Theo </a:t>
            </a:r>
            <a:r>
              <a:rPr lang="en-US" sz="2000" i="1" smtClean="0"/>
              <a:t>truyện kể cho bé mầm non</a:t>
            </a:r>
            <a:r>
              <a:rPr lang="en-US" sz="2000" smtClean="0"/>
              <a:t>, tập 3)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368106" y="4475624"/>
            <a:ext cx="1279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</a:rPr>
              <a:t>Giải nghĩa:   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3992" y="4475624"/>
            <a:ext cx="6203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418AC"/>
                </a:solidFill>
              </a:rPr>
              <a:t>+ động viên: </a:t>
            </a:r>
            <a:r>
              <a:rPr lang="en-US" sz="1600" smtClean="0">
                <a:solidFill>
                  <a:schemeClr val="tx1"/>
                </a:solidFill>
              </a:rPr>
              <a:t>làm cho người khác vui lên  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3992" y="4478187"/>
            <a:ext cx="62031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418AC"/>
                </a:solidFill>
              </a:rPr>
              <a:t>+ quên khuấy: </a:t>
            </a:r>
            <a:r>
              <a:rPr lang="en-US" sz="1600" smtClean="0">
                <a:solidFill>
                  <a:schemeClr val="tx1"/>
                </a:solidFill>
              </a:rPr>
              <a:t>quên hẳn đi , không nghĩ đến nữa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2" y="4480750"/>
            <a:ext cx="62031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418AC"/>
                </a:solidFill>
              </a:rPr>
              <a:t>+ suỵt: </a:t>
            </a:r>
            <a:r>
              <a:rPr lang="en-US" sz="1600" smtClean="0">
                <a:solidFill>
                  <a:schemeClr val="tx1"/>
                </a:solidFill>
              </a:rPr>
              <a:t>tiếng nói có thể kèm theo cử chỉ nhắc người khác im lặng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2" y="4459635"/>
            <a:ext cx="62031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418AC"/>
                </a:solidFill>
              </a:rPr>
              <a:t>+ tấm tắc: </a:t>
            </a:r>
            <a:r>
              <a:rPr lang="en-US" sz="1600" smtClean="0">
                <a:solidFill>
                  <a:schemeClr val="tx1"/>
                </a:solidFill>
              </a:rPr>
              <a:t>luôn miệng khen ngợi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603</Words>
  <PresentationFormat>On-screen Show (16:9)</PresentationFormat>
  <Paragraphs>128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Lato</vt:lpstr>
      <vt:lpstr>Quicksand Medium</vt:lpstr>
      <vt:lpstr>Times New Roman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2021-01-13T14:52:18Z</dcterms:modified>
</cp:coreProperties>
</file>