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81" r:id="rId3"/>
    <p:sldId id="264" r:id="rId4"/>
    <p:sldId id="282" r:id="rId5"/>
    <p:sldId id="283" r:id="rId6"/>
    <p:sldId id="293" r:id="rId7"/>
    <p:sldId id="284" r:id="rId8"/>
    <p:sldId id="285" r:id="rId9"/>
    <p:sldId id="296" r:id="rId10"/>
    <p:sldId id="295" r:id="rId11"/>
    <p:sldId id="297" r:id="rId12"/>
    <p:sldId id="288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CC00"/>
    <a:srgbClr val="CC9900"/>
    <a:srgbClr val="FFFF99"/>
    <a:srgbClr val="FFFF66"/>
    <a:srgbClr val="F4F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92" d="100"/>
          <a:sy n="92" d="100"/>
        </p:scale>
        <p:origin x="198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1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AFB95-7188-438B-A0DF-154E556322D7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92056-FDB4-498D-9E0D-02E3082A4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6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04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00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83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88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46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35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59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lIns="34285" tIns="17142" rIns="34285" bIns="17142"/>
          <a:lstStyle/>
          <a:p>
            <a:fld id="{D15044BE-B3F3-4258-B55D-9238C2EBFDF1}" type="datetimeFigureOut">
              <a:rPr lang="en-US" smtClean="0"/>
              <a:pPr/>
              <a:t>31/08/2021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4767265"/>
            <a:ext cx="2895600" cy="273844"/>
          </a:xfrm>
          <a:prstGeom prst="rect">
            <a:avLst/>
          </a:prstGeom>
        </p:spPr>
        <p:txBody>
          <a:bodyPr lIns="34285" tIns="17142" rIns="34285" bIns="17142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2" y="4767265"/>
            <a:ext cx="2133600" cy="273844"/>
          </a:xfrm>
          <a:prstGeom prst="rect">
            <a:avLst/>
          </a:prstGeom>
        </p:spPr>
        <p:txBody>
          <a:bodyPr lIns="34285" tIns="17142" rIns="34285" bIns="17142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34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05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1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67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3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7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7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9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71C8-FB1C-4E4D-BD75-0B4E1AA0009C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65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071C8-FB1C-4E4D-BD75-0B4E1AA0009C}" type="datetimeFigureOut">
              <a:rPr lang="en-US" smtClean="0"/>
              <a:t>31/08/2021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24065-35C8-411C-9A42-70FE8699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4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75" y="1571625"/>
            <a:ext cx="6858000" cy="565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7" rIns="34274" bIns="17137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300" b="1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2300" b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3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3</a:t>
            </a:r>
            <a:r>
              <a:rPr lang="en-US" sz="2300" b="1" smtClean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: PHƯƠNG TRÌNH. HỆ PHƯƠNG TRÌNH</a:t>
            </a:r>
            <a:endParaRPr lang="en-US" sz="2300" b="1" dirty="0">
              <a:solidFill>
                <a:srgbClr val="776249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2056" y="2628900"/>
            <a:ext cx="5918255" cy="4193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34274" tIns="17137" rIns="34274" bIns="17137" rtlCol="0">
            <a:spAutoFit/>
          </a:bodyPr>
          <a:lstStyle/>
          <a:p>
            <a:pPr algn="ctr"/>
            <a:r>
              <a:rPr lang="vi-VN" sz="2500" b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2500" b="1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</a:t>
            </a:r>
            <a:r>
              <a:rPr lang="vi-VN" sz="2500" b="1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</a:t>
            </a:r>
            <a:r>
              <a:rPr lang="en-US" sz="2500" b="1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 CƯƠNG VỀ PHƯƠNG TRÌNH</a:t>
            </a:r>
            <a:endParaRPr lang="en-US" sz="2500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042922" y="657225"/>
            <a:ext cx="839282" cy="640052"/>
            <a:chOff x="11186391" y="149817"/>
            <a:chExt cx="2238375" cy="1707027"/>
          </a:xfrm>
        </p:grpSpPr>
        <p:pic>
          <p:nvPicPr>
            <p:cNvPr id="7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4641538" y="628650"/>
            <a:ext cx="680210" cy="696830"/>
            <a:chOff x="12784885" y="859401"/>
            <a:chExt cx="1814128" cy="1858456"/>
          </a:xfrm>
        </p:grpSpPr>
        <p:sp>
          <p:nvSpPr>
            <p:cNvPr id="10" name="TextBox 9"/>
            <p:cNvSpPr txBox="1"/>
            <p:nvPr/>
          </p:nvSpPr>
          <p:spPr>
            <a:xfrm>
              <a:off x="12784885" y="859401"/>
              <a:ext cx="1814128" cy="984899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020902" y="1240451"/>
              <a:ext cx="1518335" cy="1477406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3000" smtClean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r>
                <a:rPr lang="en-US" sz="3000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0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043179" y="1288592"/>
            <a:ext cx="857895" cy="311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4274" tIns="17137" rIns="34274" bIns="17137" rtlCol="0">
            <a:spAutoFit/>
          </a:bodyPr>
          <a:lstStyle/>
          <a:p>
            <a:pPr algn="ctr"/>
            <a:r>
              <a:rPr lang="en-US" b="1" smtClean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ĐẠI SỐ</a:t>
            </a:r>
            <a:endParaRPr lang="en-US" b="1" dirty="0">
              <a:solidFill>
                <a:srgbClr val="135F82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pic>
        <p:nvPicPr>
          <p:cNvPr id="13" name="Picture 27">
            <a:extLst>
              <a:ext uri="{FF2B5EF4-FFF2-40B4-BE49-F238E27FC236}">
                <a16:creationId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947" y="537165"/>
            <a:ext cx="1269053" cy="1269219"/>
          </a:xfrm>
          <a:prstGeom prst="rect">
            <a:avLst/>
          </a:prstGeom>
        </p:spPr>
      </p:pic>
      <p:pic>
        <p:nvPicPr>
          <p:cNvPr id="14" name="Picture 34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80" y="527641"/>
            <a:ext cx="1182984" cy="11991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606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115113" y="536360"/>
            <a:ext cx="8771978" cy="4016590"/>
            <a:chOff x="992187" y="2564544"/>
            <a:chExt cx="22353091" cy="11355377"/>
          </a:xfrm>
          <a:solidFill>
            <a:srgbClr val="F4F8BA"/>
          </a:solidFill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6999"/>
              <a:ext cx="22200057" cy="11252922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  <a:grpFill/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105009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1500" b="1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3.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914195" y="1936772"/>
                <a:ext cx="3665578" cy="832023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sSup>
                        <m:sSupPr>
                          <m:ctrlP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</m:t>
                      </m:r>
                      <m:r>
                        <a:rPr lang="en-US" altLang="en-US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en-US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den>
                      </m:f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en-US" altLang="en-US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altLang="en-US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195" y="1936772"/>
                <a:ext cx="3665578" cy="8320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416573" y="129891"/>
            <a:ext cx="3889732" cy="406469"/>
            <a:chOff x="739068" y="1515168"/>
            <a:chExt cx="9473319" cy="18325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832573"/>
              <a:chOff x="739068" y="1515168"/>
              <a:chExt cx="8177919" cy="18325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41687"/>
              </a:xfrm>
              <a:prstGeom prst="rect">
                <a:avLst/>
              </a:pr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7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F7F9EBAE-1270-4FE9-99BC-9A6033427232}"/>
              </a:ext>
            </a:extLst>
          </p:cNvPr>
          <p:cNvSpPr/>
          <p:nvPr/>
        </p:nvSpPr>
        <p:spPr>
          <a:xfrm>
            <a:off x="5015848" y="3182305"/>
            <a:ext cx="1963565" cy="311624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4290" tIns="17145" rIns="34290" bIns="17145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vi-V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880898" y="1317487"/>
                <a:ext cx="796692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 </a:t>
                </a:r>
                <a:r>
                  <a:rPr lang="en-US" alt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đây</a:t>
                </a:r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tương</a:t>
                </a:r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đương</a:t>
                </a:r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pt</a:t>
                </a:r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altLang="en-US" sz="2400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24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</m:t>
                    </m:r>
                    <m:r>
                      <a:rPr lang="en-US" altLang="en-US" sz="24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m:rPr>
                        <m:nor/>
                      </m:rPr>
                      <a:rPr lang="en-US" altLang="en-US" sz="24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altLang="en-US" sz="24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altLang="en-US" sz="24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altLang="en-US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24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8" y="1317487"/>
                <a:ext cx="7966925" cy="461665"/>
              </a:xfrm>
              <a:prstGeom prst="rect">
                <a:avLst/>
              </a:prstGeom>
              <a:blipFill>
                <a:blip r:embed="rId4"/>
                <a:stretch>
                  <a:fillRect l="-1225" t="-11842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921122" y="2554335"/>
                <a:ext cx="3665578" cy="832023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sSup>
                        <m:sSupPr>
                          <m:ctrlP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</m:t>
                      </m:r>
                      <m:r>
                        <a:rPr lang="en-US" altLang="en-US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en-US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−9</m:t>
                          </m:r>
                        </m:den>
                      </m:f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en-US" altLang="en-US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altLang="en-US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122" y="2554335"/>
                <a:ext cx="3665578" cy="8320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Rectangle 57"/>
              <p:cNvSpPr/>
              <p:nvPr/>
            </p:nvSpPr>
            <p:spPr>
              <a:xfrm>
                <a:off x="979786" y="3171898"/>
                <a:ext cx="3665578" cy="832023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sSup>
                        <m:sSupPr>
                          <m:ctrlP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  </m:t>
                          </m:r>
                          <m: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</m:t>
                      </m:r>
                      <m:r>
                        <a:rPr lang="en-US" altLang="en-US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en-US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den>
                      </m:f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en-US" altLang="en-US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altLang="en-US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786" y="3171898"/>
                <a:ext cx="3665578" cy="8320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Rectangle 75"/>
              <p:cNvSpPr/>
              <p:nvPr/>
            </p:nvSpPr>
            <p:spPr>
              <a:xfrm>
                <a:off x="861066" y="3815695"/>
                <a:ext cx="4082864" cy="657039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sSup>
                        <m:sSupPr>
                          <m:ctrlP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</m:t>
                      </m:r>
                      <m:r>
                        <a:rPr lang="en-US" altLang="en-US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en-US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en-US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en-US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rad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alt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en-US" altLang="en-US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en-US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en-US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rad>
                    </m:oMath>
                  </m:oMathPara>
                </a14:m>
                <a:endParaRPr lang="en-US" altLang="en-US" u="sng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6" y="3815695"/>
                <a:ext cx="4082864" cy="6570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val 56"/>
          <p:cNvSpPr/>
          <p:nvPr/>
        </p:nvSpPr>
        <p:spPr>
          <a:xfrm>
            <a:off x="921116" y="3225363"/>
            <a:ext cx="347532" cy="40220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C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9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6" grpId="0"/>
      <p:bldP spid="58" grpId="0"/>
      <p:bldP spid="76" grpId="0"/>
      <p:bldP spid="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84763" y="1792861"/>
            <a:ext cx="8301338" cy="3129296"/>
            <a:chOff x="1205494" y="6941413"/>
            <a:chExt cx="22139783" cy="6545987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5" name="Rounded Rectangle 124"/>
            <p:cNvSpPr/>
            <p:nvPr/>
          </p:nvSpPr>
          <p:spPr>
            <a:xfrm>
              <a:off x="1209585" y="8569771"/>
              <a:ext cx="22135692" cy="4917629"/>
            </a:xfrm>
            <a:prstGeom prst="roundRect">
              <a:avLst>
                <a:gd name="adj" fmla="val 2239"/>
              </a:avLst>
            </a:prstGeom>
            <a:grpFill/>
            <a:ln w="19050"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3"/>
              <a:ext cx="3572977" cy="943970"/>
              <a:chOff x="1205494" y="6941413"/>
              <a:chExt cx="3572977" cy="943970"/>
            </a:xfrm>
            <a:grpFill/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733411" y="5685137"/>
                <a:ext cx="782728" cy="3307393"/>
              </a:xfrm>
              <a:prstGeom prst="round1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6" y="6941413"/>
                <a:ext cx="2720805" cy="9439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1700" b="1" dirty="0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giải</a:t>
                </a:r>
                <a:endParaRPr lang="en-US" sz="1700" b="1" dirty="0">
                  <a:solidFill>
                    <a:srgbClr val="FF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11346" y="520039"/>
            <a:ext cx="8817986" cy="983504"/>
            <a:chOff x="992187" y="2564544"/>
            <a:chExt cx="22470331" cy="1892528"/>
          </a:xfrm>
          <a:solidFill>
            <a:srgbClr val="F4F8BA"/>
          </a:solidFill>
        </p:grpSpPr>
        <p:sp>
          <p:nvSpPr>
            <p:cNvPr id="134" name="Rounded Rectangle 133"/>
            <p:cNvSpPr/>
            <p:nvPr/>
          </p:nvSpPr>
          <p:spPr bwMode="auto">
            <a:xfrm>
              <a:off x="1262461" y="2668441"/>
              <a:ext cx="22200057" cy="1788631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  <a:grpFill/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7"/>
                <a:ext cx="3173468" cy="71474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4</a:t>
                </a:r>
                <a:r>
                  <a:rPr lang="en-US" sz="15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59" name="Group 47"/>
          <p:cNvGrpSpPr/>
          <p:nvPr/>
        </p:nvGrpSpPr>
        <p:grpSpPr>
          <a:xfrm>
            <a:off x="614747" y="91169"/>
            <a:ext cx="3889732" cy="406469"/>
            <a:chOff x="739068" y="1515168"/>
            <a:chExt cx="9473319" cy="18325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832573"/>
              <a:chOff x="739068" y="1515168"/>
              <a:chExt cx="8177919" cy="18325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41687"/>
              </a:xfrm>
              <a:prstGeom prst="rect">
                <a:avLst/>
              </a:pr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7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/>
              <p:nvPr/>
            </p:nvSpPr>
            <p:spPr>
              <a:xfrm>
                <a:off x="380413" y="2769600"/>
                <a:ext cx="5061691" cy="1212127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r>
                  <a:rPr lang="en-US" sz="2400" spc="-56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spc="-56" dirty="0" err="1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Đk</a:t>
                </a:r>
                <a:r>
                  <a:rPr lang="en-US" sz="2400" spc="-56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i="1" spc="-56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≥</m:t>
                    </m:r>
                    <m:r>
                      <a:rPr lang="en-US" sz="2400" b="0" i="1" spc="-56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1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−1</m:t>
                        </m:r>
                      </m:e>
                    </m:rad>
                    <m:r>
                      <a:rPr lang="en-US" sz="2400" i="1" spc="-56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altLang="en-US" sz="24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  <m:r>
                      <a:rPr lang="en-US" altLang="en-US" sz="24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sz="2400" dirty="0" smtClean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sz="2400" i="1" spc="-56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→</m:t>
                    </m:r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i="1" spc="-56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altLang="en-US" sz="24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sz="2400" dirty="0"/>
                  <a:t>.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13" y="2769600"/>
                <a:ext cx="5061691" cy="1212127"/>
              </a:xfrm>
              <a:prstGeom prst="rect">
                <a:avLst/>
              </a:prstGeom>
              <a:blipFill>
                <a:blip r:embed="rId3"/>
                <a:stretch>
                  <a:fillRect l="-1564" t="-6030" b="-10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:a16="http://schemas.microsoft.com/office/drawing/2014/main" id="{F7F9EBAE-1270-4FE9-99BC-9A6033427232}"/>
              </a:ext>
            </a:extLst>
          </p:cNvPr>
          <p:cNvSpPr/>
          <p:nvPr/>
        </p:nvSpPr>
        <p:spPr>
          <a:xfrm>
            <a:off x="5015848" y="3182305"/>
            <a:ext cx="1963565" cy="311624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4290" tIns="17145" rIns="34290" bIns="17145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vi-V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291606" y="497540"/>
                <a:ext cx="5756448" cy="4964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Nghiệm </a:t>
                </a:r>
                <a:r>
                  <a:rPr lang="en-US" alt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pt</a:t>
                </a:r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2400" spc="-56" dirty="0"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2400" b="0" i="1" spc="-56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1</m:t>
                        </m:r>
                      </m:e>
                    </m:rad>
                    <m:r>
                      <a:rPr lang="en-US" sz="2400" i="1" spc="-56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altLang="en-US" sz="24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  <m:r>
                      <a:rPr lang="en-US" altLang="en-US" sz="24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sz="2400" dirty="0"/>
                  <a:t>.</a:t>
                </a:r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606" y="497540"/>
                <a:ext cx="5756448" cy="496418"/>
              </a:xfrm>
              <a:prstGeom prst="rect">
                <a:avLst/>
              </a:prstGeom>
              <a:blipFill>
                <a:blip r:embed="rId4"/>
                <a:stretch>
                  <a:fillRect l="-1695" t="-3704" b="-28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309013" y="925974"/>
            <a:ext cx="6463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/>
              <p:nvPr/>
            </p:nvSpPr>
            <p:spPr>
              <a:xfrm>
                <a:off x="364613" y="3968971"/>
                <a:ext cx="8315089" cy="773289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điều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kiện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i="1" spc="-56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≥1 </m:t>
                    </m:r>
                    <m:r>
                      <a:rPr lang="en-US" sz="2400" b="0" i="1" spc="-56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𝑡h</m:t>
                    </m:r>
                    <m:r>
                      <a:rPr lang="en-US" sz="2400" b="0" i="1" spc="-56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ì </m:t>
                    </m:r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i="1" spc="-56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altLang="en-US" sz="24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  <m:r>
                      <a:rPr lang="en-US" altLang="en-US" sz="24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loại</a:t>
                </a:r>
              </a:p>
              <a:p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vô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13" y="3968971"/>
                <a:ext cx="8315089" cy="773289"/>
              </a:xfrm>
              <a:prstGeom prst="rect">
                <a:avLst/>
              </a:prstGeom>
              <a:blipFill>
                <a:blip r:embed="rId5"/>
                <a:stretch>
                  <a:fillRect l="-1833" t="-10236" b="-20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Rectangle 45"/>
              <p:cNvSpPr/>
              <p:nvPr/>
            </p:nvSpPr>
            <p:spPr>
              <a:xfrm>
                <a:off x="552205" y="1035578"/>
                <a:ext cx="1056390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spc="-56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en-US" b="1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r>
                  <a:rPr lang="en-GB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x=0</a:t>
                </a:r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05" y="1035578"/>
                <a:ext cx="1056390" cy="311624"/>
              </a:xfrm>
              <a:prstGeom prst="rect">
                <a:avLst/>
              </a:prstGeom>
              <a:blipFill>
                <a:blip r:embed="rId6"/>
                <a:stretch>
                  <a:fillRect l="-4624" t="-19608" b="-39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ctangle 46"/>
              <p:cNvSpPr/>
              <p:nvPr/>
            </p:nvSpPr>
            <p:spPr>
              <a:xfrm>
                <a:off x="5175464" y="1029848"/>
                <a:ext cx="1872589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spc="-56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D</m:t>
                    </m:r>
                    <m:r>
                      <m:rPr>
                        <m:nor/>
                      </m:rPr>
                      <a:rPr lang="en-US" b="1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r>
                  <a:rPr lang="en-GB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PT </a:t>
                </a:r>
                <a:r>
                  <a:rPr lang="en-GB" dirty="0" err="1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vô</a:t>
                </a:r>
                <a:r>
                  <a:rPr lang="en-GB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GB" dirty="0" err="1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nghiệm</a:t>
                </a:r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5464" y="1029848"/>
                <a:ext cx="1872589" cy="311624"/>
              </a:xfrm>
              <a:prstGeom prst="rect">
                <a:avLst/>
              </a:prstGeom>
              <a:blipFill>
                <a:blip r:embed="rId7"/>
                <a:stretch>
                  <a:fillRect l="-2606" t="-19608" b="-39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tangle 47"/>
              <p:cNvSpPr/>
              <p:nvPr/>
            </p:nvSpPr>
            <p:spPr>
              <a:xfrm>
                <a:off x="3634378" y="1047951"/>
                <a:ext cx="1056390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i="0" spc="-56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C</m:t>
                    </m:r>
                    <m:r>
                      <m:rPr>
                        <m:nor/>
                      </m:rPr>
                      <a:rPr lang="en-US" b="1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r>
                  <a:rPr lang="en-GB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x=1</a:t>
                </a:r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4378" y="1047951"/>
                <a:ext cx="1056390" cy="311624"/>
              </a:xfrm>
              <a:prstGeom prst="rect">
                <a:avLst/>
              </a:prstGeom>
              <a:blipFill>
                <a:blip r:embed="rId8"/>
                <a:stretch>
                  <a:fillRect l="-4624" t="-19608" b="-39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Rectangle 48"/>
              <p:cNvSpPr/>
              <p:nvPr/>
            </p:nvSpPr>
            <p:spPr>
              <a:xfrm>
                <a:off x="2147919" y="1047951"/>
                <a:ext cx="1056390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i="0" spc="-56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b="1" spc="-56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r>
                  <a:rPr lang="en-GB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x=-1</a:t>
                </a:r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7919" y="1047951"/>
                <a:ext cx="1056390" cy="311624"/>
              </a:xfrm>
              <a:prstGeom prst="rect">
                <a:avLst/>
              </a:prstGeom>
              <a:blipFill>
                <a:blip r:embed="rId9"/>
                <a:stretch>
                  <a:fillRect l="-4598" t="-19608" b="-39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Oval 52"/>
          <p:cNvSpPr/>
          <p:nvPr/>
        </p:nvSpPr>
        <p:spPr>
          <a:xfrm>
            <a:off x="5072487" y="972017"/>
            <a:ext cx="402207" cy="40220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74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52" grpId="0"/>
      <p:bldP spid="51" grpId="0"/>
      <p:bldP spid="46" grpId="0"/>
      <p:bldP spid="47" grpId="0"/>
      <p:bldP spid="48" grpId="0"/>
      <p:bldP spid="49" grpId="0"/>
      <p:bldP spid="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914400" y="1714500"/>
            <a:ext cx="7696200" cy="83099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i="1" dirty="0"/>
              <a:t>Hai </a:t>
            </a:r>
            <a:r>
              <a:rPr lang="en-US" sz="2400" i="1" dirty="0" err="1"/>
              <a:t>phương</a:t>
            </a:r>
            <a:r>
              <a:rPr lang="en-US" sz="2400" i="1" dirty="0"/>
              <a:t> </a:t>
            </a:r>
            <a:r>
              <a:rPr lang="en-US" sz="2400" i="1" dirty="0" err="1"/>
              <a:t>trình</a:t>
            </a:r>
            <a:r>
              <a:rPr lang="en-US" sz="2400" i="1" dirty="0"/>
              <a:t> </a:t>
            </a:r>
            <a:r>
              <a:rPr lang="en-US" sz="2400" i="1" dirty="0" err="1"/>
              <a:t>được</a:t>
            </a:r>
            <a:r>
              <a:rPr lang="en-US" sz="2400" i="1" dirty="0"/>
              <a:t> </a:t>
            </a:r>
            <a:r>
              <a:rPr lang="en-US" sz="2400" i="1" dirty="0" err="1"/>
              <a:t>gọi</a:t>
            </a:r>
            <a:r>
              <a:rPr lang="en-US" sz="2400" i="1" dirty="0"/>
              <a:t> </a:t>
            </a:r>
            <a:r>
              <a:rPr lang="en-US" sz="2400" i="1" dirty="0" err="1"/>
              <a:t>là</a:t>
            </a:r>
            <a:r>
              <a:rPr lang="en-US" sz="2400" i="1" dirty="0"/>
              <a:t> </a:t>
            </a:r>
            <a:r>
              <a:rPr lang="en-US" sz="2400" b="1" i="1" dirty="0" err="1"/>
              <a:t>tương</a:t>
            </a:r>
            <a:r>
              <a:rPr lang="en-US" sz="2400" b="1" i="1" dirty="0"/>
              <a:t> </a:t>
            </a:r>
            <a:r>
              <a:rPr lang="en-US" sz="2400" b="1" i="1" dirty="0" err="1"/>
              <a:t>đương</a:t>
            </a:r>
            <a:r>
              <a:rPr lang="en-US" sz="2400" i="1" dirty="0"/>
              <a:t> </a:t>
            </a:r>
            <a:r>
              <a:rPr lang="en-US" sz="2400" i="1" dirty="0" err="1"/>
              <a:t>khi</a:t>
            </a:r>
            <a:r>
              <a:rPr lang="en-US" sz="2400" i="1" dirty="0"/>
              <a:t> </a:t>
            </a:r>
            <a:r>
              <a:rPr lang="en-US" sz="2400" i="1" dirty="0" err="1"/>
              <a:t>chúng</a:t>
            </a:r>
            <a:r>
              <a:rPr lang="en-US" sz="2400" i="1" dirty="0"/>
              <a:t> </a:t>
            </a:r>
            <a:r>
              <a:rPr lang="en-US" sz="2400" i="1" dirty="0" err="1"/>
              <a:t>có</a:t>
            </a:r>
            <a:r>
              <a:rPr lang="en-US" sz="2400" i="1" dirty="0"/>
              <a:t> </a:t>
            </a:r>
            <a:r>
              <a:rPr lang="en-US" sz="2400" i="1" dirty="0" err="1"/>
              <a:t>cùng</a:t>
            </a:r>
            <a:r>
              <a:rPr lang="en-US" sz="2400" i="1" dirty="0"/>
              <a:t> </a:t>
            </a:r>
            <a:r>
              <a:rPr lang="en-US" sz="2400" i="1" dirty="0" err="1"/>
              <a:t>tập</a:t>
            </a:r>
            <a:r>
              <a:rPr lang="en-US" sz="2400" i="1" dirty="0"/>
              <a:t> </a:t>
            </a:r>
            <a:r>
              <a:rPr lang="en-US" sz="2400" i="1" dirty="0" err="1"/>
              <a:t>nghiệm</a:t>
            </a:r>
            <a:endParaRPr lang="en-US" sz="2400" i="1" dirty="0"/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425700" y="2400300"/>
            <a:ext cx="4999038" cy="962025"/>
            <a:chOff x="1213" y="2016"/>
            <a:chExt cx="3149" cy="808"/>
          </a:xfrm>
        </p:grpSpPr>
        <p:graphicFrame>
          <p:nvGraphicFramePr>
            <p:cNvPr id="7174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40569273"/>
                </p:ext>
              </p:extLst>
            </p:nvPr>
          </p:nvGraphicFramePr>
          <p:xfrm>
            <a:off x="2901" y="2016"/>
            <a:ext cx="1461" cy="8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82" name="Equation" r:id="rId3" imgW="711000" imgH="393480" progId="Equation.DSMT4">
                    <p:embed/>
                  </p:oleObj>
                </mc:Choice>
                <mc:Fallback>
                  <p:oleObj name="Equation" r:id="rId3" imgW="7110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1" y="2016"/>
                          <a:ext cx="1461" cy="8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5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51348874"/>
                </p:ext>
              </p:extLst>
            </p:nvPr>
          </p:nvGraphicFramePr>
          <p:xfrm>
            <a:off x="1213" y="2208"/>
            <a:ext cx="1304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83" name="Equation" r:id="rId5" imgW="634680" imgH="177480" progId="Equation.DSMT4">
                    <p:embed/>
                  </p:oleObj>
                </mc:Choice>
                <mc:Fallback>
                  <p:oleObj name="Equation" r:id="rId5" imgW="634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3" y="2208"/>
                          <a:ext cx="1304" cy="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2785" name="Object 17"/>
          <p:cNvGraphicFramePr>
            <a:graphicFrameLocks noChangeAspect="1"/>
          </p:cNvGraphicFramePr>
          <p:nvPr/>
        </p:nvGraphicFramePr>
        <p:xfrm>
          <a:off x="1600201" y="3745707"/>
          <a:ext cx="1781175" cy="1054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4" name="Equation" r:id="rId7" imgW="545760" imgH="431640" progId="Equation.DSMT4">
                  <p:embed/>
                </p:oleObj>
              </mc:Choice>
              <mc:Fallback>
                <p:oleObj name="Equation" r:id="rId7" imgW="5457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1" y="3745707"/>
                        <a:ext cx="1781175" cy="10548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6" name="Object 18"/>
          <p:cNvGraphicFramePr>
            <a:graphicFrameLocks noChangeAspect="1"/>
          </p:cNvGraphicFramePr>
          <p:nvPr/>
        </p:nvGraphicFramePr>
        <p:xfrm>
          <a:off x="5708651" y="3714750"/>
          <a:ext cx="1947863" cy="1054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5" name="Equation" r:id="rId9" imgW="596880" imgH="431640" progId="Equation.DSMT4">
                  <p:embed/>
                </p:oleObj>
              </mc:Choice>
              <mc:Fallback>
                <p:oleObj name="Equation" r:id="rId9" imgW="5968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8651" y="3714750"/>
                        <a:ext cx="1947863" cy="10548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7" name="Object 19"/>
          <p:cNvGraphicFramePr>
            <a:graphicFrameLocks noChangeAspect="1"/>
          </p:cNvGraphicFramePr>
          <p:nvPr/>
        </p:nvGraphicFramePr>
        <p:xfrm>
          <a:off x="4038601" y="3486150"/>
          <a:ext cx="1408113" cy="434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6" name="Equation" r:id="rId11" imgW="431640" imgH="177480" progId="Equation.DSMT4">
                  <p:embed/>
                </p:oleObj>
              </mc:Choice>
              <mc:Fallback>
                <p:oleObj name="Equation" r:id="rId11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1" y="3486150"/>
                        <a:ext cx="1408113" cy="434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012493"/>
              </p:ext>
            </p:extLst>
          </p:nvPr>
        </p:nvGraphicFramePr>
        <p:xfrm>
          <a:off x="4478337" y="2686050"/>
          <a:ext cx="7032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7" name="Equation" r:id="rId13" imgW="215640" imgH="152280" progId="Equation.DSMT4">
                  <p:embed/>
                </p:oleObj>
              </mc:Choice>
              <mc:Fallback>
                <p:oleObj name="Equation" r:id="rId13" imgW="2156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8337" y="2686050"/>
                        <a:ext cx="7032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8261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 smtClean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II.PHƯƠNG TRÌNH TƯƠNG ĐƯƠNG VÀ PHƯƠNG TRÌNH HỆ QUẢ</a:t>
            </a:r>
            <a:endParaRPr lang="en-US" altLang="en-US" sz="2000" b="1" u="sng">
              <a:solidFill>
                <a:srgbClr val="145F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123950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1.Phương </a:t>
            </a:r>
            <a:r>
              <a:rPr lang="en-US" alt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endParaRPr lang="en-US" altLang="en-US" sz="2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685800" y="2686050"/>
            <a:ext cx="1371600" cy="3429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i="1">
                <a:solidFill>
                  <a:schemeClr val="bg1"/>
                </a:solidFill>
              </a:rPr>
              <a:t>Ví dụ</a:t>
            </a:r>
          </a:p>
        </p:txBody>
      </p:sp>
    </p:spTree>
    <p:extLst>
      <p:ext uri="{BB962C8B-B14F-4D97-AF65-F5344CB8AC3E}">
        <p14:creationId xmlns:p14="http://schemas.microsoft.com/office/powerpoint/2010/main" val="261952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8261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 smtClean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II.PHƯƠNG TRÌNH TƯƠNG ĐƯƠNG VÀ PHƯƠNG TRÌNH HỆ QUẢ</a:t>
            </a:r>
            <a:endParaRPr lang="en-US" altLang="en-US" sz="2000" b="1" u="sng">
              <a:solidFill>
                <a:srgbClr val="145F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123950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1.Phương trình tương đương</a:t>
            </a:r>
            <a:endParaRPr lang="en-US" altLang="en-US" sz="2000" b="1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914400" y="2000250"/>
            <a:ext cx="7696200" cy="461665"/>
          </a:xfrm>
          <a:prstGeom prst="rect">
            <a:avLst/>
          </a:prstGeom>
          <a:solidFill>
            <a:srgbClr val="99CCFF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i="1"/>
              <a:t>Kiểm tra xem 2 phương trình sau có tương đương ?</a:t>
            </a:r>
          </a:p>
        </p:txBody>
      </p:sp>
      <p:graphicFrame>
        <p:nvGraphicFramePr>
          <p:cNvPr id="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241325"/>
              </p:ext>
            </p:extLst>
          </p:nvPr>
        </p:nvGraphicFramePr>
        <p:xfrm>
          <a:off x="4962525" y="2400300"/>
          <a:ext cx="352107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" name="Equation" r:id="rId3" imgW="1079280" imgH="393480" progId="Equation.DSMT4">
                  <p:embed/>
                </p:oleObj>
              </mc:Choice>
              <mc:Fallback>
                <p:oleObj name="Equation" r:id="rId3" imgW="1079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2525" y="2400300"/>
                        <a:ext cx="3521075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1995002"/>
              </p:ext>
            </p:extLst>
          </p:nvPr>
        </p:nvGraphicFramePr>
        <p:xfrm>
          <a:off x="1262063" y="2568575"/>
          <a:ext cx="28987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8" name="Equation" r:id="rId5" imgW="888840" imgH="228600" progId="Equation.DSMT4">
                  <p:embed/>
                </p:oleObj>
              </mc:Choice>
              <mc:Fallback>
                <p:oleObj name="Equation" r:id="rId5" imgW="888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2568575"/>
                        <a:ext cx="28987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6"/>
          <p:cNvGraphicFramePr>
            <a:graphicFrameLocks noChangeAspect="1"/>
          </p:cNvGraphicFramePr>
          <p:nvPr/>
        </p:nvGraphicFramePr>
        <p:xfrm>
          <a:off x="1373189" y="3962400"/>
          <a:ext cx="2236787" cy="620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9" name="Equation" r:id="rId7" imgW="685800" imgH="253800" progId="Equation.DSMT4">
                  <p:embed/>
                </p:oleObj>
              </mc:Choice>
              <mc:Fallback>
                <p:oleObj name="Equation" r:id="rId7" imgW="685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9" y="3962400"/>
                        <a:ext cx="2236787" cy="620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7"/>
          <p:cNvGraphicFramePr>
            <a:graphicFrameLocks noChangeAspect="1"/>
          </p:cNvGraphicFramePr>
          <p:nvPr/>
        </p:nvGraphicFramePr>
        <p:xfrm>
          <a:off x="5481638" y="3931444"/>
          <a:ext cx="2403475" cy="620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0" name="Equation" r:id="rId9" imgW="736560" imgH="253800" progId="Equation.DSMT4">
                  <p:embed/>
                </p:oleObj>
              </mc:Choice>
              <mc:Fallback>
                <p:oleObj name="Equation" r:id="rId9" imgW="7365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1638" y="3931444"/>
                        <a:ext cx="2403475" cy="620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415022"/>
              </p:ext>
            </p:extLst>
          </p:nvPr>
        </p:nvGraphicFramePr>
        <p:xfrm>
          <a:off x="4038601" y="3584971"/>
          <a:ext cx="1408113" cy="434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1" name="Equation" r:id="rId11" imgW="431640" imgH="177480" progId="Equation.DSMT4">
                  <p:embed/>
                </p:oleObj>
              </mc:Choice>
              <mc:Fallback>
                <p:oleObj name="Equation" r:id="rId11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1" y="3584971"/>
                        <a:ext cx="1408113" cy="434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533400" y="1543050"/>
            <a:ext cx="1524000" cy="3429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i="1">
                <a:solidFill>
                  <a:schemeClr val="bg1"/>
                </a:solidFill>
              </a:rPr>
              <a:t>Ví dụ</a:t>
            </a:r>
          </a:p>
        </p:txBody>
      </p:sp>
    </p:spTree>
    <p:extLst>
      <p:ext uri="{BB962C8B-B14F-4D97-AF65-F5344CB8AC3E}">
        <p14:creationId xmlns:p14="http://schemas.microsoft.com/office/powerpoint/2010/main" val="316915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177" y="308967"/>
            <a:ext cx="8261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 dirty="0" smtClean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II.PHƯƠNG TRÌNH TƯƠNG ĐƯƠNG VÀ PHƯƠNG TRÌNH HỆ QUẢ</a:t>
            </a:r>
            <a:endParaRPr lang="en-US" altLang="en-US" sz="2000" b="1" u="sng" dirty="0">
              <a:solidFill>
                <a:srgbClr val="145F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477" y="742950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2.Phép </a:t>
            </a:r>
            <a:r>
              <a:rPr lang="en-US" alt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endParaRPr lang="en-US" altLang="en-US" sz="2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33400" y="1809750"/>
            <a:ext cx="8305800" cy="1676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i="1" dirty="0" err="1"/>
              <a:t>Nếu</a:t>
            </a:r>
            <a:r>
              <a:rPr lang="en-US" sz="2000" i="1" dirty="0"/>
              <a:t> </a:t>
            </a:r>
            <a:r>
              <a:rPr lang="en-US" sz="2000" i="1" dirty="0" err="1"/>
              <a:t>thực</a:t>
            </a:r>
            <a:r>
              <a:rPr lang="en-US" sz="2000" i="1" dirty="0"/>
              <a:t> </a:t>
            </a:r>
            <a:r>
              <a:rPr lang="en-US" sz="2000" i="1" dirty="0" err="1"/>
              <a:t>hiện</a:t>
            </a:r>
            <a:r>
              <a:rPr lang="en-US" sz="2000" i="1" dirty="0"/>
              <a:t> </a:t>
            </a:r>
            <a:r>
              <a:rPr lang="en-US" sz="2000" i="1" dirty="0" err="1"/>
              <a:t>các</a:t>
            </a:r>
            <a:r>
              <a:rPr lang="en-US" sz="2000" i="1" dirty="0"/>
              <a:t> </a:t>
            </a:r>
            <a:r>
              <a:rPr lang="en-US" sz="2000" i="1" dirty="0" err="1"/>
              <a:t>phép</a:t>
            </a:r>
            <a:r>
              <a:rPr lang="en-US" sz="2000" i="1" dirty="0"/>
              <a:t> </a:t>
            </a:r>
            <a:r>
              <a:rPr lang="en-US" sz="2000" i="1" dirty="0" err="1"/>
              <a:t>biến</a:t>
            </a:r>
            <a:r>
              <a:rPr lang="en-US" sz="2000" i="1" dirty="0"/>
              <a:t> </a:t>
            </a:r>
            <a:r>
              <a:rPr lang="en-US" sz="2000" i="1" dirty="0" err="1"/>
              <a:t>đổi</a:t>
            </a:r>
            <a:r>
              <a:rPr lang="en-US" sz="2000" i="1" dirty="0"/>
              <a:t> </a:t>
            </a:r>
            <a:r>
              <a:rPr lang="en-US" sz="2000" i="1" dirty="0" err="1"/>
              <a:t>sau</a:t>
            </a:r>
            <a:r>
              <a:rPr lang="en-US" sz="2000" i="1" dirty="0"/>
              <a:t> </a:t>
            </a:r>
            <a:r>
              <a:rPr lang="en-US" sz="2000" i="1" dirty="0" err="1"/>
              <a:t>đây</a:t>
            </a:r>
            <a:r>
              <a:rPr lang="en-US" sz="2000" i="1" dirty="0"/>
              <a:t> </a:t>
            </a:r>
            <a:r>
              <a:rPr lang="en-US" sz="2000" i="1" dirty="0" err="1"/>
              <a:t>trên</a:t>
            </a:r>
            <a:r>
              <a:rPr lang="en-US" sz="2000" i="1" dirty="0"/>
              <a:t> </a:t>
            </a:r>
            <a:r>
              <a:rPr lang="en-US" sz="2000" i="1" dirty="0" err="1"/>
              <a:t>một</a:t>
            </a:r>
            <a:r>
              <a:rPr lang="en-US" sz="2000" i="1" dirty="0"/>
              <a:t> </a:t>
            </a:r>
            <a:r>
              <a:rPr lang="en-US" sz="2000" i="1" dirty="0" err="1"/>
              <a:t>phương</a:t>
            </a:r>
            <a:r>
              <a:rPr lang="en-US" sz="2000" i="1" dirty="0"/>
              <a:t> </a:t>
            </a:r>
            <a:r>
              <a:rPr lang="en-US" sz="2000" i="1" dirty="0" err="1"/>
              <a:t>trình</a:t>
            </a:r>
            <a:r>
              <a:rPr lang="en-US" sz="2000" i="1" dirty="0"/>
              <a:t> </a:t>
            </a:r>
            <a:r>
              <a:rPr lang="en-US" sz="2000" i="1" dirty="0" err="1"/>
              <a:t>mà</a:t>
            </a:r>
            <a:r>
              <a:rPr lang="en-US" sz="2000" i="1" dirty="0"/>
              <a:t> </a:t>
            </a:r>
            <a:r>
              <a:rPr lang="en-US" sz="2000" i="1" u="sng" dirty="0" err="1">
                <a:solidFill>
                  <a:srgbClr val="FF0000"/>
                </a:solidFill>
              </a:rPr>
              <a:t>không</a:t>
            </a:r>
            <a:r>
              <a:rPr lang="en-US" sz="2000" i="1" u="sng" dirty="0">
                <a:solidFill>
                  <a:srgbClr val="FF0000"/>
                </a:solidFill>
              </a:rPr>
              <a:t> </a:t>
            </a:r>
            <a:r>
              <a:rPr lang="en-US" sz="2000" i="1" u="sng" dirty="0" err="1">
                <a:solidFill>
                  <a:srgbClr val="FF0000"/>
                </a:solidFill>
              </a:rPr>
              <a:t>làm</a:t>
            </a:r>
            <a:r>
              <a:rPr lang="en-US" sz="2000" i="1" u="sng" dirty="0">
                <a:solidFill>
                  <a:srgbClr val="FF0000"/>
                </a:solidFill>
              </a:rPr>
              <a:t> </a:t>
            </a:r>
            <a:r>
              <a:rPr lang="en-US" sz="2000" i="1" u="sng" dirty="0" err="1">
                <a:solidFill>
                  <a:srgbClr val="FF0000"/>
                </a:solidFill>
              </a:rPr>
              <a:t>thay</a:t>
            </a:r>
            <a:r>
              <a:rPr lang="en-US" sz="2000" i="1" u="sng" dirty="0">
                <a:solidFill>
                  <a:srgbClr val="FF0000"/>
                </a:solidFill>
              </a:rPr>
              <a:t> </a:t>
            </a:r>
            <a:r>
              <a:rPr lang="en-US" sz="2000" i="1" u="sng" dirty="0" err="1">
                <a:solidFill>
                  <a:srgbClr val="FF0000"/>
                </a:solidFill>
              </a:rPr>
              <a:t>đổi</a:t>
            </a:r>
            <a:r>
              <a:rPr lang="en-US" sz="2000" i="1" u="sng" dirty="0">
                <a:solidFill>
                  <a:srgbClr val="FF0000"/>
                </a:solidFill>
              </a:rPr>
              <a:t> </a:t>
            </a:r>
            <a:r>
              <a:rPr lang="en-US" sz="2000" i="1" u="sng" dirty="0" err="1">
                <a:solidFill>
                  <a:srgbClr val="FF0000"/>
                </a:solidFill>
              </a:rPr>
              <a:t>điều</a:t>
            </a:r>
            <a:r>
              <a:rPr lang="en-US" sz="2000" i="1" u="sng" dirty="0">
                <a:solidFill>
                  <a:srgbClr val="FF0000"/>
                </a:solidFill>
              </a:rPr>
              <a:t> </a:t>
            </a:r>
            <a:r>
              <a:rPr lang="en-US" sz="2000" i="1" u="sng" dirty="0" err="1">
                <a:solidFill>
                  <a:srgbClr val="FF0000"/>
                </a:solidFill>
              </a:rPr>
              <a:t>kiện</a:t>
            </a:r>
            <a:r>
              <a:rPr lang="en-US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 err="1"/>
              <a:t>của</a:t>
            </a:r>
            <a:r>
              <a:rPr lang="en-US" sz="2000" i="1" dirty="0"/>
              <a:t> </a:t>
            </a:r>
            <a:r>
              <a:rPr lang="en-US" sz="2000" i="1" dirty="0" err="1"/>
              <a:t>nó</a:t>
            </a:r>
            <a:r>
              <a:rPr lang="en-US" sz="2000" i="1" dirty="0"/>
              <a:t> </a:t>
            </a:r>
            <a:r>
              <a:rPr lang="en-US" sz="2000" i="1" dirty="0" err="1"/>
              <a:t>thì</a:t>
            </a:r>
            <a:r>
              <a:rPr lang="en-US" sz="2000" i="1" dirty="0"/>
              <a:t> ta </a:t>
            </a:r>
            <a:r>
              <a:rPr lang="en-US" sz="2000" i="1" dirty="0" err="1"/>
              <a:t>được</a:t>
            </a:r>
            <a:r>
              <a:rPr lang="en-US" sz="2000" i="1" dirty="0"/>
              <a:t> </a:t>
            </a:r>
            <a:r>
              <a:rPr lang="en-US" sz="2000" i="1" dirty="0" err="1"/>
              <a:t>một</a:t>
            </a:r>
            <a:r>
              <a:rPr lang="en-US" sz="2000" i="1" dirty="0"/>
              <a:t> </a:t>
            </a:r>
            <a:r>
              <a:rPr lang="en-US" sz="2000" i="1" dirty="0" err="1"/>
              <a:t>phương</a:t>
            </a:r>
            <a:r>
              <a:rPr lang="en-US" sz="2000" i="1" dirty="0"/>
              <a:t> </a:t>
            </a:r>
            <a:r>
              <a:rPr lang="en-US" sz="2000" i="1" dirty="0" err="1"/>
              <a:t>trình</a:t>
            </a:r>
            <a:r>
              <a:rPr lang="en-US" sz="2000" i="1" dirty="0"/>
              <a:t> </a:t>
            </a:r>
            <a:r>
              <a:rPr lang="en-US" sz="2000" i="1" dirty="0" err="1"/>
              <a:t>mới</a:t>
            </a:r>
            <a:r>
              <a:rPr lang="en-US" sz="2000" i="1" dirty="0"/>
              <a:t> </a:t>
            </a:r>
            <a:r>
              <a:rPr lang="en-US" sz="2000" i="1" dirty="0" err="1"/>
              <a:t>tương</a:t>
            </a:r>
            <a:r>
              <a:rPr lang="en-US" sz="2000" i="1" dirty="0"/>
              <a:t> </a:t>
            </a:r>
            <a:r>
              <a:rPr lang="en-US" sz="2000" i="1" dirty="0" err="1"/>
              <a:t>đương</a:t>
            </a:r>
            <a:r>
              <a:rPr lang="en-US" sz="2000" i="1" dirty="0" smtClean="0"/>
              <a:t>.</a:t>
            </a:r>
          </a:p>
          <a:p>
            <a:pPr marL="457200" indent="-457200">
              <a:buAutoNum type="alphaLcParenR"/>
            </a:pPr>
            <a:r>
              <a:rPr lang="en-US" sz="2000" i="1" dirty="0" err="1" smtClean="0"/>
              <a:t>Cộng</a:t>
            </a:r>
            <a:r>
              <a:rPr lang="en-US" sz="2000" i="1" dirty="0" smtClean="0"/>
              <a:t> hay </a:t>
            </a:r>
            <a:r>
              <a:rPr lang="en-US" sz="2000" i="1" dirty="0" err="1" smtClean="0"/>
              <a:t>trừ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hai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vế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với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cùng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một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số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hoặc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cùng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một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biểu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thức</a:t>
            </a:r>
            <a:endParaRPr lang="en-US" sz="2000" i="1" dirty="0" smtClean="0"/>
          </a:p>
          <a:p>
            <a:pPr marL="457200" indent="-457200">
              <a:buAutoNum type="alphaLcParenR"/>
            </a:pPr>
            <a:r>
              <a:rPr lang="en-US" sz="2000" i="1" dirty="0" err="1" smtClean="0"/>
              <a:t>Nhân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hoặc</a:t>
            </a:r>
            <a:r>
              <a:rPr lang="en-US" sz="2000" i="1" dirty="0" smtClean="0"/>
              <a:t> chia </a:t>
            </a:r>
            <a:r>
              <a:rPr lang="en-US" sz="2000" i="1" dirty="0" err="1" smtClean="0"/>
              <a:t>hai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vế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với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cùng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một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số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khác</a:t>
            </a:r>
            <a:r>
              <a:rPr lang="en-US" sz="2000" i="1" dirty="0" smtClean="0"/>
              <a:t> 0 </a:t>
            </a:r>
            <a:r>
              <a:rPr lang="en-US" sz="2000" i="1" dirty="0" err="1" smtClean="0"/>
              <a:t>hoặc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với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cùng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một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biểu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thức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luôn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có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giá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trị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khác</a:t>
            </a:r>
            <a:r>
              <a:rPr lang="en-US" sz="2000" i="1" dirty="0" smtClean="0"/>
              <a:t> 0</a:t>
            </a:r>
            <a:endParaRPr lang="en-US" sz="2000" i="1" dirty="0"/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838200" y="1209675"/>
            <a:ext cx="1828800" cy="342900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rgbClr val="003B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solidFill>
                  <a:schemeClr val="bg1"/>
                </a:solidFill>
              </a:rPr>
              <a:t>Định lí</a:t>
            </a:r>
          </a:p>
        </p:txBody>
      </p:sp>
    </p:spTree>
    <p:extLst>
      <p:ext uri="{BB962C8B-B14F-4D97-AF65-F5344CB8AC3E}">
        <p14:creationId xmlns:p14="http://schemas.microsoft.com/office/powerpoint/2010/main" val="125263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8261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 smtClean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II.PHƯƠNG TRÌNH TƯƠNG ĐƯƠNG VÀ PHƯƠNG TRÌNH HỆ QUẢ</a:t>
            </a:r>
            <a:endParaRPr lang="en-US" altLang="en-US" sz="2000" b="1" u="sng">
              <a:solidFill>
                <a:srgbClr val="145F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914400" y="2000250"/>
            <a:ext cx="7696200" cy="46166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i="1"/>
              <a:t>Tìm sai lầm trong phép biến đổi tương đương</a:t>
            </a:r>
          </a:p>
        </p:txBody>
      </p:sp>
      <p:graphicFrame>
        <p:nvGraphicFramePr>
          <p:cNvPr id="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063893"/>
              </p:ext>
            </p:extLst>
          </p:nvPr>
        </p:nvGraphicFramePr>
        <p:xfrm>
          <a:off x="1555750" y="2532460"/>
          <a:ext cx="2863850" cy="725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0" name="Equation" r:id="rId3" imgW="1168200" imgH="393480" progId="Equation.DSMT4">
                  <p:embed/>
                </p:oleObj>
              </mc:Choice>
              <mc:Fallback>
                <p:oleObj name="Equation" r:id="rId3" imgW="1168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2532460"/>
                        <a:ext cx="2863850" cy="7250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7176"/>
              </p:ext>
            </p:extLst>
          </p:nvPr>
        </p:nvGraphicFramePr>
        <p:xfrm>
          <a:off x="762000" y="3486150"/>
          <a:ext cx="7048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1" name="Equation" r:id="rId5" imgW="215640" imgH="152280" progId="Equation.DSMT4">
                  <p:embed/>
                </p:oleObj>
              </mc:Choice>
              <mc:Fallback>
                <p:oleObj name="Equation" r:id="rId5" imgW="2156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486150"/>
                        <a:ext cx="70485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26"/>
          <p:cNvGrpSpPr>
            <a:grpSpLocks/>
          </p:cNvGrpSpPr>
          <p:nvPr/>
        </p:nvGrpSpPr>
        <p:grpSpPr bwMode="auto">
          <a:xfrm>
            <a:off x="2133600" y="3409950"/>
            <a:ext cx="1752600" cy="567005"/>
            <a:chOff x="2880" y="1968"/>
            <a:chExt cx="960" cy="720"/>
          </a:xfrm>
        </p:grpSpPr>
        <p:sp>
          <p:nvSpPr>
            <p:cNvPr id="13" name="Line 22"/>
            <p:cNvSpPr>
              <a:spLocks noChangeShapeType="1"/>
            </p:cNvSpPr>
            <p:nvPr/>
          </p:nvSpPr>
          <p:spPr bwMode="auto">
            <a:xfrm flipH="1">
              <a:off x="3504" y="1968"/>
              <a:ext cx="336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23"/>
            <p:cNvSpPr>
              <a:spLocks noChangeShapeType="1"/>
            </p:cNvSpPr>
            <p:nvPr/>
          </p:nvSpPr>
          <p:spPr bwMode="auto">
            <a:xfrm flipH="1">
              <a:off x="2880" y="1968"/>
              <a:ext cx="336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055555"/>
              </p:ext>
            </p:extLst>
          </p:nvPr>
        </p:nvGraphicFramePr>
        <p:xfrm>
          <a:off x="839788" y="4171950"/>
          <a:ext cx="1689341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2" name="Equation" r:id="rId7" imgW="571320" imgH="203040" progId="Equation.DSMT4">
                  <p:embed/>
                </p:oleObj>
              </mc:Choice>
              <mc:Fallback>
                <p:oleObj name="Equation" r:id="rId7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4171950"/>
                        <a:ext cx="1689341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123950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2.Phép biến đổi tương đương</a:t>
            </a:r>
            <a:endParaRPr lang="en-US" altLang="en-US" sz="2000" b="1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533400" y="1543050"/>
            <a:ext cx="1524000" cy="3429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i="1">
                <a:solidFill>
                  <a:schemeClr val="bg1"/>
                </a:solidFill>
              </a:rPr>
              <a:t>Ví dụ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220542"/>
              </p:ext>
            </p:extLst>
          </p:nvPr>
        </p:nvGraphicFramePr>
        <p:xfrm>
          <a:off x="1524000" y="3251468"/>
          <a:ext cx="2863850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3" name="Equation" r:id="rId9" imgW="1167893" imgH="393529" progId="Equation.DSMT4">
                  <p:embed/>
                </p:oleObj>
              </mc:Choice>
              <mc:Fallback>
                <p:oleObj name="Equation" r:id="rId9" imgW="1167893" imgH="393529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251468"/>
                        <a:ext cx="2863850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63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263430" y="2741758"/>
            <a:ext cx="8299804" cy="2281991"/>
            <a:chOff x="1205494" y="6941413"/>
            <a:chExt cx="22135692" cy="608610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5" name="Rounded Rectangle 124"/>
            <p:cNvSpPr/>
            <p:nvPr/>
          </p:nvSpPr>
          <p:spPr>
            <a:xfrm>
              <a:off x="1205494" y="8109885"/>
              <a:ext cx="22135692" cy="4917629"/>
            </a:xfrm>
            <a:prstGeom prst="roundRect">
              <a:avLst>
                <a:gd name="adj" fmla="val 2239"/>
              </a:avLst>
            </a:prstGeom>
            <a:grpFill/>
            <a:ln w="19050">
              <a:solidFill>
                <a:schemeClr val="tx2">
                  <a:lumMod val="40000"/>
                  <a:lumOff val="6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3"/>
              <a:ext cx="3572977" cy="943970"/>
              <a:chOff x="1205494" y="6941413"/>
              <a:chExt cx="3572977" cy="943970"/>
            </a:xfrm>
            <a:grpFill/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733411" y="5685137"/>
                <a:ext cx="782728" cy="3307393"/>
              </a:xfrm>
              <a:prstGeom prst="round1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6" y="6941413"/>
                <a:ext cx="2720805" cy="9439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1700" b="1" dirty="0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1700" b="1" dirty="0" err="1">
                    <a:solidFill>
                      <a:srgbClr val="FF0000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giải</a:t>
                </a:r>
                <a:endParaRPr lang="en-US" sz="1700" b="1" dirty="0">
                  <a:solidFill>
                    <a:srgbClr val="FF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grpFill/>
              <a:ln w="57150">
                <a:solidFill>
                  <a:schemeClr val="tx2">
                    <a:lumMod val="40000"/>
                    <a:lumOff val="6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95486" y="511510"/>
            <a:ext cx="8817986" cy="2125235"/>
            <a:chOff x="992187" y="2564544"/>
            <a:chExt cx="22470331" cy="4089529"/>
          </a:xfrm>
          <a:solidFill>
            <a:srgbClr val="F4F8BA"/>
          </a:solidFill>
        </p:grpSpPr>
        <p:sp>
          <p:nvSpPr>
            <p:cNvPr id="134" name="Rounded Rectangle 133"/>
            <p:cNvSpPr/>
            <p:nvPr/>
          </p:nvSpPr>
          <p:spPr bwMode="auto">
            <a:xfrm>
              <a:off x="1262461" y="2668441"/>
              <a:ext cx="22200057" cy="3985632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  <a:grpFill/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105009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1500" b="1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1.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59" name="Group 47"/>
          <p:cNvGrpSpPr/>
          <p:nvPr/>
        </p:nvGrpSpPr>
        <p:grpSpPr>
          <a:xfrm>
            <a:off x="614747" y="91169"/>
            <a:ext cx="3889732" cy="406469"/>
            <a:chOff x="739068" y="1515168"/>
            <a:chExt cx="9473319" cy="18325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832573"/>
              <a:chOff x="739068" y="1515168"/>
              <a:chExt cx="8177919" cy="18325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41687"/>
              </a:xfrm>
              <a:prstGeom prst="rect">
                <a:avLst/>
              </a:pr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7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/>
              <p:nvPr/>
            </p:nvSpPr>
            <p:spPr>
              <a:xfrm>
                <a:off x="369377" y="3338455"/>
                <a:ext cx="5061691" cy="403957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r>
                  <a:rPr lang="en-US" sz="2400" spc="-56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a) </a:t>
                </a:r>
                <a:r>
                  <a:rPr lang="en-US" sz="2400" spc="-56" dirty="0" err="1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Đúng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377" y="3338455"/>
                <a:ext cx="5061691" cy="403957"/>
              </a:xfrm>
              <a:prstGeom prst="rect">
                <a:avLst/>
              </a:prstGeom>
              <a:blipFill>
                <a:blip r:embed="rId3"/>
                <a:stretch>
                  <a:fillRect l="-3012" t="-19697" b="-4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:a16="http://schemas.microsoft.com/office/drawing/2014/main" id="{F7F9EBAE-1270-4FE9-99BC-9A6033427232}"/>
              </a:ext>
            </a:extLst>
          </p:cNvPr>
          <p:cNvSpPr/>
          <p:nvPr/>
        </p:nvSpPr>
        <p:spPr>
          <a:xfrm>
            <a:off x="5015848" y="3182305"/>
            <a:ext cx="1963565" cy="311624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4290" tIns="17145" rIns="34290" bIns="17145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vi-VN" dirty="0"/>
          </a:p>
        </p:txBody>
      </p:sp>
      <p:sp>
        <p:nvSpPr>
          <p:cNvPr id="3" name="Rectangle 2"/>
          <p:cNvSpPr/>
          <p:nvPr/>
        </p:nvSpPr>
        <p:spPr>
          <a:xfrm>
            <a:off x="1291606" y="497540"/>
            <a:ext cx="4849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hay Sai: 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309013" y="925974"/>
                <a:ext cx="8533426" cy="2005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Cho </a:t>
                </a:r>
                <a:r>
                  <a:rPr lang="en-US" alt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pt</a:t>
                </a:r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b="0" i="1" spc="-56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b="0" i="1" spc="-56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0" i="1" spc="-56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2400" b="0" i="1" spc="-56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+2</m:t>
                        </m:r>
                      </m:e>
                    </m:rad>
                    <m:r>
                      <a:rPr lang="en-US" sz="2400" b="0" i="1" spc="-56" smtClean="0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altLang="en-US" sz="2400" i="1" dirty="0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alt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/>
                  <a:t>.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Chuyển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+2</m:t>
                        </m:r>
                      </m:e>
                    </m:rad>
                  </m:oMath>
                </a14:m>
                <a:r>
                  <a:rPr lang="en-US" sz="2400" dirty="0" smtClean="0"/>
                  <a:t> sang </a:t>
                </a:r>
                <a:r>
                  <a:rPr lang="en-US" sz="2400" dirty="0" err="1" smtClean="0"/>
                  <a:t>vế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phải</a:t>
                </a:r>
                <a:r>
                  <a:rPr lang="en-US" sz="2400" dirty="0" smtClean="0"/>
                  <a:t> ta </a:t>
                </a:r>
              </a:p>
              <a:p>
                <a:r>
                  <a:rPr lang="en-US" sz="2400" dirty="0" err="1" smtClean="0"/>
                  <a:t>được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pt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tương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đương</a:t>
                </a:r>
                <a:r>
                  <a:rPr lang="en-US" sz="2400" dirty="0" smtClean="0"/>
                  <a:t> </a:t>
                </a: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US" alt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pt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0" i="0" spc="-56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3</m:t>
                    </m:r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2400" b="0" i="1" spc="-56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2</m:t>
                        </m:r>
                      </m:e>
                    </m:rad>
                    <m:r>
                      <a:rPr lang="en-US" sz="2400" i="1" spc="-56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altLang="en-US" sz="2400" i="1" dirty="0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alt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24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 smtClean="0"/>
                  <a:t>.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Lược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bỏ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2400" b="0" i="1" spc="-56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2400" i="1" spc="-56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/>
                  <a:t> </a:t>
                </a:r>
                <a:r>
                  <a:rPr lang="en-US" sz="2400" dirty="0" smtClean="0"/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ở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/>
                  <a:t>vế</a:t>
                </a:r>
                <a:r>
                  <a:rPr lang="en-US" sz="2400" dirty="0" smtClean="0"/>
                  <a:t>  </a:t>
                </a:r>
                <a:endParaRPr lang="en-US" sz="2400" dirty="0"/>
              </a:p>
              <a:p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ủa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2400" dirty="0" err="1" smtClean="0"/>
                  <a:t>được</a:t>
                </a:r>
                <a:r>
                  <a:rPr lang="en-US" sz="2400" dirty="0" smtClean="0"/>
                  <a:t> </a:t>
                </a:r>
                <a:r>
                  <a:rPr lang="en-US" sz="2400" dirty="0" err="1"/>
                  <a:t>pt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tương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đương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buAutoNum type="alphaLcParenR"/>
                </a:pPr>
                <a:endParaRPr lang="en-US" sz="2400" dirty="0"/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013" y="925974"/>
                <a:ext cx="8533426" cy="2005421"/>
              </a:xfrm>
              <a:prstGeom prst="rect">
                <a:avLst/>
              </a:prstGeom>
              <a:blipFill>
                <a:blip r:embed="rId4"/>
                <a:stretch>
                  <a:fillRect l="-1143" t="-1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/>
              <p:nvPr/>
            </p:nvSpPr>
            <p:spPr>
              <a:xfrm>
                <a:off x="365864" y="3794393"/>
                <a:ext cx="8315089" cy="117737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r>
                  <a:rPr lang="en-US" sz="2400" spc="-56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spc="-56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Sai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ì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ph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é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bi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ế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đổ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l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thay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đổ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đ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ề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u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ki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ệ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á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đị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nh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ủ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pt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lược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bỏ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pt</a:t>
                </a:r>
                <a14:m>
                  <m:oMath xmlns:m="http://schemas.openxmlformats.org/officeDocument/2006/math">
                    <m:r>
                      <a:rPr lang="en-US" sz="2400" b="0" i="0" spc="-56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:</m:t>
                    </m:r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i="1" spc="-56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altLang="en-US" sz="2400" i="1" dirty="0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alt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b="0" i="1" spc="-56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=0 </m:t>
                    </m:r>
                    <m:r>
                      <a:rPr lang="en-US" sz="2400" b="0" i="1" spc="-56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𝑣</m:t>
                    </m:r>
                    <m:r>
                      <a:rPr lang="en-US" sz="2400" b="0" i="1" spc="-56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à </m:t>
                    </m:r>
                    <m:r>
                      <a:rPr lang="en-US" sz="2400" b="0" i="1" spc="-56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i="1" spc="-56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3;</a:t>
                </a:r>
              </a:p>
              <a:p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pt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ban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đầu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b="0" i="1" spc="-56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=0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64" y="3794393"/>
                <a:ext cx="8315089" cy="1177374"/>
              </a:xfrm>
              <a:prstGeom prst="rect">
                <a:avLst/>
              </a:prstGeom>
              <a:blipFill>
                <a:blip r:embed="rId5"/>
                <a:stretch>
                  <a:fillRect l="-1833" t="-6186" b="-103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596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52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8261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 smtClean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II.PHƯƠNG TRÌNH TƯƠNG ĐƯƠNG VÀ PHƯƠNG TRÌNH HỆ QUẢ</a:t>
            </a:r>
            <a:endParaRPr lang="en-US" altLang="en-US" sz="2000" b="1" u="sng">
              <a:solidFill>
                <a:srgbClr val="145F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123950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3.Phương trình hệ quả</a:t>
            </a:r>
            <a:endParaRPr lang="en-US" altLang="en-US" sz="2000" b="1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1905000" y="2343150"/>
            <a:ext cx="1866900" cy="2301479"/>
            <a:chOff x="1200" y="1968"/>
            <a:chExt cx="1176" cy="1933"/>
          </a:xfrm>
        </p:grpSpPr>
        <p:graphicFrame>
          <p:nvGraphicFramePr>
            <p:cNvPr id="8" name="Object 14"/>
            <p:cNvGraphicFramePr>
              <a:graphicFrameLocks noChangeAspect="1"/>
            </p:cNvGraphicFramePr>
            <p:nvPr/>
          </p:nvGraphicFramePr>
          <p:xfrm>
            <a:off x="2064" y="3504"/>
            <a:ext cx="312" cy="3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29" name="Equation" r:id="rId3" imgW="139680" imgH="177480" progId="Equation.DSMT4">
                    <p:embed/>
                  </p:oleObj>
                </mc:Choice>
                <mc:Fallback>
                  <p:oleObj name="Equation" r:id="rId3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3504"/>
                          <a:ext cx="312" cy="3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Line 16"/>
            <p:cNvSpPr>
              <a:spLocks noChangeShapeType="1"/>
            </p:cNvSpPr>
            <p:nvPr/>
          </p:nvSpPr>
          <p:spPr bwMode="auto">
            <a:xfrm>
              <a:off x="1200" y="1968"/>
              <a:ext cx="960" cy="15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4953000" y="2343150"/>
            <a:ext cx="2209800" cy="2378869"/>
            <a:chOff x="3120" y="1968"/>
            <a:chExt cx="1392" cy="1998"/>
          </a:xfrm>
        </p:grpSpPr>
        <p:graphicFrame>
          <p:nvGraphicFramePr>
            <p:cNvPr id="11" name="Object 15"/>
            <p:cNvGraphicFramePr>
              <a:graphicFrameLocks noChangeAspect="1"/>
            </p:cNvGraphicFramePr>
            <p:nvPr/>
          </p:nvGraphicFramePr>
          <p:xfrm>
            <a:off x="3120" y="3456"/>
            <a:ext cx="369" cy="5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30" name="Equation" r:id="rId5" imgW="164880" imgH="228600" progId="Equation.DSMT4">
                    <p:embed/>
                  </p:oleObj>
                </mc:Choice>
                <mc:Fallback>
                  <p:oleObj name="Equation" r:id="rId5" imgW="1648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3456"/>
                          <a:ext cx="369" cy="5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Line 17"/>
            <p:cNvSpPr>
              <a:spLocks noChangeShapeType="1"/>
            </p:cNvSpPr>
            <p:nvPr/>
          </p:nvSpPr>
          <p:spPr bwMode="auto">
            <a:xfrm flipH="1">
              <a:off x="3360" y="1968"/>
              <a:ext cx="1152" cy="148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3" name="Object 18"/>
          <p:cNvGraphicFramePr>
            <a:graphicFrameLocks noChangeAspect="1"/>
          </p:cNvGraphicFramePr>
          <p:nvPr/>
        </p:nvGraphicFramePr>
        <p:xfrm>
          <a:off x="3962401" y="4239816"/>
          <a:ext cx="595313" cy="370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1" name="Equation" r:id="rId7" imgW="152280" imgH="126720" progId="Equation.DSMT4">
                  <p:embed/>
                </p:oleObj>
              </mc:Choice>
              <mc:Fallback>
                <p:oleObj name="Equation" r:id="rId7" imgW="15228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1" y="4239816"/>
                        <a:ext cx="595313" cy="370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2819400" y="3028950"/>
            <a:ext cx="3352800" cy="51435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Phương trình hệ quả</a:t>
            </a:r>
          </a:p>
        </p:txBody>
      </p: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4614864" y="1543050"/>
            <a:ext cx="4224337" cy="1464469"/>
            <a:chOff x="2907" y="1296"/>
            <a:chExt cx="2661" cy="1230"/>
          </a:xfrm>
        </p:grpSpPr>
        <p:sp>
          <p:nvSpPr>
            <p:cNvPr id="16" name="Oval 20"/>
            <p:cNvSpPr>
              <a:spLocks noChangeArrowheads="1"/>
            </p:cNvSpPr>
            <p:nvPr/>
          </p:nvSpPr>
          <p:spPr bwMode="auto">
            <a:xfrm>
              <a:off x="3504" y="1296"/>
              <a:ext cx="2064" cy="9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" name="Line 21"/>
            <p:cNvSpPr>
              <a:spLocks noChangeShapeType="1"/>
            </p:cNvSpPr>
            <p:nvPr/>
          </p:nvSpPr>
          <p:spPr bwMode="auto">
            <a:xfrm flipH="1">
              <a:off x="2907" y="1998"/>
              <a:ext cx="768" cy="5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25"/>
          <p:cNvGrpSpPr>
            <a:grpSpLocks/>
          </p:cNvGrpSpPr>
          <p:nvPr/>
        </p:nvGrpSpPr>
        <p:grpSpPr bwMode="auto">
          <a:xfrm>
            <a:off x="304800" y="1600200"/>
            <a:ext cx="4267200" cy="1428750"/>
            <a:chOff x="192" y="1344"/>
            <a:chExt cx="2688" cy="1200"/>
          </a:xfrm>
        </p:grpSpPr>
        <p:sp>
          <p:nvSpPr>
            <p:cNvPr id="19" name="Oval 23"/>
            <p:cNvSpPr>
              <a:spLocks noChangeArrowheads="1"/>
            </p:cNvSpPr>
            <p:nvPr/>
          </p:nvSpPr>
          <p:spPr bwMode="auto">
            <a:xfrm>
              <a:off x="192" y="1344"/>
              <a:ext cx="2112" cy="912"/>
            </a:xfrm>
            <a:prstGeom prst="ellips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 flipH="1" flipV="1">
              <a:off x="2025" y="2142"/>
              <a:ext cx="855" cy="402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57200" y="1828800"/>
          <a:ext cx="27495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2" name="Equation" r:id="rId9" imgW="774364" imgH="203112" progId="Equation.DSMT4">
                  <p:embed/>
                </p:oleObj>
              </mc:Choice>
              <mc:Fallback>
                <p:oleObj name="Equation" r:id="rId9" imgW="774364" imgH="203112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828800"/>
                        <a:ext cx="274955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791200" y="1771650"/>
          <a:ext cx="293052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3" name="Equation" r:id="rId11" imgW="825500" imgH="228600" progId="Equation.DSMT4">
                  <p:embed/>
                </p:oleObj>
              </mc:Choice>
              <mc:Fallback>
                <p:oleObj name="Equation" r:id="rId11" imgW="82550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771650"/>
                        <a:ext cx="2930525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val 14"/>
          <p:cNvSpPr>
            <a:spLocks noChangeArrowheads="1"/>
          </p:cNvSpPr>
          <p:nvPr/>
        </p:nvSpPr>
        <p:spPr bwMode="auto">
          <a:xfrm>
            <a:off x="6134377" y="3264992"/>
            <a:ext cx="2819400" cy="1600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6134377" y="3874592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 u="none" dirty="0" smtClean="0"/>
              <a:t>S</a:t>
            </a:r>
            <a:r>
              <a:rPr lang="en-US" altLang="en-US" sz="3200" baseline="-25000" dirty="0"/>
              <a:t>1</a:t>
            </a:r>
            <a:endParaRPr lang="en-US" altLang="en-US" sz="3200" u="none" dirty="0"/>
          </a:p>
        </p:txBody>
      </p:sp>
      <p:sp>
        <p:nvSpPr>
          <p:cNvPr id="24" name="Oval 16"/>
          <p:cNvSpPr>
            <a:spLocks noChangeArrowheads="1"/>
          </p:cNvSpPr>
          <p:nvPr/>
        </p:nvSpPr>
        <p:spPr bwMode="auto">
          <a:xfrm>
            <a:off x="6820177" y="3341192"/>
            <a:ext cx="1676400" cy="1295400"/>
          </a:xfrm>
          <a:prstGeom prst="ellipse">
            <a:avLst/>
          </a:pr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7429777" y="3874592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 u="none" dirty="0" smtClean="0"/>
              <a:t>S</a:t>
            </a:r>
            <a:endParaRPr lang="en-US" altLang="en-US" sz="3200" u="none" dirty="0"/>
          </a:p>
        </p:txBody>
      </p:sp>
    </p:spTree>
    <p:extLst>
      <p:ext uri="{BB962C8B-B14F-4D97-AF65-F5344CB8AC3E}">
        <p14:creationId xmlns:p14="http://schemas.microsoft.com/office/powerpoint/2010/main" val="125263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50" y="709017"/>
            <a:ext cx="8261050" cy="2625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u="sng" smtClean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II.PHƯƠNG TRÌNH TƯƠNG ĐƯƠNG VÀ PHƯƠNG TRÌNH HỆ QUẢ</a:t>
            </a:r>
            <a:endParaRPr lang="en-US" altLang="en-US" sz="2000" b="1" u="sng">
              <a:solidFill>
                <a:srgbClr val="145F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B758929-E7B8-499E-BF91-598BEF783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50" y="1123950"/>
            <a:ext cx="8032450" cy="3462933"/>
          </a:xfrm>
          <a:prstGeom prst="rect">
            <a:avLst/>
          </a:prstGeom>
        </p:spPr>
        <p:txBody>
          <a:bodyPr wrap="square" lIns="34290" tIns="17145" rIns="34290" bIns="17145" numCol="1" anchorCtr="0" compatLnSpc="1">
            <a:prstTxWarp prst="textNoShape">
              <a:avLst/>
            </a:prstTxWarp>
          </a:bodyPr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19100" indent="-419100" algn="l"/>
            <a:r>
              <a:rPr lang="en-US" altLang="en-US" sz="2000" b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3.Phương trình hệ quả</a:t>
            </a:r>
            <a:endParaRPr lang="en-US" altLang="en-US" sz="2000" b="1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914400" y="2000250"/>
            <a:ext cx="7696200" cy="46166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i="1" dirty="0" err="1"/>
              <a:t>Tìm</a:t>
            </a:r>
            <a:r>
              <a:rPr lang="en-US" sz="2400" i="1" dirty="0"/>
              <a:t> </a:t>
            </a:r>
            <a:r>
              <a:rPr lang="en-US" sz="2400" i="1" dirty="0" err="1"/>
              <a:t>phương</a:t>
            </a:r>
            <a:r>
              <a:rPr lang="en-US" sz="2400" i="1" dirty="0"/>
              <a:t> </a:t>
            </a:r>
            <a:r>
              <a:rPr lang="en-US" sz="2400" i="1" dirty="0" err="1"/>
              <a:t>trình</a:t>
            </a:r>
            <a:r>
              <a:rPr lang="en-US" sz="2400" i="1" dirty="0"/>
              <a:t> </a:t>
            </a:r>
            <a:r>
              <a:rPr lang="en-US" sz="2400" i="1" dirty="0" err="1"/>
              <a:t>hệ</a:t>
            </a:r>
            <a:r>
              <a:rPr lang="en-US" sz="2400" i="1" dirty="0"/>
              <a:t> </a:t>
            </a:r>
            <a:r>
              <a:rPr lang="en-US" sz="2400" i="1" dirty="0" err="1"/>
              <a:t>quả</a:t>
            </a:r>
            <a:r>
              <a:rPr lang="en-US" sz="2400" i="1" dirty="0"/>
              <a:t> </a:t>
            </a:r>
            <a:r>
              <a:rPr lang="en-US" sz="2400" i="1" dirty="0" err="1"/>
              <a:t>trong</a:t>
            </a:r>
            <a:r>
              <a:rPr lang="en-US" sz="2400" i="1" dirty="0"/>
              <a:t> </a:t>
            </a:r>
            <a:r>
              <a:rPr lang="en-US" sz="2400" i="1" dirty="0" err="1"/>
              <a:t>hai</a:t>
            </a:r>
            <a:r>
              <a:rPr lang="en-US" sz="2400" i="1" dirty="0"/>
              <a:t> </a:t>
            </a:r>
            <a:r>
              <a:rPr lang="en-US" sz="2400" i="1" dirty="0" err="1"/>
              <a:t>phương</a:t>
            </a:r>
            <a:r>
              <a:rPr lang="en-US" sz="2400" i="1" dirty="0"/>
              <a:t> </a:t>
            </a:r>
            <a:r>
              <a:rPr lang="en-US" sz="2400" i="1" dirty="0" err="1"/>
              <a:t>trình</a:t>
            </a:r>
            <a:r>
              <a:rPr lang="en-US" sz="2400" i="1" dirty="0"/>
              <a:t> </a:t>
            </a:r>
            <a:r>
              <a:rPr lang="en-US" sz="2400" i="1" dirty="0" err="1"/>
              <a:t>sau</a:t>
            </a:r>
            <a:r>
              <a:rPr lang="en-US" sz="2400" i="1" dirty="0"/>
              <a:t>:</a:t>
            </a:r>
          </a:p>
        </p:txBody>
      </p:sp>
      <p:graphicFrame>
        <p:nvGraphicFramePr>
          <p:cNvPr id="8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987216"/>
              </p:ext>
            </p:extLst>
          </p:nvPr>
        </p:nvGraphicFramePr>
        <p:xfrm>
          <a:off x="576263" y="2616200"/>
          <a:ext cx="2886075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4" name="Equation" r:id="rId3" imgW="812520" imgH="253800" progId="Equation.DSMT4">
                  <p:embed/>
                </p:oleObj>
              </mc:Choice>
              <mc:Fallback>
                <p:oleObj name="Equation" r:id="rId3" imgW="8125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16200"/>
                        <a:ext cx="2886075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943110"/>
              </p:ext>
            </p:extLst>
          </p:nvPr>
        </p:nvGraphicFramePr>
        <p:xfrm>
          <a:off x="5470525" y="2638425"/>
          <a:ext cx="2852738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5" name="Equation" r:id="rId5" imgW="774360" imgH="253800" progId="Equation.DSMT4">
                  <p:embed/>
                </p:oleObj>
              </mc:Choice>
              <mc:Fallback>
                <p:oleObj name="Equation" r:id="rId5" imgW="7743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0525" y="2638425"/>
                        <a:ext cx="2852738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533400" y="1543050"/>
            <a:ext cx="1524000" cy="3429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i="1">
                <a:solidFill>
                  <a:schemeClr val="bg1"/>
                </a:solidFill>
              </a:rPr>
              <a:t>Ví dụ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/>
              <p:nvPr/>
            </p:nvSpPr>
            <p:spPr>
              <a:xfrm>
                <a:off x="569336" y="3444213"/>
                <a:ext cx="8315089" cy="773289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r>
                  <a:rPr lang="en-US" sz="2400" spc="-56" dirty="0" smtClean="0">
                    <a:ea typeface="Tahoma" panose="020B0604030504040204" pitchFamily="34" charset="0"/>
                    <a:cs typeface="Tahoma" panose="020B0604030504040204" pitchFamily="34" charset="0"/>
                  </a:rPr>
                  <a:t>Ta </a:t>
                </a:r>
                <a:r>
                  <a:rPr lang="en-US" sz="2400" spc="-56" dirty="0" err="1" smtClean="0">
                    <a:ea typeface="Tahoma" panose="020B0604030504040204" pitchFamily="34" charset="0"/>
                    <a:cs typeface="Tahoma" panose="020B0604030504040204" pitchFamily="34" charset="0"/>
                  </a:rPr>
                  <a:t>thấy</a:t>
                </a:r>
                <a:r>
                  <a:rPr lang="en-US" sz="2400" spc="-56" dirty="0" smtClean="0"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pc="-56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i="1" spc="-56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altLang="en-US" sz="24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2 </m:t>
                    </m:r>
                  </m:oMath>
                </a14:m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pt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(1)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nhưng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phải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pt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(2)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nói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pc="-56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i="1" spc="-56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altLang="en-US" sz="24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2 </m:t>
                    </m:r>
                  </m:oMath>
                </a14:m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ngoại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pt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(2)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36" y="3444213"/>
                <a:ext cx="8315089" cy="773289"/>
              </a:xfrm>
              <a:prstGeom prst="rect">
                <a:avLst/>
              </a:prstGeom>
              <a:blipFill>
                <a:blip r:embed="rId7"/>
                <a:stretch>
                  <a:fillRect l="-1760" t="-11024" r="-1320" b="-20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603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142875" y="1049524"/>
            <a:ext cx="8771978" cy="3351026"/>
            <a:chOff x="992187" y="2564544"/>
            <a:chExt cx="22353091" cy="9473748"/>
          </a:xfrm>
          <a:solidFill>
            <a:srgbClr val="F4F8BA"/>
          </a:solidFill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6999"/>
              <a:ext cx="22200057" cy="9371293"/>
            </a:xfrm>
            <a:prstGeom prst="roundRect">
              <a:avLst>
                <a:gd name="adj" fmla="val 5492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  <a:grpFill/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grpFill/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grpFill/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105009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15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2.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59" name="Group 47"/>
          <p:cNvGrpSpPr/>
          <p:nvPr/>
        </p:nvGrpSpPr>
        <p:grpSpPr>
          <a:xfrm>
            <a:off x="762000" y="590550"/>
            <a:ext cx="3889732" cy="406469"/>
            <a:chOff x="739068" y="1515168"/>
            <a:chExt cx="9473319" cy="18325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FFCC0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832573"/>
              <a:chOff x="739068" y="1515168"/>
              <a:chExt cx="8177919" cy="18325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41687"/>
              </a:xfrm>
              <a:prstGeom prst="rect">
                <a:avLst/>
              </a:prstGeom>
              <a:solidFill>
                <a:srgbClr val="FFCC0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7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F7F9EBAE-1270-4FE9-99BC-9A6033427232}"/>
              </a:ext>
            </a:extLst>
          </p:cNvPr>
          <p:cNvSpPr/>
          <p:nvPr/>
        </p:nvSpPr>
        <p:spPr>
          <a:xfrm>
            <a:off x="5015848" y="3182305"/>
            <a:ext cx="1963565" cy="311624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4290" tIns="17145" rIns="34290" bIns="17145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vi-V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755886" y="1475641"/>
                <a:ext cx="660225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f</m:t>
                    </m:r>
                    <m:d>
                      <m:dPr>
                        <m:ctrlPr>
                          <a:rPr lang="en-US" alt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g</m:t>
                    </m:r>
                    <m:d>
                      <m:d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 smtClean="0"/>
                  <a:t>,</a:t>
                </a:r>
                <a:r>
                  <a:rPr lang="en-US" altLang="en-US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h</m:t>
                    </m:r>
                    <m:d>
                      <m:dPr>
                        <m:ctrlP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xác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D. </a:t>
                </a:r>
              </a:p>
              <a:p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khẳng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/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886" y="1475641"/>
                <a:ext cx="6602257" cy="830997"/>
              </a:xfrm>
              <a:prstGeom prst="rect">
                <a:avLst/>
              </a:prstGeom>
              <a:blipFill>
                <a:blip r:embed="rId3"/>
                <a:stretch>
                  <a:fillRect l="-1477" t="-6618" r="-369" b="-15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Rectangle 57"/>
              <p:cNvSpPr/>
              <p:nvPr/>
            </p:nvSpPr>
            <p:spPr>
              <a:xfrm>
                <a:off x="609600" y="2275425"/>
                <a:ext cx="3682217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𝑔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↔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𝑔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b="0" i="0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=0</m:t>
                      </m:r>
                      <m:r>
                        <m:rPr>
                          <m:nor/>
                        </m:rPr>
                        <a:rPr lang="en-GB" smtClean="0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275425"/>
                <a:ext cx="3682217" cy="311624"/>
              </a:xfrm>
              <a:prstGeom prst="rect">
                <a:avLst/>
              </a:prstGeom>
              <a:blipFill>
                <a:blip r:embed="rId4"/>
                <a:stretch>
                  <a:fillRect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Rectangle 75"/>
              <p:cNvSpPr/>
              <p:nvPr/>
            </p:nvSpPr>
            <p:spPr>
              <a:xfrm>
                <a:off x="-38921" y="2768587"/>
                <a:ext cx="6088581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h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𝑔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h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↔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𝑔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GB" smtClean="0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921" y="2768587"/>
                <a:ext cx="6088581" cy="311624"/>
              </a:xfrm>
              <a:prstGeom prst="rect">
                <a:avLst/>
              </a:prstGeom>
              <a:blipFill>
                <a:blip r:embed="rId5"/>
                <a:stretch>
                  <a:fillRect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8" name="Rectangle 77"/>
              <p:cNvSpPr/>
              <p:nvPr/>
            </p:nvSpPr>
            <p:spPr>
              <a:xfrm>
                <a:off x="-287300" y="3229199"/>
                <a:ext cx="6336960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𝑔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h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)↔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h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b="0" i="0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b="0" i="0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b="0" i="0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b="0" i="0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GB" smtClean="0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87300" y="3229199"/>
                <a:ext cx="6336960" cy="311624"/>
              </a:xfrm>
              <a:prstGeom prst="rect">
                <a:avLst/>
              </a:prstGeom>
              <a:blipFill>
                <a:blip r:embed="rId6"/>
                <a:stretch>
                  <a:fillRect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Rectangle 78"/>
              <p:cNvSpPr/>
              <p:nvPr/>
            </p:nvSpPr>
            <p:spPr>
              <a:xfrm>
                <a:off x="0" y="3701537"/>
                <a:ext cx="5553538" cy="311624"/>
              </a:xfrm>
              <a:prstGeom prst="rect">
                <a:avLst/>
              </a:prstGeom>
            </p:spPr>
            <p:txBody>
              <a:bodyPr wrap="square" lIns="34290" tIns="17145" rIns="34290" bIns="171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1" i="0" spc="-56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h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𝑔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h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↔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0" i="1" spc="-56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𝑔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𝑥</m:t>
                      </m:r>
                      <m:r>
                        <a:rPr lang="en-US" b="0" i="1" spc="-56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GB" smtClean="0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01537"/>
                <a:ext cx="5553538" cy="311624"/>
              </a:xfrm>
              <a:prstGeom prst="rect">
                <a:avLst/>
              </a:prstGeom>
              <a:blipFill>
                <a:blip r:embed="rId7"/>
                <a:stretch>
                  <a:fillRect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val 56"/>
          <p:cNvSpPr/>
          <p:nvPr/>
        </p:nvSpPr>
        <p:spPr>
          <a:xfrm>
            <a:off x="642068" y="3663686"/>
            <a:ext cx="402207" cy="40220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36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76" grpId="0"/>
      <p:bldP spid="78" grpId="0"/>
      <p:bldP spid="79" grpId="0"/>
      <p:bldP spid="5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446</Words>
  <Application>Microsoft Office PowerPoint</Application>
  <PresentationFormat>On-screen Show (16:9)</PresentationFormat>
  <Paragraphs>80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AvantGarde</vt:lpstr>
      <vt:lpstr>AvantGarde-Demi</vt:lpstr>
      <vt:lpstr>Calibri</vt:lpstr>
      <vt:lpstr>Cambria Math</vt:lpstr>
      <vt:lpstr>Chu Van An</vt:lpstr>
      <vt:lpstr>Tahoma</vt:lpstr>
      <vt:lpstr>Times New Roman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AutoBVT</cp:lastModifiedBy>
  <cp:revision>35</cp:revision>
  <dcterms:created xsi:type="dcterms:W3CDTF">2020-08-27T14:40:21Z</dcterms:created>
  <dcterms:modified xsi:type="dcterms:W3CDTF">2021-08-31T10:17:20Z</dcterms:modified>
</cp:coreProperties>
</file>