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4" r:id="rId2"/>
    <p:sldMasterId id="2147483687" r:id="rId3"/>
  </p:sldMasterIdLst>
  <p:notesMasterIdLst>
    <p:notesMasterId r:id="rId23"/>
  </p:notesMasterIdLst>
  <p:sldIdLst>
    <p:sldId id="258" r:id="rId4"/>
    <p:sldId id="267" r:id="rId5"/>
    <p:sldId id="266" r:id="rId6"/>
    <p:sldId id="260" r:id="rId7"/>
    <p:sldId id="268" r:id="rId8"/>
    <p:sldId id="269" r:id="rId9"/>
    <p:sldId id="270" r:id="rId10"/>
    <p:sldId id="273" r:id="rId11"/>
    <p:sldId id="262" r:id="rId12"/>
    <p:sldId id="263" r:id="rId13"/>
    <p:sldId id="274" r:id="rId14"/>
    <p:sldId id="275" r:id="rId15"/>
    <p:sldId id="264" r:id="rId16"/>
    <p:sldId id="282" r:id="rId17"/>
    <p:sldId id="283" r:id="rId18"/>
    <p:sldId id="284" r:id="rId19"/>
    <p:sldId id="285" r:id="rId20"/>
    <p:sldId id="286" r:id="rId21"/>
    <p:sldId id="287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5F82"/>
    <a:srgbClr val="9993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2" autoAdjust="0"/>
    <p:restoredTop sz="94660"/>
  </p:normalViewPr>
  <p:slideViewPr>
    <p:cSldViewPr snapToGrid="0">
      <p:cViewPr varScale="1">
        <p:scale>
          <a:sx n="78" d="100"/>
          <a:sy n="78" d="100"/>
        </p:scale>
        <p:origin x="7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979661-3DD7-4885-AD09-F0070E8F9FB2}" type="datetimeFigureOut">
              <a:rPr lang="en-US" smtClean="0"/>
              <a:t>03/09/2021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57167-32B1-4751-8749-0F4259799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88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vi-VN" dirty="0"/>
              <a:t>ư</a:t>
            </a:r>
            <a:r>
              <a:rPr lang="en-US" dirty="0"/>
              <a:t>a </a:t>
            </a:r>
            <a:r>
              <a:rPr lang="en-US" dirty="0" err="1"/>
              <a:t>đồng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lí</a:t>
            </a:r>
            <a:r>
              <a:rPr lang="en-US" dirty="0"/>
              <a:t>.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khung</a:t>
            </a:r>
            <a:r>
              <a:rPr lang="en-US" dirty="0"/>
              <a:t> </a:t>
            </a:r>
            <a:r>
              <a:rPr lang="en-US" dirty="0" err="1"/>
              <a:t>xuất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tr</a:t>
            </a:r>
            <a:r>
              <a:rPr lang="vi-VN" dirty="0"/>
              <a:t>ư</a:t>
            </a:r>
            <a:r>
              <a:rPr lang="en-US" dirty="0" err="1"/>
              <a:t>ớc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D623D8C-BCC6-453A-B078-455701A5542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39445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EA8B73-FCCD-4D4C-BC4E-0CE5120A1B5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53177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EA8B73-FCCD-4D4C-BC4E-0CE5120A1B5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23637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EA8B73-FCCD-4D4C-BC4E-0CE5120A1B5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011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EA8B73-FCCD-4D4C-BC4E-0CE5120A1B5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2405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4. </a:t>
                </a:r>
                <a:r>
                  <a:rPr lang="en-US" dirty="0" err="1"/>
                  <a:t>Các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</a:t>
                </a:r>
                <a:r>
                  <a:rPr lang="en-US" dirty="0" err="1"/>
                  <a:t>dùng</a:t>
                </a:r>
                <a:r>
                  <a:rPr lang="en-US" dirty="0"/>
                  <a:t> </a:t>
                </a:r>
                <a:r>
                  <a:rPr lang="en-US" dirty="0" err="1"/>
                  <a:t>đồng</a:t>
                </a:r>
                <a:r>
                  <a:rPr lang="en-US" dirty="0"/>
                  <a:t> </a:t>
                </a:r>
                <a:r>
                  <a:rPr lang="en-US" dirty="0" err="1"/>
                  <a:t>nhất</a:t>
                </a:r>
                <a:r>
                  <a:rPr lang="en-US" dirty="0"/>
                  <a:t> </a:t>
                </a:r>
                <a:r>
                  <a:rPr lang="en-US" dirty="0" err="1"/>
                  <a:t>từ</a:t>
                </a:r>
                <a:r>
                  <a:rPr lang="en-US" dirty="0"/>
                  <a:t> </a:t>
                </a:r>
                <a:r>
                  <a:rPr lang="en-US" dirty="0" err="1"/>
                  <a:t>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:r>
                  <a:rPr lang="en-US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 </a:t>
                </a:r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</a:t>
                </a:r>
                <a:r>
                  <a:rPr lang="en-US" dirty="0"/>
                  <a:t> 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EA8B73-FCCD-4D4C-BC4E-0CE5120A1B5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00207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.</a:t>
                </a:r>
                <a:r>
                  <a:rPr lang="en-US" dirty="0" err="1"/>
                  <a:t>Nên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lại</a:t>
                </a:r>
                <a:r>
                  <a:rPr lang="en-US" dirty="0"/>
                  <a:t> </a:t>
                </a:r>
                <a:r>
                  <a:rPr lang="en-US" dirty="0" err="1"/>
                  <a:t>tử</a:t>
                </a:r>
                <a:r>
                  <a:rPr lang="en-US" dirty="0"/>
                  <a:t> </a:t>
                </a:r>
                <a:r>
                  <a:rPr lang="en-US" dirty="0" err="1"/>
                  <a:t>mẫu</a:t>
                </a:r>
                <a:r>
                  <a:rPr lang="en-US" dirty="0"/>
                  <a:t> </a:t>
                </a:r>
                <a:r>
                  <a:rPr lang="en-US" dirty="0" err="1"/>
                  <a:t>giống</a:t>
                </a:r>
                <a:r>
                  <a:rPr lang="en-US" dirty="0"/>
                  <a:t> SGK </a:t>
                </a:r>
                <a:r>
                  <a:rPr lang="en-US" dirty="0" err="1"/>
                  <a:t>cho</a:t>
                </a:r>
                <a:r>
                  <a:rPr lang="en-US" dirty="0"/>
                  <a:t> HS </a:t>
                </a:r>
                <a:r>
                  <a:rPr lang="en-US" dirty="0" err="1"/>
                  <a:t>dễ</a:t>
                </a:r>
                <a:r>
                  <a:rPr lang="en-US" dirty="0"/>
                  <a:t> </a:t>
                </a:r>
                <a:r>
                  <a:rPr lang="en-US" dirty="0" err="1"/>
                  <a:t>theo</a:t>
                </a:r>
                <a:r>
                  <a:rPr lang="en-US" dirty="0"/>
                  <a:t> </a:t>
                </a:r>
                <a:r>
                  <a:rPr lang="en-US" dirty="0" err="1"/>
                  <a:t>dõi</a:t>
                </a:r>
                <a:r>
                  <a:rPr lang="en-US" dirty="0"/>
                  <a:t>. </a:t>
                </a:r>
                <a:r>
                  <a:rPr lang="en-US" dirty="0" err="1"/>
                  <a:t>Chỗ</a:t>
                </a:r>
                <a:r>
                  <a:rPr lang="en-US" dirty="0"/>
                  <a:t> </a:t>
                </a:r>
                <a:r>
                  <a:rPr lang="en-US" dirty="0" err="1"/>
                  <a:t>nhận</a:t>
                </a:r>
                <a:r>
                  <a:rPr lang="en-US" dirty="0"/>
                  <a:t> </a:t>
                </a:r>
                <a:r>
                  <a:rPr lang="en-US" dirty="0" err="1"/>
                  <a:t>xét</a:t>
                </a:r>
                <a:r>
                  <a:rPr lang="en-US" dirty="0"/>
                  <a:t> </a:t>
                </a:r>
                <a:r>
                  <a:rPr lang="en-US" dirty="0" err="1"/>
                  <a:t>ch</a:t>
                </a:r>
                <a:r>
                  <a:rPr lang="vi-VN" dirty="0"/>
                  <a:t>ư</a:t>
                </a:r>
                <a:r>
                  <a:rPr lang="en-US" dirty="0"/>
                  <a:t>a </a:t>
                </a:r>
                <a:r>
                  <a:rPr lang="en-US" dirty="0" err="1"/>
                  <a:t>đúng</a:t>
                </a:r>
                <a:r>
                  <a:rPr lang="en-US" dirty="0"/>
                  <a:t> . </a:t>
                </a:r>
                <a:r>
                  <a:rPr lang="en-US" dirty="0" err="1"/>
                  <a:t>Phải</a:t>
                </a:r>
                <a:r>
                  <a:rPr lang="en-US" dirty="0"/>
                  <a:t> </a:t>
                </a:r>
                <a:r>
                  <a:rPr lang="en-US" dirty="0" err="1"/>
                  <a:t>thay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“ Th</a:t>
                </a:r>
                <a:r>
                  <a:rPr lang="vi-VN" dirty="0"/>
                  <a:t>ư</a:t>
                </a:r>
                <a:r>
                  <a:rPr lang="en-US" dirty="0" err="1"/>
                  <a:t>ơng</a:t>
                </a:r>
                <a:r>
                  <a:rPr lang="en-US" dirty="0"/>
                  <a:t> ….” </a:t>
                </a:r>
                <a:r>
                  <a:rPr lang="en-US" dirty="0" err="1"/>
                  <a:t>nh</a:t>
                </a:r>
                <a:r>
                  <a:rPr lang="vi-VN" dirty="0"/>
                  <a:t>ư</a:t>
                </a:r>
                <a:r>
                  <a:rPr lang="en-US" dirty="0"/>
                  <a:t> </a:t>
                </a:r>
                <a:r>
                  <a:rPr lang="en-US" dirty="0" err="1"/>
                  <a:t>sách</a:t>
                </a:r>
                <a:r>
                  <a:rPr lang="en-US" dirty="0"/>
                  <a:t> </a:t>
                </a:r>
                <a:r>
                  <a:rPr lang="en-US" dirty="0" err="1"/>
                  <a:t>giáo</a:t>
                </a:r>
                <a:r>
                  <a:rPr lang="en-US" dirty="0"/>
                  <a:t> khoa.</a:t>
                </a:r>
              </a:p>
              <a:p>
                <a:r>
                  <a:rPr lang="en-US" dirty="0" err="1"/>
                  <a:t>Số</a:t>
                </a:r>
                <a:r>
                  <a:rPr lang="en-US" dirty="0"/>
                  <a:t> </a:t>
                </a:r>
                <a:r>
                  <a:rPr lang="en-US" dirty="0" err="1"/>
                  <a:t>phức</a:t>
                </a:r>
                <a:r>
                  <a:rPr lang="en-US" dirty="0"/>
                  <a:t> </a:t>
                </a:r>
                <a:r>
                  <a:rPr lang="en-US" dirty="0" err="1"/>
                  <a:t>nghịch</a:t>
                </a:r>
                <a:r>
                  <a:rPr lang="en-US" dirty="0"/>
                  <a:t> </a:t>
                </a:r>
                <a:r>
                  <a:rPr lang="en-US" dirty="0" err="1"/>
                  <a:t>đảo</a:t>
                </a:r>
                <a:r>
                  <a:rPr lang="en-US" dirty="0"/>
                  <a:t> </a:t>
                </a:r>
                <a:r>
                  <a:rPr lang="en-US" dirty="0" err="1"/>
                  <a:t>không</a:t>
                </a:r>
                <a:r>
                  <a:rPr lang="en-US" dirty="0"/>
                  <a:t> đ</a:t>
                </a:r>
                <a:r>
                  <a:rPr lang="vi-VN" dirty="0"/>
                  <a:t>ư</a:t>
                </a:r>
                <a:r>
                  <a:rPr lang="en-US" dirty="0" err="1"/>
                  <a:t>ợc</a:t>
                </a:r>
                <a:r>
                  <a:rPr lang="en-US" dirty="0"/>
                  <a:t> </a:t>
                </a:r>
                <a:r>
                  <a:rPr lang="en-US" dirty="0" err="1"/>
                  <a:t>kí</a:t>
                </a:r>
                <a:r>
                  <a:rPr lang="en-US" dirty="0"/>
                  <a:t> </a:t>
                </a:r>
                <a:r>
                  <a:rPr lang="en-US" dirty="0" err="1"/>
                  <a:t>hiệu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r>
                  <a:rPr lang="en-US" dirty="0"/>
                  <a:t> </a:t>
                </a:r>
                <a:r>
                  <a:rPr lang="en-US" baseline="0" dirty="0"/>
                  <a:t> </a:t>
                </a:r>
                <a:r>
                  <a:rPr lang="en-US" b="0" i="0">
                    <a:latin typeface="Cambria Math" panose="02040503050406030204" pitchFamily="18" charset="0"/>
                  </a:rPr>
                  <a:t>𝑧^(−1)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EA8B73-FCCD-4D4C-BC4E-0CE5120A1B5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21772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6356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4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3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4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03/09/2021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84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03/09/2021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695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03/09/2021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0585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1" cy="365125"/>
          </a:xfrm>
          <a:prstGeom prst="rect">
            <a:avLst/>
          </a:prstGeom>
        </p:spPr>
        <p:txBody>
          <a:bodyPr lIns="91426" tIns="45713" rIns="91426" bIns="45713"/>
          <a:lstStyle/>
          <a:p>
            <a:pPr defTabSz="1088639"/>
            <a:fld id="{D15044BE-B3F3-4258-B55D-9238C2EBFDF1}" type="datetimeFigureOut">
              <a:rPr lang="en-US" sz="2150" smtClean="0">
                <a:solidFill>
                  <a:prstClr val="black"/>
                </a:solidFill>
              </a:rPr>
              <a:pPr defTabSz="1088639"/>
              <a:t>03/09/2021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3" y="6356353"/>
            <a:ext cx="3860801" cy="365125"/>
          </a:xfrm>
          <a:prstGeom prst="rect">
            <a:avLst/>
          </a:prstGeom>
        </p:spPr>
        <p:txBody>
          <a:bodyPr lIns="91426" tIns="45713" rIns="91426" bIns="45713"/>
          <a:lstStyle/>
          <a:p>
            <a:pPr defTabSz="1088639"/>
            <a:endParaRPr lang="en-US" sz="215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2" y="6356353"/>
            <a:ext cx="2844801" cy="365125"/>
          </a:xfrm>
          <a:prstGeom prst="rect">
            <a:avLst/>
          </a:prstGeom>
        </p:spPr>
        <p:txBody>
          <a:bodyPr lIns="91426" tIns="45713" rIns="91426" bIns="45713"/>
          <a:lstStyle/>
          <a:p>
            <a:pPr defTabSz="1088639"/>
            <a:fld id="{E56A0A80-8336-46B1-B89F-89FB7E7362A5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1944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4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3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4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03/09/2021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5877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03/09/2021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9721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75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4265" indent="0">
              <a:buNone/>
              <a:defRPr sz="2150">
                <a:solidFill>
                  <a:schemeClr val="tx1">
                    <a:tint val="75000"/>
                  </a:schemeClr>
                </a:solidFill>
              </a:defRPr>
            </a:lvl2pPr>
            <a:lvl3pPr marL="108853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32795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4pPr>
            <a:lvl5pPr marL="2177061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5pPr>
            <a:lvl6pPr marL="2721326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6pPr>
            <a:lvl7pPr marL="3265591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7pPr>
            <a:lvl8pPr marL="3809855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8pPr>
            <a:lvl9pPr marL="435412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03/09/2021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7123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3349"/>
            </a:lvl1pPr>
            <a:lvl2pPr>
              <a:defRPr sz="2850"/>
            </a:lvl2pPr>
            <a:lvl3pPr>
              <a:defRPr sz="2400"/>
            </a:lvl3pPr>
            <a:lvl4pPr>
              <a:defRPr sz="2150"/>
            </a:lvl4pPr>
            <a:lvl5pPr>
              <a:defRPr sz="2150"/>
            </a:lvl5pPr>
            <a:lvl6pPr>
              <a:defRPr sz="2150"/>
            </a:lvl6pPr>
            <a:lvl7pPr>
              <a:defRPr sz="2150"/>
            </a:lvl7pPr>
            <a:lvl8pPr>
              <a:defRPr sz="2150"/>
            </a:lvl8pPr>
            <a:lvl9pPr>
              <a:defRPr sz="21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3349"/>
            </a:lvl1pPr>
            <a:lvl2pPr>
              <a:defRPr sz="2850"/>
            </a:lvl2pPr>
            <a:lvl3pPr>
              <a:defRPr sz="2400"/>
            </a:lvl3pPr>
            <a:lvl4pPr>
              <a:defRPr sz="2150"/>
            </a:lvl4pPr>
            <a:lvl5pPr>
              <a:defRPr sz="2150"/>
            </a:lvl5pPr>
            <a:lvl6pPr>
              <a:defRPr sz="2150"/>
            </a:lvl6pPr>
            <a:lvl7pPr>
              <a:defRPr sz="2150"/>
            </a:lvl7pPr>
            <a:lvl8pPr>
              <a:defRPr sz="2150"/>
            </a:lvl8pPr>
            <a:lvl9pPr>
              <a:defRPr sz="21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03/09/2021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3429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50" b="1"/>
            </a:lvl1pPr>
            <a:lvl2pPr marL="544265" indent="0">
              <a:buNone/>
              <a:defRPr sz="2400" b="1"/>
            </a:lvl2pPr>
            <a:lvl3pPr marL="1088530" indent="0">
              <a:buNone/>
              <a:defRPr sz="2150" b="1"/>
            </a:lvl3pPr>
            <a:lvl4pPr marL="1632795" indent="0">
              <a:buNone/>
              <a:defRPr sz="1900" b="1"/>
            </a:lvl4pPr>
            <a:lvl5pPr marL="2177061" indent="0">
              <a:buNone/>
              <a:defRPr sz="1900" b="1"/>
            </a:lvl5pPr>
            <a:lvl6pPr marL="2721326" indent="0">
              <a:buNone/>
              <a:defRPr sz="1900" b="1"/>
            </a:lvl6pPr>
            <a:lvl7pPr marL="3265591" indent="0">
              <a:buNone/>
              <a:defRPr sz="1900" b="1"/>
            </a:lvl7pPr>
            <a:lvl8pPr marL="3809855" indent="0">
              <a:buNone/>
              <a:defRPr sz="1900" b="1"/>
            </a:lvl8pPr>
            <a:lvl9pPr marL="4354120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8" cy="3951288"/>
          </a:xfrm>
          <a:prstGeom prst="rect">
            <a:avLst/>
          </a:prstGeom>
        </p:spPr>
        <p:txBody>
          <a:bodyPr/>
          <a:lstStyle>
            <a:lvl1pPr>
              <a:defRPr sz="2850"/>
            </a:lvl1pPr>
            <a:lvl2pPr>
              <a:defRPr sz="2400"/>
            </a:lvl2pPr>
            <a:lvl3pPr>
              <a:defRPr sz="215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4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50" b="1"/>
            </a:lvl1pPr>
            <a:lvl2pPr marL="544265" indent="0">
              <a:buNone/>
              <a:defRPr sz="2400" b="1"/>
            </a:lvl2pPr>
            <a:lvl3pPr marL="1088530" indent="0">
              <a:buNone/>
              <a:defRPr sz="2150" b="1"/>
            </a:lvl3pPr>
            <a:lvl4pPr marL="1632795" indent="0">
              <a:buNone/>
              <a:defRPr sz="1900" b="1"/>
            </a:lvl4pPr>
            <a:lvl5pPr marL="2177061" indent="0">
              <a:buNone/>
              <a:defRPr sz="1900" b="1"/>
            </a:lvl5pPr>
            <a:lvl6pPr marL="2721326" indent="0">
              <a:buNone/>
              <a:defRPr sz="1900" b="1"/>
            </a:lvl6pPr>
            <a:lvl7pPr marL="3265591" indent="0">
              <a:buNone/>
              <a:defRPr sz="1900" b="1"/>
            </a:lvl7pPr>
            <a:lvl8pPr marL="3809855" indent="0">
              <a:buNone/>
              <a:defRPr sz="1900" b="1"/>
            </a:lvl8pPr>
            <a:lvl9pPr marL="4354120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4" cy="3951288"/>
          </a:xfrm>
          <a:prstGeom prst="rect">
            <a:avLst/>
          </a:prstGeom>
        </p:spPr>
        <p:txBody>
          <a:bodyPr/>
          <a:lstStyle>
            <a:lvl1pPr>
              <a:defRPr sz="2850"/>
            </a:lvl1pPr>
            <a:lvl2pPr>
              <a:defRPr sz="2400"/>
            </a:lvl2pPr>
            <a:lvl3pPr>
              <a:defRPr sz="215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03/09/2021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3494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03/09/2021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0829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03/09/2021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913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03/09/2021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6621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50"/>
            </a:lvl1pPr>
            <a:lvl2pPr marL="544265" indent="0">
              <a:buNone/>
              <a:defRPr sz="1450"/>
            </a:lvl2pPr>
            <a:lvl3pPr marL="1088530" indent="0">
              <a:buNone/>
              <a:defRPr sz="1200"/>
            </a:lvl3pPr>
            <a:lvl4pPr marL="1632795" indent="0">
              <a:buNone/>
              <a:defRPr sz="1050"/>
            </a:lvl4pPr>
            <a:lvl5pPr marL="2177061" indent="0">
              <a:buNone/>
              <a:defRPr sz="1050"/>
            </a:lvl5pPr>
            <a:lvl6pPr marL="2721326" indent="0">
              <a:buNone/>
              <a:defRPr sz="1050"/>
            </a:lvl6pPr>
            <a:lvl7pPr marL="3265591" indent="0">
              <a:buNone/>
              <a:defRPr sz="1050"/>
            </a:lvl7pPr>
            <a:lvl8pPr marL="3809855" indent="0">
              <a:buNone/>
              <a:defRPr sz="1050"/>
            </a:lvl8pPr>
            <a:lvl9pPr marL="435412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03/09/2021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3416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8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799"/>
            </a:lvl1pPr>
            <a:lvl2pPr marL="544265" indent="0">
              <a:buNone/>
              <a:defRPr sz="3349"/>
            </a:lvl2pPr>
            <a:lvl3pPr marL="1088530" indent="0">
              <a:buNone/>
              <a:defRPr sz="2850"/>
            </a:lvl3pPr>
            <a:lvl4pPr marL="1632795" indent="0">
              <a:buNone/>
              <a:defRPr sz="2400"/>
            </a:lvl4pPr>
            <a:lvl5pPr marL="2177061" indent="0">
              <a:buNone/>
              <a:defRPr sz="2400"/>
            </a:lvl5pPr>
            <a:lvl6pPr marL="2721326" indent="0">
              <a:buNone/>
              <a:defRPr sz="2400"/>
            </a:lvl6pPr>
            <a:lvl7pPr marL="3265591" indent="0">
              <a:buNone/>
              <a:defRPr sz="2400"/>
            </a:lvl7pPr>
            <a:lvl8pPr marL="3809855" indent="0">
              <a:buNone/>
              <a:defRPr sz="2400"/>
            </a:lvl8pPr>
            <a:lvl9pPr marL="4354120" indent="0">
              <a:buNone/>
              <a:defRPr sz="24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8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50"/>
            </a:lvl1pPr>
            <a:lvl2pPr marL="544265" indent="0">
              <a:buNone/>
              <a:defRPr sz="1450"/>
            </a:lvl2pPr>
            <a:lvl3pPr marL="1088530" indent="0">
              <a:buNone/>
              <a:defRPr sz="1200"/>
            </a:lvl3pPr>
            <a:lvl4pPr marL="1632795" indent="0">
              <a:buNone/>
              <a:defRPr sz="1050"/>
            </a:lvl4pPr>
            <a:lvl5pPr marL="2177061" indent="0">
              <a:buNone/>
              <a:defRPr sz="1050"/>
            </a:lvl5pPr>
            <a:lvl6pPr marL="2721326" indent="0">
              <a:buNone/>
              <a:defRPr sz="1050"/>
            </a:lvl6pPr>
            <a:lvl7pPr marL="3265591" indent="0">
              <a:buNone/>
              <a:defRPr sz="1050"/>
            </a:lvl7pPr>
            <a:lvl8pPr marL="3809855" indent="0">
              <a:buNone/>
              <a:defRPr sz="1050"/>
            </a:lvl8pPr>
            <a:lvl9pPr marL="435412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03/09/2021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9063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03/09/2021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1060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03/09/2021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7270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1" cy="365125"/>
          </a:xfrm>
          <a:prstGeom prst="rect">
            <a:avLst/>
          </a:prstGeom>
        </p:spPr>
        <p:txBody>
          <a:bodyPr lIns="91426" tIns="45713" rIns="91426" bIns="45713"/>
          <a:lstStyle/>
          <a:p>
            <a:pPr defTabSz="1088639"/>
            <a:fld id="{D15044BE-B3F3-4258-B55D-9238C2EBFDF1}" type="datetimeFigureOut">
              <a:rPr lang="en-US" sz="2150" smtClean="0">
                <a:solidFill>
                  <a:prstClr val="black"/>
                </a:solidFill>
              </a:rPr>
              <a:pPr defTabSz="1088639"/>
              <a:t>03/09/2021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3" y="6356353"/>
            <a:ext cx="3860801" cy="365125"/>
          </a:xfrm>
          <a:prstGeom prst="rect">
            <a:avLst/>
          </a:prstGeom>
        </p:spPr>
        <p:txBody>
          <a:bodyPr lIns="91426" tIns="45713" rIns="91426" bIns="45713"/>
          <a:lstStyle/>
          <a:p>
            <a:pPr defTabSz="1088639"/>
            <a:endParaRPr lang="en-US" sz="215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2" y="6356353"/>
            <a:ext cx="2844801" cy="365125"/>
          </a:xfrm>
          <a:prstGeom prst="rect">
            <a:avLst/>
          </a:prstGeom>
        </p:spPr>
        <p:txBody>
          <a:bodyPr lIns="91426" tIns="45713" rIns="91426" bIns="45713"/>
          <a:lstStyle/>
          <a:p>
            <a:pPr defTabSz="1088639"/>
            <a:fld id="{E56A0A80-8336-46B1-B89F-89FB7E7362A5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7632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4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3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4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03/09/2021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4596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03/09/2021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6140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75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4265" indent="0">
              <a:buNone/>
              <a:defRPr sz="2150">
                <a:solidFill>
                  <a:schemeClr val="tx1">
                    <a:tint val="75000"/>
                  </a:schemeClr>
                </a:solidFill>
              </a:defRPr>
            </a:lvl2pPr>
            <a:lvl3pPr marL="108853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32795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4pPr>
            <a:lvl5pPr marL="2177061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5pPr>
            <a:lvl6pPr marL="2721326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6pPr>
            <a:lvl7pPr marL="3265591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7pPr>
            <a:lvl8pPr marL="3809855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8pPr>
            <a:lvl9pPr marL="435412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03/09/2021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0567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3349"/>
            </a:lvl1pPr>
            <a:lvl2pPr>
              <a:defRPr sz="2850"/>
            </a:lvl2pPr>
            <a:lvl3pPr>
              <a:defRPr sz="2400"/>
            </a:lvl3pPr>
            <a:lvl4pPr>
              <a:defRPr sz="2150"/>
            </a:lvl4pPr>
            <a:lvl5pPr>
              <a:defRPr sz="2150"/>
            </a:lvl5pPr>
            <a:lvl6pPr>
              <a:defRPr sz="2150"/>
            </a:lvl6pPr>
            <a:lvl7pPr>
              <a:defRPr sz="2150"/>
            </a:lvl7pPr>
            <a:lvl8pPr>
              <a:defRPr sz="2150"/>
            </a:lvl8pPr>
            <a:lvl9pPr>
              <a:defRPr sz="21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3349"/>
            </a:lvl1pPr>
            <a:lvl2pPr>
              <a:defRPr sz="2850"/>
            </a:lvl2pPr>
            <a:lvl3pPr>
              <a:defRPr sz="2400"/>
            </a:lvl3pPr>
            <a:lvl4pPr>
              <a:defRPr sz="2150"/>
            </a:lvl4pPr>
            <a:lvl5pPr>
              <a:defRPr sz="2150"/>
            </a:lvl5pPr>
            <a:lvl6pPr>
              <a:defRPr sz="2150"/>
            </a:lvl6pPr>
            <a:lvl7pPr>
              <a:defRPr sz="2150"/>
            </a:lvl7pPr>
            <a:lvl8pPr>
              <a:defRPr sz="2150"/>
            </a:lvl8pPr>
            <a:lvl9pPr>
              <a:defRPr sz="21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03/09/2021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7761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50" b="1"/>
            </a:lvl1pPr>
            <a:lvl2pPr marL="544265" indent="0">
              <a:buNone/>
              <a:defRPr sz="2400" b="1"/>
            </a:lvl2pPr>
            <a:lvl3pPr marL="1088530" indent="0">
              <a:buNone/>
              <a:defRPr sz="2150" b="1"/>
            </a:lvl3pPr>
            <a:lvl4pPr marL="1632795" indent="0">
              <a:buNone/>
              <a:defRPr sz="1900" b="1"/>
            </a:lvl4pPr>
            <a:lvl5pPr marL="2177061" indent="0">
              <a:buNone/>
              <a:defRPr sz="1900" b="1"/>
            </a:lvl5pPr>
            <a:lvl6pPr marL="2721326" indent="0">
              <a:buNone/>
              <a:defRPr sz="1900" b="1"/>
            </a:lvl6pPr>
            <a:lvl7pPr marL="3265591" indent="0">
              <a:buNone/>
              <a:defRPr sz="1900" b="1"/>
            </a:lvl7pPr>
            <a:lvl8pPr marL="3809855" indent="0">
              <a:buNone/>
              <a:defRPr sz="1900" b="1"/>
            </a:lvl8pPr>
            <a:lvl9pPr marL="4354120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8" cy="3951288"/>
          </a:xfrm>
          <a:prstGeom prst="rect">
            <a:avLst/>
          </a:prstGeom>
        </p:spPr>
        <p:txBody>
          <a:bodyPr/>
          <a:lstStyle>
            <a:lvl1pPr>
              <a:defRPr sz="2850"/>
            </a:lvl1pPr>
            <a:lvl2pPr>
              <a:defRPr sz="2400"/>
            </a:lvl2pPr>
            <a:lvl3pPr>
              <a:defRPr sz="215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4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50" b="1"/>
            </a:lvl1pPr>
            <a:lvl2pPr marL="544265" indent="0">
              <a:buNone/>
              <a:defRPr sz="2400" b="1"/>
            </a:lvl2pPr>
            <a:lvl3pPr marL="1088530" indent="0">
              <a:buNone/>
              <a:defRPr sz="2150" b="1"/>
            </a:lvl3pPr>
            <a:lvl4pPr marL="1632795" indent="0">
              <a:buNone/>
              <a:defRPr sz="1900" b="1"/>
            </a:lvl4pPr>
            <a:lvl5pPr marL="2177061" indent="0">
              <a:buNone/>
              <a:defRPr sz="1900" b="1"/>
            </a:lvl5pPr>
            <a:lvl6pPr marL="2721326" indent="0">
              <a:buNone/>
              <a:defRPr sz="1900" b="1"/>
            </a:lvl6pPr>
            <a:lvl7pPr marL="3265591" indent="0">
              <a:buNone/>
              <a:defRPr sz="1900" b="1"/>
            </a:lvl7pPr>
            <a:lvl8pPr marL="3809855" indent="0">
              <a:buNone/>
              <a:defRPr sz="1900" b="1"/>
            </a:lvl8pPr>
            <a:lvl9pPr marL="4354120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4" cy="3951288"/>
          </a:xfrm>
          <a:prstGeom prst="rect">
            <a:avLst/>
          </a:prstGeom>
        </p:spPr>
        <p:txBody>
          <a:bodyPr/>
          <a:lstStyle>
            <a:lvl1pPr>
              <a:defRPr sz="2850"/>
            </a:lvl1pPr>
            <a:lvl2pPr>
              <a:defRPr sz="2400"/>
            </a:lvl2pPr>
            <a:lvl3pPr>
              <a:defRPr sz="215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03/09/2021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369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75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4265" indent="0">
              <a:buNone/>
              <a:defRPr sz="2150">
                <a:solidFill>
                  <a:schemeClr val="tx1">
                    <a:tint val="75000"/>
                  </a:schemeClr>
                </a:solidFill>
              </a:defRPr>
            </a:lvl2pPr>
            <a:lvl3pPr marL="108853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32795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4pPr>
            <a:lvl5pPr marL="2177061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5pPr>
            <a:lvl6pPr marL="2721326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6pPr>
            <a:lvl7pPr marL="3265591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7pPr>
            <a:lvl8pPr marL="3809855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8pPr>
            <a:lvl9pPr marL="435412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03/09/2021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57682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03/09/2021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4721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03/09/2021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0417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50"/>
            </a:lvl1pPr>
            <a:lvl2pPr marL="544265" indent="0">
              <a:buNone/>
              <a:defRPr sz="1450"/>
            </a:lvl2pPr>
            <a:lvl3pPr marL="1088530" indent="0">
              <a:buNone/>
              <a:defRPr sz="1200"/>
            </a:lvl3pPr>
            <a:lvl4pPr marL="1632795" indent="0">
              <a:buNone/>
              <a:defRPr sz="1050"/>
            </a:lvl4pPr>
            <a:lvl5pPr marL="2177061" indent="0">
              <a:buNone/>
              <a:defRPr sz="1050"/>
            </a:lvl5pPr>
            <a:lvl6pPr marL="2721326" indent="0">
              <a:buNone/>
              <a:defRPr sz="1050"/>
            </a:lvl6pPr>
            <a:lvl7pPr marL="3265591" indent="0">
              <a:buNone/>
              <a:defRPr sz="1050"/>
            </a:lvl7pPr>
            <a:lvl8pPr marL="3809855" indent="0">
              <a:buNone/>
              <a:defRPr sz="1050"/>
            </a:lvl8pPr>
            <a:lvl9pPr marL="435412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03/09/2021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2736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8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799"/>
            </a:lvl1pPr>
            <a:lvl2pPr marL="544265" indent="0">
              <a:buNone/>
              <a:defRPr sz="3349"/>
            </a:lvl2pPr>
            <a:lvl3pPr marL="1088530" indent="0">
              <a:buNone/>
              <a:defRPr sz="2850"/>
            </a:lvl3pPr>
            <a:lvl4pPr marL="1632795" indent="0">
              <a:buNone/>
              <a:defRPr sz="2400"/>
            </a:lvl4pPr>
            <a:lvl5pPr marL="2177061" indent="0">
              <a:buNone/>
              <a:defRPr sz="2400"/>
            </a:lvl5pPr>
            <a:lvl6pPr marL="2721326" indent="0">
              <a:buNone/>
              <a:defRPr sz="2400"/>
            </a:lvl6pPr>
            <a:lvl7pPr marL="3265591" indent="0">
              <a:buNone/>
              <a:defRPr sz="2400"/>
            </a:lvl7pPr>
            <a:lvl8pPr marL="3809855" indent="0">
              <a:buNone/>
              <a:defRPr sz="2400"/>
            </a:lvl8pPr>
            <a:lvl9pPr marL="4354120" indent="0">
              <a:buNone/>
              <a:defRPr sz="24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8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50"/>
            </a:lvl1pPr>
            <a:lvl2pPr marL="544265" indent="0">
              <a:buNone/>
              <a:defRPr sz="1450"/>
            </a:lvl2pPr>
            <a:lvl3pPr marL="1088530" indent="0">
              <a:buNone/>
              <a:defRPr sz="1200"/>
            </a:lvl3pPr>
            <a:lvl4pPr marL="1632795" indent="0">
              <a:buNone/>
              <a:defRPr sz="1050"/>
            </a:lvl4pPr>
            <a:lvl5pPr marL="2177061" indent="0">
              <a:buNone/>
              <a:defRPr sz="1050"/>
            </a:lvl5pPr>
            <a:lvl6pPr marL="2721326" indent="0">
              <a:buNone/>
              <a:defRPr sz="1050"/>
            </a:lvl6pPr>
            <a:lvl7pPr marL="3265591" indent="0">
              <a:buNone/>
              <a:defRPr sz="1050"/>
            </a:lvl7pPr>
            <a:lvl8pPr marL="3809855" indent="0">
              <a:buNone/>
              <a:defRPr sz="1050"/>
            </a:lvl8pPr>
            <a:lvl9pPr marL="435412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03/09/2021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24989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03/09/2021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31507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03/09/2021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81600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1" cy="365125"/>
          </a:xfrm>
          <a:prstGeom prst="rect">
            <a:avLst/>
          </a:prstGeom>
        </p:spPr>
        <p:txBody>
          <a:bodyPr lIns="91426" tIns="45713" rIns="91426" bIns="45713"/>
          <a:lstStyle/>
          <a:p>
            <a:pPr defTabSz="1088639"/>
            <a:fld id="{D15044BE-B3F3-4258-B55D-9238C2EBFDF1}" type="datetimeFigureOut">
              <a:rPr lang="en-US" sz="2150" smtClean="0">
                <a:solidFill>
                  <a:prstClr val="black"/>
                </a:solidFill>
              </a:rPr>
              <a:pPr defTabSz="1088639"/>
              <a:t>03/09/2021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3" y="6356353"/>
            <a:ext cx="3860801" cy="365125"/>
          </a:xfrm>
          <a:prstGeom prst="rect">
            <a:avLst/>
          </a:prstGeom>
        </p:spPr>
        <p:txBody>
          <a:bodyPr lIns="91426" tIns="45713" rIns="91426" bIns="45713"/>
          <a:lstStyle/>
          <a:p>
            <a:pPr defTabSz="1088639"/>
            <a:endParaRPr lang="en-US" sz="215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2" y="6356353"/>
            <a:ext cx="2844801" cy="365125"/>
          </a:xfrm>
          <a:prstGeom prst="rect">
            <a:avLst/>
          </a:prstGeom>
        </p:spPr>
        <p:txBody>
          <a:bodyPr lIns="91426" tIns="45713" rIns="91426" bIns="45713"/>
          <a:lstStyle/>
          <a:p>
            <a:pPr defTabSz="1088639"/>
            <a:fld id="{E56A0A80-8336-46B1-B89F-89FB7E7362A5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872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3349"/>
            </a:lvl1pPr>
            <a:lvl2pPr>
              <a:defRPr sz="2850"/>
            </a:lvl2pPr>
            <a:lvl3pPr>
              <a:defRPr sz="2400"/>
            </a:lvl3pPr>
            <a:lvl4pPr>
              <a:defRPr sz="2150"/>
            </a:lvl4pPr>
            <a:lvl5pPr>
              <a:defRPr sz="2150"/>
            </a:lvl5pPr>
            <a:lvl6pPr>
              <a:defRPr sz="2150"/>
            </a:lvl6pPr>
            <a:lvl7pPr>
              <a:defRPr sz="2150"/>
            </a:lvl7pPr>
            <a:lvl8pPr>
              <a:defRPr sz="2150"/>
            </a:lvl8pPr>
            <a:lvl9pPr>
              <a:defRPr sz="21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3349"/>
            </a:lvl1pPr>
            <a:lvl2pPr>
              <a:defRPr sz="2850"/>
            </a:lvl2pPr>
            <a:lvl3pPr>
              <a:defRPr sz="2400"/>
            </a:lvl3pPr>
            <a:lvl4pPr>
              <a:defRPr sz="2150"/>
            </a:lvl4pPr>
            <a:lvl5pPr>
              <a:defRPr sz="2150"/>
            </a:lvl5pPr>
            <a:lvl6pPr>
              <a:defRPr sz="2150"/>
            </a:lvl6pPr>
            <a:lvl7pPr>
              <a:defRPr sz="2150"/>
            </a:lvl7pPr>
            <a:lvl8pPr>
              <a:defRPr sz="2150"/>
            </a:lvl8pPr>
            <a:lvl9pPr>
              <a:defRPr sz="21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03/09/2021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285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50" b="1"/>
            </a:lvl1pPr>
            <a:lvl2pPr marL="544265" indent="0">
              <a:buNone/>
              <a:defRPr sz="2400" b="1"/>
            </a:lvl2pPr>
            <a:lvl3pPr marL="1088530" indent="0">
              <a:buNone/>
              <a:defRPr sz="2150" b="1"/>
            </a:lvl3pPr>
            <a:lvl4pPr marL="1632795" indent="0">
              <a:buNone/>
              <a:defRPr sz="1900" b="1"/>
            </a:lvl4pPr>
            <a:lvl5pPr marL="2177061" indent="0">
              <a:buNone/>
              <a:defRPr sz="1900" b="1"/>
            </a:lvl5pPr>
            <a:lvl6pPr marL="2721326" indent="0">
              <a:buNone/>
              <a:defRPr sz="1900" b="1"/>
            </a:lvl6pPr>
            <a:lvl7pPr marL="3265591" indent="0">
              <a:buNone/>
              <a:defRPr sz="1900" b="1"/>
            </a:lvl7pPr>
            <a:lvl8pPr marL="3809855" indent="0">
              <a:buNone/>
              <a:defRPr sz="1900" b="1"/>
            </a:lvl8pPr>
            <a:lvl9pPr marL="4354120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8" cy="3951288"/>
          </a:xfrm>
          <a:prstGeom prst="rect">
            <a:avLst/>
          </a:prstGeom>
        </p:spPr>
        <p:txBody>
          <a:bodyPr/>
          <a:lstStyle>
            <a:lvl1pPr>
              <a:defRPr sz="2850"/>
            </a:lvl1pPr>
            <a:lvl2pPr>
              <a:defRPr sz="2400"/>
            </a:lvl2pPr>
            <a:lvl3pPr>
              <a:defRPr sz="215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4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50" b="1"/>
            </a:lvl1pPr>
            <a:lvl2pPr marL="544265" indent="0">
              <a:buNone/>
              <a:defRPr sz="2400" b="1"/>
            </a:lvl2pPr>
            <a:lvl3pPr marL="1088530" indent="0">
              <a:buNone/>
              <a:defRPr sz="2150" b="1"/>
            </a:lvl3pPr>
            <a:lvl4pPr marL="1632795" indent="0">
              <a:buNone/>
              <a:defRPr sz="1900" b="1"/>
            </a:lvl4pPr>
            <a:lvl5pPr marL="2177061" indent="0">
              <a:buNone/>
              <a:defRPr sz="1900" b="1"/>
            </a:lvl5pPr>
            <a:lvl6pPr marL="2721326" indent="0">
              <a:buNone/>
              <a:defRPr sz="1900" b="1"/>
            </a:lvl6pPr>
            <a:lvl7pPr marL="3265591" indent="0">
              <a:buNone/>
              <a:defRPr sz="1900" b="1"/>
            </a:lvl7pPr>
            <a:lvl8pPr marL="3809855" indent="0">
              <a:buNone/>
              <a:defRPr sz="1900" b="1"/>
            </a:lvl8pPr>
            <a:lvl9pPr marL="4354120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4" cy="3951288"/>
          </a:xfrm>
          <a:prstGeom prst="rect">
            <a:avLst/>
          </a:prstGeom>
        </p:spPr>
        <p:txBody>
          <a:bodyPr/>
          <a:lstStyle>
            <a:lvl1pPr>
              <a:defRPr sz="2850"/>
            </a:lvl1pPr>
            <a:lvl2pPr>
              <a:defRPr sz="2400"/>
            </a:lvl2pPr>
            <a:lvl3pPr>
              <a:defRPr sz="215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03/09/2021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737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03/09/2021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99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03/09/2021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387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50"/>
            </a:lvl1pPr>
            <a:lvl2pPr marL="544265" indent="0">
              <a:buNone/>
              <a:defRPr sz="1450"/>
            </a:lvl2pPr>
            <a:lvl3pPr marL="1088530" indent="0">
              <a:buNone/>
              <a:defRPr sz="1200"/>
            </a:lvl3pPr>
            <a:lvl4pPr marL="1632795" indent="0">
              <a:buNone/>
              <a:defRPr sz="1050"/>
            </a:lvl4pPr>
            <a:lvl5pPr marL="2177061" indent="0">
              <a:buNone/>
              <a:defRPr sz="1050"/>
            </a:lvl5pPr>
            <a:lvl6pPr marL="2721326" indent="0">
              <a:buNone/>
              <a:defRPr sz="1050"/>
            </a:lvl6pPr>
            <a:lvl7pPr marL="3265591" indent="0">
              <a:buNone/>
              <a:defRPr sz="1050"/>
            </a:lvl7pPr>
            <a:lvl8pPr marL="3809855" indent="0">
              <a:buNone/>
              <a:defRPr sz="1050"/>
            </a:lvl8pPr>
            <a:lvl9pPr marL="435412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03/09/2021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73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8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799"/>
            </a:lvl1pPr>
            <a:lvl2pPr marL="544265" indent="0">
              <a:buNone/>
              <a:defRPr sz="3349"/>
            </a:lvl2pPr>
            <a:lvl3pPr marL="1088530" indent="0">
              <a:buNone/>
              <a:defRPr sz="2850"/>
            </a:lvl3pPr>
            <a:lvl4pPr marL="1632795" indent="0">
              <a:buNone/>
              <a:defRPr sz="2400"/>
            </a:lvl4pPr>
            <a:lvl5pPr marL="2177061" indent="0">
              <a:buNone/>
              <a:defRPr sz="2400"/>
            </a:lvl5pPr>
            <a:lvl6pPr marL="2721326" indent="0">
              <a:buNone/>
              <a:defRPr sz="2400"/>
            </a:lvl6pPr>
            <a:lvl7pPr marL="3265591" indent="0">
              <a:buNone/>
              <a:defRPr sz="2400"/>
            </a:lvl7pPr>
            <a:lvl8pPr marL="3809855" indent="0">
              <a:buNone/>
              <a:defRPr sz="2400"/>
            </a:lvl8pPr>
            <a:lvl9pPr marL="4354120" indent="0">
              <a:buNone/>
              <a:defRPr sz="24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8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50"/>
            </a:lvl1pPr>
            <a:lvl2pPr marL="544265" indent="0">
              <a:buNone/>
              <a:defRPr sz="1450"/>
            </a:lvl2pPr>
            <a:lvl3pPr marL="1088530" indent="0">
              <a:buNone/>
              <a:defRPr sz="1200"/>
            </a:lvl3pPr>
            <a:lvl4pPr marL="1632795" indent="0">
              <a:buNone/>
              <a:defRPr sz="1050"/>
            </a:lvl4pPr>
            <a:lvl5pPr marL="2177061" indent="0">
              <a:buNone/>
              <a:defRPr sz="1050"/>
            </a:lvl5pPr>
            <a:lvl6pPr marL="2721326" indent="0">
              <a:buNone/>
              <a:defRPr sz="1050"/>
            </a:lvl6pPr>
            <a:lvl7pPr marL="3265591" indent="0">
              <a:buNone/>
              <a:defRPr sz="1050"/>
            </a:lvl7pPr>
            <a:lvl8pPr marL="3809855" indent="0">
              <a:buNone/>
              <a:defRPr sz="1050"/>
            </a:lvl8pPr>
            <a:lvl9pPr marL="435412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F9E5E443-43CC-47C0-B016-9A203293290C}" type="datetimeFigureOut">
              <a:rPr lang="en-US" sz="2150" smtClean="0">
                <a:solidFill>
                  <a:prstClr val="black"/>
                </a:solidFill>
              </a:rPr>
              <a:pPr defTabSz="1088639"/>
              <a:t>03/09/2021</a:t>
            </a:fld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1088639"/>
            <a:endParaRPr lang="en-US" sz="215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1088639"/>
            <a:fld id="{24C77148-22BA-41E4-AAE6-AAE78D0077C6}" type="slidenum">
              <a:rPr lang="en-US" sz="2150" smtClean="0">
                <a:solidFill>
                  <a:prstClr val="black"/>
                </a:solidFill>
              </a:rPr>
              <a:pPr defTabSz="1088639"/>
              <a:t>‹#›</a:t>
            </a:fld>
            <a:endParaRPr lang="en-US" sz="21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026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14" cstate="print">
            <a:duotone>
              <a:prstClr val="black"/>
              <a:srgbClr val="3333FF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" y="1762"/>
            <a:ext cx="12191937" cy="714459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9" name="TextBox 8"/>
          <p:cNvSpPr txBox="1"/>
          <p:nvPr userDrawn="1"/>
        </p:nvSpPr>
        <p:spPr>
          <a:xfrm>
            <a:off x="1714882" y="227626"/>
            <a:ext cx="821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1088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TOÁN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912257" y="92974"/>
            <a:ext cx="747320" cy="6822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1088639" rtl="0" eaLnBrk="1" fontAlgn="auto" latinLnBrk="0" hangingPunct="1">
              <a:lnSpc>
                <a:spcPts val="22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GIÁO </a:t>
            </a:r>
          </a:p>
          <a:p>
            <a:pPr marL="0" marR="0" lvl="0" indent="0" algn="ctr" defTabSz="1088639" rtl="0" eaLnBrk="1" fontAlgn="auto" latinLnBrk="0" hangingPunct="1">
              <a:lnSpc>
                <a:spcPts val="22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DỤC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2752264" y="228601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1088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THPT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2" name="Title 2">
            <a:extLst>
              <a:ext uri="{FF2B5EF4-FFF2-40B4-BE49-F238E27FC236}">
                <a16:creationId xmlns:a16="http://schemas.microsoft.com/office/drawing/2014/main" id="{84F4051B-2BBE-412A-BD7D-D20EFA046DC9}"/>
              </a:ext>
            </a:extLst>
          </p:cNvPr>
          <p:cNvSpPr txBox="1">
            <a:spLocks/>
          </p:cNvSpPr>
          <p:nvPr userDrawn="1"/>
        </p:nvSpPr>
        <p:spPr bwMode="black">
          <a:xfrm>
            <a:off x="3624353" y="160457"/>
            <a:ext cx="8567648" cy="488281"/>
          </a:xfrm>
          <a:prstGeom prst="rect">
            <a:avLst/>
          </a:prstGeom>
          <a:pattFill prst="pct80">
            <a:fgClr>
              <a:schemeClr val="bg1">
                <a:lumMod val="95000"/>
              </a:schemeClr>
            </a:fgClr>
            <a:bgClr>
              <a:schemeClr val="accent4">
                <a:lumMod val="40000"/>
                <a:lumOff val="60000"/>
              </a:schemeClr>
            </a:bgClr>
          </a:pattFill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vert="horz" wrap="square" lIns="45714" tIns="22857" rIns="45714" bIns="22857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108863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Chu Van An" panose="02020603050405020304" pitchFamily="18" charset="0"/>
                <a:ea typeface="MS Mincho" panose="02020609040205080304" pitchFamily="49" charset="-128"/>
                <a:cs typeface="Chu Van An" panose="02020603050405020304" pitchFamily="18" charset="0"/>
              </a:rPr>
              <a:t>GIÁO ÁN ĐIỆN TỬ - DIỄN ĐÀN GIÁO VIÊN TOÁN</a:t>
            </a:r>
            <a:endParaRPr kumimoji="0" lang="vi-VN" sz="2400" b="1" i="0" u="none" strike="noStrike" kern="0" cap="none" spc="0" normalizeH="0" baseline="0" noProof="0" dirty="0">
              <a:ln>
                <a:noFill/>
              </a:ln>
              <a:solidFill>
                <a:srgbClr val="FF0066"/>
              </a:solidFill>
              <a:effectLst/>
              <a:uLnTx/>
              <a:uFillTx/>
              <a:latin typeface="Chu Van An" panose="02020603050405020304" pitchFamily="18" charset="0"/>
              <a:ea typeface="+mj-ea"/>
              <a:cs typeface="Chu Van 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654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1088530" rtl="0" eaLnBrk="1" latinLnBrk="0" hangingPunct="1">
        <a:spcBef>
          <a:spcPct val="0"/>
        </a:spcBef>
        <a:buNone/>
        <a:defRPr sz="5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199" indent="-408199" algn="l" defTabSz="1088530" rtl="0" eaLnBrk="1" latinLnBrk="0" hangingPunct="1">
        <a:spcBef>
          <a:spcPct val="20000"/>
        </a:spcBef>
        <a:buFont typeface="Arial" pitchFamily="34" charset="0"/>
        <a:buChar char="•"/>
        <a:defRPr sz="3799" kern="1200">
          <a:solidFill>
            <a:schemeClr val="tx1"/>
          </a:solidFill>
          <a:latin typeface="+mn-lt"/>
          <a:ea typeface="+mn-ea"/>
          <a:cs typeface="+mn-cs"/>
        </a:defRPr>
      </a:lvl1pPr>
      <a:lvl2pPr marL="884431" indent="-340166" algn="l" defTabSz="1088530" rtl="0" eaLnBrk="1" latinLnBrk="0" hangingPunct="1">
        <a:spcBef>
          <a:spcPct val="20000"/>
        </a:spcBef>
        <a:buFont typeface="Arial" pitchFamily="34" charset="0"/>
        <a:buChar char="–"/>
        <a:defRPr sz="3349" kern="1200">
          <a:solidFill>
            <a:schemeClr val="tx1"/>
          </a:solidFill>
          <a:latin typeface="+mn-lt"/>
          <a:ea typeface="+mn-ea"/>
          <a:cs typeface="+mn-cs"/>
        </a:defRPr>
      </a:lvl2pPr>
      <a:lvl3pPr marL="1360663" indent="-272133" algn="l" defTabSz="1088530" rtl="0" eaLnBrk="1" latinLnBrk="0" hangingPunct="1">
        <a:spcBef>
          <a:spcPct val="20000"/>
        </a:spcBef>
        <a:buFont typeface="Arial" pitchFamily="34" charset="0"/>
        <a:buChar char="•"/>
        <a:defRPr sz="2850" kern="1200">
          <a:solidFill>
            <a:schemeClr val="tx1"/>
          </a:solidFill>
          <a:latin typeface="+mn-lt"/>
          <a:ea typeface="+mn-ea"/>
          <a:cs typeface="+mn-cs"/>
        </a:defRPr>
      </a:lvl3pPr>
      <a:lvl4pPr marL="1904928" indent="-272133" algn="l" defTabSz="108853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9193" indent="-272133" algn="l" defTabSz="108853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3458" indent="-272133" algn="l" defTabSz="108853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723" indent="-272133" algn="l" defTabSz="108853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988" indent="-272133" algn="l" defTabSz="108853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6253" indent="-272133" algn="l" defTabSz="108853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1pPr>
      <a:lvl2pPr marL="544265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30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3pPr>
      <a:lvl4pPr marL="1632795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4pPr>
      <a:lvl5pPr marL="2177061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5pPr>
      <a:lvl6pPr marL="2721326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6pPr>
      <a:lvl7pPr marL="3265591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7pPr>
      <a:lvl8pPr marL="3809855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8pPr>
      <a:lvl9pPr marL="4354120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14" cstate="print">
            <a:duotone>
              <a:prstClr val="black"/>
              <a:srgbClr val="3333FF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" y="1762"/>
            <a:ext cx="12191937" cy="714459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9" name="TextBox 8"/>
          <p:cNvSpPr txBox="1"/>
          <p:nvPr userDrawn="1"/>
        </p:nvSpPr>
        <p:spPr>
          <a:xfrm>
            <a:off x="1714882" y="227626"/>
            <a:ext cx="821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1088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TOÁN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912257" y="92974"/>
            <a:ext cx="747320" cy="6822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1088639" rtl="0" eaLnBrk="1" fontAlgn="auto" latinLnBrk="0" hangingPunct="1">
              <a:lnSpc>
                <a:spcPts val="22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GIÁO </a:t>
            </a:r>
          </a:p>
          <a:p>
            <a:pPr marL="0" marR="0" lvl="0" indent="0" algn="ctr" defTabSz="1088639" rtl="0" eaLnBrk="1" fontAlgn="auto" latinLnBrk="0" hangingPunct="1">
              <a:lnSpc>
                <a:spcPts val="22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DỤC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2752264" y="228601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1088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THPT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2" name="Title 2">
            <a:extLst>
              <a:ext uri="{FF2B5EF4-FFF2-40B4-BE49-F238E27FC236}">
                <a16:creationId xmlns:a16="http://schemas.microsoft.com/office/drawing/2014/main" id="{84F4051B-2BBE-412A-BD7D-D20EFA046DC9}"/>
              </a:ext>
            </a:extLst>
          </p:cNvPr>
          <p:cNvSpPr txBox="1">
            <a:spLocks/>
          </p:cNvSpPr>
          <p:nvPr userDrawn="1"/>
        </p:nvSpPr>
        <p:spPr bwMode="black">
          <a:xfrm>
            <a:off x="3624353" y="160457"/>
            <a:ext cx="8567648" cy="488281"/>
          </a:xfrm>
          <a:prstGeom prst="rect">
            <a:avLst/>
          </a:prstGeom>
          <a:pattFill prst="pct80">
            <a:fgClr>
              <a:schemeClr val="bg1">
                <a:lumMod val="95000"/>
              </a:schemeClr>
            </a:fgClr>
            <a:bgClr>
              <a:schemeClr val="accent4">
                <a:lumMod val="40000"/>
                <a:lumOff val="60000"/>
              </a:schemeClr>
            </a:bgClr>
          </a:pattFill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vert="horz" wrap="square" lIns="45714" tIns="22857" rIns="45714" bIns="22857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108863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Chu Van An" panose="02020603050405020304" pitchFamily="18" charset="0"/>
                <a:ea typeface="MS Mincho" panose="02020609040205080304" pitchFamily="49" charset="-128"/>
                <a:cs typeface="Chu Van An" panose="02020603050405020304" pitchFamily="18" charset="0"/>
              </a:rPr>
              <a:t>GIÁO ÁN ĐIỆN TỬ - DIỄN ĐÀN GIÁO VIÊN TOÁN</a:t>
            </a:r>
            <a:endParaRPr kumimoji="0" lang="vi-VN" sz="2400" b="1" i="0" u="none" strike="noStrike" kern="0" cap="none" spc="0" normalizeH="0" baseline="0" noProof="0" dirty="0">
              <a:ln>
                <a:noFill/>
              </a:ln>
              <a:solidFill>
                <a:srgbClr val="FF0066"/>
              </a:solidFill>
              <a:effectLst/>
              <a:uLnTx/>
              <a:uFillTx/>
              <a:latin typeface="Chu Van An" panose="02020603050405020304" pitchFamily="18" charset="0"/>
              <a:ea typeface="+mj-ea"/>
              <a:cs typeface="Chu Van 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624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ctr" defTabSz="1088530" rtl="0" eaLnBrk="1" latinLnBrk="0" hangingPunct="1">
        <a:spcBef>
          <a:spcPct val="0"/>
        </a:spcBef>
        <a:buNone/>
        <a:defRPr sz="5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199" indent="-408199" algn="l" defTabSz="1088530" rtl="0" eaLnBrk="1" latinLnBrk="0" hangingPunct="1">
        <a:spcBef>
          <a:spcPct val="20000"/>
        </a:spcBef>
        <a:buFont typeface="Arial" pitchFamily="34" charset="0"/>
        <a:buChar char="•"/>
        <a:defRPr sz="3799" kern="1200">
          <a:solidFill>
            <a:schemeClr val="tx1"/>
          </a:solidFill>
          <a:latin typeface="+mn-lt"/>
          <a:ea typeface="+mn-ea"/>
          <a:cs typeface="+mn-cs"/>
        </a:defRPr>
      </a:lvl1pPr>
      <a:lvl2pPr marL="884431" indent="-340166" algn="l" defTabSz="1088530" rtl="0" eaLnBrk="1" latinLnBrk="0" hangingPunct="1">
        <a:spcBef>
          <a:spcPct val="20000"/>
        </a:spcBef>
        <a:buFont typeface="Arial" pitchFamily="34" charset="0"/>
        <a:buChar char="–"/>
        <a:defRPr sz="3349" kern="1200">
          <a:solidFill>
            <a:schemeClr val="tx1"/>
          </a:solidFill>
          <a:latin typeface="+mn-lt"/>
          <a:ea typeface="+mn-ea"/>
          <a:cs typeface="+mn-cs"/>
        </a:defRPr>
      </a:lvl2pPr>
      <a:lvl3pPr marL="1360663" indent="-272133" algn="l" defTabSz="1088530" rtl="0" eaLnBrk="1" latinLnBrk="0" hangingPunct="1">
        <a:spcBef>
          <a:spcPct val="20000"/>
        </a:spcBef>
        <a:buFont typeface="Arial" pitchFamily="34" charset="0"/>
        <a:buChar char="•"/>
        <a:defRPr sz="2850" kern="1200">
          <a:solidFill>
            <a:schemeClr val="tx1"/>
          </a:solidFill>
          <a:latin typeface="+mn-lt"/>
          <a:ea typeface="+mn-ea"/>
          <a:cs typeface="+mn-cs"/>
        </a:defRPr>
      </a:lvl3pPr>
      <a:lvl4pPr marL="1904928" indent="-272133" algn="l" defTabSz="108853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9193" indent="-272133" algn="l" defTabSz="108853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3458" indent="-272133" algn="l" defTabSz="108853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723" indent="-272133" algn="l" defTabSz="108853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988" indent="-272133" algn="l" defTabSz="108853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6253" indent="-272133" algn="l" defTabSz="108853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1pPr>
      <a:lvl2pPr marL="544265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30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3pPr>
      <a:lvl4pPr marL="1632795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4pPr>
      <a:lvl5pPr marL="2177061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5pPr>
      <a:lvl6pPr marL="2721326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6pPr>
      <a:lvl7pPr marL="3265591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7pPr>
      <a:lvl8pPr marL="3809855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8pPr>
      <a:lvl9pPr marL="4354120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14" cstate="print">
            <a:duotone>
              <a:prstClr val="black"/>
              <a:srgbClr val="3333FF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" y="1762"/>
            <a:ext cx="12191937" cy="714459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9" name="TextBox 8"/>
          <p:cNvSpPr txBox="1"/>
          <p:nvPr userDrawn="1"/>
        </p:nvSpPr>
        <p:spPr>
          <a:xfrm>
            <a:off x="1714882" y="227626"/>
            <a:ext cx="821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1088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TOÁN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912257" y="92974"/>
            <a:ext cx="747320" cy="6822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1088639" rtl="0" eaLnBrk="1" fontAlgn="auto" latinLnBrk="0" hangingPunct="1">
              <a:lnSpc>
                <a:spcPts val="22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GIÁO </a:t>
            </a:r>
          </a:p>
          <a:p>
            <a:pPr marL="0" marR="0" lvl="0" indent="0" algn="ctr" defTabSz="1088639" rtl="0" eaLnBrk="1" fontAlgn="auto" latinLnBrk="0" hangingPunct="1">
              <a:lnSpc>
                <a:spcPts val="22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DỤC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2752264" y="228601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1088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hu Van An" panose="02020603050405020304" pitchFamily="18" charset="0"/>
                <a:ea typeface="AvantGarde-Demi" pitchFamily="18" charset="0"/>
                <a:cs typeface="Chu Van An" panose="02020603050405020304" pitchFamily="18" charset="0"/>
              </a:rPr>
              <a:t>THPT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hu Van An" panose="02020603050405020304" pitchFamily="18" charset="0"/>
              <a:ea typeface="AvantGarde-Demi" pitchFamily="18" charset="0"/>
              <a:cs typeface="Chu Van An" panose="02020603050405020304" pitchFamily="18" charset="0"/>
            </a:endParaRPr>
          </a:p>
        </p:txBody>
      </p:sp>
      <p:sp>
        <p:nvSpPr>
          <p:cNvPr id="12" name="Title 2">
            <a:extLst>
              <a:ext uri="{FF2B5EF4-FFF2-40B4-BE49-F238E27FC236}">
                <a16:creationId xmlns:a16="http://schemas.microsoft.com/office/drawing/2014/main" id="{84F4051B-2BBE-412A-BD7D-D20EFA046DC9}"/>
              </a:ext>
            </a:extLst>
          </p:cNvPr>
          <p:cNvSpPr txBox="1">
            <a:spLocks/>
          </p:cNvSpPr>
          <p:nvPr userDrawn="1"/>
        </p:nvSpPr>
        <p:spPr bwMode="black">
          <a:xfrm>
            <a:off x="3624353" y="160457"/>
            <a:ext cx="8567648" cy="488281"/>
          </a:xfrm>
          <a:prstGeom prst="rect">
            <a:avLst/>
          </a:prstGeom>
          <a:pattFill prst="pct80">
            <a:fgClr>
              <a:schemeClr val="bg1">
                <a:lumMod val="95000"/>
              </a:schemeClr>
            </a:fgClr>
            <a:bgClr>
              <a:schemeClr val="accent4">
                <a:lumMod val="40000"/>
                <a:lumOff val="60000"/>
              </a:schemeClr>
            </a:bgClr>
          </a:pattFill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vert="horz" wrap="square" lIns="45714" tIns="22857" rIns="45714" bIns="22857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108863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Chu Van An" panose="02020603050405020304" pitchFamily="18" charset="0"/>
                <a:ea typeface="MS Mincho" panose="02020609040205080304" pitchFamily="49" charset="-128"/>
                <a:cs typeface="Chu Van An" panose="02020603050405020304" pitchFamily="18" charset="0"/>
              </a:rPr>
              <a:t>GIÁO ÁN ĐIỆN TỬ - DIỄN ĐÀN GIÁO VIÊN TOÁN</a:t>
            </a:r>
            <a:endParaRPr kumimoji="0" lang="vi-VN" sz="2400" b="1" i="0" u="none" strike="noStrike" kern="0" cap="none" spc="0" normalizeH="0" baseline="0" noProof="0" dirty="0">
              <a:ln>
                <a:noFill/>
              </a:ln>
              <a:solidFill>
                <a:srgbClr val="FF0066"/>
              </a:solidFill>
              <a:effectLst/>
              <a:uLnTx/>
              <a:uFillTx/>
              <a:latin typeface="Chu Van An" panose="02020603050405020304" pitchFamily="18" charset="0"/>
              <a:ea typeface="+mj-ea"/>
              <a:cs typeface="Chu Van 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135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ctr" defTabSz="1088530" rtl="0" eaLnBrk="1" latinLnBrk="0" hangingPunct="1">
        <a:spcBef>
          <a:spcPct val="0"/>
        </a:spcBef>
        <a:buNone/>
        <a:defRPr sz="5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199" indent="-408199" algn="l" defTabSz="1088530" rtl="0" eaLnBrk="1" latinLnBrk="0" hangingPunct="1">
        <a:spcBef>
          <a:spcPct val="20000"/>
        </a:spcBef>
        <a:buFont typeface="Arial" pitchFamily="34" charset="0"/>
        <a:buChar char="•"/>
        <a:defRPr sz="3799" kern="1200">
          <a:solidFill>
            <a:schemeClr val="tx1"/>
          </a:solidFill>
          <a:latin typeface="+mn-lt"/>
          <a:ea typeface="+mn-ea"/>
          <a:cs typeface="+mn-cs"/>
        </a:defRPr>
      </a:lvl1pPr>
      <a:lvl2pPr marL="884431" indent="-340166" algn="l" defTabSz="1088530" rtl="0" eaLnBrk="1" latinLnBrk="0" hangingPunct="1">
        <a:spcBef>
          <a:spcPct val="20000"/>
        </a:spcBef>
        <a:buFont typeface="Arial" pitchFamily="34" charset="0"/>
        <a:buChar char="–"/>
        <a:defRPr sz="3349" kern="1200">
          <a:solidFill>
            <a:schemeClr val="tx1"/>
          </a:solidFill>
          <a:latin typeface="+mn-lt"/>
          <a:ea typeface="+mn-ea"/>
          <a:cs typeface="+mn-cs"/>
        </a:defRPr>
      </a:lvl2pPr>
      <a:lvl3pPr marL="1360663" indent="-272133" algn="l" defTabSz="1088530" rtl="0" eaLnBrk="1" latinLnBrk="0" hangingPunct="1">
        <a:spcBef>
          <a:spcPct val="20000"/>
        </a:spcBef>
        <a:buFont typeface="Arial" pitchFamily="34" charset="0"/>
        <a:buChar char="•"/>
        <a:defRPr sz="2850" kern="1200">
          <a:solidFill>
            <a:schemeClr val="tx1"/>
          </a:solidFill>
          <a:latin typeface="+mn-lt"/>
          <a:ea typeface="+mn-ea"/>
          <a:cs typeface="+mn-cs"/>
        </a:defRPr>
      </a:lvl3pPr>
      <a:lvl4pPr marL="1904928" indent="-272133" algn="l" defTabSz="108853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9193" indent="-272133" algn="l" defTabSz="108853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3458" indent="-272133" algn="l" defTabSz="108853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723" indent="-272133" algn="l" defTabSz="108853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988" indent="-272133" algn="l" defTabSz="108853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6253" indent="-272133" algn="l" defTabSz="108853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1pPr>
      <a:lvl2pPr marL="544265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30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3pPr>
      <a:lvl4pPr marL="1632795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4pPr>
      <a:lvl5pPr marL="2177061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5pPr>
      <a:lvl6pPr marL="2721326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6pPr>
      <a:lvl7pPr marL="3265591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7pPr>
      <a:lvl8pPr marL="3809855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8pPr>
      <a:lvl9pPr marL="4354120" algn="l" defTabSz="1088530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8.png"/><Relationship Id="rId7" Type="http://schemas.openxmlformats.org/officeDocument/2006/relationships/image" Target="../media/image3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10" Type="http://schemas.openxmlformats.org/officeDocument/2006/relationships/image" Target="../media/image34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10" Type="http://schemas.openxmlformats.org/officeDocument/2006/relationships/image" Target="../media/image43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5.png"/><Relationship Id="rId7" Type="http://schemas.openxmlformats.org/officeDocument/2006/relationships/image" Target="../media/image4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10" Type="http://schemas.openxmlformats.org/officeDocument/2006/relationships/image" Target="../media/image51.png"/><Relationship Id="rId4" Type="http://schemas.openxmlformats.org/officeDocument/2006/relationships/image" Target="../media/image46.png"/><Relationship Id="rId9" Type="http://schemas.openxmlformats.org/officeDocument/2006/relationships/image" Target="../media/image50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12" Type="http://schemas.openxmlformats.org/officeDocument/2006/relationships/image" Target="../media/image6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56.png"/><Relationship Id="rId11" Type="http://schemas.openxmlformats.org/officeDocument/2006/relationships/image" Target="../media/image61.png"/><Relationship Id="rId5" Type="http://schemas.openxmlformats.org/officeDocument/2006/relationships/image" Target="../media/image55.png"/><Relationship Id="rId10" Type="http://schemas.openxmlformats.org/officeDocument/2006/relationships/image" Target="../media/image60.png"/><Relationship Id="rId4" Type="http://schemas.openxmlformats.org/officeDocument/2006/relationships/image" Target="../media/image54.png"/><Relationship Id="rId9" Type="http://schemas.openxmlformats.org/officeDocument/2006/relationships/image" Target="../media/image59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e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5312046" y="1869721"/>
            <a:ext cx="1145464" cy="415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5699" tIns="22850" rIns="45699" bIns="22850" rtlCol="0">
            <a:spAutoFit/>
          </a:bodyPr>
          <a:lstStyle/>
          <a:p>
            <a:pPr algn="ctr" defTabSz="1088639"/>
            <a:r>
              <a:rPr lang="en-US" sz="2400" b="1" dirty="0">
                <a:solidFill>
                  <a:srgbClr val="135F82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ĐẠI SỐ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14500" y="2318397"/>
            <a:ext cx="9144000" cy="738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5699" tIns="22850" rIns="45699" bIns="22850" rtlCol="0">
            <a:spAutoFit/>
          </a:bodyPr>
          <a:lstStyle/>
          <a:p>
            <a:pPr algn="ctr" defTabSz="1088639">
              <a:lnSpc>
                <a:spcPct val="150000"/>
              </a:lnSpc>
            </a:pPr>
            <a:r>
              <a:rPr lang="en-US" sz="3000" b="1" dirty="0" err="1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Chương</a:t>
            </a:r>
            <a:r>
              <a:rPr lang="en-US" sz="3000" b="1" dirty="0">
                <a:solidFill>
                  <a:srgbClr val="776249"/>
                </a:solidFill>
                <a:latin typeface="Chu Van An" panose="02020603050405020304" pitchFamily="18" charset="0"/>
                <a:ea typeface="Tahoma" pitchFamily="34" charset="0"/>
                <a:cs typeface="Chu Van An" panose="02020603050405020304" pitchFamily="18" charset="0"/>
              </a:rPr>
              <a:t> 2: TỔ HỢP  XÁC SUẤT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6188718" y="941887"/>
            <a:ext cx="906946" cy="914227"/>
            <a:chOff x="12784885" y="1066801"/>
            <a:chExt cx="1814128" cy="1828692"/>
          </a:xfrm>
        </p:grpSpPr>
        <p:sp>
          <p:nvSpPr>
            <p:cNvPr id="24" name="TextBox 23"/>
            <p:cNvSpPr txBox="1"/>
            <p:nvPr/>
          </p:nvSpPr>
          <p:spPr>
            <a:xfrm>
              <a:off x="12784885" y="1066801"/>
              <a:ext cx="1814128" cy="754110"/>
            </a:xfrm>
            <a:prstGeom prst="rect">
              <a:avLst/>
            </a:prstGeom>
            <a:noFill/>
          </p:spPr>
          <p:txBody>
            <a:bodyPr wrap="square" lIns="45699" tIns="22850" rIns="45699" bIns="22850" rtlCol="0">
              <a:spAutoFit/>
            </a:bodyPr>
            <a:lstStyle/>
            <a:p>
              <a:pPr algn="ctr" defTabSz="1088639"/>
              <a:r>
                <a:rPr lang="en-US" sz="2150" b="1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LỚP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020904" y="1556787"/>
              <a:ext cx="1184882" cy="1338706"/>
            </a:xfrm>
            <a:prstGeom prst="rect">
              <a:avLst/>
            </a:prstGeom>
            <a:noFill/>
          </p:spPr>
          <p:txBody>
            <a:bodyPr wrap="none" lIns="45699" tIns="22850" rIns="45699" bIns="22850" rtlCol="0">
              <a:spAutoFit/>
            </a:bodyPr>
            <a:lstStyle/>
            <a:p>
              <a:pPr defTabSz="1088639"/>
              <a:r>
                <a:rPr lang="en-US" sz="4049" dirty="0">
                  <a:solidFill>
                    <a:srgbClr val="135F82"/>
                  </a:solidFill>
                  <a:latin typeface="Chu Van An" panose="02020603050405020304" pitchFamily="18" charset="0"/>
                  <a:ea typeface="AvantGarde" pitchFamily="2" charset="0"/>
                  <a:cs typeface="Chu Van An" panose="02020603050405020304" pitchFamily="18" charset="0"/>
                </a:rPr>
                <a:t>11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390563" y="983120"/>
            <a:ext cx="1119042" cy="853403"/>
            <a:chOff x="11186391" y="149817"/>
            <a:chExt cx="2238375" cy="1707027"/>
          </a:xfrm>
        </p:grpSpPr>
        <p:pic>
          <p:nvPicPr>
            <p:cNvPr id="20" name="Picture 5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27236" y="149817"/>
              <a:ext cx="1495424" cy="1495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86391" y="1620306"/>
              <a:ext cx="2238375" cy="236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2" name="Group 26"/>
          <p:cNvGrpSpPr/>
          <p:nvPr/>
        </p:nvGrpSpPr>
        <p:grpSpPr>
          <a:xfrm>
            <a:off x="2164824" y="4822247"/>
            <a:ext cx="8544227" cy="499761"/>
            <a:chOff x="7483861" y="7543801"/>
            <a:chExt cx="17012919" cy="999652"/>
          </a:xfrm>
        </p:grpSpPr>
        <p:sp>
          <p:nvSpPr>
            <p:cNvPr id="44" name="TextBox 43"/>
            <p:cNvSpPr txBox="1"/>
            <p:nvPr/>
          </p:nvSpPr>
          <p:spPr>
            <a:xfrm>
              <a:off x="8993188" y="7620003"/>
              <a:ext cx="15503592" cy="9234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088639"/>
              <a:r>
                <a:rPr lang="en-US" sz="24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QUY TẮC NHÂN</a:t>
              </a:r>
            </a:p>
          </p:txBody>
        </p:sp>
        <p:grpSp>
          <p:nvGrpSpPr>
            <p:cNvPr id="3" name="Group 27"/>
            <p:cNvGrpSpPr/>
            <p:nvPr/>
          </p:nvGrpSpPr>
          <p:grpSpPr>
            <a:xfrm>
              <a:off x="7483861" y="7543801"/>
              <a:ext cx="1251657" cy="949167"/>
              <a:chOff x="7483860" y="7543801"/>
              <a:chExt cx="1251657" cy="949167"/>
            </a:xfrm>
          </p:grpSpPr>
          <p:sp>
            <p:nvSpPr>
              <p:cNvPr id="46" name="Isosceles Triangle 44"/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639"/>
                <a:endParaRPr lang="en-US" sz="2150">
                  <a:solidFill>
                    <a:prstClr val="white"/>
                  </a:solidFill>
                  <a:latin typeface="Calibri"/>
                </a:endParaRPr>
              </a:p>
            </p:txBody>
          </p:sp>
          <p:grpSp>
            <p:nvGrpSpPr>
              <p:cNvPr id="4" name="Group 29"/>
              <p:cNvGrpSpPr/>
              <p:nvPr/>
            </p:nvGrpSpPr>
            <p:grpSpPr>
              <a:xfrm>
                <a:off x="7493378" y="7646473"/>
                <a:ext cx="1242139" cy="846495"/>
                <a:chOff x="7493378" y="7646473"/>
                <a:chExt cx="1242139" cy="846495"/>
              </a:xfrm>
            </p:grpSpPr>
            <p:sp>
              <p:nvSpPr>
                <p:cNvPr id="48" name="Round Same Side Corner Rectangle 47"/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1088639"/>
                  <a:endParaRPr lang="en-US" sz="215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7780883" y="7646473"/>
                  <a:ext cx="897543" cy="84649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1088639"/>
                  <a:r>
                    <a:rPr lang="en-US" sz="2150" b="1">
                      <a:solidFill>
                        <a:prstClr val="white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</a:t>
                  </a:r>
                </a:p>
              </p:txBody>
            </p:sp>
          </p:grpSp>
        </p:grpSp>
      </p:grpSp>
      <p:grpSp>
        <p:nvGrpSpPr>
          <p:cNvPr id="6" name="Group 26"/>
          <p:cNvGrpSpPr/>
          <p:nvPr/>
        </p:nvGrpSpPr>
        <p:grpSpPr>
          <a:xfrm>
            <a:off x="2172492" y="4133395"/>
            <a:ext cx="7424569" cy="499763"/>
            <a:chOff x="7459670" y="7543799"/>
            <a:chExt cx="14851071" cy="999657"/>
          </a:xfrm>
        </p:grpSpPr>
        <p:sp>
          <p:nvSpPr>
            <p:cNvPr id="28" name="TextBox 27"/>
            <p:cNvSpPr txBox="1"/>
            <p:nvPr/>
          </p:nvSpPr>
          <p:spPr>
            <a:xfrm>
              <a:off x="8993186" y="7620005"/>
              <a:ext cx="13317555" cy="9234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088639"/>
              <a:r>
                <a:rPr lang="en-US" sz="24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QUY TẮC CỘNG</a:t>
              </a:r>
            </a:p>
          </p:txBody>
        </p:sp>
        <p:grpSp>
          <p:nvGrpSpPr>
            <p:cNvPr id="7" name="Group 27"/>
            <p:cNvGrpSpPr/>
            <p:nvPr/>
          </p:nvGrpSpPr>
          <p:grpSpPr>
            <a:xfrm>
              <a:off x="7459670" y="7543799"/>
              <a:ext cx="1381118" cy="942749"/>
              <a:chOff x="7459669" y="7543800"/>
              <a:chExt cx="1381118" cy="942749"/>
            </a:xfrm>
          </p:grpSpPr>
          <p:sp>
            <p:nvSpPr>
              <p:cNvPr id="30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639"/>
                <a:endParaRPr lang="en-US" sz="2150">
                  <a:solidFill>
                    <a:prstClr val="white"/>
                  </a:solidFill>
                  <a:latin typeface="Calibri"/>
                </a:endParaRPr>
              </a:p>
            </p:txBody>
          </p:sp>
          <p:grpSp>
            <p:nvGrpSpPr>
              <p:cNvPr id="8" name="Group 29"/>
              <p:cNvGrpSpPr/>
              <p:nvPr/>
            </p:nvGrpSpPr>
            <p:grpSpPr>
              <a:xfrm>
                <a:off x="7469187" y="7640053"/>
                <a:ext cx="1371600" cy="846496"/>
                <a:chOff x="7469187" y="7640053"/>
                <a:chExt cx="1371600" cy="846496"/>
              </a:xfrm>
            </p:grpSpPr>
            <p:sp>
              <p:nvSpPr>
                <p:cNvPr id="32" name="Round Same Side Corner Rectangle 31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1088639"/>
                  <a:endParaRPr lang="en-US" sz="215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7845452" y="7640053"/>
                  <a:ext cx="635514" cy="84649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1088639"/>
                  <a:r>
                    <a:rPr lang="en-US" sz="2150" b="1">
                      <a:solidFill>
                        <a:prstClr val="white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</a:p>
              </p:txBody>
            </p:sp>
          </p:grpSp>
        </p:grpSp>
      </p:grpSp>
      <p:sp>
        <p:nvSpPr>
          <p:cNvPr id="23" name="TextBox 22"/>
          <p:cNvSpPr txBox="1"/>
          <p:nvPr/>
        </p:nvSpPr>
        <p:spPr>
          <a:xfrm>
            <a:off x="4437958" y="2993492"/>
            <a:ext cx="3782403" cy="55384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none" lIns="45699" tIns="22850" rIns="45699" bIns="22850" rtlCol="0">
            <a:spAutoFit/>
          </a:bodyPr>
          <a:lstStyle/>
          <a:p>
            <a:pPr algn="ctr" defTabSz="1088639"/>
            <a:r>
              <a:rPr lang="vi-VN" sz="3299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 </a:t>
            </a:r>
            <a:r>
              <a:rPr lang="en-US" sz="3299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1</a:t>
            </a:r>
            <a:r>
              <a:rPr lang="vi-VN" sz="3299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:</a:t>
            </a:r>
            <a:r>
              <a:rPr lang="en-US" sz="3299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en-US" sz="3299" b="1" dirty="0" err="1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Quy</a:t>
            </a:r>
            <a:r>
              <a:rPr lang="en-US" sz="3299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en-US" sz="3299" b="1" dirty="0" err="1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tắc</a:t>
            </a:r>
            <a:r>
              <a:rPr lang="en-US" sz="3299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en-US" sz="3299" b="1" dirty="0" err="1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đếm</a:t>
            </a:r>
            <a:r>
              <a:rPr lang="vi-VN" sz="3299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en-US" sz="3299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1714500" y="3958601"/>
            <a:ext cx="9506542" cy="2136799"/>
          </a:xfrm>
          <a:prstGeom prst="roundRect">
            <a:avLst>
              <a:gd name="adj" fmla="val 4570"/>
            </a:avLst>
          </a:prstGeom>
          <a:noFill/>
          <a:ln>
            <a:solidFill>
              <a:srgbClr val="14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699" tIns="22850" rIns="45699" bIns="22850" rtlCol="0" anchor="ctr"/>
          <a:lstStyle/>
          <a:p>
            <a:pPr algn="ctr" defTabSz="1088639"/>
            <a:endParaRPr lang="en-US" sz="215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52" name="Picture 34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74" y="703521"/>
            <a:ext cx="1577312" cy="1598895"/>
          </a:xfrm>
          <a:prstGeom prst="rect">
            <a:avLst/>
          </a:prstGeom>
          <a:noFill/>
        </p:spPr>
      </p:pic>
      <p:pic>
        <p:nvPicPr>
          <p:cNvPr id="53" name="Picture 27">
            <a:extLst>
              <a:ext uri="{FF2B5EF4-FFF2-40B4-BE49-F238E27FC236}">
                <a16:creationId xmlns:a16="http://schemas.microsoft.com/office/drawing/2014/main" id="{70E0D186-02F4-4066-B916-5BC17329F7C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9929" y="716221"/>
            <a:ext cx="1692071" cy="1692292"/>
          </a:xfrm>
          <a:prstGeom prst="rect">
            <a:avLst/>
          </a:prstGeom>
        </p:spPr>
      </p:pic>
      <p:grpSp>
        <p:nvGrpSpPr>
          <p:cNvPr id="45" name="Group 26">
            <a:extLst>
              <a:ext uri="{FF2B5EF4-FFF2-40B4-BE49-F238E27FC236}">
                <a16:creationId xmlns:a16="http://schemas.microsoft.com/office/drawing/2014/main" id="{BEA94561-46B0-4917-8930-54EE03CBF59F}"/>
              </a:ext>
            </a:extLst>
          </p:cNvPr>
          <p:cNvGrpSpPr/>
          <p:nvPr/>
        </p:nvGrpSpPr>
        <p:grpSpPr>
          <a:xfrm>
            <a:off x="2164824" y="5485799"/>
            <a:ext cx="8544227" cy="499761"/>
            <a:chOff x="7483861" y="7543801"/>
            <a:chExt cx="17012919" cy="999652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12A5572F-F8D3-48A0-807B-52B9F43CD1E8}"/>
                </a:ext>
              </a:extLst>
            </p:cNvPr>
            <p:cNvSpPr txBox="1"/>
            <p:nvPr/>
          </p:nvSpPr>
          <p:spPr>
            <a:xfrm>
              <a:off x="8993188" y="7620003"/>
              <a:ext cx="15503592" cy="9234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088639"/>
              <a:r>
                <a:rPr lang="en-US" sz="24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BÀI TẬP TRẮC NGHIỆM</a:t>
              </a:r>
            </a:p>
          </p:txBody>
        </p:sp>
        <p:grpSp>
          <p:nvGrpSpPr>
            <p:cNvPr id="50" name="Group 27">
              <a:extLst>
                <a:ext uri="{FF2B5EF4-FFF2-40B4-BE49-F238E27FC236}">
                  <a16:creationId xmlns:a16="http://schemas.microsoft.com/office/drawing/2014/main" id="{4F080B53-4E5F-4A8B-A74E-9B5A96792F7E}"/>
                </a:ext>
              </a:extLst>
            </p:cNvPr>
            <p:cNvGrpSpPr/>
            <p:nvPr/>
          </p:nvGrpSpPr>
          <p:grpSpPr>
            <a:xfrm>
              <a:off x="7483861" y="7543801"/>
              <a:ext cx="1251657" cy="949167"/>
              <a:chOff x="7483860" y="7543801"/>
              <a:chExt cx="1251657" cy="949167"/>
            </a:xfrm>
          </p:grpSpPr>
          <p:sp>
            <p:nvSpPr>
              <p:cNvPr id="51" name="Isosceles Triangle 44">
                <a:extLst>
                  <a:ext uri="{FF2B5EF4-FFF2-40B4-BE49-F238E27FC236}">
                    <a16:creationId xmlns:a16="http://schemas.microsoft.com/office/drawing/2014/main" id="{6CFF83E4-5771-49E6-A981-D8EA93C84A2F}"/>
                  </a:ext>
                </a:extLst>
              </p:cNvPr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639"/>
                <a:endParaRPr lang="en-US" sz="2150">
                  <a:solidFill>
                    <a:prstClr val="white"/>
                  </a:solidFill>
                  <a:latin typeface="Calibri"/>
                </a:endParaRPr>
              </a:p>
            </p:txBody>
          </p:sp>
          <p:grpSp>
            <p:nvGrpSpPr>
              <p:cNvPr id="58" name="Group 29">
                <a:extLst>
                  <a:ext uri="{FF2B5EF4-FFF2-40B4-BE49-F238E27FC236}">
                    <a16:creationId xmlns:a16="http://schemas.microsoft.com/office/drawing/2014/main" id="{90D4C765-EEDB-42E9-B6F2-CD8075015702}"/>
                  </a:ext>
                </a:extLst>
              </p:cNvPr>
              <p:cNvGrpSpPr/>
              <p:nvPr/>
            </p:nvGrpSpPr>
            <p:grpSpPr>
              <a:xfrm>
                <a:off x="7493378" y="7646473"/>
                <a:ext cx="1242139" cy="846495"/>
                <a:chOff x="7493378" y="7646473"/>
                <a:chExt cx="1242139" cy="846495"/>
              </a:xfrm>
            </p:grpSpPr>
            <p:sp>
              <p:nvSpPr>
                <p:cNvPr id="64" name="Round Same Side Corner Rectangle 47">
                  <a:extLst>
                    <a:ext uri="{FF2B5EF4-FFF2-40B4-BE49-F238E27FC236}">
                      <a16:creationId xmlns:a16="http://schemas.microsoft.com/office/drawing/2014/main" id="{0F1351BE-7FC0-4CBA-84CF-9EF8D7274E66}"/>
                    </a:ext>
                  </a:extLst>
                </p:cNvPr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1088639"/>
                  <a:endParaRPr lang="en-US" sz="2150">
                    <a:solidFill>
                      <a:prstClr val="white"/>
                    </a:solidFill>
                    <a:latin typeface="Calibri"/>
                  </a:endParaRPr>
                </a:p>
              </p:txBody>
            </p:sp>
            <p:sp>
              <p:nvSpPr>
                <p:cNvPr id="65" name="TextBox 64">
                  <a:extLst>
                    <a:ext uri="{FF2B5EF4-FFF2-40B4-BE49-F238E27FC236}">
                      <a16:creationId xmlns:a16="http://schemas.microsoft.com/office/drawing/2014/main" id="{441938B6-8157-4980-8D86-6D46F5366DEA}"/>
                    </a:ext>
                  </a:extLst>
                </p:cNvPr>
                <p:cNvSpPr txBox="1"/>
                <p:nvPr/>
              </p:nvSpPr>
              <p:spPr>
                <a:xfrm>
                  <a:off x="7780883" y="7646473"/>
                  <a:ext cx="897543" cy="84649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defTabSz="1088639"/>
                  <a:r>
                    <a:rPr lang="en-US" sz="2150" b="1" dirty="0">
                      <a:solidFill>
                        <a:prstClr val="white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120468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5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90500" y="819150"/>
            <a:ext cx="120015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altLang="en-US" sz="2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C, qua B?</a:t>
            </a:r>
          </a:p>
        </p:txBody>
      </p:sp>
      <p:pic>
        <p:nvPicPr>
          <p:cNvPr id="3" name="Picture 6" descr="j030105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0" y="2090738"/>
            <a:ext cx="1215152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0" descr="j014940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138" y="1914525"/>
            <a:ext cx="1062454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5" descr="j03009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3613" y="1747838"/>
            <a:ext cx="1056024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reeform 37"/>
          <p:cNvSpPr>
            <a:spLocks/>
          </p:cNvSpPr>
          <p:nvPr/>
        </p:nvSpPr>
        <p:spPr bwMode="auto">
          <a:xfrm>
            <a:off x="2438400" y="2624138"/>
            <a:ext cx="2478524" cy="433387"/>
          </a:xfrm>
          <a:custGeom>
            <a:avLst/>
            <a:gdLst>
              <a:gd name="T0" fmla="*/ 0 w 1542"/>
              <a:gd name="T1" fmla="*/ 0 h 273"/>
              <a:gd name="T2" fmla="*/ 2147483647 w 1542"/>
              <a:gd name="T3" fmla="*/ 2147483647 h 273"/>
              <a:gd name="T4" fmla="*/ 2147483647 w 1542"/>
              <a:gd name="T5" fmla="*/ 0 h 273"/>
              <a:gd name="T6" fmla="*/ 0 60000 65536"/>
              <a:gd name="T7" fmla="*/ 0 60000 65536"/>
              <a:gd name="T8" fmla="*/ 0 60000 65536"/>
              <a:gd name="T9" fmla="*/ 0 w 1542"/>
              <a:gd name="T10" fmla="*/ 0 h 273"/>
              <a:gd name="T11" fmla="*/ 1542 w 1542"/>
              <a:gd name="T12" fmla="*/ 273 h 2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42" h="273">
                <a:moveTo>
                  <a:pt x="0" y="0"/>
                </a:moveTo>
                <a:cubicBezTo>
                  <a:pt x="53" y="136"/>
                  <a:pt x="106" y="273"/>
                  <a:pt x="363" y="273"/>
                </a:cubicBezTo>
                <a:cubicBezTo>
                  <a:pt x="620" y="273"/>
                  <a:pt x="1081" y="136"/>
                  <a:pt x="1542" y="0"/>
                </a:cubicBezTo>
              </a:path>
            </a:pathLst>
          </a:cu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>
              <a:latin typeface="Calibri" pitchFamily="34" charset="0"/>
            </a:endParaRPr>
          </a:p>
        </p:txBody>
      </p:sp>
      <p:sp>
        <p:nvSpPr>
          <p:cNvPr id="7" name="Line 39"/>
          <p:cNvSpPr>
            <a:spLocks noChangeShapeType="1"/>
          </p:cNvSpPr>
          <p:nvPr/>
        </p:nvSpPr>
        <p:spPr bwMode="auto">
          <a:xfrm>
            <a:off x="2438399" y="2524125"/>
            <a:ext cx="2502635" cy="6985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reeform 40"/>
          <p:cNvSpPr>
            <a:spLocks/>
          </p:cNvSpPr>
          <p:nvPr/>
        </p:nvSpPr>
        <p:spPr bwMode="auto">
          <a:xfrm>
            <a:off x="5918200" y="1874838"/>
            <a:ext cx="2917329" cy="719137"/>
          </a:xfrm>
          <a:custGeom>
            <a:avLst/>
            <a:gdLst>
              <a:gd name="T0" fmla="*/ 0 w 1815"/>
              <a:gd name="T1" fmla="*/ 2147483647 h 453"/>
              <a:gd name="T2" fmla="*/ 2147483647 w 1815"/>
              <a:gd name="T3" fmla="*/ 0 h 453"/>
              <a:gd name="T4" fmla="*/ 2147483647 w 1815"/>
              <a:gd name="T5" fmla="*/ 2147483647 h 453"/>
              <a:gd name="T6" fmla="*/ 0 60000 65536"/>
              <a:gd name="T7" fmla="*/ 0 60000 65536"/>
              <a:gd name="T8" fmla="*/ 0 60000 65536"/>
              <a:gd name="T9" fmla="*/ 0 w 1815"/>
              <a:gd name="T10" fmla="*/ 0 h 453"/>
              <a:gd name="T11" fmla="*/ 1815 w 1815"/>
              <a:gd name="T12" fmla="*/ 453 h 4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15" h="453">
                <a:moveTo>
                  <a:pt x="0" y="453"/>
                </a:moveTo>
                <a:cubicBezTo>
                  <a:pt x="166" y="226"/>
                  <a:pt x="333" y="0"/>
                  <a:pt x="635" y="0"/>
                </a:cubicBezTo>
                <a:cubicBezTo>
                  <a:pt x="937" y="0"/>
                  <a:pt x="1376" y="226"/>
                  <a:pt x="1815" y="45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42"/>
          <p:cNvSpPr>
            <a:spLocks/>
          </p:cNvSpPr>
          <p:nvPr/>
        </p:nvSpPr>
        <p:spPr bwMode="auto">
          <a:xfrm>
            <a:off x="5918200" y="2593975"/>
            <a:ext cx="2917329" cy="288925"/>
          </a:xfrm>
          <a:custGeom>
            <a:avLst/>
            <a:gdLst>
              <a:gd name="T0" fmla="*/ 0 w 1815"/>
              <a:gd name="T1" fmla="*/ 0 h 182"/>
              <a:gd name="T2" fmla="*/ 2147483647 w 1815"/>
              <a:gd name="T3" fmla="*/ 2147483647 h 182"/>
              <a:gd name="T4" fmla="*/ 2147483647 w 1815"/>
              <a:gd name="T5" fmla="*/ 0 h 182"/>
              <a:gd name="T6" fmla="*/ 0 60000 65536"/>
              <a:gd name="T7" fmla="*/ 0 60000 65536"/>
              <a:gd name="T8" fmla="*/ 0 60000 65536"/>
              <a:gd name="T9" fmla="*/ 0 w 1815"/>
              <a:gd name="T10" fmla="*/ 0 h 182"/>
              <a:gd name="T11" fmla="*/ 1815 w 1815"/>
              <a:gd name="T12" fmla="*/ 182 h 18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15" h="182">
                <a:moveTo>
                  <a:pt x="0" y="0"/>
                </a:moveTo>
                <a:cubicBezTo>
                  <a:pt x="98" y="91"/>
                  <a:pt x="197" y="182"/>
                  <a:pt x="499" y="182"/>
                </a:cubicBezTo>
                <a:cubicBezTo>
                  <a:pt x="801" y="182"/>
                  <a:pt x="1308" y="91"/>
                  <a:pt x="1815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43"/>
          <p:cNvSpPr>
            <a:spLocks/>
          </p:cNvSpPr>
          <p:nvPr/>
        </p:nvSpPr>
        <p:spPr bwMode="auto">
          <a:xfrm>
            <a:off x="5918200" y="2593975"/>
            <a:ext cx="2917329" cy="865188"/>
          </a:xfrm>
          <a:custGeom>
            <a:avLst/>
            <a:gdLst>
              <a:gd name="T0" fmla="*/ 0 w 1815"/>
              <a:gd name="T1" fmla="*/ 0 h 545"/>
              <a:gd name="T2" fmla="*/ 2147483647 w 1815"/>
              <a:gd name="T3" fmla="*/ 2147483647 h 545"/>
              <a:gd name="T4" fmla="*/ 2147483647 w 1815"/>
              <a:gd name="T5" fmla="*/ 0 h 545"/>
              <a:gd name="T6" fmla="*/ 0 60000 65536"/>
              <a:gd name="T7" fmla="*/ 0 60000 65536"/>
              <a:gd name="T8" fmla="*/ 0 60000 65536"/>
              <a:gd name="T9" fmla="*/ 0 w 1815"/>
              <a:gd name="T10" fmla="*/ 0 h 545"/>
              <a:gd name="T11" fmla="*/ 1815 w 1815"/>
              <a:gd name="T12" fmla="*/ 545 h 54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15" h="545">
                <a:moveTo>
                  <a:pt x="0" y="0"/>
                </a:moveTo>
                <a:cubicBezTo>
                  <a:pt x="8" y="272"/>
                  <a:pt x="16" y="545"/>
                  <a:pt x="318" y="545"/>
                </a:cubicBezTo>
                <a:cubicBezTo>
                  <a:pt x="620" y="545"/>
                  <a:pt x="1217" y="272"/>
                  <a:pt x="1815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45"/>
          <p:cNvSpPr>
            <a:spLocks/>
          </p:cNvSpPr>
          <p:nvPr/>
        </p:nvSpPr>
        <p:spPr bwMode="auto">
          <a:xfrm>
            <a:off x="5918200" y="1874838"/>
            <a:ext cx="2917329" cy="719137"/>
          </a:xfrm>
          <a:custGeom>
            <a:avLst/>
            <a:gdLst>
              <a:gd name="T0" fmla="*/ 0 w 1815"/>
              <a:gd name="T1" fmla="*/ 2147483647 h 453"/>
              <a:gd name="T2" fmla="*/ 2147483647 w 1815"/>
              <a:gd name="T3" fmla="*/ 0 h 453"/>
              <a:gd name="T4" fmla="*/ 2147483647 w 1815"/>
              <a:gd name="T5" fmla="*/ 2147483647 h 453"/>
              <a:gd name="T6" fmla="*/ 0 60000 65536"/>
              <a:gd name="T7" fmla="*/ 0 60000 65536"/>
              <a:gd name="T8" fmla="*/ 0 60000 65536"/>
              <a:gd name="T9" fmla="*/ 0 w 1815"/>
              <a:gd name="T10" fmla="*/ 0 h 453"/>
              <a:gd name="T11" fmla="*/ 1815 w 1815"/>
              <a:gd name="T12" fmla="*/ 453 h 4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15" h="453">
                <a:moveTo>
                  <a:pt x="0" y="453"/>
                </a:moveTo>
                <a:cubicBezTo>
                  <a:pt x="166" y="226"/>
                  <a:pt x="333" y="0"/>
                  <a:pt x="635" y="0"/>
                </a:cubicBezTo>
                <a:cubicBezTo>
                  <a:pt x="937" y="0"/>
                  <a:pt x="1376" y="226"/>
                  <a:pt x="1815" y="453"/>
                </a:cubicBezTo>
              </a:path>
            </a:pathLst>
          </a:cu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46"/>
          <p:cNvSpPr>
            <a:spLocks/>
          </p:cNvSpPr>
          <p:nvPr/>
        </p:nvSpPr>
        <p:spPr bwMode="auto">
          <a:xfrm>
            <a:off x="5918200" y="2306638"/>
            <a:ext cx="2917329" cy="287337"/>
          </a:xfrm>
          <a:custGeom>
            <a:avLst/>
            <a:gdLst>
              <a:gd name="T0" fmla="*/ 0 w 1815"/>
              <a:gd name="T1" fmla="*/ 2147483647 h 181"/>
              <a:gd name="T2" fmla="*/ 2147483647 w 1815"/>
              <a:gd name="T3" fmla="*/ 0 h 181"/>
              <a:gd name="T4" fmla="*/ 2147483647 w 1815"/>
              <a:gd name="T5" fmla="*/ 2147483647 h 181"/>
              <a:gd name="T6" fmla="*/ 0 60000 65536"/>
              <a:gd name="T7" fmla="*/ 0 60000 65536"/>
              <a:gd name="T8" fmla="*/ 0 60000 65536"/>
              <a:gd name="T9" fmla="*/ 0 w 1815"/>
              <a:gd name="T10" fmla="*/ 0 h 181"/>
              <a:gd name="T11" fmla="*/ 1815 w 1815"/>
              <a:gd name="T12" fmla="*/ 181 h 1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15" h="181">
                <a:moveTo>
                  <a:pt x="0" y="181"/>
                </a:moveTo>
                <a:cubicBezTo>
                  <a:pt x="121" y="90"/>
                  <a:pt x="243" y="0"/>
                  <a:pt x="545" y="0"/>
                </a:cubicBezTo>
                <a:cubicBezTo>
                  <a:pt x="847" y="0"/>
                  <a:pt x="1331" y="90"/>
                  <a:pt x="1815" y="181"/>
                </a:cubicBezTo>
              </a:path>
            </a:pathLst>
          </a:cu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47"/>
          <p:cNvSpPr>
            <a:spLocks/>
          </p:cNvSpPr>
          <p:nvPr/>
        </p:nvSpPr>
        <p:spPr bwMode="auto">
          <a:xfrm>
            <a:off x="5918200" y="2595563"/>
            <a:ext cx="2917329" cy="288925"/>
          </a:xfrm>
          <a:custGeom>
            <a:avLst/>
            <a:gdLst>
              <a:gd name="T0" fmla="*/ 0 w 1815"/>
              <a:gd name="T1" fmla="*/ 0 h 182"/>
              <a:gd name="T2" fmla="*/ 2147483647 w 1815"/>
              <a:gd name="T3" fmla="*/ 2147483647 h 182"/>
              <a:gd name="T4" fmla="*/ 2147483647 w 1815"/>
              <a:gd name="T5" fmla="*/ 0 h 182"/>
              <a:gd name="T6" fmla="*/ 0 60000 65536"/>
              <a:gd name="T7" fmla="*/ 0 60000 65536"/>
              <a:gd name="T8" fmla="*/ 0 60000 65536"/>
              <a:gd name="T9" fmla="*/ 0 w 1815"/>
              <a:gd name="T10" fmla="*/ 0 h 182"/>
              <a:gd name="T11" fmla="*/ 1815 w 1815"/>
              <a:gd name="T12" fmla="*/ 182 h 18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15" h="182">
                <a:moveTo>
                  <a:pt x="0" y="0"/>
                </a:moveTo>
                <a:cubicBezTo>
                  <a:pt x="98" y="91"/>
                  <a:pt x="197" y="182"/>
                  <a:pt x="499" y="182"/>
                </a:cubicBezTo>
                <a:cubicBezTo>
                  <a:pt x="801" y="182"/>
                  <a:pt x="1308" y="91"/>
                  <a:pt x="1815" y="0"/>
                </a:cubicBezTo>
              </a:path>
            </a:pathLst>
          </a:cu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48"/>
          <p:cNvSpPr>
            <a:spLocks/>
          </p:cNvSpPr>
          <p:nvPr/>
        </p:nvSpPr>
        <p:spPr bwMode="auto">
          <a:xfrm>
            <a:off x="5918200" y="2593975"/>
            <a:ext cx="2917329" cy="865188"/>
          </a:xfrm>
          <a:custGeom>
            <a:avLst/>
            <a:gdLst>
              <a:gd name="T0" fmla="*/ 0 w 1815"/>
              <a:gd name="T1" fmla="*/ 0 h 545"/>
              <a:gd name="T2" fmla="*/ 2147483647 w 1815"/>
              <a:gd name="T3" fmla="*/ 2147483647 h 545"/>
              <a:gd name="T4" fmla="*/ 2147483647 w 1815"/>
              <a:gd name="T5" fmla="*/ 0 h 545"/>
              <a:gd name="T6" fmla="*/ 0 60000 65536"/>
              <a:gd name="T7" fmla="*/ 0 60000 65536"/>
              <a:gd name="T8" fmla="*/ 0 60000 65536"/>
              <a:gd name="T9" fmla="*/ 0 w 1815"/>
              <a:gd name="T10" fmla="*/ 0 h 545"/>
              <a:gd name="T11" fmla="*/ 1815 w 1815"/>
              <a:gd name="T12" fmla="*/ 545 h 54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15" h="545">
                <a:moveTo>
                  <a:pt x="0" y="0"/>
                </a:moveTo>
                <a:cubicBezTo>
                  <a:pt x="8" y="272"/>
                  <a:pt x="16" y="545"/>
                  <a:pt x="318" y="545"/>
                </a:cubicBezTo>
                <a:cubicBezTo>
                  <a:pt x="620" y="545"/>
                  <a:pt x="1217" y="272"/>
                  <a:pt x="1815" y="0"/>
                </a:cubicBezTo>
              </a:path>
            </a:pathLst>
          </a:cu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AutoShape 62" descr="Oak"/>
          <p:cNvSpPr>
            <a:spLocks noChangeArrowheads="1"/>
          </p:cNvSpPr>
          <p:nvPr/>
        </p:nvSpPr>
        <p:spPr bwMode="auto">
          <a:xfrm>
            <a:off x="8141363" y="4110155"/>
            <a:ext cx="3899842" cy="2133600"/>
          </a:xfrm>
          <a:prstGeom prst="wedgeEllipseCallout">
            <a:avLst>
              <a:gd name="adj1" fmla="val -25368"/>
              <a:gd name="adj2" fmla="val -83568"/>
            </a:avLst>
          </a:prstGeom>
          <a:noFill/>
          <a:ln w="57150">
            <a:solidFill>
              <a:srgbClr val="145F82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dirty="0" err="1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2800" dirty="0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800" dirty="0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sz="2800" dirty="0" err="1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800" dirty="0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C, ta </a:t>
            </a:r>
            <a:r>
              <a:rPr lang="en-US" altLang="en-US" sz="2800" dirty="0" err="1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2800" dirty="0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2800" dirty="0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2800" dirty="0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800" dirty="0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800" dirty="0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dirty="0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800" dirty="0">
                <a:solidFill>
                  <a:srgbClr val="14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6" name="Text Box 65"/>
          <p:cNvSpPr txBox="1">
            <a:spLocks noChangeArrowheads="1"/>
          </p:cNvSpPr>
          <p:nvPr/>
        </p:nvSpPr>
        <p:spPr bwMode="auto">
          <a:xfrm>
            <a:off x="914399" y="3743325"/>
            <a:ext cx="1022773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C, qua B ta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7" name="Text Box 66"/>
          <p:cNvSpPr txBox="1">
            <a:spLocks noChangeArrowheads="1"/>
          </p:cNvSpPr>
          <p:nvPr/>
        </p:nvSpPr>
        <p:spPr bwMode="auto">
          <a:xfrm>
            <a:off x="990599" y="4733925"/>
            <a:ext cx="478345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+) Hành động 1</a:t>
            </a:r>
            <a:r>
              <a:rPr lang="en-US" alt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đi từ A đến B:</a:t>
            </a:r>
          </a:p>
        </p:txBody>
      </p:sp>
      <p:sp>
        <p:nvSpPr>
          <p:cNvPr id="18" name="Text Box 68"/>
          <p:cNvSpPr txBox="1">
            <a:spLocks noChangeArrowheads="1"/>
          </p:cNvSpPr>
          <p:nvPr/>
        </p:nvSpPr>
        <p:spPr bwMode="auto">
          <a:xfrm>
            <a:off x="914400" y="5267325"/>
            <a:ext cx="493776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+) Hành động 2- đi từ B đến C:</a:t>
            </a:r>
          </a:p>
        </p:txBody>
      </p:sp>
      <p:sp>
        <p:nvSpPr>
          <p:cNvPr id="19" name="Text Box 70"/>
          <p:cNvSpPr txBox="1">
            <a:spLocks noChangeArrowheads="1"/>
          </p:cNvSpPr>
          <p:nvPr/>
        </p:nvSpPr>
        <p:spPr bwMode="auto">
          <a:xfrm>
            <a:off x="990599" y="5800725"/>
            <a:ext cx="902684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Theo quy tắc nhân ta có số cách đi từ A đến C, qua B là:</a:t>
            </a:r>
          </a:p>
        </p:txBody>
      </p:sp>
      <p:sp>
        <p:nvSpPr>
          <p:cNvPr id="20" name="Text Box 71"/>
          <p:cNvSpPr txBox="1">
            <a:spLocks noChangeArrowheads="1"/>
          </p:cNvSpPr>
          <p:nvPr/>
        </p:nvSpPr>
        <p:spPr bwMode="auto">
          <a:xfrm>
            <a:off x="3657600" y="6334125"/>
            <a:ext cx="2660154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. 4 = 12 (cách)</a:t>
            </a:r>
          </a:p>
        </p:txBody>
      </p:sp>
      <p:sp>
        <p:nvSpPr>
          <p:cNvPr id="21" name="TextBox 42"/>
          <p:cNvSpPr txBox="1">
            <a:spLocks noChangeArrowheads="1"/>
          </p:cNvSpPr>
          <p:nvPr/>
        </p:nvSpPr>
        <p:spPr bwMode="auto">
          <a:xfrm>
            <a:off x="1524000" y="2905125"/>
            <a:ext cx="450056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2" name="TextBox 43"/>
          <p:cNvSpPr txBox="1">
            <a:spLocks noChangeArrowheads="1"/>
          </p:cNvSpPr>
          <p:nvPr/>
        </p:nvSpPr>
        <p:spPr bwMode="auto">
          <a:xfrm>
            <a:off x="5181600" y="2828925"/>
            <a:ext cx="429161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3" name="TextBox 44"/>
          <p:cNvSpPr txBox="1">
            <a:spLocks noChangeArrowheads="1"/>
          </p:cNvSpPr>
          <p:nvPr/>
        </p:nvSpPr>
        <p:spPr bwMode="auto">
          <a:xfrm>
            <a:off x="8839200" y="2828925"/>
            <a:ext cx="450056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081087" y="3286125"/>
            <a:ext cx="834211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u="sng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</a:p>
        </p:txBody>
      </p:sp>
      <p:sp>
        <p:nvSpPr>
          <p:cNvPr id="25" name="Freeform 37"/>
          <p:cNvSpPr>
            <a:spLocks/>
          </p:cNvSpPr>
          <p:nvPr/>
        </p:nvSpPr>
        <p:spPr bwMode="auto">
          <a:xfrm rot="184752" flipV="1">
            <a:off x="2451077" y="1980426"/>
            <a:ext cx="2456021" cy="547687"/>
          </a:xfrm>
          <a:custGeom>
            <a:avLst/>
            <a:gdLst>
              <a:gd name="T0" fmla="*/ 0 w 1542"/>
              <a:gd name="T1" fmla="*/ 0 h 273"/>
              <a:gd name="T2" fmla="*/ 2147483647 w 1542"/>
              <a:gd name="T3" fmla="*/ 2147483647 h 273"/>
              <a:gd name="T4" fmla="*/ 2147483647 w 1542"/>
              <a:gd name="T5" fmla="*/ 0 h 273"/>
              <a:gd name="T6" fmla="*/ 0 60000 65536"/>
              <a:gd name="T7" fmla="*/ 0 60000 65536"/>
              <a:gd name="T8" fmla="*/ 0 60000 65536"/>
              <a:gd name="T9" fmla="*/ 0 w 1542"/>
              <a:gd name="T10" fmla="*/ 0 h 273"/>
              <a:gd name="T11" fmla="*/ 1542 w 1542"/>
              <a:gd name="T12" fmla="*/ 273 h 2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42" h="273">
                <a:moveTo>
                  <a:pt x="0" y="0"/>
                </a:moveTo>
                <a:cubicBezTo>
                  <a:pt x="53" y="136"/>
                  <a:pt x="106" y="273"/>
                  <a:pt x="363" y="273"/>
                </a:cubicBezTo>
                <a:cubicBezTo>
                  <a:pt x="620" y="273"/>
                  <a:pt x="1081" y="136"/>
                  <a:pt x="1542" y="0"/>
                </a:cubicBezTo>
              </a:path>
            </a:pathLst>
          </a:cu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6" name="Text Box 66"/>
          <p:cNvSpPr txBox="1">
            <a:spLocks noChangeArrowheads="1"/>
          </p:cNvSpPr>
          <p:nvPr/>
        </p:nvSpPr>
        <p:spPr bwMode="auto">
          <a:xfrm>
            <a:off x="5562600" y="4733925"/>
            <a:ext cx="1543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endParaRPr lang="en-US" altLang="en-US" sz="28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 Box 68"/>
          <p:cNvSpPr txBox="1">
            <a:spLocks noChangeArrowheads="1"/>
          </p:cNvSpPr>
          <p:nvPr/>
        </p:nvSpPr>
        <p:spPr bwMode="auto">
          <a:xfrm>
            <a:off x="5486400" y="5267325"/>
            <a:ext cx="123444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cách.</a:t>
            </a:r>
          </a:p>
        </p:txBody>
      </p:sp>
    </p:spTree>
    <p:extLst>
      <p:ext uri="{BB962C8B-B14F-4D97-AF65-F5344CB8AC3E}">
        <p14:creationId xmlns:p14="http://schemas.microsoft.com/office/powerpoint/2010/main" val="1068831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6" grpId="0"/>
      <p:bldP spid="17" grpId="0"/>
      <p:bldP spid="18" grpId="0"/>
      <p:bldP spid="19" grpId="0"/>
      <p:bldP spid="20" grpId="0"/>
      <p:bldP spid="24" grpId="0"/>
      <p:bldP spid="26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1524000" y="732938"/>
            <a:ext cx="9144000" cy="695812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§1 QUY TẮC ĐẾM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Text Box 37"/>
          <p:cNvSpPr txBox="1">
            <a:spLocks noChangeArrowheads="1"/>
          </p:cNvSpPr>
          <p:nvPr/>
        </p:nvSpPr>
        <p:spPr bwMode="auto">
          <a:xfrm>
            <a:off x="-38100" y="1428750"/>
            <a:ext cx="34007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I. </a:t>
            </a: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QUY TẮC CỘNG</a:t>
            </a:r>
            <a:endParaRPr kumimoji="0" lang="en-US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Text Box 37"/>
          <p:cNvSpPr txBox="1">
            <a:spLocks noChangeArrowheads="1"/>
          </p:cNvSpPr>
          <p:nvPr/>
        </p:nvSpPr>
        <p:spPr bwMode="auto">
          <a:xfrm>
            <a:off x="-38100" y="1865005"/>
            <a:ext cx="3657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II. QUY TẮC NHÂN</a:t>
            </a: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28600" y="2324100"/>
            <a:ext cx="11677650" cy="1384995"/>
          </a:xfrm>
          <a:prstGeom prst="rect">
            <a:avLst/>
          </a:prstGeom>
          <a:noFill/>
          <a:ln w="101600" cmpd="tri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Một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công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việc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hoàn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thành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bởi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hai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hành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động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liên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tiếp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Nếu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thực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hiện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hành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động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nhất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ứng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với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mỗi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đó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thực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hiện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hành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động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hai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thì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m.n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hoàn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thành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công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việc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.VnTime" panose="020B7200000000000000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381000" y="3937208"/>
            <a:ext cx="190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u="sng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 Ý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28600" y="4394408"/>
            <a:ext cx="8534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98911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1"/>
          <p:cNvSpPr txBox="1">
            <a:spLocks noChangeArrowheads="1"/>
          </p:cNvSpPr>
          <p:nvPr/>
        </p:nvSpPr>
        <p:spPr bwMode="auto">
          <a:xfrm>
            <a:off x="342899" y="1954161"/>
            <a:ext cx="11592427" cy="1815882"/>
          </a:xfrm>
          <a:prstGeom prst="rect">
            <a:avLst/>
          </a:prstGeom>
          <a:noFill/>
          <a:ln w="101600" cmpd="tri">
            <a:solidFill>
              <a:srgbClr val="145F8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trùng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+ 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8436" name="Text Box 37"/>
          <p:cNvSpPr txBox="1">
            <a:spLocks noChangeArrowheads="1"/>
          </p:cNvSpPr>
          <p:nvPr/>
        </p:nvSpPr>
        <p:spPr bwMode="auto">
          <a:xfrm>
            <a:off x="190500" y="1385888"/>
            <a:ext cx="337861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QUY TẮC CỘNG</a:t>
            </a:r>
          </a:p>
        </p:txBody>
      </p:sp>
      <p:sp>
        <p:nvSpPr>
          <p:cNvPr id="18437" name="Text Box 11"/>
          <p:cNvSpPr txBox="1">
            <a:spLocks noChangeArrowheads="1"/>
          </p:cNvSpPr>
          <p:nvPr/>
        </p:nvSpPr>
        <p:spPr bwMode="auto">
          <a:xfrm>
            <a:off x="342900" y="4876800"/>
            <a:ext cx="11592426" cy="1384995"/>
          </a:xfrm>
          <a:prstGeom prst="rect">
            <a:avLst/>
          </a:prstGeom>
          <a:noFill/>
          <a:ln w="101600" cmpd="tri">
            <a:solidFill>
              <a:srgbClr val="145F8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m.n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800" dirty="0">
              <a:latin typeface=".VnTime" panose="020B7200000000000000" pitchFamily="34" charset="0"/>
            </a:endParaRPr>
          </a:p>
        </p:txBody>
      </p:sp>
      <p:sp>
        <p:nvSpPr>
          <p:cNvPr id="18438" name="Text Box 37"/>
          <p:cNvSpPr txBox="1">
            <a:spLocks noChangeArrowheads="1"/>
          </p:cNvSpPr>
          <p:nvPr/>
        </p:nvSpPr>
        <p:spPr bwMode="auto">
          <a:xfrm>
            <a:off x="190500" y="4271964"/>
            <a:ext cx="36766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QUY TẮC NHÂN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524000" y="732938"/>
            <a:ext cx="9144000" cy="695812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§1 QUY TẮC ĐẾM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0329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xplosion 1 1"/>
          <p:cNvSpPr/>
          <p:nvPr/>
        </p:nvSpPr>
        <p:spPr>
          <a:xfrm>
            <a:off x="1209675" y="3492281"/>
            <a:ext cx="8763000" cy="2743200"/>
          </a:xfrm>
          <a:prstGeom prst="irregularSeal1">
            <a:avLst/>
          </a:prstGeom>
          <a:solidFill>
            <a:srgbClr val="145F82"/>
          </a:solidFill>
          <a:ln w="15875" cap="flat" cmpd="sng" algn="ctr">
            <a:solidFill>
              <a:srgbClr val="2DA2BF">
                <a:shade val="50000"/>
                <a:shade val="75000"/>
                <a:satMod val="125000"/>
                <a:lumMod val="75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thế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nào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để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phân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biệt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quy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tắc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cộng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và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quy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tắc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nhân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818495"/>
            <a:ext cx="12192000" cy="1292662"/>
          </a:xfrm>
          <a:prstGeom prst="rect">
            <a:avLst/>
          </a:prstGeom>
          <a:solidFill>
            <a:srgbClr val="145F82"/>
          </a:solidFill>
        </p:spPr>
        <p:txBody>
          <a:bodyPr wrap="square">
            <a:spAutoFit/>
          </a:bodyPr>
          <a:lstStyle/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Quy tắc cộng: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Một công việc được hoàn thành bởi 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một trong hai hành động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Nếu hành động này có m cách thực hiện, hành động kia có n cách thực hiện không trùng với bất kỳ cách nào của hành động thứ nhất thì công việc đó có m + n cách thực hiện.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2155388"/>
            <a:ext cx="12192000" cy="1292662"/>
          </a:xfrm>
          <a:prstGeom prst="rect">
            <a:avLst/>
          </a:prstGeom>
          <a:solidFill>
            <a:srgbClr val="145F82"/>
          </a:solidFill>
        </p:spPr>
        <p:txBody>
          <a:bodyPr wrap="square">
            <a:spAutoFit/>
          </a:bodyPr>
          <a:lstStyle/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Quy tắc nhân: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Một công việc được hoàn thành 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bởi hai hành động liên tiếp</a:t>
            </a: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Nếu có m cách thực hiện hành động thứ nhất và ứng với mỗi cách đó có n cách thực hiện hành động thứ hai thì có m.n cách hoàn thành công việc.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492638"/>
            <a:ext cx="5591175" cy="1938992"/>
          </a:xfrm>
          <a:prstGeom prst="rect">
            <a:avLst/>
          </a:prstGeom>
          <a:solidFill>
            <a:srgbClr val="464646">
              <a:lumMod val="95000"/>
              <a:lumOff val="5000"/>
            </a:srgbClr>
          </a:solidFill>
        </p:spPr>
        <p:txBody>
          <a:bodyPr wrap="square">
            <a:spAutoFit/>
          </a:bodyPr>
          <a:lstStyle/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000" b="0" i="0" u="none" strike="noStrike" kern="0" cap="none" spc="0" normalizeH="0" baseline="0" noProof="0" dirty="0">
                <a:ln>
                  <a:noFill/>
                </a:ln>
                <a:solidFill>
                  <a:srgbClr val="00FF00"/>
                </a:solidFill>
                <a:effectLst/>
                <a:uLnTx/>
                <a:uFillTx/>
                <a:cs typeface="Arial" charset="0"/>
              </a:rPr>
              <a:t>+ </a:t>
            </a:r>
            <a:r>
              <a:rPr kumimoji="0" lang="vi-VN" sz="3000" b="0" i="0" u="none" strike="noStrike" kern="0" cap="none" spc="0" normalizeH="0" baseline="0" noProof="0" dirty="0">
                <a:ln>
                  <a:noFill/>
                </a:ln>
                <a:solidFill>
                  <a:srgbClr val="00FF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Nếu bỏ 1 </a:t>
            </a:r>
            <a:r>
              <a:rPr kumimoji="0" lang="en-US" sz="3000" b="0" i="0" u="none" strike="noStrike" kern="0" cap="none" spc="0" normalizeH="0" baseline="0" noProof="0" dirty="0">
                <a:ln>
                  <a:noFill/>
                </a:ln>
                <a:solidFill>
                  <a:srgbClr val="00FF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hành động</a:t>
            </a:r>
            <a:r>
              <a:rPr kumimoji="0" lang="vi-VN" sz="3000" b="0" i="0" u="none" strike="noStrike" kern="0" cap="none" spc="0" normalizeH="0" baseline="0" noProof="0" dirty="0">
                <a:ln>
                  <a:noFill/>
                </a:ln>
                <a:solidFill>
                  <a:srgbClr val="00FF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nào đó mà ta không thể hoàn thành được công việc (không có kết quả) thì lúc đó ta sử dụng quy tắc nhân.</a:t>
            </a:r>
            <a:endParaRPr kumimoji="0" lang="en-US" sz="3000" b="0" i="0" u="none" strike="noStrike" kern="0" cap="none" spc="0" normalizeH="0" baseline="0" noProof="0" dirty="0">
              <a:ln>
                <a:noFill/>
              </a:ln>
              <a:solidFill>
                <a:srgbClr val="00FF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610349" y="3492281"/>
            <a:ext cx="5581651" cy="1938992"/>
          </a:xfrm>
          <a:prstGeom prst="rect">
            <a:avLst/>
          </a:prstGeom>
          <a:solidFill>
            <a:srgbClr val="464646">
              <a:lumMod val="95000"/>
              <a:lumOff val="5000"/>
            </a:srgbClr>
          </a:solidFill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vi-VN" sz="3000" dirty="0">
                <a:solidFill>
                  <a:srgbClr val="FFFF99"/>
                </a:solidFill>
                <a:latin typeface="Arial" charset="0"/>
                <a:cs typeface="Arial" charset="0"/>
              </a:rPr>
              <a:t>+ </a:t>
            </a:r>
            <a:r>
              <a:rPr lang="vi-VN" sz="3000" dirty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 Nếu bỏ 1 </a:t>
            </a:r>
            <a:r>
              <a:rPr lang="en-US" sz="3000" dirty="0" err="1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000" dirty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vi-VN" sz="3000" dirty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 nào đó mà ta vẫn có thể hoàn thành được công việc (có kết quả) thì lúc đó ta sử dụng quy tắc cộng.</a:t>
            </a:r>
            <a:endParaRPr lang="en-US" sz="3000" dirty="0">
              <a:solidFill>
                <a:srgbClr val="FFFF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19175" y="5937169"/>
            <a:ext cx="116910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giai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75702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/>
          <p:cNvGrpSpPr/>
          <p:nvPr/>
        </p:nvGrpSpPr>
        <p:grpSpPr>
          <a:xfrm>
            <a:off x="602669" y="3470702"/>
            <a:ext cx="11068451" cy="3272566"/>
            <a:chOff x="1205494" y="6941416"/>
            <a:chExt cx="22139783" cy="6545984"/>
          </a:xfrm>
        </p:grpSpPr>
        <p:sp>
          <p:nvSpPr>
            <p:cNvPr id="125" name="Rounded Rectangle 124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88639"/>
              <a:endParaRPr lang="en-US" sz="1600" dirty="0">
                <a:solidFill>
                  <a:prstClr val="white"/>
                </a:solidFill>
                <a:latin typeface="Calibri"/>
              </a:endParaRPr>
            </a:p>
          </p:txBody>
        </p:sp>
        <p:grpSp>
          <p:nvGrpSpPr>
            <p:cNvPr id="151" name="Group 150"/>
            <p:cNvGrpSpPr/>
            <p:nvPr/>
          </p:nvGrpSpPr>
          <p:grpSpPr>
            <a:xfrm>
              <a:off x="1205494" y="6941416"/>
              <a:ext cx="3493741" cy="923451"/>
              <a:chOff x="1205494" y="6941416"/>
              <a:chExt cx="3493741" cy="923451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45714" tIns="22857" rIns="45714" bIns="22857" numCol="1" anchor="t" anchorCtr="0" compatLnSpc="1">
                <a:prstTxWarp prst="textNoShape">
                  <a:avLst/>
                </a:prstTxWarp>
              </a:bodyPr>
              <a:lstStyle/>
              <a:p>
                <a:pPr defTabSz="1088639"/>
                <a:endParaRPr lang="en-US" sz="16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57667" y="6941416"/>
                <a:ext cx="2641568" cy="923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088639"/>
                <a:r>
                  <a:rPr lang="en-US" sz="24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sz="2400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24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24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639"/>
                <a:endParaRPr lang="en-US" sz="16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defTabSz="1088639"/>
                <a:endParaRPr lang="en-US" sz="2150"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</p:grpSp>
      <p:grpSp>
        <p:nvGrpSpPr>
          <p:cNvPr id="148" name="Group 147"/>
          <p:cNvGrpSpPr/>
          <p:nvPr/>
        </p:nvGrpSpPr>
        <p:grpSpPr>
          <a:xfrm>
            <a:off x="190500" y="1181100"/>
            <a:ext cx="11695971" cy="2059937"/>
            <a:chOff x="992187" y="2564544"/>
            <a:chExt cx="22353091" cy="4120409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6999"/>
              <a:ext cx="22200057" cy="4017954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 defTabSz="1088530">
                <a:defRPr/>
              </a:pPr>
              <a:r>
                <a:rPr lang="en-US" sz="240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Trong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một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chiếc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hộp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6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viên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bi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xanh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khác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nhau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5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viên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bi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đỏ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khác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nhau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Hỏi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bao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nhiêu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cách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lấy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ra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3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viên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bi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sao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cho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viên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bi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lấy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được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phải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đủ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cả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hai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màu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530"/>
                <a:endParaRPr lang="en-US" sz="16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530"/>
                <a:endParaRPr lang="en-US" sz="1600">
                  <a:solidFill>
                    <a:prstClr val="white"/>
                  </a:solidFill>
                  <a:latin typeface="Calibri"/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530">
                    <a:defRPr/>
                  </a:pPr>
                  <a:endParaRPr lang="en-US" sz="160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530">
                    <a:defRPr/>
                  </a:pPr>
                  <a:endParaRPr lang="en-US" sz="160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530">
                    <a:defRPr/>
                  </a:pPr>
                  <a:endParaRPr lang="en-US" sz="160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530">
                    <a:defRPr/>
                  </a:pPr>
                  <a:endParaRPr lang="en-US" sz="160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530">
                    <a:defRPr/>
                  </a:pPr>
                  <a:endParaRPr lang="en-US" sz="160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530">
                    <a:defRPr/>
                  </a:pPr>
                  <a:endParaRPr lang="en-US" sz="160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530">
                    <a:defRPr/>
                  </a:pPr>
                  <a:endParaRPr lang="en-US" sz="160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88530">
                  <a:defRPr/>
                </a:pPr>
                <a:endParaRPr lang="en-US" sz="16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5"/>
                <a:ext cx="3173470" cy="9198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defTabSz="1088639" eaLnBrk="1" hangingPunct="1"/>
                <a:r>
                  <a:rPr lang="en-US" sz="2000" b="1" dirty="0" err="1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2000" b="1" dirty="0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 1.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9316810" y="5926731"/>
                <a:ext cx="167588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1088639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spc="-75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sz="2400" b="1" spc="-75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sz="2400" b="1" spc="-75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sz="2400" b="1" spc="-75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1" i="0" spc="-75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</m:oMath>
                  </m:oMathPara>
                </a14:m>
                <a:endParaRPr lang="en-US" sz="2400" b="1" spc="-75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6810" y="5926731"/>
                <a:ext cx="1675884" cy="461665"/>
              </a:xfrm>
              <a:prstGeom prst="rect">
                <a:avLst/>
              </a:prstGeom>
              <a:blipFill>
                <a:blip r:embed="rId3"/>
                <a:stretch>
                  <a:fillRect l="-3273"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624999" y="2611829"/>
                <a:ext cx="219427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1088639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spc="-75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2400" spc="-75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0" i="0" spc="-75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270</m:t>
                      </m:r>
                      <m:r>
                        <m:rPr>
                          <m:nor/>
                        </m:rPr>
                        <a:rPr lang="en-GB" sz="2400">
                          <a:solidFill>
                            <a:prstClr val="black"/>
                          </a:solidFill>
                          <a:latin typeface="Calibri"/>
                        </a:rPr>
                        <m:t>.</m:t>
                      </m:r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4999" y="2611829"/>
                <a:ext cx="2194271" cy="461665"/>
              </a:xfrm>
              <a:prstGeom prst="rect">
                <a:avLst/>
              </a:prstGeom>
              <a:blipFill>
                <a:blip r:embed="rId4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4125531" y="2611829"/>
                <a:ext cx="219427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1088639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2400" b="1" spc="-75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2400" b="1" spc="-75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2400" spc="-75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0" i="0" spc="-75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60</m:t>
                      </m:r>
                      <m:r>
                        <m:rPr>
                          <m:nor/>
                        </m:rPr>
                        <a:rPr lang="en-GB" sz="2400">
                          <a:solidFill>
                            <a:prstClr val="black"/>
                          </a:solidFill>
                          <a:latin typeface="Calibri"/>
                        </a:rPr>
                        <m:t>.</m:t>
                      </m:r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5531" y="2611829"/>
                <a:ext cx="2194271" cy="461665"/>
              </a:xfrm>
              <a:prstGeom prst="rect">
                <a:avLst/>
              </a:prstGeom>
              <a:blipFill>
                <a:blip r:embed="rId5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6534622" y="2611829"/>
                <a:ext cx="222355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1088639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2400" b="1" spc="-75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2400" b="1" spc="-75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2400" spc="-75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0" i="0" spc="-75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135</m:t>
                      </m:r>
                      <m:r>
                        <m:rPr>
                          <m:nor/>
                        </m:rPr>
                        <a:rPr lang="en-GB" sz="2400">
                          <a:solidFill>
                            <a:prstClr val="black"/>
                          </a:solidFill>
                          <a:latin typeface="Calibri"/>
                        </a:rPr>
                        <m:t>.</m:t>
                      </m:r>
                    </m:oMath>
                  </m:oMathPara>
                </a14:m>
                <a:endParaRPr lang="en-GB" sz="24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4622" y="2611829"/>
                <a:ext cx="2223554" cy="461665"/>
              </a:xfrm>
              <a:prstGeom prst="rect">
                <a:avLst/>
              </a:prstGeom>
              <a:blipFill>
                <a:blip r:embed="rId6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9018717" y="2611829"/>
                <a:ext cx="201173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1088639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2400" b="1" spc="-75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sz="2400" b="1" spc="-75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2400" spc="-75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0" i="0" spc="-75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300</m:t>
                      </m:r>
                      <m:r>
                        <m:rPr>
                          <m:nor/>
                        </m:rPr>
                        <a:rPr lang="en-GB" sz="2400">
                          <a:solidFill>
                            <a:prstClr val="black"/>
                          </a:solidFill>
                          <a:latin typeface="Calibri"/>
                        </a:rPr>
                        <m:t>.</m:t>
                      </m:r>
                    </m:oMath>
                  </m:oMathPara>
                </a14:m>
                <a:endParaRPr lang="vi-VN" sz="2400" dirty="0">
                  <a:solidFill>
                    <a:prstClr val="black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8717" y="2611829"/>
                <a:ext cx="2011731" cy="461665"/>
              </a:xfrm>
              <a:prstGeom prst="rect">
                <a:avLst/>
              </a:prstGeom>
              <a:blipFill>
                <a:blip r:embed="rId7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454504" y="783804"/>
            <a:ext cx="4736043" cy="526318"/>
            <a:chOff x="739068" y="1515168"/>
            <a:chExt cx="9473319" cy="1052773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45709" tIns="22855" rIns="45709" bIns="22855" numCol="1" anchor="t" anchorCtr="0" compatLnSpc="1">
              <a:prstTxWarp prst="textNoShape">
                <a:avLst/>
              </a:prstTxWarp>
            </a:bodyPr>
            <a:lstStyle/>
            <a:p>
              <a:pPr defTabSz="1088639"/>
              <a:endParaRPr lang="en-US" sz="2150">
                <a:solidFill>
                  <a:prstClr val="white"/>
                </a:solidFill>
                <a:latin typeface="Calibri"/>
              </a:endParaRPr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1052773"/>
              <a:chOff x="739068" y="1515168"/>
              <a:chExt cx="8177919" cy="1052773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defTabSz="1088639"/>
                <a:endParaRPr lang="en-US" sz="215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defTabSz="1088639"/>
                <a:endParaRPr lang="en-US" sz="215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defTabSz="1088639"/>
                <a:endParaRPr lang="en-US" sz="215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defTabSz="1088639"/>
                <a:endParaRPr lang="en-US" sz="215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defTabSz="1088639"/>
                <a:endParaRPr lang="en-US" sz="215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defTabSz="1088639"/>
                <a:endParaRPr lang="en-US" sz="215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defTabSz="1088639"/>
                <a:endParaRPr lang="en-US" sz="215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defTabSz="1088639"/>
                <a:endParaRPr lang="en-US" sz="215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defTabSz="1088639"/>
                <a:endParaRPr lang="en-US" sz="215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defTabSz="1088639"/>
                <a:endParaRPr lang="en-US" sz="215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defTabSz="1088639"/>
                <a:endParaRPr lang="en-US" sz="215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defTabSz="1088639"/>
                <a:endParaRPr lang="en-US" sz="215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5"/>
                <a:ext cx="6784256" cy="86188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defTabSz="1088639"/>
                <a:r>
                  <a:rPr lang="en-US" sz="22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p:sp>
        <p:nvSpPr>
          <p:cNvPr id="57" name="Oval 56"/>
          <p:cNvSpPr/>
          <p:nvPr/>
        </p:nvSpPr>
        <p:spPr>
          <a:xfrm>
            <a:off x="2112940" y="2590310"/>
            <a:ext cx="472743" cy="564604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88639"/>
            <a:r>
              <a:rPr lang="en-US" sz="2150" b="1" dirty="0">
                <a:ln w="22225">
                  <a:solidFill>
                    <a:srgbClr val="F3A447"/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03452" y="4066363"/>
            <a:ext cx="98269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TH1: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6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5.4=20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190547" y="4039782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224419" y="5040882"/>
            <a:ext cx="98269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TH2: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5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6.5=30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224419" y="4577141"/>
            <a:ext cx="98269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6.20=120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bi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bi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224419" y="5563601"/>
            <a:ext cx="98269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5.30=150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bi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bi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224419" y="5938852"/>
            <a:ext cx="98269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150+120=270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286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2" grpId="0"/>
      <p:bldP spid="53" grpId="0"/>
      <p:bldP spid="53" grpId="1"/>
      <p:bldP spid="54" grpId="0"/>
      <p:bldP spid="55" grpId="0"/>
      <p:bldP spid="57" grpId="0" animBg="1"/>
      <p:bldP spid="5" grpId="0"/>
      <p:bldP spid="52" grpId="0"/>
      <p:bldP spid="58" grpId="0"/>
      <p:bldP spid="76" grpId="0"/>
      <p:bldP spid="78" grpId="0"/>
      <p:bldP spid="7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/>
          <p:cNvGrpSpPr/>
          <p:nvPr/>
        </p:nvGrpSpPr>
        <p:grpSpPr>
          <a:xfrm>
            <a:off x="602669" y="3470702"/>
            <a:ext cx="11068451" cy="3272566"/>
            <a:chOff x="1205494" y="6941416"/>
            <a:chExt cx="22139783" cy="6545984"/>
          </a:xfrm>
        </p:grpSpPr>
        <p:sp>
          <p:nvSpPr>
            <p:cNvPr id="125" name="Rounded Rectangle 124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88639"/>
              <a:endParaRPr lang="en-US" sz="1600" dirty="0">
                <a:solidFill>
                  <a:prstClr val="white"/>
                </a:solidFill>
                <a:latin typeface="Calibri"/>
              </a:endParaRPr>
            </a:p>
          </p:txBody>
        </p:sp>
        <p:grpSp>
          <p:nvGrpSpPr>
            <p:cNvPr id="151" name="Group 150"/>
            <p:cNvGrpSpPr/>
            <p:nvPr/>
          </p:nvGrpSpPr>
          <p:grpSpPr>
            <a:xfrm>
              <a:off x="1205494" y="6941416"/>
              <a:ext cx="3493741" cy="923451"/>
              <a:chOff x="1205494" y="6941416"/>
              <a:chExt cx="3493741" cy="923451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45714" tIns="22857" rIns="45714" bIns="22857" numCol="1" anchor="t" anchorCtr="0" compatLnSpc="1">
                <a:prstTxWarp prst="textNoShape">
                  <a:avLst/>
                </a:prstTxWarp>
              </a:bodyPr>
              <a:lstStyle/>
              <a:p>
                <a:pPr defTabSz="1088639"/>
                <a:endParaRPr lang="en-US" sz="16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57667" y="6941416"/>
                <a:ext cx="2641568" cy="923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088639"/>
                <a:r>
                  <a:rPr lang="en-US" sz="24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lang="en-US" sz="2400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2400" b="1" dirty="0" err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24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639"/>
                <a:endParaRPr lang="en-US" sz="16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defTabSz="1088639"/>
                <a:endParaRPr lang="en-US" sz="2150"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</p:grpSp>
      <p:grpSp>
        <p:nvGrpSpPr>
          <p:cNvPr id="148" name="Group 147"/>
          <p:cNvGrpSpPr/>
          <p:nvPr/>
        </p:nvGrpSpPr>
        <p:grpSpPr>
          <a:xfrm>
            <a:off x="190500" y="1181100"/>
            <a:ext cx="11695971" cy="2043778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 defTabSz="1088530">
                <a:defRPr/>
              </a:pPr>
              <a:r>
                <a:rPr lang="en-US" sz="240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Một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người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cần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cài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đặt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mật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khẩu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điện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thoại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gồm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4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kí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tự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mỗi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kí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tự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một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chữ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từ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0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đến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9)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hoặc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chữ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cái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bảng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26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chữ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cái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tiếng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Anh)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mật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khẩu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phải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ít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nhất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một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chữ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cái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Hỏi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thể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lập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được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bao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nhiêu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mật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khẩu</a:t>
              </a:r>
              <a:r>
                <a:rPr lang="en-US" sz="2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530"/>
                <a:endParaRPr lang="en-US" sz="160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88530"/>
                <a:endParaRPr lang="en-US" sz="1600">
                  <a:solidFill>
                    <a:prstClr val="white"/>
                  </a:solidFill>
                  <a:latin typeface="Calibri"/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530">
                    <a:defRPr/>
                  </a:pPr>
                  <a:endParaRPr lang="en-US" sz="160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530">
                    <a:defRPr/>
                  </a:pPr>
                  <a:endParaRPr lang="en-US" sz="160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1088530">
                    <a:defRPr/>
                  </a:pPr>
                  <a:endParaRPr lang="en-US" sz="160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530">
                    <a:defRPr/>
                  </a:pPr>
                  <a:endParaRPr lang="en-US" sz="160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530">
                    <a:defRPr/>
                  </a:pPr>
                  <a:endParaRPr lang="en-US" sz="160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530">
                    <a:defRPr/>
                  </a:pPr>
                  <a:endParaRPr lang="en-US" sz="160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1088530">
                    <a:defRPr/>
                  </a:pPr>
                  <a:endParaRPr lang="en-US" sz="1600">
                    <a:solidFill>
                      <a:prstClr val="black"/>
                    </a:solidFill>
                    <a:latin typeface="Calibri"/>
                  </a:endParaRPr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088530">
                  <a:defRPr/>
                </a:pPr>
                <a:endParaRPr lang="en-US" sz="160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70" cy="9198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defTabSz="1088639" eaLnBrk="1" hangingPunct="1"/>
                <a:r>
                  <a:rPr lang="en-US" sz="2000" b="1" dirty="0" err="1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2000" b="1" dirty="0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 2.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9821670" y="6062430"/>
                <a:ext cx="167588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1088639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spc="-75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sz="2400" b="1" spc="-75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sz="2400" b="1" spc="-75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sz="2400" b="1" spc="-75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1" i="0" spc="-75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</m:oMath>
                  </m:oMathPara>
                </a14:m>
                <a:endParaRPr lang="en-US" sz="2400" b="1" spc="-75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1670" y="6062430"/>
                <a:ext cx="1675884" cy="461665"/>
              </a:xfrm>
              <a:prstGeom prst="rect">
                <a:avLst/>
              </a:prstGeom>
              <a:blipFill>
                <a:blip r:embed="rId3"/>
                <a:stretch>
                  <a:fillRect l="-3273"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710016" y="2783504"/>
                <a:ext cx="219427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1088639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1" spc="-75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2400" spc="-75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0" i="0" spc="-75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1222640</m:t>
                      </m:r>
                      <m:r>
                        <m:rPr>
                          <m:nor/>
                        </m:rPr>
                        <a:rPr lang="en-GB" sz="2400">
                          <a:solidFill>
                            <a:prstClr val="black"/>
                          </a:solidFill>
                          <a:latin typeface="Calibri"/>
                        </a:rPr>
                        <m:t>.</m:t>
                      </m:r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0016" y="2783504"/>
                <a:ext cx="2194271" cy="461665"/>
              </a:xfrm>
              <a:prstGeom prst="rect">
                <a:avLst/>
              </a:prstGeom>
              <a:blipFill>
                <a:blip r:embed="rId4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4210548" y="2783504"/>
                <a:ext cx="219427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1088639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2400" b="1" spc="-75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2400" b="1" spc="-75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2400" spc="-75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0" i="0" spc="-75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1532458</m:t>
                      </m:r>
                      <m:r>
                        <m:rPr>
                          <m:nor/>
                        </m:rPr>
                        <a:rPr lang="en-GB" sz="2400">
                          <a:solidFill>
                            <a:prstClr val="black"/>
                          </a:solidFill>
                          <a:latin typeface="Calibri"/>
                        </a:rPr>
                        <m:t>.</m:t>
                      </m:r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0548" y="2783504"/>
                <a:ext cx="2194271" cy="461665"/>
              </a:xfrm>
              <a:prstGeom prst="rect">
                <a:avLst/>
              </a:prstGeom>
              <a:blipFill>
                <a:blip r:embed="rId5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6619639" y="2783504"/>
                <a:ext cx="222355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1088639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2400" b="1" spc="-75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2400" b="1" spc="-75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2400" spc="-75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0" i="0" spc="-75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1669616</m:t>
                      </m:r>
                      <m:r>
                        <m:rPr>
                          <m:nor/>
                        </m:rPr>
                        <a:rPr lang="en-GB" sz="2400">
                          <a:solidFill>
                            <a:prstClr val="black"/>
                          </a:solidFill>
                          <a:latin typeface="Calibri"/>
                        </a:rPr>
                        <m:t>.</m:t>
                      </m:r>
                    </m:oMath>
                  </m:oMathPara>
                </a14:m>
                <a:endParaRPr lang="en-GB" sz="2400" b="1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9639" y="2783504"/>
                <a:ext cx="2223554" cy="461665"/>
              </a:xfrm>
              <a:prstGeom prst="rect">
                <a:avLst/>
              </a:prstGeom>
              <a:blipFill>
                <a:blip r:embed="rId6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9103734" y="2783504"/>
                <a:ext cx="201173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1088639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2400" b="1" spc="-75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sz="2400" b="1" spc="-75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sz="2400" spc="-75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0" i="0" spc="-75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269234</m:t>
                      </m:r>
                      <m:r>
                        <m:rPr>
                          <m:nor/>
                        </m:rPr>
                        <a:rPr lang="en-GB" sz="2400">
                          <a:solidFill>
                            <a:prstClr val="black"/>
                          </a:solidFill>
                          <a:latin typeface="Calibri"/>
                        </a:rPr>
                        <m:t>.</m:t>
                      </m:r>
                    </m:oMath>
                  </m:oMathPara>
                </a14:m>
                <a:endParaRPr lang="vi-VN" sz="2400" dirty="0">
                  <a:solidFill>
                    <a:prstClr val="black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3734" y="2783504"/>
                <a:ext cx="2011731" cy="461665"/>
              </a:xfrm>
              <a:prstGeom prst="rect">
                <a:avLst/>
              </a:prstGeom>
              <a:blipFill>
                <a:blip r:embed="rId7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454504" y="783804"/>
            <a:ext cx="4736043" cy="526318"/>
            <a:chOff x="739068" y="1515168"/>
            <a:chExt cx="9473319" cy="1052773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45709" tIns="22855" rIns="45709" bIns="22855" numCol="1" anchor="t" anchorCtr="0" compatLnSpc="1">
              <a:prstTxWarp prst="textNoShape">
                <a:avLst/>
              </a:prstTxWarp>
            </a:bodyPr>
            <a:lstStyle/>
            <a:p>
              <a:pPr defTabSz="1088639"/>
              <a:endParaRPr lang="en-US" sz="2150">
                <a:solidFill>
                  <a:prstClr val="white"/>
                </a:solidFill>
                <a:latin typeface="Calibri"/>
              </a:endParaRPr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1052773"/>
              <a:chOff x="739068" y="1515168"/>
              <a:chExt cx="8177919" cy="1052773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defTabSz="1088639"/>
                <a:endParaRPr lang="en-US" sz="215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defTabSz="1088639"/>
                <a:endParaRPr lang="en-US" sz="215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defTabSz="1088639"/>
                <a:endParaRPr lang="en-US" sz="215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defTabSz="1088639"/>
                <a:endParaRPr lang="en-US" sz="215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defTabSz="1088639"/>
                <a:endParaRPr lang="en-US" sz="215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defTabSz="1088639"/>
                <a:endParaRPr lang="en-US" sz="215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defTabSz="1088639"/>
                <a:endParaRPr lang="en-US" sz="215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defTabSz="1088639"/>
                <a:endParaRPr lang="en-US" sz="215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defTabSz="1088639"/>
                <a:endParaRPr lang="en-US" sz="215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defTabSz="1088639"/>
                <a:endParaRPr lang="en-US" sz="215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defTabSz="1088639"/>
                <a:endParaRPr lang="en-US" sz="215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defTabSz="1088639"/>
                <a:endParaRPr lang="en-US" sz="215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5"/>
                <a:ext cx="6784256" cy="86188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defTabSz="1088639"/>
                <a:r>
                  <a:rPr lang="en-US" sz="2200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p:sp>
        <p:nvSpPr>
          <p:cNvPr id="57" name="Oval 56"/>
          <p:cNvSpPr/>
          <p:nvPr/>
        </p:nvSpPr>
        <p:spPr>
          <a:xfrm>
            <a:off x="6865207" y="2814561"/>
            <a:ext cx="472743" cy="564604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88639"/>
            <a:r>
              <a:rPr lang="en-US" sz="2150" b="1" dirty="0">
                <a:ln w="22225">
                  <a:solidFill>
                    <a:srgbClr val="F3A447"/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24419" y="4008181"/>
                <a:ext cx="982699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Nếu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mật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khẩu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không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chữ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cái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nào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thì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cách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tạo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mật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khẩu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4419" y="4008181"/>
                <a:ext cx="9826996" cy="830997"/>
              </a:xfrm>
              <a:prstGeom prst="rect">
                <a:avLst/>
              </a:prstGeom>
              <a:blipFill>
                <a:blip r:embed="rId8"/>
                <a:stretch>
                  <a:fillRect l="-993" t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5190547" y="4039782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224419" y="4563843"/>
                <a:ext cx="9826996" cy="12319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Nếu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mật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khẩu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tạo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từ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10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chữ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từ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0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đến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9)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26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chữ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cái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tiếng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Anh (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tổng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36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kí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tự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thể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chọn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thì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36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cách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tạo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mật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khẩu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4419" y="4563843"/>
                <a:ext cx="9826996" cy="1231940"/>
              </a:xfrm>
              <a:prstGeom prst="rect">
                <a:avLst/>
              </a:prstGeom>
              <a:blipFill>
                <a:blip r:embed="rId9"/>
                <a:stretch>
                  <a:fillRect l="-993" t="-3960" r="-8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1224419" y="5577028"/>
                <a:ext cx="982699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=&gt;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36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=1669616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cách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tạo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mật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khẩu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thỏa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mãn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yêu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cầu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đề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4419" y="5577028"/>
                <a:ext cx="9826996" cy="461665"/>
              </a:xfrm>
              <a:prstGeom prst="rect">
                <a:avLst/>
              </a:prstGeom>
              <a:blipFill>
                <a:blip r:embed="rId10"/>
                <a:stretch>
                  <a:fillRect l="-993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433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2" grpId="0"/>
      <p:bldP spid="53" grpId="0"/>
      <p:bldP spid="53" grpId="1"/>
      <p:bldP spid="54" grpId="0"/>
      <p:bldP spid="55" grpId="0"/>
      <p:bldP spid="57" grpId="0" animBg="1"/>
      <p:bldP spid="5" grpId="0"/>
      <p:bldP spid="52" grpId="0"/>
      <p:bldP spid="58" grpId="0"/>
      <p:bldP spid="7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/>
          <p:cNvGrpSpPr/>
          <p:nvPr/>
        </p:nvGrpSpPr>
        <p:grpSpPr>
          <a:xfrm>
            <a:off x="602669" y="2895601"/>
            <a:ext cx="11068451" cy="3847668"/>
            <a:chOff x="1205494" y="6941416"/>
            <a:chExt cx="22139783" cy="6545984"/>
          </a:xfrm>
        </p:grpSpPr>
        <p:sp>
          <p:nvSpPr>
            <p:cNvPr id="125" name="Rounded Rectangle 124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08863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151" name="Group 150"/>
            <p:cNvGrpSpPr/>
            <p:nvPr/>
          </p:nvGrpSpPr>
          <p:grpSpPr>
            <a:xfrm>
              <a:off x="1205494" y="6941416"/>
              <a:ext cx="3493741" cy="923451"/>
              <a:chOff x="1205494" y="6941416"/>
              <a:chExt cx="3493741" cy="923451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45714" tIns="22857" rIns="45714" bIns="22857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057667" y="6941416"/>
                <a:ext cx="2641568" cy="923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kumimoji="0" lang="en-US" sz="24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1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48" name="Group 147"/>
          <p:cNvGrpSpPr/>
          <p:nvPr/>
        </p:nvGrpSpPr>
        <p:grpSpPr>
          <a:xfrm>
            <a:off x="190500" y="1181100"/>
            <a:ext cx="11758617" cy="1469046"/>
            <a:chOff x="992187" y="2564544"/>
            <a:chExt cx="22472819" cy="2938474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264949" y="2786837"/>
              <a:ext cx="22200057" cy="271618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just" defTabSz="10885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  Cho </a:t>
              </a:r>
              <a:r>
                <a:rPr kumimoji="0" lang="en-US" sz="24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các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chữ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số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0; 1; 2; 3; 4; 5.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Từ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các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chữ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số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đã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cho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lập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được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bao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nhiêu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số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chẵn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có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4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chữ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số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khác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nhau</a:t>
              </a: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?</a:t>
              </a:r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08853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08853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53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53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53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53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53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53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53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108853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70" cy="9198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+mn-ea"/>
                    <a:cs typeface="Tahoma" pitchFamily="34" charset="0"/>
                  </a:rPr>
                  <a:t>Câu</a:t>
                </a:r>
                <a:r>
                  <a:rPr kumimoji="0" 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+mn-ea"/>
                    <a:cs typeface="Tahoma" pitchFamily="34" charset="0"/>
                  </a:rPr>
                  <a:t> </a:t>
                </a:r>
                <a:r>
                  <a:rPr lang="en-US" sz="2000" b="1" dirty="0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3</a:t>
                </a:r>
                <a:r>
                  <a:rPr kumimoji="0" 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+mn-ea"/>
                    <a:cs typeface="Tahoma" pitchFamily="34" charset="0"/>
                  </a:rPr>
                  <a:t>.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8081568" y="6157805"/>
                <a:ext cx="1675884" cy="3468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US" sz="2400" b="1" i="0" u="none" strike="noStrike" kern="1200" cap="none" spc="-75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kumimoji="0" lang="en-US" sz="2400" b="1" i="0" u="none" strike="noStrike" kern="1200" cap="none" spc="-75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kumimoji="0" lang="en-US" sz="2400" b="1" i="0" u="none" strike="noStrike" kern="1200" cap="none" spc="-75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kumimoji="0" lang="en-US" sz="2400" b="1" i="0" u="none" strike="noStrike" kern="1200" cap="none" spc="-75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kumimoji="0" lang="en-US" sz="2400" b="1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</m:oMath>
                  </m:oMathPara>
                </a14:m>
                <a:endParaRPr kumimoji="0" lang="en-US" sz="2400" b="1" i="0" u="none" strike="noStrike" kern="1200" cap="none" spc="-7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1568" y="6157805"/>
                <a:ext cx="1675884" cy="346855"/>
              </a:xfrm>
              <a:prstGeom prst="rect">
                <a:avLst/>
              </a:prstGeom>
              <a:blipFill>
                <a:blip r:embed="rId3"/>
                <a:stretch>
                  <a:fillRect l="-3636" b="-596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252176" y="2244461"/>
                <a:ext cx="219427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US" sz="2400" b="1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kumimoji="0" lang="en-US" sz="2400" b="0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160</m:t>
                      </m:r>
                      <m:r>
                        <m:rPr>
                          <m:nor/>
                        </m:rPr>
                        <a:rPr kumimoji="0" lang="en-GB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m:t>.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2176" y="2244461"/>
                <a:ext cx="2194271" cy="461665"/>
              </a:xfrm>
              <a:prstGeom prst="rect">
                <a:avLst/>
              </a:prstGeom>
              <a:blipFill>
                <a:blip r:embed="rId4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3857039" y="2245258"/>
                <a:ext cx="219427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vi-VN" sz="2400" b="1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kumimoji="0" lang="en-US" sz="2400" b="1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kumimoji="0" lang="en-US" sz="2400" b="0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156</m:t>
                      </m:r>
                      <m:r>
                        <m:rPr>
                          <m:nor/>
                        </m:rPr>
                        <a:rPr kumimoji="0" lang="en-GB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m:t>.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7039" y="2245258"/>
                <a:ext cx="2194271" cy="461665"/>
              </a:xfrm>
              <a:prstGeom prst="rect">
                <a:avLst/>
              </a:prstGeom>
              <a:blipFill>
                <a:blip r:embed="rId5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6500830" y="2254410"/>
                <a:ext cx="222355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vi-VN" sz="2400" b="1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kumimoji="0" lang="en-US" sz="2400" b="1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kumimoji="0" lang="en-US" sz="2400" b="0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752</m:t>
                      </m:r>
                      <m:r>
                        <m:rPr>
                          <m:nor/>
                        </m:rPr>
                        <a:rPr kumimoji="0" lang="en-GB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m:t>.</m:t>
                      </m:r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0830" y="2254410"/>
                <a:ext cx="2223554" cy="461665"/>
              </a:xfrm>
              <a:prstGeom prst="rect">
                <a:avLst/>
              </a:prstGeom>
              <a:blipFill>
                <a:blip r:embed="rId6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9173904" y="2239869"/>
                <a:ext cx="201173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vi-VN" sz="2400" b="1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kumimoji="0" lang="en-US" sz="2400" b="1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kumimoji="0" lang="en-US" sz="2400" b="0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240</m:t>
                      </m:r>
                      <m:r>
                        <m:rPr>
                          <m:nor/>
                        </m:rPr>
                        <a:rPr kumimoji="0" lang="en-GB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m:t>.</m:t>
                      </m:r>
                    </m:oMath>
                  </m:oMathPara>
                </a14:m>
                <a:endParaRPr kumimoji="0" lang="vi-VN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3904" y="2239869"/>
                <a:ext cx="2011731" cy="461665"/>
              </a:xfrm>
              <a:prstGeom prst="rect">
                <a:avLst/>
              </a:prstGeom>
              <a:blipFill>
                <a:blip r:embed="rId7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9" name="Group 47"/>
          <p:cNvGrpSpPr/>
          <p:nvPr/>
        </p:nvGrpSpPr>
        <p:grpSpPr>
          <a:xfrm>
            <a:off x="454504" y="783804"/>
            <a:ext cx="4736043" cy="526318"/>
            <a:chOff x="739068" y="1515168"/>
            <a:chExt cx="9473319" cy="1052773"/>
          </a:xfrm>
        </p:grpSpPr>
        <p:sp>
          <p:nvSpPr>
            <p:cNvPr id="60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horz" wrap="square" lIns="45709" tIns="22855" rIns="45709" bIns="2285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08863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1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61" name="Group 30"/>
            <p:cNvGrpSpPr/>
            <p:nvPr/>
          </p:nvGrpSpPr>
          <p:grpSpPr>
            <a:xfrm>
              <a:off x="739068" y="1515168"/>
              <a:ext cx="8177919" cy="1052773"/>
              <a:chOff x="739068" y="1515168"/>
              <a:chExt cx="8177919" cy="1052773"/>
            </a:xfrm>
          </p:grpSpPr>
          <p:sp>
            <p:nvSpPr>
              <p:cNvPr id="63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15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4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15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5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15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6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15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15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8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15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9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15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0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15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1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15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2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15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3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15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4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ln/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15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5" name="TextBox 43"/>
              <p:cNvSpPr txBox="1"/>
              <p:nvPr/>
            </p:nvSpPr>
            <p:spPr>
              <a:xfrm>
                <a:off x="2132731" y="1706055"/>
                <a:ext cx="6784256" cy="86188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200" b="1" i="0" u="none" strike="noStrike" kern="1200" cap="none" spc="0" normalizeH="0" baseline="0" noProof="0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BÀI TẬP TRẮC NGHIỆM</a:t>
                </a:r>
              </a:p>
            </p:txBody>
          </p:sp>
        </p:grpSp>
      </p:grpSp>
      <p:sp>
        <p:nvSpPr>
          <p:cNvPr id="57" name="Oval 56"/>
          <p:cNvSpPr/>
          <p:nvPr/>
        </p:nvSpPr>
        <p:spPr>
          <a:xfrm>
            <a:off x="4306559" y="2213143"/>
            <a:ext cx="472743" cy="540715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88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150" b="1" dirty="0">
                <a:ln w="22225">
                  <a:solidFill>
                    <a:srgbClr val="F3A447"/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B</a:t>
            </a:r>
            <a:endParaRPr kumimoji="0" lang="en-US" sz="2150" b="1" i="0" u="none" strike="noStrike" kern="1200" cap="none" spc="0" normalizeH="0" baseline="0" noProof="0" dirty="0">
              <a:ln w="22225">
                <a:solidFill>
                  <a:srgbClr val="F3A447"/>
                </a:solidFill>
                <a:prstDash val="solid"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365004" y="2997736"/>
                <a:ext cx="9826996" cy="8636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Gọi </a:t>
                </a:r>
                <a:r>
                  <a:rPr kumimoji="0" lang="en-US" sz="2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số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có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4 </a:t>
                </a:r>
                <a:r>
                  <a:rPr kumimoji="0" lang="en-US" sz="2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chữ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số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cần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lập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là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2400" b="0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2400" b="0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𝑎𝑏𝑐𝑑</m:t>
                        </m:r>
                      </m:e>
                    </m:acc>
                    <m:r>
                      <a:rPr kumimoji="0" lang="en-US" sz="2400" b="0" i="1" u="none" strike="noStrike" kern="1200" cap="none" spc="0" normalizeH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 </m:t>
                    </m:r>
                    <m:d>
                      <m:dPr>
                        <m:ctrlPr>
                          <a:rPr kumimoji="0" lang="en-US" sz="2400" b="0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2400" b="0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kumimoji="0" lang="en-US" sz="2400" b="0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≠0;</m:t>
                        </m:r>
                        <m:r>
                          <a:rPr kumimoji="0" lang="en-US" sz="2400" b="0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r>
                          <a:rPr kumimoji="0" lang="en-US" sz="2400" b="0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⋮2</m:t>
                        </m:r>
                      </m:e>
                    </m:d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.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5004" y="2997736"/>
                <a:ext cx="9826996" cy="863634"/>
              </a:xfrm>
              <a:prstGeom prst="rect">
                <a:avLst/>
              </a:prstGeom>
              <a:blipFill>
                <a:blip r:embed="rId8"/>
                <a:stretch>
                  <a:fillRect l="-993" t="-42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5190547" y="3506301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772172" y="3522589"/>
                <a:ext cx="169311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Nếu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𝑑</m:t>
                    </m:r>
                    <m:r>
                      <a:rPr kumimoji="0" lang="en-US" sz="2400" b="0" i="1" u="none" strike="noStrike" kern="1200" cap="none" spc="0" normalizeH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=0:</m:t>
                    </m:r>
                  </m:oMath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172" y="3522589"/>
                <a:ext cx="1693111" cy="461665"/>
              </a:xfrm>
              <a:prstGeom prst="rect">
                <a:avLst/>
              </a:prstGeom>
              <a:blipFill>
                <a:blip r:embed="rId9"/>
                <a:stretch>
                  <a:fillRect l="-5776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500830" y="3555959"/>
                <a:ext cx="169311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Nếu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𝑑</m:t>
                    </m:r>
                    <m:r>
                      <a:rPr kumimoji="0" lang="en-US" sz="2400" b="0" i="1" u="none" strike="noStrike" kern="1200" cap="none" spc="0" normalizeH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  <m:r>
                      <a:rPr kumimoji="0" lang="en-US" sz="2400" b="0" i="1" u="none" strike="noStrike" kern="1200" cap="none" spc="0" normalizeH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0:</m:t>
                    </m:r>
                  </m:oMath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0830" y="3555959"/>
                <a:ext cx="1693111" cy="461665"/>
              </a:xfrm>
              <a:prstGeom prst="rect">
                <a:avLst/>
              </a:prstGeom>
              <a:blipFill>
                <a:blip r:embed="rId10"/>
                <a:stretch>
                  <a:fillRect l="-5396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/>
          <p:cNvSpPr txBox="1"/>
          <p:nvPr/>
        </p:nvSpPr>
        <p:spPr>
          <a:xfrm>
            <a:off x="2444650" y="3553167"/>
            <a:ext cx="3087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Chọn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1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US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5 </a:t>
            </a:r>
            <a:r>
              <a:rPr kumimoji="0" lang="en-US" sz="2400" b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487499" y="4035143"/>
            <a:ext cx="3087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Chọn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0" lang="en-US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4 </a:t>
            </a:r>
            <a:r>
              <a:rPr kumimoji="0" lang="en-US" sz="2400" b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2503913" y="4508625"/>
            <a:ext cx="3087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Chọn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400" i="1" noProof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en-US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 </a:t>
            </a:r>
            <a:r>
              <a:rPr kumimoji="0" lang="en-US" sz="2400" b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274158" y="4969429"/>
            <a:ext cx="4344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5.4.3=60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thỏa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8132754" y="3555958"/>
            <a:ext cx="3087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Chọn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kumimoji="0" lang="en-US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 </a:t>
            </a:r>
            <a:r>
              <a:rPr kumimoji="0" lang="en-US" sz="2400" b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8155033" y="3897237"/>
            <a:ext cx="3087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Chọn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4 </a:t>
            </a:r>
            <a:r>
              <a:rPr kumimoji="0" lang="en-US" sz="2400" b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8155033" y="4286017"/>
            <a:ext cx="3087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Chọn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0" lang="en-US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4 </a:t>
            </a:r>
            <a:r>
              <a:rPr kumimoji="0" lang="en-US" sz="2400" b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8193941" y="4687751"/>
            <a:ext cx="3087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Chọn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400" i="1" noProof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en-US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 </a:t>
            </a:r>
            <a:r>
              <a:rPr kumimoji="0" lang="en-US" sz="2400" b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963182" y="5185283"/>
            <a:ext cx="6718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2.4.4.3=96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thỏa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490831" y="5702790"/>
            <a:ext cx="4255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60+96=156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thỏa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276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2" grpId="0"/>
      <p:bldP spid="53" grpId="0"/>
      <p:bldP spid="53" grpId="1"/>
      <p:bldP spid="54" grpId="0"/>
      <p:bldP spid="55" grpId="0"/>
      <p:bldP spid="57" grpId="0" animBg="1"/>
      <p:bldP spid="5" grpId="0"/>
      <p:bldP spid="52" grpId="0"/>
      <p:bldP spid="78" grpId="0"/>
      <p:bldP spid="50" grpId="0"/>
      <p:bldP spid="51" grpId="0"/>
      <p:bldP spid="56" grpId="0"/>
      <p:bldP spid="76" grpId="0"/>
      <p:bldP spid="77" grpId="0"/>
      <p:bldP spid="79" grpId="0"/>
      <p:bldP spid="80" grpId="0"/>
      <p:bldP spid="81" grpId="0"/>
      <p:bldP spid="82" grpId="0"/>
      <p:bldP spid="83" grpId="0"/>
      <p:bldP spid="8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/>
          <p:cNvGrpSpPr/>
          <p:nvPr/>
        </p:nvGrpSpPr>
        <p:grpSpPr>
          <a:xfrm>
            <a:off x="47389" y="744866"/>
            <a:ext cx="11695971" cy="1411524"/>
            <a:chOff x="992187" y="2396079"/>
            <a:chExt cx="22353091" cy="4256551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6999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just" defTabSz="10885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  Có</a:t>
              </a:r>
              <a:r>
                <a:rPr kumimoji="0" lang="en-US" sz="2400" b="0" i="0" u="none" strike="noStrike" kern="1200" cap="none" spc="0" normalizeH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bao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nhiêu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số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tự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nhiên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có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5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chữ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số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đôi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một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khác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nhau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và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chia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hết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cho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2?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396079"/>
              <a:ext cx="3124200" cy="1206560"/>
              <a:chOff x="534987" y="1454236"/>
              <a:chExt cx="4197167" cy="1386788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08853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08853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53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53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53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53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53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53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53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108853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454236"/>
                <a:ext cx="3173470" cy="13867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+mn-ea"/>
                    <a:cs typeface="Tahoma" pitchFamily="34" charset="0"/>
                  </a:rPr>
                  <a:t>Câu</a:t>
                </a:r>
                <a:r>
                  <a:rPr kumimoji="0" 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+mn-ea"/>
                    <a:cs typeface="Tahoma" pitchFamily="34" charset="0"/>
                  </a:rPr>
                  <a:t> </a:t>
                </a:r>
                <a:r>
                  <a:rPr lang="en-US" sz="2000" b="1" dirty="0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4</a:t>
                </a:r>
                <a:endPara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Tahoma" pitchFamily="34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237471" y="1661130"/>
                <a:ext cx="219427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US" sz="2400" b="1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kumimoji="0" lang="en-US" sz="2400" b="0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50000</m:t>
                      </m:r>
                      <m:r>
                        <m:rPr>
                          <m:nor/>
                        </m:rPr>
                        <a:rPr kumimoji="0" lang="en-GB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m:t>.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7471" y="1661130"/>
                <a:ext cx="2194271" cy="461665"/>
              </a:xfrm>
              <a:prstGeom prst="rect">
                <a:avLst/>
              </a:prstGeom>
              <a:blipFill>
                <a:blip r:embed="rId3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3791924" y="1677455"/>
                <a:ext cx="219427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vi-VN" sz="2400" b="1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kumimoji="0" lang="en-US" sz="2400" b="1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kumimoji="0" lang="en-US" sz="2400" b="0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15120</m:t>
                      </m:r>
                      <m:r>
                        <m:rPr>
                          <m:nor/>
                        </m:rPr>
                        <a:rPr kumimoji="0" lang="en-GB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m:t>.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1924" y="1677455"/>
                <a:ext cx="2194271" cy="461665"/>
              </a:xfrm>
              <a:prstGeom prst="rect">
                <a:avLst/>
              </a:prstGeom>
              <a:blipFill>
                <a:blip r:embed="rId4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6201015" y="1677455"/>
                <a:ext cx="222355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vi-VN" sz="2400" b="1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kumimoji="0" lang="en-US" sz="2400" b="1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kumimoji="0" lang="en-US" sz="2400" b="0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13776</m:t>
                      </m:r>
                      <m:r>
                        <m:rPr>
                          <m:nor/>
                        </m:rPr>
                        <a:rPr kumimoji="0" lang="en-GB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m:t>.</m:t>
                      </m:r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1015" y="1677455"/>
                <a:ext cx="2223554" cy="461665"/>
              </a:xfrm>
              <a:prstGeom prst="rect">
                <a:avLst/>
              </a:prstGeom>
              <a:blipFill>
                <a:blip r:embed="rId5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8685110" y="1677455"/>
                <a:ext cx="201173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vi-VN" sz="2400" b="1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kumimoji="0" lang="en-US" sz="2400" b="1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kumimoji="0" lang="en-US" sz="2400" b="0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a:rPr kumimoji="0" lang="en-US" sz="2400" b="0" i="1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45000</m:t>
                      </m:r>
                      <m:r>
                        <m:rPr>
                          <m:nor/>
                        </m:rPr>
                        <a:rPr kumimoji="0" lang="en-GB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m:t>.</m:t>
                      </m:r>
                    </m:oMath>
                  </m:oMathPara>
                </a14:m>
                <a:endParaRPr kumimoji="0" lang="vi-VN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5110" y="1677455"/>
                <a:ext cx="2011731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Oval 56"/>
          <p:cNvSpPr/>
          <p:nvPr/>
        </p:nvSpPr>
        <p:spPr>
          <a:xfrm>
            <a:off x="6446583" y="1708512"/>
            <a:ext cx="472743" cy="564604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88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50" b="1" i="0" u="none" strike="noStrike" kern="1200" cap="none" spc="0" normalizeH="0" baseline="0" noProof="0" dirty="0">
                <a:ln w="22225">
                  <a:solidFill>
                    <a:srgbClr val="F3A447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</a:t>
            </a:r>
          </a:p>
        </p:txBody>
      </p:sp>
      <p:grpSp>
        <p:nvGrpSpPr>
          <p:cNvPr id="96" name="Group 95"/>
          <p:cNvGrpSpPr/>
          <p:nvPr/>
        </p:nvGrpSpPr>
        <p:grpSpPr>
          <a:xfrm>
            <a:off x="47390" y="2122795"/>
            <a:ext cx="11854566" cy="4735205"/>
            <a:chOff x="1205494" y="6941416"/>
            <a:chExt cx="22139783" cy="6545984"/>
          </a:xfrm>
        </p:grpSpPr>
        <p:sp>
          <p:nvSpPr>
            <p:cNvPr id="97" name="Rounded Rectangle 96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08863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98" name="Group 97"/>
            <p:cNvGrpSpPr/>
            <p:nvPr/>
          </p:nvGrpSpPr>
          <p:grpSpPr>
            <a:xfrm>
              <a:off x="1205494" y="6941416"/>
              <a:ext cx="3493741" cy="923451"/>
              <a:chOff x="1205494" y="6941416"/>
              <a:chExt cx="3493741" cy="923451"/>
            </a:xfrm>
          </p:grpSpPr>
          <p:sp>
            <p:nvSpPr>
              <p:cNvPr id="99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45714" tIns="22857" rIns="45714" bIns="22857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2057667" y="6941416"/>
                <a:ext cx="2641568" cy="923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kumimoji="0" lang="en-US" sz="24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1" name="Round Diagonal Corner Rectangle 100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02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1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Rectangle 102"/>
              <p:cNvSpPr/>
              <p:nvPr/>
            </p:nvSpPr>
            <p:spPr>
              <a:xfrm>
                <a:off x="8547975" y="6136567"/>
                <a:ext cx="167588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US" sz="2400" b="1" i="0" u="none" strike="noStrike" kern="1200" cap="none" spc="-75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kumimoji="0" lang="en-US" sz="2400" b="1" i="0" u="none" strike="noStrike" kern="1200" cap="none" spc="-75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kumimoji="0" lang="en-US" sz="2400" b="1" i="0" u="none" strike="noStrike" kern="1200" cap="none" spc="-75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kumimoji="0" lang="en-US" sz="2400" b="1" i="0" u="none" strike="noStrike" kern="1200" cap="none" spc="-75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kumimoji="0" lang="en-US" sz="2400" b="1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</m:oMath>
                  </m:oMathPara>
                </a14:m>
                <a:endParaRPr kumimoji="0" lang="en-US" sz="2400" b="1" i="0" u="none" strike="noStrike" kern="1200" cap="none" spc="-7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3" name="Rectangle 10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7975" y="6136567"/>
                <a:ext cx="1675884" cy="461665"/>
              </a:xfrm>
              <a:prstGeom prst="rect">
                <a:avLst/>
              </a:prstGeom>
              <a:blipFill>
                <a:blip r:embed="rId7"/>
                <a:stretch>
                  <a:fillRect l="-3273" b="-2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/>
              <p:cNvSpPr txBox="1"/>
              <p:nvPr/>
            </p:nvSpPr>
            <p:spPr>
              <a:xfrm>
                <a:off x="2070200" y="2279714"/>
                <a:ext cx="9826996" cy="8636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Gọi </a:t>
                </a:r>
                <a:r>
                  <a:rPr kumimoji="0" lang="en-US" sz="2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số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có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5 </a:t>
                </a:r>
                <a:r>
                  <a:rPr kumimoji="0" lang="en-US" sz="2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chữ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số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cần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lập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là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2400" b="0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2400" b="0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𝑎𝑏𝑐𝑑𝑒</m:t>
                        </m:r>
                      </m:e>
                    </m:acc>
                    <m:r>
                      <a:rPr kumimoji="0" lang="en-US" sz="2400" b="0" i="1" u="none" strike="noStrike" kern="1200" cap="none" spc="0" normalizeH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 </m:t>
                    </m:r>
                    <m:d>
                      <m:dPr>
                        <m:ctrlPr>
                          <a:rPr kumimoji="0" lang="en-US" sz="2400" b="0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2400" b="0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kumimoji="0" lang="en-US" sz="2400" b="0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≠0;</m:t>
                        </m:r>
                        <m:r>
                          <a:rPr kumimoji="0" lang="en-US" sz="2400" b="0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  <m:r>
                          <a:rPr kumimoji="0" lang="en-US" sz="2400" b="0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⋮2</m:t>
                        </m:r>
                      </m:e>
                    </m:d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.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0200" y="2279714"/>
                <a:ext cx="9826996" cy="863634"/>
              </a:xfrm>
              <a:prstGeom prst="rect">
                <a:avLst/>
              </a:prstGeom>
              <a:blipFill>
                <a:blip r:embed="rId8"/>
                <a:stretch>
                  <a:fillRect l="-993" t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5" name="TextBox 104"/>
          <p:cNvSpPr txBox="1"/>
          <p:nvPr/>
        </p:nvSpPr>
        <p:spPr>
          <a:xfrm>
            <a:off x="4267699" y="2616712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/>
              <p:cNvSpPr txBox="1"/>
              <p:nvPr/>
            </p:nvSpPr>
            <p:spPr>
              <a:xfrm>
                <a:off x="105338" y="2805776"/>
                <a:ext cx="169311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Nếu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en-US" sz="2400" b="0" i="0" u="none" strike="noStrike" kern="1200" cap="none" spc="0" normalizeH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e</m:t>
                    </m:r>
                    <m:r>
                      <a:rPr kumimoji="0" lang="en-US" sz="2400" b="0" i="1" u="none" strike="noStrike" kern="1200" cap="none" spc="0" normalizeH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=0:</m:t>
                    </m:r>
                  </m:oMath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6" name="Text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338" y="2805776"/>
                <a:ext cx="1693111" cy="461665"/>
              </a:xfrm>
              <a:prstGeom prst="rect">
                <a:avLst/>
              </a:prstGeom>
              <a:blipFill>
                <a:blip r:embed="rId9"/>
                <a:stretch>
                  <a:fillRect l="-5396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5883370" y="2794866"/>
                <a:ext cx="169311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Nếu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kumimoji="0" lang="en-US" sz="2400" b="0" i="0" u="none" strike="noStrike" kern="1200" cap="none" spc="0" normalizeH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e</m:t>
                    </m:r>
                    <m:r>
                      <a:rPr kumimoji="0" lang="en-US" sz="2400" b="0" i="1" u="none" strike="noStrike" kern="1200" cap="none" spc="0" normalizeH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  <m:r>
                      <a:rPr kumimoji="0" lang="en-US" sz="2400" b="0" i="1" u="none" strike="noStrike" kern="1200" cap="none" spc="0" normalizeH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0:</m:t>
                    </m:r>
                  </m:oMath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3370" y="2794866"/>
                <a:ext cx="1693111" cy="461665"/>
              </a:xfrm>
              <a:prstGeom prst="rect">
                <a:avLst/>
              </a:prstGeom>
              <a:blipFill>
                <a:blip r:embed="rId10"/>
                <a:stretch>
                  <a:fillRect l="-5396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8" name="TextBox 107"/>
          <p:cNvSpPr txBox="1"/>
          <p:nvPr/>
        </p:nvSpPr>
        <p:spPr>
          <a:xfrm>
            <a:off x="1587767" y="2805776"/>
            <a:ext cx="3087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Chọn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1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US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9 </a:t>
            </a:r>
            <a:r>
              <a:rPr kumimoji="0" lang="en-US" sz="2400" b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1587767" y="3207745"/>
            <a:ext cx="3087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Chọn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0" lang="en-US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8 </a:t>
            </a:r>
            <a:r>
              <a:rPr kumimoji="0" lang="en-US" sz="2400" b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1587767" y="3608425"/>
            <a:ext cx="3087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Chọn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400" i="1" noProof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en-US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7 </a:t>
            </a:r>
            <a:r>
              <a:rPr kumimoji="0" lang="en-US" sz="2400" b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472782" y="4777594"/>
            <a:ext cx="5973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9.8.7.6=3024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thỏa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7515294" y="2794865"/>
            <a:ext cx="3087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Chọn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400" i="1" noProof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kumimoji="0" lang="en-US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4 </a:t>
            </a:r>
            <a:r>
              <a:rPr kumimoji="0" lang="en-US" sz="2400" b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7537573" y="3136144"/>
            <a:ext cx="3087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Chọn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8 </a:t>
            </a:r>
            <a:r>
              <a:rPr kumimoji="0" lang="en-US" sz="2400" b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7537573" y="3524924"/>
            <a:ext cx="3087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Chọn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0" lang="en-US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8 </a:t>
            </a:r>
            <a:r>
              <a:rPr kumimoji="0" lang="en-US" sz="2400" b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7601593" y="3845286"/>
            <a:ext cx="3087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Chọn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400" i="1" noProof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en-US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7 </a:t>
            </a:r>
            <a:r>
              <a:rPr kumimoji="0" lang="en-US" sz="2400" b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6371012" y="4751237"/>
            <a:ext cx="5008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4.8.8.7.6=10752số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thỏa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2974981" y="5415135"/>
            <a:ext cx="5572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3024+10752=13776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thỏa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1634307" y="3933785"/>
            <a:ext cx="3087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Chọn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kumimoji="0" lang="en-US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 </a:t>
            </a:r>
            <a:r>
              <a:rPr kumimoji="0" lang="en-US" sz="2400" b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7601593" y="4229092"/>
            <a:ext cx="3087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Chọn</a:t>
            </a:r>
            <a:r>
              <a:rPr kumimoji="0" lang="en-U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kumimoji="0" lang="en-US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2400" b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 </a:t>
            </a:r>
            <a:r>
              <a:rPr kumimoji="0" lang="en-US" sz="2400" b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053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3" grpId="0"/>
      <p:bldP spid="53" grpId="1"/>
      <p:bldP spid="54" grpId="0"/>
      <p:bldP spid="55" grpId="0"/>
      <p:bldP spid="57" grpId="0" animBg="1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roup 147"/>
          <p:cNvGrpSpPr/>
          <p:nvPr/>
        </p:nvGrpSpPr>
        <p:grpSpPr>
          <a:xfrm>
            <a:off x="47389" y="706766"/>
            <a:ext cx="11695971" cy="1449624"/>
            <a:chOff x="992187" y="2281185"/>
            <a:chExt cx="22353091" cy="4371445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6999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just" defTabSz="108853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  Số </a:t>
              </a: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253125000 </a:t>
              </a:r>
              <a:r>
                <a:rPr kumimoji="0" lang="en-US" sz="24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có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bao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nhiêu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ước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số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tự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 </a:t>
              </a:r>
              <a:r>
                <a:rPr kumimoji="0" lang="en-US" sz="2400" b="0" i="0" u="none" strike="noStrike" kern="1200" cap="none" spc="0" normalizeH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nhiên</a:t>
              </a:r>
              <a:r>
                <a:rPr kumimoji="0" lang="en-US" sz="2400" b="0" i="0" u="none" strike="noStrike" kern="1200" cap="none" spc="0" normalizeH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?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992187" y="2281185"/>
              <a:ext cx="3124200" cy="1306819"/>
              <a:chOff x="534987" y="1322180"/>
              <a:chExt cx="4197167" cy="1502023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08853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08853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138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53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53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53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53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53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53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0" marR="0" lvl="0" indent="0" algn="l" defTabSz="108853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108853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322180"/>
                <a:ext cx="3173470" cy="13867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+mn-ea"/>
                    <a:cs typeface="Tahoma" pitchFamily="34" charset="0"/>
                  </a:rPr>
                  <a:t>Câu</a:t>
                </a:r>
                <a:r>
                  <a:rPr kumimoji="0" 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+mn-ea"/>
                    <a:cs typeface="Tahoma" pitchFamily="34" charset="0"/>
                  </a:rPr>
                  <a:t> </a:t>
                </a:r>
                <a:r>
                  <a:rPr lang="en-US" sz="2000" b="1" dirty="0">
                    <a:solidFill>
                      <a:prstClr val="white"/>
                    </a:solidFill>
                    <a:latin typeface="Tahoma" pitchFamily="34" charset="0"/>
                    <a:cs typeface="Tahoma" pitchFamily="34" charset="0"/>
                  </a:rPr>
                  <a:t>5</a:t>
                </a:r>
                <a:r>
                  <a:rPr kumimoji="0" lang="en-US" sz="2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ahoma" pitchFamily="34" charset="0"/>
                    <a:ea typeface="+mn-ea"/>
                    <a:cs typeface="Tahoma" pitchFamily="34" charset="0"/>
                  </a:rPr>
                  <a:t>.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237471" y="1661130"/>
                <a:ext cx="219427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en-US" sz="2400" b="1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kumimoji="0" lang="en-US" sz="2400" b="0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160</m:t>
                      </m:r>
                      <m:r>
                        <m:rPr>
                          <m:nor/>
                        </m:rPr>
                        <a:rPr kumimoji="0" lang="en-GB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m:t>.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7471" y="1661130"/>
                <a:ext cx="2194271" cy="461665"/>
              </a:xfrm>
              <a:prstGeom prst="rect">
                <a:avLst/>
              </a:prstGeom>
              <a:blipFill>
                <a:blip r:embed="rId3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3791924" y="1677455"/>
                <a:ext cx="219427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vi-VN" sz="2400" b="1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kumimoji="0" lang="en-US" sz="2400" b="1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kumimoji="0" lang="en-US" sz="2400" b="0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240</m:t>
                      </m:r>
                      <m:r>
                        <m:rPr>
                          <m:nor/>
                        </m:rPr>
                        <a:rPr kumimoji="0" lang="en-GB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m:t>.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1924" y="1677455"/>
                <a:ext cx="2194271" cy="461665"/>
              </a:xfrm>
              <a:prstGeom prst="rect">
                <a:avLst/>
              </a:prstGeom>
              <a:blipFill>
                <a:blip r:embed="rId4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6201015" y="1677455"/>
                <a:ext cx="222355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vi-VN" sz="2400" b="1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kumimoji="0" lang="en-US" sz="2400" b="1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kumimoji="0" lang="en-US" sz="2400" b="0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180</m:t>
                      </m:r>
                      <m:r>
                        <m:rPr>
                          <m:nor/>
                        </m:rPr>
                        <a:rPr kumimoji="0" lang="en-GB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m:t>.</m:t>
                      </m:r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1015" y="1677455"/>
                <a:ext cx="2223554" cy="461665"/>
              </a:xfrm>
              <a:prstGeom prst="rect">
                <a:avLst/>
              </a:prstGeom>
              <a:blipFill>
                <a:blip r:embed="rId5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8685110" y="1677455"/>
                <a:ext cx="201173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0" lang="vi-VN" sz="2400" b="1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kumimoji="0" lang="en-US" sz="2400" b="1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kumimoji="0" lang="en-US" sz="2400" b="0" i="0" u="none" strike="noStrike" kern="1200" cap="none" spc="-75" normalizeH="0" baseline="0" noProof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120</m:t>
                      </m:r>
                      <m:r>
                        <m:rPr>
                          <m:nor/>
                        </m:rPr>
                        <a:rPr kumimoji="0" lang="en-GB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m:t>.</m:t>
                      </m:r>
                    </m:oMath>
                  </m:oMathPara>
                </a14:m>
                <a:endParaRPr kumimoji="0" lang="vi-VN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5110" y="1677455"/>
                <a:ext cx="2011731" cy="461665"/>
              </a:xfrm>
              <a:prstGeom prst="rect">
                <a:avLst/>
              </a:prstGeom>
              <a:blipFill>
                <a:blip r:embed="rId6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Oval 56"/>
          <p:cNvSpPr/>
          <p:nvPr/>
        </p:nvSpPr>
        <p:spPr>
          <a:xfrm>
            <a:off x="9037383" y="1631734"/>
            <a:ext cx="472743" cy="564604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8863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150" b="1" dirty="0">
                <a:ln w="22225">
                  <a:solidFill>
                    <a:srgbClr val="F3A447"/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D</a:t>
            </a:r>
            <a:endParaRPr kumimoji="0" lang="en-US" sz="2150" b="1" i="0" u="none" strike="noStrike" kern="1200" cap="none" spc="0" normalizeH="0" baseline="0" noProof="0" dirty="0">
              <a:ln w="22225">
                <a:solidFill>
                  <a:srgbClr val="F3A447"/>
                </a:solidFill>
                <a:prstDash val="solid"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96" name="Group 95"/>
          <p:cNvGrpSpPr/>
          <p:nvPr/>
        </p:nvGrpSpPr>
        <p:grpSpPr>
          <a:xfrm>
            <a:off x="47390" y="2122795"/>
            <a:ext cx="11854566" cy="4735205"/>
            <a:chOff x="1205494" y="6941416"/>
            <a:chExt cx="22139783" cy="6545984"/>
          </a:xfrm>
        </p:grpSpPr>
        <p:sp>
          <p:nvSpPr>
            <p:cNvPr id="97" name="Rounded Rectangle 96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08863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98" name="Group 97"/>
            <p:cNvGrpSpPr/>
            <p:nvPr/>
          </p:nvGrpSpPr>
          <p:grpSpPr>
            <a:xfrm>
              <a:off x="1205494" y="6941416"/>
              <a:ext cx="3493741" cy="923451"/>
              <a:chOff x="1205494" y="6941416"/>
              <a:chExt cx="3493741" cy="923451"/>
            </a:xfrm>
          </p:grpSpPr>
          <p:sp>
            <p:nvSpPr>
              <p:cNvPr id="99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45714" tIns="22857" rIns="45714" bIns="22857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2057667" y="6941416"/>
                <a:ext cx="2641568" cy="923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</a:t>
                </a:r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kumimoji="0" lang="en-US" sz="24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1" name="Round Diagonal Corner Rectangle 100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02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45709" tIns="22855" rIns="45709" bIns="22855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08863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1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800222" y="2831980"/>
                <a:ext cx="396227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Times New Roman" panose="02020603050405020304" pitchFamily="18" charset="0"/>
                        </a:rPr>
                        <m:t>253125000=</m:t>
                      </m:r>
                      <m:sSup>
                        <m:sSup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m:t>5</m:t>
                          </m:r>
                        </m:e>
                        <m:sup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m:t>7</m:t>
                          </m:r>
                        </m:sup>
                      </m:sSup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Times New Roman" panose="02020603050405020304" pitchFamily="18" charset="0"/>
                        </a:rPr>
                        <m:t>.</m:t>
                      </m:r>
                      <m:sSup>
                        <m:sSup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  <m:sup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p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Times New Roman" panose="02020603050405020304" pitchFamily="18" charset="0"/>
                        </a:rPr>
                        <m:t>.</m:t>
                      </m:r>
                      <m:sSup>
                        <m:sSup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  <m:sup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222" y="2831980"/>
                <a:ext cx="3962278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1237471" y="3443307"/>
                <a:ext cx="849617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Do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đó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mỗi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ước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tự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nhiên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của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số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đã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cho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có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dạng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sup>
                    </m:sSup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sSup>
                      <m:sSup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sSup>
                      <m:sSup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sup>
                    </m:sSup>
                  </m:oMath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7471" y="3443307"/>
                <a:ext cx="8496178" cy="461665"/>
              </a:xfrm>
              <a:prstGeom prst="rect">
                <a:avLst/>
              </a:prstGeom>
              <a:blipFill>
                <a:blip r:embed="rId8"/>
                <a:stretch>
                  <a:fillRect l="-1148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1237471" y="4077661"/>
                <a:ext cx="849617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Chọn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1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m</a:t>
                </a:r>
                <a:r>
                  <a:rPr kumimoji="0" lang="en-US" sz="2400" b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có</a:t>
                </a:r>
                <a:r>
                  <a:rPr kumimoji="0" lang="en-US" sz="2400" b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8 </a:t>
                </a:r>
                <a:r>
                  <a:rPr kumimoji="0" lang="en-US" sz="2400" b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cách</a:t>
                </a:r>
                <a:r>
                  <a:rPr kumimoji="0" lang="en-US" sz="2400" b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𝑚</m:t>
                    </m:r>
                    <m:r>
                      <a:rPr kumimoji="0" lang="en-US" sz="2400" b="0" i="1" u="none" strike="noStrike" kern="1200" cap="none" spc="0" normalizeH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kumimoji="0" lang="en-US" sz="2400" b="0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2400" b="0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0;1;2;…;7</m:t>
                        </m:r>
                      </m:e>
                    </m:d>
                    <m:r>
                      <a:rPr kumimoji="0" lang="en-US" sz="2400" b="0" i="1" u="none" strike="noStrike" kern="1200" cap="none" spc="0" normalizeH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7471" y="4077661"/>
                <a:ext cx="8496178" cy="461665"/>
              </a:xfrm>
              <a:prstGeom prst="rect">
                <a:avLst/>
              </a:prstGeom>
              <a:blipFill>
                <a:blip r:embed="rId9"/>
                <a:stretch>
                  <a:fillRect l="-1148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1240213" y="4537870"/>
                <a:ext cx="849617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Chọn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lang="en-US" sz="240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kumimoji="0" lang="en-US" sz="2400" b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có</a:t>
                </a:r>
                <a:r>
                  <a:rPr kumimoji="0" lang="en-US" sz="2400" b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5 </a:t>
                </a:r>
                <a:r>
                  <a:rPr kumimoji="0" lang="en-US" sz="2400" b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cách</a:t>
                </a:r>
                <a:r>
                  <a:rPr kumimoji="0" lang="en-US" sz="2400" b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kumimoji="0" lang="en-US" sz="2400" b="0" i="1" u="none" strike="noStrike" kern="1200" cap="none" spc="0" normalizeH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kumimoji="0" lang="en-US" sz="2400" b="0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2400" b="0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0;1;2;…;4</m:t>
                        </m:r>
                      </m:e>
                    </m:d>
                    <m:r>
                      <a:rPr kumimoji="0" lang="en-US" sz="2400" b="0" i="1" u="none" strike="noStrike" kern="1200" cap="none" spc="0" normalizeH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0213" y="4537870"/>
                <a:ext cx="8496178" cy="461665"/>
              </a:xfrm>
              <a:prstGeom prst="rect">
                <a:avLst/>
              </a:prstGeom>
              <a:blipFill>
                <a:blip r:embed="rId10"/>
                <a:stretch>
                  <a:fillRect l="-1076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1274841" y="5074862"/>
                <a:ext cx="849617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Chọn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lang="en-US" sz="2400" i="1" noProof="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kumimoji="0" lang="en-US" sz="2400" b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có</a:t>
                </a:r>
                <a:r>
                  <a:rPr kumimoji="0" lang="en-US" sz="2400" b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3 </a:t>
                </a:r>
                <a:r>
                  <a:rPr kumimoji="0" lang="en-US" sz="2400" b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cách</a:t>
                </a:r>
                <a:r>
                  <a:rPr kumimoji="0" lang="en-US" sz="2400" b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𝑝</m:t>
                    </m:r>
                    <m:r>
                      <a:rPr kumimoji="0" lang="en-US" sz="2400" b="0" i="1" u="none" strike="noStrike" kern="1200" cap="none" spc="0" normalizeH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kumimoji="0" lang="en-US" sz="2400" b="0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2400" b="0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0;1;2</m:t>
                        </m:r>
                      </m:e>
                    </m:d>
                    <m:r>
                      <a:rPr kumimoji="0" lang="en-US" sz="2400" b="0" i="1" u="none" strike="noStrike" kern="1200" cap="none" spc="0" normalizeH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4841" y="5074862"/>
                <a:ext cx="8496178" cy="461665"/>
              </a:xfrm>
              <a:prstGeom prst="rect">
                <a:avLst/>
              </a:prstGeom>
              <a:blipFill>
                <a:blip r:embed="rId11"/>
                <a:stretch>
                  <a:fillRect l="-1076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1333695" y="5735598"/>
                <a:ext cx="849617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kumimoji="0" lang="en-US" sz="2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Suy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ra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253125000</m:t>
                    </m:r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có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8.5.3=120  </a:t>
                </a:r>
                <a:r>
                  <a:rPr kumimoji="0" lang="en-US" sz="2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ước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tự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:r>
                  <a:rPr kumimoji="0" lang="en-US" sz="2400" b="0" i="0" u="none" strike="noStrike" kern="1200" cap="none" spc="0" normalizeH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nhiên</a:t>
                </a:r>
                <a:r>
                  <a:rPr kumimoji="0" lang="en-US" sz="2400" b="0" i="0" u="none" strike="noStrike" kern="1200" cap="none" spc="0" normalizeH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.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3695" y="5735598"/>
                <a:ext cx="8496178" cy="461665"/>
              </a:xfrm>
              <a:prstGeom prst="rect">
                <a:avLst/>
              </a:prstGeom>
              <a:blipFill>
                <a:blip r:embed="rId12"/>
                <a:stretch>
                  <a:fillRect l="-1148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6632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3" grpId="0"/>
      <p:bldP spid="53" grpId="1"/>
      <p:bldP spid="54" grpId="0"/>
      <p:bldP spid="55" grpId="0"/>
      <p:bldP spid="57" grpId="0" animBg="1"/>
      <p:bldP spid="62" grpId="0"/>
      <p:bldP spid="76" grpId="0"/>
      <p:bldP spid="77" grpId="0"/>
      <p:bldP spid="78" grpId="0"/>
      <p:bldP spid="79" grpId="0"/>
      <p:bldP spid="8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26"/>
          <p:cNvGrpSpPr/>
          <p:nvPr/>
        </p:nvGrpSpPr>
        <p:grpSpPr>
          <a:xfrm>
            <a:off x="370840" y="2014217"/>
            <a:ext cx="7424570" cy="499762"/>
            <a:chOff x="7459670" y="7543799"/>
            <a:chExt cx="14851072" cy="999656"/>
          </a:xfrm>
        </p:grpSpPr>
        <p:sp>
          <p:nvSpPr>
            <p:cNvPr id="16" name="TextBox 15"/>
            <p:cNvSpPr txBox="1"/>
            <p:nvPr/>
          </p:nvSpPr>
          <p:spPr>
            <a:xfrm>
              <a:off x="8993187" y="7620003"/>
              <a:ext cx="13317555" cy="9234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088639"/>
              <a:r>
                <a:rPr lang="en-US" sz="2400" b="1" dirty="0" err="1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BÀI</a:t>
              </a:r>
              <a:r>
                <a:rPr lang="en-US" sz="24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2400" b="1" dirty="0" err="1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TẬP</a:t>
              </a:r>
              <a:r>
                <a:rPr lang="en-US" sz="24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2400" b="1" dirty="0" err="1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VỀ</a:t>
              </a:r>
              <a:r>
                <a:rPr lang="en-US" sz="24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2400" b="1" dirty="0" err="1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NHÀ</a:t>
              </a:r>
              <a:r>
                <a:rPr lang="en-US" sz="24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. </a:t>
              </a:r>
            </a:p>
          </p:txBody>
        </p:sp>
        <p:sp>
          <p:nvSpPr>
            <p:cNvPr id="18" name="Isosceles Triangle 44"/>
            <p:cNvSpPr/>
            <p:nvPr/>
          </p:nvSpPr>
          <p:spPr>
            <a:xfrm rot="16200000">
              <a:off x="7469937" y="7533532"/>
              <a:ext cx="143688" cy="164221"/>
            </a:xfrm>
            <a:custGeom>
              <a:avLst/>
              <a:gdLst>
                <a:gd name="connsiteX0" fmla="*/ 0 w 293725"/>
                <a:gd name="connsiteY0" fmla="*/ 164224 h 164224"/>
                <a:gd name="connsiteX1" fmla="*/ 146863 w 293725"/>
                <a:gd name="connsiteY1" fmla="*/ 0 h 164224"/>
                <a:gd name="connsiteX2" fmla="*/ 293725 w 293725"/>
                <a:gd name="connsiteY2" fmla="*/ 164224 h 164224"/>
                <a:gd name="connsiteX3" fmla="*/ 0 w 293725"/>
                <a:gd name="connsiteY3" fmla="*/ 164224 h 164224"/>
                <a:gd name="connsiteX0" fmla="*/ 2363 w 296088"/>
                <a:gd name="connsiteY0" fmla="*/ 164221 h 164221"/>
                <a:gd name="connsiteX1" fmla="*/ 0 w 296088"/>
                <a:gd name="connsiteY1" fmla="*/ 0 h 164221"/>
                <a:gd name="connsiteX2" fmla="*/ 296088 w 296088"/>
                <a:gd name="connsiteY2" fmla="*/ 164221 h 164221"/>
                <a:gd name="connsiteX3" fmla="*/ 2363 w 296088"/>
                <a:gd name="connsiteY3" fmla="*/ 164221 h 164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088" h="164221">
                  <a:moveTo>
                    <a:pt x="2363" y="164221"/>
                  </a:moveTo>
                  <a:cubicBezTo>
                    <a:pt x="1575" y="109481"/>
                    <a:pt x="788" y="54740"/>
                    <a:pt x="0" y="0"/>
                  </a:cubicBezTo>
                  <a:lnTo>
                    <a:pt x="296088" y="164221"/>
                  </a:lnTo>
                  <a:lnTo>
                    <a:pt x="2363" y="164221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88639"/>
              <a:endParaRPr lang="en-US" sz="2150">
                <a:solidFill>
                  <a:prstClr val="white"/>
                </a:solidFill>
                <a:latin typeface="Calibri"/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2583180" y="2656840"/>
            <a:ext cx="67843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88639"/>
            <a:r>
              <a:rPr lang="en-US" sz="3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SGK: </a:t>
            </a:r>
            <a:r>
              <a:rPr lang="en-US" sz="3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1,2,3,4 </a:t>
            </a:r>
            <a:r>
              <a:rPr lang="en-US" sz="3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46 </a:t>
            </a:r>
            <a:r>
              <a:rPr lang="en-US" sz="3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27568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885335" y="2276168"/>
            <a:ext cx="84582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A = {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a,b,c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 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= {1, 2, 3, 4, 5, 6, 7, 8, 9} 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B = {2, 4, 6, 8} 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A\ B = 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endParaRPr lang="en-US" alt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Text Box 36"/>
          <p:cNvSpPr txBox="1">
            <a:spLocks noChangeArrowheads="1"/>
          </p:cNvSpPr>
          <p:nvPr/>
        </p:nvSpPr>
        <p:spPr bwMode="auto">
          <a:xfrm>
            <a:off x="1504335" y="1285568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</a:t>
            </a:r>
            <a:r>
              <a:rPr lang="en-US" alt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hoặc   </a:t>
            </a:r>
            <a:endParaRPr lang="en-US" alt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0114935" y="1285568"/>
            <a:ext cx="609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|A|</a:t>
            </a:r>
            <a:r>
              <a: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kern="0" cap="none" spc="0" normalizeH="0" baseline="0" noProof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36"/>
          <p:cNvSpPr txBox="1">
            <a:spLocks noChangeArrowheads="1"/>
          </p:cNvSpPr>
          <p:nvPr/>
        </p:nvSpPr>
        <p:spPr bwMode="auto">
          <a:xfrm>
            <a:off x="1504335" y="1818968"/>
            <a:ext cx="1828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pSp>
        <p:nvGrpSpPr>
          <p:cNvPr id="7" name="Group 13"/>
          <p:cNvGrpSpPr>
            <a:grpSpLocks/>
          </p:cNvGrpSpPr>
          <p:nvPr/>
        </p:nvGrpSpPr>
        <p:grpSpPr bwMode="auto">
          <a:xfrm>
            <a:off x="6312882" y="4475414"/>
            <a:ext cx="2135186" cy="523875"/>
            <a:chOff x="4693897" y="4010467"/>
            <a:chExt cx="2135966" cy="523220"/>
          </a:xfrm>
        </p:grpSpPr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4976471" y="4010467"/>
              <a:ext cx="185339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1" u="none" strike="noStrike" kern="0" cap="none" spc="0" normalizeH="0" baseline="0" noProof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(A\B) = 5</a:t>
              </a:r>
              <a:r>
                <a:rPr kumimoji="0" lang="en-US" altLang="en-US" sz="2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kumimoji="0" lang="en-US" altLang="en-US" sz="2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9" name="Object 2"/>
            <p:cNvGraphicFramePr>
              <a:graphicFrameLocks noChangeAspect="1"/>
            </p:cNvGraphicFramePr>
            <p:nvPr/>
          </p:nvGraphicFramePr>
          <p:xfrm>
            <a:off x="4693897" y="4181914"/>
            <a:ext cx="334963" cy="285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2" name="Equation" r:id="rId3" imgW="190417" imgH="152334" progId="Equation.DSMT4">
                    <p:embed/>
                  </p:oleObj>
                </mc:Choice>
                <mc:Fallback>
                  <p:oleObj name="Equation" r:id="rId3" imgW="190417" imgH="152334" progId="Equation.DSMT4">
                    <p:embed/>
                    <p:pic>
                      <p:nvPicPr>
                        <p:cNvPr id="7187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93897" y="4181914"/>
                          <a:ext cx="334963" cy="2857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Group 15"/>
          <p:cNvGrpSpPr>
            <a:grpSpLocks/>
          </p:cNvGrpSpPr>
          <p:nvPr/>
        </p:nvGrpSpPr>
        <p:grpSpPr bwMode="auto">
          <a:xfrm>
            <a:off x="7060583" y="3500923"/>
            <a:ext cx="1797051" cy="522287"/>
            <a:chOff x="4693897" y="4010470"/>
            <a:chExt cx="1797735" cy="523220"/>
          </a:xfrm>
        </p:grpSpPr>
        <p:sp>
          <p:nvSpPr>
            <p:cNvPr id="11" name="Rectangle 16"/>
            <p:cNvSpPr>
              <a:spLocks noChangeArrowheads="1"/>
            </p:cNvSpPr>
            <p:nvPr/>
          </p:nvSpPr>
          <p:spPr bwMode="auto">
            <a:xfrm>
              <a:off x="4976473" y="4010470"/>
              <a:ext cx="151515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1" u="none" strike="noStrike" kern="0" cap="none" spc="0" normalizeH="0" baseline="0" noProof="0" dirty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(A) = 9</a:t>
              </a:r>
              <a:r>
                <a: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12" name="Object 9"/>
            <p:cNvGraphicFramePr>
              <a:graphicFrameLocks noChangeAspect="1"/>
            </p:cNvGraphicFramePr>
            <p:nvPr/>
          </p:nvGraphicFramePr>
          <p:xfrm>
            <a:off x="4693897" y="4181914"/>
            <a:ext cx="334963" cy="285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3" name="Equation" r:id="rId5" imgW="190417" imgH="152334" progId="Equation.DSMT4">
                    <p:embed/>
                  </p:oleObj>
                </mc:Choice>
                <mc:Fallback>
                  <p:oleObj name="Equation" r:id="rId5" imgW="190417" imgH="152334" progId="Equation.DSMT4">
                    <p:embed/>
                    <p:pic>
                      <p:nvPicPr>
                        <p:cNvPr id="7185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93897" y="4181914"/>
                          <a:ext cx="334963" cy="2857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" name="Group 19"/>
          <p:cNvGrpSpPr>
            <a:grpSpLocks/>
          </p:cNvGrpSpPr>
          <p:nvPr/>
        </p:nvGrpSpPr>
        <p:grpSpPr bwMode="auto">
          <a:xfrm>
            <a:off x="5406304" y="3981358"/>
            <a:ext cx="1746247" cy="523875"/>
            <a:chOff x="4693897" y="4010469"/>
            <a:chExt cx="1746412" cy="523220"/>
          </a:xfrm>
        </p:grpSpPr>
        <p:sp>
          <p:nvSpPr>
            <p:cNvPr id="14" name="Rectangle 20"/>
            <p:cNvSpPr>
              <a:spLocks noChangeArrowheads="1"/>
            </p:cNvSpPr>
            <p:nvPr/>
          </p:nvSpPr>
          <p:spPr bwMode="auto">
            <a:xfrm>
              <a:off x="4945989" y="4010469"/>
              <a:ext cx="149432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800" b="0" i="1" u="none" strike="noStrike" kern="0" cap="none" spc="0" normalizeH="0" baseline="0" noProof="0" dirty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3333CC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(B) = 4</a:t>
              </a:r>
              <a:r>
                <a:rPr kumimoji="0" lang="en-US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15" name="Object 12"/>
            <p:cNvGraphicFramePr>
              <a:graphicFrameLocks noChangeAspect="1"/>
            </p:cNvGraphicFramePr>
            <p:nvPr/>
          </p:nvGraphicFramePr>
          <p:xfrm>
            <a:off x="4693897" y="4181914"/>
            <a:ext cx="334963" cy="285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4" name="Equation" r:id="rId7" imgW="190417" imgH="152334" progId="Equation.DSMT4">
                    <p:embed/>
                  </p:oleObj>
                </mc:Choice>
                <mc:Fallback>
                  <p:oleObj name="Equation" r:id="rId7" imgW="190417" imgH="152334" progId="Equation.DSMT4">
                    <p:embed/>
                    <p:pic>
                      <p:nvPicPr>
                        <p:cNvPr id="7183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93897" y="4181914"/>
                          <a:ext cx="334963" cy="2857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7574141" y="3021825"/>
            <a:ext cx="65563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609600" indent="-609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3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6781979" y="2983725"/>
            <a:ext cx="863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609600" indent="-609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(A)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8721110" y="2977048"/>
            <a:ext cx="17573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609600" indent="-609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 |A| = 3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4153483" y="4490651"/>
            <a:ext cx="221287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09600" indent="-609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{1, 3, 5, 7, 9}</a:t>
            </a:r>
            <a:r>
              <a:rPr lang="en-US" altLang="en-US" sz="2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123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6" grpId="0"/>
      <p:bldP spid="17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6"/>
          <p:cNvSpPr txBox="1">
            <a:spLocks noChangeArrowheads="1"/>
          </p:cNvSpPr>
          <p:nvPr/>
        </p:nvSpPr>
        <p:spPr bwMode="auto">
          <a:xfrm>
            <a:off x="506412" y="3221807"/>
            <a:ext cx="1125566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3" name="Text Box 37"/>
          <p:cNvSpPr txBox="1">
            <a:spLocks noChangeArrowheads="1"/>
          </p:cNvSpPr>
          <p:nvPr/>
        </p:nvSpPr>
        <p:spPr bwMode="auto">
          <a:xfrm>
            <a:off x="356135" y="762000"/>
            <a:ext cx="11627317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28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28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đen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7, 8, 9.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" name="Text Box 43"/>
          <p:cNvSpPr txBox="1">
            <a:spLocks noChangeArrowheads="1"/>
          </p:cNvSpPr>
          <p:nvPr/>
        </p:nvSpPr>
        <p:spPr bwMode="auto">
          <a:xfrm>
            <a:off x="1368425" y="4387802"/>
            <a:ext cx="525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+)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1-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</p:txBody>
      </p:sp>
      <p:sp>
        <p:nvSpPr>
          <p:cNvPr id="5" name="Text Box 44"/>
          <p:cNvSpPr txBox="1">
            <a:spLocks noChangeArrowheads="1"/>
          </p:cNvSpPr>
          <p:nvPr/>
        </p:nvSpPr>
        <p:spPr bwMode="auto">
          <a:xfrm>
            <a:off x="1368425" y="4921202"/>
            <a:ext cx="5181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+) Hành động 2- chọn 1 quả đen:</a:t>
            </a:r>
          </a:p>
        </p:txBody>
      </p:sp>
      <p:sp>
        <p:nvSpPr>
          <p:cNvPr id="6" name="Text Box 45"/>
          <p:cNvSpPr txBox="1">
            <a:spLocks noChangeArrowheads="1"/>
          </p:cNvSpPr>
          <p:nvPr/>
        </p:nvSpPr>
        <p:spPr bwMode="auto">
          <a:xfrm>
            <a:off x="4549775" y="6159770"/>
            <a:ext cx="3276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+ 3 = 9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endParaRPr lang="en-US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74161" y="2206625"/>
            <a:ext cx="8921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2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altLang="en-US" sz="3200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43"/>
          <p:cNvSpPr txBox="1">
            <a:spLocks noChangeArrowheads="1"/>
          </p:cNvSpPr>
          <p:nvPr/>
        </p:nvSpPr>
        <p:spPr bwMode="auto">
          <a:xfrm>
            <a:off x="6261100" y="4371927"/>
            <a:ext cx="2362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cách chọn</a:t>
            </a:r>
          </a:p>
        </p:txBody>
      </p:sp>
      <p:sp>
        <p:nvSpPr>
          <p:cNvPr id="10" name="Text Box 43"/>
          <p:cNvSpPr txBox="1">
            <a:spLocks noChangeArrowheads="1"/>
          </p:cNvSpPr>
          <p:nvPr/>
        </p:nvSpPr>
        <p:spPr bwMode="auto">
          <a:xfrm>
            <a:off x="6016625" y="4921202"/>
            <a:ext cx="2362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cách chọn</a:t>
            </a:r>
          </a:p>
        </p:txBody>
      </p:sp>
      <p:sp>
        <p:nvSpPr>
          <p:cNvPr id="11" name="Text Box 44"/>
          <p:cNvSpPr txBox="1">
            <a:spLocks noChangeArrowheads="1"/>
          </p:cNvSpPr>
          <p:nvPr/>
        </p:nvSpPr>
        <p:spPr bwMode="auto">
          <a:xfrm>
            <a:off x="1749425" y="5470477"/>
            <a:ext cx="6629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3919538" y="1758950"/>
            <a:ext cx="3525837" cy="1266825"/>
            <a:chOff x="1828800" y="1521912"/>
            <a:chExt cx="5068866" cy="1830888"/>
          </a:xfrm>
        </p:grpSpPr>
        <p:sp>
          <p:nvSpPr>
            <p:cNvPr id="13" name="Oval 12"/>
            <p:cNvSpPr/>
            <p:nvPr/>
          </p:nvSpPr>
          <p:spPr>
            <a:xfrm>
              <a:off x="1828800" y="1524206"/>
              <a:ext cx="762270" cy="761723"/>
            </a:xfrm>
            <a:prstGeom prst="ellipse">
              <a:avLst/>
            </a:prstGeom>
            <a:solidFill>
              <a:srgbClr val="2DA2BF"/>
            </a:solidFill>
            <a:ln w="15875" cap="flat" cmpd="sng" algn="ctr">
              <a:solidFill>
                <a:srgbClr val="2DA2BF">
                  <a:shade val="50000"/>
                  <a:shade val="75000"/>
                  <a:satMod val="125000"/>
                  <a:lumMod val="75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2734851" y="1524206"/>
              <a:ext cx="759988" cy="761723"/>
            </a:xfrm>
            <a:prstGeom prst="ellipse">
              <a:avLst/>
            </a:prstGeom>
            <a:solidFill>
              <a:srgbClr val="2DA2BF"/>
            </a:solidFill>
            <a:ln w="15875" cap="flat" cmpd="sng" algn="ctr">
              <a:solidFill>
                <a:srgbClr val="2DA2BF">
                  <a:shade val="50000"/>
                  <a:shade val="75000"/>
                  <a:satMod val="125000"/>
                  <a:lumMod val="75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5" name="Oval 14"/>
            <p:cNvSpPr/>
            <p:nvPr/>
          </p:nvSpPr>
          <p:spPr>
            <a:xfrm>
              <a:off x="3581564" y="1524206"/>
              <a:ext cx="762270" cy="761723"/>
            </a:xfrm>
            <a:prstGeom prst="ellipse">
              <a:avLst/>
            </a:prstGeom>
            <a:solidFill>
              <a:srgbClr val="2DA2BF"/>
            </a:solidFill>
            <a:ln w="15875" cap="flat" cmpd="sng" algn="ctr">
              <a:solidFill>
                <a:srgbClr val="2DA2BF">
                  <a:shade val="50000"/>
                  <a:shade val="75000"/>
                  <a:satMod val="125000"/>
                  <a:lumMod val="75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4432841" y="1524206"/>
              <a:ext cx="762270" cy="761723"/>
            </a:xfrm>
            <a:prstGeom prst="ellipse">
              <a:avLst/>
            </a:prstGeom>
            <a:solidFill>
              <a:srgbClr val="2DA2BF"/>
            </a:solidFill>
            <a:ln w="15875" cap="flat" cmpd="sng" algn="ctr">
              <a:solidFill>
                <a:srgbClr val="2DA2BF">
                  <a:shade val="50000"/>
                  <a:shade val="75000"/>
                  <a:satMod val="125000"/>
                  <a:lumMod val="75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7" name="Oval 16"/>
            <p:cNvSpPr/>
            <p:nvPr/>
          </p:nvSpPr>
          <p:spPr>
            <a:xfrm>
              <a:off x="5284119" y="1521912"/>
              <a:ext cx="762270" cy="761723"/>
            </a:xfrm>
            <a:prstGeom prst="ellipse">
              <a:avLst/>
            </a:prstGeom>
            <a:solidFill>
              <a:srgbClr val="2DA2BF"/>
            </a:solidFill>
            <a:ln w="15875" cap="flat" cmpd="sng" algn="ctr">
              <a:solidFill>
                <a:srgbClr val="2DA2BF">
                  <a:shade val="50000"/>
                  <a:shade val="75000"/>
                  <a:satMod val="125000"/>
                  <a:lumMod val="75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8" name="Oval 17"/>
            <p:cNvSpPr/>
            <p:nvPr/>
          </p:nvSpPr>
          <p:spPr>
            <a:xfrm>
              <a:off x="6135396" y="1521912"/>
              <a:ext cx="762270" cy="761723"/>
            </a:xfrm>
            <a:prstGeom prst="ellipse">
              <a:avLst/>
            </a:prstGeom>
            <a:solidFill>
              <a:srgbClr val="2DA2BF"/>
            </a:solidFill>
            <a:ln w="15875" cap="flat" cmpd="sng" algn="ctr">
              <a:solidFill>
                <a:srgbClr val="2DA2BF">
                  <a:shade val="50000"/>
                  <a:shade val="75000"/>
                  <a:satMod val="125000"/>
                  <a:lumMod val="75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6</a:t>
              </a:r>
            </a:p>
          </p:txBody>
        </p:sp>
        <p:sp>
          <p:nvSpPr>
            <p:cNvPr id="19" name="Oval 18"/>
            <p:cNvSpPr/>
            <p:nvPr/>
          </p:nvSpPr>
          <p:spPr>
            <a:xfrm>
              <a:off x="3999215" y="2591077"/>
              <a:ext cx="762270" cy="761723"/>
            </a:xfrm>
            <a:prstGeom prst="ellipse">
              <a:avLst/>
            </a:prstGeom>
            <a:solidFill>
              <a:sysClr val="windowText" lastClr="000000"/>
            </a:solidFill>
            <a:ln w="15875" cap="flat" cmpd="sng" algn="ctr">
              <a:solidFill>
                <a:srgbClr val="2DA2BF">
                  <a:shade val="50000"/>
                  <a:shade val="75000"/>
                  <a:satMod val="125000"/>
                  <a:lumMod val="75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8</a:t>
              </a:r>
            </a:p>
          </p:txBody>
        </p:sp>
        <p:sp>
          <p:nvSpPr>
            <p:cNvPr id="20" name="Oval 19"/>
            <p:cNvSpPr/>
            <p:nvPr/>
          </p:nvSpPr>
          <p:spPr>
            <a:xfrm>
              <a:off x="3113703" y="2591077"/>
              <a:ext cx="762270" cy="761723"/>
            </a:xfrm>
            <a:prstGeom prst="ellipse">
              <a:avLst/>
            </a:prstGeom>
            <a:solidFill>
              <a:sysClr val="windowText" lastClr="000000"/>
            </a:solidFill>
            <a:ln w="15875" cap="flat" cmpd="sng" algn="ctr">
              <a:solidFill>
                <a:srgbClr val="2DA2BF">
                  <a:shade val="50000"/>
                  <a:shade val="75000"/>
                  <a:satMod val="125000"/>
                  <a:lumMod val="75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7</a:t>
              </a:r>
            </a:p>
          </p:txBody>
        </p:sp>
        <p:sp>
          <p:nvSpPr>
            <p:cNvPr id="21" name="Oval 20"/>
            <p:cNvSpPr/>
            <p:nvPr/>
          </p:nvSpPr>
          <p:spPr>
            <a:xfrm>
              <a:off x="4877880" y="2577311"/>
              <a:ext cx="759987" cy="764016"/>
            </a:xfrm>
            <a:prstGeom prst="ellipse">
              <a:avLst/>
            </a:prstGeom>
            <a:solidFill>
              <a:sysClr val="windowText" lastClr="000000"/>
            </a:solidFill>
            <a:ln w="15875" cap="flat" cmpd="sng" algn="ctr">
              <a:solidFill>
                <a:srgbClr val="2DA2BF">
                  <a:shade val="50000"/>
                  <a:shade val="75000"/>
                  <a:satMod val="125000"/>
                  <a:lumMod val="75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38264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1524000" y="732938"/>
            <a:ext cx="9144000" cy="695812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§1 QUY TẮC ĐẾM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37"/>
          <p:cNvSpPr txBox="1">
            <a:spLocks noChangeArrowheads="1"/>
          </p:cNvSpPr>
          <p:nvPr/>
        </p:nvSpPr>
        <p:spPr bwMode="auto">
          <a:xfrm>
            <a:off x="-38101" y="1428750"/>
            <a:ext cx="35777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QUY TẮC CỘNG</a:t>
            </a: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09550" y="1947862"/>
            <a:ext cx="11563350" cy="1384995"/>
          </a:xfrm>
          <a:prstGeom prst="rect">
            <a:avLst/>
          </a:prstGeom>
          <a:noFill/>
          <a:ln w="101600" cmpd="tri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trùng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+ 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1401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1524000" y="732938"/>
            <a:ext cx="9144000" cy="695812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§1 QUY TẮC ĐẾM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Text Box 37"/>
          <p:cNvSpPr txBox="1">
            <a:spLocks noChangeArrowheads="1"/>
          </p:cNvSpPr>
          <p:nvPr/>
        </p:nvSpPr>
        <p:spPr bwMode="auto">
          <a:xfrm>
            <a:off x="-38100" y="1428750"/>
            <a:ext cx="3276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I. QUY TẮC CỘNG</a:t>
            </a: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64581" y="1947862"/>
            <a:ext cx="3543300" cy="4832092"/>
          </a:xfrm>
          <a:prstGeom prst="rect">
            <a:avLst/>
          </a:prstGeom>
          <a:noFill/>
          <a:ln w="101600" cmpd="tri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Một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công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việc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hoàn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thành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bởi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một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trong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hai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hành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động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Nếu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hành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động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này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thực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hiện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hành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động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kia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thực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hiện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không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trùng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với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bất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kì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nào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hành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động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nhất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thì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công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việc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đó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 + 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thực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hiện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000500" y="1490662"/>
            <a:ext cx="8191500" cy="914400"/>
          </a:xfrm>
          <a:prstGeom prst="rect">
            <a:avLst/>
          </a:prstGeom>
        </p:spPr>
        <p:txBody>
          <a:bodyPr/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600" b="1" u="sng" dirty="0" err="1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Hoạt</a:t>
            </a:r>
            <a:r>
              <a:rPr lang="en-US" sz="2600" b="1" u="sng" dirty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600" b="1" u="sng" dirty="0" err="1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động</a:t>
            </a:r>
            <a:r>
              <a:rPr lang="en-US" sz="2600" b="1" u="sng" dirty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1</a:t>
            </a:r>
            <a:r>
              <a:rPr lang="en-US" sz="2600" b="1" dirty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: </a:t>
            </a:r>
            <a:r>
              <a:rPr lang="en-US" sz="2600" dirty="0" err="1">
                <a:latin typeface="Times New Roman" pitchFamily="18" charset="0"/>
                <a:ea typeface="+mj-ea"/>
                <a:cs typeface="Times New Roman" pitchFamily="18" charset="0"/>
              </a:rPr>
              <a:t>Trong</a:t>
            </a:r>
            <a:r>
              <a:rPr lang="en-US" sz="2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ea typeface="+mj-ea"/>
                <a:cs typeface="Times New Roman" pitchFamily="18" charset="0"/>
              </a:rPr>
              <a:t>ví</a:t>
            </a:r>
            <a:r>
              <a:rPr lang="en-US" sz="2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ea typeface="+mj-ea"/>
                <a:cs typeface="Times New Roman" pitchFamily="18" charset="0"/>
              </a:rPr>
              <a:t>dụ</a:t>
            </a:r>
            <a:r>
              <a:rPr lang="en-US" sz="2600" dirty="0">
                <a:latin typeface="Times New Roman" pitchFamily="18" charset="0"/>
                <a:ea typeface="+mj-ea"/>
                <a:cs typeface="Times New Roman" pitchFamily="18" charset="0"/>
              </a:rPr>
              <a:t> 1, </a:t>
            </a:r>
            <a:r>
              <a:rPr lang="en-US" sz="2600" dirty="0" err="1">
                <a:latin typeface="Times New Roman" pitchFamily="18" charset="0"/>
                <a:ea typeface="+mj-ea"/>
                <a:cs typeface="Times New Roman" pitchFamily="18" charset="0"/>
              </a:rPr>
              <a:t>kí</a:t>
            </a:r>
            <a:r>
              <a:rPr lang="en-US" sz="2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ea typeface="+mj-ea"/>
                <a:cs typeface="Times New Roman" pitchFamily="18" charset="0"/>
              </a:rPr>
              <a:t>hiệu</a:t>
            </a:r>
            <a:r>
              <a:rPr lang="en-US" sz="2600" dirty="0">
                <a:latin typeface="Times New Roman" pitchFamily="18" charset="0"/>
                <a:ea typeface="+mj-ea"/>
                <a:cs typeface="Times New Roman" pitchFamily="18" charset="0"/>
              </a:rPr>
              <a:t> A </a:t>
            </a:r>
            <a:r>
              <a:rPr lang="en-US" sz="2600" dirty="0" err="1">
                <a:latin typeface="Times New Roman" pitchFamily="18" charset="0"/>
                <a:ea typeface="+mj-ea"/>
                <a:cs typeface="Times New Roman" pitchFamily="18" charset="0"/>
              </a:rPr>
              <a:t>là</a:t>
            </a:r>
            <a:r>
              <a:rPr lang="en-US" sz="2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ea typeface="+mj-ea"/>
                <a:cs typeface="Times New Roman" pitchFamily="18" charset="0"/>
              </a:rPr>
              <a:t>tập</a:t>
            </a:r>
            <a:r>
              <a:rPr lang="en-US" sz="2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ea typeface="+mj-ea"/>
                <a:cs typeface="Times New Roman" pitchFamily="18" charset="0"/>
              </a:rPr>
              <a:t>hợp</a:t>
            </a:r>
            <a:r>
              <a:rPr lang="en-US" sz="2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lang="en-US" sz="2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ea typeface="+mj-ea"/>
                <a:cs typeface="Times New Roman" pitchFamily="18" charset="0"/>
              </a:rPr>
              <a:t>quả</a:t>
            </a:r>
            <a:r>
              <a:rPr lang="en-US" sz="2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ea typeface="+mj-ea"/>
                <a:cs typeface="Times New Roman" pitchFamily="18" charset="0"/>
              </a:rPr>
              <a:t>cầu</a:t>
            </a:r>
            <a:r>
              <a:rPr lang="en-US" sz="2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600" dirty="0">
                <a:latin typeface="Times New Roman" pitchFamily="18" charset="0"/>
                <a:ea typeface="+mj-ea"/>
                <a:cs typeface="Times New Roman" pitchFamily="18" charset="0"/>
              </a:rPr>
              <a:t>, B </a:t>
            </a:r>
            <a:r>
              <a:rPr lang="en-US" sz="2600" dirty="0" err="1">
                <a:latin typeface="Times New Roman" pitchFamily="18" charset="0"/>
                <a:ea typeface="+mj-ea"/>
                <a:cs typeface="Times New Roman" pitchFamily="18" charset="0"/>
              </a:rPr>
              <a:t>là</a:t>
            </a:r>
            <a:r>
              <a:rPr lang="en-US" sz="2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ea typeface="+mj-ea"/>
                <a:cs typeface="Times New Roman" pitchFamily="18" charset="0"/>
              </a:rPr>
              <a:t>tập</a:t>
            </a:r>
            <a:r>
              <a:rPr lang="en-US" sz="2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ea typeface="+mj-ea"/>
                <a:cs typeface="Times New Roman" pitchFamily="18" charset="0"/>
              </a:rPr>
              <a:t>hợp</a:t>
            </a:r>
            <a:r>
              <a:rPr lang="en-US" sz="2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lang="en-US" sz="2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ea typeface="+mj-ea"/>
                <a:cs typeface="Times New Roman" pitchFamily="18" charset="0"/>
              </a:rPr>
              <a:t>quả</a:t>
            </a:r>
            <a:r>
              <a:rPr lang="en-US" sz="2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ea typeface="+mj-ea"/>
                <a:cs typeface="Times New Roman" pitchFamily="18" charset="0"/>
              </a:rPr>
              <a:t>cầu</a:t>
            </a:r>
            <a:r>
              <a:rPr lang="en-US" sz="2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ea typeface="+mj-ea"/>
                <a:cs typeface="Times New Roman" pitchFamily="18" charset="0"/>
              </a:rPr>
              <a:t>đen</a:t>
            </a:r>
            <a:r>
              <a:rPr lang="en-US" sz="2600" dirty="0"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r>
              <a:rPr lang="en-US" sz="2600" dirty="0" err="1">
                <a:latin typeface="Times New Roman" pitchFamily="18" charset="0"/>
                <a:ea typeface="+mj-ea"/>
                <a:cs typeface="Times New Roman" pitchFamily="18" charset="0"/>
              </a:rPr>
              <a:t>Nêu</a:t>
            </a:r>
            <a:r>
              <a:rPr lang="en-US" sz="2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ea typeface="+mj-ea"/>
                <a:cs typeface="Times New Roman" pitchFamily="18" charset="0"/>
              </a:rPr>
              <a:t>mối</a:t>
            </a:r>
            <a:r>
              <a:rPr lang="en-US" sz="2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ea typeface="+mj-ea"/>
                <a:cs typeface="Times New Roman" pitchFamily="18" charset="0"/>
              </a:rPr>
              <a:t>quan</a:t>
            </a:r>
            <a:r>
              <a:rPr lang="en-US" sz="2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ea typeface="+mj-ea"/>
                <a:cs typeface="Times New Roman" pitchFamily="18" charset="0"/>
              </a:rPr>
              <a:t>hệ</a:t>
            </a:r>
            <a:r>
              <a:rPr lang="en-US" sz="2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ea typeface="+mj-ea"/>
                <a:cs typeface="Times New Roman" pitchFamily="18" charset="0"/>
              </a:rPr>
              <a:t>giữa</a:t>
            </a:r>
            <a:r>
              <a:rPr lang="en-US" sz="2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ea typeface="+mj-ea"/>
                <a:cs typeface="Times New Roman" pitchFamily="18" charset="0"/>
              </a:rPr>
              <a:t>số</a:t>
            </a:r>
            <a:r>
              <a:rPr lang="en-US" sz="2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ea typeface="+mj-ea"/>
                <a:cs typeface="Times New Roman" pitchFamily="18" charset="0"/>
              </a:rPr>
              <a:t>cách</a:t>
            </a:r>
            <a:r>
              <a:rPr lang="en-US" sz="2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ea typeface="+mj-ea"/>
                <a:cs typeface="Times New Roman" pitchFamily="18" charset="0"/>
              </a:rPr>
              <a:t>chọn</a:t>
            </a:r>
            <a:r>
              <a:rPr lang="en-US" sz="2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ea typeface="+mj-ea"/>
                <a:cs typeface="Times New Roman" pitchFamily="18" charset="0"/>
              </a:rPr>
              <a:t>một</a:t>
            </a:r>
            <a:r>
              <a:rPr lang="en-US" sz="2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ea typeface="+mj-ea"/>
                <a:cs typeface="Times New Roman" pitchFamily="18" charset="0"/>
              </a:rPr>
              <a:t>quả</a:t>
            </a:r>
            <a:r>
              <a:rPr lang="en-US" sz="2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ea typeface="+mj-ea"/>
                <a:cs typeface="Times New Roman" pitchFamily="18" charset="0"/>
              </a:rPr>
              <a:t>cầu</a:t>
            </a:r>
            <a:r>
              <a:rPr lang="en-US" sz="2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ea typeface="+mj-ea"/>
                <a:cs typeface="Times New Roman" pitchFamily="18" charset="0"/>
              </a:rPr>
              <a:t>và</a:t>
            </a:r>
            <a:r>
              <a:rPr lang="en-US" sz="2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ea typeface="+mj-ea"/>
                <a:cs typeface="Times New Roman" pitchFamily="18" charset="0"/>
              </a:rPr>
              <a:t>số</a:t>
            </a:r>
            <a:r>
              <a:rPr lang="en-US" sz="2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ea typeface="+mj-ea"/>
                <a:cs typeface="Times New Roman" pitchFamily="18" charset="0"/>
              </a:rPr>
              <a:t>phần</a:t>
            </a:r>
            <a:r>
              <a:rPr lang="en-US" sz="2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ea typeface="+mj-ea"/>
                <a:cs typeface="Times New Roman" pitchFamily="18" charset="0"/>
              </a:rPr>
              <a:t>tử</a:t>
            </a:r>
            <a:r>
              <a:rPr lang="en-US" sz="2600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ea typeface="+mj-ea"/>
                <a:cs typeface="Times New Roman" pitchFamily="18" charset="0"/>
              </a:rPr>
              <a:t>của</a:t>
            </a:r>
            <a:r>
              <a:rPr lang="en-US" sz="2600" dirty="0">
                <a:latin typeface="Times New Roman" pitchFamily="18" charset="0"/>
                <a:ea typeface="+mj-ea"/>
                <a:cs typeface="Times New Roman" pitchFamily="18" charset="0"/>
              </a:rPr>
              <a:t> 2 </a:t>
            </a:r>
            <a:r>
              <a:rPr lang="en-US" sz="2600" dirty="0" err="1">
                <a:latin typeface="Times New Roman" pitchFamily="18" charset="0"/>
                <a:ea typeface="+mj-ea"/>
                <a:cs typeface="Times New Roman" pitchFamily="18" charset="0"/>
              </a:rPr>
              <a:t>tập</a:t>
            </a:r>
            <a:r>
              <a:rPr lang="en-US" sz="2600" dirty="0">
                <a:latin typeface="Times New Roman" pitchFamily="18" charset="0"/>
                <a:ea typeface="+mj-ea"/>
                <a:cs typeface="Times New Roman" pitchFamily="18" charset="0"/>
              </a:rPr>
              <a:t> A, B.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117975" y="3298031"/>
            <a:ext cx="8002689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22288" indent="-522288" defTabSz="7604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7604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7604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7604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7604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760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760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760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760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= {1, 2, 3, 4, 5, 6}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= {7, 8, 9}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đen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         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{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 2, 3, 4, 5, 6, 7, 8, 9}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B =   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nên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(A B) =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(A) +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(B)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Vậy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cách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chon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một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quả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cầu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phần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tử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tập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hợp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A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phần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tử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tập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hợp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B.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                                </a:t>
            </a:r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7662771" y="2720181"/>
            <a:ext cx="841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altLang="en-US" sz="2800" b="1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45038"/>
              </p:ext>
            </p:extLst>
          </p:nvPr>
        </p:nvGraphicFramePr>
        <p:xfrm>
          <a:off x="6513763" y="4993877"/>
          <a:ext cx="306421" cy="4353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Equation" r:id="rId3" imgW="164814" imgH="177492" progId="Equation.DSMT4">
                  <p:embed/>
                </p:oleObj>
              </mc:Choice>
              <mc:Fallback>
                <p:oleObj name="Equation" r:id="rId3" imgW="164814" imgH="177492" progId="Equation.DSMT4">
                  <p:embed/>
                  <p:pic>
                    <p:nvPicPr>
                      <p:cNvPr id="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3763" y="4993877"/>
                        <a:ext cx="306421" cy="4353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819392" y="4519983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B =</a:t>
            </a:r>
            <a:endParaRPr lang="en-US" altLang="en-US" sz="2800" dirty="0"/>
          </a:p>
        </p:txBody>
      </p:sp>
      <p:grpSp>
        <p:nvGrpSpPr>
          <p:cNvPr id="11" name="Group 9"/>
          <p:cNvGrpSpPr>
            <a:grpSpLocks/>
          </p:cNvGrpSpPr>
          <p:nvPr/>
        </p:nvGrpSpPr>
        <p:grpSpPr bwMode="auto">
          <a:xfrm>
            <a:off x="7149344" y="3204942"/>
            <a:ext cx="1797050" cy="522287"/>
            <a:chOff x="4693897" y="4010464"/>
            <a:chExt cx="1797733" cy="523220"/>
          </a:xfrm>
        </p:grpSpPr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4976472" y="4010464"/>
              <a:ext cx="151515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(A) = 6 </a:t>
              </a:r>
              <a:endParaRPr lang="en-US" altLang="en-US" sz="2800" dirty="0"/>
            </a:p>
          </p:txBody>
        </p:sp>
        <p:graphicFrame>
          <p:nvGraphicFramePr>
            <p:cNvPr id="13" name="Object 9"/>
            <p:cNvGraphicFramePr>
              <a:graphicFrameLocks noChangeAspect="1"/>
            </p:cNvGraphicFramePr>
            <p:nvPr/>
          </p:nvGraphicFramePr>
          <p:xfrm>
            <a:off x="4693897" y="4181914"/>
            <a:ext cx="334963" cy="285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5" name="Equation" r:id="rId5" imgW="190417" imgH="152334" progId="Equation.DSMT4">
                    <p:embed/>
                  </p:oleObj>
                </mc:Choice>
                <mc:Fallback>
                  <p:oleObj name="Equation" r:id="rId5" imgW="190417" imgH="152334" progId="Equation.DSMT4">
                    <p:embed/>
                    <p:pic>
                      <p:nvPicPr>
                        <p:cNvPr id="10256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93897" y="4181914"/>
                          <a:ext cx="334963" cy="2857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" name="Group 12"/>
          <p:cNvGrpSpPr>
            <a:grpSpLocks/>
          </p:cNvGrpSpPr>
          <p:nvPr/>
        </p:nvGrpSpPr>
        <p:grpSpPr bwMode="auto">
          <a:xfrm>
            <a:off x="6099756" y="3629994"/>
            <a:ext cx="1758264" cy="523875"/>
            <a:chOff x="4693897" y="4003638"/>
            <a:chExt cx="1758741" cy="523220"/>
          </a:xfrm>
        </p:grpSpPr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4958318" y="4003638"/>
              <a:ext cx="149432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(B) = 3 </a:t>
              </a:r>
              <a:endParaRPr lang="en-US" altLang="en-US" sz="2800" dirty="0"/>
            </a:p>
          </p:txBody>
        </p:sp>
        <p:graphicFrame>
          <p:nvGraphicFramePr>
            <p:cNvPr id="16" name="Object 11"/>
            <p:cNvGraphicFramePr>
              <a:graphicFrameLocks noChangeAspect="1"/>
            </p:cNvGraphicFramePr>
            <p:nvPr/>
          </p:nvGraphicFramePr>
          <p:xfrm>
            <a:off x="4693897" y="4181914"/>
            <a:ext cx="334963" cy="285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6" name="Equation" r:id="rId7" imgW="190417" imgH="152334" progId="Equation.DSMT4">
                    <p:embed/>
                  </p:oleObj>
                </mc:Choice>
                <mc:Fallback>
                  <p:oleObj name="Equation" r:id="rId7" imgW="190417" imgH="152334" progId="Equation.DSMT4">
                    <p:embed/>
                    <p:pic>
                      <p:nvPicPr>
                        <p:cNvPr id="10254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93897" y="4181914"/>
                          <a:ext cx="334963" cy="2857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9273122" y="4481883"/>
            <a:ext cx="2286000" cy="522288"/>
            <a:chOff x="6172200" y="3306764"/>
            <a:chExt cx="2285999" cy="523220"/>
          </a:xfrm>
        </p:grpSpPr>
        <p:sp>
          <p:nvSpPr>
            <p:cNvPr id="18" name="Rectangle 8"/>
            <p:cNvSpPr>
              <a:spLocks noChangeArrowheads="1"/>
            </p:cNvSpPr>
            <p:nvPr/>
          </p:nvSpPr>
          <p:spPr bwMode="auto">
            <a:xfrm>
              <a:off x="6269036" y="3306764"/>
              <a:ext cx="218916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, </a:t>
              </a:r>
              <a:r>
                <a:rPr lang="en-US" altLang="en-US" sz="2800" i="1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n</a:t>
              </a:r>
              <a:r>
                <a:rPr lang="en-US" altLang="en-US" sz="2800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(A B) = 9</a:t>
              </a:r>
              <a:endParaRPr lang="en-US" altLang="en-US" sz="2800" dirty="0"/>
            </a:p>
          </p:txBody>
        </p:sp>
        <p:graphicFrame>
          <p:nvGraphicFramePr>
            <p:cNvPr id="19" name="Object 12"/>
            <p:cNvGraphicFramePr>
              <a:graphicFrameLocks noChangeAspect="1"/>
            </p:cNvGraphicFramePr>
            <p:nvPr/>
          </p:nvGraphicFramePr>
          <p:xfrm>
            <a:off x="6172200" y="3505199"/>
            <a:ext cx="357295" cy="3048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7" name="Equation" r:id="rId9" imgW="190417" imgH="152334" progId="Equation.DSMT4">
                    <p:embed/>
                  </p:oleObj>
                </mc:Choice>
                <mc:Fallback>
                  <p:oleObj name="Equation" r:id="rId9" imgW="190417" imgH="152334" progId="Equation.DSMT4">
                    <p:embed/>
                    <p:pic>
                      <p:nvPicPr>
                        <p:cNvPr id="10252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72200" y="3505199"/>
                          <a:ext cx="357295" cy="30480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961154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1524000" y="732938"/>
            <a:ext cx="9144000" cy="695812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§1 QUY TẮC ĐẾM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Text Box 37"/>
          <p:cNvSpPr txBox="1">
            <a:spLocks noChangeArrowheads="1"/>
          </p:cNvSpPr>
          <p:nvPr/>
        </p:nvSpPr>
        <p:spPr bwMode="auto">
          <a:xfrm>
            <a:off x="-38100" y="1428750"/>
            <a:ext cx="363670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I. </a:t>
            </a:r>
            <a:r>
              <a:rPr kumimoji="0" lang="en-US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QUY TẮC CỘNG</a:t>
            </a:r>
            <a:endParaRPr kumimoji="0" lang="en-US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09550" y="2224980"/>
            <a:ext cx="11804110" cy="1384995"/>
          </a:xfrm>
          <a:prstGeom prst="rect">
            <a:avLst/>
          </a:prstGeom>
          <a:noFill/>
          <a:ln w="101600" cmpd="tri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Một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công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việc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hoàn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thành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bởi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một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trong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hai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hành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động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Nếu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hành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động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này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thực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hiện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hành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động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kia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thực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hiện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không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trùng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với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bất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kì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nào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hành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động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nhất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thì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công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việc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đó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 + 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thực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hiện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209550" y="3738562"/>
            <a:ext cx="8915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450181" y="4212432"/>
            <a:ext cx="8415338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 eaLnBrk="1" hangingPunct="1"/>
            <a:r>
              <a:rPr lang="en-US" altLang="en-US" sz="2800" i="1" dirty="0">
                <a:solidFill>
                  <a:srgbClr val="FF0000"/>
                </a:solidFill>
                <a:latin typeface=".VnTime" panose="020B7200000000000000" pitchFamily="34" charset="0"/>
              </a:rPr>
              <a:t>n</a:t>
            </a:r>
            <a:r>
              <a:rPr lang="en-US" altLang="en-US" sz="2800" dirty="0">
                <a:solidFill>
                  <a:srgbClr val="FF0000"/>
                </a:solidFill>
                <a:latin typeface=".VnTime" panose="020B7200000000000000" pitchFamily="34" charset="0"/>
              </a:rPr>
              <a:t>(A</a:t>
            </a:r>
            <a:r>
              <a:rPr lang="en-US" altLang="en-US" sz="2800" dirty="0">
                <a:solidFill>
                  <a:srgbClr val="FF0000"/>
                </a:solidFill>
                <a:latin typeface=".VnTime" panose="020B7200000000000000" pitchFamily="34" charset="0"/>
                <a:sym typeface="Symbol" panose="05050102010706020507" pitchFamily="18" charset="2"/>
              </a:rPr>
              <a:t>B) = </a:t>
            </a:r>
            <a:r>
              <a:rPr lang="en-US" altLang="en-US" sz="2800" i="1" dirty="0">
                <a:solidFill>
                  <a:srgbClr val="FF0000"/>
                </a:solidFill>
                <a:latin typeface=".VnTime" panose="020B7200000000000000" pitchFamily="34" charset="0"/>
                <a:sym typeface="Symbol" panose="05050102010706020507" pitchFamily="18" charset="2"/>
              </a:rPr>
              <a:t>n</a:t>
            </a:r>
            <a:r>
              <a:rPr lang="en-US" altLang="en-US" sz="2800" dirty="0">
                <a:solidFill>
                  <a:srgbClr val="FF0000"/>
                </a:solidFill>
                <a:latin typeface=".VnTime" panose="020B7200000000000000" pitchFamily="34" charset="0"/>
                <a:sym typeface="Symbol" panose="05050102010706020507" pitchFamily="18" charset="2"/>
              </a:rPr>
              <a:t>(A) + </a:t>
            </a:r>
            <a:r>
              <a:rPr lang="en-US" altLang="en-US" sz="2800" i="1" dirty="0">
                <a:solidFill>
                  <a:srgbClr val="FF0000"/>
                </a:solidFill>
                <a:latin typeface=".VnTime" panose="020B7200000000000000" pitchFamily="34" charset="0"/>
                <a:sym typeface="Symbol" panose="05050102010706020507" pitchFamily="18" charset="2"/>
              </a:rPr>
              <a:t>n</a:t>
            </a:r>
            <a:r>
              <a:rPr lang="en-US" altLang="en-US" sz="2800" dirty="0">
                <a:solidFill>
                  <a:srgbClr val="FF0000"/>
                </a:solidFill>
                <a:latin typeface=".VnTime" panose="020B7200000000000000" pitchFamily="34" charset="0"/>
                <a:sym typeface="Symbol" panose="05050102010706020507" pitchFamily="18" charset="2"/>
              </a:rPr>
              <a:t>(B)</a:t>
            </a:r>
            <a:endParaRPr lang="en-US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361950" y="5332015"/>
            <a:ext cx="1905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u="sng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 Ý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600200" y="5334794"/>
            <a:ext cx="8534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27652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1524000" y="732938"/>
            <a:ext cx="9144000" cy="695812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§1 QUY TẮC ĐẾM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Text Box 37"/>
          <p:cNvSpPr txBox="1">
            <a:spLocks noChangeArrowheads="1"/>
          </p:cNvSpPr>
          <p:nvPr/>
        </p:nvSpPr>
        <p:spPr bwMode="auto">
          <a:xfrm>
            <a:off x="-38100" y="1428750"/>
            <a:ext cx="3276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I. QUY TẮC CỘNG</a:t>
            </a: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09550" y="1947862"/>
            <a:ext cx="3543300" cy="4832092"/>
          </a:xfrm>
          <a:prstGeom prst="rect">
            <a:avLst/>
          </a:prstGeom>
          <a:noFill/>
          <a:ln w="101600" cmpd="tri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Một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công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việc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hoàn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thành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bởi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một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trong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hai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hành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động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Nếu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hành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động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này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thực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hiện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hành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động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kia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thực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hiện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không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trùng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với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bất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kì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nào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hành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động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nhất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thì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công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việc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đó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 + 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thực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hiện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0" name="Text Box 36"/>
          <p:cNvSpPr txBox="1">
            <a:spLocks noChangeArrowheads="1"/>
          </p:cNvSpPr>
          <p:nvPr/>
        </p:nvSpPr>
        <p:spPr bwMode="auto">
          <a:xfrm>
            <a:off x="4057650" y="4081206"/>
            <a:ext cx="7543800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1cm,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B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2cm,</a:t>
            </a:r>
          </a:p>
        </p:txBody>
      </p:sp>
      <p:sp>
        <p:nvSpPr>
          <p:cNvPr id="21" name="Text Box 37"/>
          <p:cNvSpPr txBox="1">
            <a:spLocks noChangeArrowheads="1"/>
          </p:cNvSpPr>
          <p:nvPr/>
        </p:nvSpPr>
        <p:spPr bwMode="auto">
          <a:xfrm>
            <a:off x="3752850" y="1396999"/>
            <a:ext cx="4724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u="sng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 2</a:t>
            </a: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2" name="Text Box 43"/>
          <p:cNvSpPr txBox="1">
            <a:spLocks noChangeArrowheads="1"/>
          </p:cNvSpPr>
          <p:nvPr/>
        </p:nvSpPr>
        <p:spPr bwMode="auto">
          <a:xfrm>
            <a:off x="4000500" y="5956853"/>
            <a:ext cx="8534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B = 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nên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800" dirty="0">
                <a:latin typeface=".VnTime" panose="020B7200000000000000" pitchFamily="34" charset="0"/>
                <a:sym typeface="Symbol" panose="05050102010706020507" pitchFamily="18" charset="2"/>
              </a:rPr>
              <a:t> (AB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 =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 + </a:t>
            </a:r>
            <a:r>
              <a:rPr lang="en-US" alt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 = 10+4 =14 </a:t>
            </a:r>
          </a:p>
        </p:txBody>
      </p:sp>
      <p:sp>
        <p:nvSpPr>
          <p:cNvPr id="23" name="Text Box 44"/>
          <p:cNvSpPr txBox="1">
            <a:spLocks noChangeArrowheads="1"/>
          </p:cNvSpPr>
          <p:nvPr/>
        </p:nvSpPr>
        <p:spPr bwMode="auto">
          <a:xfrm>
            <a:off x="4127499" y="5358605"/>
            <a:ext cx="7620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2800" b="1" dirty="0">
                <a:latin typeface=".VnTime" panose="020B7200000000000000" pitchFamily="34" charset="0"/>
                <a:sym typeface="Symbol" panose="05050102010706020507" pitchFamily="18" charset="2"/>
              </a:rPr>
              <a:t> </a:t>
            </a:r>
            <a:r>
              <a:rPr lang="en-US" altLang="en-US" sz="2800" dirty="0">
                <a:latin typeface=".VnTime" panose="020B7200000000000000" pitchFamily="34" charset="0"/>
                <a:sym typeface="Symbol" panose="05050102010706020507" pitchFamily="18" charset="2"/>
              </a:rPr>
              <a:t>AB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127499" y="3378200"/>
            <a:ext cx="8239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altLang="en-US" sz="2800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36"/>
          <p:cNvSpPr txBox="1">
            <a:spLocks noChangeArrowheads="1"/>
          </p:cNvSpPr>
          <p:nvPr/>
        </p:nvSpPr>
        <p:spPr bwMode="auto">
          <a:xfrm>
            <a:off x="5032375" y="1423987"/>
            <a:ext cx="7696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10229850" y="4082793"/>
            <a:ext cx="16954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(A) = 10</a:t>
            </a: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10461592" y="4678217"/>
            <a:ext cx="1404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(B) = 4</a:t>
            </a:r>
            <a:endParaRPr lang="en-US" altLang="en-US" sz="2800" dirty="0">
              <a:solidFill>
                <a:schemeClr val="bg1"/>
              </a:solidFill>
            </a:endParaRPr>
          </a:p>
        </p:txBody>
      </p:sp>
      <p:graphicFrame>
        <p:nvGraphicFramePr>
          <p:cNvPr id="2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2533427"/>
              </p:ext>
            </p:extLst>
          </p:nvPr>
        </p:nvGraphicFramePr>
        <p:xfrm>
          <a:off x="5628093" y="6062924"/>
          <a:ext cx="354012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Equation" r:id="rId3" imgW="164814" imgH="177492" progId="Equation.DSMT4">
                  <p:embed/>
                </p:oleObj>
              </mc:Choice>
              <mc:Fallback>
                <p:oleObj name="Equation" r:id="rId3" imgW="164814" imgH="177492" progId="Equation.DSMT4">
                  <p:embed/>
                  <p:pic>
                    <p:nvPicPr>
                      <p:cNvPr id="1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8093" y="6062924"/>
                        <a:ext cx="354012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41"/>
          <p:cNvSpPr>
            <a:spLocks noChangeArrowheads="1"/>
          </p:cNvSpPr>
          <p:nvPr/>
        </p:nvSpPr>
        <p:spPr bwMode="auto">
          <a:xfrm>
            <a:off x="3086100" y="361949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30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5072773"/>
              </p:ext>
            </p:extLst>
          </p:nvPr>
        </p:nvGraphicFramePr>
        <p:xfrm>
          <a:off x="5326062" y="1658936"/>
          <a:ext cx="4945063" cy="218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r:id="rId5" imgW="1402528" imgH="700828" progId="Visio.Drawing.11">
                  <p:embed/>
                </p:oleObj>
              </mc:Choice>
              <mc:Fallback>
                <p:oleObj r:id="rId5" imgW="1402528" imgH="700828" progId="Visio.Drawing.11">
                  <p:embed/>
                  <p:pic>
                    <p:nvPicPr>
                      <p:cNvPr id="12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6062" y="1658936"/>
                        <a:ext cx="4945063" cy="2185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26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utoUpdateAnimBg="0"/>
      <p:bldP spid="23" grpId="0" autoUpdateAnimBg="0"/>
      <p:bldP spid="24" grpId="0" autoUpdateAnimBg="0"/>
      <p:bldP spid="26" grpId="0" autoUpdateAnimBg="0"/>
      <p:bldP spid="27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41"/>
          <p:cNvSpPr>
            <a:spLocks noChangeArrowheads="1"/>
          </p:cNvSpPr>
          <p:nvPr/>
        </p:nvSpPr>
        <p:spPr bwMode="auto">
          <a:xfrm>
            <a:off x="3086100" y="361949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6" name="Group 8"/>
          <p:cNvGrpSpPr>
            <a:grpSpLocks/>
          </p:cNvGrpSpPr>
          <p:nvPr/>
        </p:nvGrpSpPr>
        <p:grpSpPr bwMode="auto">
          <a:xfrm>
            <a:off x="8686800" y="3708406"/>
            <a:ext cx="3505200" cy="2402737"/>
            <a:chOff x="1524000" y="665720"/>
            <a:chExt cx="3192849" cy="2030056"/>
          </a:xfrm>
        </p:grpSpPr>
        <p:pic>
          <p:nvPicPr>
            <p:cNvPr id="7" name="Picture 2" descr="Quáº§n dÃ i ARISTINO APA17-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0" y="762001"/>
              <a:ext cx="1371599" cy="1371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3" descr="http://kgvietnam.com/sanpham/sira/images/aristino/quan/quan-khaki/AKK17-01/akk17-01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3593" y="665720"/>
              <a:ext cx="1278208" cy="1564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 descr="Quáº§n short nam Aristino ASO16-0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78649" y="762001"/>
              <a:ext cx="838200" cy="11069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5"/>
            <p:cNvSpPr txBox="1">
              <a:spLocks noChangeArrowheads="1"/>
            </p:cNvSpPr>
            <p:nvPr/>
          </p:nvSpPr>
          <p:spPr bwMode="auto">
            <a:xfrm>
              <a:off x="2031376" y="2250173"/>
              <a:ext cx="457200" cy="4420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dirty="0"/>
                <a:t>1</a:t>
              </a:r>
            </a:p>
          </p:txBody>
        </p:sp>
        <p:sp>
          <p:nvSpPr>
            <p:cNvPr id="11" name="TextBox 6"/>
            <p:cNvSpPr txBox="1">
              <a:spLocks noChangeArrowheads="1"/>
            </p:cNvSpPr>
            <p:nvPr/>
          </p:nvSpPr>
          <p:spPr bwMode="auto">
            <a:xfrm>
              <a:off x="3254782" y="2253711"/>
              <a:ext cx="457200" cy="4420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/>
                <a:t>2</a:t>
              </a:r>
            </a:p>
          </p:txBody>
        </p:sp>
        <p:sp>
          <p:nvSpPr>
            <p:cNvPr id="12" name="TextBox 7"/>
            <p:cNvSpPr txBox="1">
              <a:spLocks noChangeArrowheads="1"/>
            </p:cNvSpPr>
            <p:nvPr/>
          </p:nvSpPr>
          <p:spPr bwMode="auto">
            <a:xfrm>
              <a:off x="4208207" y="2250173"/>
              <a:ext cx="457200" cy="4420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/>
                <a:t>3</a:t>
              </a:r>
            </a:p>
          </p:txBody>
        </p:sp>
      </p:grpSp>
      <p:grpSp>
        <p:nvGrpSpPr>
          <p:cNvPr id="13" name="Group 16"/>
          <p:cNvGrpSpPr>
            <a:grpSpLocks/>
          </p:cNvGrpSpPr>
          <p:nvPr/>
        </p:nvGrpSpPr>
        <p:grpSpPr bwMode="auto">
          <a:xfrm>
            <a:off x="9417095" y="1414468"/>
            <a:ext cx="2514600" cy="2103944"/>
            <a:chOff x="4419600" y="887848"/>
            <a:chExt cx="2399778" cy="1704839"/>
          </a:xfrm>
        </p:grpSpPr>
        <p:pic>
          <p:nvPicPr>
            <p:cNvPr id="14" name="Picture 9" descr="Thiáº¿t káº¿ Ã¡o thun cá» trá»¥ Äáº¹p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9600" y="887848"/>
              <a:ext cx="1409178" cy="1280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11" descr="Máº«u Ã¡o phÃ´ng Äáº¹p cho há»c sinh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28778" y="910473"/>
              <a:ext cx="990600" cy="1203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TextBox 12"/>
            <p:cNvSpPr txBox="1">
              <a:spLocks noChangeArrowheads="1"/>
            </p:cNvSpPr>
            <p:nvPr/>
          </p:nvSpPr>
          <p:spPr bwMode="auto">
            <a:xfrm>
              <a:off x="4999389" y="2152572"/>
              <a:ext cx="399789" cy="4239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dirty="0"/>
                <a:t>a</a:t>
              </a:r>
            </a:p>
          </p:txBody>
        </p:sp>
        <p:sp>
          <p:nvSpPr>
            <p:cNvPr id="17" name="TextBox 13"/>
            <p:cNvSpPr txBox="1">
              <a:spLocks noChangeArrowheads="1"/>
            </p:cNvSpPr>
            <p:nvPr/>
          </p:nvSpPr>
          <p:spPr bwMode="auto">
            <a:xfrm>
              <a:off x="6334998" y="2168718"/>
              <a:ext cx="399789" cy="4239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dirty="0"/>
                <a:t>b</a:t>
              </a:r>
            </a:p>
          </p:txBody>
        </p:sp>
      </p:grp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0" y="838200"/>
            <a:ext cx="12192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 b="1" u="sng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2800" b="1" u="sng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2800" b="1" u="sng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altLang="en-US" sz="2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Hoàng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quần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Hoàng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quần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301657" y="1792307"/>
            <a:ext cx="12588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800" b="1" u="sng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Giải:</a:t>
            </a:r>
          </a:p>
        </p:txBody>
      </p:sp>
      <p:sp>
        <p:nvSpPr>
          <p:cNvPr id="30" name="TextBox 19"/>
          <p:cNvSpPr txBox="1">
            <a:spLocks noChangeArrowheads="1"/>
          </p:cNvSpPr>
          <p:nvPr/>
        </p:nvSpPr>
        <p:spPr bwMode="auto">
          <a:xfrm>
            <a:off x="1289095" y="1799167"/>
            <a:ext cx="8128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a,b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quần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1, 2, 3.</a:t>
            </a:r>
          </a:p>
        </p:txBody>
      </p:sp>
      <p:sp>
        <p:nvSpPr>
          <p:cNvPr id="31" name="TextBox 20"/>
          <p:cNvSpPr txBox="1">
            <a:spLocks noChangeArrowheads="1"/>
          </p:cNvSpPr>
          <p:nvPr/>
        </p:nvSpPr>
        <p:spPr bwMode="auto">
          <a:xfrm>
            <a:off x="236943" y="2282788"/>
            <a:ext cx="8807086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quần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160113" y="3429797"/>
            <a:ext cx="49006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+) Hành động 1- chọn áo: </a:t>
            </a:r>
            <a:r>
              <a:rPr lang="en-US" altLang="en-US" sz="280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cách</a:t>
            </a:r>
          </a:p>
        </p:txBody>
      </p:sp>
      <p:sp>
        <p:nvSpPr>
          <p:cNvPr id="33" name="TextBox 24"/>
          <p:cNvSpPr txBox="1">
            <a:spLocks noChangeArrowheads="1"/>
          </p:cNvSpPr>
          <p:nvPr/>
        </p:nvSpPr>
        <p:spPr bwMode="auto">
          <a:xfrm>
            <a:off x="171225" y="3963197"/>
            <a:ext cx="42449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+)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2-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quần</a:t>
            </a:r>
            <a:r>
              <a:rPr lang="en-US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4" name="TextBox 25"/>
          <p:cNvSpPr txBox="1">
            <a:spLocks noChangeArrowheads="1"/>
          </p:cNvSpPr>
          <p:nvPr/>
        </p:nvSpPr>
        <p:spPr bwMode="auto">
          <a:xfrm>
            <a:off x="872900" y="4953797"/>
            <a:ext cx="76739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Ta có các bộ quần áo như sau</a:t>
            </a:r>
            <a:r>
              <a:rPr lang="en-US" altLang="en-US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a1, a2, a3, b1, b2, b3.</a:t>
            </a:r>
          </a:p>
        </p:txBody>
      </p:sp>
      <p:sp>
        <p:nvSpPr>
          <p:cNvPr id="35" name="TextBox 26"/>
          <p:cNvSpPr txBox="1">
            <a:spLocks noChangeArrowheads="1"/>
          </p:cNvSpPr>
          <p:nvPr/>
        </p:nvSpPr>
        <p:spPr bwMode="auto">
          <a:xfrm>
            <a:off x="826863" y="5487197"/>
            <a:ext cx="75676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Vậy số cách chọn một bộ quần áo là: </a:t>
            </a:r>
            <a:r>
              <a:rPr lang="en-US" altLang="en-US" sz="280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2.3 = 6 (cách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6" name="TextBox 24"/>
          <p:cNvSpPr txBox="1">
            <a:spLocks noChangeArrowheads="1"/>
          </p:cNvSpPr>
          <p:nvPr/>
        </p:nvSpPr>
        <p:spPr bwMode="auto">
          <a:xfrm>
            <a:off x="4219350" y="3953672"/>
            <a:ext cx="47688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 với mỗi cách chọn áo ta có </a:t>
            </a:r>
          </a:p>
          <a:p>
            <a:pPr eaLnBrk="1" hangingPunct="1"/>
            <a:r>
              <a:rPr lang="en-US" altLang="en-US" sz="280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cách chọn quần.</a:t>
            </a:r>
          </a:p>
        </p:txBody>
      </p:sp>
    </p:spTree>
    <p:extLst>
      <p:ext uri="{BB962C8B-B14F-4D97-AF65-F5344CB8AC3E}">
        <p14:creationId xmlns:p14="http://schemas.microsoft.com/office/powerpoint/2010/main" val="3358870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1524000" y="732938"/>
            <a:ext cx="9144000" cy="695812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§1 QUY TẮC ĐẾM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Text Box 37"/>
          <p:cNvSpPr txBox="1">
            <a:spLocks noChangeArrowheads="1"/>
          </p:cNvSpPr>
          <p:nvPr/>
        </p:nvSpPr>
        <p:spPr bwMode="auto">
          <a:xfrm>
            <a:off x="-38100" y="1428750"/>
            <a:ext cx="3276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I. QUY TẮC CỘNG</a:t>
            </a:r>
          </a:p>
        </p:txBody>
      </p:sp>
      <p:sp>
        <p:nvSpPr>
          <p:cNvPr id="4" name="Text Box 37"/>
          <p:cNvSpPr txBox="1">
            <a:spLocks noChangeArrowheads="1"/>
          </p:cNvSpPr>
          <p:nvPr/>
        </p:nvSpPr>
        <p:spPr bwMode="auto">
          <a:xfrm>
            <a:off x="-38100" y="1865005"/>
            <a:ext cx="3657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QUY TẮC NHÂN</a:t>
            </a: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28600" y="2324100"/>
            <a:ext cx="11677650" cy="1384995"/>
          </a:xfrm>
          <a:prstGeom prst="rect">
            <a:avLst/>
          </a:prstGeom>
          <a:noFill/>
          <a:ln w="101600" cmpd="tri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m.n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800" dirty="0">
              <a:latin typeface=".VnTime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04413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Giấy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Giấy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Giấy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2577</Words>
  <Application>Microsoft Office PowerPoint</Application>
  <PresentationFormat>Widescreen</PresentationFormat>
  <Paragraphs>253</Paragraphs>
  <Slides>19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35" baseType="lpstr">
      <vt:lpstr>MS Mincho</vt:lpstr>
      <vt:lpstr>.VnTime</vt:lpstr>
      <vt:lpstr>Arial</vt:lpstr>
      <vt:lpstr>AvantGarde</vt:lpstr>
      <vt:lpstr>AvantGarde-Demi</vt:lpstr>
      <vt:lpstr>Calibri</vt:lpstr>
      <vt:lpstr>Cambria Math</vt:lpstr>
      <vt:lpstr>Chu Van An</vt:lpstr>
      <vt:lpstr>Symbol</vt:lpstr>
      <vt:lpstr>Tahoma</vt:lpstr>
      <vt:lpstr>Times New Roman</vt:lpstr>
      <vt:lpstr>1_Office Theme</vt:lpstr>
      <vt:lpstr>Office Theme</vt:lpstr>
      <vt:lpstr>2_Office Theme</vt:lpstr>
      <vt:lpstr>Equation</vt:lpstr>
      <vt:lpstr>Visio.Drawing.11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Phạm Thị Thanh Hoa (VSC-KGD-MB)</dc:creator>
  <cp:lastModifiedBy>Nguyễn Thanh Nhàn</cp:lastModifiedBy>
  <cp:revision>22</cp:revision>
  <dcterms:created xsi:type="dcterms:W3CDTF">2020-09-25T16:23:21Z</dcterms:created>
  <dcterms:modified xsi:type="dcterms:W3CDTF">2021-09-03T11:52:43Z</dcterms:modified>
</cp:coreProperties>
</file>