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91" r:id="rId3"/>
    <p:sldId id="335" r:id="rId4"/>
    <p:sldId id="328" r:id="rId5"/>
    <p:sldId id="337" r:id="rId6"/>
    <p:sldId id="339" r:id="rId7"/>
    <p:sldId id="338" r:id="rId8"/>
    <p:sldId id="340" r:id="rId9"/>
    <p:sldId id="341" r:id="rId10"/>
    <p:sldId id="342" r:id="rId11"/>
    <p:sldId id="324" r:id="rId12"/>
    <p:sldId id="325" r:id="rId13"/>
    <p:sldId id="30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21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10/16/2021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2021/10/16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r="46740"/>
          <a:stretch/>
        </p:blipFill>
        <p:spPr bwMode="auto">
          <a:xfrm>
            <a:off x="4502727" y="1039091"/>
            <a:ext cx="5306291" cy="581890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404445" y="345533"/>
            <a:ext cx="5146431" cy="3042138"/>
          </a:xfrm>
          <a:prstGeom prst="cloudCallout">
            <a:avLst>
              <a:gd name="adj1" fmla="val 75614"/>
              <a:gd name="adj2" fmla="val -2238"/>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en-US" sz="2400" dirty="0" smtClean="0">
              <a:solidFill>
                <a:srgbClr val="000000"/>
              </a:solidFill>
              <a:latin typeface="+mj-lt"/>
            </a:endParaRPr>
          </a:p>
          <a:p>
            <a:pPr lvl="0" algn="ctr"/>
            <a:endParaRPr lang="en-US" sz="2400" dirty="0">
              <a:solidFill>
                <a:srgbClr val="000000"/>
              </a:solidFill>
              <a:latin typeface="+mj-lt"/>
            </a:endParaRPr>
          </a:p>
          <a:p>
            <a:pPr lvl="0" algn="ctr"/>
            <a:endParaRPr lang="en-US" sz="2400" dirty="0" smtClean="0">
              <a:solidFill>
                <a:srgbClr val="000000"/>
              </a:solidFill>
              <a:latin typeface="+mj-lt"/>
            </a:endParaRPr>
          </a:p>
          <a:p>
            <a:pPr lvl="0" algn="ctr"/>
            <a:r>
              <a:rPr lang="en-US" sz="2800" dirty="0" err="1" smtClean="0">
                <a:solidFill>
                  <a:srgbClr val="000000"/>
                </a:solidFill>
                <a:latin typeface="+mj-lt"/>
              </a:rPr>
              <a:t>Mình</a:t>
            </a:r>
            <a:r>
              <a:rPr lang="en-US" sz="2800" dirty="0" smtClean="0">
                <a:solidFill>
                  <a:srgbClr val="000000"/>
                </a:solidFill>
                <a:latin typeface="+mj-lt"/>
              </a:rPr>
              <a:t> </a:t>
            </a:r>
            <a:r>
              <a:rPr lang="en-US" sz="2800" dirty="0" err="1" smtClean="0">
                <a:solidFill>
                  <a:srgbClr val="000000"/>
                </a:solidFill>
                <a:latin typeface="+mj-lt"/>
              </a:rPr>
              <a:t>xin</a:t>
            </a:r>
            <a:r>
              <a:rPr lang="en-US" sz="2800" dirty="0" smtClean="0">
                <a:solidFill>
                  <a:srgbClr val="000000"/>
                </a:solidFill>
                <a:latin typeface="+mj-lt"/>
              </a:rPr>
              <a:t> </a:t>
            </a:r>
            <a:r>
              <a:rPr lang="en-US" sz="2800" dirty="0" err="1" smtClean="0">
                <a:solidFill>
                  <a:srgbClr val="000000"/>
                </a:solidFill>
                <a:latin typeface="+mj-lt"/>
              </a:rPr>
              <a:t>lỗi</a:t>
            </a:r>
            <a:r>
              <a:rPr lang="en-US" sz="2800" dirty="0" smtClean="0">
                <a:solidFill>
                  <a:srgbClr val="000000"/>
                </a:solidFill>
                <a:latin typeface="+mj-lt"/>
              </a:rPr>
              <a:t> !</a:t>
            </a:r>
            <a:endParaRPr kumimoji="0" lang="vi-VN"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5" name="TextBox 4"/>
          <p:cNvSpPr txBox="1"/>
          <p:nvPr/>
        </p:nvSpPr>
        <p:spPr>
          <a:xfrm>
            <a:off x="4502726" y="5103674"/>
            <a:ext cx="530629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ngồi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giờ</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tự</a:t>
            </a:r>
            <a:endParaRPr lang="en-US" sz="3600" b="1" dirty="0">
              <a:solidFill>
                <a:srgbClr val="FF0000"/>
              </a:solidFill>
              <a:latin typeface="Times New Roman" pitchFamily="18" charset="0"/>
              <a:cs typeface="Times New Roman" pitchFamily="18" charset="0"/>
            </a:endParaRPr>
          </a:p>
        </p:txBody>
      </p:sp>
      <p:sp>
        <p:nvSpPr>
          <p:cNvPr id="6" name="Oval Callout 5"/>
          <p:cNvSpPr/>
          <p:nvPr/>
        </p:nvSpPr>
        <p:spPr>
          <a:xfrm>
            <a:off x="9407237" y="0"/>
            <a:ext cx="2964872" cy="2105891"/>
          </a:xfrm>
          <a:prstGeom prst="wedgeEllipseCallout">
            <a:avLst>
              <a:gd name="adj1" fmla="val -94962"/>
              <a:gd name="adj2" fmla="val 4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Cô</a:t>
            </a:r>
            <a:r>
              <a:rPr lang="en-US" dirty="0" smtClean="0"/>
              <a:t> </a:t>
            </a:r>
            <a:r>
              <a:rPr lang="en-US" dirty="0" err="1" smtClean="0"/>
              <a:t>giáo</a:t>
            </a:r>
            <a:r>
              <a:rPr lang="en-US" dirty="0" smtClean="0"/>
              <a:t> </a:t>
            </a:r>
            <a:r>
              <a:rPr lang="en-US" dirty="0" err="1" smtClean="0"/>
              <a:t>đang</a:t>
            </a:r>
            <a:r>
              <a:rPr lang="en-US" dirty="0" smtClean="0"/>
              <a:t> </a:t>
            </a:r>
            <a:r>
              <a:rPr lang="en-US" dirty="0" err="1" smtClean="0"/>
              <a:t>giảng</a:t>
            </a:r>
            <a:r>
              <a:rPr lang="en-US" dirty="0" smtClean="0"/>
              <a:t> </a:t>
            </a:r>
            <a:r>
              <a:rPr lang="en-US" dirty="0" err="1" smtClean="0"/>
              <a:t>bài</a:t>
            </a:r>
            <a:r>
              <a:rPr lang="en-US" dirty="0" smtClean="0"/>
              <a:t>. </a:t>
            </a:r>
            <a:r>
              <a:rPr lang="en-US" dirty="0" err="1" smtClean="0"/>
              <a:t>Bạn</a:t>
            </a:r>
            <a:r>
              <a:rPr lang="en-US" dirty="0" smtClean="0"/>
              <a:t> </a:t>
            </a:r>
            <a:r>
              <a:rPr lang="en-US" dirty="0" err="1" smtClean="0"/>
              <a:t>đừng</a:t>
            </a:r>
            <a:r>
              <a:rPr lang="en-US" dirty="0" smtClean="0"/>
              <a:t> </a:t>
            </a:r>
            <a:r>
              <a:rPr lang="en-US" dirty="0" err="1" smtClean="0"/>
              <a:t>nói</a:t>
            </a:r>
            <a:r>
              <a:rPr lang="en-US" dirty="0" smtClean="0"/>
              <a:t> </a:t>
            </a:r>
            <a:r>
              <a:rPr lang="en-US" dirty="0" err="1" smtClean="0"/>
              <a:t>chuyện</a:t>
            </a:r>
            <a:r>
              <a:rPr lang="en-US" dirty="0" smtClean="0"/>
              <a:t> </a:t>
            </a:r>
            <a:r>
              <a:rPr lang="en-US" dirty="0" err="1" smtClean="0"/>
              <a:t>riêng</a:t>
            </a:r>
            <a:r>
              <a:rPr lang="en-US" dirty="0" smtClean="0"/>
              <a:t> </a:t>
            </a:r>
            <a:r>
              <a:rPr lang="en-US" dirty="0" err="1" smtClean="0"/>
              <a:t>nhé</a:t>
            </a:r>
            <a:r>
              <a:rPr lang="en-US" dirty="0" smtClean="0"/>
              <a:t> !</a:t>
            </a:r>
            <a:endParaRPr lang="en-US" dirty="0"/>
          </a:p>
        </p:txBody>
      </p:sp>
    </p:spTree>
    <p:extLst>
      <p:ext uri="{BB962C8B-B14F-4D97-AF65-F5344CB8AC3E}">
        <p14:creationId xmlns:p14="http://schemas.microsoft.com/office/powerpoint/2010/main" val="4035782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41" t="1" b="1"/>
          <a:stretch/>
        </p:blipFill>
        <p:spPr bwMode="auto">
          <a:xfrm>
            <a:off x="7044181" y="1775747"/>
            <a:ext cx="452755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1201520" y="160703"/>
            <a:ext cx="5545777" cy="3230088"/>
          </a:xfrm>
          <a:prstGeom prst="cloudCallout">
            <a:avLst>
              <a:gd name="adj1" fmla="val 69266"/>
              <a:gd name="adj2" fmla="val 52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OpenSans"/>
            </a:endParaRPr>
          </a:p>
          <a:p>
            <a:pPr algn="ctr"/>
            <a:endParaRPr lang="en-US" dirty="0">
              <a:solidFill>
                <a:srgbClr val="000000"/>
              </a:solidFill>
              <a:latin typeface="OpenSans"/>
            </a:endParaRPr>
          </a:p>
          <a:p>
            <a:pPr algn="ctr"/>
            <a:r>
              <a:rPr lang="vi-VN" sz="2400" dirty="0" smtClean="0">
                <a:solidFill>
                  <a:srgbClr val="000000"/>
                </a:solidFill>
                <a:latin typeface="OpenSans"/>
              </a:rPr>
              <a:t>- </a:t>
            </a:r>
            <a:r>
              <a:rPr lang="en-US" sz="2400" dirty="0" err="1" smtClean="0">
                <a:solidFill>
                  <a:srgbClr val="000000"/>
                </a:solidFill>
                <a:latin typeface="OpenSans"/>
              </a:rPr>
              <a:t>Cô</a:t>
            </a:r>
            <a:r>
              <a:rPr lang="en-US" sz="2400" dirty="0" smtClean="0">
                <a:solidFill>
                  <a:srgbClr val="000000"/>
                </a:solidFill>
                <a:latin typeface="OpenSans"/>
              </a:rPr>
              <a:t> </a:t>
            </a:r>
            <a:r>
              <a:rPr lang="en-US" sz="2400" dirty="0" err="1" smtClean="0">
                <a:solidFill>
                  <a:srgbClr val="000000"/>
                </a:solidFill>
                <a:latin typeface="OpenSans"/>
              </a:rPr>
              <a:t>giáo</a:t>
            </a:r>
            <a:r>
              <a:rPr lang="en-US" sz="2400" dirty="0" smtClean="0">
                <a:solidFill>
                  <a:srgbClr val="000000"/>
                </a:solidFill>
                <a:latin typeface="OpenSans"/>
              </a:rPr>
              <a:t> </a:t>
            </a:r>
            <a:r>
              <a:rPr lang="en-US" sz="2400" dirty="0" err="1" smtClean="0">
                <a:solidFill>
                  <a:srgbClr val="000000"/>
                </a:solidFill>
                <a:latin typeface="OpenSans"/>
              </a:rPr>
              <a:t>yêu</a:t>
            </a:r>
            <a:r>
              <a:rPr lang="en-US" sz="2400" dirty="0" smtClean="0">
                <a:solidFill>
                  <a:srgbClr val="000000"/>
                </a:solidFill>
                <a:latin typeface="OpenSans"/>
              </a:rPr>
              <a:t> </a:t>
            </a:r>
            <a:r>
              <a:rPr lang="en-US" sz="2400" dirty="0" err="1" smtClean="0">
                <a:solidFill>
                  <a:srgbClr val="000000"/>
                </a:solidFill>
                <a:latin typeface="OpenSans"/>
              </a:rPr>
              <a:t>cầu</a:t>
            </a:r>
            <a:r>
              <a:rPr lang="en-US" sz="2400" dirty="0" smtClean="0">
                <a:solidFill>
                  <a:srgbClr val="000000"/>
                </a:solidFill>
                <a:latin typeface="OpenSans"/>
              </a:rPr>
              <a:t> </a:t>
            </a:r>
            <a:r>
              <a:rPr lang="en-US" sz="2400" dirty="0" err="1" smtClean="0">
                <a:solidFill>
                  <a:srgbClr val="000000"/>
                </a:solidFill>
                <a:latin typeface="OpenSans"/>
              </a:rPr>
              <a:t>cả</a:t>
            </a:r>
            <a:r>
              <a:rPr lang="en-US" sz="2400" dirty="0" smtClean="0">
                <a:solidFill>
                  <a:srgbClr val="000000"/>
                </a:solidFill>
                <a:latin typeface="OpenSans"/>
              </a:rPr>
              <a:t> </a:t>
            </a:r>
            <a:r>
              <a:rPr lang="en-US" sz="2400" dirty="0" err="1" smtClean="0">
                <a:solidFill>
                  <a:srgbClr val="000000"/>
                </a:solidFill>
                <a:latin typeface="OpenSans"/>
              </a:rPr>
              <a:t>lớp</a:t>
            </a:r>
            <a:r>
              <a:rPr lang="en-US" sz="2400" dirty="0" smtClean="0">
                <a:solidFill>
                  <a:srgbClr val="000000"/>
                </a:solidFill>
                <a:latin typeface="OpenSans"/>
              </a:rPr>
              <a:t> </a:t>
            </a:r>
            <a:r>
              <a:rPr lang="en-US" sz="2400" dirty="0" err="1" smtClean="0">
                <a:solidFill>
                  <a:srgbClr val="000000"/>
                </a:solidFill>
                <a:latin typeface="OpenSans"/>
              </a:rPr>
              <a:t>lắng</a:t>
            </a:r>
            <a:r>
              <a:rPr lang="en-US" sz="2400" dirty="0" smtClean="0">
                <a:solidFill>
                  <a:srgbClr val="000000"/>
                </a:solidFill>
                <a:latin typeface="OpenSans"/>
              </a:rPr>
              <a:t> </a:t>
            </a:r>
            <a:r>
              <a:rPr lang="en-US" sz="2400" dirty="0" err="1" smtClean="0">
                <a:solidFill>
                  <a:srgbClr val="000000"/>
                </a:solidFill>
                <a:latin typeface="OpenSans"/>
              </a:rPr>
              <a:t>nghe</a:t>
            </a:r>
            <a:r>
              <a:rPr lang="en-US" sz="2400" dirty="0" smtClean="0">
                <a:solidFill>
                  <a:srgbClr val="000000"/>
                </a:solidFill>
                <a:latin typeface="OpenSans"/>
              </a:rPr>
              <a:t> </a:t>
            </a:r>
            <a:r>
              <a:rPr lang="en-US" sz="2400" dirty="0" err="1" smtClean="0">
                <a:solidFill>
                  <a:srgbClr val="000000"/>
                </a:solidFill>
                <a:latin typeface="OpenSans"/>
              </a:rPr>
              <a:t>xem</a:t>
            </a:r>
            <a:r>
              <a:rPr lang="en-US" sz="2400" dirty="0" smtClean="0">
                <a:solidFill>
                  <a:srgbClr val="000000"/>
                </a:solidFill>
                <a:latin typeface="OpenSans"/>
              </a:rPr>
              <a:t> </a:t>
            </a:r>
            <a:r>
              <a:rPr lang="en-US" sz="2400" dirty="0" err="1" smtClean="0">
                <a:solidFill>
                  <a:srgbClr val="000000"/>
                </a:solidFill>
                <a:latin typeface="OpenSans"/>
              </a:rPr>
              <a:t>mẩu</a:t>
            </a:r>
            <a:r>
              <a:rPr lang="en-US" sz="2400" dirty="0" smtClean="0">
                <a:solidFill>
                  <a:srgbClr val="000000"/>
                </a:solidFill>
                <a:latin typeface="OpenSans"/>
              </a:rPr>
              <a:t> </a:t>
            </a:r>
            <a:r>
              <a:rPr lang="en-US" sz="2400" dirty="0" err="1" smtClean="0">
                <a:solidFill>
                  <a:srgbClr val="000000"/>
                </a:solidFill>
                <a:latin typeface="OpenSans"/>
              </a:rPr>
              <a:t>giấy</a:t>
            </a:r>
            <a:r>
              <a:rPr lang="en-US" sz="2400" dirty="0" smtClean="0">
                <a:solidFill>
                  <a:srgbClr val="000000"/>
                </a:solidFill>
                <a:latin typeface="OpenSans"/>
              </a:rPr>
              <a:t> </a:t>
            </a:r>
            <a:r>
              <a:rPr lang="en-US" sz="2400" dirty="0" err="1" smtClean="0">
                <a:solidFill>
                  <a:srgbClr val="000000"/>
                </a:solidFill>
                <a:latin typeface="OpenSans"/>
              </a:rPr>
              <a:t>nói</a:t>
            </a:r>
            <a:r>
              <a:rPr lang="en-US" sz="2400" dirty="0" smtClean="0">
                <a:solidFill>
                  <a:srgbClr val="000000"/>
                </a:solidFill>
                <a:latin typeface="OpenSans"/>
              </a:rPr>
              <a:t> </a:t>
            </a:r>
            <a:r>
              <a:rPr lang="en-US" sz="2400" dirty="0" err="1" smtClean="0">
                <a:solidFill>
                  <a:srgbClr val="000000"/>
                </a:solidFill>
                <a:latin typeface="OpenSans"/>
              </a:rPr>
              <a:t>gì</a:t>
            </a:r>
            <a:r>
              <a:rPr lang="en-US" sz="2400" dirty="0" smtClean="0">
                <a:solidFill>
                  <a:srgbClr val="000000"/>
                </a:solidFill>
                <a:latin typeface="OpenSans"/>
              </a:rPr>
              <a:t> ?</a:t>
            </a:r>
            <a:endParaRPr lang="en-US" dirty="0"/>
          </a:p>
        </p:txBody>
      </p:sp>
      <p:sp>
        <p:nvSpPr>
          <p:cNvPr id="4" name="Rounded Rectangle 3"/>
          <p:cNvSpPr/>
          <p:nvPr/>
        </p:nvSpPr>
        <p:spPr>
          <a:xfrm>
            <a:off x="8146628" y="418622"/>
            <a:ext cx="137160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213054"/>
                </a:solidFill>
                <a:latin typeface="Times New Roman" pitchFamily="18" charset="0"/>
                <a:cs typeface="Times New Roman" pitchFamily="18" charset="0"/>
              </a:rPr>
              <a:t>Đoạn</a:t>
            </a:r>
            <a:r>
              <a:rPr lang="en-US" sz="2800" dirty="0" smtClean="0">
                <a:solidFill>
                  <a:srgbClr val="213054"/>
                </a:solidFill>
                <a:latin typeface="Times New Roman" pitchFamily="18" charset="0"/>
                <a:cs typeface="Times New Roman" pitchFamily="18" charset="0"/>
              </a:rPr>
              <a:t> 2</a:t>
            </a:r>
            <a:endParaRPr lang="en-US" sz="2800" dirty="0">
              <a:solidFill>
                <a:srgbClr val="213054"/>
              </a:solidFill>
              <a:latin typeface="Times New Roman" pitchFamily="18" charset="0"/>
              <a:cs typeface="Times New Roman" pitchFamily="18" charset="0"/>
            </a:endParaRPr>
          </a:p>
        </p:txBody>
      </p:sp>
    </p:spTree>
    <p:extLst>
      <p:ext uri="{BB962C8B-B14F-4D97-AF65-F5344CB8AC3E}">
        <p14:creationId xmlns:p14="http://schemas.microsoft.com/office/powerpoint/2010/main" val="2863006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12192000" cy="61247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solidFill>
                  <a:schemeClr val="tx2"/>
                </a:solidFill>
                <a:latin typeface="Times New Roman" pitchFamily="18" charset="0"/>
                <a:cs typeface="Times New Roman" pitchFamily="18" charset="0"/>
              </a:rPr>
              <a:t>1.</a:t>
            </a:r>
            <a:r>
              <a:rPr lang="vi-VN" sz="3200" b="1" dirty="0" smtClean="0">
                <a:solidFill>
                  <a:schemeClr val="tx2"/>
                </a:solidFill>
                <a:latin typeface="Times New Roman" pitchFamily="18" charset="0"/>
                <a:cs typeface="Times New Roman" pitchFamily="18" charset="0"/>
              </a:rPr>
              <a:t>Một </a:t>
            </a:r>
            <a:r>
              <a:rPr lang="vi-VN" sz="3200" b="1" dirty="0">
                <a:solidFill>
                  <a:schemeClr val="tx2"/>
                </a:solidFill>
                <a:latin typeface="Times New Roman" pitchFamily="18" charset="0"/>
                <a:cs typeface="Times New Roman" pitchFamily="18" charset="0"/>
              </a:rPr>
              <a:t>hôm, thầy Huy mang đến lớp một chậu sen đá. Thầy bảo:</a:t>
            </a:r>
          </a:p>
          <a:p>
            <a:r>
              <a:rPr lang="vi-VN" sz="3200" b="1" dirty="0">
                <a:solidFill>
                  <a:schemeClr val="tx2"/>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Cây này có rất nhiều cây con. Mỗi tuần, thầy sẽ tặng một cây cho em nào đạt kết quả học tập cao nhất trong tuần. Các em cố gắng nhé!</a:t>
            </a:r>
          </a:p>
          <a:p>
            <a:r>
              <a:rPr lang="vi-VN" sz="3200" dirty="0">
                <a:solidFill>
                  <a:srgbClr val="00B050"/>
                </a:solidFill>
                <a:latin typeface="Times New Roman" pitchFamily="18" charset="0"/>
                <a:cs typeface="Times New Roman" pitchFamily="18" charset="0"/>
              </a:rPr>
              <a:t>2.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r>
              <a:rPr lang="vi-VN" sz="2800" b="1" dirty="0">
                <a:latin typeface="Times New Roman" pitchFamily="18" charset="0"/>
                <a:cs typeface="Times New Roman" pitchFamily="18" charset="0"/>
              </a:rPr>
              <a:t>3.</a:t>
            </a:r>
            <a:r>
              <a:rPr lang="vi-VN" sz="2800" dirty="0">
                <a:latin typeface="Times New Roman" pitchFamily="18" charset="0"/>
                <a:cs typeface="Times New Roman" pitchFamily="18" charset="0"/>
              </a:rPr>
              <a:t> Một thời gian sau, cây sen đá của Việt lớn lên, sinh ra rất nhiều cây con. Việt tách chúng ra, trồng vào nhiều chậu khác rồi treo lên. Ai đến chơi cũng trầm trồ về những chậu cây xinh đẹp ấy. Bố Việt nói:</a:t>
            </a:r>
          </a:p>
          <a:p>
            <a:r>
              <a:rPr lang="en-US" sz="2800" dirty="0" smtClean="0">
                <a:latin typeface="Times New Roman" pitchFamily="18" charset="0"/>
                <a:cs typeface="Times New Roman" pitchFamily="18" charset="0"/>
              </a:rPr>
              <a:t>      - </a:t>
            </a:r>
            <a:r>
              <a:rPr lang="vi-VN" sz="2800" b="1" dirty="0" smtClean="0">
                <a:solidFill>
                  <a:srgbClr val="FF0000"/>
                </a:solidFill>
                <a:latin typeface="Times New Roman" pitchFamily="18" charset="0"/>
                <a:cs typeface="Times New Roman" pitchFamily="18" charset="0"/>
              </a:rPr>
              <a:t>Khi </a:t>
            </a:r>
            <a:r>
              <a:rPr lang="vi-VN" sz="2800" b="1" dirty="0">
                <a:solidFill>
                  <a:srgbClr val="FF0000"/>
                </a:solidFill>
                <a:latin typeface="Times New Roman" pitchFamily="18" charset="0"/>
                <a:cs typeface="Times New Roman" pitchFamily="18" charset="0"/>
              </a:rPr>
              <a:t>cháu đem chậu cây về, vợ chồng tôi đã mừng rơi nước mắt. Thầy giáo </a:t>
            </a:r>
            <a:r>
              <a:rPr lang="vi-VN" sz="2800" b="1" dirty="0"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cháu </a:t>
            </a:r>
            <a:r>
              <a:rPr lang="vi-VN" sz="2800" b="1" dirty="0">
                <a:solidFill>
                  <a:srgbClr val="FF0000"/>
                </a:solidFill>
                <a:latin typeface="Times New Roman" pitchFamily="18" charset="0"/>
                <a:cs typeface="Times New Roman" pitchFamily="18" charset="0"/>
              </a:rPr>
              <a:t>đã làm thay đổi </a:t>
            </a:r>
            <a:r>
              <a:rPr lang="vi-VN" sz="2800" b="1" dirty="0" smtClean="0">
                <a:solidFill>
                  <a:srgbClr val="FF0000"/>
                </a:solidFill>
                <a:latin typeface="Times New Roman" pitchFamily="18" charset="0"/>
                <a:cs typeface="Times New Roman" pitchFamily="18" charset="0"/>
              </a:rPr>
              <a:t>cháu.</a:t>
            </a:r>
            <a:endParaRPr lang="en-US" sz="2800" b="1" dirty="0">
              <a:solidFill>
                <a:srgbClr val="FF0000"/>
              </a:solidFill>
              <a:latin typeface="Times New Roman" pitchFamily="18" charset="0"/>
              <a:cs typeface="Times New Roman" pitchFamily="18" charset="0"/>
            </a:endParaRPr>
          </a:p>
          <a:p>
            <a:pPr algn="r"/>
            <a:r>
              <a:rPr lang="vi-VN" sz="2800" i="1" dirty="0" smtClean="0">
                <a:latin typeface="+mj-lt"/>
              </a:rPr>
              <a:t>Theo </a:t>
            </a:r>
            <a:r>
              <a:rPr lang="vi-VN" sz="2800" i="1" dirty="0">
                <a:latin typeface="+mj-lt"/>
              </a:rPr>
              <a:t>Thái </a:t>
            </a:r>
            <a:r>
              <a:rPr lang="vi-VN" sz="2800" i="1" dirty="0" smtClean="0">
                <a:latin typeface="+mj-lt"/>
              </a:rPr>
              <a:t>Hiển</a:t>
            </a:r>
            <a:endParaRPr lang="vi-VN" sz="2800" dirty="0">
              <a:latin typeface="+mj-lt"/>
            </a:endParaRPr>
          </a:p>
        </p:txBody>
      </p:sp>
      <p:sp>
        <p:nvSpPr>
          <p:cNvPr id="3"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u="sng" dirty="0" err="1" smtClean="0">
                <a:latin typeface="Times New Roman" pitchFamily="18" charset="0"/>
                <a:cs typeface="Times New Roman" pitchFamily="18" charset="0"/>
              </a:rPr>
              <a:t>Kể</a:t>
            </a:r>
            <a:r>
              <a:rPr lang="en-US" sz="3200" u="sng" dirty="0" smtClean="0">
                <a:latin typeface="Times New Roman" pitchFamily="18" charset="0"/>
                <a:cs typeface="Times New Roman" pitchFamily="18" charset="0"/>
              </a:rPr>
              <a:t> </a:t>
            </a:r>
            <a:r>
              <a:rPr lang="en-US" sz="3200" u="sng"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sen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đá</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0822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u="sng" dirty="0" err="1" smtClean="0">
                <a:latin typeface="Times New Roman" pitchFamily="18" charset="0"/>
                <a:cs typeface="Times New Roman" pitchFamily="18" charset="0"/>
              </a:rPr>
              <a:t>Kể</a:t>
            </a:r>
            <a:r>
              <a:rPr lang="en-US" sz="3200" u="sng" dirty="0" smtClean="0">
                <a:latin typeface="Times New Roman" pitchFamily="18" charset="0"/>
                <a:cs typeface="Times New Roman" pitchFamily="18" charset="0"/>
              </a:rPr>
              <a:t> </a:t>
            </a:r>
            <a:r>
              <a:rPr lang="en-US" sz="3200" u="sng"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sen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đá</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156"/>
            <a:ext cx="12192000" cy="57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543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89" t="2285"/>
          <a:stretch/>
        </p:blipFill>
        <p:spPr>
          <a:xfrm>
            <a:off x="4003964" y="1136074"/>
            <a:ext cx="4082100" cy="5527962"/>
          </a:xfrm>
          <a:prstGeom prst="rect">
            <a:avLst/>
          </a:prstGeom>
        </p:spPr>
      </p:pic>
      <p:sp>
        <p:nvSpPr>
          <p:cNvPr id="3" name="Rounded Rectangle 2"/>
          <p:cNvSpPr/>
          <p:nvPr/>
        </p:nvSpPr>
        <p:spPr>
          <a:xfrm>
            <a:off x="0" y="49061"/>
            <a:ext cx="4765964" cy="108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itchFamily="18" charset="0"/>
                <a:cs typeface="Times New Roman" pitchFamily="18" charset="0"/>
              </a:rPr>
              <a:t>Thầy</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mang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đến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lớp</a:t>
            </a:r>
            <a:r>
              <a:rPr lang="en-US" sz="2800" b="1" dirty="0" smtClean="0">
                <a:solidFill>
                  <a:srgbClr val="FFFF00"/>
                </a:solidFill>
                <a:latin typeface="Times New Roman" pitchFamily="18" charset="0"/>
                <a:cs typeface="Times New Roman" pitchFamily="18" charset="0"/>
              </a:rPr>
              <a:t>?</a:t>
            </a:r>
          </a:p>
          <a:p>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Thầy</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nói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a:t>
            </a:r>
            <a:endParaRPr lang="en-US" sz="2800" b="1" dirty="0">
              <a:solidFill>
                <a:srgbClr val="FFFF00"/>
              </a:solidFill>
              <a:latin typeface="Times New Roman" pitchFamily="18" charset="0"/>
              <a:cs typeface="Times New Roman" pitchFamily="18" charset="0"/>
            </a:endParaRPr>
          </a:p>
        </p:txBody>
      </p:sp>
      <p:sp>
        <p:nvSpPr>
          <p:cNvPr id="4" name="Oval Callout 3"/>
          <p:cNvSpPr/>
          <p:nvPr/>
        </p:nvSpPr>
        <p:spPr>
          <a:xfrm>
            <a:off x="8963891" y="-387927"/>
            <a:ext cx="2770909" cy="2909454"/>
          </a:xfrm>
          <a:prstGeom prst="wedgeEllipseCallout">
            <a:avLst>
              <a:gd name="adj1" fmla="val -112333"/>
              <a:gd name="adj2" fmla="val 9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Thầy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sen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vi-VN" sz="3200" dirty="0">
                <a:solidFill>
                  <a:srgbClr val="002060"/>
                </a:solidFill>
                <a:latin typeface="Times New Roman" pitchFamily="18" charset="0"/>
                <a:cs typeface="Times New Roman" pitchFamily="18" charset="0"/>
              </a:rPr>
              <a:t>.</a:t>
            </a:r>
            <a:endParaRPr lang="en-US" sz="3200" dirty="0">
              <a:solidFill>
                <a:srgbClr val="002060"/>
              </a:solidFill>
            </a:endParaRPr>
          </a:p>
        </p:txBody>
      </p:sp>
      <p:sp>
        <p:nvSpPr>
          <p:cNvPr id="5" name="Rectangular Callout 4"/>
          <p:cNvSpPr/>
          <p:nvPr/>
        </p:nvSpPr>
        <p:spPr>
          <a:xfrm>
            <a:off x="0" y="1953490"/>
            <a:ext cx="3782290" cy="4710545"/>
          </a:xfrm>
          <a:prstGeom prst="wedgeRectCallout">
            <a:avLst>
              <a:gd name="adj1" fmla="val 66548"/>
              <a:gd name="adj2" fmla="val -28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Thầy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nói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Đây là cây sen đá, cây này có rất nhiều cây con. Mỗi tuần, thầy sẽ tặng một cây cho bạn nào có kết quả học tập cao nhất tuần. Các em cố lên nhé!</a:t>
            </a:r>
            <a:r>
              <a:rPr lang="vi-VN" sz="2800" b="1" dirty="0">
                <a:solidFill>
                  <a:srgbClr val="FF0000"/>
                </a:solidFill>
                <a:latin typeface="OpenSans"/>
              </a:rPr>
              <a:t/>
            </a:r>
            <a:br>
              <a:rPr lang="vi-VN" sz="2800" b="1" dirty="0">
                <a:solidFill>
                  <a:srgbClr val="FF0000"/>
                </a:solidFill>
                <a:latin typeface="OpenSans"/>
              </a:rPr>
            </a:br>
            <a:r>
              <a:rPr lang="vi-VN" sz="2800" b="1" dirty="0">
                <a:solidFill>
                  <a:srgbClr val="FF0000"/>
                </a:solidFill>
                <a:latin typeface="OpenSans"/>
              </a:rPr>
              <a:t/>
            </a:r>
            <a:br>
              <a:rPr lang="vi-VN" sz="2800" b="1" dirty="0">
                <a:solidFill>
                  <a:srgbClr val="FF0000"/>
                </a:solidFill>
                <a:latin typeface="OpenSans"/>
              </a:rPr>
            </a:br>
            <a:endParaRPr lang="en-US" b="1" dirty="0">
              <a:solidFill>
                <a:srgbClr val="FF0000"/>
              </a:solidFill>
            </a:endParaRPr>
          </a:p>
        </p:txBody>
      </p:sp>
    </p:spTree>
    <p:extLst>
      <p:ext uri="{BB962C8B-B14F-4D97-AF65-F5344CB8AC3E}">
        <p14:creationId xmlns:p14="http://schemas.microsoft.com/office/powerpoint/2010/main" val="3268401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4" y="1454726"/>
            <a:ext cx="6096001"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0" y="0"/>
            <a:ext cx="8091055" cy="145472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lớp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học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tập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có</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gắng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như</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thế</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nào</a:t>
            </a:r>
            <a:r>
              <a:rPr lang="en-US" sz="3600" dirty="0" smtClean="0">
                <a:solidFill>
                  <a:srgbClr val="FFFF00"/>
                </a:solidFill>
                <a:latin typeface="Times New Roman" pitchFamily="18" charset="0"/>
                <a:cs typeface="Times New Roman" pitchFamily="18" charset="0"/>
              </a:rPr>
              <a:t>?</a:t>
            </a:r>
          </a:p>
          <a:p>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Kết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quả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học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tập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cuối</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năm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của</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lớp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như</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thế</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nào</a:t>
            </a:r>
            <a:r>
              <a:rPr lang="en-US" sz="3600" dirty="0" smtClean="0">
                <a:solidFill>
                  <a:srgbClr val="FFFF00"/>
                </a:solidFill>
                <a:latin typeface="Times New Roman" pitchFamily="18" charset="0"/>
                <a:cs typeface="Times New Roman" pitchFamily="18" charset="0"/>
              </a:rPr>
              <a:t>?</a:t>
            </a:r>
            <a:endParaRPr lang="en-US" sz="3600" dirty="0">
              <a:solidFill>
                <a:srgbClr val="FFFF00"/>
              </a:solidFill>
              <a:latin typeface="Times New Roman" pitchFamily="18" charset="0"/>
              <a:cs typeface="Times New Roman" pitchFamily="18" charset="0"/>
            </a:endParaRPr>
          </a:p>
        </p:txBody>
      </p:sp>
      <p:sp>
        <p:nvSpPr>
          <p:cNvPr id="4" name="Rounded Rectangular Callout 3"/>
          <p:cNvSpPr/>
          <p:nvPr/>
        </p:nvSpPr>
        <p:spPr>
          <a:xfrm>
            <a:off x="8492836" y="-178817"/>
            <a:ext cx="3546764" cy="6413362"/>
          </a:xfrm>
          <a:prstGeom prst="wedgeRoundRectCallout">
            <a:avLst>
              <a:gd name="adj1" fmla="val -81701"/>
              <a:gd name="adj2" fmla="val 7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endParaRPr lang="en-US" sz="2400" dirty="0" smtClean="0">
              <a:solidFill>
                <a:srgbClr val="000000"/>
              </a:solidFill>
              <a:latin typeface="OpenSans"/>
            </a:endParaRPr>
          </a:p>
          <a:p>
            <a:pPr marL="342900" indent="-342900">
              <a:buFontTx/>
              <a:buChar char="-"/>
            </a:pPr>
            <a:endParaRPr lang="en-US" sz="2400" dirty="0">
              <a:solidFill>
                <a:srgbClr val="000000"/>
              </a:solidFill>
              <a:latin typeface="OpenSans"/>
            </a:endParaRPr>
          </a:p>
          <a:p>
            <a:pPr marL="342900" indent="-342900">
              <a:buFontTx/>
              <a:buChar char="-"/>
            </a:pPr>
            <a:r>
              <a:rPr lang="en-US" sz="2800" dirty="0" smtClean="0">
                <a:solidFill>
                  <a:srgbClr val="000000"/>
                </a:solidFill>
                <a:latin typeface="Times New Roman" pitchFamily="18" charset="0"/>
                <a:cs typeface="Times New Roman" pitchFamily="18" charset="0"/>
              </a:rPr>
              <a:t>C</a:t>
            </a:r>
            <a:r>
              <a:rPr lang="vi-VN" sz="2800" dirty="0" smtClean="0">
                <a:solidFill>
                  <a:srgbClr val="000000"/>
                </a:solidFill>
                <a:latin typeface="Times New Roman" pitchFamily="18" charset="0"/>
                <a:cs typeface="Times New Roman" pitchFamily="18" charset="0"/>
              </a:rPr>
              <a:t>ả </a:t>
            </a:r>
            <a:r>
              <a:rPr lang="vi-VN" sz="2800" dirty="0">
                <a:solidFill>
                  <a:srgbClr val="000000"/>
                </a:solidFill>
                <a:latin typeface="Times New Roman" pitchFamily="18" charset="0"/>
                <a:cs typeface="Times New Roman" pitchFamily="18" charset="0"/>
              </a:rPr>
              <a:t>lớp ai nấy đều rất háo hức. Các bạn thi đua học tập, ai cũng cố gắng để được nhận được phần thưởng của thầy</a:t>
            </a:r>
            <a:r>
              <a:rPr lang="vi-VN" sz="2800" dirty="0" smtClean="0">
                <a:solidFill>
                  <a:srgbClr val="000000"/>
                </a:solidFill>
                <a:latin typeface="Times New Roman" pitchFamily="18" charset="0"/>
                <a:cs typeface="Times New Roman" pitchFamily="18" charset="0"/>
              </a:rPr>
              <a:t>.</a:t>
            </a:r>
            <a:endParaRPr lang="en-US" sz="2800" dirty="0" smtClean="0">
              <a:solidFill>
                <a:srgbClr val="000000"/>
              </a:solidFill>
              <a:latin typeface="Times New Roman" pitchFamily="18" charset="0"/>
              <a:cs typeface="Times New Roman" pitchFamily="18" charset="0"/>
            </a:endParaRPr>
          </a:p>
          <a:p>
            <a:pPr marL="342900" indent="-342900">
              <a:buFontTx/>
              <a:buChar char="-"/>
            </a:pPr>
            <a:r>
              <a:rPr lang="vi-VN" sz="2800" dirty="0" smtClean="0">
                <a:solidFill>
                  <a:srgbClr val="000000"/>
                </a:solidFill>
                <a:latin typeface="Times New Roman" pitchFamily="18" charset="0"/>
                <a:cs typeface="Times New Roman" pitchFamily="18" charset="0"/>
              </a:rPr>
              <a:t>Cuối </a:t>
            </a:r>
            <a:r>
              <a:rPr lang="vi-VN" sz="2800" dirty="0">
                <a:solidFill>
                  <a:srgbClr val="000000"/>
                </a:solidFill>
                <a:latin typeface="Times New Roman" pitchFamily="18" charset="0"/>
                <a:cs typeface="Times New Roman" pitchFamily="18" charset="0"/>
              </a:rPr>
              <a:t>năm học, cả lớp đều được tặng cây.</a:t>
            </a:r>
            <a:br>
              <a:rPr lang="vi-VN" sz="2800" dirty="0">
                <a:solidFill>
                  <a:srgbClr val="000000"/>
                </a:solidFill>
                <a:latin typeface="Times New Roman" pitchFamily="18" charset="0"/>
                <a:cs typeface="Times New Roman" pitchFamily="18" charset="0"/>
              </a:rPr>
            </a:br>
            <a:r>
              <a:rPr lang="vi-VN" sz="2800" dirty="0">
                <a:solidFill>
                  <a:srgbClr val="000000"/>
                </a:solidFill>
                <a:latin typeface="Times New Roman" pitchFamily="18" charset="0"/>
                <a:cs typeface="Times New Roman" pitchFamily="18" charset="0"/>
              </a:rPr>
              <a:t/>
            </a:r>
            <a:br>
              <a:rPr lang="vi-VN" sz="2800" dirty="0">
                <a:solidFill>
                  <a:srgbClr val="000000"/>
                </a:solidFill>
                <a:latin typeface="Times New Roman" pitchFamily="18" charset="0"/>
                <a:cs typeface="Times New Roman" pitchFamily="18" charset="0"/>
              </a:rPr>
            </a:br>
            <a:r>
              <a:rPr lang="vi-VN" dirty="0">
                <a:solidFill>
                  <a:srgbClr val="000000"/>
                </a:solidFill>
                <a:latin typeface="OpenSans"/>
              </a:rPr>
              <a:t/>
            </a:r>
            <a:br>
              <a:rPr lang="vi-VN" dirty="0">
                <a:solidFill>
                  <a:srgbClr val="000000"/>
                </a:solidFill>
                <a:latin typeface="OpenSans"/>
              </a:rPr>
            </a:br>
            <a:endParaRPr lang="en-US" dirty="0">
              <a:solidFill>
                <a:prstClr val="white"/>
              </a:solidFill>
            </a:endParaRPr>
          </a:p>
        </p:txBody>
      </p:sp>
    </p:spTree>
    <p:extLst>
      <p:ext uri="{BB962C8B-B14F-4D97-AF65-F5344CB8AC3E}">
        <p14:creationId xmlns:p14="http://schemas.microsoft.com/office/powerpoint/2010/main" val="1861846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545" y="113529"/>
            <a:ext cx="11914909" cy="144193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sen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đá</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lớn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lên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như</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thế</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nào</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Mỗi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khi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có</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người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khen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những</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cây</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bố</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nói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gì</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endPar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3" name="Rounded Rectangle 2"/>
          <p:cNvSpPr/>
          <p:nvPr/>
        </p:nvSpPr>
        <p:spPr>
          <a:xfrm>
            <a:off x="1" y="1429825"/>
            <a:ext cx="12053454" cy="274039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OpenSans"/>
                <a:ea typeface="+mn-ea"/>
                <a:cs typeface="+mn-cs"/>
              </a:rPr>
              <a:t>Khi cây lớn,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sinh</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ra</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rất</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nhiều</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cây</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con.</a:t>
            </a:r>
            <a:r>
              <a:rPr kumimoji="0" lang="vi-VN" sz="2400" b="0" i="0" u="none" strike="noStrike" kern="0" cap="none" spc="0" normalizeH="0" baseline="0" noProof="0" dirty="0" smtClean="0">
                <a:ln>
                  <a:noFill/>
                </a:ln>
                <a:solidFill>
                  <a:srgbClr val="000000"/>
                </a:solidFill>
                <a:effectLst/>
                <a:uLnTx/>
                <a:uFillTx/>
                <a:latin typeface="OpenSans"/>
                <a:ea typeface="+mn-ea"/>
                <a:cs typeface="+mn-cs"/>
              </a:rPr>
              <a:t>Việt </a:t>
            </a:r>
            <a:r>
              <a:rPr kumimoji="0" lang="vi-VN" sz="2400" b="0" i="0" u="none" strike="noStrike" kern="0" cap="none" spc="0" normalizeH="0" baseline="0" noProof="0" dirty="0">
                <a:ln>
                  <a:noFill/>
                </a:ln>
                <a:solidFill>
                  <a:srgbClr val="000000"/>
                </a:solidFill>
                <a:effectLst/>
                <a:uLnTx/>
                <a:uFillTx/>
                <a:latin typeface="OpenSans"/>
                <a:ea typeface="+mn-ea"/>
                <a:cs typeface="+mn-cs"/>
              </a:rPr>
              <a:t>đã tách chùng ra rồi trồng vào nhiều chậu khác nhau và treo lên.</a:t>
            </a:r>
            <a:br>
              <a:rPr kumimoji="0" lang="vi-VN" sz="2400" b="0" i="0" u="none" strike="noStrike" kern="0" cap="none" spc="0" normalizeH="0" baseline="0" noProof="0" dirty="0">
                <a:ln>
                  <a:noFill/>
                </a:ln>
                <a:solidFill>
                  <a:srgbClr val="000000"/>
                </a:solidFill>
                <a:effectLst/>
                <a:uLnTx/>
                <a:uFillTx/>
                <a:latin typeface="OpenSans"/>
                <a:ea typeface="+mn-ea"/>
                <a:cs typeface="+mn-cs"/>
              </a:rPr>
            </a:br>
            <a:r>
              <a:rPr kumimoji="0" lang="vi-VN" sz="2400" b="0" i="0" u="none" strike="noStrike" kern="0" cap="none" spc="0" normalizeH="0" baseline="0" noProof="0" dirty="0">
                <a:ln>
                  <a:noFill/>
                </a:ln>
                <a:solidFill>
                  <a:srgbClr val="000000"/>
                </a:solidFill>
                <a:effectLst/>
                <a:uLnTx/>
                <a:uFillTx/>
                <a:latin typeface="OpenSans"/>
                <a:ea typeface="+mn-ea"/>
                <a:cs typeface="+mn-cs"/>
              </a:rPr>
              <a:t/>
            </a:r>
            <a:br>
              <a:rPr kumimoji="0" lang="vi-VN" sz="2400" b="0" i="0" u="none" strike="noStrike" kern="0" cap="none" spc="0" normalizeH="0" baseline="0" noProof="0" dirty="0">
                <a:ln>
                  <a:noFill/>
                </a:ln>
                <a:solidFill>
                  <a:srgbClr val="000000"/>
                </a:solidFill>
                <a:effectLst/>
                <a:uLnTx/>
                <a:uFillTx/>
                <a:latin typeface="OpenSans"/>
                <a:ea typeface="+mn-ea"/>
                <a:cs typeface="+mn-cs"/>
              </a:rPr>
            </a:b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Bố</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Việt</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0" cap="none" spc="0" normalizeH="0" baseline="0" noProof="0" dirty="0">
                <a:ln>
                  <a:noFill/>
                </a:ln>
                <a:solidFill>
                  <a:srgbClr val="000000"/>
                </a:solidFill>
                <a:effectLst/>
                <a:uLnTx/>
                <a:uFillTx/>
                <a:latin typeface="OpenSans"/>
                <a:ea typeface="+mn-ea"/>
                <a:cs typeface="+mn-cs"/>
              </a:rPr>
              <a:t>Khi cháu đen chậu cây về, vợ chồng tôi đã mừng rơi nước mắt. Thầy giáo của cháu đã làm thay đổi cháu</a:t>
            </a:r>
            <a:r>
              <a:rPr kumimoji="0" lang="vi-VN" sz="2400" b="0" i="0" u="none" strike="noStrike" kern="0" cap="none" spc="0" normalizeH="0" baseline="0" noProof="0" dirty="0" smtClean="0">
                <a:ln>
                  <a:noFill/>
                </a:ln>
                <a:solidFill>
                  <a:srgbClr val="000000"/>
                </a:solidFill>
                <a:effectLst/>
                <a:uLnTx/>
                <a:uFillTx/>
                <a:latin typeface="OpenSans"/>
                <a:ea typeface="+mn-ea"/>
                <a:cs typeface="+mn-cs"/>
              </a:rPr>
              <a:t>.</a:t>
            </a: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endParaRPr kumimoji="0" lang="en-US" sz="1800" b="0" i="0" u="none" strike="noStrike" kern="0" cap="none" spc="0" normalizeH="0" baseline="0" noProof="0" dirty="0">
              <a:ln>
                <a:noFill/>
              </a:ln>
              <a:solidFill>
                <a:srgbClr val="BAE5E4"/>
              </a:solidFill>
              <a:effectLst/>
              <a:uLnTx/>
              <a:uFillTx/>
              <a:latin typeface="Arial"/>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70218"/>
            <a:ext cx="2854035" cy="268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36" y="4170219"/>
            <a:ext cx="2420218"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254" y="4170219"/>
            <a:ext cx="2486025"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ây Hoa đá Là Gì? - Ý Nghĩa Của Cây Hoa đá - Báo Khuyến N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0281" y="4170217"/>
            <a:ext cx="2143125" cy="268778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1327" y="4170218"/>
            <a:ext cx="2288594" cy="27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00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8CC205-A822-48D6-A9C7-90F62BA03B76}"/>
              </a:ext>
            </a:extLst>
          </p:cNvPr>
          <p:cNvSpPr txBox="1"/>
          <p:nvPr/>
        </p:nvSpPr>
        <p:spPr>
          <a:xfrm>
            <a:off x="166254" y="232297"/>
            <a:ext cx="12025745" cy="1951496"/>
          </a:xfrm>
          <a:prstGeom prst="rect">
            <a:avLst/>
          </a:prstGeom>
          <a:noFill/>
        </p:spPr>
        <p:txBody>
          <a:bodyPr wrap="square" rtlCol="0">
            <a:spAutoFit/>
          </a:bodyPr>
          <a:lstStyle/>
          <a:p>
            <a:pPr algn="just" defTabSz="1219170">
              <a:lnSpc>
                <a:spcPct val="150000"/>
              </a:lnSpc>
              <a:buClr>
                <a:srgbClr val="000000"/>
              </a:buClr>
            </a:pP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Tuần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vừa</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qua,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Việt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đạt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kết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học</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tập</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cao</a:t>
            </a:r>
            <a:r>
              <a:rPr lang="vi-VN"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Nếu</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trưởng</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Việt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sẽ</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nói</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đề</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nghị</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thầy</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giáo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thưởng</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sen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cho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endParaRPr lang="vi-VN" sz="2800" b="1" kern="0" dirty="0">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122" name="Picture 2" descr="Download Free png Student Classroom Lesson Cartoon - Vector school children  png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182"/>
            <a:ext cx="6899564" cy="477981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899564" y="1815239"/>
            <a:ext cx="5209275" cy="4100651"/>
          </a:xfrm>
          <a:prstGeom prst="cloudCallout">
            <a:avLst>
              <a:gd name="adj1" fmla="val -59193"/>
              <a:gd name="adj2" fmla="val 2186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Em </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thưa thầy, tuần vừa qua bạn Việt đã rất cố gắng và đạt kết quả học tập cao. Bạn ấy xứng đáng nhận được một chậu cây sen đá của thầy trong tuần này ạ. Em mong rằng món quà của thầy trong tuần này, sẽ dành cho bạn ấy ạ</a:t>
            </a: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endParaRPr kumimoji="0" lang="en-US" sz="1800" b="0" i="0" u="none" strike="noStrike" kern="0" cap="none" spc="0" normalizeH="0" baseline="0" noProof="0" dirty="0">
              <a:ln>
                <a:noFill/>
              </a:ln>
              <a:solidFill>
                <a:srgbClr val="BAE5E4"/>
              </a:solidFill>
              <a:effectLst/>
              <a:uLnTx/>
              <a:uFillTx/>
              <a:latin typeface="Arial"/>
              <a:ea typeface="+mn-ea"/>
              <a:cs typeface="+mn-cs"/>
            </a:endParaRPr>
          </a:p>
        </p:txBody>
      </p:sp>
    </p:spTree>
    <p:extLst>
      <p:ext uri="{BB962C8B-B14F-4D97-AF65-F5344CB8AC3E}">
        <p14:creationId xmlns:p14="http://schemas.microsoft.com/office/powerpoint/2010/main" val="2785110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Illustration Featuring Kids In A Classroom Stock Photo, Picture And Royalty  Free Image. Image 8268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9081"/>
            <a:ext cx="12192001" cy="3674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98CD261-C0C6-4F9B-9627-8BC42574CEBD}"/>
              </a:ext>
            </a:extLst>
          </p:cNvPr>
          <p:cNvSpPr txBox="1"/>
          <p:nvPr/>
        </p:nvSpPr>
        <p:spPr>
          <a:xfrm>
            <a:off x="2798871" y="5517982"/>
            <a:ext cx="6996293" cy="1107996"/>
          </a:xfrm>
          <a:prstGeom prst="rect">
            <a:avLst/>
          </a:prstGeom>
          <a:noFill/>
        </p:spPr>
        <p:txBody>
          <a:bodyPr wrap="square" rtlCol="0">
            <a:spAutoFit/>
          </a:bodyPr>
          <a:lstStyle/>
          <a:p>
            <a:pPr algn="ctr">
              <a:defRPr/>
            </a:pP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nhóm</a:t>
            </a: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bàn</a:t>
            </a:r>
            <a:endPar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5797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82104" y="122559"/>
            <a:ext cx="5849815" cy="641643"/>
          </a:xfrm>
          <a:prstGeom prst="roundRect">
            <a:avLst/>
          </a:prstGeom>
          <a:solidFill>
            <a:srgbClr val="BAE5E4">
              <a:lumMod val="75000"/>
            </a:srgbClr>
          </a:solidFill>
          <a:ln w="25400" cap="flat" cmpd="sng" algn="ctr">
            <a:solidFill>
              <a:srgbClr val="FFAB4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a)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Bạn</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hỏi</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mượn</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em</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chiếc</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bút</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chì</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màu</a:t>
            </a:r>
            <a:endPar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903" y="2250498"/>
            <a:ext cx="55721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8312725" y="641410"/>
            <a:ext cx="3879273" cy="1953490"/>
          </a:xfrm>
          <a:prstGeom prst="wedgeEllipseCallout">
            <a:avLst>
              <a:gd name="adj1" fmla="val -67567"/>
              <a:gd name="adj2" fmla="val 14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kern="0" dirty="0">
              <a:solidFill>
                <a:srgbClr val="000000"/>
              </a:solidFill>
              <a:latin typeface="Times New Roman" pitchFamily="18" charset="0"/>
              <a:cs typeface="Times New Roman" pitchFamily="18" charset="0"/>
            </a:endParaRPr>
          </a:p>
          <a:p>
            <a:pPr lvl="0" algn="ctr">
              <a:defRPr/>
            </a:pPr>
            <a:r>
              <a:rPr lang="en-US" sz="2800" kern="0" dirty="0" err="1">
                <a:solidFill>
                  <a:srgbClr val="FFFF00"/>
                </a:solidFill>
                <a:latin typeface="Times New Roman" pitchFamily="18" charset="0"/>
                <a:cs typeface="Times New Roman" pitchFamily="18" charset="0"/>
              </a:rPr>
              <a:t>Hoa</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ơi</a:t>
            </a:r>
            <a:r>
              <a:rPr lang="en-US" sz="2800" kern="0" dirty="0">
                <a:solidFill>
                  <a:srgbClr val="FFFF00"/>
                </a:solidFill>
                <a:latin typeface="Times New Roman" pitchFamily="18" charset="0"/>
                <a:cs typeface="Times New Roman" pitchFamily="18" charset="0"/>
              </a:rPr>
              <a:t>! Cho </a:t>
            </a:r>
            <a:r>
              <a:rPr lang="en-US" sz="2800" kern="0" dirty="0" err="1">
                <a:solidFill>
                  <a:srgbClr val="FFFF00"/>
                </a:solidFill>
                <a:latin typeface="Times New Roman" pitchFamily="18" charset="0"/>
                <a:cs typeface="Times New Roman" pitchFamily="18" charset="0"/>
              </a:rPr>
              <a:t>mình</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mượn</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chiếc</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bút</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chì</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với</a:t>
            </a:r>
            <a:r>
              <a:rPr lang="en-US" sz="2800" kern="0" dirty="0">
                <a:solidFill>
                  <a:srgbClr val="FFFF00"/>
                </a:solidFill>
                <a:latin typeface="Times New Roman" pitchFamily="18" charset="0"/>
                <a:cs typeface="Times New Roman" pitchFamily="18" charset="0"/>
              </a:rPr>
              <a:t>!</a:t>
            </a:r>
            <a:endParaRPr lang="en-US" sz="2800" kern="0" dirty="0">
              <a:solidFill>
                <a:srgbClr val="FFFF00"/>
              </a:solidFill>
              <a:latin typeface="Arial"/>
            </a:endParaRPr>
          </a:p>
          <a:p>
            <a:pPr algn="ctr"/>
            <a:endParaRPr lang="en-US" sz="2800" dirty="0">
              <a:solidFill>
                <a:srgbClr val="FFFF00"/>
              </a:solidFill>
            </a:endParaRPr>
          </a:p>
        </p:txBody>
      </p:sp>
      <p:sp>
        <p:nvSpPr>
          <p:cNvPr id="10" name="Oval Callout 9"/>
          <p:cNvSpPr/>
          <p:nvPr/>
        </p:nvSpPr>
        <p:spPr>
          <a:xfrm>
            <a:off x="3503903" y="1905000"/>
            <a:ext cx="3229406" cy="1724891"/>
          </a:xfrm>
          <a:prstGeom prst="wedgeEllipseCallout">
            <a:avLst>
              <a:gd name="adj1" fmla="val -8151"/>
              <a:gd name="adj2" fmla="val 80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 cậu  dùng đi</a:t>
            </a:r>
            <a:r>
              <a:rPr lang="en-US" dirty="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endParaRPr lang="en-US" dirty="0"/>
          </a:p>
        </p:txBody>
      </p:sp>
      <p:sp>
        <p:nvSpPr>
          <p:cNvPr id="11" name="Oval Callout 10"/>
          <p:cNvSpPr/>
          <p:nvPr/>
        </p:nvSpPr>
        <p:spPr>
          <a:xfrm>
            <a:off x="8186057" y="443381"/>
            <a:ext cx="3931051" cy="3186510"/>
          </a:xfrm>
          <a:prstGeom prst="wedgeEllipseCallout">
            <a:avLst>
              <a:gd name="adj1" fmla="val -74927"/>
              <a:gd name="adj2" fmla="val 72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Times New Roman" pitchFamily="18" charset="0"/>
                <a:cs typeface="Times New Roman" pitchFamily="18" charset="0"/>
              </a:rPr>
              <a:t>Mình</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cảm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ơn</a:t>
            </a:r>
            <a:r>
              <a:rPr lang="en-US" sz="4400"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t>
            </a:r>
          </a:p>
          <a:p>
            <a:pPr algn="ctr"/>
            <a:endParaRPr lang="en-US" dirty="0"/>
          </a:p>
        </p:txBody>
      </p:sp>
    </p:spTree>
    <p:extLst>
      <p:ext uri="{BB962C8B-B14F-4D97-AF65-F5344CB8AC3E}">
        <p14:creationId xmlns:p14="http://schemas.microsoft.com/office/powerpoint/2010/main" val="1257902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459</Words>
  <Application>Microsoft Office PowerPoint</Application>
  <PresentationFormat>Custom</PresentationFormat>
  <Paragraphs>49</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47</cp:revision>
  <dcterms:created xsi:type="dcterms:W3CDTF">2021-06-07T06:59:14Z</dcterms:created>
  <dcterms:modified xsi:type="dcterms:W3CDTF">2021-10-16T08:32:11Z</dcterms:modified>
</cp:coreProperties>
</file>