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27"/>
  </p:notesMasterIdLst>
  <p:sldIdLst>
    <p:sldId id="305" r:id="rId5"/>
    <p:sldId id="269" r:id="rId6"/>
    <p:sldId id="256" r:id="rId7"/>
    <p:sldId id="315" r:id="rId8"/>
    <p:sldId id="316" r:id="rId9"/>
    <p:sldId id="259" r:id="rId10"/>
    <p:sldId id="260" r:id="rId11"/>
    <p:sldId id="455" r:id="rId12"/>
    <p:sldId id="453" r:id="rId13"/>
    <p:sldId id="452" r:id="rId14"/>
    <p:sldId id="287" r:id="rId15"/>
    <p:sldId id="439" r:id="rId16"/>
    <p:sldId id="440" r:id="rId17"/>
    <p:sldId id="449" r:id="rId18"/>
    <p:sldId id="445" r:id="rId19"/>
    <p:sldId id="456" r:id="rId20"/>
    <p:sldId id="457" r:id="rId21"/>
    <p:sldId id="458" r:id="rId22"/>
    <p:sldId id="459" r:id="rId23"/>
    <p:sldId id="460" r:id="rId24"/>
    <p:sldId id="461" r:id="rId25"/>
    <p:sldId id="446"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85063" autoAdjust="0"/>
  </p:normalViewPr>
  <p:slideViewPr>
    <p:cSldViewPr>
      <p:cViewPr varScale="1">
        <p:scale>
          <a:sx n="72" d="100"/>
          <a:sy n="72" d="100"/>
        </p:scale>
        <p:origin x="174"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a:t>
            </a:r>
            <a:r>
              <a:rPr lang="en-US" dirty="0"/>
              <a:t> </a:t>
            </a:r>
            <a:r>
              <a:rPr lang="en-US" dirty="0" err="1"/>
              <a:t>dòng</a:t>
            </a:r>
            <a:r>
              <a:rPr lang="en-US" dirty="0"/>
              <a:t> </a:t>
            </a:r>
            <a:r>
              <a:rPr lang="en-US" dirty="0" err="1"/>
              <a:t>chữ</a:t>
            </a:r>
            <a:r>
              <a:rPr lang="en-US" dirty="0"/>
              <a:t> Treasure Hunt </a:t>
            </a:r>
            <a:r>
              <a:rPr lang="en-US" dirty="0" err="1"/>
              <a:t>để</a:t>
            </a:r>
            <a:r>
              <a:rPr lang="en-US" dirty="0"/>
              <a:t> </a:t>
            </a:r>
            <a:r>
              <a:rPr lang="en-US" dirty="0" err="1"/>
              <a:t>đến</a:t>
            </a:r>
            <a:r>
              <a:rPr lang="en-US" dirty="0"/>
              <a:t> </a:t>
            </a:r>
            <a:r>
              <a:rPr lang="en-US" dirty="0" err="1"/>
              <a:t>trò</a:t>
            </a:r>
            <a:r>
              <a:rPr lang="en-US" dirty="0"/>
              <a:t> </a:t>
            </a:r>
            <a:r>
              <a:rPr lang="en-US" dirty="0" err="1"/>
              <a:t>chơi</a:t>
            </a:r>
            <a:r>
              <a:rPr lang="en-US" dirty="0"/>
              <a:t> </a:t>
            </a:r>
            <a:r>
              <a:rPr lang="en-US" dirty="0" err="1"/>
              <a:t>thứ</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8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4332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2951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8059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39196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7833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0755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763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5828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51930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99885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610662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130678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974009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84183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546929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75298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5937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184219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51051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672250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60928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690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07408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29923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255284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4281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652191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6106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554287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45176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15181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19859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778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67652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37745107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1586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221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4.xml"/><Relationship Id="rId21" Type="http://schemas.openxmlformats.org/officeDocument/2006/relationships/image" Target="../media/image23.png"/><Relationship Id="rId34"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7.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9.png"/><Relationship Id="rId20" Type="http://schemas.microsoft.com/office/2007/relationships/hdphoto" Target="../media/hdphoto2.wdp"/><Relationship Id="rId29" Type="http://schemas.openxmlformats.org/officeDocument/2006/relationships/image" Target="../media/image30.gif"/><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3.png"/><Relationship Id="rId5" Type="http://schemas.openxmlformats.org/officeDocument/2006/relationships/image" Target="../media/image9.png"/><Relationship Id="rId15" Type="http://schemas.microsoft.com/office/2007/relationships/hdphoto" Target="../media/hdphoto1.wdp"/><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35.jpg"/><Relationship Id="rId21"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image" Target="../media/image30.gif"/><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slide" Target="slide5.xml"/><Relationship Id="rId1" Type="http://schemas.openxmlformats.org/officeDocument/2006/relationships/slideLayout" Target="../slideLayouts/slideLayout42.xml"/><Relationship Id="rId6" Type="http://schemas.openxmlformats.org/officeDocument/2006/relationships/image" Target="../media/image15.png"/><Relationship Id="rId11" Type="http://schemas.openxmlformats.org/officeDocument/2006/relationships/image" Target="../media/image21.png"/><Relationship Id="rId24"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38.png"/><Relationship Id="rId28" Type="http://schemas.microsoft.com/office/2007/relationships/hdphoto" Target="../media/hdphoto5.wdp"/><Relationship Id="rId10" Type="http://schemas.openxmlformats.org/officeDocument/2006/relationships/image" Target="../media/image20.png"/><Relationship Id="rId19" Type="http://schemas.openxmlformats.org/officeDocument/2006/relationships/image" Target="../media/image36.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slide" Target="slide6.xml"/><Relationship Id="rId27"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35.jp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09166" y="1605607"/>
            <a:ext cx="11373668"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Nói và nghe: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Kể chuyện</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Cây hoa hồng bạch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855640" y="577282"/>
            <a:ext cx="7056784" cy="769441"/>
          </a:xfrm>
          <a:prstGeom prst="rect">
            <a:avLst/>
          </a:prstGeom>
          <a:noFill/>
        </p:spPr>
        <p:txBody>
          <a:bodyPr wrap="square">
            <a:spAutoFit/>
          </a:bodyPr>
          <a:lstStyle/>
          <a:p>
            <a:pPr defTabSz="1219170">
              <a:buClr>
                <a:srgbClr val="E6FFFD"/>
              </a:buClr>
            </a:pPr>
            <a:r>
              <a:rPr lang="en-US" sz="44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HS nghe kể câu chuyện</a:t>
            </a:r>
            <a:endParaRPr lang="en-US" sz="44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pic>
        <p:nvPicPr>
          <p:cNvPr id="4" name="Picture 3"/>
          <p:cNvPicPr>
            <a:picLocks noChangeAspect="1"/>
          </p:cNvPicPr>
          <p:nvPr/>
        </p:nvPicPr>
        <p:blipFill rotWithShape="1">
          <a:blip r:embed="rId3"/>
          <a:srcRect l="20469" t="11151" r="29329" b="37357"/>
          <a:stretch/>
        </p:blipFill>
        <p:spPr>
          <a:xfrm>
            <a:off x="1919536" y="1346723"/>
            <a:ext cx="8679756" cy="4818581"/>
          </a:xfrm>
          <a:prstGeom prst="rect">
            <a:avLst/>
          </a:prstGeom>
        </p:spPr>
      </p:pic>
    </p:spTree>
    <p:extLst>
      <p:ext uri="{BB962C8B-B14F-4D97-AF65-F5344CB8AC3E}">
        <p14:creationId xmlns:p14="http://schemas.microsoft.com/office/powerpoint/2010/main" val="116228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3472" y="48154"/>
            <a:ext cx="9970611" cy="769441"/>
          </a:xfrm>
          <a:prstGeom prst="rect">
            <a:avLst/>
          </a:prstGeom>
          <a:noFill/>
        </p:spPr>
        <p:txBody>
          <a:bodyPr wrap="square" rtlCol="0">
            <a:spAutoFit/>
          </a:bodyPr>
          <a:lstStyle/>
          <a:p>
            <a:r>
              <a:rPr lang="en-US" sz="4400" b="1" dirty="0" smtClean="0">
                <a:solidFill>
                  <a:srgbClr val="0070C0"/>
                </a:solidFill>
                <a:latin typeface="UTM Avo" panose="02040603050506020204" pitchFamily="18" charset="0"/>
              </a:rPr>
              <a:t>Kể lại câu chuyện dựa vào gợi ý:</a:t>
            </a:r>
            <a:endParaRPr lang="en-US" sz="4400" b="1" dirty="0">
              <a:solidFill>
                <a:srgbClr val="0070C0"/>
              </a:solidFill>
              <a:latin typeface="UTM Avo" panose="02040603050506020204" pitchFamily="18" charset="0"/>
            </a:endParaRPr>
          </a:p>
        </p:txBody>
      </p:sp>
      <p:pic>
        <p:nvPicPr>
          <p:cNvPr id="5" name="Picture 4"/>
          <p:cNvPicPr>
            <a:picLocks noChangeAspect="1"/>
          </p:cNvPicPr>
          <p:nvPr/>
        </p:nvPicPr>
        <p:blipFill rotWithShape="1">
          <a:blip r:embed="rId3"/>
          <a:srcRect l="20469" t="62643" r="29329"/>
          <a:stretch/>
        </p:blipFill>
        <p:spPr>
          <a:xfrm>
            <a:off x="623392" y="1052736"/>
            <a:ext cx="10990693" cy="5472608"/>
          </a:xfrm>
          <a:prstGeom prst="rect">
            <a:avLst/>
          </a:prstGeom>
        </p:spPr>
      </p:pic>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135560" y="1196752"/>
            <a:ext cx="8352928" cy="1015663"/>
          </a:xfrm>
          <a:prstGeom prst="rect">
            <a:avLst/>
          </a:prstGeom>
          <a:noFill/>
        </p:spPr>
        <p:txBody>
          <a:bodyPr wrap="square">
            <a:spAutoFit/>
          </a:bodyPr>
          <a:lstStyle/>
          <a:p>
            <a:pPr lvl="0" defTabSz="1219170">
              <a:buClr>
                <a:srgbClr val="E6FFFD"/>
              </a:buClr>
              <a:defRPr/>
            </a:pPr>
            <a:r>
              <a:rPr kumimoji="0" lang="en-US" sz="3000" b="1" i="0" u="none" strike="noStrike" kern="0" cap="none" spc="0" normalizeH="0" baseline="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Câu</a:t>
            </a:r>
            <a:r>
              <a:rPr kumimoji="0" lang="en-US" sz="3000" b="1" i="0" u="none" strike="noStrike" kern="0" cap="none" spc="0" normalizeH="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 1: </a:t>
            </a:r>
            <a:r>
              <a:rPr lang="nl-NL" sz="3000" dirty="0" smtClean="0">
                <a:latin typeface="UTM Avo" panose="02040603050506020204" pitchFamily="18" charset="0"/>
              </a:rPr>
              <a:t>Vườn cây ở khu tập thể xuất hiện như thế nào?</a:t>
            </a:r>
            <a:endParaRPr kumimoji="0" lang="en-US" sz="30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EB0D583A-B4AB-2275-98AC-B62CF26CE859}"/>
              </a:ext>
            </a:extLst>
          </p:cNvPr>
          <p:cNvSpPr txBox="1"/>
          <p:nvPr/>
        </p:nvSpPr>
        <p:spPr>
          <a:xfrm>
            <a:off x="2135560" y="3101390"/>
            <a:ext cx="8352928" cy="1384995"/>
          </a:xfrm>
          <a:prstGeom prst="rect">
            <a:avLst/>
          </a:prstGeom>
          <a:noFill/>
        </p:spPr>
        <p:txBody>
          <a:bodyPr wrap="square">
            <a:spAutoFit/>
          </a:bodyPr>
          <a:lstStyle/>
          <a:p>
            <a:pPr lvl="0" defTabSz="1219170">
              <a:buClr>
                <a:srgbClr val="E6FFFD"/>
              </a:buClr>
              <a:defRPr/>
            </a:pPr>
            <a:r>
              <a:rPr lang="nl-NL" sz="2800" dirty="0">
                <a:latin typeface="UTM Avo" panose="02040603050506020204" pitchFamily="18" charset="0"/>
              </a:rPr>
              <a:t>Ở khu tập thể có một ông cụ đến ở cùng gia đình cô con gái và đã biến vạt đất trước nhà cô con gái thành một vườn cây.</a:t>
            </a:r>
            <a:endParaRPr kumimoji="0" lang="en-US" sz="48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1" y="-6817"/>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E5FD25B-2F2C-E21E-D48C-599367EB0225}"/>
              </a:ext>
            </a:extLst>
          </p:cNvPr>
          <p:cNvSpPr txBox="1"/>
          <p:nvPr/>
        </p:nvSpPr>
        <p:spPr>
          <a:xfrm>
            <a:off x="2513088" y="1052736"/>
            <a:ext cx="9136646" cy="1754326"/>
          </a:xfrm>
          <a:prstGeom prst="rect">
            <a:avLst/>
          </a:prstGeom>
          <a:noFill/>
        </p:spPr>
        <p:txBody>
          <a:bodyPr wrap="square">
            <a:spAutoFit/>
          </a:bodyPr>
          <a:lstStyle/>
          <a:p>
            <a:pPr indent="270510" algn="just">
              <a:lnSpc>
                <a:spcPct val="150000"/>
              </a:lnSpc>
            </a:pPr>
            <a:r>
              <a:rPr lang="en-US" sz="3600" dirty="0" smtClean="0">
                <a:solidFill>
                  <a:srgbClr val="FF0000"/>
                </a:solidFill>
                <a:effectLst/>
                <a:latin typeface="UTM Avo" panose="02040603050506020204" pitchFamily="18" charset="0"/>
                <a:ea typeface="Times New Roman" panose="02020603050405020304" pitchFamily="18" charset="0"/>
              </a:rPr>
              <a:t>Câu 2: Chuyện gì đã xảy ra với cây hoa hồng bạch của ông cụ?</a:t>
            </a:r>
            <a:endParaRPr lang="en-US" sz="3600" dirty="0">
              <a:solidFill>
                <a:srgbClr val="FF0000"/>
              </a:solidFill>
              <a:effectLst/>
              <a:latin typeface="UTM Avo" panose="020406030505060202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E5FD25B-2F2C-E21E-D48C-599367EB0225}"/>
              </a:ext>
            </a:extLst>
          </p:cNvPr>
          <p:cNvSpPr txBox="1"/>
          <p:nvPr/>
        </p:nvSpPr>
        <p:spPr>
          <a:xfrm>
            <a:off x="2207568" y="2911808"/>
            <a:ext cx="9136646" cy="1636666"/>
          </a:xfrm>
          <a:prstGeom prst="rect">
            <a:avLst/>
          </a:prstGeom>
          <a:noFill/>
        </p:spPr>
        <p:txBody>
          <a:bodyPr wrap="square">
            <a:spAutoFit/>
          </a:bodyPr>
          <a:lstStyle/>
          <a:p>
            <a:pPr indent="270510" algn="just">
              <a:lnSpc>
                <a:spcPct val="150000"/>
              </a:lnSpc>
            </a:pPr>
            <a:r>
              <a:rPr lang="en-US" sz="3600" dirty="0" smtClean="0">
                <a:latin typeface="UTM Avo" panose="02040603050506020204" pitchFamily="18" charset="0"/>
                <a:ea typeface="Times New Roman" panose="02020603050405020304" pitchFamily="18" charset="0"/>
              </a:rPr>
              <a:t>Ông cụ thấy thiếu 2 nụ hoa to sắp nở. Ai đó đã bẻ ngoéo cả cành hoa</a:t>
            </a:r>
            <a:endParaRPr lang="en-US" sz="3600" dirty="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4261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4DAC6-0360-E348-2F57-3546809C3095}"/>
              </a:ext>
            </a:extLst>
          </p:cNvPr>
          <p:cNvSpPr txBox="1"/>
          <p:nvPr/>
        </p:nvSpPr>
        <p:spPr>
          <a:xfrm>
            <a:off x="623392" y="1583117"/>
            <a:ext cx="11377264"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Câu</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3: Chuyện gì đã xảy ra với cây hoa hồng bạch của ông cụ?</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244DAC6-0360-E348-2F57-3546809C3095}"/>
              </a:ext>
            </a:extLst>
          </p:cNvPr>
          <p:cNvSpPr txBox="1"/>
          <p:nvPr/>
        </p:nvSpPr>
        <p:spPr>
          <a:xfrm>
            <a:off x="1559496" y="3284984"/>
            <a:ext cx="9361040"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Hai bạn</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nhỏ chừng 7-8 tuổi đã hái những nụ hoa hồng bạch</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32A544-12D1-8EEB-46A4-F1F019CA2F59}"/>
              </a:ext>
            </a:extLst>
          </p:cNvPr>
          <p:cNvSpPr txBox="1"/>
          <p:nvPr/>
        </p:nvSpPr>
        <p:spPr>
          <a:xfrm>
            <a:off x="400063" y="1196752"/>
            <a:ext cx="11449272"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Câu 4: Ông cụ đã nói thế nào để ba ông cháu cùng chăm sóc cây hoa?</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32A544-12D1-8EEB-46A4-F1F019CA2F59}"/>
              </a:ext>
            </a:extLst>
          </p:cNvPr>
          <p:cNvSpPr txBox="1"/>
          <p:nvPr/>
        </p:nvSpPr>
        <p:spPr>
          <a:xfrm>
            <a:off x="590715" y="2954866"/>
            <a:ext cx="10617853"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nl-NL" sz="2800" dirty="0">
                <a:latin typeface="UTM Avo" panose="02040603050506020204" pitchFamily="18" charset="0"/>
              </a:rPr>
              <a:t>Ông cụ nói: “Nếu ngại mang cây về, thì mấy ông cháu mình trồng chung vậy. Chiều chiều các cháu đến đây tưới với ông. Lúc nào nụ hoa nở, ông cho mỗi cháu một bông. Được không?”</a:t>
            </a:r>
            <a:endParaRPr lang="en-US" sz="48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7528" y="1484784"/>
            <a:ext cx="9145016" cy="1323439"/>
          </a:xfrm>
          <a:prstGeom prst="rect">
            <a:avLst/>
          </a:prstGeom>
          <a:noFill/>
        </p:spPr>
        <p:txBody>
          <a:bodyPr wrap="square" rtlCol="0">
            <a:spAutoFit/>
          </a:bodyPr>
          <a:lstStyle/>
          <a:p>
            <a:r>
              <a:rPr lang="en-US" sz="4000" dirty="0" smtClean="0">
                <a:latin typeface="UTM Avo" panose="02040603050506020204" pitchFamily="18" charset="0"/>
              </a:rPr>
              <a:t>Lớp chia nhóm, học sinh trao đổi</a:t>
            </a:r>
          </a:p>
          <a:p>
            <a:r>
              <a:rPr lang="en-US" sz="4000" dirty="0" smtClean="0">
                <a:latin typeface="UTM Avo" panose="02040603050506020204" pitchFamily="18" charset="0"/>
              </a:rPr>
              <a:t>1-2 nhóm lên kể chuyện trước lớp</a:t>
            </a:r>
            <a:endParaRPr lang="en-US" sz="4000" dirty="0">
              <a:latin typeface="UTM Avo" panose="02040603050506020204" pitchFamily="18" charset="0"/>
            </a:endParaRPr>
          </a:p>
        </p:txBody>
      </p:sp>
    </p:spTree>
    <p:extLst>
      <p:ext uri="{BB962C8B-B14F-4D97-AF65-F5344CB8AC3E}">
        <p14:creationId xmlns:p14="http://schemas.microsoft.com/office/powerpoint/2010/main" val="602904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63552" y="1268760"/>
            <a:ext cx="8424935" cy="707886"/>
          </a:xfrm>
          <a:prstGeom prst="rect">
            <a:avLst/>
          </a:prstGeom>
          <a:noFill/>
        </p:spPr>
        <p:txBody>
          <a:bodyPr wrap="square" rtlCol="0">
            <a:spAutoFit/>
          </a:bodyPr>
          <a:lstStyle/>
          <a:p>
            <a:r>
              <a:rPr lang="en-US" sz="4000" b="1" dirty="0" smtClean="0">
                <a:latin typeface="UTM Avo" panose="02040603050506020204" pitchFamily="18" charset="0"/>
              </a:rPr>
              <a:t>HĐ 2: Trao đổi về câu chuyện</a:t>
            </a:r>
            <a:endParaRPr lang="en-US" sz="4000" b="1" dirty="0">
              <a:latin typeface="UTM Avo" panose="02040603050506020204" pitchFamily="18" charset="0"/>
            </a:endParaRPr>
          </a:p>
        </p:txBody>
      </p:sp>
    </p:spTree>
    <p:extLst>
      <p:ext uri="{BB962C8B-B14F-4D97-AF65-F5344CB8AC3E}">
        <p14:creationId xmlns:p14="http://schemas.microsoft.com/office/powerpoint/2010/main" val="209895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9657" y="435338"/>
            <a:ext cx="7632848" cy="707886"/>
          </a:xfrm>
          <a:prstGeom prst="rect">
            <a:avLst/>
          </a:prstGeom>
          <a:noFill/>
        </p:spPr>
        <p:txBody>
          <a:bodyPr wrap="square" rtlCol="0">
            <a:spAutoFit/>
          </a:bodyPr>
          <a:lstStyle/>
          <a:p>
            <a:r>
              <a:rPr lang="en-US" sz="4000" b="1" dirty="0" smtClean="0">
                <a:solidFill>
                  <a:schemeClr val="accent6">
                    <a:lumMod val="60000"/>
                    <a:lumOff val="40000"/>
                  </a:schemeClr>
                </a:solidFill>
                <a:latin typeface="UTM Avo" panose="02040603050506020204" pitchFamily="18" charset="0"/>
              </a:rPr>
              <a:t>Thảo luận nhóm 6 (3 phút)</a:t>
            </a:r>
            <a:endParaRPr lang="en-US" sz="4000" b="1"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695400" y="1700808"/>
            <a:ext cx="11233248" cy="3539430"/>
          </a:xfrm>
          <a:prstGeom prst="rect">
            <a:avLst/>
          </a:prstGeom>
          <a:noFill/>
        </p:spPr>
        <p:txBody>
          <a:bodyPr wrap="square" rtlCol="0">
            <a:spAutoFit/>
          </a:bodyPr>
          <a:lstStyle/>
          <a:p>
            <a:r>
              <a:rPr lang="en-US" sz="3200" dirty="0" smtClean="0">
                <a:latin typeface="UTM Avo" panose="02040603050506020204" pitchFamily="18" charset="0"/>
              </a:rPr>
              <a:t>Câu </a:t>
            </a:r>
            <a:r>
              <a:rPr lang="en-US" sz="3200" dirty="0">
                <a:latin typeface="UTM Avo" panose="02040603050506020204" pitchFamily="18" charset="0"/>
              </a:rPr>
              <a:t>a): Theo em, hành động của các bạn nhỏ đáng chê trách ở điểm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b): Ông cụ nói gì khi bắt gặp hai bạn nhỏ bẻ nụ hoa hồng?</a:t>
            </a:r>
          </a:p>
          <a:p>
            <a:r>
              <a:rPr lang="en-US" sz="3200" dirty="0" smtClean="0">
                <a:latin typeface="UTM Avo" panose="02040603050506020204" pitchFamily="18" charset="0"/>
              </a:rPr>
              <a:t>Câu </a:t>
            </a:r>
            <a:r>
              <a:rPr lang="en-US" sz="3200" dirty="0">
                <a:latin typeface="UTM Avo" panose="02040603050506020204" pitchFamily="18" charset="0"/>
              </a:rPr>
              <a:t>c): Cách ứng xử của ông cụ giúp hai bạn nhỏ thay đổi như thế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d): Qua câu chuyện, em rút ra được bài học gì</a:t>
            </a:r>
            <a:r>
              <a:rPr lang="en-US" sz="3200" dirty="0" smtClean="0">
                <a:latin typeface="UTM Avo" panose="02040603050506020204" pitchFamily="18" charset="0"/>
              </a:rPr>
              <a:t>? </a:t>
            </a:r>
            <a:endParaRPr lang="en-US" sz="3200" dirty="0">
              <a:latin typeface="UTM Avo" panose="02040603050506020204" pitchFamily="18" charset="0"/>
            </a:endParaRPr>
          </a:p>
        </p:txBody>
      </p:sp>
    </p:spTree>
    <p:extLst>
      <p:ext uri="{BB962C8B-B14F-4D97-AF65-F5344CB8AC3E}">
        <p14:creationId xmlns:p14="http://schemas.microsoft.com/office/powerpoint/2010/main" val="2821042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Ý nghĩa câu chuyện</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947731" y="2267778"/>
            <a:ext cx="11233248" cy="2123658"/>
          </a:xfrm>
          <a:prstGeom prst="rect">
            <a:avLst/>
          </a:prstGeom>
          <a:noFill/>
        </p:spPr>
        <p:txBody>
          <a:bodyPr wrap="square" rtlCol="0">
            <a:spAutoFit/>
          </a:bodyPr>
          <a:lstStyle/>
          <a:p>
            <a:r>
              <a:rPr lang="nl-NL" sz="4400" dirty="0">
                <a:solidFill>
                  <a:srgbClr val="C00000"/>
                </a:solidFill>
                <a:latin typeface="UTM Avo" panose="02040603050506020204" pitchFamily="18" charset="0"/>
              </a:rPr>
              <a:t>Chúng ta cần tôn trọng tài sản của người khác, không tự ý lấy đồ của người khác khi chưa được cho phép.</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54011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HĐ 3: Vận dụng</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1446550"/>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Em hãy nêu những chi tết trong câu chuyện mà em thích nhất?</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49185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83832" y="764704"/>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Dặn dò</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769441"/>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Chuẩn bị bài sau: Em đọc sách báo</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6665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1794280" y="572409"/>
            <a:ext cx="9178808" cy="1325212"/>
            <a:chOff x="2560338" y="674654"/>
            <a:chExt cx="6866453" cy="1325212"/>
          </a:xfrm>
        </p:grpSpPr>
        <p:sp>
          <p:nvSpPr>
            <p:cNvPr id="118" name="TextBox 117">
              <a:extLst>
                <a:ext uri="{FF2B5EF4-FFF2-40B4-BE49-F238E27FC236}">
                  <a16:creationId xmlns:a16="http://schemas.microsoft.com/office/drawing/2014/main" id="{B6908062-2344-4613-B413-B8BAE63B624F}"/>
                </a:ext>
              </a:extLst>
            </p:cNvPr>
            <p:cNvSpPr txBox="1"/>
            <p:nvPr/>
          </p:nvSpPr>
          <p:spPr>
            <a:xfrm>
              <a:off x="2560338" y="674654"/>
              <a:ext cx="68664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2605291" y="676427"/>
              <a:ext cx="6470060"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gr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1464863" y="392801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396257" y="3022397"/>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6668168" y="4514016"/>
            <a:ext cx="2170364" cy="1999661"/>
          </a:xfrm>
          <a:prstGeom prst="rect">
            <a:avLst/>
          </a:prstGeom>
        </p:spPr>
      </p:pic>
      <p:sp>
        <p:nvSpPr>
          <p:cNvPr id="6" name="Arrow: Right 5">
            <a:hlinkClick r:id="rId26"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7FCF167D-1564-4822-95E0-0D6DDC40D7A4}"/>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703080" y="135997"/>
            <a:ext cx="10693582" cy="2801816"/>
          </a:xfrm>
          <a:prstGeom prst="rect">
            <a:avLst/>
          </a:prstGeom>
        </p:spPr>
      </p:pic>
      <p:sp>
        <p:nvSpPr>
          <p:cNvPr id="7" name="TextBox 6">
            <a:extLst>
              <a:ext uri="{FF2B5EF4-FFF2-40B4-BE49-F238E27FC236}">
                <a16:creationId xmlns:a16="http://schemas.microsoft.com/office/drawing/2014/main" id="{87ED1DB8-29B8-4B8C-8635-D759997EE28D}"/>
              </a:ext>
            </a:extLst>
          </p:cNvPr>
          <p:cNvSpPr txBox="1"/>
          <p:nvPr/>
        </p:nvSpPr>
        <p:spPr>
          <a:xfrm>
            <a:off x="1906069" y="619951"/>
            <a:ext cx="84777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lựa</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chọn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một</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trong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dưới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đây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nếu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trả</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lời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đúng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sẽ</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nhận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đ</a:t>
            </a:r>
            <a:r>
              <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rPr>
              <a:t>ư</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ợc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đó</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endParaRPr>
          </a:p>
        </p:txBody>
      </p:sp>
      <p:pic>
        <p:nvPicPr>
          <p:cNvPr id="33" name="Picture 32">
            <a:hlinkClick r:id="rId26" action="ppaction://hlinksldjump"/>
            <a:extLst>
              <a:ext uri="{FF2B5EF4-FFF2-40B4-BE49-F238E27FC236}">
                <a16:creationId xmlns:a16="http://schemas.microsoft.com/office/drawing/2014/main" id="{C929BA1A-459C-4E84-A81C-3C4539A3EDB1}"/>
              </a:ext>
            </a:extLst>
          </p:cNvPr>
          <p:cNvPicPr>
            <a:picLocks noChangeAspect="1"/>
          </p:cNvPicPr>
          <p:nvPr/>
        </p:nvPicPr>
        <p:blipFill>
          <a:blip r:embed="rId25"/>
          <a:stretch>
            <a:fillRect/>
          </a:stretch>
        </p:blipFill>
        <p:spPr>
          <a:xfrm>
            <a:off x="4451498" y="4984600"/>
            <a:ext cx="2170364" cy="1999661"/>
          </a:xfrm>
          <a:prstGeom prst="rect">
            <a:avLst/>
          </a:prstGeom>
        </p:spPr>
      </p:pic>
      <p:sp>
        <p:nvSpPr>
          <p:cNvPr id="2" name="TextBox 1">
            <a:extLst>
              <a:ext uri="{FF2B5EF4-FFF2-40B4-BE49-F238E27FC236}">
                <a16:creationId xmlns:a16="http://schemas.microsoft.com/office/drawing/2014/main" id="{256501B2-0354-4212-B59B-BC648CAC157F}"/>
              </a:ext>
            </a:extLst>
          </p:cNvPr>
          <p:cNvSpPr txBox="1"/>
          <p:nvPr/>
        </p:nvSpPr>
        <p:spPr>
          <a:xfrm>
            <a:off x="5458600" y="5842651"/>
            <a:ext cx="43122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latin typeface="UTM Flamenco" panose="02040603050506020204" pitchFamily="18" charset="0"/>
              </a:rPr>
              <a:t>4</a:t>
            </a:r>
            <a:endParaRPr lang="vi-VN" dirty="0"/>
          </a:p>
        </p:txBody>
      </p:sp>
    </p:spTree>
    <p:extLst>
      <p:ext uri="{BB962C8B-B14F-4D97-AF65-F5344CB8AC3E}">
        <p14:creationId xmlns:p14="http://schemas.microsoft.com/office/powerpoint/2010/main" val="419819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500" fill="hold"/>
                                        <p:tgtEl>
                                          <p:spTgt spid="22"/>
                                        </p:tgtEl>
                                        <p:attrNameLst>
                                          <p:attrName>r</p:attrName>
                                        </p:attrNameLst>
                                      </p:cBhvr>
                                    </p:animRot>
                                  </p:childTnLst>
                                </p:cTn>
                              </p:par>
                              <p:par>
                                <p:cTn id="7" presetID="8" presetClass="emph" presetSubtype="0" repeatCount="indefinite" autoRev="1" fill="hold" nodeType="withEffect">
                                  <p:stCondLst>
                                    <p:cond delay="0"/>
                                  </p:stCondLst>
                                  <p:childTnLst>
                                    <p:animRot by="600000">
                                      <p:cBhvr>
                                        <p:cTn id="8" dur="2000" fill="hold"/>
                                        <p:tgtEl>
                                          <p:spTgt spid="21"/>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2000" fill="hold"/>
                                        <p:tgtEl>
                                          <p:spTgt spid="24"/>
                                        </p:tgtEl>
                                      </p:cBhvr>
                                      <p:by x="70000" y="70000"/>
                                    </p:animScale>
                                  </p:childTnLst>
                                </p:cTn>
                              </p:par>
                              <p:par>
                                <p:cTn id="11" presetID="6" presetClass="emph" presetSubtype="0" repeatCount="indefinite" autoRev="1" fill="hold" nodeType="withEffect">
                                  <p:stCondLst>
                                    <p:cond delay="0"/>
                                  </p:stCondLst>
                                  <p:childTnLst>
                                    <p:animScale>
                                      <p:cBhvr>
                                        <p:cTn id="12" dur="5000" fill="hold"/>
                                        <p:tgtEl>
                                          <p:spTgt spid="25"/>
                                        </p:tgtEl>
                                      </p:cBhvr>
                                      <p:by x="80000" y="80000"/>
                                    </p:animScale>
                                  </p:childTnLst>
                                </p:cTn>
                              </p:par>
                              <p:par>
                                <p:cTn id="13"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4" dur="20000" fill="hold"/>
                                        <p:tgtEl>
                                          <p:spTgt spid="26"/>
                                        </p:tgtEl>
                                        <p:attrNameLst>
                                          <p:attrName>ppt_x</p:attrName>
                                          <p:attrName>ppt_y</p:attrName>
                                        </p:attrNameLst>
                                      </p:cBhvr>
                                      <p:rCtr x="25156" y="-6204"/>
                                    </p:animMotion>
                                  </p:childTnLst>
                                </p:cTn>
                              </p:par>
                              <p:par>
                                <p:cTn id="15" presetID="6" presetClass="emph" presetSubtype="0" repeatCount="indefinite" autoRev="1" fill="hold" nodeType="withEffect">
                                  <p:stCondLst>
                                    <p:cond delay="0"/>
                                  </p:stCondLst>
                                  <p:childTnLst>
                                    <p:animScale>
                                      <p:cBhvr>
                                        <p:cTn id="16" dur="5000" fill="hold"/>
                                        <p:tgtEl>
                                          <p:spTgt spid="26"/>
                                        </p:tgtEl>
                                      </p:cBhvr>
                                      <p:by x="110000" y="110000"/>
                                    </p:animScale>
                                  </p:childTnLst>
                                </p:cTn>
                              </p:par>
                              <p:par>
                                <p:cTn id="17" presetID="8" presetClass="emph" presetSubtype="0" repeatCount="indefinite" autoRev="1" fill="hold" nodeType="withEffect">
                                  <p:stCondLst>
                                    <p:cond delay="0"/>
                                  </p:stCondLst>
                                  <p:childTnLst>
                                    <p:animRot by="600000">
                                      <p:cBhvr>
                                        <p:cTn id="18" dur="2000" fill="hold"/>
                                        <p:tgtEl>
                                          <p:spTgt spid="32"/>
                                        </p:tgtEl>
                                        <p:attrNameLst>
                                          <p:attrName>r</p:attrName>
                                        </p:attrNameLst>
                                      </p:cBhvr>
                                    </p:animRot>
                                  </p:childTnLst>
                                </p:cTn>
                              </p:par>
                              <p:par>
                                <p:cTn id="19" presetID="8" presetClass="emph" presetSubtype="0" repeatCount="indefinite" autoRev="1" fill="hold" nodeType="withEffect">
                                  <p:stCondLst>
                                    <p:cond delay="0"/>
                                  </p:stCondLst>
                                  <p:childTnLst>
                                    <p:animRot by="-600000">
                                      <p:cBhvr>
                                        <p:cTn id="20" dur="2000" fill="hold"/>
                                        <p:tgtEl>
                                          <p:spTgt spid="30"/>
                                        </p:tgtEl>
                                        <p:attrNameLst>
                                          <p:attrName>r</p:attrName>
                                        </p:attrNameLst>
                                      </p:cBhvr>
                                    </p:animRot>
                                  </p:childTnLst>
                                </p:cTn>
                              </p:par>
                              <p:par>
                                <p:cTn id="21" presetID="64" presetClass="path" presetSubtype="0" repeatCount="indefinite" fill="hold" nodeType="withEffect">
                                  <p:stCondLst>
                                    <p:cond delay="0"/>
                                  </p:stCondLst>
                                  <p:childTnLst>
                                    <p:animMotion origin="layout" path="M 3.33333E-6 -2.59259E-6 L 0.19023 -1.08356 " pathEditMode="relative" rAng="0" ptsTypes="AA">
                                      <p:cBhvr>
                                        <p:cTn id="22" dur="20000" fill="hold"/>
                                        <p:tgtEl>
                                          <p:spTgt spid="28"/>
                                        </p:tgtEl>
                                        <p:attrNameLst>
                                          <p:attrName>ppt_x</p:attrName>
                                          <p:attrName>ppt_y</p:attrName>
                                        </p:attrNameLst>
                                      </p:cBhvr>
                                      <p:rCtr x="9505" y="-54190"/>
                                    </p:animMotion>
                                  </p:childTnLst>
                                </p:cTn>
                              </p:par>
                              <p:par>
                                <p:cTn id="23" presetID="42" presetClass="path" presetSubtype="0" repeatCount="indefinite" fill="hold" nodeType="withEffect">
                                  <p:stCondLst>
                                    <p:cond delay="0"/>
                                  </p:stCondLst>
                                  <p:childTnLst>
                                    <p:animMotion origin="layout" path="M -3.75E-6 -3.7037E-7 L -0.95651 0.02199 " pathEditMode="relative" rAng="0" ptsTypes="AA">
                                      <p:cBhvr>
                                        <p:cTn id="24" dur="28200" fill="hold"/>
                                        <p:tgtEl>
                                          <p:spTgt spid="34"/>
                                        </p:tgtEl>
                                        <p:attrNameLst>
                                          <p:attrName>ppt_x</p:attrName>
                                          <p:attrName>ppt_y</p:attrName>
                                        </p:attrNameLst>
                                      </p:cBhvr>
                                      <p:rCtr x="-47826" y="1088"/>
                                    </p:animMotion>
                                  </p:childTnLst>
                                </p:cTn>
                              </p:par>
                              <p:par>
                                <p:cTn id="25" presetID="64" presetClass="path" presetSubtype="0" repeatCount="indefinite" fill="hold" nodeType="withEffect">
                                  <p:stCondLst>
                                    <p:cond delay="0"/>
                                  </p:stCondLst>
                                  <p:childTnLst>
                                    <p:animMotion origin="layout" path="M -2.91667E-6 2.59259E-6 L 0.34349 -1.19422 " pathEditMode="relative" rAng="0" ptsTypes="AA">
                                      <p:cBhvr>
                                        <p:cTn id="26" dur="30000" fill="hold"/>
                                        <p:tgtEl>
                                          <p:spTgt spid="29"/>
                                        </p:tgtEl>
                                        <p:attrNameLst>
                                          <p:attrName>ppt_x</p:attrName>
                                          <p:attrName>ppt_y</p:attrName>
                                        </p:attrNameLst>
                                      </p:cBhvr>
                                      <p:rCtr x="17174" y="-59699"/>
                                    </p:animMotion>
                                  </p:childTnLst>
                                </p:cTn>
                              </p:par>
                              <p:par>
                                <p:cTn id="27" presetID="64" presetClass="path" presetSubtype="0" repeatCount="indefinite" fill="hold" nodeType="withEffect">
                                  <p:stCondLst>
                                    <p:cond delay="0"/>
                                  </p:stCondLst>
                                  <p:childTnLst>
                                    <p:animMotion origin="layout" path="M -3.54167E-6 2.96296E-6 L -0.53463 -1.23287 " pathEditMode="relative" rAng="0" ptsTypes="AA">
                                      <p:cBhvr>
                                        <p:cTn id="28" dur="20000" fill="hold"/>
                                        <p:tgtEl>
                                          <p:spTgt spid="27"/>
                                        </p:tgtEl>
                                        <p:attrNameLst>
                                          <p:attrName>ppt_x</p:attrName>
                                          <p:attrName>ppt_y</p:attrName>
                                        </p:attrNameLst>
                                      </p:cBhvr>
                                      <p:rCtr x="-26732" y="-61644"/>
                                    </p:animMotion>
                                  </p:childTnLst>
                                </p:cTn>
                              </p:par>
                              <p:par>
                                <p:cTn id="29" presetID="6" presetClass="emph" presetSubtype="0" repeatCount="indefinite" autoRev="1" fill="hold" nodeType="withEffect">
                                  <p:stCondLst>
                                    <p:cond delay="0"/>
                                  </p:stCondLst>
                                  <p:childTnLst>
                                    <p:animScale>
                                      <p:cBhvr>
                                        <p:cTn id="30" dur="2000" fill="hold"/>
                                        <p:tgtEl>
                                          <p:spTgt spid="29"/>
                                        </p:tgtEl>
                                      </p:cBhvr>
                                      <p:by x="60000" y="60000"/>
                                    </p:animScale>
                                  </p:childTnLst>
                                </p:cTn>
                              </p:par>
                              <p:par>
                                <p:cTn id="31" presetID="8" presetClass="emph" presetSubtype="0" repeatCount="indefinite" autoRev="1" fill="hold" nodeType="withEffect">
                                  <p:stCondLst>
                                    <p:cond delay="0"/>
                                  </p:stCondLst>
                                  <p:childTnLst>
                                    <p:animRot by="1200000">
                                      <p:cBhvr>
                                        <p:cTn id="32" dur="2000" fill="hold"/>
                                        <p:tgtEl>
                                          <p:spTgt spid="27"/>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27"/>
                                        </p:tgtEl>
                                      </p:cBhvr>
                                      <p:by x="120000" y="120000"/>
                                    </p:animScale>
                                  </p:childTnLst>
                                </p:cTn>
                              </p:par>
                              <p:par>
                                <p:cTn id="35" presetID="2" presetClass="entr" presetSubtype="2" repeatCount="indefinite"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9000" fill="hold"/>
                                        <p:tgtEl>
                                          <p:spTgt spid="46"/>
                                        </p:tgtEl>
                                        <p:attrNameLst>
                                          <p:attrName>ppt_x</p:attrName>
                                        </p:attrNameLst>
                                      </p:cBhvr>
                                      <p:tavLst>
                                        <p:tav tm="0">
                                          <p:val>
                                            <p:strVal val="1+#ppt_w/2"/>
                                          </p:val>
                                        </p:tav>
                                        <p:tav tm="100000">
                                          <p:val>
                                            <p:strVal val="#ppt_x"/>
                                          </p:val>
                                        </p:tav>
                                      </p:tavLst>
                                    </p:anim>
                                    <p:anim calcmode="lin" valueType="num">
                                      <p:cBhvr additive="base">
                                        <p:cTn id="38" dur="9000" fill="hold"/>
                                        <p:tgtEl>
                                          <p:spTgt spid="46"/>
                                        </p:tgtEl>
                                        <p:attrNameLst>
                                          <p:attrName>ppt_y</p:attrName>
                                        </p:attrNameLst>
                                      </p:cBhvr>
                                      <p:tavLst>
                                        <p:tav tm="0">
                                          <p:val>
                                            <p:strVal val="#ppt_y"/>
                                          </p:val>
                                        </p:tav>
                                        <p:tav tm="100000">
                                          <p:val>
                                            <p:strVal val="#ppt_y"/>
                                          </p:val>
                                        </p:tav>
                                      </p:tavLst>
                                    </p:anim>
                                  </p:childTnLst>
                                </p:cTn>
                              </p:par>
                              <p:par>
                                <p:cTn id="39" presetID="2" presetClass="entr" presetSubtype="2" repeatCount="indefinite"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9000" fill="hold"/>
                                        <p:tgtEl>
                                          <p:spTgt spid="48"/>
                                        </p:tgtEl>
                                        <p:attrNameLst>
                                          <p:attrName>ppt_x</p:attrName>
                                        </p:attrNameLst>
                                      </p:cBhvr>
                                      <p:tavLst>
                                        <p:tav tm="0">
                                          <p:val>
                                            <p:strVal val="1+#ppt_w/2"/>
                                          </p:val>
                                        </p:tav>
                                        <p:tav tm="100000">
                                          <p:val>
                                            <p:strVal val="#ppt_x"/>
                                          </p:val>
                                        </p:tav>
                                      </p:tavLst>
                                    </p:anim>
                                    <p:anim calcmode="lin" valueType="num">
                                      <p:cBhvr additive="base">
                                        <p:cTn id="42" dur="9000" fill="hold"/>
                                        <p:tgtEl>
                                          <p:spTgt spid="48"/>
                                        </p:tgtEl>
                                        <p:attrNameLst>
                                          <p:attrName>ppt_y</p:attrName>
                                        </p:attrNameLst>
                                      </p:cBhvr>
                                      <p:tavLst>
                                        <p:tav tm="0">
                                          <p:val>
                                            <p:strVal val="#ppt_y"/>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528736" y="513172"/>
            <a:ext cx="12889432" cy="1945581"/>
          </a:xfrm>
          <a:prstGeom prst="rect">
            <a:avLst/>
          </a:prstGeom>
        </p:spPr>
      </p:pic>
      <p:sp>
        <p:nvSpPr>
          <p:cNvPr id="26" name="TextBox 25"/>
          <p:cNvSpPr txBox="1"/>
          <p:nvPr/>
        </p:nvSpPr>
        <p:spPr>
          <a:xfrm>
            <a:off x="1012501" y="562176"/>
            <a:ext cx="9911205" cy="1754326"/>
          </a:xfrm>
          <a:prstGeom prst="rect">
            <a:avLst/>
          </a:prstGeom>
          <a:noFill/>
        </p:spPr>
        <p:txBody>
          <a:bodyPr wrap="square" rtlCol="0">
            <a:spAutoFit/>
          </a:bodyPr>
          <a:lstStyle/>
          <a:p>
            <a:pPr lvl="0" eaLnBrk="1" fontAlgn="auto" hangingPunct="1">
              <a:spcBef>
                <a:spcPts val="0"/>
              </a:spcBef>
              <a:spcAft>
                <a:spcPts val="0"/>
              </a:spcAft>
              <a:defRPr/>
            </a:pPr>
            <a:r>
              <a:rPr kumimoji="0" lang="en-US" sz="3600" i="0" u="none" strike="noStrike" kern="1200" cap="none" spc="0" normalizeH="0" baseline="0" noProof="0" dirty="0" smtClean="0">
                <a:ln>
                  <a:noFill/>
                </a:ln>
                <a:solidFill>
                  <a:srgbClr val="FF0000"/>
                </a:solidFill>
                <a:effectLst/>
                <a:uLnTx/>
                <a:uFillTx/>
                <a:latin typeface="UTM Avo" panose="02040603050506020204" pitchFamily="18" charset="0"/>
                <a:ea typeface="Cambria" panose="02040503050406030204" pitchFamily="18" charset="0"/>
              </a:rPr>
              <a:t>1.Trong</a:t>
            </a:r>
            <a:r>
              <a:rPr kumimoji="0" lang="en-US" sz="3600" i="0" u="none" strike="noStrike" kern="1200" cap="none" spc="0" normalizeH="0" noProof="0" dirty="0" smtClean="0">
                <a:ln>
                  <a:noFill/>
                </a:ln>
                <a:solidFill>
                  <a:srgbClr val="FF0000"/>
                </a:solidFill>
                <a:effectLst/>
                <a:uLnTx/>
                <a:uFillTx/>
                <a:latin typeface="UTM Avo" panose="02040603050506020204" pitchFamily="18" charset="0"/>
                <a:ea typeface="Cambria" panose="02040503050406030204" pitchFamily="18" charset="0"/>
              </a:rPr>
              <a:t> câu chuyện “Người cô của bé Hương”, Vì sao Hương lúng túng khi được hỏi về cô Thu</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a:t>
            </a:r>
            <a:endParaRPr kumimoji="0" lang="en-US" sz="360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endParaRPr>
          </a:p>
        </p:txBody>
      </p:sp>
      <p:grpSp>
        <p:nvGrpSpPr>
          <p:cNvPr id="29" name="Group 28"/>
          <p:cNvGrpSpPr/>
          <p:nvPr/>
        </p:nvGrpSpPr>
        <p:grpSpPr>
          <a:xfrm>
            <a:off x="290839" y="2933130"/>
            <a:ext cx="8323074" cy="4789573"/>
            <a:chOff x="3635365" y="2648284"/>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75043" y="2308606"/>
              <a:ext cx="4789573" cy="5468930"/>
            </a:xfrm>
            <a:prstGeom prst="rect">
              <a:avLst/>
            </a:prstGeom>
          </p:spPr>
        </p:pic>
        <p:sp>
          <p:nvSpPr>
            <p:cNvPr id="28" name="TextBox 27"/>
            <p:cNvSpPr txBox="1"/>
            <p:nvPr/>
          </p:nvSpPr>
          <p:spPr>
            <a:xfrm>
              <a:off x="4396036" y="4405690"/>
              <a:ext cx="3748277" cy="954107"/>
            </a:xfrm>
            <a:prstGeom prst="rect">
              <a:avLst/>
            </a:prstGeom>
            <a:noFill/>
          </p:spPr>
          <p:txBody>
            <a:bodyPr wrap="square" rtlCol="0">
              <a:spAutoFit/>
            </a:bodyPr>
            <a:lstStyle/>
            <a:p>
              <a:pPr algn="ctr" eaLnBrk="1" fontAlgn="auto" hangingPunct="1">
                <a:spcBef>
                  <a:spcPts val="0"/>
                </a:spcBef>
                <a:spcAft>
                  <a:spcPts val="0"/>
                </a:spcAft>
                <a:defRPr/>
              </a:pPr>
              <a:r>
                <a:rPr kumimoji="0" lang="en-US" altLang="en-US" sz="2800" b="0" i="0" u="none" strike="noStrike" kern="1200" cap="none" spc="0" normalizeH="0" baseline="0" noProof="0" dirty="0">
                  <a:ln>
                    <a:noFill/>
                  </a:ln>
                  <a:solidFill>
                    <a:srgbClr val="7030A0"/>
                  </a:solidFill>
                  <a:effectLst/>
                  <a:uLnTx/>
                  <a:uFillTx/>
                  <a:latin typeface="UTM Avo" panose="02040603050506020204" pitchFamily="18" charset="0"/>
                  <a:cs typeface="Calibri" panose="020F0502020204030204" pitchFamily="34" charset="0"/>
                </a:rPr>
                <a:t>- </a:t>
              </a:r>
              <a:r>
                <a:rPr lang="en-US" sz="2800" dirty="0" smtClean="0">
                  <a:solidFill>
                    <a:srgbClr val="7030A0"/>
                  </a:solidFill>
                  <a:latin typeface="UTM Avo" panose="02040603050506020204" pitchFamily="18" charset="0"/>
                  <a:cs typeface="Times New Roman" pitchFamily="18" charset="0"/>
                </a:rPr>
                <a:t>Vì lâu lắm rồi Hương không liên lạc với cô.</a:t>
              </a:r>
              <a:endParaRPr kumimoji="0" lang="en-US" sz="66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5062" y="1018196"/>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96012" y="79556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4973" y="350440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564"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12712" y="257908"/>
            <a:ext cx="13033448" cy="2062670"/>
          </a:xfrm>
          <a:prstGeom prst="rect">
            <a:avLst/>
          </a:prstGeom>
        </p:spPr>
      </p:pic>
      <p:sp>
        <p:nvSpPr>
          <p:cNvPr id="26" name="TextBox 25"/>
          <p:cNvSpPr txBox="1"/>
          <p:nvPr/>
        </p:nvSpPr>
        <p:spPr>
          <a:xfrm>
            <a:off x="1189826" y="623458"/>
            <a:ext cx="9845019" cy="1200329"/>
          </a:xfrm>
          <a:prstGeom prst="rect">
            <a:avLst/>
          </a:prstGeom>
          <a:noFill/>
        </p:spPr>
        <p:txBody>
          <a:bodyPr wrap="square" rtlCol="0">
            <a:spAutoFit/>
          </a:bodyPr>
          <a:lstStyle/>
          <a:p>
            <a:pPr lvl="0" algn="ctr" eaLnBrk="1" fontAlgn="auto" hangingPunct="1">
              <a:spcBef>
                <a:spcPts val="0"/>
              </a:spcBef>
              <a:spcAft>
                <a:spcPts val="0"/>
              </a:spcAf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2. </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Sau lần trò chuyện với các bạn Hương đã làm gì?</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312712" y="2757798"/>
            <a:ext cx="11092636" cy="3989237"/>
            <a:chOff x="382927" y="2757798"/>
            <a:chExt cx="8901243" cy="3989237"/>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2838930" y="301795"/>
              <a:ext cx="3989237" cy="8901243"/>
            </a:xfrm>
            <a:prstGeom prst="rect">
              <a:avLst/>
            </a:prstGeom>
          </p:spPr>
        </p:pic>
        <p:sp>
          <p:nvSpPr>
            <p:cNvPr id="28" name="TextBox 27"/>
            <p:cNvSpPr txBox="1"/>
            <p:nvPr/>
          </p:nvSpPr>
          <p:spPr>
            <a:xfrm>
              <a:off x="1416472" y="3938005"/>
              <a:ext cx="6605898" cy="1446550"/>
            </a:xfrm>
            <a:prstGeom prst="rect">
              <a:avLst/>
            </a:prstGeom>
            <a:noFill/>
          </p:spPr>
          <p:txBody>
            <a:bodyPr wrap="square" rtlCol="0">
              <a:spAutoFit/>
            </a:bodyPr>
            <a:lstStyle/>
            <a:p>
              <a:pPr algn="ctr"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i="1" dirty="0">
                  <a:solidFill>
                    <a:srgbClr val="7030A0"/>
                  </a:solidFill>
                  <a:latin typeface="UTM Avo" panose="02040603050506020204" pitchFamily="18" charset="0"/>
                  <a:ea typeface="Times New Roman" panose="02020603050405020304" pitchFamily="18" charset="0"/>
                </a:rPr>
                <a:t>- </a:t>
              </a:r>
              <a:r>
                <a:rPr lang="en-US" sz="2800" dirty="0" smtClean="0">
                  <a:solidFill>
                    <a:srgbClr val="7030A0"/>
                  </a:solidFill>
                  <a:latin typeface="UTM Avo" panose="02040603050506020204" pitchFamily="18" charset="0"/>
                  <a:ea typeface="Times New Roman" panose="02020603050405020304" pitchFamily="18" charset="0"/>
                </a:rPr>
                <a:t>Sau lần trò chuyện với các bạn, Hương đã viết thư cho cô Thu nhưng không gửi đi vì không biết địa chỉ.</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9328599" y="2649102"/>
            <a:ext cx="2863401" cy="5184624"/>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9720" y="104783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0493" y="-70616"/>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96" y="3011025"/>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051" y="-568570"/>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398472" cy="1077218"/>
          </a:xfrm>
          <a:prstGeom prst="rect">
            <a:avLst/>
          </a:prstGeom>
          <a:noFill/>
        </p:spPr>
        <p:txBody>
          <a:bodyPr wrap="square" rtlCol="0">
            <a:spAutoFit/>
          </a:bodyPr>
          <a:lstStyle/>
          <a:p>
            <a:pPr lvl="0" algn="ctr" eaLnBrk="1" fontAlgn="auto" hangingPunct="1">
              <a:spcBef>
                <a:spcPts val="0"/>
              </a:spcBef>
              <a:spcAft>
                <a:spcPts val="0"/>
              </a:spcAft>
              <a:defRPr/>
            </a:pPr>
            <a:r>
              <a:rPr lang="en-US" sz="3200" dirty="0">
                <a:solidFill>
                  <a:srgbClr val="FF0000"/>
                </a:solidFill>
                <a:latin typeface="UTM Avo" panose="02040603050506020204" pitchFamily="18" charset="0"/>
                <a:ea typeface="Cambria" panose="02040503050406030204" pitchFamily="18" charset="0"/>
              </a:rPr>
              <a:t>3. </a:t>
            </a:r>
            <a:r>
              <a:rPr lang="en-US" sz="32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Khi nhận được lá thư của Hương, cô Thu cảm thấy như thế nào?</a:t>
            </a:r>
            <a:endParaRPr lang="en-US" sz="3200" dirty="0">
              <a:solidFill>
                <a:srgbClr val="FF0000"/>
              </a:solidFill>
              <a:latin typeface="UTM Avo" panose="02040603050506020204" pitchFamily="18" charset="0"/>
              <a:ea typeface="Cambria" panose="02040503050406030204" pitchFamily="18" charset="0"/>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7" y="3558266"/>
              <a:ext cx="5464752" cy="1446550"/>
            </a:xfrm>
            <a:prstGeom prst="rect">
              <a:avLst/>
            </a:prstGeom>
            <a:noFill/>
          </p:spPr>
          <p:txBody>
            <a:bodyPr wrap="square" rtlCol="0">
              <a:spAutoFit/>
            </a:bodyPr>
            <a:lstStyle/>
            <a:p>
              <a:pPr lvl="0" algn="just"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dirty="0" smtClean="0">
                  <a:solidFill>
                    <a:srgbClr val="7030A0"/>
                  </a:solidFill>
                  <a:latin typeface="UTM Avo" panose="02040603050506020204" pitchFamily="18" charset="0"/>
                  <a:cs typeface="Times New Roman" panose="02020603050405020304" pitchFamily="18" charset="0"/>
                </a:rPr>
                <a:t>Cô rất vui và cảm động vì cô đã không gặp Hương từ ngày còn nhỏ nhưng Hương vẫn luôn nghĩ về cô với một hình tượng tốt đẹp.</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373" y="3310983"/>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1221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4. </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Qua câu</a:t>
            </a:r>
            <a:r>
              <a:rPr kumimoji="0" lang="en-US" sz="3200" b="0" i="0" u="none" strike="noStrike" kern="0" cap="none" spc="0" normalizeH="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 chuyện em nghĩ sao về mối quan hệ họ hàng</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a:t>
            </a:r>
            <a:endPar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8" y="3631854"/>
              <a:ext cx="5464752" cy="2246769"/>
            </a:xfrm>
            <a:prstGeom prst="rect">
              <a:avLst/>
            </a:prstGeom>
            <a:noFill/>
          </p:spPr>
          <p:txBody>
            <a:bodyPr wrap="square" rtlCol="0">
              <a:spAutoFit/>
            </a:bodyPr>
            <a:lstStyle/>
            <a:p>
              <a:pPr algn="just" eaLnBrk="1" fontAlgn="auto" hangingPunct="1">
                <a:spcBef>
                  <a:spcPts val="0"/>
                </a:spcBef>
                <a:spcAft>
                  <a:spcPts val="0"/>
                </a:spcAft>
                <a:defRPr/>
              </a:pPr>
              <a:r>
                <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rPr>
                <a:t>- </a:t>
              </a:r>
              <a:r>
                <a:rPr lang="en-US" sz="2800" noProof="0" dirty="0" smtClean="0">
                  <a:solidFill>
                    <a:srgbClr val="7030A0"/>
                  </a:solidFill>
                  <a:latin typeface="UTM Avo" panose="02040603050506020204" pitchFamily="18" charset="0"/>
                  <a:cs typeface="Times New Roman" pitchFamily="18" charset="0"/>
                </a:rPr>
                <a:t>giữa những người trong họ hàng có chung tổ tiên, nguồn cội vì vậy thường có tình cảm yêu thương, gắn bó, bền chặt. Chúng ta cần dành tình yêu thương và quan tâm tới những người trong họ hàng của mình.</a:t>
              </a:r>
              <a:endParaRPr lang="en-US" sz="2800" dirty="0">
                <a:solidFill>
                  <a:srgbClr val="7030A0"/>
                </a:solidFill>
                <a:latin typeface="UTM Avo" panose="0204060305050602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9290" y="254320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274538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1412775"/>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1847528" y="2924944"/>
            <a:ext cx="8784976" cy="1569660"/>
          </a:xfrm>
          <a:prstGeom prst="rect">
            <a:avLst/>
          </a:prstGeom>
          <a:noFill/>
        </p:spPr>
        <p:txBody>
          <a:bodyPr wrap="square">
            <a:spAutoFit/>
          </a:bodyPr>
          <a:lstStyle/>
          <a:p>
            <a:pPr defTabSz="1219170">
              <a:buClr>
                <a:srgbClr val="E6FFFD"/>
              </a:buClr>
            </a:pP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Hoạt động 1: Nghe </a:t>
            </a: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và kể lại </a:t>
            </a: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chuyện</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3707</TotalTime>
  <Words>685</Words>
  <PresentationFormat>Widescreen</PresentationFormat>
  <Paragraphs>54</Paragraphs>
  <Slides>22</Slides>
  <Notes>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#9Slide07 HoneyCream</vt:lpstr>
      <vt:lpstr>#9Slide07 IcielStormtrooper</vt:lpstr>
      <vt:lpstr>Arial</vt:lpstr>
      <vt:lpstr>Arial-Rounded</vt:lpstr>
      <vt:lpstr>Calibri</vt:lpstr>
      <vt:lpstr>Calibri Light</vt:lpstr>
      <vt:lpstr>Cambria</vt:lpstr>
      <vt:lpstr>Times New Roman</vt:lpstr>
      <vt:lpstr>UTM Aco</vt:lpstr>
      <vt:lpstr>UTM Avo</vt:lpstr>
      <vt:lpstr>UTM Flamenco</vt:lpstr>
      <vt:lpstr>Default Design</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2013-10-28T09:13:32Z</dcterms:created>
  <dcterms:modified xsi:type="dcterms:W3CDTF">2023-09-12T16:30:10Z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