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7" r:id="rId4"/>
    <p:sldId id="269" r:id="rId6"/>
    <p:sldId id="285" r:id="rId7"/>
    <p:sldId id="281" r:id="rId8"/>
    <p:sldId id="282" r:id="rId9"/>
    <p:sldId id="258" r:id="rId10"/>
    <p:sldId id="284" r:id="rId11"/>
    <p:sldId id="259" r:id="rId12"/>
    <p:sldId id="262" r:id="rId13"/>
    <p:sldId id="287" r:id="rId14"/>
    <p:sldId id="288" r:id="rId15"/>
    <p:sldId id="289" r:id="rId16"/>
    <p:sldId id="290" r:id="rId17"/>
    <p:sldId id="291" r:id="rId18"/>
    <p:sldId id="292" r:id="rId19"/>
    <p:sldId id="293" r:id="rId20"/>
    <p:sldId id="300" r:id="rId21"/>
    <p:sldId id="264" r:id="rId22"/>
    <p:sldId id="302" r:id="rId23"/>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E52B21-4CC2-446B-83A2-B0F7941A99A4}"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BE02775-1936-4D0F-9AD0-951ABB62C03C}" type="slidenum">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163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solidFill>
                  <a:srgbClr val="000000"/>
                </a:solidFill>
                <a:latin typeface="等线"/>
                <a:ea typeface="SimSun" panose="02010600030101010101" pitchFamily="2" charset="-122"/>
              </a:rPr>
            </a:fld>
            <a:endParaRPr lang="zh-CN" altLang="en-US" sz="1200" dirty="0">
              <a:solidFill>
                <a:srgbClr val="000000"/>
              </a:solidFill>
              <a:latin typeface="等线"/>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163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solidFill>
                  <a:srgbClr val="000000"/>
                </a:solidFill>
                <a:latin typeface="等线"/>
                <a:ea typeface="SimSun" panose="02010600030101010101" pitchFamily="2" charset="-122"/>
              </a:rPr>
            </a:fld>
            <a:endParaRPr lang="zh-CN" altLang="en-US" sz="1200" dirty="0">
              <a:solidFill>
                <a:srgbClr val="000000"/>
              </a:solidFill>
              <a:latin typeface="等线"/>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x-none"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2055" name="文本框 6"/>
          <p:cNvSpPr txBox="1">
            <a:spLocks noChangeArrowheads="1"/>
          </p:cNvSpPr>
          <p:nvPr/>
        </p:nvSpPr>
        <p:spPr bwMode="auto">
          <a:xfrm>
            <a:off x="4318000" y="2971800"/>
            <a:ext cx="355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lvl="0" eaLnBrk="1" hangingPunct="1"/>
            <a:r>
              <a:rPr lang="zh-CN" altLang="en-US" sz="300" dirty="0">
                <a:solidFill>
                  <a:srgbClr val="F2F2F2"/>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rgbClr val="F2F2F2"/>
                </a:solidFill>
                <a:latin typeface="Microsoft YaHei" panose="020B0503020204020204" pitchFamily="34" charset="-122"/>
                <a:ea typeface="Microsoft YaHei" panose="020B0503020204020204" pitchFamily="34" charset="-122"/>
                <a:sym typeface="+mn-ea"/>
              </a:rPr>
              <a:t>PPT</a:t>
            </a:r>
            <a:r>
              <a:rPr lang="zh-CN" altLang="en-US" sz="300" dirty="0">
                <a:solidFill>
                  <a:srgbClr val="F2F2F2"/>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rgbClr val="F2F2F2"/>
              </a:solidFill>
              <a:latin typeface="Microsoft YaHei" panose="020B0503020204020204" pitchFamily="34" charset="-122"/>
              <a:ea typeface="Microsoft YaHei" panose="020B0503020204020204" pitchFamily="34" charset="-122"/>
              <a:sym typeface="+mn-ea"/>
            </a:endParaRPr>
          </a:p>
          <a:p>
            <a:pPr lvl="0" eaLnBrk="1" hangingPunct="1"/>
            <a:r>
              <a:rPr lang="en-US" altLang="zh-CN" sz="600" dirty="0">
                <a:solidFill>
                  <a:srgbClr val="F2F2F2"/>
                </a:solidFill>
                <a:latin typeface="Microsoft YaHei" panose="020B0503020204020204" pitchFamily="34" charset="-122"/>
                <a:ea typeface="Microsoft YaHei" panose="020B0503020204020204" pitchFamily="34" charset="-122"/>
                <a:sym typeface="+mn-ea"/>
              </a:rPr>
              <a:t>ibaotu.com</a:t>
            </a:r>
            <a:endParaRPr lang="en-US" altLang="zh-CN" sz="600" dirty="0">
              <a:solidFill>
                <a:srgbClr val="F2F2F2"/>
              </a:solidFill>
              <a:latin typeface="Microsoft YaHei" panose="020B0503020204020204" pitchFamily="34" charset="-122"/>
              <a:ea typeface="Microsoft YaHei"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image" Target="../media/image5.png"/><Relationship Id="rId6" Type="http://schemas.openxmlformats.org/officeDocument/2006/relationships/tags" Target="../tags/tag1.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file:///C:\Users\HP\AppData\Local\Temp\wps\INetCache\07b98eb47e1aaf17a94ffa05203f403d" TargetMode="Externa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1.jpeg"/><Relationship Id="rId6" Type="http://schemas.openxmlformats.org/officeDocument/2006/relationships/image" Target="file:///C:\Users\HP\AppData\Local\Temp\wps\INetCache\07b98eb47e1aaf17a94ffa05203f403d" TargetMode="Externa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2.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65100" y="0"/>
            <a:ext cx="2901950" cy="6858000"/>
          </a:xfrm>
          <a:prstGeom prst="rect">
            <a:avLst/>
          </a:prstGeom>
          <a:noFill/>
          <a:ln w="9525">
            <a:noFill/>
          </a:ln>
        </p:spPr>
      </p:pic>
      <p:pic>
        <p:nvPicPr>
          <p:cNvPr id="7173" name="图片 7"/>
          <p:cNvPicPr>
            <a:picLocks noChangeAspect="1"/>
          </p:cNvPicPr>
          <p:nvPr/>
        </p:nvPicPr>
        <p:blipFill>
          <a:blip r:embed="rId3"/>
          <a:stretch>
            <a:fillRect/>
          </a:stretch>
        </p:blipFill>
        <p:spPr>
          <a:xfrm>
            <a:off x="10155238" y="657225"/>
            <a:ext cx="431800" cy="439738"/>
          </a:xfrm>
          <a:prstGeom prst="rect">
            <a:avLst/>
          </a:prstGeom>
          <a:noFill/>
          <a:ln w="9525">
            <a:noFill/>
          </a:ln>
        </p:spPr>
      </p:pic>
      <p:sp>
        <p:nvSpPr>
          <p:cNvPr id="2" name="TextBox 1"/>
          <p:cNvSpPr txBox="1"/>
          <p:nvPr/>
        </p:nvSpPr>
        <p:spPr>
          <a:xfrm>
            <a:off x="2296160" y="508953"/>
            <a:ext cx="9023350" cy="286131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B</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i 10:  CƯỜI MÌNH, CƯỜI NGƯỜI</a:t>
            </a:r>
            <a:endParaRPr lang="en-US" altLang="en-US" sz="3600" b="1" dirty="0">
              <a:solidFill>
                <a:srgbClr val="FF000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endParaRPr lang="en-US" altLang="en-US" sz="1800" dirty="0"/>
          </a:p>
          <a:p>
            <a:pPr marL="0" lvl="0" indent="0" eaLnBrk="1" hangingPunct="1">
              <a:lnSpc>
                <a:spcPct val="100000"/>
              </a:lnSpc>
              <a:spcBef>
                <a:spcPct val="0"/>
              </a:spcBef>
              <a:buFontTx/>
              <a:buNone/>
            </a:pPr>
            <a:endParaRPr lang="en-US" altLang="en-US" sz="1800" dirty="0"/>
          </a:p>
          <a:p>
            <a:pPr marL="0" lvl="0" indent="0" eaLnBrk="1" hangingPunct="1">
              <a:lnSpc>
                <a:spcPct val="100000"/>
              </a:lnSpc>
              <a:spcBef>
                <a:spcPct val="0"/>
              </a:spcBef>
              <a:buFontTx/>
              <a:buNone/>
            </a:pPr>
            <a:r>
              <a:rPr lang="en-US" altLang="en-US" sz="1800" dirty="0"/>
              <a:t>   </a:t>
            </a:r>
            <a:r>
              <a:rPr lang="en-US" altLang="en-US" sz="3600" dirty="0">
                <a:solidFill>
                  <a:srgbClr val="00B050"/>
                </a:solidFill>
                <a:latin typeface="Times New Roman" panose="02020603050405020304" pitchFamily="18" charset="0"/>
                <a:cs typeface="Times New Roman" panose="02020603050405020304" pitchFamily="18" charset="0"/>
              </a:rPr>
              <a:t>Đọc kết nối chủ điểm:</a:t>
            </a:r>
            <a:endParaRPr lang="en-US" altLang="en-US" sz="3600" dirty="0">
              <a:solidFill>
                <a:srgbClr val="00B05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HIỂU RÕ BẢN THÂN</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4427538" y="3370263"/>
            <a:ext cx="5319712"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(Tác giả: THOMAS ARMSTRONG</a:t>
            </a: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pic>
        <p:nvPicPr>
          <p:cNvPr id="3" name="图片 306"/>
          <p:cNvPicPr>
            <a:picLocks noChangeAspect="1"/>
          </p:cNvPicPr>
          <p:nvPr/>
        </p:nvPicPr>
        <p:blipFill>
          <a:blip r:embed="rId4"/>
          <a:stretch>
            <a:fillRect/>
          </a:stretch>
        </p:blipFill>
        <p:spPr>
          <a:xfrm rot="979591">
            <a:off x="295275" y="3782060"/>
            <a:ext cx="3624263" cy="26193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pic>
        <p:nvPicPr>
          <p:cNvPr id="1026" name="Picture 2" descr="https://tse1.mm.bing.net/th?id=OIP.nIHOKkdY6uRBpAXatdVyawHaFh&amp;pid=Api&amp;P=0&amp;w=228&amp;h=170"/>
          <p:cNvPicPr>
            <a:picLocks noChangeAspect="1"/>
          </p:cNvPicPr>
          <p:nvPr/>
        </p:nvPicPr>
        <p:blipFill>
          <a:blip r:embed="rId3"/>
          <a:stretch>
            <a:fillRect/>
          </a:stretch>
        </p:blipFill>
        <p:spPr>
          <a:xfrm>
            <a:off x="284798" y="425450"/>
            <a:ext cx="2171700" cy="1619250"/>
          </a:xfrm>
          <a:prstGeom prst="rect">
            <a:avLst/>
          </a:prstGeom>
          <a:noFill/>
          <a:ln w="9525">
            <a:noFill/>
          </a:ln>
        </p:spPr>
      </p:pic>
      <p:sp>
        <p:nvSpPr>
          <p:cNvPr id="10" name="TextBox 9"/>
          <p:cNvSpPr txBox="1"/>
          <p:nvPr/>
        </p:nvSpPr>
        <p:spPr>
          <a:xfrm>
            <a:off x="4071938" y="2541588"/>
            <a:ext cx="710247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2596515" y="1629410"/>
          <a:ext cx="9199245" cy="2987040"/>
        </p:xfrm>
        <a:graphic>
          <a:graphicData uri="http://schemas.openxmlformats.org/drawingml/2006/table">
            <a:tbl>
              <a:tblPr firstRow="1" bandRow="1">
                <a:tableStyleId>{5940675A-B579-460E-94D1-54222C63F5DA}</a:tableStyleId>
              </a:tblPr>
              <a:tblGrid>
                <a:gridCol w="1148715"/>
                <a:gridCol w="4589145"/>
                <a:gridCol w="3461385"/>
              </a:tblGrid>
              <a:tr h="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1</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Tác giả quan niệm như thế nào về “ quá trình hiểu rõ bản thân”?</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Liệt kê một số câu hỏi dùng để tự đánh giá bản thân mà em yêu thích trong văn bản.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charRg st="0" end="62"/>
                                            </p:txEl>
                                          </p:spTgt>
                                        </p:tgtEl>
                                        <p:attrNameLst>
                                          <p:attrName>style.visibility</p:attrName>
                                        </p:attrNameLst>
                                      </p:cBhvr>
                                      <p:to>
                                        <p:strVal val="visible"/>
                                      </p:to>
                                    </p:set>
                                    <p:animEffect transition="in" filter="circle(in)">
                                      <p:cBhvr>
                                        <p:cTn id="12" dur="2000"/>
                                        <p:tgtEl>
                                          <p:spTgt spid="10">
                                            <p:txEl>
                                              <p:charRg st="0" end="6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1790" y="36322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4071938" y="2541588"/>
            <a:ext cx="710247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448945" y="823595"/>
          <a:ext cx="11548745" cy="6139815"/>
        </p:xfrm>
        <a:graphic>
          <a:graphicData uri="http://schemas.openxmlformats.org/drawingml/2006/table">
            <a:tbl>
              <a:tblPr firstRow="1" bandRow="1">
                <a:tableStyleId>{5940675A-B579-460E-94D1-54222C63F5DA}</a:tableStyleId>
              </a:tblPr>
              <a:tblGrid>
                <a:gridCol w="1196975"/>
                <a:gridCol w="7689850"/>
                <a:gridCol w="2661920"/>
              </a:tblGrid>
              <a:tr h="85344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53105">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Em có đồng tình với lời khuyên của tác giả: “ Tuy nhiên, đừng trả lời câu hỏi một lần rồi bỏ quên chúng. Hãy đặt ra các câu hỏi giống nhau tại những thời điểm khác nhau của cuộc sống- một tháng, sáu tháng tính từ thời điểm hiện tại, hay thời điểm bắt đầu năm học mới”? Hãy lí giải câu trả lời của em.</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3270">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Chỉ khi nhận thức rõ về bản thân, chúng ta mới có thể “cười mình”. Theo em, ngoài việc tự trả lời những câu hỏi như văn bản gợi ý, chúng ta có thể làm gì để hiểu bản thân rõ hơn?</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charRg st="0" end="62"/>
                                            </p:txEl>
                                          </p:spTgt>
                                        </p:tgtEl>
                                        <p:attrNameLst>
                                          <p:attrName>style.visibility</p:attrName>
                                        </p:attrNameLst>
                                      </p:cBhvr>
                                      <p:to>
                                        <p:strVal val="visible"/>
                                      </p:to>
                                    </p:set>
                                    <p:animEffect transition="in" filter="circle(in)">
                                      <p:cBhvr>
                                        <p:cTn id="7" dur="2000"/>
                                        <p:tgtEl>
                                          <p:spTgt spid="10">
                                            <p:txEl>
                                              <p:charRg st="0" end="6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1938" y="1646238"/>
            <a:ext cx="7702550" cy="1076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1. Quan niệm của tác giả về “ quá trình hiểu rõ bản thân”</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1535113" y="1438275"/>
            <a:ext cx="2171700" cy="1619250"/>
          </a:xfrm>
          <a:prstGeom prst="rect">
            <a:avLst/>
          </a:prstGeom>
          <a:noFill/>
          <a:ln w="9525">
            <a:noFill/>
          </a:ln>
        </p:spPr>
      </p:pic>
      <p:sp>
        <p:nvSpPr>
          <p:cNvPr id="10" name="TextBox 9"/>
          <p:cNvSpPr txBox="1"/>
          <p:nvPr/>
        </p:nvSpPr>
        <p:spPr>
          <a:xfrm>
            <a:off x="4071938" y="2854008"/>
            <a:ext cx="7102475" cy="22453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Theo tác giả, “quá trình hiểu rõ bản thân” cũng giống như việc khám phá mình là ai, mình yêu hay ghét điều gì, cảm nhận cuộc sống như thế nào, tin và ủng hộ điều gì và mình có thể làm gì cho thế giới này.</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07130" y="1646555"/>
            <a:ext cx="848423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2. Một số câu hỏi dùng để tự đánh giá bản thân.</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1535113" y="1438275"/>
            <a:ext cx="2171700" cy="1619250"/>
          </a:xfrm>
          <a:prstGeom prst="rect">
            <a:avLst/>
          </a:prstGeom>
          <a:noFill/>
          <a:ln w="9525">
            <a:noFill/>
          </a:ln>
        </p:spPr>
      </p:pic>
      <p:sp>
        <p:nvSpPr>
          <p:cNvPr id="10" name="TextBox 9"/>
          <p:cNvSpPr txBox="1"/>
          <p:nvPr/>
        </p:nvSpPr>
        <p:spPr>
          <a:xfrm>
            <a:off x="3771265" y="2230120"/>
            <a:ext cx="8094345" cy="39693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Năng khiếu nổi bật nhất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Hi vọng và ước mơ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Điều gì làm bạn hạnh phúc?</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Bạn thật sự muốn học điều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Mục tiêu hiện tại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Mục tiêu tương lai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-Bạn đã học được những gì từ trải nghiệm của bản thân?</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Hiện tại bạn cảm thấy như thế nào? Tại sao lại như vậy?</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amond(in)">
                                      <p:cBhvr>
                                        <p:cTn id="20" dur="2000"/>
                                        <p:tgtEl>
                                          <p:spTgt spid="10">
                                            <p:txEl>
                                              <p:pRg st="0" end="0"/>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diamond(in)">
                                      <p:cBhvr>
                                        <p:cTn id="23" dur="2000"/>
                                        <p:tgtEl>
                                          <p:spTgt spid="10">
                                            <p:txEl>
                                              <p:pRg st="1" end="1"/>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diamond(in)">
                                      <p:cBhvr>
                                        <p:cTn id="26" dur="2000"/>
                                        <p:tgtEl>
                                          <p:spTgt spid="10">
                                            <p:txEl>
                                              <p:pRg st="2" end="2"/>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diamond(in)">
                                      <p:cBhvr>
                                        <p:cTn id="29" dur="2000"/>
                                        <p:tgtEl>
                                          <p:spTgt spid="10">
                                            <p:txEl>
                                              <p:pRg st="3" end="3"/>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diamond(in)">
                                      <p:cBhvr>
                                        <p:cTn id="32" dur="2000"/>
                                        <p:tgtEl>
                                          <p:spTgt spid="10">
                                            <p:txEl>
                                              <p:pRg st="4" end="4"/>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diamond(in)">
                                      <p:cBhvr>
                                        <p:cTn id="35" dur="2000"/>
                                        <p:tgtEl>
                                          <p:spTgt spid="10">
                                            <p:txEl>
                                              <p:pRg st="5" end="5"/>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10">
                                            <p:txEl>
                                              <p:pRg st="6" end="6"/>
                                            </p:txEl>
                                          </p:spTgt>
                                        </p:tgtEl>
                                        <p:attrNameLst>
                                          <p:attrName>style.visibility</p:attrName>
                                        </p:attrNameLst>
                                      </p:cBhvr>
                                      <p:to>
                                        <p:strVal val="visible"/>
                                      </p:to>
                                    </p:set>
                                    <p:animEffect transition="in" filter="diamond(in)">
                                      <p:cBhvr>
                                        <p:cTn id="38" dur="2000"/>
                                        <p:tgtEl>
                                          <p:spTgt spid="10">
                                            <p:txEl>
                                              <p:pRg st="6" end="6"/>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animEffect transition="in" filter="diamond(in)">
                                      <p:cBhvr>
                                        <p:cTn id="41" dur="2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07130" y="1646555"/>
            <a:ext cx="848423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3. Ý kiến về lời khuyên của tác giả .</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705168" y="1007110"/>
            <a:ext cx="2171700" cy="1619250"/>
          </a:xfrm>
          <a:prstGeom prst="rect">
            <a:avLst/>
          </a:prstGeom>
          <a:noFill/>
          <a:ln w="9525">
            <a:noFill/>
          </a:ln>
        </p:spPr>
      </p:pic>
      <p:sp>
        <p:nvSpPr>
          <p:cNvPr id="10" name="TextBox 9"/>
          <p:cNvSpPr txBox="1"/>
          <p:nvPr/>
        </p:nvSpPr>
        <p:spPr>
          <a:xfrm>
            <a:off x="3609340" y="2230120"/>
            <a:ext cx="8482330" cy="353822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Đồng tình với lời khuyên của tác giả.</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Vì: Ở những thời điểm khác nhau câu trả lời cho những câu hỏi đó sẽ được mở rộng và nâng cao hơn, sẽ được trả lời cụ thể, rõ ràng hơn và cũng có thể có sự thay đổi. Chúng ta ngày càng trưởng thành hơn, nhận thức của chúng ta về bản thân cũng đầy đủ, sâu sắc hơn. Và vì khám phá bản thân là một quá trình chứ không phải là một câu trả lời ở một thời điểm nhất định.</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1938" y="1646238"/>
            <a:ext cx="770255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4. Thông điệp của văn bản</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284798" y="434975"/>
            <a:ext cx="2171700" cy="1619250"/>
          </a:xfrm>
          <a:prstGeom prst="rect">
            <a:avLst/>
          </a:prstGeom>
          <a:noFill/>
          <a:ln w="9525">
            <a:noFill/>
          </a:ln>
        </p:spPr>
      </p:pic>
      <p:sp>
        <p:nvSpPr>
          <p:cNvPr id="10" name="TextBox 9"/>
          <p:cNvSpPr txBox="1"/>
          <p:nvPr/>
        </p:nvSpPr>
        <p:spPr>
          <a:xfrm>
            <a:off x="3792855" y="2327910"/>
            <a:ext cx="7599680" cy="22453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Chỉ khi nhận thức rõ về bản thân chúng ta mới có thể cười mình. Và khi chúng ta chưa hiểu rõ về bản thân mình thì đừng vội cười người bởi :</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Cười người chớ vội cười lâu</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Cười người hôm trước, hôm sau người cười”</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III. LUYỆN TẬP </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p:nvPr/>
        </p:nvGraphicFramePr>
        <p:xfrm>
          <a:off x="725170" y="1405890"/>
          <a:ext cx="11315700" cy="5547360"/>
        </p:xfrm>
        <a:graphic>
          <a:graphicData uri="http://schemas.openxmlformats.org/drawingml/2006/table">
            <a:tbl>
              <a:tblPr firstRow="1" bandRow="1">
                <a:tableStyleId>{5940675A-B579-460E-94D1-54222C63F5DA}</a:tableStyleId>
              </a:tblPr>
              <a:tblGrid>
                <a:gridCol w="895350"/>
                <a:gridCol w="3032760"/>
                <a:gridCol w="7387590"/>
              </a:tblGrid>
              <a:tr h="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900">
                <a:tc>
                  <a:txBody>
                    <a:bodyPr/>
                    <a:p>
                      <a:pPr indent="0" algn="ctr">
                        <a:buNone/>
                      </a:pPr>
                      <a:r>
                        <a:rPr lang="en-US" sz="2800" b="0">
                          <a:latin typeface="Times New Roman" panose="02020603050405020304" pitchFamily="18" charset="0"/>
                          <a:cs typeface="Times New Roman" panose="02020603050405020304" pitchFamily="18" charset="0"/>
                        </a:rPr>
                        <a:t>1</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Em hãy nêu một số biểu hiện của người chưa hiểu rõ bản thân.</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Kể tên một số bài thơ trào phúng mà em biết.</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2600">
                <a:tc>
                  <a:txBody>
                    <a:bodyPr/>
                    <a:p>
                      <a:pPr indent="0" algn="ctr">
                        <a:buNone/>
                      </a:pPr>
                      <a:r>
                        <a:rPr lang="en-US" sz="2800" b="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Theo em, hiểu rõ bản thân có ý nghĩa như thế nào?</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III. LUYỆN TẬP </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p:nvPr/>
        </p:nvGraphicFramePr>
        <p:xfrm>
          <a:off x="725170" y="1405890"/>
          <a:ext cx="11315700" cy="5547360"/>
        </p:xfrm>
        <a:graphic>
          <a:graphicData uri="http://schemas.openxmlformats.org/drawingml/2006/table">
            <a:tbl>
              <a:tblPr firstRow="1" bandRow="1">
                <a:tableStyleId>{5940675A-B579-460E-94D1-54222C63F5DA}</a:tableStyleId>
              </a:tblPr>
              <a:tblGrid>
                <a:gridCol w="895350"/>
                <a:gridCol w="3032760"/>
                <a:gridCol w="7387590"/>
              </a:tblGrid>
              <a:tr h="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900">
                <a:tc>
                  <a:txBody>
                    <a:bodyPr/>
                    <a:p>
                      <a:pPr indent="0" algn="ctr">
                        <a:buNone/>
                      </a:pPr>
                      <a:r>
                        <a:rPr lang="en-US" sz="2800" b="0">
                          <a:latin typeface="Times New Roman" panose="02020603050405020304" pitchFamily="18" charset="0"/>
                          <a:cs typeface="Times New Roman" panose="02020603050405020304" pitchFamily="18" charset="0"/>
                        </a:rPr>
                        <a:t>1</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Em hãy nêu một số biểu hiện của người chưa hiểu rõ bản thân.</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Không biết mình muốn gì, cần gì.</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Không hiểu những việc làm của mình.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Tin những điều mà người khác nói về mình.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Khó khăn khi phải đưa ra quyết định, chọn lựa.</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Không có ước mơ, không có mục tiêu rõ ràng.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Kể tên một số bài thơ trào phúng mà em biết.</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VD: Ngất ngưởng - Nguyễn Công Trứ</a:t>
                      </a:r>
                      <a:endParaRPr lang="en-US" sz="2800" b="0">
                        <a:latin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Khóc Tổng Cóc - Hồ Xuân Hương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Năm mới chúc nhau - Tú Xương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2600">
                <a:tc>
                  <a:txBody>
                    <a:bodyPr/>
                    <a:p>
                      <a:pPr indent="0" algn="ctr">
                        <a:buNone/>
                      </a:pPr>
                      <a:r>
                        <a:rPr lang="en-US" sz="2800" b="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Theo em, hiểu rõ bản thân có ý nghĩa như thế nào?</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Theo em, thấu hiểu bản thân giúp mỗi người xác định được rõ sở trường, năng lực, lí tưởng sống, mục tiêu, ước mơ…để định vị giá trị bản thân mình và để thành công.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15363" name="图片 22"/>
          <p:cNvPicPr>
            <a:picLocks noChangeAspect="1"/>
          </p:cNvPicPr>
          <p:nvPr/>
        </p:nvPicPr>
        <p:blipFill>
          <a:blip r:embed="rId2"/>
          <a:stretch>
            <a:fillRect/>
          </a:stretch>
        </p:blipFill>
        <p:spPr>
          <a:xfrm>
            <a:off x="-109537" y="30163"/>
            <a:ext cx="2900362" cy="6858000"/>
          </a:xfrm>
          <a:prstGeom prst="rect">
            <a:avLst/>
          </a:prstGeom>
          <a:noFill/>
          <a:ln w="9525">
            <a:noFill/>
          </a:ln>
        </p:spPr>
      </p:pic>
      <p:pic>
        <p:nvPicPr>
          <p:cNvPr id="15364" name="图片 301"/>
          <p:cNvPicPr>
            <a:picLocks noChangeAspect="1"/>
          </p:cNvPicPr>
          <p:nvPr/>
        </p:nvPicPr>
        <p:blipFill>
          <a:blip r:embed="rId3"/>
          <a:stretch>
            <a:fillRect/>
          </a:stretch>
        </p:blipFill>
        <p:spPr>
          <a:xfrm rot="-9947933">
            <a:off x="9415463" y="2197100"/>
            <a:ext cx="541337" cy="681038"/>
          </a:xfrm>
          <a:prstGeom prst="rect">
            <a:avLst/>
          </a:prstGeom>
          <a:noFill/>
          <a:ln w="9525">
            <a:noFill/>
          </a:ln>
        </p:spPr>
      </p:pic>
      <p:sp>
        <p:nvSpPr>
          <p:cNvPr id="13" name="任意多边形: 形状 305"/>
          <p:cNvSpPr/>
          <p:nvPr/>
        </p:nvSpPr>
        <p:spPr>
          <a:xfrm flipH="1">
            <a:off x="2153920" y="2820035"/>
            <a:ext cx="8474075" cy="3355975"/>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9BBB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75" b="0" i="0" u="none" strike="noStrike" kern="1200" cap="none" spc="0" normalizeH="0" baseline="0" noProof="0">
              <a:ln>
                <a:noFill/>
              </a:ln>
              <a:solidFill>
                <a:prstClr val="white"/>
              </a:solidFill>
              <a:effectLst/>
              <a:uLnTx/>
              <a:uFillTx/>
              <a:latin typeface="+mn-lt"/>
              <a:ea typeface="+mn-ea"/>
              <a:cs typeface="+mn-cs"/>
            </a:endParaRPr>
          </a:p>
        </p:txBody>
      </p:sp>
      <p:sp>
        <p:nvSpPr>
          <p:cNvPr id="15370" name="Rectangle 19"/>
          <p:cNvSpPr/>
          <p:nvPr/>
        </p:nvSpPr>
        <p:spPr>
          <a:xfrm>
            <a:off x="1981200" y="177800"/>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eart 21"/>
          <p:cNvSpPr/>
          <p:nvPr/>
        </p:nvSpPr>
        <p:spPr>
          <a:xfrm>
            <a:off x="9531350" y="231775"/>
            <a:ext cx="519113" cy="5016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Right Arrow 23"/>
          <p:cNvSpPr/>
          <p:nvPr/>
        </p:nvSpPr>
        <p:spPr>
          <a:xfrm>
            <a:off x="1981200" y="581025"/>
            <a:ext cx="7748588" cy="185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373" name="TextBox 1"/>
          <p:cNvSpPr txBox="1"/>
          <p:nvPr/>
        </p:nvSpPr>
        <p:spPr>
          <a:xfrm>
            <a:off x="5669915" y="1557020"/>
            <a:ext cx="4398963"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solidFill>
                  <a:srgbClr val="FF0000"/>
                </a:solidFill>
                <a:latin typeface="Times New Roman" panose="02020603050405020304" pitchFamily="18" charset="0"/>
                <a:cs typeface="Times New Roman" panose="02020603050405020304" pitchFamily="18" charset="0"/>
              </a:rPr>
              <a:t>IV. VẬN DỤNG</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3161983" y="3467735"/>
            <a:ext cx="6694488" cy="2061210"/>
          </a:xfrm>
          <a:prstGeom prst="rect">
            <a:avLst/>
          </a:prstGeom>
          <a:noFill/>
        </p:spPr>
        <p:txBody>
          <a:bodyPr>
            <a:spAutoFit/>
          </a:bodyPr>
          <a:p>
            <a:pPr algn="just" eaLnBrk="1" hangingPunct="1">
              <a:buNone/>
            </a:pPr>
            <a:r>
              <a:rPr lang="vi-VN" altLang="x-none" sz="3200" dirty="0">
                <a:latin typeface="Times New Roman" panose="02020603050405020304" pitchFamily="18" charset="0"/>
              </a:rPr>
              <a:t>	Trong những câu hỏi dùng để tự đánh giá bản thân mà tác giả đã nêu trong văn bản, em thích nhất câu hỏi nào? Em hãy trả lời câu hỏi đó.</a:t>
            </a:r>
            <a:endParaRPr sz="3200" dirty="0">
              <a:latin typeface="Times New Roman" panose="02020603050405020304" pitchFamily="18" charset="0"/>
              <a:ea typeface="Times New Roman" panose="02020603050405020304" pitchFamily="18" charset="0"/>
            </a:endParaRPr>
          </a:p>
        </p:txBody>
      </p:sp>
      <p:sp>
        <p:nvSpPr>
          <p:cNvPr id="15375" name="AutoShape 2" descr="Hãy lắng nghe với cả trái tim"/>
          <p:cNvSpPr>
            <a:spLocks noChangeAspect="1"/>
          </p:cNvSpPr>
          <p:nvPr/>
        </p:nvSpPr>
        <p:spPr>
          <a:xfrm>
            <a:off x="155575" y="-144462"/>
            <a:ext cx="304800" cy="3048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373">
                                            <p:txEl>
                                              <p:pRg st="0" end="0"/>
                                            </p:txEl>
                                          </p:spTgt>
                                        </p:tgtEl>
                                        <p:attrNameLst>
                                          <p:attrName>style.visibility</p:attrName>
                                        </p:attrNameLst>
                                      </p:cBhvr>
                                      <p:to>
                                        <p:strVal val="visible"/>
                                      </p:to>
                                    </p:set>
                                    <p:animEffect transition="in" filter="diamond(in)">
                                      <p:cBhvr>
                                        <p:cTn id="7" dur="2000"/>
                                        <p:tgtEl>
                                          <p:spTgt spid="153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15363" name="图片 22"/>
          <p:cNvPicPr>
            <a:picLocks noChangeAspect="1"/>
          </p:cNvPicPr>
          <p:nvPr/>
        </p:nvPicPr>
        <p:blipFill>
          <a:blip r:embed="rId2"/>
          <a:stretch>
            <a:fillRect/>
          </a:stretch>
        </p:blipFill>
        <p:spPr>
          <a:xfrm>
            <a:off x="-109537" y="30163"/>
            <a:ext cx="2900362" cy="6858000"/>
          </a:xfrm>
          <a:prstGeom prst="rect">
            <a:avLst/>
          </a:prstGeom>
          <a:noFill/>
          <a:ln w="9525">
            <a:noFill/>
          </a:ln>
        </p:spPr>
      </p:pic>
      <p:pic>
        <p:nvPicPr>
          <p:cNvPr id="15364" name="图片 301"/>
          <p:cNvPicPr>
            <a:picLocks noChangeAspect="1"/>
          </p:cNvPicPr>
          <p:nvPr/>
        </p:nvPicPr>
        <p:blipFill>
          <a:blip r:embed="rId3"/>
          <a:stretch>
            <a:fillRect/>
          </a:stretch>
        </p:blipFill>
        <p:spPr>
          <a:xfrm rot="-9947933">
            <a:off x="9932988" y="3469005"/>
            <a:ext cx="541337" cy="681038"/>
          </a:xfrm>
          <a:prstGeom prst="rect">
            <a:avLst/>
          </a:prstGeom>
          <a:noFill/>
          <a:ln w="9525">
            <a:noFill/>
          </a:ln>
        </p:spPr>
      </p:pic>
      <p:sp>
        <p:nvSpPr>
          <p:cNvPr id="13" name="任意多边形: 形状 305"/>
          <p:cNvSpPr/>
          <p:nvPr/>
        </p:nvSpPr>
        <p:spPr>
          <a:xfrm flipH="1">
            <a:off x="1388745" y="2518410"/>
            <a:ext cx="9939655" cy="3355975"/>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9BBB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75" b="0" i="0" u="none" strike="noStrike" kern="1200" cap="none" spc="0" normalizeH="0" baseline="0" noProof="0">
              <a:ln>
                <a:noFill/>
              </a:ln>
              <a:solidFill>
                <a:prstClr val="white"/>
              </a:solidFill>
              <a:effectLst/>
              <a:uLnTx/>
              <a:uFillTx/>
              <a:latin typeface="+mn-lt"/>
              <a:ea typeface="+mn-ea"/>
              <a:cs typeface="+mn-cs"/>
            </a:endParaRPr>
          </a:p>
        </p:txBody>
      </p:sp>
      <p:sp>
        <p:nvSpPr>
          <p:cNvPr id="15370" name="Rectangle 19"/>
          <p:cNvSpPr/>
          <p:nvPr/>
        </p:nvSpPr>
        <p:spPr>
          <a:xfrm>
            <a:off x="1981200" y="177800"/>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ight Arrow 23"/>
          <p:cNvSpPr/>
          <p:nvPr/>
        </p:nvSpPr>
        <p:spPr>
          <a:xfrm>
            <a:off x="1981200" y="581025"/>
            <a:ext cx="7748588" cy="185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TextBox 2"/>
          <p:cNvSpPr txBox="1"/>
          <p:nvPr/>
        </p:nvSpPr>
        <p:spPr>
          <a:xfrm>
            <a:off x="1430020" y="3553460"/>
            <a:ext cx="9331960" cy="768350"/>
          </a:xfrm>
          <a:prstGeom prst="rect">
            <a:avLst/>
          </a:prstGeom>
          <a:noFill/>
        </p:spPr>
        <p:txBody>
          <a:bodyPr wrap="square">
            <a:spAutoFit/>
          </a:bodyPr>
          <a:p>
            <a:pPr algn="just" eaLnBrk="1" hangingPunct="1">
              <a:buNone/>
            </a:pPr>
            <a:r>
              <a:rPr lang="vi-VN" altLang="x-none" sz="3200" dirty="0">
                <a:latin typeface="Times New Roman" panose="02020603050405020304" pitchFamily="18" charset="0"/>
                <a:cs typeface="Times New Roman" panose="02020603050405020304" pitchFamily="18" charset="0"/>
              </a:rPr>
              <a:t>	</a:t>
            </a:r>
            <a:r>
              <a:rPr lang="en-US" altLang="vi-VN" sz="4400" b="1" dirty="0">
                <a:latin typeface="Times New Roman" panose="02020603050405020304" pitchFamily="18" charset="0"/>
                <a:cs typeface="Times New Roman" panose="02020603050405020304" pitchFamily="18" charset="0"/>
              </a:rPr>
              <a:t>CHÀO TẠM</a:t>
            </a:r>
            <a:r>
              <a:rPr lang="en-US" altLang="vi-VN" sz="4400" dirty="0">
                <a:latin typeface="Times New Roman" panose="02020603050405020304" pitchFamily="18" charset="0"/>
                <a:cs typeface="Times New Roman" panose="02020603050405020304" pitchFamily="18" charset="0"/>
              </a:rPr>
              <a:t> </a:t>
            </a:r>
            <a:r>
              <a:rPr lang="en-US" altLang="vi-VN" sz="4400" b="1" dirty="0">
                <a:latin typeface="Times New Roman" panose="02020603050405020304" pitchFamily="18" charset="0"/>
                <a:cs typeface="Times New Roman" panose="02020603050405020304" pitchFamily="18" charset="0"/>
              </a:rPr>
              <a:t>BIỆT CÁC EM!</a:t>
            </a:r>
            <a:endParaRPr lang="en-US" altLang="vi-VN"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375" name="AutoShape 2" descr="Hãy lắng nghe với cả trái tim"/>
          <p:cNvSpPr>
            <a:spLocks noChangeAspect="1"/>
          </p:cNvSpPr>
          <p:nvPr/>
        </p:nvSpPr>
        <p:spPr>
          <a:xfrm>
            <a:off x="155575" y="-144462"/>
            <a:ext cx="304800" cy="3048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86690" y="0"/>
            <a:ext cx="2901950" cy="6858000"/>
          </a:xfrm>
          <a:prstGeom prst="rect">
            <a:avLst/>
          </a:prstGeom>
          <a:noFill/>
          <a:ln w="9525">
            <a:noFill/>
          </a:ln>
        </p:spPr>
      </p:pic>
      <p:pic>
        <p:nvPicPr>
          <p:cNvPr id="3" name="图片 306"/>
          <p:cNvPicPr>
            <a:picLocks noChangeAspect="1"/>
          </p:cNvPicPr>
          <p:nvPr/>
        </p:nvPicPr>
        <p:blipFill>
          <a:blip r:embed="rId3"/>
          <a:stretch>
            <a:fillRect/>
          </a:stretch>
        </p:blipFill>
        <p:spPr>
          <a:xfrm rot="979591">
            <a:off x="295275" y="3782060"/>
            <a:ext cx="3624263" cy="2619375"/>
          </a:xfrm>
          <a:prstGeom prst="rect">
            <a:avLst/>
          </a:prstGeom>
          <a:noFill/>
          <a:ln w="9525">
            <a:noFill/>
          </a:ln>
        </p:spPr>
      </p:pic>
      <p:sp>
        <p:nvSpPr>
          <p:cNvPr id="5" name="TextBox 4"/>
          <p:cNvSpPr txBox="1"/>
          <p:nvPr/>
        </p:nvSpPr>
        <p:spPr>
          <a:xfrm>
            <a:off x="5153025" y="135255"/>
            <a:ext cx="2360295"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KHỞI ĐỘNG</a:t>
            </a:r>
            <a:endParaRPr lang="en-US" altLang="en-US" b="1" dirty="0">
              <a:solidFill>
                <a:srgbClr val="FF0000"/>
              </a:solidFill>
              <a:latin typeface="Times New Roman" panose="02020603050405020304" pitchFamily="18" charset="0"/>
              <a:ea typeface="Times New Roman" panose="02020603050405020304" pitchFamily="18" charset="0"/>
            </a:endParaRPr>
          </a:p>
        </p:txBody>
      </p:sp>
      <p:pic>
        <p:nvPicPr>
          <p:cNvPr id="4" name="y2meta.com-TÌM MÌNH GIỮA DÒNG NGƯỜI _ TẢN VĂN _ PHỐ RADIO-(1080p) (online-video-cutter.com) (1)">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3846195" y="1617980"/>
            <a:ext cx="7633970" cy="4099560"/>
          </a:xfrm>
          <a:prstGeom prst="rect">
            <a:avLst/>
          </a:prstGeom>
        </p:spPr>
      </p:pic>
      <p:sp>
        <p:nvSpPr>
          <p:cNvPr id="2" name="Rectangles 1"/>
          <p:cNvSpPr/>
          <p:nvPr/>
        </p:nvSpPr>
        <p:spPr>
          <a:xfrm>
            <a:off x="2800985" y="939800"/>
            <a:ext cx="3642995" cy="829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a:solidFill>
                  <a:srgbClr val="C00000"/>
                </a:solidFill>
                <a:latin typeface="Times New Roman" panose="02020603050405020304" pitchFamily="18" charset="0"/>
                <a:cs typeface="Times New Roman" panose="02020603050405020304" pitchFamily="18" charset="0"/>
              </a:rPr>
              <a:t>CHUẨN BỊ ĐỌC</a:t>
            </a:r>
            <a:endParaRPr lang="en-US" sz="28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20"/>
          <p:cNvPicPr>
            <a:picLocks noChangeAspect="1"/>
          </p:cNvPicPr>
          <p:nvPr/>
        </p:nvPicPr>
        <p:blipFill>
          <a:blip r:embed="rId1"/>
          <a:stretch>
            <a:fillRect/>
          </a:stretch>
        </p:blipFill>
        <p:spPr>
          <a:xfrm>
            <a:off x="0" y="0"/>
            <a:ext cx="12053888" cy="6708775"/>
          </a:xfrm>
          <a:prstGeom prst="rect">
            <a:avLst/>
          </a:prstGeom>
          <a:noFill/>
          <a:ln w="9525">
            <a:noFill/>
          </a:ln>
        </p:spPr>
      </p:pic>
      <p:sp>
        <p:nvSpPr>
          <p:cNvPr id="10243" name="TextBox 1"/>
          <p:cNvSpPr txBox="1"/>
          <p:nvPr/>
        </p:nvSpPr>
        <p:spPr>
          <a:xfrm>
            <a:off x="1683068" y="816293"/>
            <a:ext cx="6478587"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sz="2400" b="1">
                <a:solidFill>
                  <a:srgbClr val="C00000"/>
                </a:solidFill>
                <a:latin typeface="Times New Roman" panose="02020603050405020304" pitchFamily="18" charset="0"/>
                <a:cs typeface="Times New Roman" panose="02020603050405020304" pitchFamily="18" charset="0"/>
                <a:sym typeface="+mn-ea"/>
              </a:rPr>
              <a:t>CHUẨN BỊ ĐỌC</a:t>
            </a:r>
            <a:endParaRPr lang="en-US" sz="2400" b="1">
              <a:solidFill>
                <a:srgbClr val="C0000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2400" b="1" dirty="0"/>
              <a:t> </a:t>
            </a:r>
            <a:endParaRPr lang="en-US" altLang="en-US" sz="2400" b="1" dirty="0"/>
          </a:p>
        </p:txBody>
      </p:sp>
      <p:pic>
        <p:nvPicPr>
          <p:cNvPr id="3"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1256" y="778587"/>
            <a:ext cx="710034" cy="416672"/>
          </a:xfrm>
          <a:prstGeom prst="rect">
            <a:avLst/>
          </a:prstGeom>
        </p:spPr>
      </p:pic>
      <p:cxnSp>
        <p:nvCxnSpPr>
          <p:cNvPr id="4" name="直接连接符 7"/>
          <p:cNvCxnSpPr/>
          <p:nvPr/>
        </p:nvCxnSpPr>
        <p:spPr>
          <a:xfrm>
            <a:off x="1473200" y="1190625"/>
            <a:ext cx="5345113" cy="42863"/>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10246" name="Rectangle 6"/>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1825625" y="425450"/>
            <a:ext cx="7569200" cy="9525"/>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nvGrpSpPr>
          <p:cNvPr id="10248" name="Google Shape;5631;p51"/>
          <p:cNvGrpSpPr/>
          <p:nvPr/>
        </p:nvGrpSpPr>
        <p:grpSpPr>
          <a:xfrm rot="-1521883">
            <a:off x="8891588" y="3705225"/>
            <a:ext cx="3365500" cy="3627438"/>
            <a:chOff x="797775" y="-968163"/>
            <a:chExt cx="3365599" cy="3625958"/>
          </a:xfrm>
        </p:grpSpPr>
        <p:pic>
          <p:nvPicPr>
            <p:cNvPr id="10253" name="Google Shape;5632;p51"/>
            <p:cNvPicPr preferRelativeResize="0">
              <a:picLocks noChangeAspect="1"/>
            </p:cNvPicPr>
            <p:nvPr/>
          </p:nvPicPr>
          <p:blipFill>
            <a:blip r:embed="rId3"/>
            <a:stretch>
              <a:fillRect/>
            </a:stretch>
          </p:blipFill>
          <p:spPr>
            <a:xfrm rot="2082636">
              <a:off x="1482098" y="-668999"/>
              <a:ext cx="1996952" cy="3027630"/>
            </a:xfrm>
            <a:prstGeom prst="rect">
              <a:avLst/>
            </a:prstGeom>
            <a:noFill/>
            <a:ln w="9525">
              <a:noFill/>
            </a:ln>
          </p:spPr>
        </p:pic>
        <p:pic>
          <p:nvPicPr>
            <p:cNvPr id="10254" name="Google Shape;5633;p51"/>
            <p:cNvPicPr preferRelativeResize="0">
              <a:picLocks noChangeAspect="1"/>
            </p:cNvPicPr>
            <p:nvPr/>
          </p:nvPicPr>
          <p:blipFill>
            <a:blip r:embed="rId4"/>
            <a:stretch>
              <a:fillRect/>
            </a:stretch>
          </p:blipFill>
          <p:spPr>
            <a:xfrm rot="7516291">
              <a:off x="1858229" y="981225"/>
              <a:ext cx="346013" cy="875626"/>
            </a:xfrm>
            <a:prstGeom prst="rect">
              <a:avLst/>
            </a:prstGeom>
            <a:noFill/>
            <a:ln w="9525">
              <a:noFill/>
            </a:ln>
          </p:spPr>
        </p:pic>
      </p:grpSp>
      <p:sp>
        <p:nvSpPr>
          <p:cNvPr id="9" name="Rectangle 8"/>
          <p:cNvSpPr/>
          <p:nvPr/>
        </p:nvSpPr>
        <p:spPr>
          <a:xfrm>
            <a:off x="5120005" y="2308860"/>
            <a:ext cx="6540500"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202122"/>
                </a:solidFill>
                <a:latin typeface="Times New Roman" panose="02020603050405020304" pitchFamily="18" charset="0"/>
                <a:cs typeface="Times New Roman" panose="02020603050405020304" pitchFamily="18" charset="0"/>
              </a:rPr>
              <a:t> </a:t>
            </a:r>
            <a:r>
              <a:rPr lang="en-US" altLang="en-US" dirty="0">
                <a:solidFill>
                  <a:schemeClr val="bg1"/>
                </a:solidFill>
                <a:latin typeface="Times New Roman" panose="02020603050405020304" pitchFamily="18" charset="0"/>
                <a:cs typeface="Times New Roman" panose="02020603050405020304" pitchFamily="18" charset="0"/>
              </a:rPr>
              <a:t> </a:t>
            </a:r>
            <a:endParaRPr lang="en-US" altLang="en-US" dirty="0">
              <a:solidFill>
                <a:schemeClr val="bg1"/>
              </a:solidFill>
              <a:latin typeface="Times New Roman" panose="02020603050405020304" pitchFamily="18" charset="0"/>
              <a:ea typeface="Times New Roman" panose="02020603050405020304" pitchFamily="18" charset="0"/>
            </a:endParaRPr>
          </a:p>
        </p:txBody>
      </p:sp>
      <p:sp>
        <p:nvSpPr>
          <p:cNvPr id="2" name="Rounded Rectangle 1"/>
          <p:cNvSpPr/>
          <p:nvPr/>
        </p:nvSpPr>
        <p:spPr>
          <a:xfrm>
            <a:off x="1826260" y="1390650"/>
            <a:ext cx="3550285" cy="403987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00" name="Picture 99"/>
          <p:cNvPicPr/>
          <p:nvPr/>
        </p:nvPicPr>
        <p:blipFill>
          <a:blip r:embed="rId5" r:link="rId6"/>
          <a:stretch>
            <a:fillRect/>
          </a:stretch>
        </p:blipFill>
        <p:spPr>
          <a:xfrm>
            <a:off x="6096000" y="3429000"/>
            <a:ext cx="0" cy="0"/>
          </a:xfrm>
          <a:prstGeom prst="rect">
            <a:avLst/>
          </a:prstGeom>
          <a:noFill/>
          <a:ln w="9525">
            <a:noFill/>
          </a:ln>
        </p:spPr>
      </p:pic>
      <p:sp>
        <p:nvSpPr>
          <p:cNvPr id="5" name="Rounded Rectangle 4"/>
          <p:cNvSpPr/>
          <p:nvPr/>
        </p:nvSpPr>
        <p:spPr>
          <a:xfrm>
            <a:off x="2079625" y="2456180"/>
            <a:ext cx="2673350" cy="31369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Text Box 6"/>
          <p:cNvSpPr txBox="1"/>
          <p:nvPr/>
        </p:nvSpPr>
        <p:spPr>
          <a:xfrm>
            <a:off x="3449320" y="1723390"/>
            <a:ext cx="7569200" cy="3969385"/>
          </a:xfrm>
          <a:prstGeom prst="rect">
            <a:avLst/>
          </a:prstGeom>
          <a:noFill/>
          <a:ln w="9525">
            <a:noFill/>
          </a:ln>
        </p:spPr>
        <p:txBody>
          <a:bodyPr wrap="square">
            <a:spAutoFit/>
          </a:bodyPr>
          <a:p>
            <a:pPr indent="88900"/>
            <a:r>
              <a:rPr lang="en-US" sz="2800">
                <a:solidFill>
                  <a:srgbClr val="222222"/>
                </a:solidFill>
                <a:latin typeface="Times New Roman" panose="02020603050405020304" pitchFamily="18" charset="0"/>
                <a:ea typeface="SimSun" panose="02010600030101010101" pitchFamily="2" charset="-122"/>
              </a:rPr>
              <a:t>Đã bao giờ giữa dòng đời, bạn chợt dừng lại và tự hỏi: "Tại sao mình thấy mệt mỏi đến vậy?". "Tại sao những việc này luôn lặp lại với mình"? Bạn cảm thấy bế tắc, thấy cuộc sống giống như một vòng tuần hoàn không lối thoát. Ấy là vì, bạn không hiểu được bản thân mình.</a:t>
            </a:r>
            <a:r>
              <a:rPr lang="en-US" sz="2800">
                <a:latin typeface="Times New Roman" panose="02020603050405020304" pitchFamily="18" charset="0"/>
              </a:rPr>
              <a:t> Vậy hôm nay chúng ta sẽ tìm hiểu văn bản đọc kết nối chủ điểm : Hiểu rõ bản thân của tác giả Thomas Armstrong để hiểu hơn về bản thân mình.</a:t>
            </a:r>
            <a:endParaRPr lang="en-US" sz="280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65100" y="0"/>
            <a:ext cx="2901950" cy="6858000"/>
          </a:xfrm>
          <a:prstGeom prst="rect">
            <a:avLst/>
          </a:prstGeom>
          <a:noFill/>
          <a:ln w="9525">
            <a:noFill/>
          </a:ln>
        </p:spPr>
      </p:pic>
      <p:pic>
        <p:nvPicPr>
          <p:cNvPr id="7173" name="图片 7"/>
          <p:cNvPicPr>
            <a:picLocks noChangeAspect="1"/>
          </p:cNvPicPr>
          <p:nvPr/>
        </p:nvPicPr>
        <p:blipFill>
          <a:blip r:embed="rId3"/>
          <a:stretch>
            <a:fillRect/>
          </a:stretch>
        </p:blipFill>
        <p:spPr>
          <a:xfrm>
            <a:off x="10155238" y="657225"/>
            <a:ext cx="431800" cy="439738"/>
          </a:xfrm>
          <a:prstGeom prst="rect">
            <a:avLst/>
          </a:prstGeom>
          <a:noFill/>
          <a:ln w="9525">
            <a:noFill/>
          </a:ln>
        </p:spPr>
      </p:pic>
      <p:sp>
        <p:nvSpPr>
          <p:cNvPr id="2" name="TextBox 1"/>
          <p:cNvSpPr txBox="1"/>
          <p:nvPr/>
        </p:nvSpPr>
        <p:spPr>
          <a:xfrm>
            <a:off x="2296160" y="277178"/>
            <a:ext cx="9023350" cy="11988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B</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i 10: CƯỜI MÌNH, CƯỜI NGƯỜI</a:t>
            </a:r>
            <a:endParaRPr lang="en-US" altLang="en-US" sz="3600" dirty="0">
              <a:solidFill>
                <a:srgbClr val="00B05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   Đọc KNCĐ: </a:t>
            </a:r>
            <a:r>
              <a:rPr lang="en-US" altLang="en-US" sz="3200" b="1" dirty="0">
                <a:solidFill>
                  <a:srgbClr val="FF0000"/>
                </a:solidFill>
                <a:latin typeface="Times New Roman" panose="02020603050405020304" pitchFamily="18" charset="0"/>
                <a:cs typeface="Times New Roman" panose="02020603050405020304" pitchFamily="18" charset="0"/>
              </a:rPr>
              <a:t>HIỂU RÕ BẢN THÂN</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4427538" y="3370263"/>
            <a:ext cx="5319712"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pic>
        <p:nvPicPr>
          <p:cNvPr id="3" name="图片 306"/>
          <p:cNvPicPr>
            <a:picLocks noChangeAspect="1"/>
          </p:cNvPicPr>
          <p:nvPr/>
        </p:nvPicPr>
        <p:blipFill>
          <a:blip r:embed="rId4"/>
          <a:stretch>
            <a:fillRect/>
          </a:stretch>
        </p:blipFill>
        <p:spPr>
          <a:xfrm rot="979591">
            <a:off x="295275" y="3782060"/>
            <a:ext cx="3624263" cy="2619375"/>
          </a:xfrm>
          <a:prstGeom prst="rect">
            <a:avLst/>
          </a:prstGeom>
          <a:noFill/>
          <a:ln w="9525">
            <a:noFill/>
          </a:ln>
        </p:spPr>
      </p:pic>
      <p:sp>
        <p:nvSpPr>
          <p:cNvPr id="10" name="Text Box 9"/>
          <p:cNvSpPr txBox="1"/>
          <p:nvPr/>
        </p:nvSpPr>
        <p:spPr>
          <a:xfrm>
            <a:off x="2520315" y="1825625"/>
            <a:ext cx="6348730" cy="521970"/>
          </a:xfrm>
          <a:prstGeom prst="rect">
            <a:avLst/>
          </a:prstGeom>
          <a:noFill/>
        </p:spPr>
        <p:txBody>
          <a:bodyPr wrap="square" rtlCol="0">
            <a:spAutoFit/>
          </a:bodyPr>
          <a:p>
            <a:r>
              <a:rPr lang="en-US" altLang="en-US" sz="2800" b="1" dirty="0">
                <a:solidFill>
                  <a:srgbClr val="C00000"/>
                </a:solidFill>
                <a:latin typeface="Times New Roman" panose="02020603050405020304" pitchFamily="18" charset="0"/>
                <a:cs typeface="Times New Roman" panose="02020603050405020304" pitchFamily="18" charset="0"/>
                <a:sym typeface="+mn-ea"/>
              </a:rPr>
              <a:t>I. TRẢI NGHIỆM CÙNG VĂN BẢN</a:t>
            </a:r>
            <a:endParaRPr lang="en-US" sz="2800" b="1">
              <a:latin typeface="Times New Roman" panose="02020603050405020304" pitchFamily="18" charset="0"/>
              <a:cs typeface="Times New Roman" panose="02020603050405020304" pitchFamily="18" charset="0"/>
            </a:endParaRPr>
          </a:p>
        </p:txBody>
      </p:sp>
      <p:sp>
        <p:nvSpPr>
          <p:cNvPr id="11" name="Rounded Rectangle 10"/>
          <p:cNvSpPr/>
          <p:nvPr/>
        </p:nvSpPr>
        <p:spPr>
          <a:xfrm>
            <a:off x="2865755" y="2752725"/>
            <a:ext cx="4991100" cy="582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Text Box 14"/>
          <p:cNvSpPr txBox="1"/>
          <p:nvPr/>
        </p:nvSpPr>
        <p:spPr>
          <a:xfrm>
            <a:off x="2995930" y="2910205"/>
            <a:ext cx="4472305" cy="46037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1. Đọc </a:t>
            </a:r>
            <a:endParaRPr lang="en-US" sz="2400">
              <a:latin typeface="Times New Roman" panose="02020603050405020304" pitchFamily="18" charset="0"/>
              <a:cs typeface="Times New Roman" panose="02020603050405020304" pitchFamily="18" charset="0"/>
            </a:endParaRPr>
          </a:p>
        </p:txBody>
      </p:sp>
      <p:sp>
        <p:nvSpPr>
          <p:cNvPr id="16" name="Text Box 15"/>
          <p:cNvSpPr txBox="1"/>
          <p:nvPr/>
        </p:nvSpPr>
        <p:spPr>
          <a:xfrm>
            <a:off x="2995930" y="3565525"/>
            <a:ext cx="4860290" cy="460375"/>
          </a:xfrm>
          <a:prstGeom prst="rect">
            <a:avLst/>
          </a:prstGeom>
          <a:noFill/>
          <a:ln>
            <a:noFill/>
          </a:ln>
        </p:spPr>
        <p:txBody>
          <a:bodyPr wrap="square" rtlCol="0">
            <a:spAutoFit/>
          </a:bodyPr>
          <a:p>
            <a:r>
              <a:rPr lang="en-US" sz="2400">
                <a:latin typeface="Times New Roman" panose="02020603050405020304" pitchFamily="18" charset="0"/>
                <a:cs typeface="Times New Roman" panose="02020603050405020304" pitchFamily="18" charset="0"/>
              </a:rPr>
              <a:t>2. Tác giả, tác phẩm </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1000">
        <p:cover dir="d"/>
      </p:transition>
    </mc:Choice>
    <mc:Fallback>
      <p:transition spd="slow" advTm="1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plus(in)">
                                      <p:cBhvr>
                                        <p:cTn id="1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65100" y="0"/>
            <a:ext cx="2901950" cy="6858000"/>
          </a:xfrm>
          <a:prstGeom prst="rect">
            <a:avLst/>
          </a:prstGeom>
          <a:noFill/>
          <a:ln w="9525">
            <a:noFill/>
          </a:ln>
        </p:spPr>
      </p:pic>
      <p:pic>
        <p:nvPicPr>
          <p:cNvPr id="7173" name="图片 7"/>
          <p:cNvPicPr>
            <a:picLocks noChangeAspect="1"/>
          </p:cNvPicPr>
          <p:nvPr/>
        </p:nvPicPr>
        <p:blipFill>
          <a:blip r:embed="rId3"/>
          <a:stretch>
            <a:fillRect/>
          </a:stretch>
        </p:blipFill>
        <p:spPr>
          <a:xfrm>
            <a:off x="10155238" y="657225"/>
            <a:ext cx="431800" cy="439738"/>
          </a:xfrm>
          <a:prstGeom prst="rect">
            <a:avLst/>
          </a:prstGeom>
          <a:noFill/>
          <a:ln w="9525">
            <a:noFill/>
          </a:ln>
        </p:spPr>
      </p:pic>
      <p:sp>
        <p:nvSpPr>
          <p:cNvPr id="2" name="TextBox 1"/>
          <p:cNvSpPr txBox="1"/>
          <p:nvPr/>
        </p:nvSpPr>
        <p:spPr>
          <a:xfrm>
            <a:off x="2198370" y="185103"/>
            <a:ext cx="9023350" cy="11988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1800" dirty="0"/>
              <a:t>   </a:t>
            </a:r>
            <a:r>
              <a:rPr lang="en-US" altLang="en-US" sz="3600" dirty="0">
                <a:solidFill>
                  <a:srgbClr val="00B050"/>
                </a:solidFill>
                <a:latin typeface="Times New Roman" panose="02020603050405020304" pitchFamily="18" charset="0"/>
                <a:cs typeface="Times New Roman" panose="02020603050405020304" pitchFamily="18" charset="0"/>
              </a:rPr>
              <a:t>Đọc kết nối chủ điểm:</a:t>
            </a:r>
            <a:r>
              <a:rPr lang="en-US"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HIỂU RÕ BẢN THÂN</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6303328" y="1267778"/>
            <a:ext cx="5319712"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(Tác giả: THOMAS ARMSTRONG</a:t>
            </a: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pic>
        <p:nvPicPr>
          <p:cNvPr id="3" name="图片 306"/>
          <p:cNvPicPr>
            <a:picLocks noChangeAspect="1"/>
          </p:cNvPicPr>
          <p:nvPr/>
        </p:nvPicPr>
        <p:blipFill>
          <a:blip r:embed="rId4"/>
          <a:stretch>
            <a:fillRect/>
          </a:stretch>
        </p:blipFill>
        <p:spPr>
          <a:xfrm rot="979591">
            <a:off x="295275" y="3782060"/>
            <a:ext cx="3624263" cy="2619375"/>
          </a:xfrm>
          <a:prstGeom prst="rect">
            <a:avLst/>
          </a:prstGeom>
          <a:noFill/>
          <a:ln w="9525">
            <a:noFill/>
          </a:ln>
        </p:spPr>
      </p:pic>
      <p:graphicFrame>
        <p:nvGraphicFramePr>
          <p:cNvPr id="4" name="Table 3"/>
          <p:cNvGraphicFramePr/>
          <p:nvPr/>
        </p:nvGraphicFramePr>
        <p:xfrm>
          <a:off x="3747135" y="2729865"/>
          <a:ext cx="8208010" cy="3413760"/>
        </p:xfrm>
        <a:graphic>
          <a:graphicData uri="http://schemas.openxmlformats.org/drawingml/2006/table">
            <a:tbl>
              <a:tblPr firstRow="1" bandRow="1">
                <a:tableStyleId>{5940675A-B579-460E-94D1-54222C63F5DA}</a:tableStyleId>
              </a:tblPr>
              <a:tblGrid>
                <a:gridCol w="3180715"/>
                <a:gridCol w="5027295"/>
              </a:tblGrid>
              <a:tr h="426720">
                <a:tc>
                  <a:txBody>
                    <a:bodyPr/>
                    <a:p>
                      <a:pPr indent="0">
                        <a:buNone/>
                      </a:pPr>
                      <a:r>
                        <a:rPr lang="en-US" sz="2800" b="0">
                          <a:latin typeface="Times New Roman" panose="02020603050405020304" pitchFamily="18" charset="0"/>
                          <a:cs typeface="Times New Roman" panose="02020603050405020304" pitchFamily="18" charset="0"/>
                        </a:rPr>
                        <a:t>Câu hỏi</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Câu trả lời</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800" b="0">
                          <a:latin typeface="Times New Roman" panose="02020603050405020304" pitchFamily="18" charset="0"/>
                          <a:cs typeface="Times New Roman" panose="02020603050405020304" pitchFamily="18" charset="0"/>
                        </a:rPr>
                        <a:t>1. Hiểu biết của em về tác giả Thomas Armstrong.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800" b="0">
                          <a:latin typeface="Times New Roman" panose="02020603050405020304" pitchFamily="18" charset="0"/>
                          <a:cs typeface="Times New Roman" panose="02020603050405020304" pitchFamily="18" charset="0"/>
                        </a:rPr>
                        <a:t>2. Em hãy giới thiệu vài nét về tác phẩm “Bạn thông minh hơn bạn nghĩ”</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Rounded Rectangle 6"/>
          <p:cNvSpPr/>
          <p:nvPr/>
        </p:nvSpPr>
        <p:spPr>
          <a:xfrm>
            <a:off x="2983230" y="1609090"/>
            <a:ext cx="6090285" cy="75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sz="2400" b="1" dirty="0">
                <a:solidFill>
                  <a:srgbClr val="C00000"/>
                </a:solidFill>
                <a:latin typeface="Times New Roman" panose="02020603050405020304" pitchFamily="18" charset="0"/>
                <a:cs typeface="Times New Roman" panose="02020603050405020304" pitchFamily="18" charset="0"/>
                <a:sym typeface="+mn-ea"/>
              </a:rPr>
              <a:t>I. TRẢI NGHIỆM CÙNG VĂN BẢN</a:t>
            </a:r>
            <a:endParaRPr lang="en-US" sz="2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20"/>
          <p:cNvPicPr>
            <a:picLocks noChangeAspect="1"/>
          </p:cNvPicPr>
          <p:nvPr/>
        </p:nvPicPr>
        <p:blipFill>
          <a:blip r:embed="rId1"/>
          <a:stretch>
            <a:fillRect/>
          </a:stretch>
        </p:blipFill>
        <p:spPr>
          <a:xfrm>
            <a:off x="0" y="0"/>
            <a:ext cx="12053888" cy="6708775"/>
          </a:xfrm>
          <a:prstGeom prst="rect">
            <a:avLst/>
          </a:prstGeom>
          <a:noFill/>
          <a:ln w="9525">
            <a:noFill/>
          </a:ln>
        </p:spPr>
      </p:pic>
      <p:sp>
        <p:nvSpPr>
          <p:cNvPr id="10243" name="TextBox 1"/>
          <p:cNvSpPr txBox="1"/>
          <p:nvPr/>
        </p:nvSpPr>
        <p:spPr>
          <a:xfrm>
            <a:off x="1693863" y="795338"/>
            <a:ext cx="6478587"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 TRẢI NGHIỆM CÙNG VĂN BẢN</a:t>
            </a:r>
            <a:r>
              <a:rPr lang="en-US" altLang="en-US" sz="2400" b="1" dirty="0"/>
              <a:t> </a:t>
            </a:r>
            <a:endParaRPr lang="en-US" altLang="en-US" sz="2400" b="1" dirty="0"/>
          </a:p>
        </p:txBody>
      </p:sp>
      <p:pic>
        <p:nvPicPr>
          <p:cNvPr id="3"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84391" y="840817"/>
            <a:ext cx="710034" cy="416672"/>
          </a:xfrm>
          <a:prstGeom prst="rect">
            <a:avLst/>
          </a:prstGeom>
        </p:spPr>
      </p:pic>
      <p:cxnSp>
        <p:nvCxnSpPr>
          <p:cNvPr id="4" name="直接连接符 7"/>
          <p:cNvCxnSpPr/>
          <p:nvPr/>
        </p:nvCxnSpPr>
        <p:spPr>
          <a:xfrm>
            <a:off x="1473200" y="1190625"/>
            <a:ext cx="5345113" cy="42863"/>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10246" name="Rectangle 6"/>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1825625" y="425450"/>
            <a:ext cx="7569200" cy="9525"/>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nvGrpSpPr>
          <p:cNvPr id="10248" name="Google Shape;5631;p51"/>
          <p:cNvGrpSpPr/>
          <p:nvPr/>
        </p:nvGrpSpPr>
        <p:grpSpPr>
          <a:xfrm rot="-1521883">
            <a:off x="8891588" y="3705225"/>
            <a:ext cx="3365500" cy="3627438"/>
            <a:chOff x="797775" y="-968163"/>
            <a:chExt cx="3365599" cy="3625958"/>
          </a:xfrm>
        </p:grpSpPr>
        <p:pic>
          <p:nvPicPr>
            <p:cNvPr id="10253" name="Google Shape;5632;p51"/>
            <p:cNvPicPr preferRelativeResize="0">
              <a:picLocks noChangeAspect="1"/>
            </p:cNvPicPr>
            <p:nvPr/>
          </p:nvPicPr>
          <p:blipFill>
            <a:blip r:embed="rId3"/>
            <a:stretch>
              <a:fillRect/>
            </a:stretch>
          </p:blipFill>
          <p:spPr>
            <a:xfrm rot="2082636">
              <a:off x="1482098" y="-668999"/>
              <a:ext cx="1996952" cy="3027630"/>
            </a:xfrm>
            <a:prstGeom prst="rect">
              <a:avLst/>
            </a:prstGeom>
            <a:noFill/>
            <a:ln w="9525">
              <a:noFill/>
            </a:ln>
          </p:spPr>
        </p:pic>
        <p:pic>
          <p:nvPicPr>
            <p:cNvPr id="10254" name="Google Shape;5633;p51"/>
            <p:cNvPicPr preferRelativeResize="0">
              <a:picLocks noChangeAspect="1"/>
            </p:cNvPicPr>
            <p:nvPr/>
          </p:nvPicPr>
          <p:blipFill>
            <a:blip r:embed="rId4"/>
            <a:stretch>
              <a:fillRect/>
            </a:stretch>
          </p:blipFill>
          <p:spPr>
            <a:xfrm rot="7516291">
              <a:off x="1858229" y="981225"/>
              <a:ext cx="346013" cy="875626"/>
            </a:xfrm>
            <a:prstGeom prst="rect">
              <a:avLst/>
            </a:prstGeom>
            <a:noFill/>
            <a:ln w="9525">
              <a:noFill/>
            </a:ln>
          </p:spPr>
        </p:pic>
      </p:grpSp>
      <p:sp>
        <p:nvSpPr>
          <p:cNvPr id="17" name="TextBox 16"/>
          <p:cNvSpPr txBox="1"/>
          <p:nvPr/>
        </p:nvSpPr>
        <p:spPr>
          <a:xfrm>
            <a:off x="4919980" y="1617663"/>
            <a:ext cx="2713038"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latin typeface="Times New Roman" panose="02020603050405020304" pitchFamily="18" charset="0"/>
                <a:cs typeface="Times New Roman" panose="02020603050405020304" pitchFamily="18" charset="0"/>
              </a:rPr>
              <a:t>a.Tác giả</a:t>
            </a:r>
            <a:endParaRPr lang="en-US" altLang="en-US" b="1" dirty="0">
              <a:latin typeface="Times New Roman" panose="02020603050405020304" pitchFamily="18" charset="0"/>
              <a:ea typeface="Times New Roman" panose="02020603050405020304" pitchFamily="18" charset="0"/>
            </a:endParaRPr>
          </a:p>
        </p:txBody>
      </p:sp>
      <p:sp>
        <p:nvSpPr>
          <p:cNvPr id="9" name="Rectangle 8"/>
          <p:cNvSpPr/>
          <p:nvPr/>
        </p:nvSpPr>
        <p:spPr>
          <a:xfrm>
            <a:off x="5120005" y="2308860"/>
            <a:ext cx="6540500" cy="31076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202122"/>
                </a:solidFill>
                <a:latin typeface="Times New Roman" panose="02020603050405020304" pitchFamily="18" charset="0"/>
                <a:cs typeface="Times New Roman" panose="02020603050405020304" pitchFamily="18" charset="0"/>
              </a:rPr>
              <a:t> </a:t>
            </a:r>
            <a:r>
              <a:rPr lang="en-US" altLang="en-US" dirty="0">
                <a:solidFill>
                  <a:srgbClr val="202122"/>
                </a:solidFill>
                <a:latin typeface="Times New Roman" panose="02020603050405020304" pitchFamily="18" charset="0"/>
                <a:cs typeface="Times New Roman" panose="02020603050405020304" pitchFamily="18" charset="0"/>
              </a:rPr>
              <a:t>Tiến sĩ Thomas Armstrong (1899-1978)  tại Vương quốc liên hiệp Anh và Bắc Ireland</a:t>
            </a:r>
            <a:endParaRPr lang="en-US" altLang="en-US" dirty="0">
              <a:solidFill>
                <a:srgbClr val="202122"/>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dirty="0">
                <a:solidFill>
                  <a:srgbClr val="202122"/>
                </a:solidFill>
                <a:latin typeface="Times New Roman" panose="02020603050405020304" pitchFamily="18" charset="0"/>
                <a:cs typeface="Times New Roman" panose="02020603050405020304" pitchFamily="18" charset="0"/>
              </a:rPr>
              <a:t>-Là giám đốc điều hành Viện nghiên cứu và phát triển con người Hoa Kì</a:t>
            </a:r>
            <a:endParaRPr lang="en-US" altLang="en-US" dirty="0">
              <a:solidFill>
                <a:srgbClr val="202122"/>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dirty="0">
                <a:solidFill>
                  <a:srgbClr val="202122"/>
                </a:solidFill>
                <a:latin typeface="Times New Roman" panose="02020603050405020304" pitchFamily="18" charset="0"/>
                <a:cs typeface="Times New Roman" panose="02020603050405020304" pitchFamily="18" charset="0"/>
              </a:rPr>
              <a:t>- Là tác giả của 15 đầu sách, tập trung vào học thuyết thông minh, đa dạng thần kinh</a:t>
            </a:r>
            <a:endParaRPr lang="en-US" altLang="en-US" dirty="0">
              <a:solidFill>
                <a:schemeClr val="bg1"/>
              </a:solidFill>
            </a:endParaRPr>
          </a:p>
          <a:p>
            <a:pPr marL="0" lvl="0" indent="0" eaLnBrk="1" hangingPunct="1">
              <a:lnSpc>
                <a:spcPct val="100000"/>
              </a:lnSpc>
              <a:spcBef>
                <a:spcPct val="0"/>
              </a:spcBef>
              <a:buFontTx/>
              <a:buNone/>
            </a:pPr>
            <a:r>
              <a:rPr lang="en-US" altLang="en-US" dirty="0">
                <a:solidFill>
                  <a:schemeClr val="bg1"/>
                </a:solidFill>
                <a:latin typeface="Times New Roman" panose="02020603050405020304" pitchFamily="18" charset="0"/>
                <a:cs typeface="Times New Roman" panose="02020603050405020304" pitchFamily="18" charset="0"/>
              </a:rPr>
              <a:t> </a:t>
            </a:r>
            <a:endParaRPr lang="en-US" altLang="en-US" dirty="0">
              <a:solidFill>
                <a:schemeClr val="bg1"/>
              </a:solidFill>
              <a:latin typeface="Times New Roman" panose="02020603050405020304" pitchFamily="18" charset="0"/>
              <a:ea typeface="Times New Roman" panose="02020603050405020304" pitchFamily="18" charset="0"/>
            </a:endParaRPr>
          </a:p>
        </p:txBody>
      </p:sp>
      <p:sp>
        <p:nvSpPr>
          <p:cNvPr id="2" name="Rounded Rectangle 1"/>
          <p:cNvSpPr/>
          <p:nvPr/>
        </p:nvSpPr>
        <p:spPr>
          <a:xfrm>
            <a:off x="1826260" y="1390650"/>
            <a:ext cx="3550285" cy="403987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00" name="Picture 99"/>
          <p:cNvPicPr/>
          <p:nvPr/>
        </p:nvPicPr>
        <p:blipFill>
          <a:blip r:embed="rId5" r:link="rId6"/>
          <a:stretch>
            <a:fillRect/>
          </a:stretch>
        </p:blipFill>
        <p:spPr>
          <a:xfrm>
            <a:off x="6096000" y="3429000"/>
            <a:ext cx="0" cy="0"/>
          </a:xfrm>
          <a:prstGeom prst="rect">
            <a:avLst/>
          </a:prstGeom>
          <a:noFill/>
          <a:ln w="9525">
            <a:noFill/>
          </a:ln>
        </p:spPr>
      </p:pic>
      <p:sp>
        <p:nvSpPr>
          <p:cNvPr id="5" name="Rounded Rectangle 4"/>
          <p:cNvSpPr/>
          <p:nvPr/>
        </p:nvSpPr>
        <p:spPr>
          <a:xfrm>
            <a:off x="2079625" y="2456180"/>
            <a:ext cx="2673350" cy="31369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6" name="Picture 5"/>
          <p:cNvPicPr/>
          <p:nvPr/>
        </p:nvPicPr>
        <p:blipFill>
          <a:blip r:embed="rId7"/>
          <a:stretch>
            <a:fillRect/>
          </a:stretch>
        </p:blipFill>
        <p:spPr>
          <a:xfrm>
            <a:off x="1825625" y="2141220"/>
            <a:ext cx="3045460" cy="38430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y2meta.com - [Sách Nói] Bạn Thông Minh Hơn Bạn Nghĩ - Chương 1 _ Thomas Armstrong-(1080p)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47015" y="878205"/>
            <a:ext cx="7547610" cy="4832985"/>
          </a:xfrm>
          <a:prstGeom prst="rect">
            <a:avLst/>
          </a:prstGeom>
        </p:spPr>
      </p:pic>
      <p:sp>
        <p:nvSpPr>
          <p:cNvPr id="7" name="Explosion 1 6"/>
          <p:cNvSpPr/>
          <p:nvPr/>
        </p:nvSpPr>
        <p:spPr>
          <a:xfrm>
            <a:off x="7794625" y="623570"/>
            <a:ext cx="4537710" cy="54381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eaLnBrk="1" hangingPunct="1">
              <a:buNone/>
            </a:pPr>
            <a:r>
              <a:rPr sz="2800" dirty="0">
                <a:solidFill>
                  <a:srgbClr val="FFFFFF"/>
                </a:solidFill>
                <a:latin typeface="Times New Roman" panose="02020603050405020304" pitchFamily="18" charset="0"/>
                <a:cs typeface="Times New Roman" panose="02020603050405020304" pitchFamily="18" charset="0"/>
                <a:sym typeface="+mn-ea"/>
              </a:rPr>
              <a:t>Em hã</a:t>
            </a:r>
            <a:r>
              <a:rPr lang="en-US" sz="2800" dirty="0">
                <a:solidFill>
                  <a:srgbClr val="FFFFFF"/>
                </a:solidFill>
                <a:latin typeface="Times New Roman" panose="02020603050405020304" pitchFamily="18" charset="0"/>
                <a:cs typeface="Times New Roman" panose="02020603050405020304" pitchFamily="18" charset="0"/>
                <a:sym typeface="+mn-ea"/>
              </a:rPr>
              <a:t>y</a:t>
            </a:r>
            <a:r>
              <a:rPr sz="2800" dirty="0">
                <a:solidFill>
                  <a:srgbClr val="FFFFFF"/>
                </a:solidFill>
                <a:latin typeface="Times New Roman" panose="02020603050405020304" pitchFamily="18" charset="0"/>
                <a:cs typeface="Times New Roman" panose="02020603050405020304" pitchFamily="18" charset="0"/>
                <a:sym typeface="+mn-ea"/>
              </a:rPr>
              <a:t> lắng nghe đoạn video sau v</a:t>
            </a:r>
            <a:r>
              <a:rPr sz="28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sz="2800" dirty="0">
                <a:solidFill>
                  <a:srgbClr val="FFFFFF"/>
                </a:solidFill>
                <a:latin typeface="Times New Roman" panose="02020603050405020304" pitchFamily="18" charset="0"/>
                <a:cs typeface="Times New Roman" panose="02020603050405020304" pitchFamily="18" charset="0"/>
                <a:sym typeface="+mn-ea"/>
              </a:rPr>
              <a:t> cho biết em nghĩ thông minh là</a:t>
            </a:r>
            <a:r>
              <a:rPr sz="2800" dirty="0">
                <a:solidFill>
                  <a:srgbClr val="FFFFFF"/>
                </a:solidFill>
                <a:latin typeface="Times New Roman" panose="02020603050405020304" pitchFamily="18" charset="0"/>
                <a:cs typeface="Times New Roman" panose="02020603050405020304" pitchFamily="18" charset="0"/>
                <a:sym typeface="+mn-ea"/>
              </a:rPr>
              <a:t> gì?</a:t>
            </a:r>
            <a:endParaRPr lang="en-US" sz="2800">
              <a:latin typeface="Times New Roman" panose="02020603050405020304" pitchFamily="18" charset="0"/>
              <a:cs typeface="Times New Roman" panose="02020603050405020304" pitchFamily="18" charset="0"/>
            </a:endParaRPr>
          </a:p>
        </p:txBody>
      </p:sp>
      <p:sp>
        <p:nvSpPr>
          <p:cNvPr id="3" name="Rounded Rectangle 2"/>
          <p:cNvSpPr/>
          <p:nvPr/>
        </p:nvSpPr>
        <p:spPr>
          <a:xfrm>
            <a:off x="3071495" y="86360"/>
            <a:ext cx="6628765" cy="755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sz="2800" b="1" dirty="0">
                <a:solidFill>
                  <a:srgbClr val="C00000"/>
                </a:solidFill>
                <a:latin typeface="Times New Roman" panose="02020603050405020304" pitchFamily="18" charset="0"/>
                <a:cs typeface="Times New Roman" panose="02020603050405020304" pitchFamily="18" charset="0"/>
                <a:sym typeface="+mn-ea"/>
              </a:rPr>
              <a:t>I. TRẢI NGHIỆM CÙNG VĂN BẢN</a:t>
            </a:r>
            <a:endParaRPr lang="en-US" altLang="en-US" sz="2800" b="1"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9"/>
          <p:cNvPicPr>
            <a:picLocks noChangeAspect="1"/>
          </p:cNvPicPr>
          <p:nvPr/>
        </p:nvPicPr>
        <p:blipFill>
          <a:blip r:embed="rId1"/>
          <a:stretch>
            <a:fillRect/>
          </a:stretch>
        </p:blipFill>
        <p:spPr>
          <a:xfrm>
            <a:off x="-17462" y="-6350"/>
            <a:ext cx="12209462" cy="6858000"/>
          </a:xfrm>
          <a:prstGeom prst="rect">
            <a:avLst/>
          </a:prstGeom>
          <a:noFill/>
          <a:ln w="9525">
            <a:noFill/>
          </a:ln>
        </p:spPr>
      </p:pic>
      <p:sp>
        <p:nvSpPr>
          <p:cNvPr id="2" name="Rectangle 1"/>
          <p:cNvSpPr/>
          <p:nvPr/>
        </p:nvSpPr>
        <p:spPr>
          <a:xfrm>
            <a:off x="4760913" y="2255838"/>
            <a:ext cx="7269163" cy="3107690"/>
          </a:xfrm>
          <a:prstGeom prst="rect">
            <a:avLst/>
          </a:prstGeom>
        </p:spPr>
        <p:txBody>
          <a:bodyPr>
            <a:spAutoFit/>
          </a:bodyPr>
          <a:p>
            <a:pPr algn="just" eaLnBrk="1" fontAlgn="t" hangingPunct="1">
              <a:buNone/>
            </a:pPr>
            <a:r>
              <a:rPr sz="2400" dirty="0">
                <a:solidFill>
                  <a:srgbClr val="000000"/>
                </a:solidFill>
                <a:latin typeface="Calibri Light" panose="020F0302020204030204" pitchFamily="34" charset="0"/>
              </a:rPr>
              <a:t>     </a:t>
            </a:r>
            <a:r>
              <a:rPr sz="2800" dirty="0">
                <a:solidFill>
                  <a:srgbClr val="000000"/>
                </a:solidFill>
                <a:latin typeface="Times New Roman" panose="02020603050405020304" pitchFamily="18" charset="0"/>
                <a:cs typeface="Times New Roman" panose="02020603050405020304" pitchFamily="18" charset="0"/>
              </a:rPr>
              <a:t>- Bạn thông minh hơn bạn nghĩ </a:t>
            </a:r>
            <a:r>
              <a:rPr lang="en-US" sz="2800" dirty="0">
                <a:solidFill>
                  <a:srgbClr val="000000"/>
                </a:solidFill>
                <a:latin typeface="Times New Roman" panose="02020603050405020304" pitchFamily="18" charset="0"/>
                <a:cs typeface="Times New Roman" panose="02020603050405020304" pitchFamily="18" charset="0"/>
              </a:rPr>
              <a:t>là tác phẩm </a:t>
            </a:r>
            <a:r>
              <a:rPr sz="2800" dirty="0">
                <a:solidFill>
                  <a:srgbClr val="000000"/>
                </a:solidFill>
                <a:latin typeface="Times New Roman" panose="02020603050405020304" pitchFamily="18" charset="0"/>
                <a:cs typeface="Times New Roman" panose="02020603050405020304" pitchFamily="18" charset="0"/>
              </a:rPr>
              <a:t>sẽ giúp bạn khám phá ra rằng có vô vàn cách biểu hiện trí thông minh. Sách của tiến sĩ </a:t>
            </a:r>
            <a:r>
              <a:rPr lang="en-US" sz="2800" dirty="0">
                <a:solidFill>
                  <a:srgbClr val="000000"/>
                </a:solidFill>
                <a:latin typeface="Times New Roman" panose="02020603050405020304" pitchFamily="18" charset="0"/>
                <a:cs typeface="Times New Roman" panose="02020603050405020304" pitchFamily="18" charset="0"/>
              </a:rPr>
              <a:t>Thomas </a:t>
            </a:r>
            <a:r>
              <a:rPr sz="2800" dirty="0">
                <a:solidFill>
                  <a:srgbClr val="000000"/>
                </a:solidFill>
                <a:latin typeface="Times New Roman" panose="02020603050405020304" pitchFamily="18" charset="0"/>
                <a:cs typeface="Times New Roman" panose="02020603050405020304" pitchFamily="18" charset="0"/>
              </a:rPr>
              <a:t>Armstrong đã được phiên dịch ra hơn 80 ấn bản bằng 26 ngôn ngữ khác nhau, trong đó có tiếng Tây Ban Nha, tiếng Trung, tiếng Do Thái, Đan Mạch và tiếng Nga.</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02188" y="1522413"/>
            <a:ext cx="747871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latin typeface="Times New Roman" panose="02020603050405020304" pitchFamily="18" charset="0"/>
                <a:cs typeface="Times New Roman" panose="02020603050405020304" pitchFamily="18" charset="0"/>
              </a:rPr>
              <a:t>b. Tác phẩm</a:t>
            </a:r>
            <a:endParaRPr lang="en-US" altLang="en-US" b="1" dirty="0">
              <a:latin typeface="Times New Roman" panose="02020603050405020304" pitchFamily="18" charset="0"/>
              <a:ea typeface="Times New Roman" panose="02020603050405020304" pitchFamily="18" charset="0"/>
            </a:endParaRPr>
          </a:p>
        </p:txBody>
      </p:sp>
      <p:sp>
        <p:nvSpPr>
          <p:cNvPr id="11270" name="TextBox 4"/>
          <p:cNvSpPr txBox="1"/>
          <p:nvPr/>
        </p:nvSpPr>
        <p:spPr>
          <a:xfrm>
            <a:off x="1693863" y="795338"/>
            <a:ext cx="6478587"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 TRẢI NGHIỆM CÙNG VĂN BẢN</a:t>
            </a:r>
            <a:r>
              <a:rPr lang="en-US" altLang="en-US" sz="2400" b="1" dirty="0"/>
              <a:t> </a:t>
            </a:r>
            <a:endParaRPr lang="en-US" altLang="en-US" sz="2400" b="1" dirty="0"/>
          </a:p>
        </p:txBody>
      </p:sp>
      <p:pic>
        <p:nvPicPr>
          <p:cNvPr id="6"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1256" y="778587"/>
            <a:ext cx="710034" cy="416672"/>
          </a:xfrm>
          <a:prstGeom prst="rect">
            <a:avLst/>
          </a:prstGeom>
        </p:spPr>
      </p:pic>
      <p:sp>
        <p:nvSpPr>
          <p:cNvPr id="11272" name="Rectangle 6"/>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1825625" y="425450"/>
            <a:ext cx="7569200" cy="9525"/>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12" name="直接连接符 7"/>
          <p:cNvCxnSpPr/>
          <p:nvPr/>
        </p:nvCxnSpPr>
        <p:spPr>
          <a:xfrm>
            <a:off x="1473200" y="1190625"/>
            <a:ext cx="5345113" cy="42863"/>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pic>
        <p:nvPicPr>
          <p:cNvPr id="5" name="Picture 4" descr="bạn thông minh"/>
          <p:cNvPicPr>
            <a:picLocks noChangeAspect="1"/>
          </p:cNvPicPr>
          <p:nvPr/>
        </p:nvPicPr>
        <p:blipFill>
          <a:blip r:embed="rId3"/>
          <a:stretch>
            <a:fillRect/>
          </a:stretch>
        </p:blipFill>
        <p:spPr>
          <a:xfrm>
            <a:off x="1038860" y="1617980"/>
            <a:ext cx="3163570" cy="4752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1938" y="1646238"/>
            <a:ext cx="7702550"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cs typeface="Times New Roman" panose="02020603050405020304" pitchFamily="18" charset="0"/>
              </a:rPr>
              <a:t>THẢO LUẬN NHÓM</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1535113" y="1438275"/>
            <a:ext cx="2171700" cy="1619250"/>
          </a:xfrm>
          <a:prstGeom prst="rect">
            <a:avLst/>
          </a:prstGeom>
          <a:noFill/>
          <a:ln w="9525">
            <a:noFill/>
          </a:ln>
        </p:spPr>
      </p:pic>
      <p:sp>
        <p:nvSpPr>
          <p:cNvPr id="10" name="TextBox 9"/>
          <p:cNvSpPr txBox="1"/>
          <p:nvPr/>
        </p:nvSpPr>
        <p:spPr>
          <a:xfrm>
            <a:off x="4071938" y="2541588"/>
            <a:ext cx="7102475" cy="22453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Chia lớp th</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nh 4 nhóm thực hiện nhiệm vụ ở phiếu b</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i tập.</a:t>
            </a:r>
            <a:endParaRPr lang="en-US" altLang="en-US" dirty="0">
              <a:latin typeface="Times New Roman" panose="02020603050405020304" pitchFamily="18" charset="0"/>
              <a:cs typeface="Times New Roman" panose="02020603050405020304" pitchFamily="18" charset="0"/>
            </a:endParaRPr>
          </a:p>
          <a:p>
            <a:pPr marL="0" lvl="0" indent="0" eaLnBrk="1" hangingPunct="1">
              <a:lnSpc>
                <a:spcPct val="150000"/>
              </a:lnSpc>
              <a:spcBef>
                <a:spcPct val="0"/>
              </a:spcBef>
              <a:buFontTx/>
              <a:buNone/>
            </a:pPr>
            <a:r>
              <a:rPr lang="en-US" altLang="en-US" dirty="0">
                <a:latin typeface="Times New Roman" panose="02020603050405020304" pitchFamily="18" charset="0"/>
                <a:cs typeface="Times New Roman" panose="02020603050405020304" pitchFamily="18" charset="0"/>
              </a:rPr>
              <a:t>     - Nhóm 1,2 thực hiện trả lời câu số 1 v</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 2.</a:t>
            </a:r>
            <a:endParaRPr lang="en-US" altLang="en-US" dirty="0">
              <a:latin typeface="Times New Roman" panose="02020603050405020304" pitchFamily="18" charset="0"/>
              <a:cs typeface="Times New Roman" panose="02020603050405020304" pitchFamily="18" charset="0"/>
            </a:endParaRPr>
          </a:p>
          <a:p>
            <a:pPr marL="0" lvl="0" indent="0" eaLnBrk="1" hangingPunct="1">
              <a:lnSpc>
                <a:spcPct val="150000"/>
              </a:lnSpc>
              <a:spcBef>
                <a:spcPct val="0"/>
              </a:spcBef>
              <a:buFontTx/>
              <a:buNone/>
            </a:pPr>
            <a:r>
              <a:rPr lang="en-US" altLang="en-US" dirty="0">
                <a:latin typeface="Times New Roman" panose="02020603050405020304" pitchFamily="18" charset="0"/>
                <a:cs typeface="Times New Roman" panose="02020603050405020304" pitchFamily="18" charset="0"/>
              </a:rPr>
              <a:t>     - Nhóm 3,4 thực hiện trả lời câu số 3 v</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 4.</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amond(in)">
                                      <p:cBhvr>
                                        <p:cTn id="19" dur="2000"/>
                                        <p:tgtEl>
                                          <p:spTgt spid="10">
                                            <p:txEl>
                                              <p:pRg st="0" end="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diamond(in)">
                                      <p:cBhvr>
                                        <p:cTn id="22" dur="2000"/>
                                        <p:tgtEl>
                                          <p:spTgt spid="10">
                                            <p:txEl>
                                              <p:pRg st="1" end="1"/>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diamond(in)">
                                      <p:cBhvr>
                                        <p:cTn id="25"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5685</Words>
  <PresentationFormat/>
  <Paragraphs>238</Paragraphs>
  <Slides>19</Slides>
  <Notes>2</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19</vt:i4>
      </vt:variant>
    </vt:vector>
  </HeadingPairs>
  <TitlesOfParts>
    <vt:vector size="30" baseType="lpstr">
      <vt:lpstr>Arial</vt:lpstr>
      <vt:lpstr>SimSun</vt:lpstr>
      <vt:lpstr>Wingdings</vt:lpstr>
      <vt:lpstr>Calibri</vt:lpstr>
      <vt:lpstr>Calibri Light</vt:lpstr>
      <vt:lpstr>Microsoft YaHei</vt:lpstr>
      <vt:lpstr>Times New Roman</vt:lpstr>
      <vt:lpstr>等线</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2022-03-18T14:35:00Z</dcterms:created>
  <dcterms:modified xsi:type="dcterms:W3CDTF">2023-07-07T15:35:00Z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E30BE55C07F24669896CEB2471A5AD2C</vt:lpwstr>
  </property>
  <property fmtid="{D5CDD505-2E9C-101B-9397-08002B2CF9AE}" pid="3" name="KSOProductBuildVer">
    <vt:lpwstr>1033-11.2.0.11537</vt:lpwstr>
  </property>
</Properties>
</file>