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08" r:id="rId4"/>
    <p:sldId id="441" r:id="rId5"/>
    <p:sldId id="442" r:id="rId6"/>
    <p:sldId id="443"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0" d="100"/>
          <a:sy n="60" d="100"/>
        </p:scale>
        <p:origin x="-67" y="-1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EM CHUẨN BỊ ĐI KHAI GIẢNG (T3)</a:t>
            </a:r>
            <a:endPar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măng cụt</a:t>
            </a:r>
            <a:endParaRPr lang="en-US" sz="3200" b="1">
              <a:solidFill>
                <a:srgbClr val="0000CC"/>
              </a:solidFill>
              <a:latin typeface="Times New Roman" pitchFamily="18" charset="0"/>
              <a:cs typeface="Times New Roman" pitchFamily="18" charset="0"/>
            </a:endParaRP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Bưởi</a:t>
            </a:r>
            <a:endParaRPr lang="en-US" sz="3200" b="1">
              <a:solidFill>
                <a:srgbClr val="0000CC"/>
              </a:solidFill>
              <a:latin typeface="Times New Roman" pitchFamily="18" charset="0"/>
              <a:cs typeface="Times New Roman" pitchFamily="18" charset="0"/>
            </a:endParaRP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Sầu riêng</a:t>
            </a:r>
            <a:endParaRPr lang="en-US" sz="3200" b="1">
              <a:solidFill>
                <a:srgbClr val="0000CC"/>
              </a:solidFill>
              <a:latin typeface="Times New Roman" pitchFamily="18" charset="0"/>
              <a:cs typeface="Times New Roman" pitchFamily="18" charset="0"/>
            </a:endParaRP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Xoài</a:t>
            </a:r>
            <a:endParaRPr lang="en-US" sz="3200" b="1">
              <a:solidFill>
                <a:srgbClr val="0000CC"/>
              </a:solidFill>
              <a:latin typeface="Times New Roman" pitchFamily="18" charset="0"/>
              <a:cs typeface="Times New Roman" pitchFamily="18" charset="0"/>
            </a:endParaRP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Chôm chôm</a:t>
            </a:r>
            <a:endParaRPr lang="en-US" sz="3200" b="1">
              <a:solidFill>
                <a:srgbClr val="0000CC"/>
              </a:solidFill>
              <a:latin typeface="Times New Roman" pitchFamily="18" charset="0"/>
              <a:cs typeface="Times New Roman" pitchFamily="18" charset="0"/>
            </a:endParaRP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Na</a:t>
            </a:r>
            <a:endParaRPr lang="en-US" sz="3200" b="1">
              <a:solidFill>
                <a:srgbClr val="0000CC"/>
              </a:solidFill>
              <a:latin typeface="Times New Roman" pitchFamily="18" charset="0"/>
              <a:cs typeface="Times New Roman" pitchFamily="18" charset="0"/>
            </a:endParaRP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Bình bát</a:t>
            </a:r>
            <a:endParaRPr lang="en-US" sz="3200" b="1">
              <a:solidFill>
                <a:srgbClr val="0000CC"/>
              </a:solidFill>
              <a:latin typeface="Times New Roman" pitchFamily="18" charset="0"/>
              <a:cs typeface="Times New Roman" pitchFamily="18" charset="0"/>
            </a:endParaRP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Trái trâm</a:t>
            </a:r>
            <a:endParaRPr lang="en-US" sz="3200" b="1">
              <a:solidFill>
                <a:srgbClr val="0000CC"/>
              </a:solidFill>
              <a:latin typeface="Times New Roman" pitchFamily="18" charset="0"/>
              <a:cs typeface="Times New Roman" pitchFamily="18" charset="0"/>
            </a:endParaRP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Tìm hiểu những việc cần làm trước khi kể chuyện.</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94077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88577" y="2480846"/>
            <a:ext cx="6118979" cy="677108"/>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Quan sát sơ đồ kể chuyện:</a:t>
            </a:r>
            <a:endParaRPr lang="en-US" sz="3800" b="1">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3947344" y="999589"/>
            <a:ext cx="7853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KỂ CHUYỆN: EM CHUẨN BỊ ĐI KHAI GIẢNG</a:t>
            </a:r>
          </a:p>
        </p:txBody>
      </p:sp>
      <p:grpSp>
        <p:nvGrpSpPr>
          <p:cNvPr id="6" name="Group 5"/>
          <p:cNvGrpSpPr/>
          <p:nvPr/>
        </p:nvGrpSpPr>
        <p:grpSpPr>
          <a:xfrm>
            <a:off x="3337719" y="3194049"/>
            <a:ext cx="10141065" cy="5449963"/>
            <a:chOff x="3337719" y="3194049"/>
            <a:chExt cx="10141065" cy="5449963"/>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04" t="57733" r="24376" b="9824"/>
            <a:stretch/>
          </p:blipFill>
          <p:spPr bwMode="auto">
            <a:xfrm>
              <a:off x="3337719" y="4391525"/>
              <a:ext cx="10141065" cy="42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22" t="48598" r="38418" b="42266"/>
            <a:stretch/>
          </p:blipFill>
          <p:spPr bwMode="auto">
            <a:xfrm>
              <a:off x="5881816" y="3194049"/>
              <a:ext cx="4324865" cy="119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Xây dựng câu chuyện theo sơ đồ.</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635286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590800"/>
            <a:ext cx="13317438" cy="677108"/>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Các bước xây dựng câu chuyện: “Em chuẩn bị đi khai giảng”</a:t>
            </a:r>
            <a:endParaRPr lang="en-US" sz="3800" b="1">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3947344" y="999589"/>
            <a:ext cx="7853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KỂ CHUYỆN: EM CHUẨN BỊ ĐI KHAI GIẢNG</a:t>
            </a:r>
          </a:p>
        </p:txBody>
      </p:sp>
      <p:sp>
        <p:nvSpPr>
          <p:cNvPr id="19" name="Rectangle 18"/>
          <p:cNvSpPr/>
          <p:nvPr/>
        </p:nvSpPr>
        <p:spPr>
          <a:xfrm>
            <a:off x="1661319" y="3505200"/>
            <a:ext cx="13976824" cy="4185761"/>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Em chuẩn bị đi khai giảng.</a:t>
            </a:r>
          </a:p>
          <a:p>
            <a:pPr algn="just"/>
            <a:r>
              <a:rPr lang="en-US" sz="3800" b="1" smtClean="0">
                <a:solidFill>
                  <a:srgbClr val="0000CC"/>
                </a:solidFill>
                <a:latin typeface="Times New Roman" pitchFamily="18" charset="0"/>
                <a:cs typeface="Times New Roman" pitchFamily="18" charset="0"/>
              </a:rPr>
              <a:t>- Em giới thiệu tên tuổi của mình.</a:t>
            </a:r>
          </a:p>
          <a:p>
            <a:pPr algn="just"/>
            <a:r>
              <a:rPr lang="en-US" sz="3800" b="1" smtClean="0">
                <a:solidFill>
                  <a:srgbClr val="0000CC"/>
                </a:solidFill>
                <a:latin typeface="Times New Roman" pitchFamily="18" charset="0"/>
                <a:cs typeface="Times New Roman" pitchFamily="18" charset="0"/>
              </a:rPr>
              <a:t>- Em chuẩn bị những gì trước khi đi khai giảng: quần áo, mũ dép, sách vở, cảm xúc vui mừng,…</a:t>
            </a:r>
          </a:p>
          <a:p>
            <a:pPr algn="just"/>
            <a:r>
              <a:rPr lang="en-US" sz="3800" b="1" smtClean="0">
                <a:solidFill>
                  <a:srgbClr val="0000CC"/>
                </a:solidFill>
                <a:latin typeface="Times New Roman" pitchFamily="18" charset="0"/>
                <a:cs typeface="Times New Roman" pitchFamily="18" charset="0"/>
              </a:rPr>
              <a:t>- Em sắp xếp lại các ý cho phù hợp.</a:t>
            </a:r>
          </a:p>
          <a:p>
            <a:pPr algn="just"/>
            <a:r>
              <a:rPr lang="en-US" sz="3800" b="1" smtClean="0">
                <a:solidFill>
                  <a:srgbClr val="0000CC"/>
                </a:solidFill>
                <a:latin typeface="Times New Roman" pitchFamily="18" charset="0"/>
                <a:cs typeface="Times New Roman" pitchFamily="18" charset="0"/>
              </a:rPr>
              <a:t>- Em trình bày trước lớp theo suy nghĩ của mình.</a:t>
            </a:r>
          </a:p>
          <a:p>
            <a:pPr algn="just"/>
            <a:r>
              <a:rPr lang="en-US" sz="3800" b="1" smtClean="0">
                <a:solidFill>
                  <a:srgbClr val="0000CC"/>
                </a:solidFill>
                <a:latin typeface="Times New Roman" pitchFamily="18" charset="0"/>
                <a:cs typeface="Times New Roman" pitchFamily="18" charset="0"/>
              </a:rPr>
              <a:t>- Lớp góp ý bổ sung câu chuyện.</a:t>
            </a:r>
            <a:endParaRPr lang="en-US" sz="3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Kể chuyện trong nhóm.</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356519" y="2610182"/>
            <a:ext cx="13868400" cy="1846659"/>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Chúng ta cùng thảo luận nhóm, kể chuyện trong nhóm. Các bạn trong nhóm góp ý chân tành cho bạn mình sau khi nghe bạn kể chuyện.</a:t>
            </a:r>
            <a:endParaRPr lang="en-US" sz="3800" b="1">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3947344" y="999589"/>
            <a:ext cx="7853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KỂ CHUYỆN: EM CHUẨN BỊ ĐI KHAI GIẢNG</a:t>
            </a:r>
          </a:p>
        </p:txBody>
      </p:sp>
      <p:grpSp>
        <p:nvGrpSpPr>
          <p:cNvPr id="20" name="Group 19"/>
          <p:cNvGrpSpPr/>
          <p:nvPr/>
        </p:nvGrpSpPr>
        <p:grpSpPr>
          <a:xfrm>
            <a:off x="1508919" y="4826938"/>
            <a:ext cx="11430000" cy="677108"/>
            <a:chOff x="1508919" y="1888664"/>
            <a:chExt cx="10183091" cy="677108"/>
          </a:xfrm>
        </p:grpSpPr>
        <p:sp>
          <p:nvSpPr>
            <p:cNvPr id="22" name="Rectangle 21"/>
            <p:cNvSpPr/>
            <p:nvPr/>
          </p:nvSpPr>
          <p:spPr>
            <a:xfrm>
              <a:off x="1508919" y="1888664"/>
              <a:ext cx="10183091"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Kể chuyện trước lớp</a:t>
              </a:r>
              <a:endParaRPr lang="en-US" sz="3800" b="1">
                <a:solidFill>
                  <a:srgbClr val="FF0066"/>
                </a:solidFill>
                <a:latin typeface="Times New Roman" pitchFamily="18" charset="0"/>
                <a:cs typeface="Times New Roman" pitchFamily="18" charset="0"/>
              </a:endParaRPr>
            </a:p>
          </p:txBody>
        </p:sp>
        <p:cxnSp>
          <p:nvCxnSpPr>
            <p:cNvPr id="23" name="Straight Connector 22"/>
            <p:cNvCxnSpPr/>
            <p:nvPr/>
          </p:nvCxnSpPr>
          <p:spPr>
            <a:xfrm>
              <a:off x="1673234" y="2519755"/>
              <a:ext cx="41804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356519" y="5977116"/>
            <a:ext cx="13868400" cy="1261884"/>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Các nhóm cử đại diện kể trước lớp. Cả lớp cùng nghe và góp ý cho bạn điều chỉnh.</a:t>
            </a:r>
            <a:endParaRPr lang="en-US" sz="3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587918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5. Câu chuyện tham khảo.</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27919" y="2456557"/>
            <a:ext cx="14401800" cy="6001643"/>
          </a:xfrm>
          <a:prstGeom prst="rect">
            <a:avLst/>
          </a:prstGeom>
        </p:spPr>
        <p:txBody>
          <a:bodyPr wrap="square">
            <a:spAutoFit/>
          </a:bodyPr>
          <a:lstStyle/>
          <a:p>
            <a:pPr indent="914400" algn="just">
              <a:lnSpc>
                <a:spcPct val="120000"/>
              </a:lnSpc>
            </a:pPr>
            <a:r>
              <a:rPr lang="vi-VN" sz="4000">
                <a:solidFill>
                  <a:srgbClr val="0000CC"/>
                </a:solidFill>
                <a:latin typeface="Times New Roman" pitchFamily="18" charset="0"/>
                <a:cs typeface="Times New Roman" pitchFamily="18" charset="0"/>
              </a:rPr>
              <a:t>Thế là ngày mai em chính thức là học sinh lớp </a:t>
            </a:r>
            <a:r>
              <a:rPr lang="vi-VN" sz="4000" smtClean="0">
                <a:solidFill>
                  <a:srgbClr val="0000CC"/>
                </a:solidFill>
                <a:latin typeface="Times New Roman" pitchFamily="18" charset="0"/>
                <a:cs typeface="Times New Roman" pitchFamily="18" charset="0"/>
              </a:rPr>
              <a:t>3</a:t>
            </a:r>
            <a:r>
              <a:rPr lang="en-US" sz="4000" smtClean="0">
                <a:solidFill>
                  <a:srgbClr val="0000CC"/>
                </a:solidFill>
                <a:latin typeface="Times New Roman" pitchFamily="18" charset="0"/>
                <a:cs typeface="Times New Roman" pitchFamily="18" charset="0"/>
              </a:rPr>
              <a:t>. Em tên là Nguyễn Thị Vân Anh</a:t>
            </a:r>
            <a:r>
              <a:rPr lang="vi-VN" sz="4000" smtClean="0">
                <a:solidFill>
                  <a:srgbClr val="0000CC"/>
                </a:solidFill>
                <a:latin typeface="Times New Roman" pitchFamily="18" charset="0"/>
                <a:cs typeface="Times New Roman" pitchFamily="18" charset="0"/>
              </a:rPr>
              <a:t>. </a:t>
            </a:r>
            <a:r>
              <a:rPr lang="vi-VN" sz="4000">
                <a:solidFill>
                  <a:srgbClr val="0000CC"/>
                </a:solidFill>
                <a:latin typeface="Times New Roman" pitchFamily="18" charset="0"/>
                <a:cs typeface="Times New Roman" pitchFamily="18" charset="0"/>
              </a:rPr>
              <a:t>Để chuẩn bị cho buổi khai giảng ngày mai, em đã chuẩn bị đầy đủ mọi đồ dùng, sách vở quần áo trước khi tới trường. Bài tập và sách vở được em sắp xếp ngăn nắp vào balo. Quần áo được giặt sạch sẽ thơm tho treo trên mắc áo. Buổi sáng hôm đó em dậy từ rất sớm để tập thể dục, ăn sáng và mặc quần áo chỉnh tề trước khi được bố đèo tới trường. Em rất háo hức khi sắp được gặp lại bạn bè và thầy cô sau khoảng thời gian dài nghỉ được nghỉ.</a:t>
            </a:r>
            <a:endParaRPr lang="en-US" sz="3800" b="1">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3947344" y="1076980"/>
            <a:ext cx="7853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KỂ CHUYỆN: EM CHUẨN BỊ ĐI KHAI GIẢNG</a:t>
            </a:r>
          </a:p>
        </p:txBody>
      </p:sp>
    </p:spTree>
    <p:extLst>
      <p:ext uri="{BB962C8B-B14F-4D97-AF65-F5344CB8AC3E}">
        <p14:creationId xmlns:p14="http://schemas.microsoft.com/office/powerpoint/2010/main" val="1745351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9791</TotalTime>
  <Words>479</Words>
  <Application>Microsoft Office PowerPoint</Application>
  <PresentationFormat>Custom</PresentationFormat>
  <Paragraphs>49</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1082</cp:revision>
  <dcterms:created xsi:type="dcterms:W3CDTF">2008-09-09T22:52:10Z</dcterms:created>
  <dcterms:modified xsi:type="dcterms:W3CDTF">2022-07-29T14:37:51Z</dcterms:modified>
</cp:coreProperties>
</file>