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MKxKQF8lY7ozGP6ro8MUnPOv6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9883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91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03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31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70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ac02482b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3ac02482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51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95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ac02482bc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3ac02482b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05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75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721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ac02482b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3ac02482b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470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8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310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ac02482bc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13ac02482b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01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058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444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35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59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73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11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69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313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06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2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-59297" y="2023382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POP MUSIC</a:t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317" y="3707067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3236" y="2023382"/>
            <a:ext cx="5885607" cy="39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2855757" y="2217183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5580914" y="2173794"/>
            <a:ext cx="6017198" cy="74185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11"/>
          <p:cNvCxnSpPr>
            <a:stCxn id="218" idx="3"/>
            <a:endCxn id="219" idx="0"/>
          </p:cNvCxnSpPr>
          <p:nvPr/>
        </p:nvCxnSpPr>
        <p:spPr>
          <a:xfrm>
            <a:off x="2494512" y="1557058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1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1247887" y="4488923"/>
            <a:ext cx="10413300" cy="22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classic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 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classical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performance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orchestra 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band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Historical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Traditional 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hear	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have 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study	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	 			</a:t>
            </a:r>
            <a:r>
              <a:rPr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990951" y="1382303"/>
            <a:ext cx="114057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appropriate option (A, B, or C) to fill in each gap of the paragraph.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990951" y="1830947"/>
            <a:ext cx="1052358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 do you enjoy? Some people like going to (1)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concerts or listening to an orchestra. The musicians wear very formal clothes, and the audience is silent until the end of the (2)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If you are a fan of rock music, you can dance to the music or sing some rock songs at football stadiums or in parks.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is often played at weddings and parties in many countries. Nowadays, we can (4)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music in shops and lifts. Teenagers even listen to music when they (5)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Music is everywhere! 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1576207" y="5047392"/>
            <a:ext cx="346353" cy="35189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1588771" y="6366603"/>
            <a:ext cx="346353" cy="35189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023019" y="5430478"/>
            <a:ext cx="346500" cy="351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6281270" y="4549970"/>
            <a:ext cx="346500" cy="351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6334179" y="5819026"/>
            <a:ext cx="346500" cy="351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ac02482bc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3ac02482bc_0_0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3ac02482bc_0_0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3ac02482bc_0_0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3ac02482bc_0_0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3ac02482bc_0_0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3ac02482bc_0_0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3ac02482bc_0_0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3ac02482bc_0_0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3ac02482bc_0_0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g13ac02482bc_0_0"/>
          <p:cNvCxnSpPr>
            <a:stCxn id="249" idx="3"/>
            <a:endCxn id="250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8" name="Google Shape;258;g13ac02482bc_0_0"/>
          <p:cNvCxnSpPr>
            <a:stCxn id="250" idx="1"/>
            <a:endCxn id="251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9" name="Google Shape;259;g13ac02482bc_0_0"/>
          <p:cNvCxnSpPr>
            <a:stCxn id="251" idx="3"/>
            <a:endCxn id="252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0" name="Google Shape;260;g13ac02482bc_0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13ac02482b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3ac02482bc_0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 txBox="1"/>
          <p:nvPr/>
        </p:nvSpPr>
        <p:spPr>
          <a:xfrm>
            <a:off x="1086433" y="1199620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Imagine you have just visited a lower secondary school. Ask and answer the questions, using the following suggestions.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2" name="Google Shape;272;p14" descr="Oral Language - Nemours Reading BrightStart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067" y="232708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3386745" y="2267744"/>
            <a:ext cx="6271497" cy="225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Where the school is.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How many teachers and students there are.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What school facilities are.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What school outdoor activities students do.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8008" y="3894667"/>
            <a:ext cx="2973992" cy="296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ac02482bc_0_25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3ac02482bc_0_25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3ac02482bc_0_25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3ac02482bc_0_25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3ac02482bc_0_25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ac02482bc_0_25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ac02482bc_0_25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3ac02482bc_0_25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3ac02482bc_0_25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ac02482bc_0_25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g13ac02482bc_0_25"/>
          <p:cNvCxnSpPr>
            <a:stCxn id="282" idx="3"/>
            <a:endCxn id="283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g13ac02482bc_0_25"/>
          <p:cNvCxnSpPr>
            <a:stCxn id="283" idx="1"/>
            <a:endCxn id="284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g13ac02482bc_0_25"/>
          <p:cNvCxnSpPr>
            <a:stCxn id="284" idx="3"/>
            <a:endCxn id="285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3" name="Google Shape;293;g13ac02482bc_0_25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13ac02482bc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3ac02482bc_0_25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LISTENING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1097723" y="1215984"/>
            <a:ext cx="99992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a man talking about his meal at a restaurant and tick the adjectives you hear.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06" name="Google Shape;3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4178" y="163148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/>
          <p:cNvPicPr preferRelativeResize="0"/>
          <p:nvPr/>
        </p:nvPicPr>
        <p:blipFill rotWithShape="1">
          <a:blip r:embed="rId5">
            <a:alphaModFix/>
          </a:blip>
          <a:srcRect t="40938" b="41194"/>
          <a:stretch/>
        </p:blipFill>
        <p:spPr>
          <a:xfrm>
            <a:off x="827501" y="4910667"/>
            <a:ext cx="3829050" cy="67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5">
            <a:alphaModFix/>
          </a:blip>
          <a:srcRect t="22035" b="59204"/>
          <a:stretch/>
        </p:blipFill>
        <p:spPr>
          <a:xfrm>
            <a:off x="827500" y="3623734"/>
            <a:ext cx="382905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/>
          <p:cNvPicPr preferRelativeResize="0"/>
          <p:nvPr/>
        </p:nvPicPr>
        <p:blipFill rotWithShape="1">
          <a:blip r:embed="rId5">
            <a:alphaModFix/>
          </a:blip>
          <a:srcRect t="78161" b="2481"/>
          <a:stretch/>
        </p:blipFill>
        <p:spPr>
          <a:xfrm>
            <a:off x="6097351" y="3465690"/>
            <a:ext cx="3829050" cy="73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6"/>
          <p:cNvPicPr preferRelativeResize="0"/>
          <p:nvPr/>
        </p:nvPicPr>
        <p:blipFill rotWithShape="1">
          <a:blip r:embed="rId5">
            <a:alphaModFix/>
          </a:blip>
          <a:srcRect t="3024" b="78513"/>
          <a:stretch/>
        </p:blipFill>
        <p:spPr>
          <a:xfrm>
            <a:off x="827501" y="2449689"/>
            <a:ext cx="3829050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/>
          <p:cNvPicPr preferRelativeResize="0"/>
          <p:nvPr/>
        </p:nvPicPr>
        <p:blipFill rotWithShape="1">
          <a:blip r:embed="rId5">
            <a:alphaModFix/>
          </a:blip>
          <a:srcRect t="59306" b="21635"/>
          <a:stretch/>
        </p:blipFill>
        <p:spPr>
          <a:xfrm>
            <a:off x="6096000" y="2241082"/>
            <a:ext cx="3829050" cy="7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409" y="1991415"/>
            <a:ext cx="913447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LISTENING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1086434" y="1287151"/>
            <a:ext cx="72668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again and fill in the gap with ONE word.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5012133" y="2737965"/>
            <a:ext cx="123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salad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5217693" y="3429005"/>
            <a:ext cx="10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7044263" y="3352810"/>
            <a:ext cx="233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6943629" y="4667107"/>
            <a:ext cx="127009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juice</a:t>
            </a:r>
            <a:endParaRPr/>
          </a:p>
        </p:txBody>
      </p:sp>
      <p:pic>
        <p:nvPicPr>
          <p:cNvPr id="327" name="Google Shape;32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3314" y="125439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ac02482bc_1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3ac02482bc_1_0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13ac02482bc_1_0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13ac02482bc_1_0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3ac02482bc_1_0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3ac02482bc_1_0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3ac02482bc_1_0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3ac02482bc_1_0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3ac02482bc_1_0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3ac02482bc_1_0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g13ac02482bc_1_0"/>
          <p:cNvCxnSpPr>
            <a:stCxn id="334" idx="3"/>
            <a:endCxn id="335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g13ac02482bc_1_0"/>
          <p:cNvCxnSpPr>
            <a:stCxn id="335" idx="1"/>
            <a:endCxn id="336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4" name="Google Shape;344;g13ac02482bc_1_0"/>
          <p:cNvCxnSpPr>
            <a:stCxn id="336" idx="3"/>
            <a:endCxn id="337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5" name="Google Shape;345;g13ac02482bc_1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13ac02482bc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3ac02482bc_1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348" name="Google Shape;348;g13ac02482bc_1_0"/>
          <p:cNvSpPr/>
          <p:nvPr/>
        </p:nvSpPr>
        <p:spPr>
          <a:xfrm>
            <a:off x="610745" y="5185754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9" name="Google Shape;349;g13ac02482bc_1_0"/>
          <p:cNvCxnSpPr>
            <a:stCxn id="337" idx="1"/>
            <a:endCxn id="348" idx="0"/>
          </p:cNvCxnSpPr>
          <p:nvPr/>
        </p:nvCxnSpPr>
        <p:spPr>
          <a:xfrm flipH="1">
            <a:off x="1552556" y="4565264"/>
            <a:ext cx="1303200" cy="62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g13ac02482bc_1_0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 txBox="1"/>
          <p:nvPr/>
        </p:nvSpPr>
        <p:spPr>
          <a:xfrm>
            <a:off x="1086433" y="1297797"/>
            <a:ext cx="107851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of about 60 words about a meal you had at a restaurant.</a:t>
            </a: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9" name="Google Shape;3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/>
          </a:p>
        </p:txBody>
      </p:sp>
      <p:sp>
        <p:nvSpPr>
          <p:cNvPr id="361" name="Google Shape;361;p19"/>
          <p:cNvSpPr/>
          <p:nvPr/>
        </p:nvSpPr>
        <p:spPr>
          <a:xfrm>
            <a:off x="5202282" y="2526067"/>
            <a:ext cx="6334962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Suggested paragraph: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For a starter, I had salad. It was fresh. My main dish was fish. I really enjoyed the spices in it. The vegetables were good, very fresh and tasty. For dessert, I had an ice cream. It’s usually delicious but this time it wasn’t very sweet. So, I didn’t eat much. Then I had a glass of juice. I think the meal was OK.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9"/>
          <p:cNvPicPr preferRelativeResize="0"/>
          <p:nvPr/>
        </p:nvPicPr>
        <p:blipFill rotWithShape="1">
          <a:blip r:embed="rId4">
            <a:alphaModFix/>
          </a:blip>
          <a:srcRect l="5165" t="2067" r="4935"/>
          <a:stretch/>
        </p:blipFill>
        <p:spPr>
          <a:xfrm>
            <a:off x="827500" y="1896217"/>
            <a:ext cx="4374782" cy="486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7677" y="179102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REVIEW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138667" y="1956980"/>
            <a:ext cx="9729879" cy="4849757"/>
            <a:chOff x="-4069844" y="-624671"/>
            <a:chExt cx="9729879" cy="4849757"/>
          </a:xfrm>
        </p:grpSpPr>
        <p:sp>
          <p:nvSpPr>
            <p:cNvPr id="103" name="Google Shape;103;p2"/>
            <p:cNvSpPr/>
            <p:nvPr/>
          </p:nvSpPr>
          <p:spPr>
            <a:xfrm>
              <a:off x="-4069844" y="-624671"/>
              <a:ext cx="4849757" cy="4849757"/>
            </a:xfrm>
            <a:prstGeom prst="blockArc">
              <a:avLst>
                <a:gd name="adj1" fmla="val 18900000"/>
                <a:gd name="adj2" fmla="val 2700000"/>
                <a:gd name="adj3" fmla="val 445"/>
              </a:avLst>
            </a:pr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487" y="207563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gradFill>
              <a:gsLst>
                <a:gs pos="0">
                  <a:srgbClr val="A9F69C"/>
                </a:gs>
                <a:gs pos="50000">
                  <a:srgbClr val="9CF38E"/>
                </a:gs>
                <a:gs pos="100000">
                  <a:srgbClr val="8AF77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0044" y="1038539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51EB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gradFill>
              <a:gsLst>
                <a:gs pos="0">
                  <a:srgbClr val="A0EACA"/>
                </a:gs>
                <a:gs pos="50000">
                  <a:srgbClr val="92E5C1"/>
                </a:gs>
                <a:gs pos="100000">
                  <a:srgbClr val="7DE6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Listening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80044" y="1869515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2CD79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Writing </a:t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487" y="2700491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"/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ac02482bc_1_25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13ac02482bc_1_25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3ac02482bc_1_25"/>
          <p:cNvSpPr/>
          <p:nvPr/>
        </p:nvSpPr>
        <p:spPr>
          <a:xfrm>
            <a:off x="610745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13ac02482bc_1_25"/>
          <p:cNvSpPr/>
          <p:nvPr/>
        </p:nvSpPr>
        <p:spPr>
          <a:xfrm>
            <a:off x="2855757" y="2217183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3ac02482bc_1_25"/>
          <p:cNvSpPr/>
          <p:nvPr/>
        </p:nvSpPr>
        <p:spPr>
          <a:xfrm>
            <a:off x="610745" y="317743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13ac02482bc_1_25"/>
          <p:cNvSpPr/>
          <p:nvPr/>
        </p:nvSpPr>
        <p:spPr>
          <a:xfrm>
            <a:off x="2855756" y="4237664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3ac02482bc_1_25"/>
          <p:cNvSpPr/>
          <p:nvPr/>
        </p:nvSpPr>
        <p:spPr>
          <a:xfrm>
            <a:off x="5588839" y="1229521"/>
            <a:ext cx="60207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3ac02482bc_1_25"/>
          <p:cNvSpPr/>
          <p:nvPr/>
        </p:nvSpPr>
        <p:spPr>
          <a:xfrm>
            <a:off x="5580914" y="2173794"/>
            <a:ext cx="60171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3ac02482bc_1_25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3ac02482bc_1_25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7" name="Google Shape;377;g13ac02482bc_1_25"/>
          <p:cNvCxnSpPr>
            <a:stCxn id="369" idx="3"/>
            <a:endCxn id="370" idx="0"/>
          </p:cNvCxnSpPr>
          <p:nvPr/>
        </p:nvCxnSpPr>
        <p:spPr>
          <a:xfrm>
            <a:off x="2494445" y="1557121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8" name="Google Shape;378;g13ac02482bc_1_25"/>
          <p:cNvCxnSpPr>
            <a:stCxn id="370" idx="1"/>
            <a:endCxn id="371" idx="0"/>
          </p:cNvCxnSpPr>
          <p:nvPr/>
        </p:nvCxnSpPr>
        <p:spPr>
          <a:xfrm flipH="1">
            <a:off x="1552557" y="2544783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9" name="Google Shape;379;g13ac02482bc_1_25"/>
          <p:cNvCxnSpPr>
            <a:stCxn id="371" idx="3"/>
            <a:endCxn id="372" idx="0"/>
          </p:cNvCxnSpPr>
          <p:nvPr/>
        </p:nvCxnSpPr>
        <p:spPr>
          <a:xfrm>
            <a:off x="2494445" y="3505038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0" name="Google Shape;380;g13ac02482bc_1_25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13ac02482bc_1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3ac02482bc_1_25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383" name="Google Shape;383;g13ac02482bc_1_25"/>
          <p:cNvSpPr/>
          <p:nvPr/>
        </p:nvSpPr>
        <p:spPr>
          <a:xfrm>
            <a:off x="610745" y="5185754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g13ac02482bc_1_25"/>
          <p:cNvCxnSpPr>
            <a:stCxn id="372" idx="1"/>
            <a:endCxn id="383" idx="0"/>
          </p:cNvCxnSpPr>
          <p:nvPr/>
        </p:nvCxnSpPr>
        <p:spPr>
          <a:xfrm flipH="1">
            <a:off x="1552556" y="4565264"/>
            <a:ext cx="1303200" cy="62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5" name="Google Shape;385;g13ac02482bc_1_25"/>
          <p:cNvSpPr/>
          <p:nvPr/>
        </p:nvSpPr>
        <p:spPr>
          <a:xfrm>
            <a:off x="5580310" y="5934095"/>
            <a:ext cx="6027000" cy="6420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13ac02482bc_1_25"/>
          <p:cNvSpPr/>
          <p:nvPr/>
        </p:nvSpPr>
        <p:spPr>
          <a:xfrm>
            <a:off x="2855757" y="5999006"/>
            <a:ext cx="19506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g13ac02482bc_1_25"/>
          <p:cNvCxnSpPr>
            <a:stCxn id="383" idx="3"/>
            <a:endCxn id="386" idx="0"/>
          </p:cNvCxnSpPr>
          <p:nvPr/>
        </p:nvCxnSpPr>
        <p:spPr>
          <a:xfrm>
            <a:off x="2494445" y="5513354"/>
            <a:ext cx="1336500" cy="485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8" name="Google Shape;388;g13ac02482bc_1_25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95" name="Google Shape;39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7" name="Google Shape;3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1"/>
          <p:cNvGrpSpPr/>
          <p:nvPr/>
        </p:nvGrpSpPr>
        <p:grpSpPr>
          <a:xfrm>
            <a:off x="138667" y="1587812"/>
            <a:ext cx="9729879" cy="4849757"/>
            <a:chOff x="-4069844" y="-624671"/>
            <a:chExt cx="9729879" cy="4849757"/>
          </a:xfrm>
        </p:grpSpPr>
        <p:sp>
          <p:nvSpPr>
            <p:cNvPr id="400" name="Google Shape;400;p21"/>
            <p:cNvSpPr/>
            <p:nvPr/>
          </p:nvSpPr>
          <p:spPr>
            <a:xfrm>
              <a:off x="-4069844" y="-624671"/>
              <a:ext cx="4849757" cy="4849757"/>
            </a:xfrm>
            <a:prstGeom prst="blockArc">
              <a:avLst>
                <a:gd name="adj1" fmla="val 18900000"/>
                <a:gd name="adj2" fmla="val 2700000"/>
                <a:gd name="adj3" fmla="val 445"/>
              </a:avLst>
            </a:pr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 txBox="1"/>
            <p:nvPr/>
          </p:nvSpPr>
          <p:spPr>
            <a:xfrm>
              <a:off x="408667" y="276799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62487" y="207563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gradFill>
              <a:gsLst>
                <a:gs pos="0">
                  <a:srgbClr val="A9F69C"/>
                </a:gs>
                <a:gs pos="50000">
                  <a:srgbClr val="9CF38E"/>
                </a:gs>
                <a:gs pos="100000">
                  <a:srgbClr val="8AF77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 txBox="1"/>
            <p:nvPr/>
          </p:nvSpPr>
          <p:spPr>
            <a:xfrm>
              <a:off x="726224" y="1107775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380044" y="1038539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51EB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gradFill>
              <a:gsLst>
                <a:gs pos="0">
                  <a:srgbClr val="A0EACA"/>
                </a:gs>
                <a:gs pos="50000">
                  <a:srgbClr val="92E5C1"/>
                </a:gs>
                <a:gs pos="100000">
                  <a:srgbClr val="7DE6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 txBox="1"/>
            <p:nvPr/>
          </p:nvSpPr>
          <p:spPr>
            <a:xfrm>
              <a:off x="726224" y="1938751"/>
              <a:ext cx="4933811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Listening</a:t>
              </a: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380044" y="1869515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2CD79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 txBox="1"/>
            <p:nvPr/>
          </p:nvSpPr>
          <p:spPr>
            <a:xfrm>
              <a:off x="408667" y="2769727"/>
              <a:ext cx="5251368" cy="553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9625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Writing </a:t>
              </a: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62487" y="2700491"/>
              <a:ext cx="692359" cy="69235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21"/>
          <p:cNvSpPr txBox="1"/>
          <p:nvPr/>
        </p:nvSpPr>
        <p:spPr>
          <a:xfrm>
            <a:off x="1698171" y="3021750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20" name="Google Shape;420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for Unit 7 – Getting started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736" y="3236365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3"/>
          <p:cNvSpPr/>
          <p:nvPr/>
        </p:nvSpPr>
        <p:spPr>
          <a:xfrm>
            <a:off x="2951748" y="5993141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i="1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2396888" y="1933187"/>
            <a:ext cx="7638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have revised the skills practised in Units 4 – 6.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855757" y="2217183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10745" y="317743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855756" y="4237664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580914" y="2173794"/>
            <a:ext cx="6017198" cy="74185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Choose the appropriate option (A, B, or C) to fill in each gap of the paragraph.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571050" y="3029475"/>
            <a:ext cx="6027000" cy="91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questions, using the suggestions.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588839" y="4018106"/>
            <a:ext cx="6036000" cy="946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and tick the adjectives you hear.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again and fill in each gap with ONE word.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4"/>
          <p:cNvCxnSpPr>
            <a:stCxn id="131" idx="3"/>
            <a:endCxn id="132" idx="0"/>
          </p:cNvCxnSpPr>
          <p:nvPr/>
        </p:nvCxnSpPr>
        <p:spPr>
          <a:xfrm>
            <a:off x="2494512" y="1557058"/>
            <a:ext cx="1336500" cy="660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0" name="Google Shape;140;p4"/>
          <p:cNvCxnSpPr>
            <a:stCxn id="132" idx="1"/>
            <a:endCxn id="133" idx="0"/>
          </p:cNvCxnSpPr>
          <p:nvPr/>
        </p:nvCxnSpPr>
        <p:spPr>
          <a:xfrm flipH="1">
            <a:off x="1552557" y="2544720"/>
            <a:ext cx="1303200" cy="63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1" name="Google Shape;141;p4"/>
          <p:cNvCxnSpPr>
            <a:stCxn id="133" idx="3"/>
            <a:endCxn id="134" idx="0"/>
          </p:cNvCxnSpPr>
          <p:nvPr/>
        </p:nvCxnSpPr>
        <p:spPr>
          <a:xfrm>
            <a:off x="2494512" y="3504975"/>
            <a:ext cx="1336500" cy="732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2" name="Google Shape;142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610745" y="518575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4"/>
          <p:cNvCxnSpPr>
            <a:stCxn id="134" idx="1"/>
            <a:endCxn id="145" idx="0"/>
          </p:cNvCxnSpPr>
          <p:nvPr/>
        </p:nvCxnSpPr>
        <p:spPr>
          <a:xfrm flipH="1">
            <a:off x="1552556" y="4565201"/>
            <a:ext cx="1303200" cy="620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4"/>
          <p:cNvSpPr/>
          <p:nvPr/>
        </p:nvSpPr>
        <p:spPr>
          <a:xfrm>
            <a:off x="5580310" y="5934095"/>
            <a:ext cx="6027000" cy="6420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2855757" y="5999006"/>
            <a:ext cx="1950734" cy="65507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4"/>
          <p:cNvCxnSpPr>
            <a:stCxn id="145" idx="3"/>
            <a:endCxn id="148" idx="0"/>
          </p:cNvCxnSpPr>
          <p:nvPr/>
        </p:nvCxnSpPr>
        <p:spPr>
          <a:xfrm>
            <a:off x="2494512" y="5513291"/>
            <a:ext cx="1336500" cy="485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0" name="Google Shape;150;p4"/>
          <p:cNvSpPr/>
          <p:nvPr/>
        </p:nvSpPr>
        <p:spPr>
          <a:xfrm>
            <a:off x="5588839" y="5078418"/>
            <a:ext cx="6027000" cy="74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60 words about a meal you had at a restaurant.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610745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588839" y="1229521"/>
            <a:ext cx="6020672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music?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SKILLS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6516626" y="2946973"/>
            <a:ext cx="5223725" cy="131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628" y="2425185"/>
            <a:ext cx="4194336" cy="30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300134" y="1781152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COUNTRY MUSIC</a:t>
            </a:r>
            <a:endParaRPr/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4252" y="3662141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2638" y="1781152"/>
            <a:ext cx="4964223" cy="331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250000" y="1868158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CLASSICAL MUSIC</a:t>
            </a:r>
            <a:endParaRPr/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614" y="3920376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5095" y="1868158"/>
            <a:ext cx="5452847" cy="363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114534" y="1986667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ROCK MUSIC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2744" y="37331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0931" y="1986667"/>
            <a:ext cx="5638536" cy="317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30801" y="1868157"/>
            <a:ext cx="5658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HIP HOP MUSIC</a:t>
            </a:r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793" y="3842533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1898" y="1722210"/>
            <a:ext cx="5968457" cy="39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948</Words>
  <PresentationFormat>Widescreen</PresentationFormat>
  <Paragraphs>153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Noto Sans Symbols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2023-04-19T02:46:00Z</dcterms:modified>
</cp:coreProperties>
</file>