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1" r:id="rId2"/>
    <p:sldId id="257" r:id="rId3"/>
    <p:sldId id="284" r:id="rId4"/>
    <p:sldId id="285" r:id="rId5"/>
    <p:sldId id="270" r:id="rId6"/>
    <p:sldId id="339" r:id="rId7"/>
    <p:sldId id="319" r:id="rId8"/>
    <p:sldId id="342" r:id="rId9"/>
    <p:sldId id="343" r:id="rId10"/>
    <p:sldId id="344" r:id="rId11"/>
    <p:sldId id="345" r:id="rId12"/>
    <p:sldId id="346" r:id="rId13"/>
    <p:sldId id="347" r:id="rId14"/>
    <p:sldId id="348" r:id="rId15"/>
    <p:sldId id="349" r:id="rId16"/>
    <p:sldId id="350" r:id="rId17"/>
    <p:sldId id="351" r:id="rId18"/>
    <p:sldId id="340" r:id="rId19"/>
    <p:sldId id="352" r:id="rId20"/>
    <p:sldId id="294" r:id="rId21"/>
    <p:sldId id="354" r:id="rId22"/>
    <p:sldId id="298" r:id="rId23"/>
    <p:sldId id="316" r:id="rId24"/>
    <p:sldId id="269" r:id="rId25"/>
    <p:sldId id="295" r:id="rId2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6</a:t>
            </a:fld>
            <a:endParaRPr lang="en-US"/>
          </a:p>
        </p:txBody>
      </p:sp>
    </p:spTree>
    <p:extLst>
      <p:ext uri="{BB962C8B-B14F-4D97-AF65-F5344CB8AC3E}">
        <p14:creationId xmlns:p14="http://schemas.microsoft.com/office/powerpoint/2010/main" val="63363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7/27/2022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7</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7: INVENTIONS</a:t>
            </a:r>
          </a:p>
          <a:p>
            <a:pPr algn="ctr"/>
            <a:r>
              <a:rPr lang="en-US" sz="3200" b="1" dirty="0">
                <a:solidFill>
                  <a:srgbClr val="00B050"/>
                </a:solidFill>
                <a:ea typeface="Times New Roman" panose="02020603050405020304" pitchFamily="18" charset="0"/>
                <a:cs typeface="Arial" panose="020B0604020202020204" pitchFamily="34" charset="0"/>
              </a:rPr>
              <a:t>Lesson 3.2 – Writing and Speaking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63</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0912" y="448360"/>
            <a:ext cx="7767637" cy="1200329"/>
          </a:xfrm>
          <a:prstGeom prst="rect">
            <a:avLst/>
          </a:prstGeom>
        </p:spPr>
        <p:txBody>
          <a:bodyPr wrap="square">
            <a:spAutoFit/>
          </a:bodyPr>
          <a:lstStyle/>
          <a:p>
            <a:r>
              <a:rPr lang="en-US" sz="3600" b="1" dirty="0">
                <a:solidFill>
                  <a:srgbClr val="242021"/>
                </a:solidFill>
              </a:rPr>
              <a:t>b. Fill in the blanks with </a:t>
            </a:r>
            <a:r>
              <a:rPr lang="en-US" sz="3600" b="1" i="1" dirty="0">
                <a:solidFill>
                  <a:srgbClr val="242021"/>
                </a:solidFill>
              </a:rPr>
              <a:t>for example </a:t>
            </a:r>
            <a:r>
              <a:rPr lang="en-US" sz="3600" b="1" dirty="0">
                <a:solidFill>
                  <a:srgbClr val="242021"/>
                </a:solidFill>
              </a:rPr>
              <a:t>or </a:t>
            </a:r>
            <a:r>
              <a:rPr lang="en-US" sz="3600" b="1" i="1" dirty="0">
                <a:solidFill>
                  <a:srgbClr val="242021"/>
                </a:solidFill>
              </a:rPr>
              <a:t>such as</a:t>
            </a:r>
            <a:r>
              <a:rPr lang="en-US" sz="3600" dirty="0"/>
              <a:t> </a:t>
            </a:r>
          </a:p>
        </p:txBody>
      </p:sp>
      <p:sp>
        <p:nvSpPr>
          <p:cNvPr id="4" name="Rectangle 3"/>
          <p:cNvSpPr/>
          <p:nvPr/>
        </p:nvSpPr>
        <p:spPr>
          <a:xfrm>
            <a:off x="742949" y="1817638"/>
            <a:ext cx="10515600" cy="3970318"/>
          </a:xfrm>
          <a:prstGeom prst="rect">
            <a:avLst/>
          </a:prstGeom>
        </p:spPr>
        <p:txBody>
          <a:bodyPr wrap="square">
            <a:spAutoFit/>
          </a:bodyPr>
          <a:lstStyle/>
          <a:p>
            <a:r>
              <a:rPr lang="en-US" sz="3600" dirty="0">
                <a:solidFill>
                  <a:srgbClr val="242021"/>
                </a:solidFill>
              </a:rPr>
              <a:t>1. The invention of cars gave people more freedom. ____________, people didn't need to live close to work anymore.</a:t>
            </a:r>
            <a:br>
              <a:rPr lang="en-US" sz="3600" dirty="0">
                <a:solidFill>
                  <a:srgbClr val="242021"/>
                </a:solidFill>
              </a:rPr>
            </a:br>
            <a:r>
              <a:rPr lang="en-US" sz="3600" dirty="0">
                <a:solidFill>
                  <a:srgbClr val="242021"/>
                </a:solidFill>
              </a:rPr>
              <a:t>2. Many inventions, ____________, the light bulb and the computer, changed society.</a:t>
            </a:r>
            <a:br>
              <a:rPr lang="en-US" sz="3600" dirty="0">
                <a:solidFill>
                  <a:srgbClr val="242021"/>
                </a:solidFill>
              </a:rPr>
            </a:br>
            <a:r>
              <a:rPr lang="en-US" sz="3600" dirty="0">
                <a:solidFill>
                  <a:srgbClr val="242021"/>
                </a:solidFill>
              </a:rPr>
              <a:t>3. Engines are used in many vehicles, ____________ boats, trains, and cars.</a:t>
            </a:r>
            <a:r>
              <a:rPr lang="en-US" sz="3600" dirty="0"/>
              <a:t> </a:t>
            </a:r>
          </a:p>
        </p:txBody>
      </p:sp>
      <p:sp>
        <p:nvSpPr>
          <p:cNvPr id="5" name="TextBox 4"/>
          <p:cNvSpPr txBox="1"/>
          <p:nvPr/>
        </p:nvSpPr>
        <p:spPr>
          <a:xfrm>
            <a:off x="742949" y="2396836"/>
            <a:ext cx="2845378" cy="646331"/>
          </a:xfrm>
          <a:prstGeom prst="rect">
            <a:avLst/>
          </a:prstGeom>
          <a:noFill/>
        </p:spPr>
        <p:txBody>
          <a:bodyPr wrap="square" rtlCol="0">
            <a:spAutoFit/>
          </a:bodyPr>
          <a:lstStyle/>
          <a:p>
            <a:pPr algn="ctr"/>
            <a:r>
              <a:rPr lang="en-US" sz="3600" dirty="0">
                <a:solidFill>
                  <a:srgbClr val="FF0000"/>
                </a:solidFill>
              </a:rPr>
              <a:t>for example</a:t>
            </a:r>
          </a:p>
        </p:txBody>
      </p:sp>
      <p:sp>
        <p:nvSpPr>
          <p:cNvPr id="6" name="TextBox 5"/>
          <p:cNvSpPr txBox="1"/>
          <p:nvPr/>
        </p:nvSpPr>
        <p:spPr>
          <a:xfrm>
            <a:off x="4528919" y="3479631"/>
            <a:ext cx="2845378" cy="646331"/>
          </a:xfrm>
          <a:prstGeom prst="rect">
            <a:avLst/>
          </a:prstGeom>
          <a:noFill/>
        </p:spPr>
        <p:txBody>
          <a:bodyPr wrap="square" rtlCol="0">
            <a:spAutoFit/>
          </a:bodyPr>
          <a:lstStyle/>
          <a:p>
            <a:pPr algn="ctr"/>
            <a:r>
              <a:rPr lang="en-US" sz="3600" dirty="0">
                <a:solidFill>
                  <a:srgbClr val="FF0000"/>
                </a:solidFill>
              </a:rPr>
              <a:t>for example</a:t>
            </a:r>
          </a:p>
        </p:txBody>
      </p:sp>
      <p:sp>
        <p:nvSpPr>
          <p:cNvPr id="7" name="TextBox 6"/>
          <p:cNvSpPr txBox="1"/>
          <p:nvPr/>
        </p:nvSpPr>
        <p:spPr>
          <a:xfrm>
            <a:off x="7743174" y="4587995"/>
            <a:ext cx="2845378" cy="646331"/>
          </a:xfrm>
          <a:prstGeom prst="rect">
            <a:avLst/>
          </a:prstGeom>
          <a:noFill/>
        </p:spPr>
        <p:txBody>
          <a:bodyPr wrap="square" rtlCol="0">
            <a:spAutoFit/>
          </a:bodyPr>
          <a:lstStyle/>
          <a:p>
            <a:pPr algn="ctr"/>
            <a:r>
              <a:rPr lang="en-US" sz="3600" dirty="0">
                <a:solidFill>
                  <a:srgbClr val="FF0000"/>
                </a:solidFill>
              </a:rPr>
              <a:t>such as</a:t>
            </a:r>
          </a:p>
        </p:txBody>
      </p:sp>
      <p:sp>
        <p:nvSpPr>
          <p:cNvPr id="8" name="Rectangle 7"/>
          <p:cNvSpPr/>
          <p:nvPr/>
        </p:nvSpPr>
        <p:spPr>
          <a:xfrm>
            <a:off x="289249" y="690465"/>
            <a:ext cx="2556588"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While-writing</a:t>
            </a:r>
            <a:endParaRPr lang="en-US" b="1" dirty="0"/>
          </a:p>
        </p:txBody>
      </p:sp>
    </p:spTree>
    <p:extLst>
      <p:ext uri="{BB962C8B-B14F-4D97-AF65-F5344CB8AC3E}">
        <p14:creationId xmlns:p14="http://schemas.microsoft.com/office/powerpoint/2010/main" val="18744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1" y="1055638"/>
            <a:ext cx="10266218" cy="3970318"/>
          </a:xfrm>
          <a:prstGeom prst="rect">
            <a:avLst/>
          </a:prstGeom>
        </p:spPr>
        <p:txBody>
          <a:bodyPr wrap="square">
            <a:spAutoFit/>
          </a:bodyPr>
          <a:lstStyle/>
          <a:p>
            <a:r>
              <a:rPr lang="en-US" sz="3600" dirty="0">
                <a:solidFill>
                  <a:srgbClr val="242021"/>
                </a:solidFill>
              </a:rPr>
              <a:t>4. The invention of airplanes brought the world closer together. ____________, you can ﬂy to a city half way across the world in less than 24 hours.</a:t>
            </a:r>
          </a:p>
          <a:p>
            <a:br>
              <a:rPr lang="en-US" sz="3600" dirty="0">
                <a:solidFill>
                  <a:srgbClr val="242021"/>
                </a:solidFill>
              </a:rPr>
            </a:br>
            <a:r>
              <a:rPr lang="en-US" sz="3600" dirty="0">
                <a:solidFill>
                  <a:srgbClr val="242021"/>
                </a:solidFill>
              </a:rPr>
              <a:t>5. We can do many things, ____________ making phone calls, sending emails, and taking photos with a smartphone.</a:t>
            </a:r>
            <a:r>
              <a:rPr lang="en-US" sz="3600" dirty="0"/>
              <a:t> </a:t>
            </a:r>
          </a:p>
        </p:txBody>
      </p:sp>
      <p:sp>
        <p:nvSpPr>
          <p:cNvPr id="3" name="TextBox 2"/>
          <p:cNvSpPr txBox="1"/>
          <p:nvPr/>
        </p:nvSpPr>
        <p:spPr>
          <a:xfrm>
            <a:off x="2630846" y="1609267"/>
            <a:ext cx="2845378" cy="646331"/>
          </a:xfrm>
          <a:prstGeom prst="rect">
            <a:avLst/>
          </a:prstGeom>
          <a:noFill/>
        </p:spPr>
        <p:txBody>
          <a:bodyPr wrap="square" rtlCol="0">
            <a:spAutoFit/>
          </a:bodyPr>
          <a:lstStyle/>
          <a:p>
            <a:pPr algn="ctr"/>
            <a:r>
              <a:rPr lang="en-US" sz="3600" dirty="0">
                <a:solidFill>
                  <a:srgbClr val="FF0000"/>
                </a:solidFill>
              </a:rPr>
              <a:t>For example</a:t>
            </a:r>
          </a:p>
        </p:txBody>
      </p:sp>
      <p:sp>
        <p:nvSpPr>
          <p:cNvPr id="4" name="TextBox 3"/>
          <p:cNvSpPr txBox="1"/>
          <p:nvPr/>
        </p:nvSpPr>
        <p:spPr>
          <a:xfrm>
            <a:off x="5951608" y="3257958"/>
            <a:ext cx="2845378" cy="646331"/>
          </a:xfrm>
          <a:prstGeom prst="rect">
            <a:avLst/>
          </a:prstGeom>
          <a:noFill/>
        </p:spPr>
        <p:txBody>
          <a:bodyPr wrap="square" rtlCol="0">
            <a:spAutoFit/>
          </a:bodyPr>
          <a:lstStyle/>
          <a:p>
            <a:pPr algn="ctr"/>
            <a:r>
              <a:rPr lang="en-US" sz="3600" dirty="0">
                <a:solidFill>
                  <a:srgbClr val="FF0000"/>
                </a:solidFill>
              </a:rPr>
              <a:t>such as</a:t>
            </a:r>
          </a:p>
        </p:txBody>
      </p:sp>
    </p:spTree>
    <p:extLst>
      <p:ext uri="{BB962C8B-B14F-4D97-AF65-F5344CB8AC3E}">
        <p14:creationId xmlns:p14="http://schemas.microsoft.com/office/powerpoint/2010/main" val="22273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619"/>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43</a:t>
            </a:r>
          </a:p>
        </p:txBody>
      </p:sp>
      <p:sp>
        <p:nvSpPr>
          <p:cNvPr id="3" name="Rectangle 2"/>
          <p:cNvSpPr/>
          <p:nvPr/>
        </p:nvSpPr>
        <p:spPr>
          <a:xfrm>
            <a:off x="720437" y="1565563"/>
            <a:ext cx="10349346" cy="3970318"/>
          </a:xfrm>
          <a:prstGeom prst="rect">
            <a:avLst/>
          </a:prstGeom>
        </p:spPr>
        <p:txBody>
          <a:bodyPr wrap="square">
            <a:spAutoFit/>
          </a:bodyPr>
          <a:lstStyle/>
          <a:p>
            <a:r>
              <a:rPr lang="en-US" sz="3600" dirty="0">
                <a:solidFill>
                  <a:srgbClr val="242021"/>
                </a:solidFill>
              </a:rPr>
              <a:t>1. Social media, </a:t>
            </a:r>
            <a:r>
              <a:rPr lang="en-US" sz="3600" dirty="0">
                <a:solidFill>
                  <a:srgbClr val="000000"/>
                </a:solidFill>
              </a:rPr>
              <a:t>_____________ </a:t>
            </a:r>
            <a:r>
              <a:rPr lang="en-US" sz="3600" i="1" dirty="0">
                <a:solidFill>
                  <a:srgbClr val="242021"/>
                </a:solidFill>
              </a:rPr>
              <a:t>Post Now! </a:t>
            </a:r>
            <a:r>
              <a:rPr lang="en-US" sz="3600" dirty="0">
                <a:solidFill>
                  <a:srgbClr val="242021"/>
                </a:solidFill>
              </a:rPr>
              <a:t>and </a:t>
            </a:r>
            <a:r>
              <a:rPr lang="en-US" sz="3600" i="1" dirty="0">
                <a:solidFill>
                  <a:srgbClr val="242021"/>
                </a:solidFill>
              </a:rPr>
              <a:t>Chatty Cats</a:t>
            </a:r>
            <a:r>
              <a:rPr lang="en-US" sz="3600" dirty="0">
                <a:solidFill>
                  <a:srgbClr val="242021"/>
                </a:solidFill>
              </a:rPr>
              <a:t>, helps people keep in touch with friends.</a:t>
            </a:r>
            <a:br>
              <a:rPr lang="en-US" sz="3600" dirty="0">
                <a:solidFill>
                  <a:srgbClr val="242021"/>
                </a:solidFill>
              </a:rPr>
            </a:br>
            <a:r>
              <a:rPr lang="en-US" sz="3600" dirty="0">
                <a:solidFill>
                  <a:srgbClr val="242021"/>
                </a:solidFill>
              </a:rPr>
              <a:t>2. Many modern inventions use electricity. </a:t>
            </a:r>
            <a:r>
              <a:rPr lang="en-US" sz="3600" dirty="0">
                <a:solidFill>
                  <a:srgbClr val="000000"/>
                </a:solidFill>
              </a:rPr>
              <a:t>_____________</a:t>
            </a:r>
            <a:r>
              <a:rPr lang="en-US" sz="3600" dirty="0">
                <a:solidFill>
                  <a:srgbClr val="242021"/>
                </a:solidFill>
              </a:rPr>
              <a:t>, computers, light bulbs, and smartphones all need electricity to work.</a:t>
            </a:r>
            <a:br>
              <a:rPr lang="en-US" sz="3600" dirty="0">
                <a:solidFill>
                  <a:srgbClr val="242021"/>
                </a:solidFill>
              </a:rPr>
            </a:br>
            <a:r>
              <a:rPr lang="en-US" sz="3600" dirty="0">
                <a:solidFill>
                  <a:srgbClr val="242021"/>
                </a:solidFill>
              </a:rPr>
              <a:t>3. A vending machine contains food and drinks, </a:t>
            </a:r>
            <a:r>
              <a:rPr lang="en-US" sz="3600" dirty="0">
                <a:solidFill>
                  <a:srgbClr val="000000"/>
                </a:solidFill>
              </a:rPr>
              <a:t>_____________</a:t>
            </a:r>
            <a:r>
              <a:rPr lang="en-US" sz="3600" dirty="0">
                <a:solidFill>
                  <a:srgbClr val="242021"/>
                </a:solidFill>
              </a:rPr>
              <a:t>, chips, candy, and soda.</a:t>
            </a:r>
            <a:r>
              <a:rPr lang="en-US" sz="3600" dirty="0"/>
              <a:t> </a:t>
            </a:r>
          </a:p>
        </p:txBody>
      </p:sp>
      <p:sp>
        <p:nvSpPr>
          <p:cNvPr id="4" name="Rectangle 3"/>
          <p:cNvSpPr/>
          <p:nvPr/>
        </p:nvSpPr>
        <p:spPr>
          <a:xfrm>
            <a:off x="2001982" y="433785"/>
            <a:ext cx="9247909" cy="646331"/>
          </a:xfrm>
          <a:prstGeom prst="rect">
            <a:avLst/>
          </a:prstGeom>
        </p:spPr>
        <p:txBody>
          <a:bodyPr wrap="square">
            <a:spAutoFit/>
          </a:bodyPr>
          <a:lstStyle/>
          <a:p>
            <a:r>
              <a:rPr lang="en-US" sz="3600" b="1" dirty="0">
                <a:solidFill>
                  <a:srgbClr val="242021"/>
                </a:solidFill>
              </a:rPr>
              <a:t>Fill in the blanks with </a:t>
            </a:r>
            <a:r>
              <a:rPr lang="en-US" sz="3600" b="1" i="1" dirty="0">
                <a:solidFill>
                  <a:srgbClr val="242021"/>
                </a:solidFill>
              </a:rPr>
              <a:t>for example </a:t>
            </a:r>
            <a:r>
              <a:rPr lang="en-US" sz="3600" b="1" dirty="0">
                <a:solidFill>
                  <a:srgbClr val="242021"/>
                </a:solidFill>
              </a:rPr>
              <a:t>or </a:t>
            </a:r>
            <a:r>
              <a:rPr lang="en-US" sz="3600" b="1" i="1" dirty="0">
                <a:solidFill>
                  <a:srgbClr val="242021"/>
                </a:solidFill>
              </a:rPr>
              <a:t>such as</a:t>
            </a:r>
            <a:r>
              <a:rPr lang="en-US" sz="3600" b="1" dirty="0">
                <a:solidFill>
                  <a:srgbClr val="242021"/>
                </a:solidFill>
              </a:rPr>
              <a:t>.</a:t>
            </a:r>
            <a:endParaRPr lang="en-US" sz="3600" dirty="0"/>
          </a:p>
        </p:txBody>
      </p:sp>
      <p:sp>
        <p:nvSpPr>
          <p:cNvPr id="5" name="TextBox 4"/>
          <p:cNvSpPr txBox="1"/>
          <p:nvPr/>
        </p:nvSpPr>
        <p:spPr>
          <a:xfrm>
            <a:off x="3877755" y="1593271"/>
            <a:ext cx="2845378" cy="646331"/>
          </a:xfrm>
          <a:prstGeom prst="rect">
            <a:avLst/>
          </a:prstGeom>
          <a:noFill/>
        </p:spPr>
        <p:txBody>
          <a:bodyPr wrap="square" rtlCol="0">
            <a:spAutoFit/>
          </a:bodyPr>
          <a:lstStyle/>
          <a:p>
            <a:pPr algn="ctr"/>
            <a:r>
              <a:rPr lang="en-US" sz="3600" dirty="0">
                <a:solidFill>
                  <a:srgbClr val="FF0000"/>
                </a:solidFill>
              </a:rPr>
              <a:t>such as</a:t>
            </a:r>
          </a:p>
        </p:txBody>
      </p:sp>
      <p:sp>
        <p:nvSpPr>
          <p:cNvPr id="6" name="TextBox 5"/>
          <p:cNvSpPr txBox="1"/>
          <p:nvPr/>
        </p:nvSpPr>
        <p:spPr>
          <a:xfrm>
            <a:off x="899028" y="3227556"/>
            <a:ext cx="2845378" cy="646331"/>
          </a:xfrm>
          <a:prstGeom prst="rect">
            <a:avLst/>
          </a:prstGeom>
          <a:noFill/>
        </p:spPr>
        <p:txBody>
          <a:bodyPr wrap="square" rtlCol="0">
            <a:spAutoFit/>
          </a:bodyPr>
          <a:lstStyle/>
          <a:p>
            <a:pPr algn="ctr"/>
            <a:r>
              <a:rPr lang="en-US" sz="3600" dirty="0">
                <a:solidFill>
                  <a:srgbClr val="FF0000"/>
                </a:solidFill>
              </a:rPr>
              <a:t>For example</a:t>
            </a:r>
          </a:p>
        </p:txBody>
      </p:sp>
      <p:sp>
        <p:nvSpPr>
          <p:cNvPr id="7" name="TextBox 6"/>
          <p:cNvSpPr txBox="1"/>
          <p:nvPr/>
        </p:nvSpPr>
        <p:spPr>
          <a:xfrm>
            <a:off x="769775" y="4875693"/>
            <a:ext cx="2845378" cy="646331"/>
          </a:xfrm>
          <a:prstGeom prst="rect">
            <a:avLst/>
          </a:prstGeom>
          <a:noFill/>
        </p:spPr>
        <p:txBody>
          <a:bodyPr wrap="square" rtlCol="0">
            <a:spAutoFit/>
          </a:bodyPr>
          <a:lstStyle/>
          <a:p>
            <a:pPr algn="ctr"/>
            <a:r>
              <a:rPr lang="en-US" sz="3600" dirty="0">
                <a:solidFill>
                  <a:srgbClr val="FF0000"/>
                </a:solidFill>
              </a:rPr>
              <a:t>such as</a:t>
            </a:r>
          </a:p>
        </p:txBody>
      </p:sp>
    </p:spTree>
    <p:extLst>
      <p:ext uri="{BB962C8B-B14F-4D97-AF65-F5344CB8AC3E}">
        <p14:creationId xmlns:p14="http://schemas.microsoft.com/office/powerpoint/2010/main" val="35678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55" y="986366"/>
            <a:ext cx="10487890" cy="4524315"/>
          </a:xfrm>
          <a:prstGeom prst="rect">
            <a:avLst/>
          </a:prstGeom>
        </p:spPr>
        <p:txBody>
          <a:bodyPr wrap="square">
            <a:spAutoFit/>
          </a:bodyPr>
          <a:lstStyle/>
          <a:p>
            <a:r>
              <a:rPr lang="en-US" sz="3600" dirty="0">
                <a:solidFill>
                  <a:srgbClr val="242021"/>
                </a:solidFill>
              </a:rPr>
              <a:t>4. Thanks to the invention of vaccines, people now can get treatment for many diseases,</a:t>
            </a:r>
            <a:r>
              <a:rPr lang="en-US" sz="3600" dirty="0">
                <a:solidFill>
                  <a:srgbClr val="000000"/>
                </a:solidFill>
              </a:rPr>
              <a:t>_____________ </a:t>
            </a:r>
            <a:r>
              <a:rPr lang="en-US" sz="3600" dirty="0">
                <a:solidFill>
                  <a:srgbClr val="242021"/>
                </a:solidFill>
              </a:rPr>
              <a:t>measles, rubella, and inﬂuenza.</a:t>
            </a:r>
          </a:p>
          <a:p>
            <a:br>
              <a:rPr lang="en-US" sz="3600" dirty="0">
                <a:solidFill>
                  <a:srgbClr val="242021"/>
                </a:solidFill>
              </a:rPr>
            </a:br>
            <a:r>
              <a:rPr lang="en-US" sz="3600" dirty="0">
                <a:solidFill>
                  <a:srgbClr val="242021"/>
                </a:solidFill>
              </a:rPr>
              <a:t>5. Many people nowadays still prefer using TV for some certain kinds of information.</a:t>
            </a:r>
            <a:r>
              <a:rPr lang="en-US" sz="3600" dirty="0">
                <a:solidFill>
                  <a:srgbClr val="000000"/>
                </a:solidFill>
              </a:rPr>
              <a:t>_____________</a:t>
            </a:r>
            <a:r>
              <a:rPr lang="en-US" sz="3600" dirty="0">
                <a:solidFill>
                  <a:srgbClr val="242021"/>
                </a:solidFill>
              </a:rPr>
              <a:t>, they can watch news broadcasts</a:t>
            </a:r>
            <a:br>
              <a:rPr lang="en-US" sz="3600" dirty="0">
                <a:solidFill>
                  <a:srgbClr val="242021"/>
                </a:solidFill>
              </a:rPr>
            </a:br>
            <a:r>
              <a:rPr lang="en-US" sz="3600" dirty="0">
                <a:solidFill>
                  <a:srgbClr val="242021"/>
                </a:solidFill>
              </a:rPr>
              <a:t>and live sports on TV.</a:t>
            </a:r>
            <a:r>
              <a:rPr lang="en-US" sz="3600" dirty="0"/>
              <a:t> </a:t>
            </a:r>
          </a:p>
        </p:txBody>
      </p:sp>
      <p:sp>
        <p:nvSpPr>
          <p:cNvPr id="3" name="TextBox 2"/>
          <p:cNvSpPr txBox="1"/>
          <p:nvPr/>
        </p:nvSpPr>
        <p:spPr>
          <a:xfrm>
            <a:off x="7078155" y="1523447"/>
            <a:ext cx="2845378" cy="646331"/>
          </a:xfrm>
          <a:prstGeom prst="rect">
            <a:avLst/>
          </a:prstGeom>
          <a:noFill/>
        </p:spPr>
        <p:txBody>
          <a:bodyPr wrap="square" rtlCol="0">
            <a:spAutoFit/>
          </a:bodyPr>
          <a:lstStyle/>
          <a:p>
            <a:pPr algn="ctr"/>
            <a:r>
              <a:rPr lang="en-US" sz="3600" dirty="0">
                <a:solidFill>
                  <a:srgbClr val="FF0000"/>
                </a:solidFill>
              </a:rPr>
              <a:t>for example</a:t>
            </a:r>
          </a:p>
        </p:txBody>
      </p:sp>
      <p:sp>
        <p:nvSpPr>
          <p:cNvPr id="4" name="TextBox 3"/>
          <p:cNvSpPr txBox="1"/>
          <p:nvPr/>
        </p:nvSpPr>
        <p:spPr>
          <a:xfrm>
            <a:off x="6163756" y="3712466"/>
            <a:ext cx="2845378" cy="646331"/>
          </a:xfrm>
          <a:prstGeom prst="rect">
            <a:avLst/>
          </a:prstGeom>
          <a:noFill/>
        </p:spPr>
        <p:txBody>
          <a:bodyPr wrap="square" rtlCol="0">
            <a:spAutoFit/>
          </a:bodyPr>
          <a:lstStyle/>
          <a:p>
            <a:pPr algn="ctr"/>
            <a:r>
              <a:rPr lang="en-US" sz="3600" dirty="0">
                <a:solidFill>
                  <a:srgbClr val="FF0000"/>
                </a:solidFill>
              </a:rPr>
              <a:t>For example</a:t>
            </a:r>
          </a:p>
        </p:txBody>
      </p:sp>
    </p:spTree>
    <p:extLst>
      <p:ext uri="{BB962C8B-B14F-4D97-AF65-F5344CB8AC3E}">
        <p14:creationId xmlns:p14="http://schemas.microsoft.com/office/powerpoint/2010/main" val="34000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1390"/>
            <a:ext cx="3075708" cy="666314"/>
          </a:xfrm>
          <a:prstGeom prst="rect">
            <a:avLst/>
          </a:prstGeom>
        </p:spPr>
      </p:pic>
      <p:sp>
        <p:nvSpPr>
          <p:cNvPr id="10" name="Rectangle 9"/>
          <p:cNvSpPr/>
          <p:nvPr/>
        </p:nvSpPr>
        <p:spPr>
          <a:xfrm>
            <a:off x="3657600" y="373354"/>
            <a:ext cx="7869382" cy="1574277"/>
          </a:xfrm>
          <a:prstGeom prst="rect">
            <a:avLst/>
          </a:prstGeom>
        </p:spPr>
        <p:txBody>
          <a:bodyPr wrap="square">
            <a:spAutoFit/>
          </a:bodyPr>
          <a:lstStyle/>
          <a:p>
            <a:pPr>
              <a:lnSpc>
                <a:spcPct val="107000"/>
              </a:lnSpc>
              <a:spcAft>
                <a:spcPts val="0"/>
              </a:spcAft>
            </a:pPr>
            <a:r>
              <a:rPr lang="en-US" sz="3000" b="1" dirty="0">
                <a:solidFill>
                  <a:srgbClr val="242021"/>
                </a:solidFill>
                <a:ea typeface="Times New Roman" panose="02020603050405020304" pitchFamily="18" charset="0"/>
                <a:cs typeface="Times New Roman" panose="02020603050405020304" pitchFamily="18" charset="0"/>
              </a:rPr>
              <a:t>Make notes about why the tablet is an important invention and how you can use it in the following categories.</a:t>
            </a:r>
            <a:endParaRPr lang="en-US" sz="3000" dirty="0">
              <a:effectLst/>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912" y="2043419"/>
            <a:ext cx="7486650" cy="4794867"/>
          </a:xfrm>
          <a:prstGeom prst="rect">
            <a:avLst/>
          </a:prstGeom>
        </p:spPr>
      </p:pic>
      <p:sp>
        <p:nvSpPr>
          <p:cNvPr id="12" name="TextBox 11"/>
          <p:cNvSpPr txBox="1"/>
          <p:nvPr/>
        </p:nvSpPr>
        <p:spPr>
          <a:xfrm>
            <a:off x="4613563" y="3079661"/>
            <a:ext cx="6442364" cy="646331"/>
          </a:xfrm>
          <a:prstGeom prst="rect">
            <a:avLst/>
          </a:prstGeom>
          <a:noFill/>
        </p:spPr>
        <p:txBody>
          <a:bodyPr wrap="square" rtlCol="0">
            <a:spAutoFit/>
          </a:bodyPr>
          <a:lstStyle/>
          <a:p>
            <a:r>
              <a:rPr lang="en-US" sz="3600" dirty="0">
                <a:solidFill>
                  <a:srgbClr val="FF0000"/>
                </a:solidFill>
              </a:rPr>
              <a:t>watching movies, playing games </a:t>
            </a:r>
          </a:p>
        </p:txBody>
      </p:sp>
      <p:sp>
        <p:nvSpPr>
          <p:cNvPr id="13" name="TextBox 12"/>
          <p:cNvSpPr txBox="1"/>
          <p:nvPr/>
        </p:nvSpPr>
        <p:spPr>
          <a:xfrm>
            <a:off x="4613563" y="3854363"/>
            <a:ext cx="6913419" cy="1754326"/>
          </a:xfrm>
          <a:prstGeom prst="rect">
            <a:avLst/>
          </a:prstGeom>
          <a:noFill/>
        </p:spPr>
        <p:txBody>
          <a:bodyPr wrap="square" rtlCol="0">
            <a:spAutoFit/>
          </a:bodyPr>
          <a:lstStyle/>
          <a:p>
            <a:r>
              <a:rPr lang="en-US" sz="3600" dirty="0">
                <a:solidFill>
                  <a:srgbClr val="FF0000"/>
                </a:solidFill>
              </a:rPr>
              <a:t>finding information for homework, looking at history, science videos, reading books </a:t>
            </a:r>
          </a:p>
        </p:txBody>
      </p:sp>
      <p:sp>
        <p:nvSpPr>
          <p:cNvPr id="14" name="TextBox 13"/>
          <p:cNvSpPr txBox="1"/>
          <p:nvPr/>
        </p:nvSpPr>
        <p:spPr>
          <a:xfrm>
            <a:off x="4627417" y="5704477"/>
            <a:ext cx="7204365" cy="646331"/>
          </a:xfrm>
          <a:prstGeom prst="rect">
            <a:avLst/>
          </a:prstGeom>
          <a:noFill/>
        </p:spPr>
        <p:txBody>
          <a:bodyPr wrap="square" rtlCol="0">
            <a:spAutoFit/>
          </a:bodyPr>
          <a:lstStyle/>
          <a:p>
            <a:r>
              <a:rPr lang="en-US" sz="3600" dirty="0">
                <a:solidFill>
                  <a:srgbClr val="FF0000"/>
                </a:solidFill>
              </a:rPr>
              <a:t>chatting on social media, video calls </a:t>
            </a:r>
          </a:p>
        </p:txBody>
      </p:sp>
    </p:spTree>
    <p:extLst>
      <p:ext uri="{BB962C8B-B14F-4D97-AF65-F5344CB8AC3E}">
        <p14:creationId xmlns:p14="http://schemas.microsoft.com/office/powerpoint/2010/main" val="8342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5263" y="538162"/>
            <a:ext cx="2476500" cy="583890"/>
          </a:xfrm>
          <a:prstGeom prst="rect">
            <a:avLst/>
          </a:prstGeom>
        </p:spPr>
      </p:pic>
      <p:sp>
        <p:nvSpPr>
          <p:cNvPr id="4" name="Rectangle 3"/>
          <p:cNvSpPr/>
          <p:nvPr/>
        </p:nvSpPr>
        <p:spPr>
          <a:xfrm>
            <a:off x="3020291" y="547985"/>
            <a:ext cx="8609733" cy="1200329"/>
          </a:xfrm>
          <a:prstGeom prst="rect">
            <a:avLst/>
          </a:prstGeom>
        </p:spPr>
        <p:txBody>
          <a:bodyPr wrap="square">
            <a:spAutoFit/>
          </a:bodyPr>
          <a:lstStyle/>
          <a:p>
            <a:r>
              <a:rPr lang="en-US" sz="3600" b="1" dirty="0">
                <a:solidFill>
                  <a:srgbClr val="242021"/>
                </a:solidFill>
              </a:rPr>
              <a:t>Now, use your notes to write an essay about the tablet. Write 120 to 150 words.</a:t>
            </a:r>
            <a:r>
              <a:rPr lang="en-US" sz="3600" dirty="0"/>
              <a:t> </a:t>
            </a:r>
          </a:p>
        </p:txBody>
      </p:sp>
      <p:pic>
        <p:nvPicPr>
          <p:cNvPr id="5" name="Picture 4"/>
          <p:cNvPicPr>
            <a:picLocks noChangeAspect="1"/>
          </p:cNvPicPr>
          <p:nvPr/>
        </p:nvPicPr>
        <p:blipFill>
          <a:blip r:embed="rId3"/>
          <a:stretch>
            <a:fillRect/>
          </a:stretch>
        </p:blipFill>
        <p:spPr>
          <a:xfrm>
            <a:off x="1204046" y="2119745"/>
            <a:ext cx="9836011" cy="3616036"/>
          </a:xfrm>
          <a:prstGeom prst="rect">
            <a:avLst/>
          </a:prstGeom>
        </p:spPr>
      </p:pic>
    </p:spTree>
    <p:extLst>
      <p:ext uri="{BB962C8B-B14F-4D97-AF65-F5344CB8AC3E}">
        <p14:creationId xmlns:p14="http://schemas.microsoft.com/office/powerpoint/2010/main" val="140643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 y="580990"/>
            <a:ext cx="11272838" cy="5078313"/>
          </a:xfrm>
          <a:prstGeom prst="rect">
            <a:avLst/>
          </a:prstGeom>
        </p:spPr>
        <p:txBody>
          <a:bodyPr wrap="square">
            <a:spAutoFit/>
          </a:bodyPr>
          <a:lstStyle/>
          <a:p>
            <a:r>
              <a:rPr lang="en-US" sz="3600" b="1" i="1" dirty="0">
                <a:solidFill>
                  <a:srgbClr val="000000"/>
                </a:solidFill>
              </a:rPr>
              <a:t>Sample answer:</a:t>
            </a:r>
            <a:br>
              <a:rPr lang="en-US" sz="3600" i="1" dirty="0">
                <a:solidFill>
                  <a:srgbClr val="000000"/>
                </a:solidFill>
              </a:rPr>
            </a:br>
            <a:r>
              <a:rPr lang="en-US" sz="3600" i="1" dirty="0">
                <a:solidFill>
                  <a:srgbClr val="FF0000"/>
                </a:solidFill>
              </a:rPr>
              <a:t>I think the tablet is probably the most important invention of modern times because it has changed our lives in many ways.</a:t>
            </a:r>
            <a:br>
              <a:rPr lang="en-US" sz="3600" i="1" dirty="0">
                <a:solidFill>
                  <a:srgbClr val="FF0000"/>
                </a:solidFill>
              </a:rPr>
            </a:br>
            <a:r>
              <a:rPr lang="en-US" sz="3600" i="1" dirty="0">
                <a:solidFill>
                  <a:srgbClr val="FF0000"/>
                </a:solidFill>
              </a:rPr>
              <a:t>I can use my tablet for entertainment purposes, such as watching movies or playing games. It is big enough to watch something with my friends, so we don't need to watch TV at home. We can watch a movie anywhere. It is not heavy, and I can carry it in my bag.</a:t>
            </a:r>
          </a:p>
        </p:txBody>
      </p:sp>
    </p:spTree>
    <p:extLst>
      <p:ext uri="{BB962C8B-B14F-4D97-AF65-F5344CB8AC3E}">
        <p14:creationId xmlns:p14="http://schemas.microsoft.com/office/powerpoint/2010/main" val="374764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12" y="538680"/>
            <a:ext cx="11859208" cy="6186309"/>
          </a:xfrm>
          <a:prstGeom prst="rect">
            <a:avLst/>
          </a:prstGeom>
        </p:spPr>
        <p:txBody>
          <a:bodyPr wrap="square">
            <a:spAutoFit/>
          </a:bodyPr>
          <a:lstStyle/>
          <a:p>
            <a:r>
              <a:rPr lang="en-US" sz="3600" i="1" dirty="0">
                <a:solidFill>
                  <a:srgbClr val="FF0000"/>
                </a:solidFill>
              </a:rPr>
              <a:t>Tablets are great for education as well. For example, I use my tablet when I want to find out information for my homework. I can also look at videos about history or science. I can use my tablet to read books, too.</a:t>
            </a:r>
            <a:br>
              <a:rPr lang="en-US" sz="3600" i="1" dirty="0">
                <a:solidFill>
                  <a:srgbClr val="FF0000"/>
                </a:solidFill>
              </a:rPr>
            </a:br>
            <a:r>
              <a:rPr lang="en-US" sz="3600" i="1" dirty="0">
                <a:solidFill>
                  <a:srgbClr val="FF0000"/>
                </a:solidFill>
              </a:rPr>
              <a:t>Tablets are very good for communication purposes, for example, chatting on social media and making video calls. It is very useful to talk to people overseas, such as my cousins in Australia. </a:t>
            </a:r>
          </a:p>
          <a:p>
            <a:r>
              <a:rPr lang="en-US" sz="3600" i="1" dirty="0">
                <a:solidFill>
                  <a:srgbClr val="FF0000"/>
                </a:solidFill>
              </a:rPr>
              <a:t>Tablets help us in many ways, and that is why I think they are the most important invention. </a:t>
            </a:r>
            <a:br>
              <a:rPr lang="en-US" sz="3600" i="1" dirty="0">
                <a:solidFill>
                  <a:srgbClr val="FF0000"/>
                </a:solidFill>
              </a:rPr>
            </a:br>
            <a:endParaRPr lang="en-US" sz="3600" i="1" dirty="0">
              <a:solidFill>
                <a:srgbClr val="FF0000"/>
              </a:solidFill>
            </a:endParaRPr>
          </a:p>
        </p:txBody>
      </p:sp>
    </p:spTree>
    <p:extLst>
      <p:ext uri="{BB962C8B-B14F-4D97-AF65-F5344CB8AC3E}">
        <p14:creationId xmlns:p14="http://schemas.microsoft.com/office/powerpoint/2010/main" val="313110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34545" cy="6858000"/>
          </a:xfrm>
          <a:prstGeom prst="rect">
            <a:avLst/>
          </a:prstGeom>
        </p:spPr>
      </p:pic>
      <p:sp>
        <p:nvSpPr>
          <p:cNvPr id="4" name="Rectangle 3"/>
          <p:cNvSpPr/>
          <p:nvPr/>
        </p:nvSpPr>
        <p:spPr>
          <a:xfrm>
            <a:off x="0" y="0"/>
            <a:ext cx="3951514"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842" y="1119391"/>
            <a:ext cx="6087431" cy="1079523"/>
          </a:xfrm>
          <a:prstGeom prst="rect">
            <a:avLst/>
          </a:prstGeom>
        </p:spPr>
      </p:pic>
    </p:spTree>
    <p:extLst>
      <p:ext uri="{BB962C8B-B14F-4D97-AF65-F5344CB8AC3E}">
        <p14:creationId xmlns:p14="http://schemas.microsoft.com/office/powerpoint/2010/main" val="28659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673" y="2251424"/>
            <a:ext cx="10224654" cy="1200329"/>
          </a:xfrm>
          <a:prstGeom prst="rect">
            <a:avLst/>
          </a:prstGeom>
        </p:spPr>
        <p:txBody>
          <a:bodyPr wrap="square">
            <a:spAutoFit/>
          </a:bodyPr>
          <a:lstStyle/>
          <a:p>
            <a:r>
              <a:rPr lang="en-US" sz="3600" b="1" dirty="0">
                <a:solidFill>
                  <a:srgbClr val="242021"/>
                </a:solidFill>
              </a:rPr>
              <a:t>a. You're discussing useful inventions. Talk about the inventions that you use every day.</a:t>
            </a:r>
            <a:r>
              <a:rPr lang="en-US" sz="3600" dirty="0"/>
              <a:t> </a:t>
            </a:r>
          </a:p>
        </p:txBody>
      </p:sp>
      <p:sp>
        <p:nvSpPr>
          <p:cNvPr id="5" name="Rectangle 4"/>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6"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706582" y="3658152"/>
            <a:ext cx="5140036" cy="1745121"/>
          </a:xfrm>
          <a:prstGeom prst="wedgeRoundRectCallout">
            <a:avLst>
              <a:gd name="adj1" fmla="val -49840"/>
              <a:gd name="adj2" fmla="val 7546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I often use my laptop to do exercises, and surf the internet.</a:t>
            </a:r>
          </a:p>
        </p:txBody>
      </p:sp>
      <p:sp>
        <p:nvSpPr>
          <p:cNvPr id="3" name="Rounded Rectangular Callout 2"/>
          <p:cNvSpPr/>
          <p:nvPr/>
        </p:nvSpPr>
        <p:spPr>
          <a:xfrm>
            <a:off x="6664036" y="3658151"/>
            <a:ext cx="4738255" cy="1745121"/>
          </a:xfrm>
          <a:prstGeom prst="wedgeRoundRectCallout">
            <a:avLst>
              <a:gd name="adj1" fmla="val 47141"/>
              <a:gd name="adj2" fmla="val 7438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I use my smart phone to study online, and call my grandpa.</a:t>
            </a:r>
          </a:p>
        </p:txBody>
      </p:sp>
    </p:spTree>
    <p:extLst>
      <p:ext uri="{BB962C8B-B14F-4D97-AF65-F5344CB8AC3E}">
        <p14:creationId xmlns:p14="http://schemas.microsoft.com/office/powerpoint/2010/main" val="343618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3.2</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7042" y="1588274"/>
            <a:ext cx="1920785" cy="570039"/>
          </a:xfrm>
          <a:prstGeom prst="rect">
            <a:avLst/>
          </a:prstGeom>
        </p:spPr>
      </p:pic>
      <p:sp>
        <p:nvSpPr>
          <p:cNvPr id="11" name="Round Diagonal Corner Rectangle 10"/>
          <p:cNvSpPr/>
          <p:nvPr/>
        </p:nvSpPr>
        <p:spPr>
          <a:xfrm>
            <a:off x="1670851" y="5697670"/>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1394" y="2504165"/>
            <a:ext cx="4012165" cy="711765"/>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781" y="3617009"/>
            <a:ext cx="4044778" cy="717286"/>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6627" y="4548217"/>
            <a:ext cx="3798594" cy="673876"/>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0309"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Rectangle 5"/>
          <p:cNvSpPr/>
          <p:nvPr/>
        </p:nvSpPr>
        <p:spPr>
          <a:xfrm>
            <a:off x="289248" y="690465"/>
            <a:ext cx="2724539"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Consolidation</a:t>
            </a:r>
            <a:endParaRPr lang="en-US" b="1" dirty="0"/>
          </a:p>
        </p:txBody>
      </p:sp>
    </p:spTree>
    <p:extLst>
      <p:ext uri="{BB962C8B-B14F-4D97-AF65-F5344CB8AC3E}">
        <p14:creationId xmlns:p14="http://schemas.microsoft.com/office/powerpoint/2010/main" val="393217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6"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0436" y="2987691"/>
            <a:ext cx="10501746" cy="1754326"/>
          </a:xfrm>
          <a:prstGeom prst="rect">
            <a:avLst/>
          </a:prstGeom>
        </p:spPr>
        <p:txBody>
          <a:bodyPr wrap="square">
            <a:spAutoFit/>
          </a:bodyPr>
          <a:lstStyle/>
          <a:p>
            <a:r>
              <a:rPr lang="en-US" sz="3600" b="1" dirty="0">
                <a:solidFill>
                  <a:srgbClr val="242021"/>
                </a:solidFill>
              </a:rPr>
              <a:t>b. Choose an invention and think of examples of how it helps make your life easier or more interesting. Ask and answer the questions below and fill in the table.</a:t>
            </a:r>
            <a:r>
              <a:rPr lang="en-US" sz="3600" dirty="0"/>
              <a:t> </a:t>
            </a:r>
          </a:p>
        </p:txBody>
      </p:sp>
    </p:spTree>
    <p:extLst>
      <p:ext uri="{BB962C8B-B14F-4D97-AF65-F5344CB8AC3E}">
        <p14:creationId xmlns:p14="http://schemas.microsoft.com/office/powerpoint/2010/main" val="375179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7129" y="628740"/>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2967" y="361419"/>
            <a:ext cx="2166065" cy="1381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266825" y="2036185"/>
            <a:ext cx="9658350" cy="4143375"/>
          </a:xfrm>
          <a:prstGeom prst="rect">
            <a:avLst/>
          </a:prstGeom>
        </p:spPr>
      </p:pic>
      <p:pic>
        <p:nvPicPr>
          <p:cNvPr id="15" name="Picture 14"/>
          <p:cNvPicPr>
            <a:picLocks noChangeAspect="1"/>
          </p:cNvPicPr>
          <p:nvPr/>
        </p:nvPicPr>
        <p:blipFill>
          <a:blip r:embed="rId4"/>
          <a:stretch>
            <a:fillRect/>
          </a:stretch>
        </p:blipFill>
        <p:spPr>
          <a:xfrm>
            <a:off x="8160469" y="361419"/>
            <a:ext cx="3007990" cy="1895601"/>
          </a:xfrm>
          <a:prstGeom prst="rect">
            <a:avLst/>
          </a:prstGeom>
        </p:spPr>
      </p:pic>
      <p:sp>
        <p:nvSpPr>
          <p:cNvPr id="2" name="TextBox 1"/>
          <p:cNvSpPr txBox="1"/>
          <p:nvPr/>
        </p:nvSpPr>
        <p:spPr>
          <a:xfrm>
            <a:off x="6206836" y="2310248"/>
            <a:ext cx="4718339" cy="646331"/>
          </a:xfrm>
          <a:prstGeom prst="rect">
            <a:avLst/>
          </a:prstGeom>
          <a:noFill/>
        </p:spPr>
        <p:txBody>
          <a:bodyPr wrap="square" rtlCol="0">
            <a:spAutoFit/>
          </a:bodyPr>
          <a:lstStyle/>
          <a:p>
            <a:r>
              <a:rPr lang="en-US" sz="3600" dirty="0">
                <a:solidFill>
                  <a:srgbClr val="FF0000"/>
                </a:solidFill>
              </a:rPr>
              <a:t>A smartphone</a:t>
            </a:r>
          </a:p>
        </p:txBody>
      </p:sp>
      <p:sp>
        <p:nvSpPr>
          <p:cNvPr id="7" name="TextBox 6"/>
          <p:cNvSpPr txBox="1"/>
          <p:nvPr/>
        </p:nvSpPr>
        <p:spPr>
          <a:xfrm>
            <a:off x="6206836" y="3404520"/>
            <a:ext cx="4718339" cy="1200329"/>
          </a:xfrm>
          <a:prstGeom prst="rect">
            <a:avLst/>
          </a:prstGeom>
          <a:noFill/>
        </p:spPr>
        <p:txBody>
          <a:bodyPr wrap="square" rtlCol="0">
            <a:spAutoFit/>
          </a:bodyPr>
          <a:lstStyle/>
          <a:p>
            <a:r>
              <a:rPr lang="en-US" sz="3600" dirty="0">
                <a:solidFill>
                  <a:srgbClr val="FF0000"/>
                </a:solidFill>
              </a:rPr>
              <a:t>Listen to music, surf the internet</a:t>
            </a:r>
          </a:p>
        </p:txBody>
      </p:sp>
      <p:sp>
        <p:nvSpPr>
          <p:cNvPr id="9" name="TextBox 8"/>
          <p:cNvSpPr txBox="1"/>
          <p:nvPr/>
        </p:nvSpPr>
        <p:spPr>
          <a:xfrm>
            <a:off x="6206836" y="4563284"/>
            <a:ext cx="4961623" cy="1754326"/>
          </a:xfrm>
          <a:prstGeom prst="rect">
            <a:avLst/>
          </a:prstGeom>
          <a:noFill/>
        </p:spPr>
        <p:txBody>
          <a:bodyPr wrap="square" rtlCol="0">
            <a:spAutoFit/>
          </a:bodyPr>
          <a:lstStyle/>
          <a:p>
            <a:r>
              <a:rPr lang="en-US" sz="3600" dirty="0">
                <a:solidFill>
                  <a:srgbClr val="FF0000"/>
                </a:solidFill>
              </a:rPr>
              <a:t>Connect to my relatives</a:t>
            </a:r>
          </a:p>
          <a:p>
            <a:r>
              <a:rPr lang="en-US" sz="3600" dirty="0">
                <a:solidFill>
                  <a:srgbClr val="FF0000"/>
                </a:solidFill>
              </a:rPr>
              <a:t>It makes our relationship be closer</a:t>
            </a:r>
          </a:p>
        </p:txBody>
      </p:sp>
    </p:spTree>
    <p:extLst>
      <p:ext uri="{BB962C8B-B14F-4D97-AF65-F5344CB8AC3E}">
        <p14:creationId xmlns:p14="http://schemas.microsoft.com/office/powerpoint/2010/main" val="4480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935317" y="1412240"/>
            <a:ext cx="8351520" cy="4401205"/>
          </a:xfrm>
          <a:prstGeom prst="rect">
            <a:avLst/>
          </a:prstGeom>
        </p:spPr>
        <p:txBody>
          <a:bodyPr wrap="square">
            <a:spAutoFit/>
          </a:bodyPr>
          <a:lstStyle/>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Writing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write an opinion essay, using conjunctions to give examples</a:t>
            </a:r>
          </a:p>
          <a:p>
            <a:pPr marL="457200" indent="-457200">
              <a:buFont typeface="Arial" panose="020B0604020202020204" pitchFamily="34" charset="0"/>
              <a:buChar char="•"/>
            </a:pPr>
            <a:endParaRPr lang="en-US" sz="3600" dirty="0">
              <a:solidFill>
                <a:srgbClr val="0070C0"/>
              </a:solidFill>
              <a:ea typeface="Calibri" panose="020F0502020204030204" pitchFamily="34" charset="0"/>
              <a:cs typeface="JDCLK L+ Frutiger LT Std"/>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talk about useful inventions, and how they help our lives easier and more interesting </a:t>
            </a:r>
            <a:endParaRPr lang="en-US" sz="3600" dirty="0">
              <a:solidFill>
                <a:srgbClr val="0070C0"/>
              </a:solidFill>
            </a:endParaRPr>
          </a:p>
          <a:p>
            <a:pPr marL="457200" indent="-457200">
              <a:buFont typeface="Arial" panose="020B0604020202020204" pitchFamily="34" charset="0"/>
              <a:buChar char="•"/>
            </a:pPr>
            <a:endParaRPr lang="en-US" sz="2800" dirty="0">
              <a:solidFill>
                <a:srgbClr val="0098A2"/>
              </a:solidFill>
            </a:endParaRPr>
          </a:p>
        </p:txBody>
      </p:sp>
    </p:spTree>
    <p:extLst>
      <p:ext uri="{BB962C8B-B14F-4D97-AF65-F5344CB8AC3E}">
        <p14:creationId xmlns:p14="http://schemas.microsoft.com/office/powerpoint/2010/main" val="58738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Calibri" panose="020F0502020204030204" pitchFamily="34" charset="0"/>
              </a:rPr>
              <a:t>Write an essay in                         on page 63.</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Complete the writing notes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43.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Unit 8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 DHA App </a:t>
            </a:r>
            <a:r>
              <a:rPr lang="en-US" sz="3600">
                <a:solidFill>
                  <a:srgbClr val="0070C0"/>
                </a:solidFill>
                <a:ea typeface="Times New Roman" panose="02020603050405020304" pitchFamily="18" charset="0"/>
              </a:rPr>
              <a:t>on </a:t>
            </a:r>
            <a:r>
              <a:rPr lang="en-US" sz="3600">
                <a:solidFill>
                  <a:srgbClr val="0070C0"/>
                </a:solidFill>
                <a:ea typeface="Times New Roman" panose="02020603050405020304" pitchFamily="18" charset="0"/>
                <a:hlinkClick r:id="rId2"/>
              </a:rPr>
              <a:t>www.eduhome.com.vn</a:t>
            </a:r>
            <a:r>
              <a:rPr lang="en-US" sz="360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pic>
        <p:nvPicPr>
          <p:cNvPr id="3" name="Picture 2"/>
          <p:cNvPicPr>
            <a:picLocks noChangeAspect="1"/>
          </p:cNvPicPr>
          <p:nvPr/>
        </p:nvPicPr>
        <p:blipFill>
          <a:blip r:embed="rId4"/>
          <a:stretch>
            <a:fillRect/>
          </a:stretch>
        </p:blipFill>
        <p:spPr>
          <a:xfrm>
            <a:off x="4473032" y="2296575"/>
            <a:ext cx="2203206" cy="469322"/>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430152" y="3280201"/>
            <a:ext cx="11013703" cy="1200329"/>
          </a:xfrm>
          <a:prstGeom prst="rect">
            <a:avLst/>
          </a:prstGeom>
        </p:spPr>
        <p:txBody>
          <a:bodyPr wrap="square">
            <a:spAutoFit/>
          </a:bodyPr>
          <a:lstStyle/>
          <a:p>
            <a:pPr marL="571500" lvl="0" indent="-571500">
              <a:buFont typeface="Arial" panose="020B0604020202020204" pitchFamily="34" charset="0"/>
              <a:buChar char="•"/>
            </a:pPr>
            <a:r>
              <a:rPr lang="en-US" sz="3600" dirty="0">
                <a:solidFill>
                  <a:srgbClr val="002060"/>
                </a:solidFill>
                <a:ea typeface="Calibri" panose="020F0502020204030204" pitchFamily="34" charset="0"/>
                <a:cs typeface="JDCLK L+ Frutiger LT Std"/>
              </a:rPr>
              <a:t>write an opinion essay, using conjunctions to give examples.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1454727" y="3019830"/>
            <a:ext cx="9157855" cy="1754326"/>
          </a:xfrm>
          <a:prstGeom prst="rect">
            <a:avLst/>
          </a:prstGeom>
        </p:spPr>
        <p:txBody>
          <a:bodyPr wrap="square">
            <a:spAutoFit/>
          </a:bodyPr>
          <a:lstStyle/>
          <a:p>
            <a:pPr>
              <a:lnSpc>
                <a:spcPct val="150000"/>
              </a:lnSpc>
            </a:pPr>
            <a:r>
              <a:rPr lang="en-US" sz="3600" b="1" i="1" dirty="0">
                <a:solidFill>
                  <a:srgbClr val="0070C0"/>
                </a:solidFill>
              </a:rPr>
              <a:t>Talk about advantages and disadvantages of the internet.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248" y="0"/>
            <a:ext cx="12593216"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55" y="759341"/>
            <a:ext cx="5449902" cy="966822"/>
          </a:xfrm>
          <a:prstGeom prst="rect">
            <a:avLst/>
          </a:prstGeom>
        </p:spPr>
      </p:pic>
    </p:spTree>
    <p:extLst>
      <p:ext uri="{BB962C8B-B14F-4D97-AF65-F5344CB8AC3E}">
        <p14:creationId xmlns:p14="http://schemas.microsoft.com/office/powerpoint/2010/main" val="332793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48144" y="2180547"/>
            <a:ext cx="10438967" cy="2862322"/>
          </a:xfrm>
          <a:prstGeom prst="rect">
            <a:avLst/>
          </a:prstGeom>
        </p:spPr>
        <p:txBody>
          <a:bodyPr wrap="square">
            <a:spAutoFit/>
          </a:bodyPr>
          <a:lstStyle/>
          <a:p>
            <a:pPr marL="342900" indent="-342900">
              <a:buAutoNum type="arabicPeriod"/>
            </a:pPr>
            <a:r>
              <a:rPr lang="en-US" sz="3600" dirty="0">
                <a:solidFill>
                  <a:srgbClr val="242021"/>
                </a:solidFill>
              </a:rPr>
              <a:t>In </a:t>
            </a:r>
            <a:r>
              <a:rPr lang="en-US" sz="3600" dirty="0" err="1">
                <a:solidFill>
                  <a:srgbClr val="242021"/>
                </a:solidFill>
              </a:rPr>
              <a:t>Tâm's</a:t>
            </a:r>
            <a:r>
              <a:rPr lang="en-US" sz="3600" dirty="0">
                <a:solidFill>
                  <a:srgbClr val="242021"/>
                </a:solidFill>
              </a:rPr>
              <a:t> opinion, in which two ways has the internet changed our lives?</a:t>
            </a:r>
          </a:p>
          <a:p>
            <a:pPr marL="342900" indent="-342900">
              <a:buAutoNum type="arabicPeriod"/>
            </a:pPr>
            <a:endParaRPr lang="en-US" sz="3600" dirty="0">
              <a:solidFill>
                <a:srgbClr val="242021"/>
              </a:solidFill>
            </a:endParaRPr>
          </a:p>
          <a:p>
            <a:r>
              <a:rPr lang="en-US" sz="3600" dirty="0">
                <a:solidFill>
                  <a:srgbClr val="242021"/>
                </a:solidFill>
              </a:rPr>
              <a:t>2. What examples did she give to support her opinions in the third paragraph?</a:t>
            </a:r>
            <a:r>
              <a:rPr lang="en-US" sz="3600" dirty="0"/>
              <a:t> </a:t>
            </a:r>
          </a:p>
        </p:txBody>
      </p:sp>
      <p:sp>
        <p:nvSpPr>
          <p:cNvPr id="22" name="Rectangle 21"/>
          <p:cNvSpPr/>
          <p:nvPr/>
        </p:nvSpPr>
        <p:spPr>
          <a:xfrm>
            <a:off x="3632919" y="342270"/>
            <a:ext cx="7554193" cy="1661993"/>
          </a:xfrm>
          <a:prstGeom prst="rect">
            <a:avLst/>
          </a:prstGeom>
        </p:spPr>
        <p:txBody>
          <a:bodyPr wrap="square">
            <a:spAutoFit/>
          </a:bodyPr>
          <a:lstStyle/>
          <a:p>
            <a:r>
              <a:rPr lang="en-US" sz="3400" b="1" dirty="0">
                <a:solidFill>
                  <a:srgbClr val="242021"/>
                </a:solidFill>
              </a:rPr>
              <a:t>a. Read about using conjunctions to give examples, then read </a:t>
            </a:r>
            <a:r>
              <a:rPr lang="en-US" sz="3400" b="1" dirty="0" err="1">
                <a:solidFill>
                  <a:srgbClr val="242021"/>
                </a:solidFill>
              </a:rPr>
              <a:t>Tâm's</a:t>
            </a:r>
            <a:r>
              <a:rPr lang="en-US" sz="3400" b="1" dirty="0">
                <a:solidFill>
                  <a:srgbClr val="242021"/>
                </a:solidFill>
              </a:rPr>
              <a:t> essay again and answer the questions.</a:t>
            </a:r>
            <a:r>
              <a:rPr lang="en-US" sz="3400" dirty="0"/>
              <a:t> </a:t>
            </a:r>
          </a:p>
        </p:txBody>
      </p:sp>
      <p:sp>
        <p:nvSpPr>
          <p:cNvPr id="24" name="Rectangle 23"/>
          <p:cNvSpPr/>
          <p:nvPr/>
        </p:nvSpPr>
        <p:spPr>
          <a:xfrm>
            <a:off x="1083035" y="3288543"/>
            <a:ext cx="8850675" cy="646331"/>
          </a:xfrm>
          <a:prstGeom prst="rect">
            <a:avLst/>
          </a:prstGeom>
        </p:spPr>
        <p:txBody>
          <a:bodyPr wrap="square">
            <a:spAutoFit/>
          </a:bodyPr>
          <a:lstStyle/>
          <a:p>
            <a:r>
              <a:rPr lang="en-US" sz="3600" dirty="0">
                <a:solidFill>
                  <a:srgbClr val="FF0000"/>
                </a:solidFill>
              </a:rPr>
              <a:t>the way we communicate and work </a:t>
            </a:r>
          </a:p>
        </p:txBody>
      </p:sp>
      <p:sp>
        <p:nvSpPr>
          <p:cNvPr id="26" name="Rectangle 25"/>
          <p:cNvSpPr/>
          <p:nvPr/>
        </p:nvSpPr>
        <p:spPr>
          <a:xfrm>
            <a:off x="1083035" y="4950536"/>
            <a:ext cx="8850675" cy="1200329"/>
          </a:xfrm>
          <a:prstGeom prst="rect">
            <a:avLst/>
          </a:prstGeom>
        </p:spPr>
        <p:txBody>
          <a:bodyPr wrap="square">
            <a:spAutoFit/>
          </a:bodyPr>
          <a:lstStyle/>
          <a:p>
            <a:r>
              <a:rPr lang="en-US" sz="3600" dirty="0">
                <a:solidFill>
                  <a:srgbClr val="FF0000"/>
                </a:solidFill>
              </a:rPr>
              <a:t>working from home and working with people from other countries </a:t>
            </a:r>
          </a:p>
        </p:txBody>
      </p:sp>
      <p:sp>
        <p:nvSpPr>
          <p:cNvPr id="3" name="Rectangle 2"/>
          <p:cNvSpPr/>
          <p:nvPr/>
        </p:nvSpPr>
        <p:spPr>
          <a:xfrm>
            <a:off x="289249" y="690465"/>
            <a:ext cx="2108718"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Pre-writing</a:t>
            </a:r>
            <a:endParaRPr lang="en-US" b="1" dirty="0"/>
          </a:p>
        </p:txBody>
      </p:sp>
    </p:spTree>
    <p:extLst>
      <p:ext uri="{BB962C8B-B14F-4D97-AF65-F5344CB8AC3E}">
        <p14:creationId xmlns:p14="http://schemas.microsoft.com/office/powerpoint/2010/main" val="14177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113" y="1381155"/>
            <a:ext cx="10387012" cy="4524315"/>
          </a:xfrm>
          <a:prstGeom prst="rect">
            <a:avLst/>
          </a:prstGeom>
        </p:spPr>
        <p:txBody>
          <a:bodyPr wrap="square">
            <a:spAutoFit/>
          </a:bodyPr>
          <a:lstStyle/>
          <a:p>
            <a:r>
              <a:rPr lang="en-US" sz="3600" b="1" dirty="0">
                <a:solidFill>
                  <a:srgbClr val="242021"/>
                </a:solidFill>
              </a:rPr>
              <a:t>Using conjunctions to give examples</a:t>
            </a:r>
            <a:br>
              <a:rPr lang="en-US" sz="3600" b="1" dirty="0">
                <a:solidFill>
                  <a:srgbClr val="242021"/>
                </a:solidFill>
              </a:rPr>
            </a:br>
            <a:r>
              <a:rPr lang="en-US" sz="3600" dirty="0">
                <a:solidFill>
                  <a:srgbClr val="242021"/>
                </a:solidFill>
              </a:rPr>
              <a:t>To give examples, you should use words like </a:t>
            </a:r>
            <a:r>
              <a:rPr lang="en-US" sz="3600" b="1" i="1" dirty="0">
                <a:solidFill>
                  <a:srgbClr val="242021"/>
                </a:solidFill>
              </a:rPr>
              <a:t>for example </a:t>
            </a:r>
            <a:r>
              <a:rPr lang="en-US" sz="3600" dirty="0">
                <a:solidFill>
                  <a:srgbClr val="242021"/>
                </a:solidFill>
              </a:rPr>
              <a:t>and </a:t>
            </a:r>
            <a:r>
              <a:rPr lang="en-US" sz="3600" b="1" i="1" dirty="0">
                <a:solidFill>
                  <a:srgbClr val="242021"/>
                </a:solidFill>
              </a:rPr>
              <a:t>such as</a:t>
            </a:r>
            <a:r>
              <a:rPr lang="en-US" sz="3600" dirty="0">
                <a:solidFill>
                  <a:srgbClr val="242021"/>
                </a:solidFill>
              </a:rPr>
              <a:t>.</a:t>
            </a:r>
            <a:br>
              <a:rPr lang="en-US" sz="3600" dirty="0">
                <a:solidFill>
                  <a:srgbClr val="242021"/>
                </a:solidFill>
              </a:rPr>
            </a:br>
            <a:endParaRPr lang="en-US" sz="3600" dirty="0">
              <a:solidFill>
                <a:srgbClr val="242021"/>
              </a:solidFill>
            </a:endParaRPr>
          </a:p>
          <a:p>
            <a:r>
              <a:rPr lang="en-US" sz="3600" b="1" i="1" dirty="0">
                <a:solidFill>
                  <a:srgbClr val="242021"/>
                </a:solidFill>
              </a:rPr>
              <a:t>For example </a:t>
            </a:r>
            <a:r>
              <a:rPr lang="en-US" sz="3600" dirty="0">
                <a:solidFill>
                  <a:srgbClr val="242021"/>
                </a:solidFill>
              </a:rPr>
              <a:t>can be used at the beginning of a sentence, followed by a comma:</a:t>
            </a:r>
            <a:br>
              <a:rPr lang="en-US" sz="3600" dirty="0">
                <a:solidFill>
                  <a:srgbClr val="242021"/>
                </a:solidFill>
              </a:rPr>
            </a:br>
            <a:r>
              <a:rPr lang="en-US" sz="3600" i="1" dirty="0">
                <a:solidFill>
                  <a:srgbClr val="00ADEE"/>
                </a:solidFill>
              </a:rPr>
              <a:t>Computers are used in other inventions. </a:t>
            </a:r>
            <a:r>
              <a:rPr lang="en-US" sz="3600" b="1" i="1" dirty="0">
                <a:solidFill>
                  <a:srgbClr val="00ADEE"/>
                </a:solidFill>
              </a:rPr>
              <a:t>For example</a:t>
            </a:r>
            <a:r>
              <a:rPr lang="en-US" sz="3600" i="1" dirty="0">
                <a:solidFill>
                  <a:srgbClr val="00ADEE"/>
                </a:solidFill>
              </a:rPr>
              <a:t>, computers are used to make ﬂying easier.</a:t>
            </a:r>
            <a:endParaRPr lang="en-US" sz="3600" dirty="0"/>
          </a:p>
        </p:txBody>
      </p:sp>
      <p:sp>
        <p:nvSpPr>
          <p:cNvPr id="4" name="TextBox 3"/>
          <p:cNvSpPr txBox="1"/>
          <p:nvPr/>
        </p:nvSpPr>
        <p:spPr>
          <a:xfrm>
            <a:off x="900113" y="542925"/>
            <a:ext cx="3614737" cy="646331"/>
          </a:xfrm>
          <a:prstGeom prst="rect">
            <a:avLst/>
          </a:prstGeom>
          <a:noFill/>
        </p:spPr>
        <p:txBody>
          <a:bodyPr wrap="square" rtlCol="0">
            <a:spAutoFit/>
          </a:bodyPr>
          <a:lstStyle/>
          <a:p>
            <a:r>
              <a:rPr lang="en-US" sz="3600" b="1" dirty="0"/>
              <a:t>Writing skill</a:t>
            </a:r>
          </a:p>
        </p:txBody>
      </p:sp>
    </p:spTree>
    <p:extLst>
      <p:ext uri="{BB962C8B-B14F-4D97-AF65-F5344CB8AC3E}">
        <p14:creationId xmlns:p14="http://schemas.microsoft.com/office/powerpoint/2010/main" val="285912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839" y="643116"/>
            <a:ext cx="10444162" cy="5632311"/>
          </a:xfrm>
          <a:prstGeom prst="rect">
            <a:avLst/>
          </a:prstGeom>
        </p:spPr>
        <p:txBody>
          <a:bodyPr wrap="square">
            <a:spAutoFit/>
          </a:bodyPr>
          <a:lstStyle/>
          <a:p>
            <a:r>
              <a:rPr lang="en-US" sz="3600" b="1" i="1" dirty="0">
                <a:solidFill>
                  <a:srgbClr val="242021"/>
                </a:solidFill>
              </a:rPr>
              <a:t>For example </a:t>
            </a:r>
            <a:r>
              <a:rPr lang="en-US" sz="3600" dirty="0">
                <a:solidFill>
                  <a:srgbClr val="242021"/>
                </a:solidFill>
              </a:rPr>
              <a:t>can be used in the middle of a sentence, separated by commas:</a:t>
            </a:r>
            <a:br>
              <a:rPr lang="en-US" sz="3600" dirty="0">
                <a:solidFill>
                  <a:srgbClr val="242021"/>
                </a:solidFill>
              </a:rPr>
            </a:br>
            <a:r>
              <a:rPr lang="en-US" sz="3600" i="1" dirty="0">
                <a:solidFill>
                  <a:srgbClr val="00ADEE"/>
                </a:solidFill>
              </a:rPr>
              <a:t>Computers are used in other inventions, </a:t>
            </a:r>
            <a:r>
              <a:rPr lang="en-US" sz="3600" b="1" i="1" dirty="0">
                <a:solidFill>
                  <a:srgbClr val="00ADEE"/>
                </a:solidFill>
              </a:rPr>
              <a:t>for example</a:t>
            </a:r>
            <a:r>
              <a:rPr lang="en-US" sz="3600" i="1" dirty="0">
                <a:solidFill>
                  <a:srgbClr val="00ADEE"/>
                </a:solidFill>
              </a:rPr>
              <a:t>, airplanes and cars.</a:t>
            </a:r>
            <a:br>
              <a:rPr lang="en-US" sz="3600" i="1" dirty="0">
                <a:solidFill>
                  <a:srgbClr val="00ADEE"/>
                </a:solidFill>
              </a:rPr>
            </a:br>
            <a:endParaRPr lang="en-US" sz="3600" i="1" dirty="0">
              <a:solidFill>
                <a:srgbClr val="00ADEE"/>
              </a:solidFill>
            </a:endParaRPr>
          </a:p>
          <a:p>
            <a:r>
              <a:rPr lang="en-US" sz="3600" b="1" i="1" dirty="0">
                <a:solidFill>
                  <a:srgbClr val="242021"/>
                </a:solidFill>
              </a:rPr>
              <a:t>Such as </a:t>
            </a:r>
            <a:r>
              <a:rPr lang="en-US" sz="3600" dirty="0">
                <a:solidFill>
                  <a:srgbClr val="242021"/>
                </a:solidFill>
              </a:rPr>
              <a:t>is only used in the middle of a sentence with a comma before </a:t>
            </a:r>
            <a:r>
              <a:rPr lang="en-US" sz="3600" b="1" i="1" dirty="0">
                <a:solidFill>
                  <a:srgbClr val="242021"/>
                </a:solidFill>
              </a:rPr>
              <a:t>such as </a:t>
            </a:r>
            <a:r>
              <a:rPr lang="en-US" sz="3600" dirty="0">
                <a:solidFill>
                  <a:srgbClr val="242021"/>
                </a:solidFill>
              </a:rPr>
              <a:t>and a comma after the examples.</a:t>
            </a:r>
            <a:br>
              <a:rPr lang="en-US" sz="3600" dirty="0">
                <a:solidFill>
                  <a:srgbClr val="242021"/>
                </a:solidFill>
              </a:rPr>
            </a:br>
            <a:r>
              <a:rPr lang="en-US" sz="3600" i="1" dirty="0">
                <a:solidFill>
                  <a:srgbClr val="00ADEE"/>
                </a:solidFill>
              </a:rPr>
              <a:t>Computers are used in other inventions, </a:t>
            </a:r>
            <a:r>
              <a:rPr lang="en-US" sz="3600" b="1" i="1" dirty="0">
                <a:solidFill>
                  <a:srgbClr val="00ADEE"/>
                </a:solidFill>
              </a:rPr>
              <a:t>such as </a:t>
            </a:r>
            <a:r>
              <a:rPr lang="en-US" sz="3600" i="1" dirty="0">
                <a:solidFill>
                  <a:srgbClr val="00ADEE"/>
                </a:solidFill>
              </a:rPr>
              <a:t>airplanes and cars, to make them better</a:t>
            </a:r>
            <a:r>
              <a:rPr lang="en-US" sz="3600" dirty="0"/>
              <a:t> </a:t>
            </a:r>
          </a:p>
        </p:txBody>
      </p:sp>
    </p:spTree>
    <p:extLst>
      <p:ext uri="{BB962C8B-B14F-4D97-AF65-F5344CB8AC3E}">
        <p14:creationId xmlns:p14="http://schemas.microsoft.com/office/powerpoint/2010/main" val="3425108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3747</TotalTime>
  <Words>993</Words>
  <Application>Microsoft Office PowerPoint</Application>
  <PresentationFormat>Màn hình rộng</PresentationFormat>
  <Paragraphs>75</Paragraphs>
  <Slides>25</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25</vt:i4>
      </vt:variant>
    </vt:vector>
  </HeadingPairs>
  <TitlesOfParts>
    <vt:vector size="28"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365</cp:revision>
  <dcterms:created xsi:type="dcterms:W3CDTF">2022-02-12T14:14:43Z</dcterms:created>
  <dcterms:modified xsi:type="dcterms:W3CDTF">2022-07-27T09:36:28Z</dcterms:modified>
</cp:coreProperties>
</file>