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44468-4BA6-4F5F-AA23-38C8963BAFE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C8A1B-F3C9-4CFE-915C-C70A07C22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17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761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71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3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3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 userDrawn="1">
  <p:cSld name="1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19955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88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04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2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00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3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9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5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3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ACAED-9560-4007-A5D8-1F1519BC7E65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AB2B-5D36-4E8C-9F4A-9656184EA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10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"/>
          <p:cNvSpPr/>
          <p:nvPr/>
        </p:nvSpPr>
        <p:spPr>
          <a:xfrm>
            <a:off x="648319" y="3009678"/>
            <a:ext cx="11195602" cy="3638318"/>
          </a:xfrm>
          <a:prstGeom prst="roundRect">
            <a:avLst>
              <a:gd name="adj" fmla="val 4570"/>
            </a:avLst>
          </a:prstGeom>
          <a:noFill/>
          <a:ln w="25400" cap="flat" cmpd="sng">
            <a:solidFill>
              <a:srgbClr val="135F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695" tIns="22847" rIns="45695" bIns="22847" anchor="ctr" anchorCtr="0">
            <a:noAutofit/>
          </a:bodyPr>
          <a:lstStyle/>
          <a:p>
            <a:pPr algn="ctr"/>
            <a:endParaRPr sz="21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5755" y="1747257"/>
            <a:ext cx="12198042" cy="393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5" tIns="22847" rIns="45695" bIns="22847" anchor="t" anchorCtr="0">
            <a:spAutoFit/>
          </a:bodyPr>
          <a:lstStyle/>
          <a:p>
            <a:pPr algn="ctr">
              <a:lnSpc>
                <a:spcPct val="93750"/>
              </a:lnSpc>
            </a:pPr>
            <a:r>
              <a:rPr lang="en-US" sz="2400" b="1">
                <a:solidFill>
                  <a:srgbClr val="776249"/>
                </a:solidFill>
                <a:latin typeface="Tahoma"/>
                <a:ea typeface="Tahoma"/>
                <a:cs typeface="Tahoma"/>
                <a:sym typeface="Tahoma"/>
              </a:rPr>
              <a:t>Chương 3: ĐẠI CƯƠNG HOÁ HỌC HỮU CƠ</a:t>
            </a:r>
            <a:endParaRPr sz="900"/>
          </a:p>
        </p:txBody>
      </p:sp>
      <p:grpSp>
        <p:nvGrpSpPr>
          <p:cNvPr id="173" name="Google Shape;173;p1"/>
          <p:cNvGrpSpPr/>
          <p:nvPr/>
        </p:nvGrpSpPr>
        <p:grpSpPr>
          <a:xfrm>
            <a:off x="1592474" y="2279134"/>
            <a:ext cx="9486435" cy="1162471"/>
            <a:chOff x="3024409" y="3659656"/>
            <a:chExt cx="18976301" cy="2325362"/>
          </a:xfrm>
        </p:grpSpPr>
        <p:sp>
          <p:nvSpPr>
            <p:cNvPr id="174" name="Google Shape;174;p1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5695" tIns="22847" rIns="45695" bIns="22847" anchor="ctr" anchorCtr="0">
              <a:noAutofit/>
            </a:bodyPr>
            <a:lstStyle/>
            <a:p>
              <a:pPr algn="ctr"/>
              <a:endParaRPr sz="21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 txBox="1"/>
            <p:nvPr/>
          </p:nvSpPr>
          <p:spPr>
            <a:xfrm>
              <a:off x="3024409" y="3659656"/>
              <a:ext cx="18976301" cy="23253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695" tIns="22847" rIns="45695" bIns="22847" anchor="t" anchorCtr="0">
              <a:spAutoFit/>
            </a:bodyPr>
            <a:lstStyle/>
            <a:p>
              <a:pPr algn="ctr">
                <a:lnSpc>
                  <a:spcPct val="90909"/>
                </a:lnSpc>
              </a:pPr>
              <a:r>
                <a:rPr lang="en-US" sz="3299" b="1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Bài 10</a:t>
              </a:r>
              <a:endParaRPr sz="3299" b="1">
                <a:solidFill>
                  <a:srgbClr val="135F82"/>
                </a:solidFill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lnSpc>
                  <a:spcPct val="90909"/>
                </a:lnSpc>
                <a:spcBef>
                  <a:spcPts val="1500"/>
                </a:spcBef>
              </a:pPr>
              <a:r>
                <a:rPr lang="en-US" sz="3299" b="1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HỢP CHẤT HỮU CƠ VÀ HOÁ HỌC HỮU CƠ</a:t>
              </a:r>
              <a:endParaRPr sz="3299" b="1">
                <a:solidFill>
                  <a:srgbClr val="135F82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185" name="Google Shape;185;p1"/>
          <p:cNvGrpSpPr/>
          <p:nvPr/>
        </p:nvGrpSpPr>
        <p:grpSpPr>
          <a:xfrm>
            <a:off x="558574" y="3628174"/>
            <a:ext cx="10002859" cy="461252"/>
            <a:chOff x="7459670" y="7086599"/>
            <a:chExt cx="20011654" cy="922777"/>
          </a:xfrm>
        </p:grpSpPr>
        <p:sp>
          <p:nvSpPr>
            <p:cNvPr id="186" name="Google Shape;186;p1">
              <a:hlinkClick r:id="" action="ppaction://noaction"/>
            </p:cNvPr>
            <p:cNvSpPr/>
            <p:nvPr/>
          </p:nvSpPr>
          <p:spPr>
            <a:xfrm>
              <a:off x="9092456" y="7178186"/>
              <a:ext cx="18378868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Hợp chất hữu cơ và hoá học hữu cơ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187" name="Google Shape;187;p1"/>
            <p:cNvGrpSpPr/>
            <p:nvPr/>
          </p:nvGrpSpPr>
          <p:grpSpPr>
            <a:xfrm>
              <a:off x="7459670" y="7086599"/>
              <a:ext cx="1392614" cy="872846"/>
              <a:chOff x="7459670" y="7543799"/>
              <a:chExt cx="1381117" cy="872846"/>
            </a:xfrm>
          </p:grpSpPr>
          <p:sp>
            <p:nvSpPr>
              <p:cNvPr id="188" name="Google Shape;188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9" name="Google Shape;189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90" name="Google Shape;190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1" name="Google Shape;191;p1"/>
                <p:cNvSpPr txBox="1"/>
                <p:nvPr/>
              </p:nvSpPr>
              <p:spPr>
                <a:xfrm>
                  <a:off x="7997785" y="7688759"/>
                  <a:ext cx="429555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</a:t>
                  </a:r>
                  <a:endParaRPr sz="900"/>
                </a:p>
              </p:txBody>
            </p:sp>
          </p:grpSp>
        </p:grpSp>
      </p:grpSp>
      <p:grpSp>
        <p:nvGrpSpPr>
          <p:cNvPr id="192" name="Google Shape;192;p1"/>
          <p:cNvGrpSpPr/>
          <p:nvPr/>
        </p:nvGrpSpPr>
        <p:grpSpPr>
          <a:xfrm>
            <a:off x="558574" y="4223579"/>
            <a:ext cx="8405651" cy="472545"/>
            <a:chOff x="7459670" y="8524495"/>
            <a:chExt cx="16816291" cy="945370"/>
          </a:xfrm>
        </p:grpSpPr>
        <p:sp>
          <p:nvSpPr>
            <p:cNvPr id="193" name="Google Shape;193;p1"/>
            <p:cNvSpPr/>
            <p:nvPr/>
          </p:nvSpPr>
          <p:spPr>
            <a:xfrm>
              <a:off x="9092456" y="8638675"/>
              <a:ext cx="15183505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Phân loại hợp chất hữu cơ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194" name="Google Shape;194;p1"/>
            <p:cNvGrpSpPr/>
            <p:nvPr/>
          </p:nvGrpSpPr>
          <p:grpSpPr>
            <a:xfrm>
              <a:off x="7459670" y="8524495"/>
              <a:ext cx="1392614" cy="872846"/>
              <a:chOff x="7459670" y="7543799"/>
              <a:chExt cx="1381117" cy="872846"/>
            </a:xfrm>
          </p:grpSpPr>
          <p:sp>
            <p:nvSpPr>
              <p:cNvPr id="195" name="Google Shape;195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96" name="Google Shape;196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97" name="Google Shape;197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8" name="Google Shape;198;p1"/>
                <p:cNvSpPr txBox="1"/>
                <p:nvPr/>
              </p:nvSpPr>
              <p:spPr>
                <a:xfrm>
                  <a:off x="7874578" y="7688759"/>
                  <a:ext cx="675970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II</a:t>
                  </a:r>
                  <a:endParaRPr sz="900"/>
                </a:p>
              </p:txBody>
            </p:sp>
          </p:grpSp>
        </p:grpSp>
      </p:grpSp>
      <p:grpSp>
        <p:nvGrpSpPr>
          <p:cNvPr id="199" name="Google Shape;199;p1"/>
          <p:cNvGrpSpPr/>
          <p:nvPr/>
        </p:nvGrpSpPr>
        <p:grpSpPr>
          <a:xfrm>
            <a:off x="558574" y="4847883"/>
            <a:ext cx="11285346" cy="478712"/>
            <a:chOff x="7459670" y="9982199"/>
            <a:chExt cx="22577386" cy="957707"/>
          </a:xfrm>
        </p:grpSpPr>
        <p:sp>
          <p:nvSpPr>
            <p:cNvPr id="200" name="Google Shape;200;p1"/>
            <p:cNvSpPr/>
            <p:nvPr/>
          </p:nvSpPr>
          <p:spPr>
            <a:xfrm>
              <a:off x="9092454" y="10108716"/>
              <a:ext cx="20944602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Nhóm chức trong phân tử hợp chất hữu cơ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201" name="Google Shape;201;p1"/>
            <p:cNvGrpSpPr/>
            <p:nvPr/>
          </p:nvGrpSpPr>
          <p:grpSpPr>
            <a:xfrm>
              <a:off x="7459670" y="9982199"/>
              <a:ext cx="1392614" cy="872846"/>
              <a:chOff x="7459670" y="7543799"/>
              <a:chExt cx="1381117" cy="872846"/>
            </a:xfrm>
          </p:grpSpPr>
          <p:sp>
            <p:nvSpPr>
              <p:cNvPr id="202" name="Google Shape;202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3" name="Google Shape;203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204" name="Google Shape;204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5" name="Google Shape;205;p1"/>
                <p:cNvSpPr txBox="1"/>
                <p:nvPr/>
              </p:nvSpPr>
              <p:spPr>
                <a:xfrm>
                  <a:off x="7751372" y="7688759"/>
                  <a:ext cx="922383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III</a:t>
                  </a:r>
                  <a:endParaRPr sz="900"/>
                </a:p>
              </p:txBody>
            </p:sp>
          </p:grpSp>
        </p:grpSp>
      </p:grpSp>
      <p:grpSp>
        <p:nvGrpSpPr>
          <p:cNvPr id="215" name="Google Shape;215;p1"/>
          <p:cNvGrpSpPr/>
          <p:nvPr/>
        </p:nvGrpSpPr>
        <p:grpSpPr>
          <a:xfrm>
            <a:off x="558573" y="6108828"/>
            <a:ext cx="512183" cy="426375"/>
            <a:chOff x="7459669" y="7543800"/>
            <a:chExt cx="1016210" cy="853003"/>
          </a:xfrm>
        </p:grpSpPr>
        <p:sp>
          <p:nvSpPr>
            <p:cNvPr id="216" name="Google Shape;216;p1"/>
            <p:cNvSpPr/>
            <p:nvPr/>
          </p:nvSpPr>
          <p:spPr>
            <a:xfrm rot="-5400000">
              <a:off x="7469936" y="7533533"/>
              <a:ext cx="143688" cy="164221"/>
            </a:xfrm>
            <a:custGeom>
              <a:avLst/>
              <a:gdLst/>
              <a:ahLst/>
              <a:cxnLst/>
              <a:rect l="l" t="t" r="r" b="b"/>
              <a:pathLst>
                <a:path w="296088" h="164221" extrusionOk="0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rgbClr val="387025"/>
            </a:solidFill>
            <a:ln>
              <a:noFill/>
            </a:ln>
          </p:spPr>
          <p:txBody>
            <a:bodyPr spcFirstLastPara="1" wrap="square" lIns="45707" tIns="22847" rIns="45707" bIns="22847" anchor="ctr" anchorCtr="0">
              <a:noAutofit/>
            </a:bodyPr>
            <a:lstStyle/>
            <a:p>
              <a:pPr algn="ctr"/>
              <a:endPara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"/>
            <p:cNvSpPr txBox="1"/>
            <p:nvPr/>
          </p:nvSpPr>
          <p:spPr>
            <a:xfrm>
              <a:off x="7949252" y="7688759"/>
              <a:ext cx="526627" cy="7080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 algn="ctr"/>
              <a:r>
                <a:rPr lang="en-US" sz="2000" b="1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V</a:t>
              </a:r>
              <a:endParaRPr sz="20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28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Brace 4"/>
          <p:cNvSpPr/>
          <p:nvPr/>
        </p:nvSpPr>
        <p:spPr>
          <a:xfrm flipH="1">
            <a:off x="5067639" y="1038442"/>
            <a:ext cx="1154294" cy="4346358"/>
          </a:xfrm>
          <a:prstGeom prst="rightBrace">
            <a:avLst>
              <a:gd name="adj1" fmla="val 5619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4553637" y="1074648"/>
            <a:ext cx="1154294" cy="3886304"/>
          </a:xfrm>
          <a:prstGeom prst="rightBrace">
            <a:avLst>
              <a:gd name="adj1" fmla="val 5619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3467" y="844005"/>
            <a:ext cx="403187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HCHC VÀ HOÁ HỌC HỮU CƠ</a:t>
            </a:r>
            <a:endParaRPr lang="en-US" sz="2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2715" y="1885481"/>
            <a:ext cx="36576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 chất của carbon là HCHC (trừ CO, CO</a:t>
            </a:r>
            <a:r>
              <a:rPr lang="en-US" sz="2000" b="1" baseline="-250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muối carbonate, cyanide, carbide,..)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620" y="3276618"/>
            <a:ext cx="365760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Ngành hoá học nghiên cứu về các HCHC: ngành hoá học hữu cơ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20668" y="1834038"/>
            <a:ext cx="210506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a. Thành phần</a:t>
            </a:r>
            <a:endParaRPr lang="en-US" sz="2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20668" y="2566540"/>
            <a:ext cx="210506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Đặc điểm CT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15543" y="2336968"/>
            <a:ext cx="3200400" cy="365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Liên kết CHT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915543" y="2742690"/>
            <a:ext cx="3200400" cy="365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Mạch carbon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603526" y="3466904"/>
            <a:ext cx="210312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TCVL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942956" y="4264818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Ít tan trong nước 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942956" y="4712783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nl-NL" sz="2000" b="1" baseline="30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nl-NL" sz="2000" b="1" baseline="-25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</a:t>
            </a: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t</a:t>
            </a:r>
            <a:r>
              <a:rPr lang="nl-NL" sz="2000" b="1" baseline="30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nl-NL" sz="2000" b="1" baseline="-25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thấp, dễ bay hơi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89369" y="4475304"/>
            <a:ext cx="210312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TCHH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915544" y="3240889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 ứng xảy ra chậm 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923906" y="3694762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HCHC thường dễ cháy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21933" y="5161317"/>
            <a:ext cx="357181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PHÂN LOẠI </a:t>
            </a: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</a:t>
            </a:r>
            <a:r>
              <a:rPr lang="nl-NL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HCHC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4055" y="4664824"/>
            <a:ext cx="2271776" cy="491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NHÓM CHỨC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6719" y="5277926"/>
            <a:ext cx="365760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NT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 </a:t>
            </a: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NT gây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 những TCHH đặc trưng của HCHC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16719" y="6344932"/>
            <a:ext cx="36576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Phổ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hồng </a:t>
            </a: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ngoại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95613" y="5713531"/>
            <a:ext cx="3657600" cy="3657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Hydrocarbon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95613" y="6129379"/>
            <a:ext cx="36576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 xuất của hydrocarbon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15543" y="1804256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H, O, N, halogen, …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389906" y="2140248"/>
            <a:ext cx="2212465" cy="1828800"/>
            <a:chOff x="4142331" y="2231940"/>
            <a:chExt cx="2212465" cy="1828800"/>
          </a:xfrm>
        </p:grpSpPr>
        <p:sp>
          <p:nvSpPr>
            <p:cNvPr id="29" name="Oval 28"/>
            <p:cNvSpPr/>
            <p:nvPr/>
          </p:nvSpPr>
          <p:spPr>
            <a:xfrm>
              <a:off x="4269469" y="2231940"/>
              <a:ext cx="1828800" cy="182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42331" y="2686110"/>
              <a:ext cx="22124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ĐẠI CƯƠNG </a:t>
              </a:r>
            </a:p>
            <a:p>
              <a:pPr algn="ctr"/>
              <a:r>
                <a:rPr lang="en-US" sz="2400" b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VỀ HOÁ HỌC </a:t>
              </a:r>
            </a:p>
            <a:p>
              <a:pPr algn="ctr"/>
              <a:r>
                <a:rPr lang="en-US" sz="2400" b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HỮU CƠ</a:t>
              </a:r>
              <a:endParaRPr lang="en-US"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762336" y="1710298"/>
            <a:ext cx="420586" cy="2103120"/>
            <a:chOff x="3778435" y="1232082"/>
            <a:chExt cx="420586" cy="2103120"/>
          </a:xfrm>
        </p:grpSpPr>
        <p:cxnSp>
          <p:nvCxnSpPr>
            <p:cNvPr id="32" name="Straight Connector 31"/>
            <p:cNvCxnSpPr/>
            <p:nvPr/>
          </p:nvCxnSpPr>
          <p:spPr>
            <a:xfrm flipH="1">
              <a:off x="4199021" y="1232082"/>
              <a:ext cx="0" cy="21031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8" idx="3"/>
            </p:cNvCxnSpPr>
            <p:nvPr/>
          </p:nvCxnSpPr>
          <p:spPr>
            <a:xfrm flipH="1">
              <a:off x="3780315" y="2547200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3778435" y="3306232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796414" y="5172656"/>
            <a:ext cx="402607" cy="1371600"/>
            <a:chOff x="3796414" y="5172656"/>
            <a:chExt cx="402607" cy="1371600"/>
          </a:xfrm>
        </p:grpSpPr>
        <p:cxnSp>
          <p:nvCxnSpPr>
            <p:cNvPr id="36" name="Straight Connector 35"/>
            <p:cNvCxnSpPr/>
            <p:nvPr/>
          </p:nvCxnSpPr>
          <p:spPr>
            <a:xfrm flipH="1">
              <a:off x="4181042" y="5172656"/>
              <a:ext cx="0" cy="13716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3796414" y="5791135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3796414" y="6544255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412729" y="1701058"/>
            <a:ext cx="208436" cy="3017520"/>
            <a:chOff x="6385480" y="1252989"/>
            <a:chExt cx="208436" cy="3017520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6385480" y="1252989"/>
              <a:ext cx="0" cy="30175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6403460" y="1556966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6399452" y="2322976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6411036" y="3226246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6394988" y="4244917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6405654" y="5551523"/>
            <a:ext cx="200860" cy="822960"/>
            <a:chOff x="6403460" y="5098457"/>
            <a:chExt cx="200860" cy="822960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6403460" y="5098457"/>
              <a:ext cx="0" cy="82296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6421440" y="5438530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6417432" y="5903740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Straight Arrow Connector 48"/>
          <p:cNvCxnSpPr/>
          <p:nvPr/>
        </p:nvCxnSpPr>
        <p:spPr>
          <a:xfrm>
            <a:off x="8725731" y="2016918"/>
            <a:ext cx="18288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8752980" y="2516351"/>
            <a:ext cx="178725" cy="405722"/>
            <a:chOff x="8736818" y="2519848"/>
            <a:chExt cx="178725" cy="405722"/>
          </a:xfrm>
        </p:grpSpPr>
        <p:cxnSp>
          <p:nvCxnSpPr>
            <p:cNvPr id="51" name="Straight Arrow Connector 50"/>
            <p:cNvCxnSpPr>
              <a:endCxn id="13" idx="1"/>
            </p:cNvCxnSpPr>
            <p:nvPr/>
          </p:nvCxnSpPr>
          <p:spPr>
            <a:xfrm flipV="1">
              <a:off x="8736818" y="2519848"/>
              <a:ext cx="178725" cy="22922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14" idx="1"/>
            </p:cNvCxnSpPr>
            <p:nvPr/>
          </p:nvCxnSpPr>
          <p:spPr>
            <a:xfrm>
              <a:off x="8737158" y="2749071"/>
              <a:ext cx="178385" cy="1764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8723788" y="3411733"/>
            <a:ext cx="219231" cy="455712"/>
            <a:chOff x="8723788" y="3411733"/>
            <a:chExt cx="219231" cy="455712"/>
          </a:xfrm>
        </p:grpSpPr>
        <p:cxnSp>
          <p:nvCxnSpPr>
            <p:cNvPr id="54" name="Straight Arrow Connector 53"/>
            <p:cNvCxnSpPr/>
            <p:nvPr/>
          </p:nvCxnSpPr>
          <p:spPr>
            <a:xfrm flipV="1">
              <a:off x="8753206" y="3411733"/>
              <a:ext cx="189813" cy="2307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15" idx="3"/>
              <a:endCxn id="20" idx="1"/>
            </p:cNvCxnSpPr>
            <p:nvPr/>
          </p:nvCxnSpPr>
          <p:spPr>
            <a:xfrm>
              <a:off x="8723788" y="3639587"/>
              <a:ext cx="217260" cy="2278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8717094" y="4485532"/>
            <a:ext cx="200118" cy="453873"/>
            <a:chOff x="8704359" y="4037463"/>
            <a:chExt cx="200118" cy="453873"/>
          </a:xfrm>
        </p:grpSpPr>
        <p:cxnSp>
          <p:nvCxnSpPr>
            <p:cNvPr id="57" name="Straight Arrow Connector 56"/>
            <p:cNvCxnSpPr/>
            <p:nvPr/>
          </p:nvCxnSpPr>
          <p:spPr>
            <a:xfrm flipV="1">
              <a:off x="8706302" y="4037463"/>
              <a:ext cx="189813" cy="2307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8704359" y="4262443"/>
              <a:ext cx="200118" cy="2288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2666216" y="1289975"/>
            <a:ext cx="1850828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nl-NL" sz="20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Khái niệm</a:t>
            </a: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215096" y="850580"/>
            <a:ext cx="403187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HCHC VÀ HOÁ HỌC HỮU CƠ</a:t>
            </a:r>
            <a:endParaRPr lang="en-US" sz="2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215096" y="1286639"/>
            <a:ext cx="5739072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Đặc điểm chung của các hợp chất hữu cơ</a:t>
            </a:r>
            <a:endParaRPr lang="en-US" sz="20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23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60" grpId="0" animBg="1"/>
      <p:bldP spid="62" grpId="0" animBg="1"/>
      <p:bldP spid="6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204</Words>
  <Application>Microsoft Office PowerPoint</Application>
  <PresentationFormat>Widescreen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Questrial</vt:lpstr>
      <vt:lpstr>Tahoma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creator>VnTeach.Com; Lê Kim Huệ</dc:creator>
  <cp:keywords>VnTeach.Com</cp:keywords>
  <cp:lastModifiedBy>Lê Kim Huệ</cp:lastModifiedBy>
  <cp:revision>2</cp:revision>
  <dcterms:created xsi:type="dcterms:W3CDTF">2023-04-26T13:23:11Z</dcterms:created>
  <dcterms:modified xsi:type="dcterms:W3CDTF">2023-04-26T13:39:56Z</dcterms:modified>
</cp:coreProperties>
</file>