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embeddedFontLst>
    <p:embeddedFont>
      <p:font typeface="Open Sans" panose="020B0604020202020204" charset="0"/>
      <p:regular r:id="rId30"/>
      <p:bold r:id="rId31"/>
      <p:italic r:id="rId32"/>
      <p:boldItalic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Arial Black" panose="020B0A04020102020204" pitchFamily="34" charset="0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ha0vVDd/c8w8MLmKTDZjApy3J5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147D37-8316-478C-9B7D-4DE3A7CE6108}">
  <a:tblStyle styleId="{A3147D37-8316-478C-9B7D-4DE3A7CE610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-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52469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7158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8594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9740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7721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6196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445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6790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6325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5527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9453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6969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3124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2667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3323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5285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0908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2794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6789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2688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331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2035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3910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link to spin the wheel in real time: https://wordwall.net/resource/27022823</a:t>
            </a:r>
            <a:endParaRPr/>
          </a:p>
        </p:txBody>
      </p:sp>
      <p:sp>
        <p:nvSpPr>
          <p:cNvPr id="170" name="Google Shape;17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774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1471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9884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3195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97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0" name="Google Shape;240;p10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1" name="Google Shape;24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42" name="Google Shape;242;p10"/>
          <p:cNvSpPr/>
          <p:nvPr/>
        </p:nvSpPr>
        <p:spPr>
          <a:xfrm>
            <a:off x="2700520" y="1722656"/>
            <a:ext cx="1918040" cy="864801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fiction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6749257" y="1624935"/>
            <a:ext cx="3157537" cy="884296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2207419" y="246470"/>
            <a:ext cx="7848600" cy="1062039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type of film gives us useful information about animals, science or technology.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5" name="Google Shape;245;p10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7" name="Google Shape;247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8" name="Google Shape;248;p10"/>
          <p:cNvSpPr/>
          <p:nvPr/>
        </p:nvSpPr>
        <p:spPr>
          <a:xfrm>
            <a:off x="4911454" y="2384088"/>
            <a:ext cx="1918040" cy="864801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0"/>
          <p:cNvSpPr/>
          <p:nvPr/>
        </p:nvSpPr>
        <p:spPr>
          <a:xfrm>
            <a:off x="289380" y="2148683"/>
            <a:ext cx="1918040" cy="864801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0"/>
          <p:cNvSpPr/>
          <p:nvPr/>
        </p:nvSpPr>
        <p:spPr>
          <a:xfrm>
            <a:off x="10199688" y="2132265"/>
            <a:ext cx="1918040" cy="864801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5" name="Google Shape;255;p11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6" name="Google Shape;25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57" name="Google Shape;257;p11"/>
          <p:cNvSpPr/>
          <p:nvPr/>
        </p:nvSpPr>
        <p:spPr>
          <a:xfrm>
            <a:off x="2208213" y="76202"/>
            <a:ext cx="7848600" cy="985837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type of film is about life in the future, robots, and space travel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8" name="Google Shape;258;p11">
            <a:hlinkClick r:id=""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0" name="Google Shape;260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1" name="Google Shape;261;p11"/>
          <p:cNvSpPr/>
          <p:nvPr/>
        </p:nvSpPr>
        <p:spPr>
          <a:xfrm>
            <a:off x="6600826" y="1488758"/>
            <a:ext cx="2449557" cy="812477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3014750" y="1385178"/>
            <a:ext cx="2399853" cy="830794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1"/>
          <p:cNvSpPr/>
          <p:nvPr/>
        </p:nvSpPr>
        <p:spPr>
          <a:xfrm>
            <a:off x="4565197" y="2442846"/>
            <a:ext cx="2449557" cy="812477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fiction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1"/>
          <p:cNvSpPr/>
          <p:nvPr/>
        </p:nvSpPr>
        <p:spPr>
          <a:xfrm>
            <a:off x="123826" y="2551434"/>
            <a:ext cx="3174545" cy="812477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1"/>
          <p:cNvSpPr/>
          <p:nvPr/>
        </p:nvSpPr>
        <p:spPr>
          <a:xfrm>
            <a:off x="9386071" y="1586078"/>
            <a:ext cx="2449557" cy="812477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0" name="Google Shape;270;p12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1" name="Google Shape;27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72" name="Google Shape;272;p12"/>
          <p:cNvSpPr/>
          <p:nvPr/>
        </p:nvSpPr>
        <p:spPr>
          <a:xfrm>
            <a:off x="2336006" y="1494115"/>
            <a:ext cx="1996282" cy="869723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2"/>
          <p:cNvSpPr/>
          <p:nvPr/>
        </p:nvSpPr>
        <p:spPr>
          <a:xfrm>
            <a:off x="6906748" y="1612862"/>
            <a:ext cx="2456308" cy="889329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2"/>
          <p:cNvSpPr/>
          <p:nvPr/>
        </p:nvSpPr>
        <p:spPr>
          <a:xfrm>
            <a:off x="2208213" y="333376"/>
            <a:ext cx="7848600" cy="72866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is a frightening type of film.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5" name="Google Shape;275;p12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7" name="Google Shape;277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8" name="Google Shape;278;p12"/>
          <p:cNvSpPr/>
          <p:nvPr/>
        </p:nvSpPr>
        <p:spPr>
          <a:xfrm>
            <a:off x="3996939" y="2136888"/>
            <a:ext cx="3063535" cy="869723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2"/>
          <p:cNvSpPr/>
          <p:nvPr/>
        </p:nvSpPr>
        <p:spPr>
          <a:xfrm>
            <a:off x="211932" y="2265363"/>
            <a:ext cx="1996282" cy="869723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2"/>
          <p:cNvSpPr/>
          <p:nvPr/>
        </p:nvSpPr>
        <p:spPr>
          <a:xfrm>
            <a:off x="9634934" y="1322567"/>
            <a:ext cx="1996282" cy="869723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fiction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5" name="Google Shape;285;p13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6" name="Google Shape;28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87" name="Google Shape;287;p13"/>
          <p:cNvSpPr/>
          <p:nvPr/>
        </p:nvSpPr>
        <p:spPr>
          <a:xfrm>
            <a:off x="2208213" y="76202"/>
            <a:ext cx="7848600" cy="1182686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film was long and _____. Many people went home before it ended.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8" name="Google Shape;288;p13"/>
          <p:cNvSpPr txBox="1"/>
          <p:nvPr/>
        </p:nvSpPr>
        <p:spPr>
          <a:xfrm>
            <a:off x="5942013" y="103982"/>
            <a:ext cx="16621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dull</a:t>
            </a:r>
            <a:endParaRPr sz="32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9" name="Google Shape;289;p13">
            <a:hlinkClick r:id=""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1" name="Google Shape;291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2" name="Google Shape;292;p13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3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dull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3"/>
          <p:cNvSpPr/>
          <p:nvPr/>
        </p:nvSpPr>
        <p:spPr>
          <a:xfrm>
            <a:off x="4319587" y="2465388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shocking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9" name="Google Shape;299;p14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0" name="Google Shape;30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01" name="Google Shape;301;p14"/>
          <p:cNvSpPr/>
          <p:nvPr/>
        </p:nvSpPr>
        <p:spPr>
          <a:xfrm>
            <a:off x="3413783" y="1801451"/>
            <a:ext cx="2982913" cy="985838"/>
          </a:xfrm>
          <a:prstGeom prst="wedgeEllipseCallout">
            <a:avLst>
              <a:gd name="adj1" fmla="val 14340"/>
              <a:gd name="adj2" fmla="val 1157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6456363" y="1484313"/>
            <a:ext cx="3670300" cy="1008062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violent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2208213" y="202474"/>
            <a:ext cx="7848600" cy="1194526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film is too_________with a lot of fighting and killing scenes.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4" name="Google Shape;304;p14"/>
          <p:cNvSpPr txBox="1"/>
          <p:nvPr/>
        </p:nvSpPr>
        <p:spPr>
          <a:xfrm>
            <a:off x="5321165" y="215537"/>
            <a:ext cx="21510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violent</a:t>
            </a:r>
            <a:endParaRPr sz="32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5" name="Google Shape;305;p14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" name="Google Shape;307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8" name="Google Shape;308;p14"/>
          <p:cNvSpPr/>
          <p:nvPr/>
        </p:nvSpPr>
        <p:spPr>
          <a:xfrm>
            <a:off x="192881" y="2324441"/>
            <a:ext cx="3223056" cy="985838"/>
          </a:xfrm>
          <a:prstGeom prst="wedgeEllipseCallout">
            <a:avLst>
              <a:gd name="adj1" fmla="val 22710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3" name="Google Shape;313;p15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4" name="Google Shape;31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15" name="Google Shape;315;p15"/>
          <p:cNvSpPr/>
          <p:nvPr/>
        </p:nvSpPr>
        <p:spPr>
          <a:xfrm>
            <a:off x="2061574" y="1690960"/>
            <a:ext cx="2982913" cy="985838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6240464" y="1484313"/>
            <a:ext cx="4103687" cy="1008062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frightening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2208213" y="346166"/>
            <a:ext cx="8869090" cy="106750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A____________story often makes us feel afraid.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8" name="Google Shape;318;p15"/>
          <p:cNvSpPr txBox="1"/>
          <p:nvPr/>
        </p:nvSpPr>
        <p:spPr>
          <a:xfrm>
            <a:off x="2762795" y="462235"/>
            <a:ext cx="25193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frightening</a:t>
            </a:r>
            <a:endParaRPr sz="32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9" name="Google Shape;319;p15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1" name="Google Shape;321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22" name="Google Shape;322;p15"/>
          <p:cNvSpPr/>
          <p:nvPr/>
        </p:nvSpPr>
        <p:spPr>
          <a:xfrm>
            <a:off x="5133522" y="2493169"/>
            <a:ext cx="3174455" cy="985838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" name="Google Shape;327;p16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8" name="Google Shape;32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29" name="Google Shape;329;p16"/>
          <p:cNvSpPr/>
          <p:nvPr/>
        </p:nvSpPr>
        <p:spPr>
          <a:xfrm>
            <a:off x="2208212" y="333376"/>
            <a:ext cx="9267507" cy="920658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news was___________. I couldn’t believe it.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0" name="Google Shape;330;p16"/>
          <p:cNvSpPr txBox="1"/>
          <p:nvPr/>
        </p:nvSpPr>
        <p:spPr>
          <a:xfrm>
            <a:off x="5242516" y="409576"/>
            <a:ext cx="21494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shocking</a:t>
            </a:r>
            <a:endParaRPr sz="32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1" name="Google Shape;331;p16">
            <a:hlinkClick r:id=""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3" name="Google Shape;33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34" name="Google Shape;334;p16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6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shocking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6"/>
          <p:cNvSpPr/>
          <p:nvPr/>
        </p:nvSpPr>
        <p:spPr>
          <a:xfrm>
            <a:off x="4693443" y="2497138"/>
            <a:ext cx="3598863" cy="985838"/>
          </a:xfrm>
          <a:prstGeom prst="wedgeEllipseCallout">
            <a:avLst>
              <a:gd name="adj1" fmla="val -19929"/>
              <a:gd name="adj2" fmla="val 10285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confusing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1" name="Google Shape;341;p17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2" name="Google Shape;34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43" name="Google Shape;343;p17"/>
          <p:cNvSpPr/>
          <p:nvPr/>
        </p:nvSpPr>
        <p:spPr>
          <a:xfrm>
            <a:off x="2208213" y="333376"/>
            <a:ext cx="7848600" cy="72866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_________ films often make us cry.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4" name="Google Shape;344;p17"/>
          <p:cNvSpPr txBox="1"/>
          <p:nvPr/>
        </p:nvSpPr>
        <p:spPr>
          <a:xfrm>
            <a:off x="3277236" y="274639"/>
            <a:ext cx="166211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moving</a:t>
            </a:r>
            <a:endParaRPr sz="32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5" name="Google Shape;345;p17"/>
          <p:cNvSpPr/>
          <p:nvPr/>
        </p:nvSpPr>
        <p:spPr>
          <a:xfrm>
            <a:off x="9613900" y="3068638"/>
            <a:ext cx="884238" cy="425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EXIT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7" name="Google Shape;347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48" name="Google Shape;348;p17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7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7"/>
          <p:cNvSpPr/>
          <p:nvPr/>
        </p:nvSpPr>
        <p:spPr>
          <a:xfrm>
            <a:off x="4610917" y="2508251"/>
            <a:ext cx="3598863" cy="985838"/>
          </a:xfrm>
          <a:prstGeom prst="wedgeEllipseCallout">
            <a:avLst>
              <a:gd name="adj1" fmla="val -19203"/>
              <a:gd name="adj2" fmla="val 9755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amusing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5" name="Google Shape;355;p18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6" name="Google Shape;35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57" name="Google Shape;357;p18"/>
          <p:cNvSpPr/>
          <p:nvPr/>
        </p:nvSpPr>
        <p:spPr>
          <a:xfrm>
            <a:off x="2208212" y="333376"/>
            <a:ext cx="9385073" cy="72866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road signs were_________ and we soon got lost.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8" name="Google Shape;358;p18"/>
          <p:cNvSpPr txBox="1"/>
          <p:nvPr/>
        </p:nvSpPr>
        <p:spPr>
          <a:xfrm>
            <a:off x="5785305" y="333376"/>
            <a:ext cx="20589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confusing</a:t>
            </a:r>
            <a:endParaRPr sz="32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9" name="Google Shape;359;p18"/>
          <p:cNvSpPr/>
          <p:nvPr/>
        </p:nvSpPr>
        <p:spPr>
          <a:xfrm>
            <a:off x="9613900" y="3068638"/>
            <a:ext cx="884238" cy="425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EXIT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1" name="Google Shape;361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2" name="Google Shape;362;p18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confusing 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8"/>
          <p:cNvSpPr/>
          <p:nvPr/>
        </p:nvSpPr>
        <p:spPr>
          <a:xfrm>
            <a:off x="4610917" y="2508251"/>
            <a:ext cx="3598863" cy="985838"/>
          </a:xfrm>
          <a:prstGeom prst="wedgeEllipseCallout">
            <a:avLst>
              <a:gd name="adj1" fmla="val -19203"/>
              <a:gd name="adj2" fmla="val 9755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shocking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9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9"/>
          <p:cNvSpPr/>
          <p:nvPr/>
        </p:nvSpPr>
        <p:spPr>
          <a:xfrm>
            <a:off x="2619633" y="261988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9"/>
          <p:cNvSpPr/>
          <p:nvPr/>
        </p:nvSpPr>
        <p:spPr>
          <a:xfrm>
            <a:off x="938506" y="395355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 the wheel: Types of films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(Task 2: Give an example for every film type in the box.)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9"/>
          <p:cNvSpPr/>
          <p:nvPr/>
        </p:nvSpPr>
        <p:spPr>
          <a:xfrm>
            <a:off x="5571062" y="2126136"/>
            <a:ext cx="5465180" cy="168967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Game: Tug of war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types of film in column A with their descriptions in column B.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answer (A, B, or C) to complete each of the following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5" name="Google Shape;375;p19"/>
          <p:cNvCxnSpPr>
            <a:stCxn id="370" idx="3"/>
            <a:endCxn id="371" idx="0"/>
          </p:cNvCxnSpPr>
          <p:nvPr/>
        </p:nvCxnSpPr>
        <p:spPr>
          <a:xfrm>
            <a:off x="2855757" y="1557058"/>
            <a:ext cx="739200" cy="1062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6" name="Google Shape;376;p19"/>
          <p:cNvCxnSpPr>
            <a:stCxn id="371" idx="1"/>
            <a:endCxn id="372" idx="0"/>
          </p:cNvCxnSpPr>
          <p:nvPr/>
        </p:nvCxnSpPr>
        <p:spPr>
          <a:xfrm flipH="1">
            <a:off x="1913733" y="2947588"/>
            <a:ext cx="705900" cy="1005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77" name="Google Shape;377;p19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9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380" name="Google Shape;380;p19"/>
          <p:cNvSpPr/>
          <p:nvPr/>
        </p:nvSpPr>
        <p:spPr>
          <a:xfrm>
            <a:off x="5571062" y="4027616"/>
            <a:ext cx="5465179" cy="71726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Match the sentences or sentence halves in columns A and B.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FILMS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3874546" y="2264697"/>
            <a:ext cx="5482921" cy="4344624"/>
            <a:chOff x="1022357" y="65"/>
            <a:chExt cx="5482921" cy="4344624"/>
          </a:xfrm>
        </p:grpSpPr>
        <p:sp>
          <p:nvSpPr>
            <p:cNvPr id="103" name="Google Shape;103;p2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Design film posters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0"/>
          <p:cNvSpPr txBox="1"/>
          <p:nvPr/>
        </p:nvSpPr>
        <p:spPr>
          <a:xfrm>
            <a:off x="1008026" y="1398528"/>
            <a:ext cx="1062851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Match the sentences or sentence halves in columns A and B.</a:t>
            </a:r>
            <a:endParaRPr sz="2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89" name="Google Shape;38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0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801741" y="2442344"/>
            <a:ext cx="4874289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revise the connectors: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although/though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20" descr="Learntalk | However, Besides, As a Result, and Other Sentence Connecto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8633" y="2419928"/>
            <a:ext cx="5837909" cy="317730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400" name="Google Shape;40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1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402" name="Google Shape;402;p21"/>
          <p:cNvSpPr txBox="1"/>
          <p:nvPr/>
        </p:nvSpPr>
        <p:spPr>
          <a:xfrm>
            <a:off x="1008026" y="1398528"/>
            <a:ext cx="990901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Match the sentences or sentence halves in columns A and B.</a:t>
            </a:r>
            <a:endParaRPr sz="2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3" name="Google Shape;403;p21"/>
          <p:cNvGraphicFramePr/>
          <p:nvPr/>
        </p:nvGraphicFramePr>
        <p:xfrm>
          <a:off x="640079" y="214150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{A3147D37-8316-478C-9B7D-4DE3A7CE6108}</a:tableStyleId>
              </a:tblPr>
              <a:tblGrid>
                <a:gridCol w="5219000"/>
                <a:gridCol w="5482250"/>
              </a:tblGrid>
              <a:tr h="337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B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65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265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</a:t>
                      </a:r>
                      <a:r>
                        <a:rPr lang="en-US" sz="2000" b="0" i="0" u="none" strike="noStrike" cap="none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Although he arrived late,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>
                          <a:solidFill>
                            <a:srgbClr val="00A9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people still buy them.</a:t>
                      </a:r>
                      <a:endParaRPr sz="3200"/>
                    </a:p>
                  </a:txBody>
                  <a:tcPr marL="91450" marR="91450" marT="45725" marB="45725" anchor="ctr"/>
                </a:tc>
              </a:tr>
              <a:tr h="59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>
                          <a:solidFill>
                            <a:srgbClr val="F265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film received good reviews.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>
                          <a:solidFill>
                            <a:srgbClr val="00A9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However, the number of people going to cinemas is increasing.</a:t>
                      </a:r>
                      <a:endParaRPr sz="3200"/>
                    </a:p>
                  </a:txBody>
                  <a:tcPr marL="91450" marR="91450" marT="45725" marB="45725" anchor="ctr"/>
                </a:tc>
              </a:tr>
              <a:tr h="65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>
                          <a:solidFill>
                            <a:srgbClr val="F265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Though popcorn and other snacks in the cinema are very expensive,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>
                          <a:solidFill>
                            <a:srgbClr val="00A9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 don’t want to stay home tonight.</a:t>
                      </a:r>
                      <a:endParaRPr sz="3200"/>
                    </a:p>
                  </a:txBody>
                  <a:tcPr marL="91450" marR="91450" marT="45725" marB="45725" anchor="ctr"/>
                </a:tc>
              </a:tr>
              <a:tr h="65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>
                          <a:solidFill>
                            <a:srgbClr val="F265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Cinema tickets are expensive.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>
                          <a:solidFill>
                            <a:srgbClr val="00A9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 left the cinema early.</a:t>
                      </a:r>
                      <a:endParaRPr sz="3200"/>
                    </a:p>
                  </a:txBody>
                  <a:tcPr marL="91450" marR="91450" marT="45725" marB="45725" anchor="ctr"/>
                </a:tc>
              </a:tr>
              <a:tr h="492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>
                          <a:solidFill>
                            <a:srgbClr val="F265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Although I don’t really like to go to the cinema,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>
                          <a:solidFill>
                            <a:srgbClr val="00A9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However, only a few people saw it.</a:t>
                      </a:r>
                      <a:endParaRPr sz="3200"/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404" name="Google Shape;404;p21"/>
          <p:cNvSpPr txBox="1"/>
          <p:nvPr/>
        </p:nvSpPr>
        <p:spPr>
          <a:xfrm>
            <a:off x="1382751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d	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1"/>
          <p:cNvSpPr txBox="1"/>
          <p:nvPr/>
        </p:nvSpPr>
        <p:spPr>
          <a:xfrm>
            <a:off x="2900633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e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1"/>
          <p:cNvSpPr txBox="1"/>
          <p:nvPr/>
        </p:nvSpPr>
        <p:spPr>
          <a:xfrm>
            <a:off x="4418515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3.a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1"/>
          <p:cNvSpPr txBox="1"/>
          <p:nvPr/>
        </p:nvSpPr>
        <p:spPr>
          <a:xfrm>
            <a:off x="5936397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4. b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1"/>
          <p:cNvSpPr txBox="1"/>
          <p:nvPr/>
        </p:nvSpPr>
        <p:spPr>
          <a:xfrm>
            <a:off x="7454279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5. c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2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2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2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2"/>
          <p:cNvSpPr/>
          <p:nvPr/>
        </p:nvSpPr>
        <p:spPr>
          <a:xfrm>
            <a:off x="2619633" y="261988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2"/>
          <p:cNvSpPr/>
          <p:nvPr/>
        </p:nvSpPr>
        <p:spPr>
          <a:xfrm>
            <a:off x="938506" y="395355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2"/>
          <p:cNvSpPr/>
          <p:nvPr/>
        </p:nvSpPr>
        <p:spPr>
          <a:xfrm>
            <a:off x="2554816" y="4908485"/>
            <a:ext cx="2019839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2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 the wheel: Types of films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(Task 2: Give an example for every film type in the box.)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2"/>
          <p:cNvSpPr/>
          <p:nvPr/>
        </p:nvSpPr>
        <p:spPr>
          <a:xfrm>
            <a:off x="5571062" y="2126136"/>
            <a:ext cx="5465180" cy="168967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Game: Tug of war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types of film in column A with their descriptions in column B.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answer (A, B, or C) to complete each of the following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1" name="Google Shape;421;p22"/>
          <p:cNvCxnSpPr>
            <a:stCxn id="415" idx="3"/>
            <a:endCxn id="416" idx="0"/>
          </p:cNvCxnSpPr>
          <p:nvPr/>
        </p:nvCxnSpPr>
        <p:spPr>
          <a:xfrm>
            <a:off x="2855757" y="1557058"/>
            <a:ext cx="739200" cy="1062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2" name="Google Shape;422;p22"/>
          <p:cNvCxnSpPr>
            <a:stCxn id="416" idx="1"/>
            <a:endCxn id="417" idx="0"/>
          </p:cNvCxnSpPr>
          <p:nvPr/>
        </p:nvCxnSpPr>
        <p:spPr>
          <a:xfrm flipH="1">
            <a:off x="1913733" y="2947588"/>
            <a:ext cx="705900" cy="1005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3" name="Google Shape;423;p22"/>
          <p:cNvCxnSpPr>
            <a:stCxn id="417" idx="3"/>
            <a:endCxn id="418" idx="0"/>
          </p:cNvCxnSpPr>
          <p:nvPr/>
        </p:nvCxnSpPr>
        <p:spPr>
          <a:xfrm>
            <a:off x="2889239" y="4308662"/>
            <a:ext cx="675600" cy="599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24" name="Google Shape;424;p22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Posters exhibition</a:t>
            </a:r>
            <a:endParaRPr/>
          </a:p>
        </p:txBody>
      </p:sp>
      <p:sp>
        <p:nvSpPr>
          <p:cNvPr id="425" name="Google Shape;425;p22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Google Shape;42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428" name="Google Shape;428;p22"/>
          <p:cNvSpPr/>
          <p:nvPr/>
        </p:nvSpPr>
        <p:spPr>
          <a:xfrm>
            <a:off x="5571062" y="4027616"/>
            <a:ext cx="5465179" cy="71726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Match the sentences or sentence halves in columns A and B.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435" name="Google Shape;43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pic>
        <p:nvPicPr>
          <p:cNvPr id="437" name="Google Shape;43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85738">
            <a:off x="7150917" y="478465"/>
            <a:ext cx="4182694" cy="236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3985" y="2749215"/>
            <a:ext cx="3473265" cy="231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761195">
            <a:off x="9218202" y="4790252"/>
            <a:ext cx="2098930" cy="1895097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3"/>
          <p:cNvSpPr/>
          <p:nvPr/>
        </p:nvSpPr>
        <p:spPr>
          <a:xfrm>
            <a:off x="1026018" y="1662313"/>
            <a:ext cx="2760465" cy="50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 in groups.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3"/>
          <p:cNvSpPr/>
          <p:nvPr/>
        </p:nvSpPr>
        <p:spPr>
          <a:xfrm>
            <a:off x="387959" y="614491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3"/>
          <p:cNvSpPr txBox="1"/>
          <p:nvPr/>
        </p:nvSpPr>
        <p:spPr>
          <a:xfrm>
            <a:off x="440744" y="604227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443" name="Google Shape;443;p23"/>
          <p:cNvSpPr/>
          <p:nvPr/>
        </p:nvSpPr>
        <p:spPr>
          <a:xfrm>
            <a:off x="387959" y="533438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3"/>
          <p:cNvSpPr txBox="1"/>
          <p:nvPr/>
        </p:nvSpPr>
        <p:spPr>
          <a:xfrm>
            <a:off x="440744" y="523174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445" name="Google Shape;445;p23"/>
          <p:cNvSpPr/>
          <p:nvPr/>
        </p:nvSpPr>
        <p:spPr>
          <a:xfrm>
            <a:off x="387959" y="220582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3"/>
          <p:cNvSpPr txBox="1"/>
          <p:nvPr/>
        </p:nvSpPr>
        <p:spPr>
          <a:xfrm>
            <a:off x="440744" y="210318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" name="Google Shape;447;p23"/>
          <p:cNvSpPr/>
          <p:nvPr/>
        </p:nvSpPr>
        <p:spPr>
          <a:xfrm>
            <a:off x="1026018" y="2103189"/>
            <a:ext cx="5832516" cy="83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one of your favourite films and design a poster for it, including: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3"/>
          <p:cNvSpPr/>
          <p:nvPr/>
        </p:nvSpPr>
        <p:spPr>
          <a:xfrm>
            <a:off x="983512" y="2916100"/>
            <a:ext cx="4678110" cy="241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name of the film;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type of film;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its director and main actors / actresses;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a short summary;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your overall opinions about the film;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the showtime and cinema;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pictures or photos to illustrate the film.</a:t>
            </a:r>
            <a:endParaRPr sz="1800">
              <a:solidFill>
                <a:srgbClr val="2420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3"/>
          <p:cNvSpPr/>
          <p:nvPr/>
        </p:nvSpPr>
        <p:spPr>
          <a:xfrm>
            <a:off x="1026018" y="5375327"/>
            <a:ext cx="4503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Organise them into an exhibition.</a:t>
            </a:r>
            <a:endParaRPr sz="21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3"/>
          <p:cNvSpPr/>
          <p:nvPr/>
        </p:nvSpPr>
        <p:spPr>
          <a:xfrm>
            <a:off x="1020675" y="6144912"/>
            <a:ext cx="3811270" cy="45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Vote for the best poster.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3"/>
          <p:cNvSpPr/>
          <p:nvPr/>
        </p:nvSpPr>
        <p:spPr>
          <a:xfrm>
            <a:off x="351308" y="1109483"/>
            <a:ext cx="373648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F7941D"/>
                </a:solidFill>
                <a:latin typeface="Calibri"/>
                <a:ea typeface="Calibri"/>
                <a:cs typeface="Calibri"/>
                <a:sym typeface="Calibri"/>
              </a:rPr>
              <a:t>Posters exhibition</a:t>
            </a:r>
            <a:endParaRPr sz="3400" b="1">
              <a:solidFill>
                <a:srgbClr val="F794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4"/>
          <p:cNvSpPr/>
          <p:nvPr/>
        </p:nvSpPr>
        <p:spPr>
          <a:xfrm>
            <a:off x="2619633" y="261988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4"/>
          <p:cNvSpPr/>
          <p:nvPr/>
        </p:nvSpPr>
        <p:spPr>
          <a:xfrm>
            <a:off x="938506" y="395355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24"/>
          <p:cNvSpPr/>
          <p:nvPr/>
        </p:nvSpPr>
        <p:spPr>
          <a:xfrm>
            <a:off x="2554816" y="4908485"/>
            <a:ext cx="2019839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 the wheel: Types of films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(Task 2: Give an example for every film type in the box.)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4"/>
          <p:cNvSpPr/>
          <p:nvPr/>
        </p:nvSpPr>
        <p:spPr>
          <a:xfrm>
            <a:off x="5571062" y="2126136"/>
            <a:ext cx="5465180" cy="168967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Game: Tug of war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types of film in column A with their descriptions in column B.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answer (A, B, or C) to complete each of the following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4" name="Google Shape;464;p24"/>
          <p:cNvCxnSpPr>
            <a:stCxn id="458" idx="3"/>
            <a:endCxn id="459" idx="0"/>
          </p:cNvCxnSpPr>
          <p:nvPr/>
        </p:nvCxnSpPr>
        <p:spPr>
          <a:xfrm>
            <a:off x="2855757" y="1557058"/>
            <a:ext cx="739200" cy="1062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5" name="Google Shape;465;p24"/>
          <p:cNvCxnSpPr>
            <a:stCxn id="459" idx="1"/>
            <a:endCxn id="460" idx="0"/>
          </p:cNvCxnSpPr>
          <p:nvPr/>
        </p:nvCxnSpPr>
        <p:spPr>
          <a:xfrm flipH="1">
            <a:off x="1913733" y="2947588"/>
            <a:ext cx="705900" cy="1005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6" name="Google Shape;466;p24"/>
          <p:cNvCxnSpPr>
            <a:stCxn id="460" idx="3"/>
            <a:endCxn id="461" idx="0"/>
          </p:cNvCxnSpPr>
          <p:nvPr/>
        </p:nvCxnSpPr>
        <p:spPr>
          <a:xfrm>
            <a:off x="2889239" y="4308662"/>
            <a:ext cx="675600" cy="599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67" name="Google Shape;467;p24"/>
          <p:cNvSpPr/>
          <p:nvPr/>
        </p:nvSpPr>
        <p:spPr>
          <a:xfrm>
            <a:off x="971989" y="581894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8" name="Google Shape;468;p24"/>
          <p:cNvCxnSpPr>
            <a:stCxn id="461" idx="1"/>
            <a:endCxn id="467" idx="0"/>
          </p:cNvCxnSpPr>
          <p:nvPr/>
        </p:nvCxnSpPr>
        <p:spPr>
          <a:xfrm flipH="1">
            <a:off x="1947316" y="5220227"/>
            <a:ext cx="607500" cy="598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69" name="Google Shape;469;p24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24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Posters exhibition</a:t>
            </a:r>
            <a:endParaRPr/>
          </a:p>
        </p:txBody>
      </p:sp>
      <p:sp>
        <p:nvSpPr>
          <p:cNvPr id="471" name="Google Shape;471;p24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2" name="Google Shape;47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24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474" name="Google Shape;474;p24"/>
          <p:cNvSpPr/>
          <p:nvPr/>
        </p:nvSpPr>
        <p:spPr>
          <a:xfrm>
            <a:off x="5571062" y="4027616"/>
            <a:ext cx="5465179" cy="71726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Match the sentences or sentence halves in columns A and B.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5"/>
          <p:cNvSpPr txBox="1"/>
          <p:nvPr/>
        </p:nvSpPr>
        <p:spPr>
          <a:xfrm>
            <a:off x="1131589" y="1290971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483" name="Google Shape;48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5" name="Google Shape;485;p25"/>
          <p:cNvGrpSpPr/>
          <p:nvPr/>
        </p:nvGrpSpPr>
        <p:grpSpPr>
          <a:xfrm>
            <a:off x="3054357" y="1793642"/>
            <a:ext cx="5482921" cy="4344624"/>
            <a:chOff x="1022357" y="65"/>
            <a:chExt cx="5482921" cy="4344624"/>
          </a:xfrm>
        </p:grpSpPr>
        <p:sp>
          <p:nvSpPr>
            <p:cNvPr id="486" name="Google Shape;486;p25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5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5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5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5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5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5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5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5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5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5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5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5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5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5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5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5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5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5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5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Design film posters</a:t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6"/>
          <p:cNvSpPr txBox="1"/>
          <p:nvPr/>
        </p:nvSpPr>
        <p:spPr>
          <a:xfrm>
            <a:off x="1131589" y="1290971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2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527" name="Google Shape;52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2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6"/>
          <p:cNvSpPr txBox="1"/>
          <p:nvPr/>
        </p:nvSpPr>
        <p:spPr>
          <a:xfrm>
            <a:off x="725978" y="2144824"/>
            <a:ext cx="1074004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Unit 9: Festivals around the world Lesson 1: Getting started</a:t>
            </a:r>
            <a:endParaRPr/>
          </a:p>
        </p:txBody>
      </p:sp>
      <p:pic>
        <p:nvPicPr>
          <p:cNvPr id="530" name="Google Shape;53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4522" y="3714484"/>
            <a:ext cx="4249429" cy="2965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27"/>
          <p:cNvSpPr txBox="1"/>
          <p:nvPr/>
        </p:nvSpPr>
        <p:spPr>
          <a:xfrm>
            <a:off x="2875947" y="5881036"/>
            <a:ext cx="647018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dirty="0">
                <a:latin typeface="Calibri" panose="020F0502020204030204" pitchFamily="34" charset="0"/>
              </a:rPr>
              <a:t>Website: </a:t>
            </a:r>
            <a:r>
              <a:rPr lang="en-GB" sz="1800" b="1" i="1" dirty="0" err="1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endParaRPr lang="en-GB" sz="1800" dirty="0"/>
          </a:p>
          <a:p>
            <a:pPr algn="ctr"/>
            <a:endParaRPr lang="en-GB" sz="1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vocabulary and grammar of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8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what they have learnt (vocabulary and grammar) into practice through a project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2619633" y="261988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938506" y="395355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2554816" y="4908485"/>
            <a:ext cx="2019839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 the wheel: Types of films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(Task 2: Give an example for every film type in the box.)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5571062" y="2126136"/>
            <a:ext cx="5465180" cy="168967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Game: Tug of war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types of film in column A with their descriptions in column B.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answer (A, B, or C) to complete each of the following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6" name="Google Shape;156;p4"/>
          <p:cNvCxnSpPr>
            <a:stCxn id="150" idx="3"/>
            <a:endCxn id="151" idx="0"/>
          </p:cNvCxnSpPr>
          <p:nvPr/>
        </p:nvCxnSpPr>
        <p:spPr>
          <a:xfrm>
            <a:off x="2855757" y="1557058"/>
            <a:ext cx="739200" cy="1062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7" name="Google Shape;157;p4"/>
          <p:cNvCxnSpPr>
            <a:stCxn id="151" idx="1"/>
            <a:endCxn id="152" idx="0"/>
          </p:cNvCxnSpPr>
          <p:nvPr/>
        </p:nvCxnSpPr>
        <p:spPr>
          <a:xfrm flipH="1">
            <a:off x="1913733" y="2947588"/>
            <a:ext cx="705900" cy="1005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8" name="Google Shape;158;p4"/>
          <p:cNvCxnSpPr>
            <a:stCxn id="152" idx="3"/>
            <a:endCxn id="153" idx="0"/>
          </p:cNvCxnSpPr>
          <p:nvPr/>
        </p:nvCxnSpPr>
        <p:spPr>
          <a:xfrm>
            <a:off x="2889239" y="4308662"/>
            <a:ext cx="675600" cy="599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9" name="Google Shape;159;p4"/>
          <p:cNvSpPr/>
          <p:nvPr/>
        </p:nvSpPr>
        <p:spPr>
          <a:xfrm>
            <a:off x="971989" y="581894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0" name="Google Shape;160;p4"/>
          <p:cNvCxnSpPr>
            <a:stCxn id="153" idx="1"/>
            <a:endCxn id="159" idx="0"/>
          </p:cNvCxnSpPr>
          <p:nvPr/>
        </p:nvCxnSpPr>
        <p:spPr>
          <a:xfrm flipH="1">
            <a:off x="1947316" y="5220227"/>
            <a:ext cx="607500" cy="598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1" name="Google Shape;161;p4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Posters exhibition</a:t>
            </a:r>
            <a:endParaRPr/>
          </a:p>
        </p:txBody>
      </p:sp>
      <p:sp>
        <p:nvSpPr>
          <p:cNvPr id="163" name="Google Shape;163;p4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166" name="Google Shape;166;p4"/>
          <p:cNvSpPr/>
          <p:nvPr/>
        </p:nvSpPr>
        <p:spPr>
          <a:xfrm>
            <a:off x="5571062" y="4027616"/>
            <a:ext cx="5465179" cy="71726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Match the sentences or sentence halves in columns A and B.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963461" y="1304969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5580310" y="1309896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 the wheel: Types of films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5884127" y="2881834"/>
            <a:ext cx="5835805" cy="375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revise the vocabulary related to the topic and lead in the next part of the lesson.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enhance students’ skills of cooperating with team mates.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3522196" y="393582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0407" y="2727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 txBox="1"/>
          <p:nvPr/>
        </p:nvSpPr>
        <p:spPr>
          <a:xfrm>
            <a:off x="4274966" y="480794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pic>
        <p:nvPicPr>
          <p:cNvPr id="179" name="Google Shape;17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4548" y="2914214"/>
            <a:ext cx="3740058" cy="362294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"/>
          <p:cNvSpPr txBox="1"/>
          <p:nvPr/>
        </p:nvSpPr>
        <p:spPr>
          <a:xfrm>
            <a:off x="1655726" y="2302632"/>
            <a:ext cx="89713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an example for every film type in the box.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1134767" y="226169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1187552" y="215905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6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0303" y="4207776"/>
            <a:ext cx="5048446" cy="25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2759225" y="257107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 the wheel: Types of films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(Task 2: Give an example for every film type in the box.)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5571062" y="2126136"/>
            <a:ext cx="5465180" cy="167823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Game: Tug of war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types of film in column A with their descriptions in column B.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answer (A, B, or C) to complete each of the following sentences.</a:t>
            </a:r>
            <a:endParaRPr/>
          </a:p>
        </p:txBody>
      </p:sp>
      <p:cxnSp>
        <p:nvCxnSpPr>
          <p:cNvPr id="194" name="Google Shape;194;p6"/>
          <p:cNvCxnSpPr>
            <a:stCxn id="190" idx="3"/>
            <a:endCxn id="191" idx="0"/>
          </p:cNvCxnSpPr>
          <p:nvPr/>
        </p:nvCxnSpPr>
        <p:spPr>
          <a:xfrm>
            <a:off x="2855757" y="1557058"/>
            <a:ext cx="878700" cy="1014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5" name="Google Shape;195;p6"/>
          <p:cNvSpPr/>
          <p:nvPr/>
        </p:nvSpPr>
        <p:spPr>
          <a:xfrm>
            <a:off x="3572073" y="36053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0284" y="-577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"/>
          <p:cNvSpPr txBox="1"/>
          <p:nvPr/>
        </p:nvSpPr>
        <p:spPr>
          <a:xfrm>
            <a:off x="4324843" y="44774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2" name="Google Shape;202;p7"/>
          <p:cNvCxnSpPr/>
          <p:nvPr/>
        </p:nvCxnSpPr>
        <p:spPr>
          <a:xfrm flipH="1">
            <a:off x="6062664" y="5086350"/>
            <a:ext cx="33337" cy="1798638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3" name="Google Shape;203;p7">
            <a:hlinkClick r:id="" action="ppaction://hlinkshowjump?jump=nextslide"/>
          </p:cNvPr>
          <p:cNvSpPr/>
          <p:nvPr/>
        </p:nvSpPr>
        <p:spPr>
          <a:xfrm>
            <a:off x="9586298" y="5961947"/>
            <a:ext cx="863600" cy="719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7472" y="60000"/>
                </a:moveTo>
                <a:lnTo>
                  <a:pt x="22528" y="15000"/>
                </a:lnTo>
                <a:lnTo>
                  <a:pt x="22528" y="105000"/>
                </a:lnTo>
                <a:close/>
              </a:path>
              <a:path w="120000" h="120000" fill="darken" extrusionOk="0">
                <a:moveTo>
                  <a:pt x="97472" y="60000"/>
                </a:moveTo>
                <a:lnTo>
                  <a:pt x="22528" y="15000"/>
                </a:lnTo>
                <a:lnTo>
                  <a:pt x="22528" y="105000"/>
                </a:lnTo>
                <a:close/>
              </a:path>
              <a:path w="120000" h="120000" fill="none" extrusionOk="0">
                <a:moveTo>
                  <a:pt x="97472" y="60000"/>
                </a:moveTo>
                <a:lnTo>
                  <a:pt x="22528" y="105000"/>
                </a:lnTo>
                <a:lnTo>
                  <a:pt x="22528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PLAY</a:t>
            </a:r>
            <a:endParaRPr/>
          </a:p>
        </p:txBody>
      </p:sp>
      <p:pic>
        <p:nvPicPr>
          <p:cNvPr id="204" name="Google Shape;20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05" name="Google Shape;205;p7"/>
          <p:cNvSpPr/>
          <p:nvPr/>
        </p:nvSpPr>
        <p:spPr>
          <a:xfrm>
            <a:off x="2254976" y="1214846"/>
            <a:ext cx="871292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Tug of war</a:t>
            </a:r>
            <a:endParaRPr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" name="Google Shape;210;p8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1" name="Google Shape;21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3388" y="3579542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12" name="Google Shape;212;p8"/>
          <p:cNvSpPr/>
          <p:nvPr/>
        </p:nvSpPr>
        <p:spPr>
          <a:xfrm>
            <a:off x="3309078" y="1389743"/>
            <a:ext cx="2558392" cy="796335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fiction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6324532" y="1706710"/>
            <a:ext cx="3024049" cy="814287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2208213" y="333376"/>
            <a:ext cx="7848600" cy="72866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type of film makes you laugh.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5" name="Google Shape;215;p8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7" name="Google Shape;217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8" name="Google Shape;218;p8"/>
          <p:cNvSpPr/>
          <p:nvPr/>
        </p:nvSpPr>
        <p:spPr>
          <a:xfrm>
            <a:off x="171747" y="1406977"/>
            <a:ext cx="2558392" cy="796335"/>
          </a:xfrm>
          <a:prstGeom prst="wedgeEllipseCallout">
            <a:avLst>
              <a:gd name="adj1" fmla="val 4268"/>
              <a:gd name="adj2" fmla="val 12703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9058275" y="1029019"/>
            <a:ext cx="3133725" cy="796335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171746" y="2996065"/>
            <a:ext cx="2558392" cy="796335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" name="Google Shape;225;p9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6" name="Google Shape;22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27" name="Google Shape;227;p9"/>
          <p:cNvSpPr/>
          <p:nvPr/>
        </p:nvSpPr>
        <p:spPr>
          <a:xfrm>
            <a:off x="2208213" y="333376"/>
            <a:ext cx="7848600" cy="72866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type of film has supernatural events.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8" name="Google Shape;228;p9">
            <a:hlinkClick r:id=""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0" name="Google Shape;230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1" name="Google Shape;231;p9"/>
          <p:cNvSpPr/>
          <p:nvPr/>
        </p:nvSpPr>
        <p:spPr>
          <a:xfrm>
            <a:off x="6600826" y="1511300"/>
            <a:ext cx="2660061" cy="836612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fiction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2056947" y="1286764"/>
            <a:ext cx="2606085" cy="85547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155817" y="2713832"/>
            <a:ext cx="2660061" cy="836612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9280819" y="1296194"/>
            <a:ext cx="2660061" cy="836612"/>
          </a:xfrm>
          <a:prstGeom prst="wedgeEllipseCallout">
            <a:avLst>
              <a:gd name="adj1" fmla="val -33743"/>
              <a:gd name="adj2" fmla="val 14178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9"/>
          <p:cNvSpPr/>
          <p:nvPr/>
        </p:nvSpPr>
        <p:spPr>
          <a:xfrm>
            <a:off x="4063308" y="2378868"/>
            <a:ext cx="3055733" cy="836612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1048</Words>
  <PresentationFormat>Widescreen</PresentationFormat>
  <Paragraphs>208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Open Sans</vt:lpstr>
      <vt:lpstr>Comic Sans MS</vt:lpstr>
      <vt:lpstr>Arial</vt:lpstr>
      <vt:lpstr>Noto Sans Symbols</vt:lpstr>
      <vt:lpstr>Arial Black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2023-04-07T09:21:53Z</dcterms:modified>
</cp:coreProperties>
</file>