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3" r:id="rId3"/>
  </p:sldMasterIdLst>
  <p:sldIdLst>
    <p:sldId id="256" r:id="rId4"/>
    <p:sldId id="262" r:id="rId5"/>
    <p:sldId id="259" r:id="rId6"/>
    <p:sldId id="264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1" d="100"/>
          <a:sy n="61" d="100"/>
        </p:scale>
        <p:origin x="86" y="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036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4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30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39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92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8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1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89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62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83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803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3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431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21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7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513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086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975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0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5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9272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673144" y="84753"/>
            <a:ext cx="10834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TIẾT</a:t>
            </a:r>
            <a:r>
              <a:rPr lang="en-US" sz="3200" baseline="0" smtClean="0"/>
              <a:t> 2: </a:t>
            </a:r>
            <a:r>
              <a:rPr lang="en-US" sz="3200" smtClean="0"/>
              <a:t>BIỂU</a:t>
            </a:r>
            <a:r>
              <a:rPr lang="en-US" sz="3200" baseline="0" smtClean="0"/>
              <a:t> ĐỒ TRANH</a:t>
            </a:r>
            <a:endParaRPr lang="en-US" sz="3200"/>
          </a:p>
        </p:txBody>
      </p:sp>
      <p:sp>
        <p:nvSpPr>
          <p:cNvPr id="9" name="Rectangle 8"/>
          <p:cNvSpPr/>
          <p:nvPr userDrawn="1"/>
        </p:nvSpPr>
        <p:spPr>
          <a:xfrm>
            <a:off x="0" y="6511159"/>
            <a:ext cx="12192000" cy="34684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46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72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49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76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841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677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004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8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2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4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9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32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221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8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EC128-416A-4F4D-8BB7-2BF75A6CAF29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6FD48-FBA5-41F9-8D43-5FAD998E24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86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E9F-D798-419A-A7D2-43915BBC6F77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65F6-2243-4710-BA20-612649EB2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6C82F-AAC1-4680-87DD-338081B3978C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DAF45-B9F3-4C50-9402-044BD2EDC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0" y="8100"/>
            <a:ext cx="12192000" cy="674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320118"/>
            <a:ext cx="12192000" cy="5378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26" y="15916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MÔN KHOA HỌC TỰ NHIÊN LỚP 7</a:t>
            </a:r>
            <a:endParaRPr lang="en-US" sz="28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9973" y="1482206"/>
            <a:ext cx="99120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en-US" sz="3200" b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9: ĐO TỐC ĐỘ</a:t>
            </a:r>
            <a:endParaRPr lang="en-US" sz="3200" b="1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0924" y="2573100"/>
            <a:ext cx="10345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KẾT NỐI TRI THỨC VÀ CUỘC SỐNG </a:t>
            </a:r>
            <a:endParaRPr lang="en-US" sz="2800" b="1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71329" y="3675353"/>
            <a:ext cx="82841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Giáo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err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2400" b="1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</p:txBody>
      </p:sp>
    </p:spTree>
    <p:extLst>
      <p:ext uri="{BB962C8B-B14F-4D97-AF65-F5344CB8AC3E}">
        <p14:creationId xmlns:p14="http://schemas.microsoft.com/office/powerpoint/2010/main" val="375267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463880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Hướng dẫn học ở nhà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8769" y="1670960"/>
            <a:ext cx="9454462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  Nêu được nguyên tắc đo tốc độ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Tx/>
              <a:buChar char="-"/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Liệt kê hai cách đo tốc độ</a:t>
            </a:r>
          </a:p>
          <a:p>
            <a:pPr algn="just">
              <a:lnSpc>
                <a:spcPct val="107000"/>
              </a:lnSpc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   Tại sao đo tốc độ trong phòng thí nghiệm là cách đo gián tiếp?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9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968992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smtClean="0"/>
              <a:t>Mục tiêu bài học</a:t>
            </a:r>
            <a:endParaRPr lang="en-US" sz="280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199" y="1323834"/>
            <a:ext cx="10515600" cy="51826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n-US" sz="2400" b="1" smtClean="0">
                <a:latin typeface="Calibri" panose="020F0502020204030204" pitchFamily="34" charset="0"/>
                <a:cs typeface="Calibri" panose="020F0502020204030204" pitchFamily="34" charset="0"/>
              </a:rPr>
              <a:t>1. Về kiến thức:</a:t>
            </a:r>
          </a:p>
          <a:p>
            <a:pPr marL="271463">
              <a:spcBef>
                <a:spcPts val="0"/>
              </a:spcBef>
              <a:tabLst>
                <a:tab pos="489585" algn="l"/>
              </a:tabLst>
            </a:pP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vi-VN" sz="2400">
                <a:latin typeface="Calibri" panose="020F0502020204030204" pitchFamily="34" charset="0"/>
                <a:cs typeface="Calibri" panose="020F0502020204030204" pitchFamily="34" charset="0"/>
              </a:rPr>
              <a:t>Mô tả được sơ lược cách đo tốc độ bằng đổng hồ bấm giây và cổng quang điện trong dụng cụ thực hành ở nhà trường.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1463">
              <a:spcBef>
                <a:spcPts val="0"/>
              </a:spcBef>
              <a:tabLst>
                <a:tab pos="492760" algn="l"/>
              </a:tabLst>
            </a:pP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-  </a:t>
            </a:r>
            <a:r>
              <a:rPr lang="vi-VN" sz="2400">
                <a:latin typeface="Calibri" panose="020F0502020204030204" pitchFamily="34" charset="0"/>
                <a:cs typeface="Calibri" panose="020F0502020204030204" pitchFamily="34" charset="0"/>
              </a:rPr>
              <a:t>Mô tả được sơ lược thiết bị “bắn tốc độ” đơn giản trong kiểm tra tốc độ các phương tiện giao thông.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400" b="1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2. Về </a:t>
            </a:r>
            <a:r>
              <a:rPr lang="en-US" sz="2400" b="1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kĩ năng</a:t>
            </a:r>
            <a:r>
              <a:rPr lang="en-US" sz="2400" b="1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</a:t>
            </a:r>
          </a:p>
          <a:p>
            <a:pPr marL="292100">
              <a:spcBef>
                <a:spcPts val="0"/>
              </a:spcBef>
              <a:tabLst>
                <a:tab pos="697230" algn="l"/>
              </a:tabLst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 </a:t>
            </a:r>
            <a:r>
              <a:rPr lang="vi-VN" sz="240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Xác định được tốc độ qua quãng đường vật đi được và khoảng thời gian tương ứng.</a:t>
            </a:r>
            <a:endParaRPr lang="en-US" sz="240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2400" b="1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  <a:r>
              <a:rPr lang="en-US" sz="2400" b="1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 Về phẩm chất:</a:t>
            </a:r>
          </a:p>
          <a:p>
            <a:pPr marL="185738" lvl="0" algn="just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 smtClean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Chăm </a:t>
            </a: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học, chịu khó tìm tòi tài liệu và thực hiện các nhiệm vụ cá nhân nhằm tìm hiểu về đo tốc độ. 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5738" lvl="0" algn="just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 smtClean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Có </a:t>
            </a: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trách nhiệm trong hoạt động nhóm, chủ động nhận và thực hiện nhiệm vụ thí nghiệm, thảo luận về đo tốc độ, thực hiện phếp đo, tính toán chính xác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5738" lvl="0" algn="just" eaLnBrk="0" fontAlgn="base" hangingPunct="0">
              <a:spcBef>
                <a:spcPts val="0"/>
              </a:spcBef>
              <a:tabLst>
                <a:tab pos="450215" algn="l"/>
                <a:tab pos="630555" algn="l"/>
              </a:tabLst>
            </a:pPr>
            <a:r>
              <a:rPr lang="en-US" sz="2400" smtClean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Trung </a:t>
            </a:r>
            <a:r>
              <a:rPr lang="en-US" sz="240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thực, cẩn thận trong thực hành, ghi chép, xử lí kết quả thí nghiệm. </a:t>
            </a:r>
            <a:endParaRPr 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42917" y="3016156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38200" y="4189864"/>
            <a:ext cx="10515600" cy="3548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3828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1178290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Khởi động.</a:t>
            </a:r>
            <a:endParaRPr lang="en-US" sz="3600" b="1"/>
          </a:p>
        </p:txBody>
      </p:sp>
      <p:sp>
        <p:nvSpPr>
          <p:cNvPr id="12" name="Rectangle 11"/>
          <p:cNvSpPr/>
          <p:nvPr/>
        </p:nvSpPr>
        <p:spPr>
          <a:xfrm>
            <a:off x="1595437" y="2019871"/>
            <a:ext cx="9001125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Tốc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của chuyển động phụ thuộc vào những yếu tố nào?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độ theo em ta đi đo những đại lượng nào?</a:t>
            </a:r>
            <a:endParaRPr lang="en-US" sz="2800" b="1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95436" y="3603011"/>
            <a:ext cx="9001125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Tốc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của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một chuyển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động phụ thuộc vào 2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yếu tố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là quãng đường s và thời gian t.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Để đo tốc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độ ta 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đo những đại lượng </a:t>
            </a:r>
            <a:r>
              <a:rPr lang="en-US" sz="2800">
                <a:ea typeface="Calibri" panose="020F0502020204030204" pitchFamily="34" charset="0"/>
                <a:cs typeface="Times New Roman" panose="02020603050405020304" pitchFamily="18" charset="0"/>
              </a:rPr>
              <a:t>là quãng đường s và thời gian </a:t>
            </a:r>
            <a:r>
              <a:rPr lang="en-US" sz="2800" smtClean="0">
                <a:ea typeface="Calibri" panose="020F0502020204030204" pitchFamily="34" charset="0"/>
                <a:cs typeface="Times New Roman" panose="02020603050405020304" pitchFamily="18" charset="0"/>
              </a:rPr>
              <a:t>t của chuyển động đó.</a:t>
            </a:r>
            <a:endParaRPr lang="en-US" sz="28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77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011054" y="932068"/>
            <a:ext cx="2169888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smtClean="0"/>
              <a:t>Khởi động.</a:t>
            </a:r>
            <a:endParaRPr lang="en-US" sz="3600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554" y="1713493"/>
            <a:ext cx="4381500" cy="2009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554" y="3723268"/>
            <a:ext cx="4314825" cy="2324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9780" y="1713493"/>
            <a:ext cx="5800725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33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Đồng hồ bấm giây để đo thời gian t</a:t>
            </a:r>
          </a:p>
          <a:p>
            <a:pPr algn="just">
              <a:lnSpc>
                <a:spcPct val="107000"/>
              </a:lnSpc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Thước đo độ dài: thước thẳng,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thước dây</a:t>
            </a: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76785" y="260989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2</a:t>
            </a:r>
            <a:r>
              <a:rPr lang="en-US" sz="3200" b="1" smtClean="0">
                <a:solidFill>
                  <a:srgbClr val="3333FF"/>
                </a:solidFill>
              </a:rPr>
              <a:t>. Cách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10871" y="3145095"/>
            <a:ext cx="9166644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1: Chọn quãng đường s trước, đo thời gian t sau.</a:t>
            </a:r>
          </a:p>
          <a:p>
            <a:pPr>
              <a:lnSpc>
                <a:spcPct val="107000"/>
              </a:lnSpc>
              <a:tabLst>
                <a:tab pos="291465" algn="l"/>
              </a:tabLst>
            </a:pPr>
            <a:r>
              <a:rPr lang="en-US" sz="2800" b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 Cách 2: Chọn thời gian t trước, </a:t>
            </a: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quãng đường s trước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sau.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05691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866" y="1302134"/>
            <a:ext cx="10916266" cy="4552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8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624607" y="1150210"/>
            <a:ext cx="10942786" cy="2349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Cách tiến hành kiểm tra chạy cự li ngắn 60m trong môn Thể dục (mỗi học sinh được chạy một lượt).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thước đo độ dài quãng đường s = 60 m. Xác định vạch xuất phát và vạch đích.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Dùng đồng hồ bấm giây đo thời gian t, bấm nút start/stop trên đồng hồ khi học sinh bắt đầu chạy từ vạch xuất phát tới khi chạm vạch đích bấm nút start/stop trên đồng hồ.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 Giáo viên xếp loại thành tích của từng học sinh dựa trên thời gian hiện thị trên đồng hồ bấm giây: Ai chạy nhanh hơn thời gian nhỏ hơn, ai chạy chậm hơn thời gian lớn hơn.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So sánh với cách đo tốc độ.</a:t>
            </a:r>
            <a:endParaRPr kumimoji="0" lang="vi-VN" alt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" y="0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grpSp>
        <p:nvGrpSpPr>
          <p:cNvPr id="4" name="Group 3"/>
          <p:cNvGrpSpPr/>
          <p:nvPr/>
        </p:nvGrpSpPr>
        <p:grpSpPr>
          <a:xfrm>
            <a:off x="1149128" y="1563133"/>
            <a:ext cx="9893739" cy="1418370"/>
            <a:chOff x="1149130" y="628789"/>
            <a:chExt cx="9893739" cy="141837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9130" y="705106"/>
              <a:ext cx="9893739" cy="1342053"/>
            </a:xfrm>
            <a:prstGeom prst="rect">
              <a:avLst/>
            </a:prstGeom>
          </p:spPr>
        </p:pic>
        <p:sp>
          <p:nvSpPr>
            <p:cNvPr id="6" name="Title 1"/>
            <p:cNvSpPr txBox="1">
              <a:spLocks/>
            </p:cNvSpPr>
            <p:nvPr/>
          </p:nvSpPr>
          <p:spPr>
            <a:xfrm>
              <a:off x="1776537" y="628789"/>
              <a:ext cx="3204899" cy="535203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2800" b="1" smtClean="0">
                  <a:solidFill>
                    <a:srgbClr val="3333FF"/>
                  </a:solidFill>
                </a:rPr>
                <a:t>Hoạt động nhóm.</a:t>
              </a:r>
              <a:endParaRPr lang="en-US" sz="2800" b="1">
                <a:solidFill>
                  <a:srgbClr val="3333FF"/>
                </a:solidFill>
              </a:endParaRP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3831416" y="748516"/>
            <a:ext cx="4529165" cy="42218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smtClean="0">
                <a:solidFill>
                  <a:srgbClr val="3333FF"/>
                </a:solidFill>
              </a:rPr>
              <a:t>Báo cáo hoạt động nhóm.</a:t>
            </a:r>
            <a:endParaRPr lang="en-US" sz="2800" b="1">
              <a:solidFill>
                <a:srgbClr val="3333FF"/>
              </a:solidFill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648582"/>
              </p:ext>
            </p:extLst>
          </p:nvPr>
        </p:nvGraphicFramePr>
        <p:xfrm>
          <a:off x="1981580" y="3486434"/>
          <a:ext cx="8228839" cy="3220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Document" r:id="rId4" imgW="7933762" imgH="3108097" progId="Word.Document.12">
                  <p:embed/>
                </p:oleObj>
              </mc:Choice>
              <mc:Fallback>
                <p:oleObj name="Document" r:id="rId4" imgW="7933762" imgH="310809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81580" y="3486434"/>
                        <a:ext cx="8228839" cy="32202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185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05347" y="681440"/>
            <a:ext cx="8553115" cy="1480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>
                <a:solidFill>
                  <a:srgbClr val="3333FF"/>
                </a:solidFill>
              </a:rPr>
              <a:t>3</a:t>
            </a:r>
            <a:r>
              <a:rPr lang="en-US" sz="3200" b="1" smtClean="0">
                <a:solidFill>
                  <a:srgbClr val="3333FF"/>
                </a:solidFill>
              </a:rPr>
              <a:t>. Ví dụ.</a:t>
            </a:r>
          </a:p>
          <a:p>
            <a:r>
              <a:rPr lang="en-US" sz="3200" b="1" smtClean="0">
                <a:solidFill>
                  <a:srgbClr val="3333FF"/>
                </a:solidFill>
              </a:rPr>
              <a:t>- Nêu dụng cụ sử dụng trong thí nghiệm ở Ví dụ 3?</a:t>
            </a:r>
          </a:p>
          <a:p>
            <a:r>
              <a:rPr lang="en-US" sz="3200" b="1" smtClean="0">
                <a:solidFill>
                  <a:srgbClr val="3333FF"/>
                </a:solidFill>
              </a:rPr>
              <a:t>- Trình bày các bước tiến hành </a:t>
            </a:r>
            <a:r>
              <a:rPr lang="en-US" sz="3200" b="1">
                <a:solidFill>
                  <a:srgbClr val="3333FF"/>
                </a:solidFill>
              </a:rPr>
              <a:t>thí nghiệm </a:t>
            </a:r>
            <a:r>
              <a:rPr lang="en-US" sz="3200" b="1" smtClean="0">
                <a:solidFill>
                  <a:srgbClr val="3333FF"/>
                </a:solidFill>
              </a:rPr>
              <a:t>?</a:t>
            </a:r>
            <a:endParaRPr lang="en-US" sz="3200" b="1">
              <a:solidFill>
                <a:srgbClr val="3333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7243" y="1113019"/>
            <a:ext cx="8877512" cy="5264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11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7107"/>
            <a:ext cx="12192000" cy="66874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0">
                <a:schemeClr val="accent6">
                  <a:lumMod val="0"/>
                  <a:lumOff val="100000"/>
                </a:schemeClr>
              </a:gs>
              <a:gs pos="69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352674" y="112643"/>
            <a:ext cx="7486650" cy="496887"/>
          </a:xfrm>
        </p:spPr>
        <p:txBody>
          <a:bodyPr>
            <a:normAutofit fontScale="90000"/>
          </a:bodyPr>
          <a:lstStyle/>
          <a:p>
            <a:r>
              <a:rPr lang="en-US" b="1" smtClean="0"/>
              <a:t>I - Đo </a:t>
            </a:r>
            <a:r>
              <a:rPr lang="en-US" b="1" err="1" smtClean="0"/>
              <a:t>tốc</a:t>
            </a:r>
            <a:r>
              <a:rPr lang="en-US" b="1" smtClean="0"/>
              <a:t> </a:t>
            </a:r>
            <a:r>
              <a:rPr lang="en-US" b="1" err="1" smtClean="0"/>
              <a:t>độ</a:t>
            </a:r>
            <a:r>
              <a:rPr lang="en-US" b="1" smtClean="0"/>
              <a:t> </a:t>
            </a:r>
            <a:r>
              <a:rPr lang="en-US" b="1" err="1" smtClean="0"/>
              <a:t>bằng</a:t>
            </a:r>
            <a:r>
              <a:rPr lang="en-US" b="1" smtClean="0"/>
              <a:t> </a:t>
            </a:r>
            <a:r>
              <a:rPr lang="en-US" b="1" err="1" smtClean="0"/>
              <a:t>đồng</a:t>
            </a:r>
            <a:r>
              <a:rPr lang="en-US" b="1" smtClean="0"/>
              <a:t> </a:t>
            </a:r>
            <a:r>
              <a:rPr lang="en-US" b="1" err="1" smtClean="0"/>
              <a:t>hồ</a:t>
            </a:r>
            <a:r>
              <a:rPr lang="en-US" b="1" smtClean="0"/>
              <a:t> </a:t>
            </a:r>
            <a:r>
              <a:rPr lang="en-US" b="1" err="1" smtClean="0"/>
              <a:t>bấm</a:t>
            </a:r>
            <a:r>
              <a:rPr lang="en-US" b="1" smtClean="0"/>
              <a:t> </a:t>
            </a:r>
            <a:r>
              <a:rPr lang="en-US" b="1" err="1" smtClean="0"/>
              <a:t>giây</a:t>
            </a:r>
            <a:endParaRPr lang="en-US" b="1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076785" y="910802"/>
            <a:ext cx="3286783" cy="5352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smtClean="0">
                <a:solidFill>
                  <a:srgbClr val="3333FF"/>
                </a:solidFill>
              </a:rPr>
              <a:t>1. Dụng cụ đo.</a:t>
            </a:r>
            <a:endParaRPr lang="en-US" sz="3200" b="1">
              <a:solidFill>
                <a:srgbClr val="3333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6785" y="1528830"/>
            <a:ext cx="7326522" cy="532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800" b="1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Bảng 9.1: Bảng ghi kết quả thí nghiệm đo tốc độ</a:t>
            </a:r>
            <a:endParaRPr lang="en-US" sz="2800" b="1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307462"/>
              </p:ext>
            </p:extLst>
          </p:nvPr>
        </p:nvGraphicFramePr>
        <p:xfrm>
          <a:off x="2224086" y="2061733"/>
          <a:ext cx="6719889" cy="1984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867">
                  <a:extLst>
                    <a:ext uri="{9D8B030D-6E8A-4147-A177-3AD203B41FA5}">
                      <a16:colId xmlns:a16="http://schemas.microsoft.com/office/drawing/2014/main" val="2966545000"/>
                    </a:ext>
                  </a:extLst>
                </a:gridCol>
                <a:gridCol w="2575534">
                  <a:extLst>
                    <a:ext uri="{9D8B030D-6E8A-4147-A177-3AD203B41FA5}">
                      <a16:colId xmlns:a16="http://schemas.microsoft.com/office/drawing/2014/main" val="698316825"/>
                    </a:ext>
                  </a:extLst>
                </a:gridCol>
                <a:gridCol w="2757488">
                  <a:extLst>
                    <a:ext uri="{9D8B030D-6E8A-4147-A177-3AD203B41FA5}">
                      <a16:colId xmlns:a16="http://schemas.microsoft.com/office/drawing/2014/main" val="289285406"/>
                    </a:ext>
                  </a:extLst>
                </a:gridCol>
              </a:tblGrid>
              <a:tr h="8047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vi-VN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Quãng đường(cm)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Thời gian (giây)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340057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818306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4064"/>
                  </a:ext>
                </a:extLst>
              </a:tr>
              <a:tr h="393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Lần 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en-US" sz="2400" baseline="-250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 baseline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US" sz="2400" baseline="-250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4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=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8445554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2076785" y="4291368"/>
            <a:ext cx="29963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giá trị trung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bình: </a:t>
            </a:r>
            <a:endParaRPr lang="en-US" sz="2400">
              <a:latin typeface="+mj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108833" y="4905909"/>
            <a:ext cx="18405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Tính vận tốc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:</a:t>
            </a:r>
            <a:endParaRPr lang="en-US" sz="2400">
              <a:latin typeface="+mj-lt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2"/>
          <a:srcRect r="50320" b="3242"/>
          <a:stretch/>
        </p:blipFill>
        <p:spPr>
          <a:xfrm>
            <a:off x="5034954" y="4264154"/>
            <a:ext cx="4392077" cy="56638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t="-1" r="84962" b="352"/>
          <a:stretch/>
        </p:blipFill>
        <p:spPr>
          <a:xfrm>
            <a:off x="5206406" y="4842484"/>
            <a:ext cx="1341357" cy="588514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2108832" y="5520449"/>
            <a:ext cx="7730491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sz="240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Nhận xét kết quả </a:t>
            </a:r>
            <a:r>
              <a:rPr lang="en-US" sz="2400" smtClean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đo…………………………………………………………….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925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0988" cy="23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881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710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Calibri Light</vt:lpstr>
      <vt:lpstr>Tahoma</vt:lpstr>
      <vt:lpstr>Times New Roman</vt:lpstr>
      <vt:lpstr>Office Theme</vt:lpstr>
      <vt:lpstr>Custom Design</vt:lpstr>
      <vt:lpstr>1_Custom Design</vt:lpstr>
      <vt:lpstr>Document</vt:lpstr>
      <vt:lpstr>PowerPoint Presentation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  <vt:lpstr>I - Đo tốc độ bằng đồng hồ bấm giây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Nguyen Van Thach</cp:lastModifiedBy>
  <cp:revision>37</cp:revision>
  <dcterms:created xsi:type="dcterms:W3CDTF">2021-11-18T15:48:11Z</dcterms:created>
  <dcterms:modified xsi:type="dcterms:W3CDTF">2022-07-17T09:30:32Z</dcterms:modified>
</cp:coreProperties>
</file>