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5"/>
  </p:notesMasterIdLst>
  <p:sldIdLst>
    <p:sldId id="313" r:id="rId3"/>
    <p:sldId id="301" r:id="rId4"/>
    <p:sldId id="436" r:id="rId5"/>
    <p:sldId id="316" r:id="rId6"/>
    <p:sldId id="315" r:id="rId7"/>
    <p:sldId id="319" r:id="rId8"/>
    <p:sldId id="320" r:id="rId9"/>
    <p:sldId id="437" r:id="rId10"/>
    <p:sldId id="321" r:id="rId11"/>
    <p:sldId id="438" r:id="rId12"/>
    <p:sldId id="439" r:id="rId13"/>
    <p:sldId id="440" r:id="rId14"/>
  </p:sldIdLst>
  <p:sldSz cx="24384000" cy="13716000"/>
  <p:notesSz cx="6858000" cy="9144000"/>
  <p:custDataLst>
    <p:tags r:id="rId1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4" d="100"/>
          <a:sy n="34" d="100"/>
        </p:scale>
        <p:origin x="130" y="34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11/19/2022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11/19/2022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0"/>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8"/>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công ty sử dụng dây chuyền A để đóng gạo vào bao với khối lượng mong muốn là</a:t>
                </a:r>
                <a14:m>
                  <m:oMath xmlns:m="http://schemas.openxmlformats.org/officeDocument/2006/math">
                    <m:r>
                      <a:rPr lang="en-US" i="1">
                        <a:latin typeface="Cambria Math" panose="02040503050406030204" pitchFamily="18" charset="0"/>
                      </a:rPr>
                      <m:t>5</m:t>
                    </m:r>
                    <m:r>
                      <m:rPr>
                        <m:nor/>
                      </m:rPr>
                      <a:rPr lang="en-US"/>
                      <m:t>kg</m:t>
                    </m:r>
                  </m:oMath>
                </a14:m>
                <a:r>
                  <a:rPr lang="en-US"/>
                  <a:t>. Trên bao bì ghi thông tin khối lượng là </a:t>
                </a:r>
                <a14:m>
                  <m:oMath xmlns:m="http://schemas.openxmlformats.org/officeDocument/2006/math">
                    <m:r>
                      <a:rPr lang="en-US" i="1">
                        <a:latin typeface="Cambria Math" panose="02040503050406030204" pitchFamily="18" charset="0"/>
                      </a:rPr>
                      <m:t>5±0,2</m:t>
                    </m:r>
                    <m:r>
                      <m:rPr>
                        <m:nor/>
                      </m:rPr>
                      <a:rPr lang="en-US"/>
                      <m:t>kg</m:t>
                    </m:r>
                  </m:oMath>
                </a14:m>
                <a:r>
                  <a:rPr lang="en-US"/>
                  <a:t>. Gọi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khối lượng thực của một bao gạo do dây chuyền </a:t>
                </a:r>
                <a14:m>
                  <m:oMath xmlns:m="http://schemas.openxmlformats.org/officeDocument/2006/math">
                    <m:r>
                      <a:rPr lang="en-US" i="1">
                        <a:latin typeface="Cambria Math" panose="02040503050406030204" pitchFamily="18" charset="0"/>
                      </a:rPr>
                      <m:t>𝐴</m:t>
                    </m:r>
                  </m:oMath>
                </a14:m>
                <a:r>
                  <a:rPr lang="en-US"/>
                  <a:t> đóng gói. </a:t>
                </a:r>
              </a:p>
              <a:p>
                <a:pPr marL="0" indent="0">
                  <a:buNone/>
                </a:pPr>
                <a:r>
                  <a:rPr lang="en-US"/>
                  <a:t>	a) Xác định số đúng, số gần đúng và độ chính xác.</a:t>
                </a:r>
                <a:endParaRPr lang="vi-VN"/>
              </a:p>
              <a:p>
                <a:pPr marL="0" indent="0">
                  <a:buNone/>
                </a:pPr>
                <a:r>
                  <a:rPr lang="en-US"/>
                  <a:t>	b)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628" r="-823"/>
                </a:stretch>
              </a:blipFill>
              <a:ln>
                <a:solidFill>
                  <a:schemeClr val="accent4">
                    <a:lumMod val="20000"/>
                    <a:lumOff val="80000"/>
                  </a:schemeClr>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5E2262F-1773-4135-82F5-AADBCE3D155D}"/>
                  </a:ext>
                </a:extLst>
              </p:cNvPr>
              <p:cNvSpPr txBox="1">
                <a:spLocks/>
              </p:cNvSpPr>
              <p:nvPr/>
            </p:nvSpPr>
            <p:spPr>
              <a:xfrm>
                <a:off x="762000" y="7924800"/>
                <a:ext cx="18592800"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a) Khối lượng thực của bao gạo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số đúng. Tuy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nhưng ta xem khối lượng bao gạo là </a:t>
                </a:r>
                <a14:m>
                  <m:oMath xmlns:m="http://schemas.openxmlformats.org/officeDocument/2006/math">
                    <m:r>
                      <a:rPr lang="en-US" i="1">
                        <a:latin typeface="Cambria Math" panose="02040503050406030204" pitchFamily="18" charset="0"/>
                      </a:rPr>
                      <m:t>5</m:t>
                    </m:r>
                    <m:r>
                      <m:rPr>
                        <m:nor/>
                      </m:rPr>
                      <a:rPr lang="en-US"/>
                      <m:t>kg</m:t>
                    </m:r>
                  </m:oMath>
                </a14:m>
                <a:r>
                  <a:rPr lang="en-US"/>
                  <a:t> nên 5 là số gần đúng cho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Độ chính xác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=0,2</m:t>
                    </m:r>
                    <m:d>
                      <m:dPr>
                        <m:ctrlPr>
                          <a:rPr lang="vi-VN" i="1">
                            <a:latin typeface="Cambria Math" panose="02040503050406030204" pitchFamily="18" charset="0"/>
                          </a:rPr>
                        </m:ctrlPr>
                      </m:dPr>
                      <m:e>
                        <m:r>
                          <m:rPr>
                            <m:nor/>
                          </m:rPr>
                          <a:rPr lang="en-US"/>
                          <m:t>kg</m:t>
                        </m:r>
                      </m:e>
                    </m:d>
                  </m:oMath>
                </a14:m>
                <a:r>
                  <a:rPr lang="en-US"/>
                  <a:t>.</a:t>
                </a:r>
                <a:endParaRPr lang="vi-VN"/>
              </a:p>
              <a:p>
                <a:pPr marL="0" indent="0">
                  <a:buNone/>
                </a:pPr>
                <a:r>
                  <a:rPr lang="en-US"/>
                  <a:t>b)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5−0,2;5+0,2</m:t>
                        </m:r>
                      </m:e>
                    </m:d>
                  </m:oMath>
                </a14:m>
                <a:r>
                  <a:rPr lang="en-US"/>
                  <a:t> hay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4,8;5,2</m:t>
                        </m:r>
                      </m:e>
                    </m:d>
                  </m:oMath>
                </a14:m>
                <a:r>
                  <a:rPr lang="en-US"/>
                  <a:t>.</a:t>
                </a:r>
                <a:endParaRPr lang="vi-VN"/>
              </a:p>
            </p:txBody>
          </p:sp>
        </mc:Choice>
        <mc:Fallback xmlns="">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762000" y="7924800"/>
                <a:ext cx="18592800" cy="4335877"/>
              </a:xfrm>
              <a:prstGeom prst="rect">
                <a:avLst/>
              </a:prstGeom>
              <a:blipFill>
                <a:blip r:embed="rId5"/>
                <a:stretch>
                  <a:fillRect l="-1442" t="-4628" r="-1671"/>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3657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5359774"/>
                <a:ext cx="23518091" cy="6527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Đường kính thực của nhân tế bào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là số đúng. Tuy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nhưng ta xem đường kính thực của nhân tế bào là </a:t>
                </a:r>
                <a14:m>
                  <m:oMath xmlns:m="http://schemas.openxmlformats.org/officeDocument/2006/math">
                    <m:r>
                      <a:rPr lang="en-US" i="1">
                        <a:latin typeface="Cambria Math" panose="02040503050406030204" pitchFamily="18" charset="0"/>
                      </a:rPr>
                      <m:t>5</m:t>
                    </m:r>
                    <m:r>
                      <m:rPr>
                        <m:nor/>
                      </m:rPr>
                      <a:rPr lang="en-US"/>
                      <m:t>μmm</m:t>
                    </m:r>
                  </m:oMath>
                </a14:m>
                <a:r>
                  <a:rPr lang="en-US"/>
                  <a:t> nên 5 là số gần đúng cho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Độ chính xác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=0,3</m:t>
                    </m:r>
                    <m:d>
                      <m:dPr>
                        <m:ctrlPr>
                          <a:rPr lang="vi-VN" i="1">
                            <a:latin typeface="Cambria Math" panose="02040503050406030204" pitchFamily="18" charset="0"/>
                          </a:rPr>
                        </m:ctrlPr>
                      </m:dPr>
                      <m:e>
                        <m:r>
                          <m:rPr>
                            <m:nor/>
                          </m:rPr>
                          <a:rPr lang="en-US"/>
                          <m:t>μmm</m:t>
                        </m:r>
                      </m:e>
                    </m:d>
                  </m:oMath>
                </a14:m>
                <a:r>
                  <a:rPr lang="en-US"/>
                  <a:t>.</a:t>
                </a:r>
                <a:endParaRPr lang="vi-VN"/>
              </a:p>
              <a:p>
                <a:pPr marL="0" indent="0">
                  <a:buNone/>
                </a:pPr>
                <a:r>
                  <a:rPr lang="en-US"/>
                  <a:t>V Giá trị của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5−0,3;5+0,3</m:t>
                        </m:r>
                      </m:e>
                    </m:d>
                  </m:oMath>
                </a14:m>
                <a:r>
                  <a:rPr lang="en-US"/>
                  <a:t> hay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4,7;5,3</m:t>
                        </m:r>
                      </m:e>
                    </m:d>
                  </m:oMath>
                </a14:m>
                <a:r>
                  <a:rPr lang="en-US"/>
                  <a:t>.</a:t>
                </a:r>
                <a:endParaRPr lang="vi-VN"/>
              </a:p>
              <a:p>
                <a:pPr marL="0" indent="0">
                  <a:buNone/>
                </a:pPr>
                <a:r>
                  <a:rPr lang="en-US"/>
                  <a:t>Chú ý. Trong các phép đo, độ chính xác </a:t>
                </a:r>
                <a14:m>
                  <m:oMath xmlns:m="http://schemas.openxmlformats.org/officeDocument/2006/math">
                    <m:r>
                      <a:rPr lang="en-US" i="1">
                        <a:latin typeface="Cambria Math" panose="02040503050406030204" pitchFamily="18" charset="0"/>
                      </a:rPr>
                      <m:t>𝑑</m:t>
                    </m:r>
                  </m:oMath>
                </a14:m>
                <a:r>
                  <a:rPr lang="en-US"/>
                  <a:t> của số gần đúng bằng một nửa đơn vị của thước đo. Chẳng hạn, một thước đo có chia vạch đến xentimét thì mọi giá trị đo nằm giữa </a:t>
                </a:r>
                <a14:m>
                  <m:oMath xmlns:m="http://schemas.openxmlformats.org/officeDocument/2006/math">
                    <m:r>
                      <a:rPr lang="en-US" i="1">
                        <a:latin typeface="Cambria Math" panose="02040503050406030204" pitchFamily="18" charset="0"/>
                      </a:rPr>
                      <m:t>6,5</m:t>
                    </m:r>
                    <m:r>
                      <m:rPr>
                        <m:nor/>
                      </m:rPr>
                      <a:rPr lang="en-US"/>
                      <m:t>cm</m:t>
                    </m:r>
                  </m:oMath>
                </a14:m>
                <a:r>
                  <a:rPr lang="en-US"/>
                  <a:t> và </a:t>
                </a:r>
                <a14:m>
                  <m:oMath xmlns:m="http://schemas.openxmlformats.org/officeDocument/2006/math">
                    <m:r>
                      <a:rPr lang="en-US" i="1">
                        <a:latin typeface="Cambria Math" panose="02040503050406030204" pitchFamily="18" charset="0"/>
                      </a:rPr>
                      <m:t>7,5</m:t>
                    </m:r>
                    <m:r>
                      <m:rPr>
                        <m:nor/>
                      </m:rPr>
                      <a:rPr lang="en-US"/>
                      <m:t>cm</m:t>
                    </m:r>
                  </m:oMath>
                </a14:m>
                <a:r>
                  <a:rPr lang="en-US"/>
                  <a:t> đều được coi là</a:t>
                </a:r>
                <a14:m>
                  <m:oMath xmlns:m="http://schemas.openxmlformats.org/officeDocument/2006/math">
                    <m:r>
                      <a:rPr lang="en-US" i="1">
                        <a:latin typeface="Cambria Math" panose="02040503050406030204" pitchFamily="18" charset="0"/>
                      </a:rPr>
                      <m:t>7</m:t>
                    </m:r>
                    <m:r>
                      <m:rPr>
                        <m:nor/>
                      </m:rPr>
                      <a:rPr lang="en-US"/>
                      <m:t>cm</m:t>
                    </m:r>
                  </m:oMath>
                </a14:m>
                <a:r>
                  <a:rPr lang="en-US"/>
                  <a:t>. Vì vậy, thước đo có thang đo càng nhỏ thì cho giá trị đo càng chính xác.</a:t>
                </a:r>
                <a:endParaRPr lang="vi-VN"/>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527426"/>
              </a:xfrm>
              <a:prstGeom prst="rect">
                <a:avLst/>
              </a:prstGeom>
              <a:blipFill>
                <a:blip r:embed="rId3"/>
                <a:stretch>
                  <a:fillRect l="-1166" t="-3075" r="-829"/>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phép đo đường kính nhân tế bào cho kết quả là </a:t>
                </a:r>
                <a14:m>
                  <m:oMath xmlns:m="http://schemas.openxmlformats.org/officeDocument/2006/math">
                    <m:r>
                      <a:rPr lang="en-US" i="1">
                        <a:latin typeface="Cambria Math" panose="02040503050406030204" pitchFamily="18" charset="0"/>
                      </a:rPr>
                      <m:t>5±0,3</m:t>
                    </m:r>
                  </m:oMath>
                </a14:m>
                <a:r>
                  <a:rPr lang="en-US"/>
                  <a:t>μmm. Đường kính thực của nhân tế bào thuộc đoạn nào?</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3200" r="-881" b="-14400"/>
                </a:stretch>
              </a:blipFill>
              <a:ln>
                <a:solidFill>
                  <a:srgbClr val="00B0F0"/>
                </a:solidFill>
              </a:ln>
            </p:spPr>
            <p:txBody>
              <a:bodyPr/>
              <a:lstStyle/>
              <a:p>
                <a:r>
                  <a:rPr lang="vi-VN">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76200" y="2445923"/>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2</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2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95528" y="2209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795528" y="3810000"/>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HĐ4</a:t>
                </a:r>
                <a:r>
                  <a:rPr lang="en-US" b="1"/>
                  <a:t>:  </a:t>
                </a:r>
                <a:r>
                  <a:rPr lang="en-US"/>
                  <a:t>Công ty (trong Ví dụ 2) cũng sử dụng dây chuyền </a:t>
                </a:r>
                <a14:m>
                  <m:oMath xmlns:m="http://schemas.openxmlformats.org/officeDocument/2006/math">
                    <m:r>
                      <a:rPr lang="en-US" i="1">
                        <a:latin typeface="Cambria Math" panose="02040503050406030204" pitchFamily="18" charset="0"/>
                      </a:rPr>
                      <m:t>𝐵</m:t>
                    </m:r>
                  </m:oMath>
                </a14:m>
                <a:r>
                  <a:rPr lang="en-US"/>
                  <a:t> để đóng gạo với khối lượng chính xác là </a:t>
                </a:r>
                <a14:m>
                  <m:oMath xmlns:m="http://schemas.openxmlformats.org/officeDocument/2006/math">
                    <m:r>
                      <a:rPr lang="en-US" i="1">
                        <a:latin typeface="Cambria Math" panose="02040503050406030204" pitchFamily="18" charset="0"/>
                      </a:rPr>
                      <m:t>20</m:t>
                    </m:r>
                    <m:r>
                      <m:rPr>
                        <m:nor/>
                      </m:rPr>
                      <a:rPr lang="en-US"/>
                      <m:t>kg</m:t>
                    </m:r>
                  </m:oMath>
                </a14:m>
                <a:r>
                  <a:rPr lang="en-US"/>
                  <a:t>. Trên bao bì ghi thông tin khối lượng là </a:t>
                </a:r>
                <a14:m>
                  <m:oMath xmlns:m="http://schemas.openxmlformats.org/officeDocument/2006/math">
                    <m:r>
                      <a:rPr lang="en-US" i="1">
                        <a:latin typeface="Cambria Math" panose="02040503050406030204" pitchFamily="18" charset="0"/>
                      </a:rPr>
                      <m:t>20</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m:t>
                    </m:r>
                    <m:r>
                      <m:rPr>
                        <m:nor/>
                      </m:rPr>
                      <a:rPr lang="en-US"/>
                      <m:t>kg</m:t>
                    </m:r>
                  </m:oMath>
                </a14:m>
                <a:r>
                  <a:rPr lang="en-US"/>
                  <a:t>.</a:t>
                </a:r>
                <a:endParaRPr lang="vi-VN"/>
              </a:p>
              <a:p>
                <a:pPr marL="0" indent="0">
                  <a:buNone/>
                </a:pPr>
                <a:r>
                  <a:rPr lang="en-US"/>
                  <a:t>Khẳng định "Dây chuyền </a:t>
                </a:r>
                <a14:m>
                  <m:oMath xmlns:m="http://schemas.openxmlformats.org/officeDocument/2006/math">
                    <m:r>
                      <a:rPr lang="en-US" i="1">
                        <a:latin typeface="Cambria Math" panose="02040503050406030204" pitchFamily="18" charset="0"/>
                      </a:rPr>
                      <m:t>𝐴</m:t>
                    </m:r>
                  </m:oMath>
                </a14:m>
                <a:r>
                  <a:rPr lang="en-US"/>
                  <a:t> tốt hơn dây chuyền </a:t>
                </a:r>
                <a14:m>
                  <m:oMath xmlns:m="http://schemas.openxmlformats.org/officeDocument/2006/math">
                    <m:r>
                      <a:rPr lang="en-US" i="1">
                        <a:latin typeface="Cambria Math" panose="02040503050406030204" pitchFamily="18" charset="0"/>
                      </a:rPr>
                      <m:t>𝐵</m:t>
                    </m:r>
                  </m:oMath>
                </a14:m>
                <a:r>
                  <a:rPr lang="en-US"/>
                  <a:t> "là đúng hay sai?</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795528" y="3810000"/>
                <a:ext cx="23164800" cy="2667000"/>
              </a:xfrm>
              <a:prstGeom prst="rect">
                <a:avLst/>
              </a:prstGeom>
              <a:blipFill>
                <a:blip r:embed="rId3"/>
                <a:stretch>
                  <a:fillRect l="-1184"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795528" y="7239000"/>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Mặc dù độ chính xác của khối lượng bao gạo đóng bằng dây chuyền </a:t>
                </a:r>
                <a14:m>
                  <m:oMath xmlns:m="http://schemas.openxmlformats.org/officeDocument/2006/math">
                    <m:r>
                      <a:rPr lang="en-US" i="1">
                        <a:latin typeface="Cambria Math" panose="02040503050406030204" pitchFamily="18" charset="0"/>
                      </a:rPr>
                      <m:t>𝐴</m:t>
                    </m:r>
                  </m:oMath>
                </a14:m>
                <a:r>
                  <a:rPr lang="en-US"/>
                  <a:t> nhỏ hơn nhưng do bao gạo đóng bằng dây chuyền </a:t>
                </a:r>
                <a14:m>
                  <m:oMath xmlns:m="http://schemas.openxmlformats.org/officeDocument/2006/math">
                    <m:r>
                      <a:rPr lang="en-US" i="1">
                        <a:latin typeface="Cambria Math" panose="02040503050406030204" pitchFamily="18" charset="0"/>
                      </a:rPr>
                      <m:t>𝐵</m:t>
                    </m:r>
                  </m:oMath>
                </a14:m>
                <a:r>
                  <a:rPr lang="en-US"/>
                  <a:t> nặng hơn nhiều nên ta không dựa vào sai số tuyệt đối mà dựa vào sai số tương đối để so sánh.</a:t>
                </a:r>
                <a:endParaRPr lang="vi-VN"/>
              </a:p>
            </p:txBody>
          </p:sp>
        </mc:Choice>
        <mc:Fallback xmlns="">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7239000"/>
                <a:ext cx="23198328" cy="2667001"/>
              </a:xfrm>
              <a:prstGeom prst="rect">
                <a:avLst/>
              </a:prstGeom>
              <a:blipFill>
                <a:blip r:embed="rId4"/>
                <a:stretch>
                  <a:fillRect l="-1182" t="-751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22370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4400" b="1">
                <a:solidFill>
                  <a:srgbClr val="FF0000"/>
                </a:solidFill>
                <a:effectLst/>
                <a:latin typeface="Tahoma" panose="020B0604030504040204" pitchFamily="34" charset="0"/>
                <a:ea typeface="Calibri" panose="020F0502020204030204" pitchFamily="34" charset="0"/>
              </a:rPr>
              <a:t>SỐ GẦN ĐÚNG VÀ SAI SỐ</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381001" y="3492726"/>
            <a:ext cx="5257800"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gần đúng</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tuyệt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Độ chính xác</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tương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quy tròn</a:t>
            </a: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5867401" y="3505200"/>
            <a:ext cx="18516600"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Hiểu khái niệm số gần đúng, sai số tuyệt đối.</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gần đúng của một số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sai số tương đối của số gần đúng.</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quy tròn của số gần đúng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Biết sử dụng máy tính cầm tay đề tính toán với các số gần đúng.</a:t>
            </a: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5638800"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1981200"/>
                <a:ext cx="2278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8848</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8848</m:t>
                      </m:r>
                      <m:r>
                        <a:rPr lang="en-US" i="1">
                          <a:latin typeface="Cambria Math" panose="02040503050406030204" pitchFamily="18" charset="0"/>
                        </a:rPr>
                        <m:t>,</m:t>
                      </m:r>
                      <m:r>
                        <a:rPr lang="en-US" i="1">
                          <a:latin typeface="Cambria Math" panose="02040503050406030204" pitchFamily="18" charset="0"/>
                        </a:rPr>
                        <m:t>13</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8844</m:t>
                      </m:r>
                      <m:r>
                        <a:rPr lang="en-US" i="1">
                          <a:latin typeface="Cambria Math" panose="02040503050406030204" pitchFamily="18" charset="0"/>
                        </a:rPr>
                        <m:t>,</m:t>
                      </m:r>
                      <m:r>
                        <a:rPr lang="en-US" i="1">
                          <a:latin typeface="Cambria Math" panose="02040503050406030204" pitchFamily="18" charset="0"/>
                        </a:rPr>
                        <m:t>43</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8850</m:t>
                      </m:r>
                      <m:r>
                        <a:rPr lang="en-US" i="1">
                          <a:latin typeface="Cambria Math" panose="02040503050406030204" pitchFamily="18" charset="0"/>
                        </a:rPr>
                        <m:t>𝑚</m:t>
                      </m:r>
                      <m:r>
                        <a:rPr lang="en-US" i="1">
                          <a:latin typeface="Cambria Math" panose="02040503050406030204" pitchFamily="18" charset="0"/>
                        </a:rPr>
                        <m:t>;…</m:t>
                      </m:r>
                    </m:oMath>
                  </m:oMathPara>
                </a14:m>
                <a:endParaRPr lang="vi-VN"/>
              </a:p>
              <a:p>
                <a:pPr marL="0" indent="0">
                  <a:buNone/>
                </a:pPr>
                <a:r>
                  <a:rPr lang="en-US"/>
                  <a:t>Vì sao lại có nhiều kết quả khác nhau như vậy và đâu là con số chính xác? Chúng ta sẽ cùng tìm câu trả lời trong bài học này, sau khi tìm hiểu về số gần đúng và sai số. </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981200"/>
                <a:ext cx="22783800" cy="11411749"/>
              </a:xfrm>
              <a:prstGeom prst="rect">
                <a:avLst/>
              </a:prstGeom>
              <a:blipFill>
                <a:blip r:embed="rId3"/>
                <a:stretch>
                  <a:fillRect l="-1176" t="-1761" r="-749"/>
                </a:stretch>
              </a:blipFill>
              <a:ln>
                <a:solidFill>
                  <a:srgbClr val="00B0F0"/>
                </a:solidFill>
              </a:ln>
            </p:spPr>
            <p:txBody>
              <a:bodyPr/>
              <a:lstStyle/>
              <a:p>
                <a:r>
                  <a:rPr lang="vi-VN">
                    <a:noFill/>
                  </a:rPr>
                  <a:t> </a:t>
                </a:r>
              </a:p>
            </p:txBody>
          </p:sp>
        </mc:Fallback>
      </mc:AlternateContent>
      <p:pic>
        <p:nvPicPr>
          <p:cNvPr id="5" name="Picture 4">
            <a:extLst>
              <a:ext uri="{FF2B5EF4-FFF2-40B4-BE49-F238E27FC236}">
                <a16:creationId xmlns:a16="http://schemas.microsoft.com/office/drawing/2014/main" id="{5CDD15BD-D352-4D8E-9F81-3D91FCAB69C2}"/>
              </a:ext>
            </a:extLst>
          </p:cNvPr>
          <p:cNvPicPr/>
          <p:nvPr/>
        </p:nvPicPr>
        <p:blipFill>
          <a:blip r:embed="rId4"/>
          <a:stretch>
            <a:fillRect/>
          </a:stretch>
        </p:blipFill>
        <p:spPr>
          <a:xfrm>
            <a:off x="6172200" y="7037832"/>
            <a:ext cx="12039600" cy="5763768"/>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3164800" cy="28273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HĐ1:  </a:t>
                </a:r>
                <a:r>
                  <a:rPr lang="en-US"/>
                  <a:t>Ngày 8-12-2020, Trung Quốc và Nepal ra thông cáo chung khẳng định chiều cao mới đo được của đỉnh núi cao nhất thế giới Everest là </a:t>
                </a:r>
                <a14:m>
                  <m:oMath xmlns:m="http://schemas.openxmlformats.org/officeDocument/2006/math">
                    <m:r>
                      <a:rPr lang="en-US" i="1">
                        <a:latin typeface="Cambria Math" panose="02040503050406030204" pitchFamily="18" charset="0"/>
                      </a:rPr>
                      <m:t>8848,86</m:t>
                    </m:r>
                    <m:r>
                      <a:rPr lang="en-US" i="1">
                        <a:latin typeface="Cambria Math" panose="02040503050406030204" pitchFamily="18" charset="0"/>
                      </a:rPr>
                      <m:t>𝑚</m:t>
                    </m:r>
                  </m:oMath>
                </a14:m>
                <a:r>
                  <a:rPr lang="en-US"/>
                  <a:t>.   (Theo Tuoitre.vn)</a:t>
                </a:r>
                <a:endParaRPr lang="vi-VN"/>
              </a:p>
              <a:p>
                <a:pPr marL="0" indent="0">
                  <a:buNone/>
                </a:pPr>
                <a:r>
                  <a:rPr lang="en-US"/>
                  <a:t>Trong các số được đưa ra ở tình huống mở đầu, số nào gần nhất với số được công bố ở trên?</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2827336"/>
              </a:xfrm>
              <a:prstGeom prst="rect">
                <a:avLst/>
              </a:prstGeom>
              <a:blipFill>
                <a:blip r:embed="rId3"/>
                <a:stretch>
                  <a:fillRect l="-1184" t="-7097" r="-1052"/>
                </a:stretch>
              </a:blipFill>
              <a:ln>
                <a:solidFill>
                  <a:srgbClr val="00B0F0"/>
                </a:solidFill>
              </a:ln>
            </p:spPr>
            <p:txBody>
              <a:bodyPr/>
              <a:lstStyle/>
              <a:p>
                <a:r>
                  <a:rPr lang="vi-VN">
                    <a:noFill/>
                  </a:rPr>
                  <a:t> </a:t>
                </a:r>
              </a:p>
            </p:txBody>
          </p:sp>
        </mc:Fallback>
      </mc:AlternateContent>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6976268"/>
            <a:ext cx="163068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HĐ2:  </a:t>
            </a:r>
            <a:r>
              <a:rPr lang="en-US"/>
              <a:t>Trang và Hoà thực hiện đo thể tích một cốc nước bằng hai ống đong có vạch chia được kết quả như Hình 5.1. Hãy cho biết số đo thể tích trên mỗi ống.</a:t>
            </a:r>
          </a:p>
        </p:txBody>
      </p:sp>
      <p:pic>
        <p:nvPicPr>
          <p:cNvPr id="9" name="Picture 8">
            <a:extLst>
              <a:ext uri="{FF2B5EF4-FFF2-40B4-BE49-F238E27FC236}">
                <a16:creationId xmlns:a16="http://schemas.microsoft.com/office/drawing/2014/main" id="{D8A32351-A465-461E-8802-593C4C1A73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303496" y="7924800"/>
            <a:ext cx="6248400" cy="4628582"/>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76E4E03-2B2C-4978-9D2D-B1D4B9C759D2}"/>
                  </a:ext>
                </a:extLst>
              </p:cNvPr>
              <p:cNvSpPr txBox="1">
                <a:spLocks/>
              </p:cNvSpPr>
              <p:nvPr/>
            </p:nvSpPr>
            <p:spPr>
              <a:xfrm>
                <a:off x="832104" y="9753600"/>
                <a:ext cx="16306800" cy="358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Trong nhiều trường hợp, ta không biết hoặc khó biết số đúng (kí hiệu là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mà chỉ tìm được giá trị khác xấp xỉ nó. Giá trị này được gọi là </a:t>
                </a:r>
                <a:r>
                  <a:rPr lang="en-US" b="1"/>
                  <a:t>số gần đúng</a:t>
                </a:r>
                <a:r>
                  <a:rPr lang="en-US"/>
                  <a:t>, kí hiệu là </a:t>
                </a:r>
                <a14:m>
                  <m:oMath xmlns:m="http://schemas.openxmlformats.org/officeDocument/2006/math">
                    <m:r>
                      <a:rPr lang="en-US" i="1">
                        <a:latin typeface="Cambria Math" panose="02040503050406030204" pitchFamily="18" charset="0"/>
                      </a:rPr>
                      <m:t>𝑎</m:t>
                    </m:r>
                  </m:oMath>
                </a14:m>
                <a:r>
                  <a:rPr lang="en-US"/>
                  <a:t>. </a:t>
                </a:r>
              </a:p>
              <a:p>
                <a:pPr marL="0" indent="0">
                  <a:buNone/>
                </a:pPr>
                <a:r>
                  <a:rPr lang="en-US"/>
                  <a:t>Chẳng hạn, các số đo khác nhau về chiều cao của đỉnh Everest trong tình huống mở đầu đều là các số gần đúng.</a:t>
                </a:r>
                <a:endParaRPr lang="vi-VN"/>
              </a:p>
              <a:p>
                <a:pPr marL="0" indent="0">
                  <a:buNone/>
                </a:pPr>
                <a:endParaRPr lang="en-US"/>
              </a:p>
            </p:txBody>
          </p:sp>
        </mc:Choice>
        <mc:Fallback xmlns="">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832104" y="9753600"/>
                <a:ext cx="16306800" cy="3581400"/>
              </a:xfrm>
              <a:prstGeom prst="rect">
                <a:avLst/>
              </a:prstGeom>
              <a:blipFill>
                <a:blip r:embed="rId5"/>
                <a:stretch>
                  <a:fillRect l="-1681" t="-5593" r="-1494" b="-10339"/>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up)">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32597" y="2733946"/>
            <a:ext cx="22783800" cy="9905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Hãy lấy một ví dụ khác về số gần đúng.</a:t>
            </a:r>
            <a:endParaRPr lang="vi-VN"/>
          </a:p>
          <a:p>
            <a:pPr lvl="4"/>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483128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𝑑</m:t>
                    </m:r>
                  </m:oMath>
                </a14:m>
                <a:r>
                  <a:rPr lang="en-US"/>
                  <a:t> là độ dài đường chéo của hình vuông cạnh bằng 1. Trong hai số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và </a:t>
                </a:r>
                <a14:m>
                  <m:oMath xmlns:m="http://schemas.openxmlformats.org/officeDocument/2006/math">
                    <m:r>
                      <a:rPr lang="en-US" i="1">
                        <a:latin typeface="Cambria Math" panose="02040503050406030204" pitchFamily="18" charset="0"/>
                      </a:rPr>
                      <m:t>1,41</m:t>
                    </m:r>
                  </m:oMath>
                </a14:m>
                <a:r>
                  <a:rPr lang="en-US"/>
                  <a:t>, số nào là số đúng, số nào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a:p>
                <a:pPr marL="0" indent="0" algn="ctr">
                  <a:buNone/>
                </a:pPr>
                <a:r>
                  <a:rPr lang="en-US" b="1">
                    <a:solidFill>
                      <a:srgbClr val="FF0000"/>
                    </a:solidFill>
                  </a:rPr>
                  <a:t>Giải</a:t>
                </a:r>
                <a:endParaRPr lang="vi-VN">
                  <a:solidFill>
                    <a:srgbClr val="FF0000"/>
                  </a:solidFill>
                </a:endParaRPr>
              </a:p>
              <a:p>
                <a:pPr marL="0" indent="0">
                  <a:buNone/>
                </a:pPr>
                <a:r>
                  <a:rPr lang="en-US"/>
                  <a:t>Hình vuông có cạnh bằng 1 có độ dài của đường chéo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Vậy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là số đúng; 1,41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4831280"/>
                <a:ext cx="22936200" cy="4800600"/>
              </a:xfrm>
              <a:prstGeom prst="rect">
                <a:avLst/>
              </a:prstGeom>
              <a:blipFill>
                <a:blip r:embed="rId3"/>
                <a:stretch>
                  <a:fillRect l="-1169" t="-2788" r="-292"/>
                </a:stretch>
              </a:blipFill>
              <a:ln>
                <a:solidFill>
                  <a:srgbClr val="00B0F0"/>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42672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là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14</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28</m:t>
                    </m:r>
                    <m:d>
                      <m:dPr>
                        <m:ctrlPr>
                          <a:rPr lang="vi-VN" i="1">
                            <a:latin typeface="Cambria Math" panose="02040503050406030204" pitchFamily="18" charset="0"/>
                          </a:rPr>
                        </m:ctrlPr>
                      </m:dPr>
                      <m:e>
                        <m:r>
                          <m:rPr>
                            <m:nor/>
                          </m:rPr>
                          <a:rPr lang="en-US"/>
                          <m:t>cm</m:t>
                        </m:r>
                      </m:e>
                    </m:d>
                  </m:oMath>
                </a14:m>
                <a:r>
                  <a:rPr lang="en-US"/>
                  <a:t>. Vậy </a:t>
                </a:r>
                <a14:m>
                  <m:oMath xmlns:m="http://schemas.openxmlformats.org/officeDocument/2006/math">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28</m:t>
                    </m:r>
                  </m:oMath>
                </a14:m>
                <a:r>
                  <a:rPr lang="en-US"/>
                  <a:t> là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a:p>
                <a:pPr marL="0" indent="0">
                  <a:buNone/>
                </a:pPr>
                <a:r>
                  <a:rPr lang="en-US"/>
                  <a:t>Chú ý. Ta có thể sử dụng máy tính cầm tay để tìm giá trị gần đúng của các biểu thức chứa các số vô tỉ như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𝑎</m:t>
                        </m:r>
                      </m:e>
                    </m:rad>
                    <m:r>
                      <a:rPr lang="en-US" i="1">
                        <a:latin typeface="Cambria Math" panose="02040503050406030204" pitchFamily="18" charset="0"/>
                      </a:rPr>
                      <m:t>,</m:t>
                    </m:r>
                    <m:rad>
                      <m:radPr>
                        <m:ctrlPr>
                          <a:rPr lang="vi-VN" i="1">
                            <a:latin typeface="Cambria Math" panose="02040503050406030204" pitchFamily="18" charset="0"/>
                          </a:rPr>
                        </m:ctrlPr>
                      </m:radPr>
                      <m:deg>
                        <m:r>
                          <a:rPr lang="en-US" i="1">
                            <a:latin typeface="Cambria Math" panose="02040503050406030204" pitchFamily="18" charset="0"/>
                          </a:rPr>
                          <m:t>3</m:t>
                        </m:r>
                      </m:deg>
                      <m:e>
                        <m:r>
                          <a:rPr lang="en-US" i="1">
                            <a:latin typeface="Cambria Math" panose="02040503050406030204" pitchFamily="18" charset="0"/>
                          </a:rPr>
                          <m:t>𝑎</m:t>
                        </m:r>
                      </m:e>
                    </m:rad>
                    <m:r>
                      <a:rPr lang="en-US" i="1">
                        <a:latin typeface="Cambria Math" panose="02040503050406030204" pitchFamily="18" charset="0"/>
                      </a:rPr>
                      <m:t>,…</m:t>
                    </m:r>
                  </m:oMath>
                </a14:m>
                <a:r>
                  <a:rPr lang="en-US"/>
                  <a:t> Chẳng hạn, dùng máy tính cầm tay để tính </a:t>
                </a:r>
                <a14:m>
                  <m:oMath xmlns:m="http://schemas.openxmlformats.org/officeDocument/2006/math">
                    <m:sSup>
                      <m:sSupPr>
                        <m:ctrlPr>
                          <a:rPr lang="vi-VN"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9</m:t>
                        </m:r>
                      </m:sup>
                    </m:sSup>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3</m:t>
                        </m:r>
                      </m:e>
                    </m:rad>
                  </m:oMath>
                </a14:m>
                <a:r>
                  <a:rPr lang="en-US"/>
                  <a:t>, bấm các phím như sau:</a:t>
                </a:r>
                <a:endParaRPr lang="vi-VN"/>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r="-1244"/>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𝑃</m:t>
                    </m:r>
                  </m:oMath>
                </a14:m>
                <a:r>
                  <a:rPr lang="en-US"/>
                  <a:t> là 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Hãy tìm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vi-VN">
                    <a:noFill/>
                  </a:rPr>
                  <a:t> </a:t>
                </a:r>
              </a:p>
            </p:txBody>
          </p:sp>
        </mc:Fallback>
      </mc:AlternateContent>
      <p:pic>
        <p:nvPicPr>
          <p:cNvPr id="6" name="Picture 5">
            <a:extLst>
              <a:ext uri="{FF2B5EF4-FFF2-40B4-BE49-F238E27FC236}">
                <a16:creationId xmlns:a16="http://schemas.microsoft.com/office/drawing/2014/main" id="{1F520273-9151-4593-9200-A322CB322A2E}"/>
              </a:ext>
            </a:extLst>
          </p:cNvPr>
          <p:cNvPicPr/>
          <p:nvPr/>
        </p:nvPicPr>
        <p:blipFill>
          <a:blip r:embed="rId5"/>
          <a:stretch>
            <a:fillRect/>
          </a:stretch>
        </p:blipFill>
        <p:spPr>
          <a:xfrm>
            <a:off x="8267700" y="10563821"/>
            <a:ext cx="7848600" cy="1563795"/>
          </a:xfrm>
          <a:prstGeom prst="rect">
            <a:avLst/>
          </a:prstGeom>
        </p:spPr>
      </p:pic>
      <p:grpSp>
        <p:nvGrpSpPr>
          <p:cNvPr id="8" name="Group 7">
            <a:extLst>
              <a:ext uri="{FF2B5EF4-FFF2-40B4-BE49-F238E27FC236}">
                <a16:creationId xmlns:a16="http://schemas.microsoft.com/office/drawing/2014/main"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19912" y="1993904"/>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276601"/>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4648200"/>
                <a:ext cx="23164800" cy="35433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HĐ3:  </a:t>
                </a:r>
                <a:r>
                  <a:rPr lang="en-US"/>
                  <a:t>Trong HĐ 2, Hòa dùng kính lúp để quan sát mực nước trên ống đo thứ hai được hình ảnh như Hình 5.2. Kì hiệu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 là số đo thể tích của nước.</a:t>
                </a:r>
                <a:endParaRPr lang="vi-VN"/>
              </a:p>
              <a:p>
                <a:pPr marL="0" indent="0">
                  <a:buNone/>
                </a:pPr>
                <a:r>
                  <a:rPr lang="en-US"/>
                  <a:t>Quan sát hình vẽ để so sánh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và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rồi cho biết trong hai số đo thể tích </a:t>
                </a:r>
                <a14:m>
                  <m:oMath xmlns:m="http://schemas.openxmlformats.org/officeDocument/2006/math">
                    <m:r>
                      <a:rPr lang="en-US" i="1">
                        <a:latin typeface="Cambria Math" panose="02040503050406030204" pitchFamily="18" charset="0"/>
                      </a:rPr>
                      <m:t>13​</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 và </a:t>
                </a:r>
                <a14:m>
                  <m:oMath xmlns:m="http://schemas.openxmlformats.org/officeDocument/2006/math">
                    <m:r>
                      <a:rPr lang="en-US" i="1">
                        <a:latin typeface="Cambria Math" panose="02040503050406030204" pitchFamily="18" charset="0"/>
                      </a:rPr>
                      <m:t>13​</m:t>
                    </m:r>
                    <m:r>
                      <a:rPr lang="en-US" i="1">
                        <a:latin typeface="Cambria Math" panose="02040503050406030204" pitchFamily="18" charset="0"/>
                      </a:rPr>
                      <m:t>,</m:t>
                    </m:r>
                    <m:r>
                      <a:rPr lang="en-US" i="1">
                        <a:latin typeface="Cambria Math" panose="02040503050406030204" pitchFamily="18" charset="0"/>
                      </a:rPr>
                      <m:t>1</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 Số đo nào gần với thể tích của cốc nước hơn.</a:t>
                </a:r>
                <a:endParaRPr lang="vi-VN"/>
              </a:p>
              <a:p>
                <a:pPr marL="0" indent="0">
                  <a:buNone/>
                </a:pPr>
                <a:endParaRPr lang="en-US"/>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832104" y="4648200"/>
                <a:ext cx="23164800" cy="3543302"/>
              </a:xfrm>
              <a:prstGeom prst="rect">
                <a:avLst/>
              </a:prstGeom>
              <a:blipFill>
                <a:blip r:embed="rId3"/>
                <a:stretch>
                  <a:fillRect l="-1184" t="-5660"/>
                </a:stretch>
              </a:blipFill>
              <a:ln>
                <a:solidFill>
                  <a:srgbClr val="00B0F0"/>
                </a:solidFill>
              </a:ln>
            </p:spPr>
            <p:txBody>
              <a:bodyPr/>
              <a:lstStyle/>
              <a:p>
                <a:r>
                  <a:rPr lang="vi-VN">
                    <a:noFill/>
                  </a:rPr>
                  <a:t> </a:t>
                </a:r>
              </a:p>
            </p:txBody>
          </p:sp>
        </mc:Fallback>
      </mc:AlternateContent>
      <p:pic>
        <p:nvPicPr>
          <p:cNvPr id="11" name="Picture 10">
            <a:extLst>
              <a:ext uri="{FF2B5EF4-FFF2-40B4-BE49-F238E27FC236}">
                <a16:creationId xmlns:a16="http://schemas.microsoft.com/office/drawing/2014/main" id="{421FB6B3-10B9-4700-B262-ADBBBED6EB6E}"/>
              </a:ext>
            </a:extLst>
          </p:cNvPr>
          <p:cNvPicPr/>
          <p:nvPr/>
        </p:nvPicPr>
        <p:blipFill>
          <a:blip r:embed="rId4"/>
          <a:stretch>
            <a:fillRect/>
          </a:stretch>
        </p:blipFill>
        <p:spPr>
          <a:xfrm>
            <a:off x="7543800" y="9055099"/>
            <a:ext cx="9829799" cy="3810000"/>
          </a:xfrm>
          <a:prstGeom prst="rect">
            <a:avLst/>
          </a:prstGeom>
        </p:spPr>
      </p:pic>
    </p:spTree>
    <p:extLst>
      <p:ext uri="{BB962C8B-B14F-4D97-AF65-F5344CB8AC3E}">
        <p14:creationId xmlns:p14="http://schemas.microsoft.com/office/powerpoint/2010/main" val="30371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27076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Giá trị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 phản ánh mức độ sai lệch giữa số đúng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và số gần đúng </a:t>
                </a:r>
                <a14:m>
                  <m:oMath xmlns:m="http://schemas.openxmlformats.org/officeDocument/2006/math">
                    <m:r>
                      <a:rPr lang="en-US" i="1">
                        <a:latin typeface="Cambria Math" panose="02040503050406030204" pitchFamily="18" charset="0"/>
                      </a:rPr>
                      <m:t>𝑎</m:t>
                    </m:r>
                  </m:oMath>
                </a14:m>
                <a:r>
                  <a:rPr lang="en-US"/>
                  <a:t>, được gọi là sai số tuyệt đối của số gần đúng </a:t>
                </a:r>
                <a14:m>
                  <m:oMath xmlns:m="http://schemas.openxmlformats.org/officeDocument/2006/math">
                    <m:r>
                      <a:rPr lang="en-US" i="1">
                        <a:latin typeface="Cambria Math" panose="02040503050406030204" pitchFamily="18" charset="0"/>
                      </a:rPr>
                      <m:t>𝑎</m:t>
                    </m:r>
                  </m:oMath>
                </a14:m>
                <a:r>
                  <a:rPr lang="en-US"/>
                  <a:t>, kí hiệu là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tức là:</a:t>
                </a:r>
                <a:endParaRPr lang="vi-VN"/>
              </a:p>
              <a:p>
                <a:pPr marL="0" indent="0" algn="ctr">
                  <a:buNone/>
                </a:pP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r>
                      <a:rPr lang="en-US" i="1">
                        <a:latin typeface="Cambria Math" panose="02040503050406030204" pitchFamily="18" charset="0"/>
                      </a:rPr>
                      <m:t>=</m:t>
                    </m:r>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oMath>
                </a14:m>
                <a:r>
                  <a:rPr lang="en-US"/>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2707600" cy="2666999"/>
              </a:xfrm>
              <a:prstGeom prst="rect">
                <a:avLst/>
              </a:prstGeom>
              <a:blipFill>
                <a:blip r:embed="rId3"/>
                <a:stretch>
                  <a:fillRect l="-1207" t="-7500"/>
                </a:stretch>
              </a:blipFill>
              <a:ln>
                <a:solidFill>
                  <a:srgbClr val="00B0F0"/>
                </a:solidFill>
              </a:ln>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38200" y="5714999"/>
                <a:ext cx="22707600" cy="68961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Chú ý</a:t>
                </a:r>
                <a:endParaRPr lang="en-US">
                  <a:solidFill>
                    <a:srgbClr val="FF0000"/>
                  </a:solidFill>
                </a:endParaRPr>
              </a:p>
              <a:p>
                <a:pPr marL="0" indent="0">
                  <a:buNone/>
                </a:pPr>
                <a:r>
                  <a:rPr lang="en-US"/>
                  <a:t>Trên thực tế, nhiều khi ta không biết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nên cũng không biết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Tuy nhiên, ta có thể đánh giá được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oMath>
                </a14:m>
                <a:r>
                  <a:rPr lang="en-US"/>
                  <a:t> không vượt quá một số dương </a:t>
                </a:r>
                <a14:m>
                  <m:oMath xmlns:m="http://schemas.openxmlformats.org/officeDocument/2006/math">
                    <m:r>
                      <a:rPr lang="en-US" i="1">
                        <a:latin typeface="Cambria Math" panose="02040503050406030204" pitchFamily="18" charset="0"/>
                      </a:rPr>
                      <m:t>𝑑</m:t>
                    </m:r>
                  </m:oMath>
                </a14:m>
                <a:r>
                  <a:rPr lang="en-US"/>
                  <a:t> nào đó.</a:t>
                </a:r>
                <a:endParaRPr lang="vi-VN"/>
              </a:p>
              <a:p>
                <a:pPr marL="0" indent="0">
                  <a:buNone/>
                </a:pPr>
                <a:r>
                  <a:rPr lang="en-US"/>
                  <a:t>Chẳng hạn, trong HĐ3, ta thấy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13</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e>
                    </m:d>
                    <m:r>
                      <a:rPr lang="en-US" i="1">
                        <a:latin typeface="Cambria Math" panose="02040503050406030204" pitchFamily="18" charset="0"/>
                      </a:rPr>
                      <m:t>&lt;</m:t>
                    </m:r>
                    <m:d>
                      <m:dPr>
                        <m:begChr m:val="|"/>
                        <m:endChr m:val="|"/>
                        <m:ctrlPr>
                          <a:rPr lang="vi-VN" i="1">
                            <a:latin typeface="Cambria Math" panose="02040503050406030204" pitchFamily="18" charset="0"/>
                          </a:rPr>
                        </m:ctrlPr>
                      </m:dPr>
                      <m:e>
                        <m:r>
                          <a:rPr lang="en-US" i="1">
                            <a:latin typeface="Cambria Math" panose="02040503050406030204" pitchFamily="18" charset="0"/>
                          </a:rPr>
                          <m:t>13</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13</m:t>
                        </m:r>
                      </m:e>
                    </m:d>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a:t>
                </a:r>
                <a:endParaRPr lang="vi-VN"/>
              </a:p>
              <a:p>
                <a:pPr marL="0" indent="0">
                  <a:buNone/>
                </a:pPr>
                <a:r>
                  <a:rPr lang="en-US"/>
                  <a:t>Vậy với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13</m:t>
                    </m:r>
                    <m:r>
                      <a:rPr lang="en-US" i="1">
                        <a:latin typeface="Cambria Math" panose="02040503050406030204" pitchFamily="18" charset="0"/>
                      </a:rPr>
                      <m:t>,</m:t>
                    </m:r>
                    <m:r>
                      <a:rPr lang="en-US" i="1">
                        <a:latin typeface="Cambria Math" panose="02040503050406030204" pitchFamily="18" charset="0"/>
                      </a:rPr>
                      <m:t>1</m:t>
                    </m:r>
                    <m:d>
                      <m:dPr>
                        <m:ctrlPr>
                          <a:rPr lang="vi-VN" i="1">
                            <a:latin typeface="Cambria Math" panose="02040503050406030204" pitchFamily="18" charset="0"/>
                          </a:rPr>
                        </m:ctrlPr>
                      </m:dPr>
                      <m:e>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e>
                    </m:d>
                  </m:oMath>
                </a14:m>
                <a:r>
                  <a:rPr lang="en-US"/>
                  <a:t>, sai số tuyệt đối của </a:t>
                </a:r>
                <a14:m>
                  <m:oMath xmlns:m="http://schemas.openxmlformats.org/officeDocument/2006/math">
                    <m:r>
                      <a:rPr lang="en-US" i="1">
                        <a:latin typeface="Cambria Math" panose="02040503050406030204" pitchFamily="18" charset="0"/>
                      </a:rPr>
                      <m:t>𝑎</m:t>
                    </m:r>
                  </m:oMath>
                </a14:m>
                <a:r>
                  <a:rPr lang="en-US"/>
                  <a:t> không vượt quá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m:rPr>
                        <m:nor/>
                      </m:rPr>
                      <a:rPr lang="en-US"/>
                      <m:t>c</m:t>
                    </m:r>
                    <m:sSup>
                      <m:sSupPr>
                        <m:ctrlPr>
                          <a:rPr lang="vi-VN" i="1">
                            <a:latin typeface="Cambria Math" panose="02040503050406030204" pitchFamily="18" charset="0"/>
                          </a:rPr>
                        </m:ctrlPr>
                      </m:sSupPr>
                      <m:e>
                        <m:r>
                          <m:rPr>
                            <m:nor/>
                          </m:rPr>
                          <a:rPr lang="en-US"/>
                          <m:t>m</m:t>
                        </m:r>
                      </m:e>
                      <m:sup>
                        <m:r>
                          <a:rPr lang="en-US" i="1">
                            <a:latin typeface="Cambria Math" panose="02040503050406030204" pitchFamily="18" charset="0"/>
                          </a:rPr>
                          <m:t>3</m:t>
                        </m:r>
                      </m:sup>
                    </m:sSup>
                  </m:oMath>
                </a14:m>
                <a:r>
                  <a:rPr lang="en-US"/>
                  <a:t>.</a:t>
                </a:r>
                <a:endParaRPr lang="vi-VN"/>
              </a:p>
              <a:p>
                <a:pPr marL="0" indent="0">
                  <a:buNone/>
                </a:pPr>
                <a:r>
                  <a:rPr lang="en-US"/>
                  <a:t>Nếu </a:t>
                </a:r>
                <a14:m>
                  <m:oMath xmlns:m="http://schemas.openxmlformats.org/officeDocument/2006/math">
                    <m:sSub>
                      <m:sSubPr>
                        <m:ctrlPr>
                          <a:rPr lang="vi-VN" i="1">
                            <a:latin typeface="Cambria Math" panose="02040503050406030204" pitchFamily="18" charset="0"/>
                          </a:rPr>
                        </m:ctrlPr>
                      </m:sSubPr>
                      <m:e>
                        <m:r>
                          <a:rPr lang="en-US" i="1">
                            <a:latin typeface="Cambria Math" panose="02040503050406030204" pitchFamily="18" charset="0"/>
                          </a:rPr>
                          <m:t>𝛥</m:t>
                        </m:r>
                      </m:e>
                      <m:sub>
                        <m:r>
                          <a:rPr lang="en-US" i="1">
                            <a:latin typeface="Cambria Math" panose="02040503050406030204" pitchFamily="18" charset="0"/>
                          </a:rPr>
                          <m:t>𝑎</m:t>
                        </m:r>
                      </m:sub>
                    </m:sSub>
                    <m:r>
                      <a:rPr lang="en-US" i="1">
                        <a:latin typeface="Cambria Math" panose="02040503050406030204" pitchFamily="18" charset="0"/>
                      </a:rPr>
                      <m:t>≤</m:t>
                    </m:r>
                    <m:r>
                      <a:rPr lang="en-US" i="1">
                        <a:latin typeface="Cambria Math" panose="02040503050406030204" pitchFamily="18" charset="0"/>
                      </a:rPr>
                      <m:t>𝑑</m:t>
                    </m:r>
                  </m:oMath>
                </a14:m>
                <a:r>
                  <a:rPr lang="en-US"/>
                  <a:t> thì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oMath>
                </a14:m>
                <a:r>
                  <a:rPr lang="en-US"/>
                  <a:t>, khi đó ta viết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oMath>
                </a14:m>
                <a:r>
                  <a:rPr lang="en-US"/>
                  <a:t> và hiểu là số đúng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nằm trong đoạn </a:t>
                </a:r>
                <a14:m>
                  <m:oMath xmlns:m="http://schemas.openxmlformats.org/officeDocument/2006/math">
                    <m:d>
                      <m:dPr>
                        <m:begChr m:val="["/>
                        <m:endChr m:val="]"/>
                        <m:ctrlPr>
                          <a:rPr lang="vi-VN"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e>
                    </m:d>
                  </m:oMath>
                </a14:m>
                <a:r>
                  <a:rPr lang="en-US"/>
                  <a:t>. Do </a:t>
                </a:r>
                <a14:m>
                  <m:oMath xmlns:m="http://schemas.openxmlformats.org/officeDocument/2006/math">
                    <m:r>
                      <a:rPr lang="en-US" i="1">
                        <a:latin typeface="Cambria Math" panose="02040503050406030204" pitchFamily="18" charset="0"/>
                      </a:rPr>
                      <m:t>𝑑</m:t>
                    </m:r>
                  </m:oMath>
                </a14:m>
                <a:r>
                  <a:rPr lang="en-US"/>
                  <a:t> càng nhỏ thì </a:t>
                </a:r>
                <a14:m>
                  <m:oMath xmlns:m="http://schemas.openxmlformats.org/officeDocument/2006/math">
                    <m:r>
                      <a:rPr lang="en-US" i="1">
                        <a:latin typeface="Cambria Math" panose="02040503050406030204" pitchFamily="18" charset="0"/>
                      </a:rPr>
                      <m:t>𝑎</m:t>
                    </m:r>
                  </m:oMath>
                </a14:m>
                <a:r>
                  <a:rPr lang="en-US"/>
                  <a:t> càng gần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nên </a:t>
                </a:r>
                <a14:m>
                  <m:oMath xmlns:m="http://schemas.openxmlformats.org/officeDocument/2006/math">
                    <m:r>
                      <a:rPr lang="en-US" i="1">
                        <a:latin typeface="Cambria Math" panose="02040503050406030204" pitchFamily="18" charset="0"/>
                      </a:rPr>
                      <m:t>𝑑</m:t>
                    </m:r>
                  </m:oMath>
                </a14:m>
                <a:r>
                  <a:rPr lang="en-US"/>
                  <a:t> được gọi là độ chính xác của số gần đúng.</a:t>
                </a:r>
                <a:endParaRPr lang="vi-VN"/>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0" y="5714999"/>
                <a:ext cx="22707600" cy="6896101"/>
              </a:xfrm>
              <a:prstGeom prst="rect">
                <a:avLst/>
              </a:prstGeom>
              <a:blipFill>
                <a:blip r:embed="rId4"/>
                <a:stretch>
                  <a:fillRect l="-1207" t="-2822" r="-402"/>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9890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3121</TotalTime>
  <Words>1402</Words>
  <PresentationFormat>Custom</PresentationFormat>
  <Paragraphs>103</Paragraphs>
  <Slides>12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§12. SỐ GẦN ĐÚNG VÀ SAI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2022-11-19T13:45:49Z</dcterms:modified>
</cp:coreProperties>
</file>