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0"/>
  </p:notesMasterIdLst>
  <p:sldIdLst>
    <p:sldId id="256" r:id="rId4"/>
    <p:sldId id="261" r:id="rId5"/>
    <p:sldId id="2007577542" r:id="rId6"/>
    <p:sldId id="2007577543" r:id="rId7"/>
    <p:sldId id="2007577544" r:id="rId8"/>
    <p:sldId id="286" r:id="rId9"/>
    <p:sldId id="287" r:id="rId10"/>
    <p:sldId id="257" r:id="rId11"/>
    <p:sldId id="266" r:id="rId12"/>
    <p:sldId id="2007577529" r:id="rId13"/>
    <p:sldId id="283" r:id="rId14"/>
    <p:sldId id="284" r:id="rId15"/>
    <p:sldId id="285" r:id="rId16"/>
    <p:sldId id="290" r:id="rId17"/>
    <p:sldId id="2007577530" r:id="rId18"/>
    <p:sldId id="2007577531" r:id="rId19"/>
    <p:sldId id="297" r:id="rId20"/>
    <p:sldId id="294" r:id="rId21"/>
    <p:sldId id="258" r:id="rId22"/>
    <p:sldId id="2007577533" r:id="rId23"/>
    <p:sldId id="262" r:id="rId24"/>
    <p:sldId id="2007577534" r:id="rId25"/>
    <p:sldId id="2007577535" r:id="rId26"/>
    <p:sldId id="2007577536" r:id="rId27"/>
    <p:sldId id="2007577537" r:id="rId28"/>
    <p:sldId id="279" r:id="rId29"/>
    <p:sldId id="2007577538" r:id="rId30"/>
    <p:sldId id="2007577539" r:id="rId31"/>
    <p:sldId id="2007577540" r:id="rId32"/>
    <p:sldId id="273" r:id="rId33"/>
    <p:sldId id="2007577541" r:id="rId34"/>
    <p:sldId id="278" r:id="rId35"/>
    <p:sldId id="298" r:id="rId36"/>
    <p:sldId id="300" r:id="rId37"/>
    <p:sldId id="2007577532" r:id="rId38"/>
    <p:sldId id="2007577528" r:id="rId39"/>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5" autoAdjust="0"/>
    <p:restoredTop sz="94660"/>
  </p:normalViewPr>
  <p:slideViewPr>
    <p:cSldViewPr snapToGrid="0" showGuides="1">
      <p:cViewPr varScale="1">
        <p:scale>
          <a:sx n="72" d="100"/>
          <a:sy n="72" d="100"/>
        </p:scale>
        <p:origin x="84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2022/7/31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26855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189341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315529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99079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884943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302715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736943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25</a:t>
            </a:fld>
            <a:endParaRPr lang="zh-CN" altLang="en-US"/>
          </a:p>
        </p:txBody>
      </p:sp>
    </p:spTree>
    <p:extLst>
      <p:ext uri="{BB962C8B-B14F-4D97-AF65-F5344CB8AC3E}">
        <p14:creationId xmlns:p14="http://schemas.microsoft.com/office/powerpoint/2010/main" val="904725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26</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27</a:t>
            </a:fld>
            <a:endParaRPr lang="zh-CN" altLang="en-US"/>
          </a:p>
        </p:txBody>
      </p:sp>
    </p:spTree>
    <p:extLst>
      <p:ext uri="{BB962C8B-B14F-4D97-AF65-F5344CB8AC3E}">
        <p14:creationId xmlns:p14="http://schemas.microsoft.com/office/powerpoint/2010/main" val="3614910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3164212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29</a:t>
            </a:fld>
            <a:endParaRPr lang="zh-CN" altLang="en-US"/>
          </a:p>
        </p:txBody>
      </p:sp>
    </p:spTree>
    <p:extLst>
      <p:ext uri="{BB962C8B-B14F-4D97-AF65-F5344CB8AC3E}">
        <p14:creationId xmlns:p14="http://schemas.microsoft.com/office/powerpoint/2010/main" val="323297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30</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31</a:t>
            </a:fld>
            <a:endParaRPr lang="zh-CN" altLang="en-US"/>
          </a:p>
        </p:txBody>
      </p:sp>
    </p:spTree>
    <p:extLst>
      <p:ext uri="{BB962C8B-B14F-4D97-AF65-F5344CB8AC3E}">
        <p14:creationId xmlns:p14="http://schemas.microsoft.com/office/powerpoint/2010/main" val="541577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32</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33</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34</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35</a:t>
            </a:fld>
            <a:endParaRPr lang="zh-CN" altLang="en-US"/>
          </a:p>
        </p:txBody>
      </p:sp>
    </p:spTree>
    <p:extLst>
      <p:ext uri="{BB962C8B-B14F-4D97-AF65-F5344CB8AC3E}">
        <p14:creationId xmlns:p14="http://schemas.microsoft.com/office/powerpoint/2010/main" val="3586224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7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1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21711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75535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14080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13329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5562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5628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01092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512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07993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01484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35474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5968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730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674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4194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671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10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454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277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971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291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646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993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026822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22.png"/><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2.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6.xml"/><Relationship Id="rId16" Type="http://schemas.openxmlformats.org/officeDocument/2006/relationships/image" Target="../media/image61.sv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56.png"/><Relationship Id="rId5" Type="http://schemas.openxmlformats.org/officeDocument/2006/relationships/image" Target="../media/image20.png"/><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54.png"/><Relationship Id="rId14" Type="http://schemas.openxmlformats.org/officeDocument/2006/relationships/image" Target="../media/image59.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2.png"/><Relationship Id="rId18" Type="http://schemas.openxmlformats.org/officeDocument/2006/relationships/image" Target="../media/image66.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21.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19" Type="http://schemas.openxmlformats.org/officeDocument/2006/relationships/image" Target="../media/image67.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2.png"/><Relationship Id="rId18" Type="http://schemas.openxmlformats.org/officeDocument/2006/relationships/image" Target="../media/image66.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23.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2.png"/><Relationship Id="rId18" Type="http://schemas.openxmlformats.org/officeDocument/2006/relationships/image" Target="../media/image66.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24.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6.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0.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2.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17" Type="http://schemas.openxmlformats.org/officeDocument/2006/relationships/image" Target="../media/image76.png"/><Relationship Id="rId2" Type="http://schemas.openxmlformats.org/officeDocument/2006/relationships/notesSlide" Target="../notesSlides/notesSlide29.xml"/><Relationship Id="rId16"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4.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slide" Target="slide4.xml"/><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slide" Target="slide6.xml"/><Relationship Id="rId5" Type="http://schemas.openxmlformats.org/officeDocument/2006/relationships/image" Target="../media/image26.gif"/><Relationship Id="rId15" Type="http://schemas.openxmlformats.org/officeDocument/2006/relationships/image" Target="../media/image33.png"/><Relationship Id="rId10" Type="http://schemas.openxmlformats.org/officeDocument/2006/relationships/image" Target="../media/image30.png"/><Relationship Id="rId19" Type="http://schemas.openxmlformats.org/officeDocument/2006/relationships/slide" Target="slide11.xml"/><Relationship Id="rId4" Type="http://schemas.openxmlformats.org/officeDocument/2006/relationships/image" Target="../media/image25.png"/><Relationship Id="rId9" Type="http://schemas.openxmlformats.org/officeDocument/2006/relationships/slide" Target="slide7.xml"/><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5.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7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78.png"/><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16.pn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80.png"/><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16.png"/><Relationship Id="rId9"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3964530" y="1517467"/>
            <a:ext cx="4479111" cy="2308324"/>
          </a:xfrm>
          <a:prstGeom prst="rect">
            <a:avLst/>
          </a:prstGeom>
        </p:spPr>
        <p:txBody>
          <a:bodyPr wrap="none">
            <a:spAutoFit/>
          </a:bodyPr>
          <a:lstStyle/>
          <a:p>
            <a:pPr algn="ctr"/>
            <a:r>
              <a:rPr lang="en-US" altLang="zh-CN" sz="7200" b="1">
                <a:ln w="38100">
                  <a:noFill/>
                </a:ln>
                <a:solidFill>
                  <a:schemeClr val="bg1"/>
                </a:solidFill>
              </a:rPr>
              <a:t>Thực hành </a:t>
            </a:r>
          </a:p>
          <a:p>
            <a:pPr algn="ctr"/>
            <a:r>
              <a:rPr lang="en-US" altLang="zh-CN" sz="7200" b="1">
                <a:ln w="38100">
                  <a:noFill/>
                </a:ln>
                <a:solidFill>
                  <a:schemeClr val="bg1"/>
                </a:solidFill>
              </a:rPr>
              <a:t>tiếng Việt</a:t>
            </a:r>
            <a:endParaRPr lang="zh-CN" altLang="en-US" sz="72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1695" y="-11745"/>
            <a:ext cx="7514704" cy="541235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886" y="2726216"/>
            <a:ext cx="2685485" cy="4681822"/>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8" y="3722193"/>
            <a:ext cx="3363062" cy="2753727"/>
          </a:xfrm>
          <a:prstGeom prst="rect">
            <a:avLst/>
          </a:prstGeom>
        </p:spPr>
      </p:pic>
      <p:sp>
        <p:nvSpPr>
          <p:cNvPr id="20" name="文本框 19"/>
          <p:cNvSpPr txBox="1"/>
          <p:nvPr/>
        </p:nvSpPr>
        <p:spPr>
          <a:xfrm>
            <a:off x="3486122" y="35528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3248853" y="2744605"/>
            <a:ext cx="5479876" cy="1821516"/>
          </a:xfrm>
          <a:prstGeom prst="rect">
            <a:avLst/>
          </a:prstGeom>
          <a:noFill/>
        </p:spPr>
        <p:txBody>
          <a:bodyPr wrap="square" lIns="97021" tIns="48510" rIns="97021" bIns="48510" rtlCol="0">
            <a:spAutoFit/>
          </a:bodyPr>
          <a:lstStyle/>
          <a:p>
            <a:pPr algn="ctr"/>
            <a:r>
              <a:rPr lang="en-US" sz="2800" i="1">
                <a:latin typeface="Times New Roman" panose="02020603050405020304" pitchFamily="18" charset="0"/>
                <a:cs typeface="Times New Roman" panose="02020603050405020304" pitchFamily="18" charset="0"/>
              </a:rPr>
              <a:t>Giả sử còn một vài người bạn/ địa danh mà em chưa nhớ hết hoặc không đủ chỗ để ghi thì em sẽ kí hiệu như thế nào?</a:t>
            </a:r>
            <a:endParaRPr lang="zh-CN" altLang="en-US" sz="60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471156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id="{CD2F0E2C-1EE0-4264-8B26-FFA8C8D61C60}"/>
              </a:ext>
            </a:extLst>
          </p:cNvPr>
          <p:cNvSpPr txBox="1"/>
          <p:nvPr/>
        </p:nvSpPr>
        <p:spPr>
          <a:xfrm>
            <a:off x="4182323" y="4204185"/>
            <a:ext cx="5613400" cy="1015663"/>
          </a:xfrm>
          <a:prstGeom prst="rect">
            <a:avLst/>
          </a:prstGeom>
          <a:noFill/>
        </p:spPr>
        <p:txBody>
          <a:bodyPr wrap="square" rtlCol="0">
            <a:spAutoFit/>
          </a:bodyPr>
          <a:lstStyle/>
          <a:p>
            <a:r>
              <a:rPr lang="en-US" altLang="zh-CN" sz="6000" b="1">
                <a:solidFill>
                  <a:srgbClr val="002060"/>
                </a:solidFill>
                <a:latin typeface="Times New Roman" panose="02020603050405020304" pitchFamily="18" charset="0"/>
                <a:ea typeface="汉标粗黑体" panose="02010601030101010101" charset="-122"/>
                <a:cs typeface="Times New Roman" panose="02020603050405020304" pitchFamily="18" charset="0"/>
              </a:rPr>
              <a:t>Lý thuyết</a:t>
            </a:r>
            <a:endParaRPr lang="zh-CN" altLang="en-US" sz="6000" b="1">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78544" y="2567617"/>
            <a:ext cx="5132684"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Dấu chấm lửng được kí hiệu bởi ba dấu chấm (…), còn gọi là dấu ba chấm, là một trong những loại dấu câu thường gặp trong văn viết.</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64335" y="3862642"/>
            <a:ext cx="951465" cy="1019970"/>
          </a:xfrm>
          <a:prstGeom prst="rect">
            <a:avLst/>
          </a:prstGeom>
        </p:spPr>
      </p:pic>
      <p:pic>
        <p:nvPicPr>
          <p:cNvPr id="11" name="图片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97763" y="2473404"/>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 niệm</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4" presetClass="entr" presetSubtype="10" fill="hold" nodeType="with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42"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1.</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 niệm</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3" name="图片 52">
            <a:extLst>
              <a:ext uri="{FF2B5EF4-FFF2-40B4-BE49-F238E27FC236}">
                <a16:creationId xmlns:a16="http://schemas.microsoft.com/office/drawing/2014/main" id="{AE271CED-D266-40BB-BD7B-C54E0527C0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2354" y="2128323"/>
            <a:ext cx="2895640" cy="3396416"/>
          </a:xfrm>
          <a:prstGeom prst="rect">
            <a:avLst/>
          </a:prstGeom>
        </p:spPr>
      </p:pic>
      <p:sp>
        <p:nvSpPr>
          <p:cNvPr id="24" name="圆角矩形 18">
            <a:extLst>
              <a:ext uri="{FF2B5EF4-FFF2-40B4-BE49-F238E27FC236}">
                <a16:creationId xmlns:a16="http://schemas.microsoft.com/office/drawing/2014/main"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6253411" y="1883701"/>
            <a:ext cx="3759517" cy="2566927"/>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2"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6673071" y="2274288"/>
            <a:ext cx="2802542" cy="1815882"/>
          </a:xfrm>
          <a:prstGeom prst="rect">
            <a:avLst/>
          </a:prstGeom>
        </p:spPr>
        <p:txBody>
          <a:bodyPr wrap="square">
            <a:spAutoFit/>
          </a:bodyPr>
          <a:lstStyle/>
          <a:p>
            <a:r>
              <a:rPr lang="en-US" sz="2800" b="1" i="1">
                <a:solidFill>
                  <a:schemeClr val="bg1"/>
                </a:solidFill>
                <a:latin typeface="Times New Roman" panose="02020603050405020304" pitchFamily="18" charset="0"/>
                <a:cs typeface="Times New Roman" panose="02020603050405020304" pitchFamily="18" charset="0"/>
              </a:rPr>
              <a:t>GV phát PHT số 1, học sinh thảo luận theo nhóm 4-6 hs</a:t>
            </a:r>
            <a:endParaRPr lang="en-US" sz="2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0832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75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000"/>
                            </p:stCondLst>
                            <p:childTnLst>
                              <p:par>
                                <p:cTn id="33" presetID="23" presetClass="entr" presetSubtype="16" fill="hold" grpId="0" nodeType="afterEffect">
                                  <p:stCondLst>
                                    <p:cond delay="0"/>
                                  </p:stCondLst>
                                  <p:iterate type="lt">
                                    <p:tmPct val="10000"/>
                                  </p:iterate>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childTnLst>
                                </p:cTn>
                              </p:par>
                              <p:par>
                                <p:cTn id="37" presetID="27" presetClass="emph" presetSubtype="0" fill="remove" grpId="1" nodeType="withEffect">
                                  <p:stCondLst>
                                    <p:cond delay="500"/>
                                  </p:stCondLst>
                                  <p:iterate type="lt">
                                    <p:tmPct val="10000"/>
                                  </p:iterate>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257822" y="89835"/>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1131543" y="92125"/>
            <a:ext cx="3219502" cy="523220"/>
          </a:xfrm>
          <a:prstGeom prst="rect">
            <a:avLst/>
          </a:prstGeom>
          <a:noFill/>
        </p:spPr>
        <p:txBody>
          <a:bodyPr wrap="square" rtlCol="0">
            <a:spAutoFit/>
          </a:bodyPr>
          <a:lstStyle/>
          <a:p>
            <a:r>
              <a:rPr lang="en-US" altLang="zh-CN" sz="2800" b="1">
                <a:solidFill>
                  <a:schemeClr val="bg1"/>
                </a:solidFill>
                <a:latin typeface="Times New Roman" panose="02020603050405020304" pitchFamily="18" charset="0"/>
                <a:ea typeface="思源黑体 CN Light" panose="020B0300000000000000" charset="-122"/>
                <a:cs typeface="Times New Roman" panose="02020603050405020304" pitchFamily="18" charset="0"/>
              </a:rPr>
              <a:t>Khái niệm</a:t>
            </a:r>
            <a:endParaRPr lang="zh-CN" altLang="en-US" sz="2800" b="1">
              <a:solidFill>
                <a:schemeClr val="bg1"/>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E46D5E4D-37BE-C7BE-0F3B-C5CD4B2C9147}"/>
              </a:ext>
            </a:extLst>
          </p:cNvPr>
          <p:cNvGraphicFramePr>
            <a:graphicFrameLocks noGrp="1"/>
          </p:cNvGraphicFramePr>
          <p:nvPr>
            <p:extLst>
              <p:ext uri="{D42A27DB-BD31-4B8C-83A1-F6EECF244321}">
                <p14:modId xmlns:p14="http://schemas.microsoft.com/office/powerpoint/2010/main" val="2965544960"/>
              </p:ext>
            </p:extLst>
          </p:nvPr>
        </p:nvGraphicFramePr>
        <p:xfrm>
          <a:off x="604734" y="885111"/>
          <a:ext cx="10977663" cy="4815840"/>
        </p:xfrm>
        <a:graphic>
          <a:graphicData uri="http://schemas.openxmlformats.org/drawingml/2006/table">
            <a:tbl>
              <a:tblPr firstRow="1" bandRow="1">
                <a:tableStyleId>{00A15C55-8517-42AA-B614-E9B94910E393}</a:tableStyleId>
              </a:tblPr>
              <a:tblGrid>
                <a:gridCol w="5955092">
                  <a:extLst>
                    <a:ext uri="{9D8B030D-6E8A-4147-A177-3AD203B41FA5}">
                      <a16:colId xmlns:a16="http://schemas.microsoft.com/office/drawing/2014/main" val="697228097"/>
                    </a:ext>
                  </a:extLst>
                </a:gridCol>
                <a:gridCol w="3255168">
                  <a:extLst>
                    <a:ext uri="{9D8B030D-6E8A-4147-A177-3AD203B41FA5}">
                      <a16:colId xmlns:a16="http://schemas.microsoft.com/office/drawing/2014/main" val="4195517766"/>
                    </a:ext>
                  </a:extLst>
                </a:gridCol>
                <a:gridCol w="1767403">
                  <a:extLst>
                    <a:ext uri="{9D8B030D-6E8A-4147-A177-3AD203B41FA5}">
                      <a16:colId xmlns:a16="http://schemas.microsoft.com/office/drawing/2014/main" val="1094925371"/>
                    </a:ext>
                  </a:extLst>
                </a:gridCol>
              </a:tblGrid>
              <a:tr h="421945">
                <a:tc>
                  <a:txBody>
                    <a:bodyPr/>
                    <a:lstStyle/>
                    <a:p>
                      <a:pPr algn="ctr"/>
                      <a:r>
                        <a:rPr lang="en-US" sz="2000">
                          <a:solidFill>
                            <a:schemeClr val="tx1"/>
                          </a:solidFill>
                          <a:latin typeface="Times New Roman" panose="02020603050405020304" pitchFamily="18" charset="0"/>
                          <a:cs typeface="Times New Roman" panose="02020603050405020304" pitchFamily="18" charset="0"/>
                        </a:rPr>
                        <a:t>Ví dụ</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000" b="1" kern="1200">
                          <a:solidFill>
                            <a:schemeClr val="tx1"/>
                          </a:solidFill>
                          <a:effectLst/>
                          <a:latin typeface="Times New Roman" panose="02020603050405020304" pitchFamily="18" charset="0"/>
                          <a:cs typeface="Times New Roman" panose="02020603050405020304" pitchFamily="18" charset="0"/>
                        </a:rPr>
                        <a:t>Tác dụng của dấu ba chấm</a:t>
                      </a:r>
                      <a:endParaRPr lang="en-US" sz="200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000" b="1" kern="1200">
                          <a:solidFill>
                            <a:schemeClr val="tx1"/>
                          </a:solidFill>
                          <a:effectLst/>
                          <a:latin typeface="Times New Roman" panose="02020603050405020304" pitchFamily="18" charset="0"/>
                          <a:cs typeface="Times New Roman" panose="02020603050405020304" pitchFamily="18" charset="0"/>
                        </a:rPr>
                        <a:t>Kết luận</a:t>
                      </a:r>
                    </a:p>
                    <a:p>
                      <a:pPr algn="ctr"/>
                      <a:r>
                        <a:rPr lang="en-US" sz="2000" b="1" kern="1200">
                          <a:solidFill>
                            <a:schemeClr val="tx1"/>
                          </a:solidFill>
                          <a:effectLst/>
                          <a:latin typeface="Times New Roman" panose="02020603050405020304" pitchFamily="18" charset="0"/>
                          <a:cs typeface="Times New Roman" panose="02020603050405020304" pitchFamily="18" charset="0"/>
                        </a:rPr>
                        <a:t>(Khái niệm, </a:t>
                      </a:r>
                    </a:p>
                    <a:p>
                      <a:pPr algn="ctr"/>
                      <a:r>
                        <a:rPr lang="en-US" sz="2000" b="1" kern="1200">
                          <a:solidFill>
                            <a:schemeClr val="tx1"/>
                          </a:solidFill>
                          <a:effectLst/>
                          <a:latin typeface="Times New Roman" panose="02020603050405020304" pitchFamily="18" charset="0"/>
                          <a:cs typeface="Times New Roman" panose="02020603050405020304" pitchFamily="18" charset="0"/>
                        </a:rPr>
                        <a:t>công dụng)</a:t>
                      </a:r>
                      <a:endParaRPr lang="en-US" sz="200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225864"/>
                  </a:ext>
                </a:extLst>
              </a:tr>
              <a:tr h="370840">
                <a:tc>
                  <a:txBody>
                    <a:bodyPr/>
                    <a:lstStyle/>
                    <a:p>
                      <a:pPr algn="just"/>
                      <a:r>
                        <a:rPr lang="en-US" sz="2000" kern="1200">
                          <a:solidFill>
                            <a:schemeClr val="dk1"/>
                          </a:solidFill>
                          <a:effectLst/>
                          <a:latin typeface="Times New Roman" panose="02020603050405020304" pitchFamily="18" charset="0"/>
                          <a:cs typeface="Times New Roman" panose="02020603050405020304" pitchFamily="18" charset="0"/>
                        </a:rPr>
                        <a:t>Các nhân vật hầu như không có tên riêng, thường được người kể chuyện gọi bằng danh từ chung như: rùa, thỏ, sói, cừu, cây sậy, thầy bói, bác nông dân…</a:t>
                      </a:r>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5">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052242"/>
                  </a:ext>
                </a:extLst>
              </a:tr>
              <a:tr h="370840">
                <a:tc>
                  <a:txBody>
                    <a:bodyPr/>
                    <a:lstStyle/>
                    <a:p>
                      <a:pPr algn="just"/>
                      <a:r>
                        <a:rPr lang="en-US" sz="2000" kern="1200">
                          <a:solidFill>
                            <a:schemeClr val="dk1"/>
                          </a:solidFill>
                          <a:effectLst/>
                          <a:latin typeface="Times New Roman" panose="02020603050405020304" pitchFamily="18" charset="0"/>
                          <a:cs typeface="Times New Roman" panose="02020603050405020304" pitchFamily="18" charset="0"/>
                        </a:rPr>
                        <a:t>[…]Chị Lan từ trong buồng đi ra, khệ nệ ôm cái thúng đặt lên đầu phản. </a:t>
                      </a:r>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429844421"/>
                  </a:ext>
                </a:extLst>
              </a:tr>
              <a:tr h="370840">
                <a:tc>
                  <a:txBody>
                    <a:bodyPr/>
                    <a:lstStyle/>
                    <a:p>
                      <a:pPr algn="just"/>
                      <a:r>
                        <a:rPr lang="en-US" sz="2000" kern="1200">
                          <a:solidFill>
                            <a:schemeClr val="dk1"/>
                          </a:solidFill>
                          <a:effectLst/>
                          <a:latin typeface="Times New Roman" panose="02020603050405020304" pitchFamily="18" charset="0"/>
                          <a:cs typeface="Times New Roman" panose="02020603050405020304" pitchFamily="18" charset="0"/>
                        </a:rPr>
                        <a:t>Trước đây, ở vùng đồng bằng Bắc Bộ, sân khấu cho rối nước là...ao làng. Ghế ngồi của khán giả là... thảm cỏ quanh ao</a:t>
                      </a:r>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615648358"/>
                  </a:ext>
                </a:extLst>
              </a:tr>
              <a:tr h="370840">
                <a:tc>
                  <a:txBody>
                    <a:bodyPr/>
                    <a:lstStyle/>
                    <a:p>
                      <a:pPr algn="l"/>
                      <a:r>
                        <a:rPr lang="en-US" sz="2000" kern="1200">
                          <a:solidFill>
                            <a:schemeClr val="dk1"/>
                          </a:solidFill>
                          <a:effectLst/>
                          <a:latin typeface="Times New Roman" panose="02020603050405020304" pitchFamily="18" charset="0"/>
                          <a:cs typeface="Times New Roman" panose="02020603050405020304" pitchFamily="18" charset="0"/>
                        </a:rPr>
                        <a:t>-Bẩm...quan lớn...đê vỡ mấy rồi!</a:t>
                      </a:r>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572382"/>
                  </a:ext>
                </a:extLst>
              </a:tr>
              <a:tr h="370840">
                <a:tc>
                  <a:txBody>
                    <a:bodyPr/>
                    <a:lstStyle/>
                    <a:p>
                      <a:pPr algn="l"/>
                      <a:r>
                        <a:rPr lang="en-US" sz="2000" kern="1200">
                          <a:solidFill>
                            <a:schemeClr val="dk1"/>
                          </a:solidFill>
                          <a:effectLst/>
                          <a:latin typeface="Times New Roman" panose="02020603050405020304" pitchFamily="18" charset="0"/>
                          <a:cs typeface="Times New Roman" panose="02020603050405020304" pitchFamily="18" charset="0"/>
                        </a:rPr>
                        <a:t>Thấy trời đã sáng</a:t>
                      </a:r>
                      <a:br>
                        <a:rPr lang="en-US" sz="2000" kern="1200">
                          <a:solidFill>
                            <a:schemeClr val="dk1"/>
                          </a:solidFill>
                          <a:effectLst/>
                          <a:latin typeface="Times New Roman" panose="02020603050405020304" pitchFamily="18" charset="0"/>
                          <a:cs typeface="Times New Roman" panose="02020603050405020304" pitchFamily="18" charset="0"/>
                        </a:rPr>
                      </a:br>
                      <a:r>
                        <a:rPr lang="en-US" sz="2000" kern="1200">
                          <a:solidFill>
                            <a:schemeClr val="dk1"/>
                          </a:solidFill>
                          <a:effectLst/>
                          <a:latin typeface="Times New Roman" panose="02020603050405020304" pitchFamily="18" charset="0"/>
                          <a:cs typeface="Times New Roman" panose="02020603050405020304" pitchFamily="18" charset="0"/>
                        </a:rPr>
                        <a:t>Gà gáy ó…o…</a:t>
                      </a:r>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94593547"/>
                  </a:ext>
                </a:extLst>
              </a:tr>
            </a:tbl>
          </a:graphicData>
        </a:graphic>
      </p:graphicFrame>
    </p:spTree>
    <p:extLst>
      <p:ext uri="{BB962C8B-B14F-4D97-AF65-F5344CB8AC3E}">
        <p14:creationId xmlns:p14="http://schemas.microsoft.com/office/powerpoint/2010/main" val="13959370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11" name="图形 4">
            <a:extLst>
              <a:ext uri="{FF2B5EF4-FFF2-40B4-BE49-F238E27FC236}">
                <a16:creationId xmlns:a16="http://schemas.microsoft.com/office/drawing/2014/main" id="{F4D25B43-8EB0-7373-B070-F978B3E98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45" y="89835"/>
            <a:ext cx="742950" cy="866775"/>
          </a:xfrm>
          <a:prstGeom prst="rect">
            <a:avLst/>
          </a:prstGeom>
        </p:spPr>
      </p:pic>
      <p:sp>
        <p:nvSpPr>
          <p:cNvPr id="12" name="矩形: 圆角 5">
            <a:extLst>
              <a:ext uri="{FF2B5EF4-FFF2-40B4-BE49-F238E27FC236}">
                <a16:creationId xmlns:a16="http://schemas.microsoft.com/office/drawing/2014/main" id="{3276C5A1-4265-FCB4-2D75-FEEE48198395}"/>
              </a:ext>
            </a:extLst>
          </p:cNvPr>
          <p:cNvSpPr/>
          <p:nvPr/>
        </p:nvSpPr>
        <p:spPr>
          <a:xfrm>
            <a:off x="325244" y="353503"/>
            <a:ext cx="11307317" cy="6200694"/>
          </a:xfrm>
          <a:prstGeom prst="roundRect">
            <a:avLst>
              <a:gd name="adj" fmla="val 5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圆角 6">
            <a:extLst>
              <a:ext uri="{FF2B5EF4-FFF2-40B4-BE49-F238E27FC236}">
                <a16:creationId xmlns:a16="http://schemas.microsoft.com/office/drawing/2014/main" id="{8B6B4996-0DC9-ED0C-7C2E-81CDF740C258}"/>
              </a:ext>
            </a:extLst>
          </p:cNvPr>
          <p:cNvSpPr/>
          <p:nvPr/>
        </p:nvSpPr>
        <p:spPr>
          <a:xfrm>
            <a:off x="548017" y="576414"/>
            <a:ext cx="10831654" cy="5775162"/>
          </a:xfrm>
          <a:prstGeom prst="roundRect">
            <a:avLst>
              <a:gd name="adj" fmla="val 5623"/>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形 7">
            <a:extLst>
              <a:ext uri="{FF2B5EF4-FFF2-40B4-BE49-F238E27FC236}">
                <a16:creationId xmlns:a16="http://schemas.microsoft.com/office/drawing/2014/main" id="{1F6F771E-9819-5DD0-1AB5-E72D633E51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9600" y="5888067"/>
            <a:ext cx="590550" cy="676275"/>
          </a:xfrm>
          <a:prstGeom prst="rect">
            <a:avLst/>
          </a:prstGeom>
        </p:spPr>
      </p:pic>
      <p:pic>
        <p:nvPicPr>
          <p:cNvPr id="15" name="图形 8">
            <a:extLst>
              <a:ext uri="{FF2B5EF4-FFF2-40B4-BE49-F238E27FC236}">
                <a16:creationId xmlns:a16="http://schemas.microsoft.com/office/drawing/2014/main" id="{A89C4C73-4C43-A431-9EEA-F2890C94AB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07638" y="5833972"/>
            <a:ext cx="838200" cy="990600"/>
          </a:xfrm>
          <a:prstGeom prst="rect">
            <a:avLst/>
          </a:prstGeom>
        </p:spPr>
      </p:pic>
      <p:pic>
        <p:nvPicPr>
          <p:cNvPr id="16" name="图形 9">
            <a:extLst>
              <a:ext uri="{FF2B5EF4-FFF2-40B4-BE49-F238E27FC236}">
                <a16:creationId xmlns:a16="http://schemas.microsoft.com/office/drawing/2014/main" id="{F6D3F5C7-15D7-C938-F9BB-77E61E5666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74615" y="184281"/>
            <a:ext cx="485775" cy="285750"/>
          </a:xfrm>
          <a:prstGeom prst="rect">
            <a:avLst/>
          </a:prstGeom>
        </p:spPr>
      </p:pic>
      <p:sp>
        <p:nvSpPr>
          <p:cNvPr id="17" name="文本框 13">
            <a:extLst>
              <a:ext uri="{FF2B5EF4-FFF2-40B4-BE49-F238E27FC236}">
                <a16:creationId xmlns:a16="http://schemas.microsoft.com/office/drawing/2014/main" id="{DC5036AB-965A-04EE-D03A-573CB9E87E69}"/>
              </a:ext>
            </a:extLst>
          </p:cNvPr>
          <p:cNvSpPr txBox="1"/>
          <p:nvPr/>
        </p:nvSpPr>
        <p:spPr>
          <a:xfrm>
            <a:off x="1247331" y="661283"/>
            <a:ext cx="56602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 Công</a:t>
            </a:r>
            <a:r>
              <a:rPr kumimoji="0" lang="en-US" altLang="zh-CN" sz="3200" b="1" i="1" u="none" strike="noStrike" kern="1200" cap="none" spc="0" normalizeH="0" noProof="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dụng</a:t>
            </a:r>
            <a:endParaRPr kumimoji="0" lang="zh-CN" alt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pic>
        <p:nvPicPr>
          <p:cNvPr id="18" name="图片 16">
            <a:extLst>
              <a:ext uri="{FF2B5EF4-FFF2-40B4-BE49-F238E27FC236}">
                <a16:creationId xmlns:a16="http://schemas.microsoft.com/office/drawing/2014/main" id="{FD1DF025-0781-7F25-AD14-20D5B25A0C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9439" y="523222"/>
            <a:ext cx="860864" cy="1016101"/>
          </a:xfrm>
          <a:prstGeom prst="rect">
            <a:avLst/>
          </a:prstGeom>
        </p:spPr>
      </p:pic>
      <p:pic>
        <p:nvPicPr>
          <p:cNvPr id="19" name="图片 11">
            <a:extLst>
              <a:ext uri="{FF2B5EF4-FFF2-40B4-BE49-F238E27FC236}">
                <a16:creationId xmlns:a16="http://schemas.microsoft.com/office/drawing/2014/main" id="{62DA93D8-9DEE-8E83-A825-E984C6A733C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6300" y="3677519"/>
            <a:ext cx="2323709" cy="3487517"/>
          </a:xfrm>
          <a:prstGeom prst="rect">
            <a:avLst/>
          </a:prstGeom>
        </p:spPr>
      </p:pic>
      <p:sp>
        <p:nvSpPr>
          <p:cNvPr id="20" name="矩形 9">
            <a:extLst>
              <a:ext uri="{FF2B5EF4-FFF2-40B4-BE49-F238E27FC236}">
                <a16:creationId xmlns:a16="http://schemas.microsoft.com/office/drawing/2014/main" id="{48871CB5-8BE9-2E3A-8EE9-3B10EE679DD4}"/>
              </a:ext>
            </a:extLst>
          </p:cNvPr>
          <p:cNvSpPr/>
          <p:nvPr/>
        </p:nvSpPr>
        <p:spPr>
          <a:xfrm>
            <a:off x="310186" y="380238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cs"/>
            </a:endParaRPr>
          </a:p>
        </p:txBody>
      </p:sp>
      <p:grpSp>
        <p:nvGrpSpPr>
          <p:cNvPr id="21" name="组合 10">
            <a:extLst>
              <a:ext uri="{FF2B5EF4-FFF2-40B4-BE49-F238E27FC236}">
                <a16:creationId xmlns:a16="http://schemas.microsoft.com/office/drawing/2014/main" id="{A9489462-26D3-91AE-F564-37384652CB55}"/>
              </a:ext>
            </a:extLst>
          </p:cNvPr>
          <p:cNvGrpSpPr/>
          <p:nvPr/>
        </p:nvGrpSpPr>
        <p:grpSpPr>
          <a:xfrm>
            <a:off x="981825" y="3531228"/>
            <a:ext cx="930040" cy="930039"/>
            <a:chOff x="1271856" y="1432987"/>
            <a:chExt cx="1326564" cy="1326564"/>
          </a:xfrm>
        </p:grpSpPr>
        <p:sp>
          <p:nvSpPr>
            <p:cNvPr id="24" name="矩形 11">
              <a:extLst>
                <a:ext uri="{FF2B5EF4-FFF2-40B4-BE49-F238E27FC236}">
                  <a16:creationId xmlns:a16="http://schemas.microsoft.com/office/drawing/2014/main" id="{5FD201C2-3A7E-6D2B-5237-4EB813A9AA39}"/>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矩形 12">
              <a:extLst>
                <a:ext uri="{FF2B5EF4-FFF2-40B4-BE49-F238E27FC236}">
                  <a16:creationId xmlns:a16="http://schemas.microsoft.com/office/drawing/2014/main" id="{37BC1EFA-3382-0302-1A98-A9CD738BBA59}"/>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6" name="文本框 13">
              <a:extLst>
                <a:ext uri="{FF2B5EF4-FFF2-40B4-BE49-F238E27FC236}">
                  <a16:creationId xmlns:a16="http://schemas.microsoft.com/office/drawing/2014/main" id="{91E58D81-8779-D8B1-ED69-22644553250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7" name="组合 14">
            <a:extLst>
              <a:ext uri="{FF2B5EF4-FFF2-40B4-BE49-F238E27FC236}">
                <a16:creationId xmlns:a16="http://schemas.microsoft.com/office/drawing/2014/main" id="{48F180C0-205B-9AEC-9D59-2EFF7DA7F6AF}"/>
              </a:ext>
            </a:extLst>
          </p:cNvPr>
          <p:cNvGrpSpPr/>
          <p:nvPr/>
        </p:nvGrpSpPr>
        <p:grpSpPr>
          <a:xfrm>
            <a:off x="2910108" y="3531228"/>
            <a:ext cx="930040" cy="930039"/>
            <a:chOff x="1271856" y="1432987"/>
            <a:chExt cx="1326564" cy="1326564"/>
          </a:xfrm>
        </p:grpSpPr>
        <p:sp>
          <p:nvSpPr>
            <p:cNvPr id="28" name="矩形 15">
              <a:extLst>
                <a:ext uri="{FF2B5EF4-FFF2-40B4-BE49-F238E27FC236}">
                  <a16:creationId xmlns:a16="http://schemas.microsoft.com/office/drawing/2014/main" id="{40182717-87CE-74D9-D8F9-9DD6C9C6AE88}"/>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6">
              <a:extLst>
                <a:ext uri="{FF2B5EF4-FFF2-40B4-BE49-F238E27FC236}">
                  <a16:creationId xmlns:a16="http://schemas.microsoft.com/office/drawing/2014/main" id="{F7CB638C-7CA8-7E17-7A22-15ADCA3B250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0" name="文本框 17">
              <a:extLst>
                <a:ext uri="{FF2B5EF4-FFF2-40B4-BE49-F238E27FC236}">
                  <a16:creationId xmlns:a16="http://schemas.microsoft.com/office/drawing/2014/main" id="{8EAE8EDE-962F-0E5E-F2E4-71622507088E}"/>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1" name="组合 18">
            <a:extLst>
              <a:ext uri="{FF2B5EF4-FFF2-40B4-BE49-F238E27FC236}">
                <a16:creationId xmlns:a16="http://schemas.microsoft.com/office/drawing/2014/main" id="{505C7258-C520-0E04-5FBB-D56F851786C1}"/>
              </a:ext>
            </a:extLst>
          </p:cNvPr>
          <p:cNvGrpSpPr/>
          <p:nvPr/>
        </p:nvGrpSpPr>
        <p:grpSpPr>
          <a:xfrm>
            <a:off x="4889191" y="3531228"/>
            <a:ext cx="930040" cy="930039"/>
            <a:chOff x="1271856" y="1432987"/>
            <a:chExt cx="1326564" cy="1326564"/>
          </a:xfrm>
        </p:grpSpPr>
        <p:sp>
          <p:nvSpPr>
            <p:cNvPr id="32" name="矩形 19">
              <a:extLst>
                <a:ext uri="{FF2B5EF4-FFF2-40B4-BE49-F238E27FC236}">
                  <a16:creationId xmlns:a16="http://schemas.microsoft.com/office/drawing/2014/main" id="{419969D0-CFCC-B5DB-DB57-C7D2584FBCBA}"/>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20">
              <a:extLst>
                <a:ext uri="{FF2B5EF4-FFF2-40B4-BE49-F238E27FC236}">
                  <a16:creationId xmlns:a16="http://schemas.microsoft.com/office/drawing/2014/main" id="{44274CB4-C2A6-FEF9-9880-35EB8A520110}"/>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4" name="文本框 21">
              <a:extLst>
                <a:ext uri="{FF2B5EF4-FFF2-40B4-BE49-F238E27FC236}">
                  <a16:creationId xmlns:a16="http://schemas.microsoft.com/office/drawing/2014/main" id="{815EA7D1-873E-184B-4CB1-C2D0080E5FF5}"/>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5" name="组合 22">
            <a:extLst>
              <a:ext uri="{FF2B5EF4-FFF2-40B4-BE49-F238E27FC236}">
                <a16:creationId xmlns:a16="http://schemas.microsoft.com/office/drawing/2014/main" id="{9B445FB2-3169-AA79-0300-2C172032C3CE}"/>
              </a:ext>
            </a:extLst>
          </p:cNvPr>
          <p:cNvGrpSpPr/>
          <p:nvPr/>
        </p:nvGrpSpPr>
        <p:grpSpPr>
          <a:xfrm>
            <a:off x="6868275" y="3531228"/>
            <a:ext cx="930040" cy="930039"/>
            <a:chOff x="1271856" y="1432987"/>
            <a:chExt cx="1326564" cy="1326564"/>
          </a:xfrm>
        </p:grpSpPr>
        <p:sp>
          <p:nvSpPr>
            <p:cNvPr id="36" name="矩形 23">
              <a:extLst>
                <a:ext uri="{FF2B5EF4-FFF2-40B4-BE49-F238E27FC236}">
                  <a16:creationId xmlns:a16="http://schemas.microsoft.com/office/drawing/2014/main" id="{4C49DFEC-2524-EEA2-8A8E-F0C7A3010A6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矩形 24">
              <a:extLst>
                <a:ext uri="{FF2B5EF4-FFF2-40B4-BE49-F238E27FC236}">
                  <a16:creationId xmlns:a16="http://schemas.microsoft.com/office/drawing/2014/main" id="{FEE934B3-2A3B-864B-43F7-E5921399001F}"/>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8" name="文本框 25">
              <a:extLst>
                <a:ext uri="{FF2B5EF4-FFF2-40B4-BE49-F238E27FC236}">
                  <a16:creationId xmlns:a16="http://schemas.microsoft.com/office/drawing/2014/main" id="{6164E05D-3E12-6949-9BCE-DA1E9E3A516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04</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9" name="组合 26">
            <a:extLst>
              <a:ext uri="{FF2B5EF4-FFF2-40B4-BE49-F238E27FC236}">
                <a16:creationId xmlns:a16="http://schemas.microsoft.com/office/drawing/2014/main" id="{BA085499-8398-A0F1-4153-FB457F6977E5}"/>
              </a:ext>
            </a:extLst>
          </p:cNvPr>
          <p:cNvGrpSpPr/>
          <p:nvPr/>
        </p:nvGrpSpPr>
        <p:grpSpPr>
          <a:xfrm>
            <a:off x="8809259" y="3531228"/>
            <a:ext cx="930040" cy="930039"/>
            <a:chOff x="1271856" y="1432987"/>
            <a:chExt cx="1326564" cy="1326564"/>
          </a:xfrm>
        </p:grpSpPr>
        <p:sp>
          <p:nvSpPr>
            <p:cNvPr id="40" name="矩形 27">
              <a:extLst>
                <a:ext uri="{FF2B5EF4-FFF2-40B4-BE49-F238E27FC236}">
                  <a16:creationId xmlns:a16="http://schemas.microsoft.com/office/drawing/2014/main" id="{DCE51ABD-400B-B4C5-84C0-EDF4EC8F78CC}"/>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1" name="矩形 28">
              <a:extLst>
                <a:ext uri="{FF2B5EF4-FFF2-40B4-BE49-F238E27FC236}">
                  <a16:creationId xmlns:a16="http://schemas.microsoft.com/office/drawing/2014/main" id="{9EB577E8-14B1-1E9D-D435-BD06D4032AE4}"/>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2" name="文本框 29">
              <a:extLst>
                <a:ext uri="{FF2B5EF4-FFF2-40B4-BE49-F238E27FC236}">
                  <a16:creationId xmlns:a16="http://schemas.microsoft.com/office/drawing/2014/main" id="{FF6550F8-329D-ED7B-3B01-FD57B30A7DB7}"/>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05</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3" name="文本框 31">
            <a:extLst>
              <a:ext uri="{FF2B5EF4-FFF2-40B4-BE49-F238E27FC236}">
                <a16:creationId xmlns:a16="http://schemas.microsoft.com/office/drawing/2014/main" id="{0874815A-FF44-47C0-0E33-65A201E2B2CA}"/>
              </a:ext>
            </a:extLst>
          </p:cNvPr>
          <p:cNvSpPr txBox="1"/>
          <p:nvPr/>
        </p:nvSpPr>
        <p:spPr>
          <a:xfrm>
            <a:off x="535707" y="1299250"/>
            <a:ext cx="2120243" cy="2246769"/>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lvl="0" algn="ctr">
              <a:lnSpc>
                <a:spcPct val="100000"/>
              </a:lnSpc>
            </a:pPr>
            <a:r>
              <a:rPr lang="en-US" sz="2000">
                <a:latin typeface="Times New Roman" panose="02020603050405020304" pitchFamily="18" charset="0"/>
                <a:cs typeface="Times New Roman" panose="02020603050405020304" pitchFamily="18" charset="0"/>
              </a:rPr>
              <a:t>Biểu đạt ý còn nhiều sự vật, hiện tượng tương tự chưa liệt kê hết khi kết hợp với dấu phẩy đứng trước nó.</a:t>
            </a:r>
            <a:endParaRPr kumimoji="0" lang="en-US" altLang="zh-CN" sz="200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4" name="文本框 35">
            <a:extLst>
              <a:ext uri="{FF2B5EF4-FFF2-40B4-BE49-F238E27FC236}">
                <a16:creationId xmlns:a16="http://schemas.microsoft.com/office/drawing/2014/main" id="{D7BEAE1F-912A-5E97-C1D4-997DDB993CD4}"/>
              </a:ext>
            </a:extLst>
          </p:cNvPr>
          <p:cNvSpPr txBox="1"/>
          <p:nvPr/>
        </p:nvSpPr>
        <p:spPr>
          <a:xfrm>
            <a:off x="3944964" y="1607026"/>
            <a:ext cx="2802974" cy="1631216"/>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ctr">
              <a:lnSpc>
                <a:spcPct val="100000"/>
              </a:lnSpc>
            </a:pPr>
            <a:r>
              <a:rPr lang="en-US" sz="2000" b="0">
                <a:latin typeface="Times New Roman" panose="02020603050405020304" pitchFamily="18" charset="0"/>
                <a:cs typeface="Times New Roman" panose="02020603050405020304" pitchFamily="18" charset="0"/>
              </a:rPr>
              <a:t>Làm giãn nhịp điệu câu văn, chuẩn bị cho sự xuất hiện của một từ ngữ biểu thị nội dung bất ngờ hay hài hước, châm biếm.</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id="{CC2B8A79-820E-15FD-14A9-908B37D24BF8}"/>
              </a:ext>
            </a:extLst>
          </p:cNvPr>
          <p:cNvSpPr txBox="1"/>
          <p:nvPr/>
        </p:nvSpPr>
        <p:spPr>
          <a:xfrm>
            <a:off x="8512727" y="2364111"/>
            <a:ext cx="1712646" cy="1015663"/>
          </a:xfrm>
          <a:prstGeom prst="rect">
            <a:avLst/>
          </a:prstGeom>
          <a:noFill/>
        </p:spPr>
        <p:txBody>
          <a:bodyPr wrap="square" rtlCol="0">
            <a:spAutoFit/>
          </a:bodyPr>
          <a:lstStyle>
            <a:defPPr>
              <a:defRPr lang="zh-CN"/>
            </a:defPPr>
            <a:lvl1pPr>
              <a:lnSpc>
                <a:spcPts val="1200"/>
              </a:lnSpc>
              <a:defRPr sz="1600" b="1">
                <a:solidFill>
                  <a:schemeClr val="tx1">
                    <a:lumMod val="85000"/>
                    <a:lumOff val="15000"/>
                  </a:schemeClr>
                </a:solidFill>
                <a:latin typeface="+mn-ea"/>
                <a:cs typeface="Arial" panose="020B0604020202020204" pitchFamily="34" charset="0"/>
              </a:defRPr>
            </a:lvl1pPr>
          </a:lstStyle>
          <a:p>
            <a:pPr lvl="0" algn="ctr">
              <a:lnSpc>
                <a:spcPct val="100000"/>
              </a:lnSpc>
            </a:pPr>
            <a:r>
              <a:rPr lang="en-US" sz="2000" b="0">
                <a:latin typeface="Times New Roman" panose="02020603050405020304" pitchFamily="18" charset="0"/>
                <a:cs typeface="Times New Roman" panose="02020603050405020304" pitchFamily="18" charset="0"/>
              </a:rPr>
              <a:t>Mô phỏng âm thanh kéo dài, ngắt quãng.</a:t>
            </a:r>
            <a:endParaRPr kumimoji="0" lang="en-US" sz="2000" b="0" i="0" u="none" strike="noStrike" kern="100" cap="none" spc="0" normalizeH="0" baseline="0" noProof="0" dirty="0">
              <a:ln>
                <a:noFill/>
              </a:ln>
              <a:solidFill>
                <a:prstClr val="black">
                  <a:lumMod val="85000"/>
                  <a:lumOff val="15000"/>
                </a:prstClr>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7" name="文本框 41">
            <a:extLst>
              <a:ext uri="{FF2B5EF4-FFF2-40B4-BE49-F238E27FC236}">
                <a16:creationId xmlns:a16="http://schemas.microsoft.com/office/drawing/2014/main" id="{64F65418-8606-F8C8-33CE-E1A1F042A471}"/>
              </a:ext>
            </a:extLst>
          </p:cNvPr>
          <p:cNvSpPr txBox="1"/>
          <p:nvPr/>
        </p:nvSpPr>
        <p:spPr>
          <a:xfrm>
            <a:off x="2407238" y="4716134"/>
            <a:ext cx="1954064" cy="1323439"/>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ctr">
              <a:lnSpc>
                <a:spcPct val="100000"/>
              </a:lnSpc>
            </a:pPr>
            <a:r>
              <a:rPr lang="en-US" sz="2000" b="0">
                <a:latin typeface="Times New Roman" panose="02020603050405020304" pitchFamily="18" charset="0"/>
                <a:cs typeface="Times New Roman" panose="02020603050405020304" pitchFamily="18" charset="0"/>
              </a:rPr>
              <a:t>Thể hiện chỗ lời nói bỏ dở hay ngập ngừng, ngắt quãng</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48" name="文本框 44">
            <a:extLst>
              <a:ext uri="{FF2B5EF4-FFF2-40B4-BE49-F238E27FC236}">
                <a16:creationId xmlns:a16="http://schemas.microsoft.com/office/drawing/2014/main" id="{5C3C44D1-37A3-DCA6-DF71-E943A411C338}"/>
              </a:ext>
            </a:extLst>
          </p:cNvPr>
          <p:cNvSpPr txBox="1"/>
          <p:nvPr/>
        </p:nvSpPr>
        <p:spPr>
          <a:xfrm>
            <a:off x="6572723" y="4705567"/>
            <a:ext cx="1712646" cy="1015663"/>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ctr">
              <a:lnSpc>
                <a:spcPct val="100000"/>
              </a:lnSpc>
            </a:pPr>
            <a:r>
              <a:rPr lang="en-US" sz="2000" b="0">
                <a:latin typeface="Times New Roman" panose="02020603050405020304" pitchFamily="18" charset="0"/>
                <a:cs typeface="Times New Roman" panose="02020603050405020304" pitchFamily="18" charset="0"/>
              </a:rPr>
              <a:t>Biểu thị lời trích dẫn bị lược bớt.</a:t>
            </a:r>
            <a:endParaRPr kumimoji="0" lang="en-US" sz="2000" b="0" i="0" u="none" strike="noStrike" kern="100" cap="none" spc="0" normalizeH="0" baseline="0" noProof="0" dirty="0">
              <a:ln>
                <a:noFill/>
              </a:ln>
              <a:solidFill>
                <a:prstClr val="black">
                  <a:lumMod val="85000"/>
                  <a:lumOff val="15000"/>
                </a:prstClr>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9" name="图片 36">
            <a:extLst>
              <a:ext uri="{FF2B5EF4-FFF2-40B4-BE49-F238E27FC236}">
                <a16:creationId xmlns:a16="http://schemas.microsoft.com/office/drawing/2014/main" id="{02580E1B-2212-22CA-C1B9-A3CF9D3E2B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1329" y="1694923"/>
            <a:ext cx="2050671" cy="4817067"/>
          </a:xfrm>
          <a:prstGeom prst="rect">
            <a:avLst/>
          </a:prstGeom>
        </p:spPr>
      </p:pic>
    </p:spTree>
    <p:extLst>
      <p:ext uri="{BB962C8B-B14F-4D97-AF65-F5344CB8AC3E}">
        <p14:creationId xmlns:p14="http://schemas.microsoft.com/office/powerpoint/2010/main" val="1367663705"/>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14:presetBounceEnd="20000">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14:bounceEnd="20000">
                                          <p:cBhvr additive="base">
                                            <p:cTn id="57" dur="750"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20000">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14:bounceEnd="20000">
                                          <p:cBhvr additive="base">
                                            <p:cTn id="61" dur="750" fill="hold"/>
                                            <p:tgtEl>
                                              <p:spTgt spid="35"/>
                                            </p:tgtEl>
                                            <p:attrNameLst>
                                              <p:attrName>ppt_x</p:attrName>
                                            </p:attrNameLst>
                                          </p:cBhvr>
                                          <p:tavLst>
                                            <p:tav tm="0">
                                              <p:val>
                                                <p:strVal val="#ppt_x"/>
                                              </p:val>
                                            </p:tav>
                                            <p:tav tm="100000">
                                              <p:val>
                                                <p:strVal val="#ppt_x"/>
                                              </p:val>
                                            </p:tav>
                                          </p:tavLst>
                                        </p:anim>
                                        <p:anim calcmode="lin" valueType="num" p14:bounceEnd="20000">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14:presetBounceEnd="20000">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14:bounceEnd="20000">
                                          <p:cBhvr additive="base">
                                            <p:cTn id="65" dur="750" fill="hold"/>
                                            <p:tgtEl>
                                              <p:spTgt spid="31"/>
                                            </p:tgtEl>
                                            <p:attrNameLst>
                                              <p:attrName>ppt_x</p:attrName>
                                            </p:attrNameLst>
                                          </p:cBhvr>
                                          <p:tavLst>
                                            <p:tav tm="0">
                                              <p:val>
                                                <p:strVal val="#ppt_x"/>
                                              </p:val>
                                            </p:tav>
                                            <p:tav tm="100000">
                                              <p:val>
                                                <p:strVal val="#ppt_x"/>
                                              </p:val>
                                            </p:tav>
                                          </p:tavLst>
                                        </p:anim>
                                        <p:anim calcmode="lin" valueType="num" p14:bounceEnd="20000">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14:presetBounceEnd="20000">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14:bounceEnd="20000">
                                          <p:cBhvr additive="base">
                                            <p:cTn id="69" dur="75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14:presetBounceEnd="20000">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14:bounceEnd="20000">
                                          <p:cBhvr additive="base">
                                            <p:cTn id="73" dur="75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750" fill="hold"/>
                                            <p:tgtEl>
                                              <p:spTgt spid="39"/>
                                            </p:tgtEl>
                                            <p:attrNameLst>
                                              <p:attrName>ppt_x</p:attrName>
                                            </p:attrNameLst>
                                          </p:cBhvr>
                                          <p:tavLst>
                                            <p:tav tm="0">
                                              <p:val>
                                                <p:strVal val="#ppt_x"/>
                                              </p:val>
                                            </p:tav>
                                            <p:tav tm="100000">
                                              <p:val>
                                                <p:strVal val="#ppt_x"/>
                                              </p:val>
                                            </p:tav>
                                          </p:tavLst>
                                        </p:anim>
                                        <p:anim calcmode="lin" valueType="num">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750" fill="hold"/>
                                            <p:tgtEl>
                                              <p:spTgt spid="35"/>
                                            </p:tgtEl>
                                            <p:attrNameLst>
                                              <p:attrName>ppt_x</p:attrName>
                                            </p:attrNameLst>
                                          </p:cBhvr>
                                          <p:tavLst>
                                            <p:tav tm="0">
                                              <p:val>
                                                <p:strVal val="#ppt_x"/>
                                              </p:val>
                                            </p:tav>
                                            <p:tav tm="100000">
                                              <p:val>
                                                <p:strVal val="#ppt_x"/>
                                              </p:val>
                                            </p:tav>
                                          </p:tavLst>
                                        </p:anim>
                                        <p:anim calcmode="lin" valueType="num">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750" fill="hold"/>
                                            <p:tgtEl>
                                              <p:spTgt spid="31"/>
                                            </p:tgtEl>
                                            <p:attrNameLst>
                                              <p:attrName>ppt_x</p:attrName>
                                            </p:attrNameLst>
                                          </p:cBhvr>
                                          <p:tavLst>
                                            <p:tav tm="0">
                                              <p:val>
                                                <p:strVal val="#ppt_x"/>
                                              </p:val>
                                            </p:tav>
                                            <p:tav tm="100000">
                                              <p:val>
                                                <p:strVal val="#ppt_x"/>
                                              </p:val>
                                            </p:tav>
                                          </p:tavLst>
                                        </p:anim>
                                        <p:anim calcmode="lin" valueType="num">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750" fill="hold"/>
                                            <p:tgtEl>
                                              <p:spTgt spid="27"/>
                                            </p:tgtEl>
                                            <p:attrNameLst>
                                              <p:attrName>ppt_x</p:attrName>
                                            </p:attrNameLst>
                                          </p:cBhvr>
                                          <p:tavLst>
                                            <p:tav tm="0">
                                              <p:val>
                                                <p:strVal val="#ppt_x"/>
                                              </p:val>
                                            </p:tav>
                                            <p:tav tm="100000">
                                              <p:val>
                                                <p:strVal val="#ppt_x"/>
                                              </p:val>
                                            </p:tav>
                                          </p:tavLst>
                                        </p:anim>
                                        <p:anim calcmode="lin" valueType="num">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750" fill="hold"/>
                                            <p:tgtEl>
                                              <p:spTgt spid="21"/>
                                            </p:tgtEl>
                                            <p:attrNameLst>
                                              <p:attrName>ppt_x</p:attrName>
                                            </p:attrNameLst>
                                          </p:cBhvr>
                                          <p:tavLst>
                                            <p:tav tm="0">
                                              <p:val>
                                                <p:strVal val="#ppt_x"/>
                                              </p:val>
                                            </p:tav>
                                            <p:tav tm="100000">
                                              <p:val>
                                                <p:strVal val="#ppt_x"/>
                                              </p:val>
                                            </p:tav>
                                          </p:tavLst>
                                        </p:anim>
                                        <p:anim calcmode="lin" valueType="num">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03</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873721"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418535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1. Bài tập 1</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37" y="11100"/>
            <a:ext cx="10988858" cy="5876706"/>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116" name="图片 1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54" name="文本框 19">
            <a:extLst>
              <a:ext uri="{FF2B5EF4-FFF2-40B4-BE49-F238E27FC236}">
                <a16:creationId xmlns:a16="http://schemas.microsoft.com/office/drawing/2014/main" id="{75A2B6F6-0D94-4012-AD4F-F3AE4D76521F}"/>
              </a:ext>
            </a:extLst>
          </p:cNvPr>
          <p:cNvSpPr txBox="1"/>
          <p:nvPr/>
        </p:nvSpPr>
        <p:spPr>
          <a:xfrm>
            <a:off x="2066533" y="457658"/>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1. Bài tập 1</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55" name="图片 16">
            <a:extLst>
              <a:ext uri="{FF2B5EF4-FFF2-40B4-BE49-F238E27FC236}">
                <a16:creationId xmlns:a16="http://schemas.microsoft.com/office/drawing/2014/main" id="{8EBDDB46-C8AD-5071-0856-BAC430EFFC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6366" y="216383"/>
            <a:ext cx="860864" cy="1016101"/>
          </a:xfrm>
          <a:prstGeom prst="rect">
            <a:avLst/>
          </a:prstGeom>
        </p:spPr>
      </p:pic>
      <p:grpSp>
        <p:nvGrpSpPr>
          <p:cNvPr id="56" name="Google Shape;1118;p34">
            <a:extLst>
              <a:ext uri="{FF2B5EF4-FFF2-40B4-BE49-F238E27FC236}">
                <a16:creationId xmlns:a16="http://schemas.microsoft.com/office/drawing/2014/main" id="{6717A0C4-49E2-1674-9A5D-66726FE952A8}"/>
              </a:ext>
            </a:extLst>
          </p:cNvPr>
          <p:cNvGrpSpPr/>
          <p:nvPr/>
        </p:nvGrpSpPr>
        <p:grpSpPr>
          <a:xfrm>
            <a:off x="4570262" y="1292149"/>
            <a:ext cx="906887" cy="907124"/>
            <a:chOff x="1193406" y="1795290"/>
            <a:chExt cx="888176" cy="888176"/>
          </a:xfrm>
        </p:grpSpPr>
        <p:grpSp>
          <p:nvGrpSpPr>
            <p:cNvPr id="57" name="Google Shape;1119;p34">
              <a:extLst>
                <a:ext uri="{FF2B5EF4-FFF2-40B4-BE49-F238E27FC236}">
                  <a16:creationId xmlns:a16="http://schemas.microsoft.com/office/drawing/2014/main" id="{C2FCA605-BBFA-6451-1E49-D81E79D739EF}"/>
                </a:ext>
              </a:extLst>
            </p:cNvPr>
            <p:cNvGrpSpPr/>
            <p:nvPr/>
          </p:nvGrpSpPr>
          <p:grpSpPr>
            <a:xfrm>
              <a:off x="1193406" y="1795290"/>
              <a:ext cx="888176" cy="888176"/>
              <a:chOff x="1075225" y="1618700"/>
              <a:chExt cx="1124700" cy="1124700"/>
            </a:xfrm>
          </p:grpSpPr>
          <p:sp>
            <p:nvSpPr>
              <p:cNvPr id="59" name="Google Shape;1120;p34">
                <a:extLst>
                  <a:ext uri="{FF2B5EF4-FFF2-40B4-BE49-F238E27FC236}">
                    <a16:creationId xmlns:a16="http://schemas.microsoft.com/office/drawing/2014/main" id="{CB57527B-5477-3466-6AED-A30174CAD378}"/>
                  </a:ext>
                </a:extLst>
              </p:cNvPr>
              <p:cNvSpPr/>
              <p:nvPr/>
            </p:nvSpPr>
            <p:spPr>
              <a:xfrm>
                <a:off x="1075225" y="1618700"/>
                <a:ext cx="1124700" cy="1124700"/>
              </a:xfrm>
              <a:prstGeom prst="ellipse">
                <a:avLst/>
              </a:prstGeom>
              <a:solidFill>
                <a:srgbClr val="B1739A"/>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A</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60" name="Google Shape;1121;p34">
                <a:extLst>
                  <a:ext uri="{FF2B5EF4-FFF2-40B4-BE49-F238E27FC236}">
                    <a16:creationId xmlns:a16="http://schemas.microsoft.com/office/drawing/2014/main" id="{A3711883-42AD-E9A0-CBC9-7CF664DD89B8}"/>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58" name="Google Shape;1122;p34">
              <a:extLst>
                <a:ext uri="{FF2B5EF4-FFF2-40B4-BE49-F238E27FC236}">
                  <a16:creationId xmlns:a16="http://schemas.microsoft.com/office/drawing/2014/main" id="{3E2AFF52-B066-B8B2-EFB2-F545985BC397}"/>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61" name="Google Shape;1123;p34">
            <a:extLst>
              <a:ext uri="{FF2B5EF4-FFF2-40B4-BE49-F238E27FC236}">
                <a16:creationId xmlns:a16="http://schemas.microsoft.com/office/drawing/2014/main" id="{A16D1059-98B2-F990-F581-998A8CC826EE}"/>
              </a:ext>
            </a:extLst>
          </p:cNvPr>
          <p:cNvGrpSpPr/>
          <p:nvPr/>
        </p:nvGrpSpPr>
        <p:grpSpPr>
          <a:xfrm>
            <a:off x="4570262" y="2789901"/>
            <a:ext cx="906887" cy="907124"/>
            <a:chOff x="1193406" y="1795290"/>
            <a:chExt cx="888176" cy="888176"/>
          </a:xfrm>
        </p:grpSpPr>
        <p:grpSp>
          <p:nvGrpSpPr>
            <p:cNvPr id="62" name="Google Shape;1124;p34">
              <a:extLst>
                <a:ext uri="{FF2B5EF4-FFF2-40B4-BE49-F238E27FC236}">
                  <a16:creationId xmlns:a16="http://schemas.microsoft.com/office/drawing/2014/main" id="{622C525B-5B84-BC0D-3567-92EE33432F9F}"/>
                </a:ext>
              </a:extLst>
            </p:cNvPr>
            <p:cNvGrpSpPr/>
            <p:nvPr/>
          </p:nvGrpSpPr>
          <p:grpSpPr>
            <a:xfrm>
              <a:off x="1193406" y="1795290"/>
              <a:ext cx="888176" cy="888176"/>
              <a:chOff x="1075225" y="1618700"/>
              <a:chExt cx="1124700" cy="1124700"/>
            </a:xfrm>
          </p:grpSpPr>
          <p:sp>
            <p:nvSpPr>
              <p:cNvPr id="64" name="Google Shape;1125;p34">
                <a:extLst>
                  <a:ext uri="{FF2B5EF4-FFF2-40B4-BE49-F238E27FC236}">
                    <a16:creationId xmlns:a16="http://schemas.microsoft.com/office/drawing/2014/main" id="{D57CD6FA-616A-B06C-DFD6-7F7363B94CB7}"/>
                  </a:ext>
                </a:extLst>
              </p:cNvPr>
              <p:cNvSpPr/>
              <p:nvPr/>
            </p:nvSpPr>
            <p:spPr>
              <a:xfrm>
                <a:off x="1075225" y="1618700"/>
                <a:ext cx="1124700" cy="1124700"/>
              </a:xfrm>
              <a:prstGeom prst="ellipse">
                <a:avLst/>
              </a:prstGeom>
              <a:solidFill>
                <a:srgbClr val="E17B8D"/>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B</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65" name="Google Shape;1126;p34">
                <a:extLst>
                  <a:ext uri="{FF2B5EF4-FFF2-40B4-BE49-F238E27FC236}">
                    <a16:creationId xmlns:a16="http://schemas.microsoft.com/office/drawing/2014/main" id="{03784C9F-506B-40FA-FFFA-9EA28A4A59F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63" name="Google Shape;1127;p34">
              <a:extLst>
                <a:ext uri="{FF2B5EF4-FFF2-40B4-BE49-F238E27FC236}">
                  <a16:creationId xmlns:a16="http://schemas.microsoft.com/office/drawing/2014/main" id="{D13372C3-FE0A-2BFE-B000-2254D4EBBB8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66" name="Google Shape;1128;p34">
            <a:extLst>
              <a:ext uri="{FF2B5EF4-FFF2-40B4-BE49-F238E27FC236}">
                <a16:creationId xmlns:a16="http://schemas.microsoft.com/office/drawing/2014/main" id="{030D36F2-B57E-1EFD-D91C-1FB86F91BD9C}"/>
              </a:ext>
            </a:extLst>
          </p:cNvPr>
          <p:cNvGrpSpPr/>
          <p:nvPr/>
        </p:nvGrpSpPr>
        <p:grpSpPr>
          <a:xfrm>
            <a:off x="4570262" y="4287642"/>
            <a:ext cx="906887" cy="907124"/>
            <a:chOff x="1193406" y="1795290"/>
            <a:chExt cx="888176" cy="888176"/>
          </a:xfrm>
        </p:grpSpPr>
        <p:grpSp>
          <p:nvGrpSpPr>
            <p:cNvPr id="67" name="Google Shape;1129;p34">
              <a:extLst>
                <a:ext uri="{FF2B5EF4-FFF2-40B4-BE49-F238E27FC236}">
                  <a16:creationId xmlns:a16="http://schemas.microsoft.com/office/drawing/2014/main" id="{C66C7DF0-81E8-11AD-81E7-CCF06E7C3BCF}"/>
                </a:ext>
              </a:extLst>
            </p:cNvPr>
            <p:cNvGrpSpPr/>
            <p:nvPr/>
          </p:nvGrpSpPr>
          <p:grpSpPr>
            <a:xfrm>
              <a:off x="1193406" y="1795290"/>
              <a:ext cx="888176" cy="888176"/>
              <a:chOff x="1075225" y="1618700"/>
              <a:chExt cx="1124700" cy="1124700"/>
            </a:xfrm>
          </p:grpSpPr>
          <p:sp>
            <p:nvSpPr>
              <p:cNvPr id="70" name="Google Shape;1130;p34">
                <a:extLst>
                  <a:ext uri="{FF2B5EF4-FFF2-40B4-BE49-F238E27FC236}">
                    <a16:creationId xmlns:a16="http://schemas.microsoft.com/office/drawing/2014/main" id="{C3C5D994-C67D-BF16-6478-8C7DB8FD7A86}"/>
                  </a:ext>
                </a:extLst>
              </p:cNvPr>
              <p:cNvSpPr/>
              <p:nvPr/>
            </p:nvSpPr>
            <p:spPr>
              <a:xfrm>
                <a:off x="1075225" y="1618700"/>
                <a:ext cx="1124700" cy="1124700"/>
              </a:xfrm>
              <a:prstGeom prst="ellipse">
                <a:avLst/>
              </a:prstGeom>
              <a:solidFill>
                <a:srgbClr val="52AFA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C</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71" name="Google Shape;1131;p34">
                <a:extLst>
                  <a:ext uri="{FF2B5EF4-FFF2-40B4-BE49-F238E27FC236}">
                    <a16:creationId xmlns:a16="http://schemas.microsoft.com/office/drawing/2014/main" id="{D9A3E9CD-5867-3D7D-3314-03646451705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68" name="Google Shape;1132;p34">
              <a:extLst>
                <a:ext uri="{FF2B5EF4-FFF2-40B4-BE49-F238E27FC236}">
                  <a16:creationId xmlns:a16="http://schemas.microsoft.com/office/drawing/2014/main" id="{B7D1DCC1-277C-B2EB-4AFA-F503D0BF4DF5}"/>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72" name="Google Shape;1133;p34">
            <a:extLst>
              <a:ext uri="{FF2B5EF4-FFF2-40B4-BE49-F238E27FC236}">
                <a16:creationId xmlns:a16="http://schemas.microsoft.com/office/drawing/2014/main" id="{91B3CC8E-7CF9-AB4E-283F-061E5DB287F8}"/>
              </a:ext>
            </a:extLst>
          </p:cNvPr>
          <p:cNvGrpSpPr/>
          <p:nvPr/>
        </p:nvGrpSpPr>
        <p:grpSpPr>
          <a:xfrm flipH="1">
            <a:off x="6414664" y="1292149"/>
            <a:ext cx="906887" cy="907124"/>
            <a:chOff x="1193406" y="1795290"/>
            <a:chExt cx="888176" cy="888176"/>
          </a:xfrm>
        </p:grpSpPr>
        <p:grpSp>
          <p:nvGrpSpPr>
            <p:cNvPr id="73" name="Google Shape;1134;p34">
              <a:extLst>
                <a:ext uri="{FF2B5EF4-FFF2-40B4-BE49-F238E27FC236}">
                  <a16:creationId xmlns:a16="http://schemas.microsoft.com/office/drawing/2014/main" id="{30C60E7A-F9D4-F1D8-7A28-84DC98DBE4B1}"/>
                </a:ext>
              </a:extLst>
            </p:cNvPr>
            <p:cNvGrpSpPr/>
            <p:nvPr/>
          </p:nvGrpSpPr>
          <p:grpSpPr>
            <a:xfrm>
              <a:off x="1193406" y="1795290"/>
              <a:ext cx="888176" cy="888176"/>
              <a:chOff x="1075225" y="1618700"/>
              <a:chExt cx="1124700" cy="1124700"/>
            </a:xfrm>
          </p:grpSpPr>
          <p:sp>
            <p:nvSpPr>
              <p:cNvPr id="94" name="Google Shape;1135;p34">
                <a:extLst>
                  <a:ext uri="{FF2B5EF4-FFF2-40B4-BE49-F238E27FC236}">
                    <a16:creationId xmlns:a16="http://schemas.microsoft.com/office/drawing/2014/main" id="{0CC515B7-487C-0447-1741-3324ACD0A52A}"/>
                  </a:ext>
                </a:extLst>
              </p:cNvPr>
              <p:cNvSpPr/>
              <p:nvPr/>
            </p:nvSpPr>
            <p:spPr>
              <a:xfrm>
                <a:off x="1075225" y="1618700"/>
                <a:ext cx="1124700" cy="1124700"/>
              </a:xfrm>
              <a:prstGeom prst="ellipse">
                <a:avLst/>
              </a:prstGeom>
              <a:solidFill>
                <a:srgbClr val="F0BF0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D</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5" name="Google Shape;1136;p34">
                <a:extLst>
                  <a:ext uri="{FF2B5EF4-FFF2-40B4-BE49-F238E27FC236}">
                    <a16:creationId xmlns:a16="http://schemas.microsoft.com/office/drawing/2014/main" id="{9799F1D3-2FF6-404A-13F5-8663512EF456}"/>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74" name="Google Shape;1137;p34">
              <a:extLst>
                <a:ext uri="{FF2B5EF4-FFF2-40B4-BE49-F238E27FC236}">
                  <a16:creationId xmlns:a16="http://schemas.microsoft.com/office/drawing/2014/main" id="{43C8E21F-3138-AB50-464A-94CDF7F6C49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96" name="Google Shape;1138;p34">
            <a:extLst>
              <a:ext uri="{FF2B5EF4-FFF2-40B4-BE49-F238E27FC236}">
                <a16:creationId xmlns:a16="http://schemas.microsoft.com/office/drawing/2014/main" id="{B949E046-0D19-8D42-13C0-04D8BEAD2C3B}"/>
              </a:ext>
            </a:extLst>
          </p:cNvPr>
          <p:cNvGrpSpPr/>
          <p:nvPr/>
        </p:nvGrpSpPr>
        <p:grpSpPr>
          <a:xfrm flipH="1">
            <a:off x="6414664" y="2789901"/>
            <a:ext cx="906887" cy="907124"/>
            <a:chOff x="1193406" y="1795290"/>
            <a:chExt cx="888176" cy="888176"/>
          </a:xfrm>
        </p:grpSpPr>
        <p:grpSp>
          <p:nvGrpSpPr>
            <p:cNvPr id="97" name="Google Shape;1139;p34">
              <a:extLst>
                <a:ext uri="{FF2B5EF4-FFF2-40B4-BE49-F238E27FC236}">
                  <a16:creationId xmlns:a16="http://schemas.microsoft.com/office/drawing/2014/main" id="{D3CF01FF-3252-D74D-2597-54874827F124}"/>
                </a:ext>
              </a:extLst>
            </p:cNvPr>
            <p:cNvGrpSpPr/>
            <p:nvPr/>
          </p:nvGrpSpPr>
          <p:grpSpPr>
            <a:xfrm>
              <a:off x="1193406" y="1795290"/>
              <a:ext cx="888176" cy="888176"/>
              <a:chOff x="1075225" y="1618700"/>
              <a:chExt cx="1124700" cy="1124700"/>
            </a:xfrm>
          </p:grpSpPr>
          <p:sp>
            <p:nvSpPr>
              <p:cNvPr id="99" name="Google Shape;1140;p34">
                <a:extLst>
                  <a:ext uri="{FF2B5EF4-FFF2-40B4-BE49-F238E27FC236}">
                    <a16:creationId xmlns:a16="http://schemas.microsoft.com/office/drawing/2014/main" id="{5AF83EAA-349B-457F-F428-CA7434366A85}"/>
                  </a:ext>
                </a:extLst>
              </p:cNvPr>
              <p:cNvSpPr/>
              <p:nvPr/>
            </p:nvSpPr>
            <p:spPr>
              <a:xfrm>
                <a:off x="1075225" y="1618700"/>
                <a:ext cx="1124700" cy="1124700"/>
              </a:xfrm>
              <a:prstGeom prst="ellipse">
                <a:avLst/>
              </a:prstGeom>
              <a:solidFill>
                <a:srgbClr val="EC9B7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Đ</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0" name="Google Shape;1141;p34">
                <a:extLst>
                  <a:ext uri="{FF2B5EF4-FFF2-40B4-BE49-F238E27FC236}">
                    <a16:creationId xmlns:a16="http://schemas.microsoft.com/office/drawing/2014/main" id="{A769F7F2-6DAF-B901-44EF-4D436275FF7E}"/>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98" name="Google Shape;1142;p34">
              <a:extLst>
                <a:ext uri="{FF2B5EF4-FFF2-40B4-BE49-F238E27FC236}">
                  <a16:creationId xmlns:a16="http://schemas.microsoft.com/office/drawing/2014/main" id="{09FB24FC-F6C1-A84D-9CCA-D254CA91E80F}"/>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101" name="Google Shape;1143;p34">
            <a:extLst>
              <a:ext uri="{FF2B5EF4-FFF2-40B4-BE49-F238E27FC236}">
                <a16:creationId xmlns:a16="http://schemas.microsoft.com/office/drawing/2014/main" id="{F671ABF6-4A0D-017C-7B34-11789256A4D0}"/>
              </a:ext>
            </a:extLst>
          </p:cNvPr>
          <p:cNvGrpSpPr/>
          <p:nvPr/>
        </p:nvGrpSpPr>
        <p:grpSpPr>
          <a:xfrm flipH="1">
            <a:off x="6414664" y="4287642"/>
            <a:ext cx="906887" cy="907124"/>
            <a:chOff x="1193406" y="1795290"/>
            <a:chExt cx="888176" cy="888176"/>
          </a:xfrm>
        </p:grpSpPr>
        <p:grpSp>
          <p:nvGrpSpPr>
            <p:cNvPr id="102" name="Google Shape;1144;p34">
              <a:extLst>
                <a:ext uri="{FF2B5EF4-FFF2-40B4-BE49-F238E27FC236}">
                  <a16:creationId xmlns:a16="http://schemas.microsoft.com/office/drawing/2014/main" id="{055698D9-AAD3-A487-5A2F-F79922A0DB63}"/>
                </a:ext>
              </a:extLst>
            </p:cNvPr>
            <p:cNvGrpSpPr/>
            <p:nvPr/>
          </p:nvGrpSpPr>
          <p:grpSpPr>
            <a:xfrm>
              <a:off x="1193406" y="1795290"/>
              <a:ext cx="888176" cy="888176"/>
              <a:chOff x="1075225" y="1618700"/>
              <a:chExt cx="1124700" cy="1124700"/>
            </a:xfrm>
          </p:grpSpPr>
          <p:sp>
            <p:nvSpPr>
              <p:cNvPr id="104" name="Google Shape;1145;p34">
                <a:extLst>
                  <a:ext uri="{FF2B5EF4-FFF2-40B4-BE49-F238E27FC236}">
                    <a16:creationId xmlns:a16="http://schemas.microsoft.com/office/drawing/2014/main" id="{F85ED842-8DD2-9115-3C91-71DF1C283C9D}"/>
                  </a:ext>
                </a:extLst>
              </p:cNvPr>
              <p:cNvSpPr/>
              <p:nvPr/>
            </p:nvSpPr>
            <p:spPr>
              <a:xfrm>
                <a:off x="1075225" y="1618700"/>
                <a:ext cx="1124700" cy="1124700"/>
              </a:xfrm>
              <a:prstGeom prst="ellipse">
                <a:avLst/>
              </a:prstGeom>
              <a:solidFill>
                <a:srgbClr val="DB4A44"/>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3067" kern="0">
                    <a:solidFill>
                      <a:srgbClr val="FFFFFF"/>
                    </a:solidFill>
                    <a:latin typeface="Times New Roman" panose="02020603050405020304" pitchFamily="18" charset="0"/>
                    <a:ea typeface="Grandstander SemiBold"/>
                    <a:cs typeface="Times New Roman" panose="02020603050405020304" pitchFamily="18" charset="0"/>
                    <a:sym typeface="Grandstander SemiBold"/>
                  </a:rPr>
                  <a:t>E</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146;p34">
                <a:extLst>
                  <a:ext uri="{FF2B5EF4-FFF2-40B4-BE49-F238E27FC236}">
                    <a16:creationId xmlns:a16="http://schemas.microsoft.com/office/drawing/2014/main" id="{22AA3AD7-E18C-F204-E9FC-AF5E9A6598E9}"/>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103" name="Google Shape;1147;p34">
              <a:extLst>
                <a:ext uri="{FF2B5EF4-FFF2-40B4-BE49-F238E27FC236}">
                  <a16:creationId xmlns:a16="http://schemas.microsoft.com/office/drawing/2014/main" id="{F7624BF6-8534-1863-2E97-5883668F0E5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sp>
        <p:nvSpPr>
          <p:cNvPr id="106" name="TextBox 105">
            <a:extLst>
              <a:ext uri="{FF2B5EF4-FFF2-40B4-BE49-F238E27FC236}">
                <a16:creationId xmlns:a16="http://schemas.microsoft.com/office/drawing/2014/main" id="{61291EFF-4E72-3E2B-2045-C8D478A5FA2D}"/>
              </a:ext>
            </a:extLst>
          </p:cNvPr>
          <p:cNvSpPr txBox="1"/>
          <p:nvPr/>
        </p:nvSpPr>
        <p:spPr>
          <a:xfrm>
            <a:off x="924558" y="1395661"/>
            <a:ext cx="3624687"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Dấu chấm lửng thể hiện còn nhiều sự vật, hiện tượng tương tự chưa liệt kê hết</a:t>
            </a:r>
            <a:endParaRPr lang="en-US" sz="2000"/>
          </a:p>
        </p:txBody>
      </p:sp>
      <p:sp>
        <p:nvSpPr>
          <p:cNvPr id="107" name="TextBox 106">
            <a:extLst>
              <a:ext uri="{FF2B5EF4-FFF2-40B4-BE49-F238E27FC236}">
                <a16:creationId xmlns:a16="http://schemas.microsoft.com/office/drawing/2014/main" id="{D48EAD03-1506-21E2-8016-F7A24A602DC4}"/>
              </a:ext>
            </a:extLst>
          </p:cNvPr>
          <p:cNvSpPr txBox="1"/>
          <p:nvPr/>
        </p:nvSpPr>
        <p:spPr>
          <a:xfrm>
            <a:off x="867381" y="2951921"/>
            <a:ext cx="3624687"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Dấu chấm lửng tỏ ý còn nhiều sự vật, hiện tượng chưa liệt kê hết</a:t>
            </a:r>
            <a:endParaRPr lang="en-US">
              <a:effectLst/>
              <a:latin typeface=".VnTime"/>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C4F076E0-5E83-9778-297C-58124F04BE95}"/>
              </a:ext>
            </a:extLst>
          </p:cNvPr>
          <p:cNvSpPr txBox="1"/>
          <p:nvPr/>
        </p:nvSpPr>
        <p:spPr>
          <a:xfrm>
            <a:off x="1299667" y="4429679"/>
            <a:ext cx="3188427"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Dấu chấm lửng thể hiện chỗ lời nói bỏ dở, ngập ngừng, ngắt quãng</a:t>
            </a:r>
            <a:endParaRPr lang="en-US">
              <a:effectLst/>
              <a:latin typeface=".VnTime"/>
              <a:ea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FD9AB944-0329-B2C6-4F17-0D0BEA3E617C}"/>
              </a:ext>
            </a:extLst>
          </p:cNvPr>
          <p:cNvSpPr txBox="1"/>
          <p:nvPr/>
        </p:nvSpPr>
        <p:spPr>
          <a:xfrm>
            <a:off x="7477005" y="1233137"/>
            <a:ext cx="3679082"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Dấu chấm lửng thể hiện còn nhiều sự vật, hiện tượng tương tự chưa liệt kê hết</a:t>
            </a:r>
            <a:endParaRPr lang="en-US">
              <a:effectLst/>
              <a:latin typeface=".VnTime"/>
              <a:ea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15CD5834-D56C-D5E4-31F8-1E4F0A87F130}"/>
              </a:ext>
            </a:extLst>
          </p:cNvPr>
          <p:cNvSpPr txBox="1"/>
          <p:nvPr/>
        </p:nvSpPr>
        <p:spPr>
          <a:xfrm>
            <a:off x="7563919" y="2854866"/>
            <a:ext cx="3679082"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Dấu chấm lửng biểu thị sự kéo dài của âm thanh gà gáy</a:t>
            </a:r>
            <a:endParaRPr lang="en-US">
              <a:effectLst/>
              <a:latin typeface=".VnTime"/>
              <a:ea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03C53328-5A0E-12D5-EBD5-FA67ECD6A407}"/>
              </a:ext>
            </a:extLst>
          </p:cNvPr>
          <p:cNvSpPr txBox="1"/>
          <p:nvPr/>
        </p:nvSpPr>
        <p:spPr>
          <a:xfrm>
            <a:off x="7477005" y="4351877"/>
            <a:ext cx="3793192"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Dấu chấm lửng thể hiện chỗ lời nói bỏ dở, ngập ngừng, ngắt quãng</a:t>
            </a:r>
            <a:endParaRPr lang="en-US">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4269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750" fill="hold"/>
                                        <p:tgtEl>
                                          <p:spTgt spid="55"/>
                                        </p:tgtEl>
                                        <p:attrNameLst>
                                          <p:attrName>ppt_w</p:attrName>
                                        </p:attrNameLst>
                                      </p:cBhvr>
                                      <p:tavLst>
                                        <p:tav tm="0">
                                          <p:val>
                                            <p:fltVal val="0"/>
                                          </p:val>
                                        </p:tav>
                                        <p:tav tm="100000">
                                          <p:val>
                                            <p:strVal val="#ppt_w"/>
                                          </p:val>
                                        </p:tav>
                                      </p:tavLst>
                                    </p:anim>
                                    <p:anim calcmode="lin" valueType="num">
                                      <p:cBhvr>
                                        <p:cTn id="33" dur="750" fill="hold"/>
                                        <p:tgtEl>
                                          <p:spTgt spid="55"/>
                                        </p:tgtEl>
                                        <p:attrNameLst>
                                          <p:attrName>ppt_h</p:attrName>
                                        </p:attrNameLst>
                                      </p:cBhvr>
                                      <p:tavLst>
                                        <p:tav tm="0">
                                          <p:val>
                                            <p:fltVal val="0"/>
                                          </p:val>
                                        </p:tav>
                                        <p:tav tm="100000">
                                          <p:val>
                                            <p:strVal val="#ppt_h"/>
                                          </p:val>
                                        </p:tav>
                                      </p:tavLst>
                                    </p:anim>
                                    <p:animEffect transition="in" filter="fade">
                                      <p:cBhvr>
                                        <p:cTn id="34"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873721"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418535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2. Bài tập 2</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497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2648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9">
            <a:extLst>
              <a:ext uri="{FF2B5EF4-FFF2-40B4-BE49-F238E27FC236}">
                <a16:creationId xmlns:a16="http://schemas.microsoft.com/office/drawing/2014/main" id="{0D733A9C-D863-D58C-B08A-5EABF8745384}"/>
              </a:ext>
            </a:extLst>
          </p:cNvPr>
          <p:cNvSpPr txBox="1"/>
          <p:nvPr/>
        </p:nvSpPr>
        <p:spPr>
          <a:xfrm>
            <a:off x="2128237" y="790571"/>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2. Bài tập 2</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1" name="图片 16">
            <a:extLst>
              <a:ext uri="{FF2B5EF4-FFF2-40B4-BE49-F238E27FC236}">
                <a16:creationId xmlns:a16="http://schemas.microsoft.com/office/drawing/2014/main"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pSp>
        <p:nvGrpSpPr>
          <p:cNvPr id="35" name="组合 24">
            <a:extLst>
              <a:ext uri="{FF2B5EF4-FFF2-40B4-BE49-F238E27FC236}">
                <a16:creationId xmlns:a16="http://schemas.microsoft.com/office/drawing/2014/main" id="{6096257A-F64D-BE76-B5D4-47F193A34233}"/>
              </a:ext>
            </a:extLst>
          </p:cNvPr>
          <p:cNvGrpSpPr/>
          <p:nvPr/>
        </p:nvGrpSpPr>
        <p:grpSpPr>
          <a:xfrm>
            <a:off x="1348108" y="1787949"/>
            <a:ext cx="2710506" cy="2592373"/>
            <a:chOff x="834836" y="1602709"/>
            <a:chExt cx="3657600" cy="3448050"/>
          </a:xfrm>
        </p:grpSpPr>
        <p:grpSp>
          <p:nvGrpSpPr>
            <p:cNvPr id="36" name="组合 3">
              <a:extLst>
                <a:ext uri="{FF2B5EF4-FFF2-40B4-BE49-F238E27FC236}">
                  <a16:creationId xmlns:a16="http://schemas.microsoft.com/office/drawing/2014/main" id="{3ECF4F71-33FA-760A-064D-97812E650B88}"/>
                </a:ext>
              </a:extLst>
            </p:cNvPr>
            <p:cNvGrpSpPr/>
            <p:nvPr/>
          </p:nvGrpSpPr>
          <p:grpSpPr>
            <a:xfrm>
              <a:off x="834836" y="1602709"/>
              <a:ext cx="3657600" cy="3448050"/>
              <a:chOff x="2052318" y="2533650"/>
              <a:chExt cx="3657600" cy="3448050"/>
            </a:xfrm>
          </p:grpSpPr>
          <p:sp>
            <p:nvSpPr>
              <p:cNvPr id="42" name="泪滴形 4">
                <a:extLst>
                  <a:ext uri="{FF2B5EF4-FFF2-40B4-BE49-F238E27FC236}">
                    <a16:creationId xmlns:a16="http://schemas.microsoft.com/office/drawing/2014/main" id="{18E174D5-F674-9F84-CC15-C45F32544EBA}"/>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泪滴形 5">
                <a:extLst>
                  <a:ext uri="{FF2B5EF4-FFF2-40B4-BE49-F238E27FC236}">
                    <a16:creationId xmlns:a16="http://schemas.microsoft.com/office/drawing/2014/main" id="{AD8C92E2-24D7-EB2B-6536-1132151B0A0D}"/>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7" name="组合 10">
              <a:extLst>
                <a:ext uri="{FF2B5EF4-FFF2-40B4-BE49-F238E27FC236}">
                  <a16:creationId xmlns:a16="http://schemas.microsoft.com/office/drawing/2014/main" id="{D44EFEAB-2AC2-B00C-BAA1-D2893F34B9FD}"/>
                </a:ext>
              </a:extLst>
            </p:cNvPr>
            <p:cNvGrpSpPr/>
            <p:nvPr/>
          </p:nvGrpSpPr>
          <p:grpSpPr>
            <a:xfrm>
              <a:off x="1082486" y="1850359"/>
              <a:ext cx="2997998" cy="2788023"/>
              <a:chOff x="5234165" y="2193740"/>
              <a:chExt cx="2997998" cy="2788023"/>
            </a:xfrm>
          </p:grpSpPr>
          <p:sp>
            <p:nvSpPr>
              <p:cNvPr id="39" name="任意多边形: 形状 6">
                <a:extLst>
                  <a:ext uri="{FF2B5EF4-FFF2-40B4-BE49-F238E27FC236}">
                    <a16:creationId xmlns:a16="http://schemas.microsoft.com/office/drawing/2014/main" id="{B7BC53F9-DEA9-FE1F-83E1-6A533B508049}"/>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任意多边形: 形状 7">
                <a:extLst>
                  <a:ext uri="{FF2B5EF4-FFF2-40B4-BE49-F238E27FC236}">
                    <a16:creationId xmlns:a16="http://schemas.microsoft.com/office/drawing/2014/main" id="{BF8C7F67-4D52-B730-7FE2-8DFE5801E8F5}"/>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任意多边形: 形状 8">
                <a:extLst>
                  <a:ext uri="{FF2B5EF4-FFF2-40B4-BE49-F238E27FC236}">
                    <a16:creationId xmlns:a16="http://schemas.microsoft.com/office/drawing/2014/main" id="{0DE0BAF0-F66F-DBE4-C3AD-70F589488225}"/>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8" name="文本框 9">
              <a:extLst>
                <a:ext uri="{FF2B5EF4-FFF2-40B4-BE49-F238E27FC236}">
                  <a16:creationId xmlns:a16="http://schemas.microsoft.com/office/drawing/2014/main" id="{B9FCE470-F2E0-3568-3615-09887C90C257}"/>
                </a:ext>
              </a:extLst>
            </p:cNvPr>
            <p:cNvSpPr txBox="1"/>
            <p:nvPr/>
          </p:nvSpPr>
          <p:spPr>
            <a:xfrm>
              <a:off x="1124441" y="2337686"/>
              <a:ext cx="2852302" cy="2169639"/>
            </a:xfrm>
            <a:prstGeom prst="rect">
              <a:avLst/>
            </a:prstGeom>
            <a:noFill/>
          </p:spPr>
          <p:txBody>
            <a:bodyPr vert="horz" wrap="square" rtlCol="0">
              <a:spAutoFit/>
            </a:bodyPr>
            <a:lstStyle/>
            <a:p>
              <a:pPr algn="ct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Dấu chấm lửng thể hiện lời nói bỏ dở, ngập ngừng của Chiên con khi bị sói bắt nạt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44" name="组合 23">
            <a:extLst>
              <a:ext uri="{FF2B5EF4-FFF2-40B4-BE49-F238E27FC236}">
                <a16:creationId xmlns:a16="http://schemas.microsoft.com/office/drawing/2014/main" id="{C95D8B2B-AC9F-1DCB-A824-26C59BEA5040}"/>
              </a:ext>
            </a:extLst>
          </p:cNvPr>
          <p:cNvGrpSpPr/>
          <p:nvPr/>
        </p:nvGrpSpPr>
        <p:grpSpPr>
          <a:xfrm>
            <a:off x="8053062" y="841449"/>
            <a:ext cx="2627170" cy="2587551"/>
            <a:chOff x="7460470" y="2161478"/>
            <a:chExt cx="3657600" cy="3562129"/>
          </a:xfrm>
        </p:grpSpPr>
        <p:grpSp>
          <p:nvGrpSpPr>
            <p:cNvPr id="47" name="组合 11">
              <a:extLst>
                <a:ext uri="{FF2B5EF4-FFF2-40B4-BE49-F238E27FC236}">
                  <a16:creationId xmlns:a16="http://schemas.microsoft.com/office/drawing/2014/main" id="{3AA4C239-47A9-74D9-EF41-CEB6E64B0895}"/>
                </a:ext>
              </a:extLst>
            </p:cNvPr>
            <p:cNvGrpSpPr/>
            <p:nvPr/>
          </p:nvGrpSpPr>
          <p:grpSpPr>
            <a:xfrm>
              <a:off x="7460470" y="2275557"/>
              <a:ext cx="3657600" cy="3448050"/>
              <a:chOff x="2052318" y="2533650"/>
              <a:chExt cx="3657600" cy="3448050"/>
            </a:xfrm>
          </p:grpSpPr>
          <p:sp>
            <p:nvSpPr>
              <p:cNvPr id="53" name="泪滴形 4">
                <a:extLst>
                  <a:ext uri="{FF2B5EF4-FFF2-40B4-BE49-F238E27FC236}">
                    <a16:creationId xmlns:a16="http://schemas.microsoft.com/office/drawing/2014/main" id="{3F97C166-7540-8424-92DB-17028DDEFE51}"/>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4" name="泪滴形 5">
                <a:extLst>
                  <a:ext uri="{FF2B5EF4-FFF2-40B4-BE49-F238E27FC236}">
                    <a16:creationId xmlns:a16="http://schemas.microsoft.com/office/drawing/2014/main" id="{46A63B30-7DD6-CE89-6BE5-CDEB703844DC}"/>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8" name="组合 14">
              <a:extLst>
                <a:ext uri="{FF2B5EF4-FFF2-40B4-BE49-F238E27FC236}">
                  <a16:creationId xmlns:a16="http://schemas.microsoft.com/office/drawing/2014/main" id="{6B5330D1-B177-CDF3-0DDD-4829014BE529}"/>
                </a:ext>
              </a:extLst>
            </p:cNvPr>
            <p:cNvGrpSpPr/>
            <p:nvPr/>
          </p:nvGrpSpPr>
          <p:grpSpPr>
            <a:xfrm>
              <a:off x="8333697" y="2161478"/>
              <a:ext cx="2172017" cy="3370316"/>
              <a:chOff x="5859742" y="1832011"/>
              <a:chExt cx="2172017" cy="3370316"/>
            </a:xfrm>
          </p:grpSpPr>
          <p:sp>
            <p:nvSpPr>
              <p:cNvPr id="50" name="任意多边形: 形状 15">
                <a:extLst>
                  <a:ext uri="{FF2B5EF4-FFF2-40B4-BE49-F238E27FC236}">
                    <a16:creationId xmlns:a16="http://schemas.microsoft.com/office/drawing/2014/main" id="{D04FF12E-9B5A-976D-65EB-470F8677CD2A}"/>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任意多边形: 形状 16">
                <a:extLst>
                  <a:ext uri="{FF2B5EF4-FFF2-40B4-BE49-F238E27FC236}">
                    <a16:creationId xmlns:a16="http://schemas.microsoft.com/office/drawing/2014/main" id="{A4793795-F0E7-7E3D-AEBA-11AFE8B4A1C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任意多边形: 形状 17">
                <a:extLst>
                  <a:ext uri="{FF2B5EF4-FFF2-40B4-BE49-F238E27FC236}">
                    <a16:creationId xmlns:a16="http://schemas.microsoft.com/office/drawing/2014/main" id="{31DB8F81-D292-5D02-87A0-AF0193693A2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9" name="文本框 18">
              <a:extLst>
                <a:ext uri="{FF2B5EF4-FFF2-40B4-BE49-F238E27FC236}">
                  <a16:creationId xmlns:a16="http://schemas.microsoft.com/office/drawing/2014/main" id="{E041A341-B41A-63CB-F979-BB76701496B2}"/>
                </a:ext>
              </a:extLst>
            </p:cNvPr>
            <p:cNvSpPr txBox="1"/>
            <p:nvPr/>
          </p:nvSpPr>
          <p:spPr>
            <a:xfrm>
              <a:off x="7708121" y="2973257"/>
              <a:ext cx="3096588" cy="2245599"/>
            </a:xfrm>
            <a:prstGeom prst="rect">
              <a:avLst/>
            </a:prstGeom>
            <a:noFill/>
          </p:spPr>
          <p:txBody>
            <a:bodyPr vert="horz"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Dấu chấm lửng thể hiện  còn nhiều sự vật, hiện tượng tương tự chưa liệt kê hết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56" name="图片 2">
            <a:extLst>
              <a:ext uri="{FF2B5EF4-FFF2-40B4-BE49-F238E27FC236}">
                <a16:creationId xmlns:a16="http://schemas.microsoft.com/office/drawing/2014/main" id="{F1E6D241-2903-8CCB-E24B-DD53A1A352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48720" y="1873128"/>
            <a:ext cx="3867342" cy="3471927"/>
          </a:xfrm>
          <a:prstGeom prst="rect">
            <a:avLst/>
          </a:prstGeom>
        </p:spPr>
      </p:pic>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750" fill="hold"/>
                                        <p:tgtEl>
                                          <p:spTgt spid="35"/>
                                        </p:tgtEl>
                                        <p:attrNameLst>
                                          <p:attrName>ppt_w</p:attrName>
                                        </p:attrNameLst>
                                      </p:cBhvr>
                                      <p:tavLst>
                                        <p:tav tm="0">
                                          <p:val>
                                            <p:fltVal val="0"/>
                                          </p:val>
                                        </p:tav>
                                        <p:tav tm="100000">
                                          <p:val>
                                            <p:strVal val="#ppt_w"/>
                                          </p:val>
                                        </p:tav>
                                      </p:tavLst>
                                    </p:anim>
                                    <p:anim calcmode="lin" valueType="num">
                                      <p:cBhvr>
                                        <p:cTn id="46" dur="75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750" fill="hold"/>
                                        <p:tgtEl>
                                          <p:spTgt spid="44"/>
                                        </p:tgtEl>
                                        <p:attrNameLst>
                                          <p:attrName>ppt_w</p:attrName>
                                        </p:attrNameLst>
                                      </p:cBhvr>
                                      <p:tavLst>
                                        <p:tav tm="0">
                                          <p:val>
                                            <p:fltVal val="0"/>
                                          </p:val>
                                        </p:tav>
                                        <p:tav tm="100000">
                                          <p:val>
                                            <p:strVal val="#ppt_w"/>
                                          </p:val>
                                        </p:tav>
                                      </p:tavLst>
                                    </p:anim>
                                    <p:anim calcmode="lin" valueType="num">
                                      <p:cBhvr>
                                        <p:cTn id="52" dur="750" fill="hold"/>
                                        <p:tgtEl>
                                          <p:spTgt spid="44"/>
                                        </p:tgtEl>
                                        <p:attrNameLst>
                                          <p:attrName>ppt_h</p:attrName>
                                        </p:attrNameLst>
                                      </p:cBhvr>
                                      <p:tavLst>
                                        <p:tav tm="0">
                                          <p:val>
                                            <p:strVal val="#ppt_h"/>
                                          </p:val>
                                        </p:tav>
                                        <p:tav tm="100000">
                                          <p:val>
                                            <p:strVal val="#ppt_h"/>
                                          </p:val>
                                        </p:tav>
                                      </p:tavLst>
                                    </p:anim>
                                  </p:childTnLst>
                                </p:cTn>
                              </p:par>
                            </p:childTnLst>
                          </p:cTn>
                        </p:par>
                        <p:par>
                          <p:cTn id="53" fill="hold">
                            <p:stCondLst>
                              <p:cond delay="750"/>
                            </p:stCondLst>
                            <p:childTnLst>
                              <p:par>
                                <p:cTn id="54" presetID="22" presetClass="entr" presetSubtype="4"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down)">
                                      <p:cBhvr>
                                        <p:cTn id="56"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873721"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418535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3. Bài tập 3</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0480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2648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9">
            <a:extLst>
              <a:ext uri="{FF2B5EF4-FFF2-40B4-BE49-F238E27FC236}">
                <a16:creationId xmlns:a16="http://schemas.microsoft.com/office/drawing/2014/main" id="{0D733A9C-D863-D58C-B08A-5EABF8745384}"/>
              </a:ext>
            </a:extLst>
          </p:cNvPr>
          <p:cNvSpPr txBox="1"/>
          <p:nvPr/>
        </p:nvSpPr>
        <p:spPr>
          <a:xfrm>
            <a:off x="2128237" y="790571"/>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3. Bài tập 3</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1" name="图片 16">
            <a:extLst>
              <a:ext uri="{FF2B5EF4-FFF2-40B4-BE49-F238E27FC236}">
                <a16:creationId xmlns:a16="http://schemas.microsoft.com/office/drawing/2014/main"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aphicFrame>
        <p:nvGraphicFramePr>
          <p:cNvPr id="2" name="Table 1">
            <a:extLst>
              <a:ext uri="{FF2B5EF4-FFF2-40B4-BE49-F238E27FC236}">
                <a16:creationId xmlns:a16="http://schemas.microsoft.com/office/drawing/2014/main" id="{79A78FE3-E2DB-05E6-2C2B-B9C709A03FCC}"/>
              </a:ext>
            </a:extLst>
          </p:cNvPr>
          <p:cNvGraphicFramePr>
            <a:graphicFrameLocks noGrp="1"/>
          </p:cNvGraphicFramePr>
          <p:nvPr>
            <p:extLst>
              <p:ext uri="{D42A27DB-BD31-4B8C-83A1-F6EECF244321}">
                <p14:modId xmlns:p14="http://schemas.microsoft.com/office/powerpoint/2010/main" val="1781181307"/>
              </p:ext>
            </p:extLst>
          </p:nvPr>
        </p:nvGraphicFramePr>
        <p:xfrm>
          <a:off x="2128237" y="1716328"/>
          <a:ext cx="7667379" cy="3353575"/>
        </p:xfrm>
        <a:graphic>
          <a:graphicData uri="http://schemas.openxmlformats.org/drawingml/2006/table">
            <a:tbl>
              <a:tblPr firstRow="1" firstCol="1" bandRow="1">
                <a:tableStyleId>{21E4AEA4-8DFA-4A89-87EB-49C32662AFE0}</a:tableStyleId>
              </a:tblPr>
              <a:tblGrid>
                <a:gridCol w="1242382">
                  <a:extLst>
                    <a:ext uri="{9D8B030D-6E8A-4147-A177-3AD203B41FA5}">
                      <a16:colId xmlns:a16="http://schemas.microsoft.com/office/drawing/2014/main" val="2727578983"/>
                    </a:ext>
                  </a:extLst>
                </a:gridCol>
                <a:gridCol w="1824176">
                  <a:extLst>
                    <a:ext uri="{9D8B030D-6E8A-4147-A177-3AD203B41FA5}">
                      <a16:colId xmlns:a16="http://schemas.microsoft.com/office/drawing/2014/main" val="2506721174"/>
                    </a:ext>
                  </a:extLst>
                </a:gridCol>
                <a:gridCol w="1533279">
                  <a:extLst>
                    <a:ext uri="{9D8B030D-6E8A-4147-A177-3AD203B41FA5}">
                      <a16:colId xmlns:a16="http://schemas.microsoft.com/office/drawing/2014/main" val="401254209"/>
                    </a:ext>
                  </a:extLst>
                </a:gridCol>
                <a:gridCol w="1533279">
                  <a:extLst>
                    <a:ext uri="{9D8B030D-6E8A-4147-A177-3AD203B41FA5}">
                      <a16:colId xmlns:a16="http://schemas.microsoft.com/office/drawing/2014/main" val="2771727051"/>
                    </a:ext>
                  </a:extLst>
                </a:gridCol>
                <a:gridCol w="1534263">
                  <a:extLst>
                    <a:ext uri="{9D8B030D-6E8A-4147-A177-3AD203B41FA5}">
                      <a16:colId xmlns:a16="http://schemas.microsoft.com/office/drawing/2014/main" val="3756570270"/>
                    </a:ext>
                  </a:extLst>
                </a:gridCol>
              </a:tblGrid>
              <a:tr h="741819">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a1</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a2</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b1</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b2</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485691"/>
                  </a:ext>
                </a:extLst>
              </a:tr>
              <a:tr h="1312550">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Điểm tương đồng</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60142322"/>
                  </a:ext>
                </a:extLst>
              </a:tr>
              <a:tr h="741819">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Khác biệt</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96848"/>
                  </a:ext>
                </a:extLst>
              </a:tr>
            </a:tbl>
          </a:graphicData>
        </a:graphic>
      </p:graphicFrame>
    </p:spTree>
    <p:extLst>
      <p:ext uri="{BB962C8B-B14F-4D97-AF65-F5344CB8AC3E}">
        <p14:creationId xmlns:p14="http://schemas.microsoft.com/office/powerpoint/2010/main" val="33498158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60612" y="-1227312"/>
            <a:ext cx="14200093" cy="7995477"/>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9">
            <a:extLst>
              <a:ext uri="{FF2B5EF4-FFF2-40B4-BE49-F238E27FC236}">
                <a16:creationId xmlns:a16="http://schemas.microsoft.com/office/drawing/2014/main" id="{0D733A9C-D863-D58C-B08A-5EABF8745384}"/>
              </a:ext>
            </a:extLst>
          </p:cNvPr>
          <p:cNvSpPr txBox="1"/>
          <p:nvPr/>
        </p:nvSpPr>
        <p:spPr>
          <a:xfrm>
            <a:off x="1485966" y="450174"/>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3. Bài tập 3</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1" name="图片 16">
            <a:extLst>
              <a:ext uri="{FF2B5EF4-FFF2-40B4-BE49-F238E27FC236}">
                <a16:creationId xmlns:a16="http://schemas.microsoft.com/office/drawing/2014/main"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799" y="208899"/>
            <a:ext cx="860864" cy="1016101"/>
          </a:xfrm>
          <a:prstGeom prst="rect">
            <a:avLst/>
          </a:prstGeom>
        </p:spPr>
      </p:pic>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aphicFrame>
        <p:nvGraphicFramePr>
          <p:cNvPr id="3" name="Table 2">
            <a:extLst>
              <a:ext uri="{FF2B5EF4-FFF2-40B4-BE49-F238E27FC236}">
                <a16:creationId xmlns:a16="http://schemas.microsoft.com/office/drawing/2014/main" id="{0B125285-82F4-76DB-F8A0-9155CDF1ED69}"/>
              </a:ext>
            </a:extLst>
          </p:cNvPr>
          <p:cNvGraphicFramePr>
            <a:graphicFrameLocks noGrp="1"/>
          </p:cNvGraphicFramePr>
          <p:nvPr>
            <p:extLst>
              <p:ext uri="{D42A27DB-BD31-4B8C-83A1-F6EECF244321}">
                <p14:modId xmlns:p14="http://schemas.microsoft.com/office/powerpoint/2010/main" val="3752578011"/>
              </p:ext>
            </p:extLst>
          </p:nvPr>
        </p:nvGraphicFramePr>
        <p:xfrm>
          <a:off x="1094301" y="1198883"/>
          <a:ext cx="9955384" cy="4407600"/>
        </p:xfrm>
        <a:graphic>
          <a:graphicData uri="http://schemas.openxmlformats.org/drawingml/2006/table">
            <a:tbl>
              <a:tblPr firstRow="1" firstCol="1" bandRow="1">
                <a:tableStyleId>{21E4AEA4-8DFA-4A89-87EB-49C32662AFE0}</a:tableStyleId>
              </a:tblPr>
              <a:tblGrid>
                <a:gridCol w="1990822">
                  <a:extLst>
                    <a:ext uri="{9D8B030D-6E8A-4147-A177-3AD203B41FA5}">
                      <a16:colId xmlns:a16="http://schemas.microsoft.com/office/drawing/2014/main" val="915228593"/>
                    </a:ext>
                  </a:extLst>
                </a:gridCol>
                <a:gridCol w="877181">
                  <a:extLst>
                    <a:ext uri="{9D8B030D-6E8A-4147-A177-3AD203B41FA5}">
                      <a16:colId xmlns:a16="http://schemas.microsoft.com/office/drawing/2014/main" val="1450849878"/>
                    </a:ext>
                  </a:extLst>
                </a:gridCol>
                <a:gridCol w="1113640">
                  <a:extLst>
                    <a:ext uri="{9D8B030D-6E8A-4147-A177-3AD203B41FA5}">
                      <a16:colId xmlns:a16="http://schemas.microsoft.com/office/drawing/2014/main" val="2616810028"/>
                    </a:ext>
                  </a:extLst>
                </a:gridCol>
                <a:gridCol w="2202086">
                  <a:extLst>
                    <a:ext uri="{9D8B030D-6E8A-4147-A177-3AD203B41FA5}">
                      <a16:colId xmlns:a16="http://schemas.microsoft.com/office/drawing/2014/main" val="598230212"/>
                    </a:ext>
                  </a:extLst>
                </a:gridCol>
                <a:gridCol w="1290695">
                  <a:extLst>
                    <a:ext uri="{9D8B030D-6E8A-4147-A177-3AD203B41FA5}">
                      <a16:colId xmlns:a16="http://schemas.microsoft.com/office/drawing/2014/main" val="2788727596"/>
                    </a:ext>
                  </a:extLst>
                </a:gridCol>
                <a:gridCol w="2480960">
                  <a:extLst>
                    <a:ext uri="{9D8B030D-6E8A-4147-A177-3AD203B41FA5}">
                      <a16:colId xmlns:a16="http://schemas.microsoft.com/office/drawing/2014/main" val="2754849790"/>
                    </a:ext>
                  </a:extLst>
                </a:gridCol>
              </a:tblGrid>
              <a:tr h="0">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a1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just">
                        <a:lnSpc>
                          <a:spcPct val="150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a2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803782"/>
                  </a:ext>
                </a:extLst>
              </a:tr>
              <a:tr h="0">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Điểm tương đồng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3">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Nói về sự kiêu ngạo, huênh hoang của chú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Nói về sự thật hiển nhiên của bầu trời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29374117"/>
                  </a:ext>
                </a:extLst>
              </a:tr>
              <a:tr h="0">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Khác biệt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Cách diễn đạt trần thuật liền mạch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Dấu chấm lửng làm giãn nhịp điệu câu văn, chuẩn bị cho sự xuất hiện của một từ ngữ biểu thị nội dung châm biếm về sự ảo tưởng của ếch, khi coi mình là “chúa tể”.</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Dấu chấm lửng làm giãn nhịp điệu câu văn, chuẩn bị cho sự xuất hiện của một từ ngữ biểu thị nội dung châm biếmvề sự ảo tưởng của ếch, khi coi mình là “chúa tể”.</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Cách diễn đạt trần thuật liền mạch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Dấu chấm lửng làm giãn nhịp câu văn, tạo nên sự bất ngờ, gây hứng thú cho người đọc về một sự thật hiển nhiên “bầu trời vẫn là bầu trời”.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7046394"/>
                  </a:ext>
                </a:extLst>
              </a:tr>
            </a:tbl>
          </a:graphicData>
        </a:graphic>
      </p:graphicFrame>
    </p:spTree>
    <p:extLst>
      <p:ext uri="{BB962C8B-B14F-4D97-AF65-F5344CB8AC3E}">
        <p14:creationId xmlns:p14="http://schemas.microsoft.com/office/powerpoint/2010/main" val="4021438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873721"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418535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4. Bài tập 4</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8623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803957" y="1517084"/>
            <a:ext cx="2266710" cy="2266710"/>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5027280" y="1517084"/>
            <a:ext cx="2266710" cy="2266710"/>
            <a:chOff x="1702175" y="1432518"/>
            <a:chExt cx="2086949" cy="2086949"/>
          </a:xfrm>
        </p:grpSpPr>
        <p:sp>
          <p:nvSpPr>
            <p:cNvPr id="47"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209796" y="1517084"/>
            <a:ext cx="2266710" cy="2266710"/>
            <a:chOff x="1702175" y="1432518"/>
            <a:chExt cx="2086949" cy="2086949"/>
          </a:xfrm>
        </p:grpSpPr>
        <p:sp>
          <p:nvSpPr>
            <p:cNvPr id="50" name="泪滴形 49"/>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id="{BA470F2E-80F2-4DE8-81CE-707F27B30EC4}"/>
              </a:ext>
            </a:extLst>
          </p:cNvPr>
          <p:cNvSpPr/>
          <p:nvPr/>
        </p:nvSpPr>
        <p:spPr>
          <a:xfrm>
            <a:off x="1892394" y="2013147"/>
            <a:ext cx="2079379" cy="1160457"/>
          </a:xfrm>
          <a:prstGeom prst="rect">
            <a:avLst/>
          </a:prstGeom>
        </p:spPr>
        <p:txBody>
          <a:bodyPr wrap="square">
            <a:noAutofit/>
          </a:bodyPr>
          <a:lstStyle/>
          <a:p>
            <a:pPr algn="ctr"/>
            <a:r>
              <a:rPr lang="en-US" sz="2400">
                <a:latin typeface="Times New Roman" panose="02020603050405020304" pitchFamily="18" charset="0"/>
                <a:cs typeface="Times New Roman" panose="02020603050405020304" pitchFamily="18" charset="0"/>
              </a:rPr>
              <a:t>Dấu chấm lửng đầu tiên: biểu thị lời trích dẫn bị lược bớt.</a:t>
            </a:r>
          </a:p>
          <a:p>
            <a:pPr algn="ctr"/>
            <a:endParaRPr lang="en-US" sz="320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5211174" y="1959141"/>
            <a:ext cx="1888466" cy="1160457"/>
          </a:xfrm>
          <a:prstGeom prst="rect">
            <a:avLst/>
          </a:prstGeom>
        </p:spPr>
        <p:txBody>
          <a:bodyPr wrap="square">
            <a:noAutofit/>
          </a:bodyPr>
          <a:lstStyle/>
          <a:p>
            <a:pPr algn="ctr">
              <a:buClr>
                <a:schemeClr val="tx1">
                  <a:lumMod val="50000"/>
                  <a:lumOff val="50000"/>
                </a:schemeClr>
              </a:buClr>
            </a:pPr>
            <a:r>
              <a:rPr lang="en-US" sz="2400">
                <a:latin typeface="Times New Roman" panose="02020603050405020304" pitchFamily="18" charset="0"/>
                <a:cs typeface="Times New Roman" panose="02020603050405020304" pitchFamily="18" charset="0"/>
              </a:rPr>
              <a:t>Dấu chấm lửng thử hai: Thể hiện chỗ lời nói bị bỏ dở</a:t>
            </a:r>
          </a:p>
          <a:p>
            <a:pPr algn="ctr">
              <a:buClr>
                <a:schemeClr val="tx1">
                  <a:lumMod val="50000"/>
                  <a:lumOff val="50000"/>
                </a:schemeClr>
              </a:buClr>
            </a:pPr>
            <a:br>
              <a:rPr lang="zh-CN" altLang="en-US" sz="2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矩形 59">
            <a:extLst>
              <a:ext uri="{FF2B5EF4-FFF2-40B4-BE49-F238E27FC236}">
                <a16:creationId xmlns:a16="http://schemas.microsoft.com/office/drawing/2014/main" id="{BA470F2E-80F2-4DE8-81CE-707F27B30EC4}"/>
              </a:ext>
            </a:extLst>
          </p:cNvPr>
          <p:cNvSpPr/>
          <p:nvPr/>
        </p:nvSpPr>
        <p:spPr>
          <a:xfrm>
            <a:off x="8423797" y="1596547"/>
            <a:ext cx="1888466" cy="1160457"/>
          </a:xfrm>
          <a:prstGeom prst="rect">
            <a:avLst/>
          </a:prstGeom>
        </p:spPr>
        <p:txBody>
          <a:bodyPr wrap="square">
            <a:noAutofit/>
          </a:bodyPr>
          <a:lstStyle/>
          <a:p>
            <a:pPr algn="ctr">
              <a:buClr>
                <a:schemeClr val="tx1">
                  <a:lumMod val="50000"/>
                  <a:lumOff val="50000"/>
                </a:schemeClr>
              </a:buClr>
            </a:pPr>
            <a:r>
              <a:rPr lang="en-US" sz="2400">
                <a:latin typeface="Times New Roman" panose="02020603050405020304" pitchFamily="18" charset="0"/>
                <a:cs typeface="Times New Roman" panose="02020603050405020304" pitchFamily="18" charset="0"/>
              </a:rPr>
              <a:t>Cả hai dấu chấm lửng đều dùng để biểu thị lời trích dẫn bị lược bớt</a:t>
            </a:r>
            <a:br>
              <a:rPr lang="zh-CN" altLang="en-US" sz="2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2397077" y="3943753"/>
            <a:ext cx="7443807" cy="1013939"/>
            <a:chOff x="2397077" y="3943753"/>
            <a:chExt cx="7443807" cy="1013939"/>
          </a:xfrm>
        </p:grpSpPr>
        <p:cxnSp>
          <p:nvCxnSpPr>
            <p:cNvPr id="38" name="直接连接符 37">
              <a:extLst>
                <a:ext uri="{FF2B5EF4-FFF2-40B4-BE49-F238E27FC236}">
                  <a16:creationId xmlns:a16="http://schemas.microsoft.com/office/drawing/2014/main"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1" name="文本框 19">
            <a:extLst>
              <a:ext uri="{FF2B5EF4-FFF2-40B4-BE49-F238E27FC236}">
                <a16:creationId xmlns:a16="http://schemas.microsoft.com/office/drawing/2014/main" id="{705EF6D6-0221-5AD6-C6F2-7597921AE590}"/>
              </a:ext>
            </a:extLst>
          </p:cNvPr>
          <p:cNvSpPr txBox="1"/>
          <p:nvPr/>
        </p:nvSpPr>
        <p:spPr>
          <a:xfrm>
            <a:off x="2128237" y="790571"/>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4. Bài tập 4</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id="{39FB8DB3-19AC-AE3C-BB53-62825448B8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47" presetClass="entr" presetSubtype="0" fill="hold" nodeType="withEffect">
                                  <p:stCondLst>
                                    <p:cond delay="10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10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750" fill="hold"/>
                                        <p:tgtEl>
                                          <p:spTgt spid="32"/>
                                        </p:tgtEl>
                                        <p:attrNameLst>
                                          <p:attrName>ppt_w</p:attrName>
                                        </p:attrNameLst>
                                      </p:cBhvr>
                                      <p:tavLst>
                                        <p:tav tm="0">
                                          <p:val>
                                            <p:fltVal val="0"/>
                                          </p:val>
                                        </p:tav>
                                        <p:tav tm="100000">
                                          <p:val>
                                            <p:strVal val="#ppt_w"/>
                                          </p:val>
                                        </p:tav>
                                      </p:tavLst>
                                    </p:anim>
                                    <p:anim calcmode="lin" valueType="num">
                                      <p:cBhvr>
                                        <p:cTn id="69" dur="750" fill="hold"/>
                                        <p:tgtEl>
                                          <p:spTgt spid="32"/>
                                        </p:tgtEl>
                                        <p:attrNameLst>
                                          <p:attrName>ppt_h</p:attrName>
                                        </p:attrNameLst>
                                      </p:cBhvr>
                                      <p:tavLst>
                                        <p:tav tm="0">
                                          <p:val>
                                            <p:fltVal val="0"/>
                                          </p:val>
                                        </p:tav>
                                        <p:tav tm="100000">
                                          <p:val>
                                            <p:strVal val="#ppt_h"/>
                                          </p:val>
                                        </p:tav>
                                      </p:tavLst>
                                    </p:anim>
                                    <p:animEffect transition="in" filter="fade">
                                      <p:cBhvr>
                                        <p:cTn id="7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873721"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03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4185350"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luyện tập</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5. Bài tập 5</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6823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31" name="文本框 19">
            <a:extLst>
              <a:ext uri="{FF2B5EF4-FFF2-40B4-BE49-F238E27FC236}">
                <a16:creationId xmlns:a16="http://schemas.microsoft.com/office/drawing/2014/main" id="{705EF6D6-0221-5AD6-C6F2-7597921AE590}"/>
              </a:ext>
            </a:extLst>
          </p:cNvPr>
          <p:cNvSpPr txBox="1"/>
          <p:nvPr/>
        </p:nvSpPr>
        <p:spPr>
          <a:xfrm>
            <a:off x="2128237" y="790571"/>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5. Bài tập 5</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id="{39FB8DB3-19AC-AE3C-BB53-62825448B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pic>
        <p:nvPicPr>
          <p:cNvPr id="33" name="图片 1">
            <a:extLst>
              <a:ext uri="{FF2B5EF4-FFF2-40B4-BE49-F238E27FC236}">
                <a16:creationId xmlns:a16="http://schemas.microsoft.com/office/drawing/2014/main" id="{B0562F65-5790-0DE0-8EBD-511B61CE21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8108" y="2356597"/>
            <a:ext cx="3859058" cy="3108991"/>
          </a:xfrm>
          <a:prstGeom prst="rect">
            <a:avLst/>
          </a:prstGeom>
        </p:spPr>
      </p:pic>
      <p:pic>
        <p:nvPicPr>
          <p:cNvPr id="34" name="图片 11">
            <a:extLst>
              <a:ext uri="{FF2B5EF4-FFF2-40B4-BE49-F238E27FC236}">
                <a16:creationId xmlns:a16="http://schemas.microsoft.com/office/drawing/2014/main" id="{6EFB0CD7-DAB2-2D88-4EB7-D4B50A2993F2}"/>
              </a:ext>
            </a:extLst>
          </p:cNvPr>
          <p:cNvPicPr>
            <a:picLocks noChangeAspect="1"/>
          </p:cNvPicPr>
          <p:nvPr/>
        </p:nvPicPr>
        <p:blipFill>
          <a:blip r:embed="rId15" cstate="print"/>
          <a:stretch>
            <a:fillRect/>
          </a:stretch>
        </p:blipFill>
        <p:spPr>
          <a:xfrm>
            <a:off x="1434453" y="386524"/>
            <a:ext cx="5429250" cy="5429250"/>
          </a:xfrm>
          <a:prstGeom prst="rect">
            <a:avLst/>
          </a:prstGeom>
        </p:spPr>
      </p:pic>
      <p:sp>
        <p:nvSpPr>
          <p:cNvPr id="35" name="矩形 13">
            <a:extLst>
              <a:ext uri="{FF2B5EF4-FFF2-40B4-BE49-F238E27FC236}">
                <a16:creationId xmlns:a16="http://schemas.microsoft.com/office/drawing/2014/main" id="{18E657D6-AF7C-6D25-5984-AC7503247BB0}"/>
              </a:ext>
            </a:extLst>
          </p:cNvPr>
          <p:cNvSpPr/>
          <p:nvPr/>
        </p:nvSpPr>
        <p:spPr>
          <a:xfrm>
            <a:off x="2603948" y="2465517"/>
            <a:ext cx="2841305" cy="1815882"/>
          </a:xfrm>
          <a:prstGeom prst="rect">
            <a:avLst/>
          </a:prstGeom>
        </p:spPr>
        <p:txBody>
          <a:bodyPr wrap="square">
            <a:spAutoFit/>
          </a:bodyPr>
          <a:lstStyle/>
          <a:p>
            <a:pPr algn="ctr"/>
            <a:r>
              <a:rPr lang="en-US" sz="2800">
                <a:latin typeface="Times New Roman" panose="02020603050405020304" pitchFamily="18" charset="0"/>
                <a:cs typeface="Times New Roman" panose="02020603050405020304" pitchFamily="18" charset="0"/>
              </a:rPr>
              <a:t>a. Dấu chấm lửng đầu tiên: biểu thị lời trích dẫn bị lược bớt.</a:t>
            </a:r>
          </a:p>
        </p:txBody>
      </p:sp>
    </p:spTree>
    <p:extLst>
      <p:ext uri="{BB962C8B-B14F-4D97-AF65-F5344CB8AC3E}">
        <p14:creationId xmlns:p14="http://schemas.microsoft.com/office/powerpoint/2010/main" val="16793817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750" fill="hold"/>
                                        <p:tgtEl>
                                          <p:spTgt spid="32"/>
                                        </p:tgtEl>
                                        <p:attrNameLst>
                                          <p:attrName>ppt_w</p:attrName>
                                        </p:attrNameLst>
                                      </p:cBhvr>
                                      <p:tavLst>
                                        <p:tav tm="0">
                                          <p:val>
                                            <p:fltVal val="0"/>
                                          </p:val>
                                        </p:tav>
                                        <p:tav tm="100000">
                                          <p:val>
                                            <p:strVal val="#ppt_w"/>
                                          </p:val>
                                        </p:tav>
                                      </p:tavLst>
                                    </p:anim>
                                    <p:anim calcmode="lin" valueType="num">
                                      <p:cBhvr>
                                        <p:cTn id="33" dur="750" fill="hold"/>
                                        <p:tgtEl>
                                          <p:spTgt spid="32"/>
                                        </p:tgtEl>
                                        <p:attrNameLst>
                                          <p:attrName>ppt_h</p:attrName>
                                        </p:attrNameLst>
                                      </p:cBhvr>
                                      <p:tavLst>
                                        <p:tav tm="0">
                                          <p:val>
                                            <p:fltVal val="0"/>
                                          </p:val>
                                        </p:tav>
                                        <p:tav tm="100000">
                                          <p:val>
                                            <p:strVal val="#ppt_h"/>
                                          </p:val>
                                        </p:tav>
                                      </p:tavLst>
                                    </p:anim>
                                    <p:animEffect transition="in" filter="fade">
                                      <p:cBhvr>
                                        <p:cTn id="34" dur="750"/>
                                        <p:tgtEl>
                                          <p:spTgt spid="32"/>
                                        </p:tgtEl>
                                      </p:cBhvr>
                                    </p:animEffect>
                                  </p:childTnLst>
                                </p:cTn>
                              </p:par>
                              <p:par>
                                <p:cTn id="35" presetID="14" presetClass="entr" presetSubtype="10" fill="hold" nodeType="withEffect">
                                  <p:stCondLst>
                                    <p:cond delay="75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0"/>
                                  </p:iterate>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31" name="文本框 19">
            <a:extLst>
              <a:ext uri="{FF2B5EF4-FFF2-40B4-BE49-F238E27FC236}">
                <a16:creationId xmlns:a16="http://schemas.microsoft.com/office/drawing/2014/main" id="{705EF6D6-0221-5AD6-C6F2-7597921AE590}"/>
              </a:ext>
            </a:extLst>
          </p:cNvPr>
          <p:cNvSpPr txBox="1"/>
          <p:nvPr/>
        </p:nvSpPr>
        <p:spPr>
          <a:xfrm>
            <a:off x="2128237" y="790571"/>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5. Bài tập 5</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id="{39FB8DB3-19AC-AE3C-BB53-62825448B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sp>
        <p:nvSpPr>
          <p:cNvPr id="14" name="矩形 34">
            <a:extLst>
              <a:ext uri="{FF2B5EF4-FFF2-40B4-BE49-F238E27FC236}">
                <a16:creationId xmlns:a16="http://schemas.microsoft.com/office/drawing/2014/main" id="{3DD629D3-2646-25D1-A3D9-5DA156AB6652}"/>
              </a:ext>
            </a:extLst>
          </p:cNvPr>
          <p:cNvSpPr/>
          <p:nvPr/>
        </p:nvSpPr>
        <p:spPr>
          <a:xfrm>
            <a:off x="3160208" y="2161408"/>
            <a:ext cx="3311954" cy="338554"/>
          </a:xfrm>
          <a:prstGeom prst="rect">
            <a:avLst/>
          </a:prstGeom>
        </p:spPr>
        <p:txBody>
          <a:bodyPr wrap="none">
            <a:noAutofit/>
          </a:bodyPr>
          <a:lstStyle/>
          <a:p>
            <a:r>
              <a:rPr lang="en-US" sz="2000">
                <a:latin typeface="Times New Roman" panose="02020603050405020304" pitchFamily="18" charset="0"/>
                <a:cs typeface="Times New Roman" panose="02020603050405020304" pitchFamily="18" charset="0"/>
              </a:rPr>
              <a:t>Dấu chấm lửng thứ nhất: “cực...cực” </a:t>
            </a:r>
          </a:p>
          <a:p>
            <a:r>
              <a:rPr lang="en-US" sz="2000">
                <a:latin typeface="Times New Roman" panose="02020603050405020304" pitchFamily="18" charset="0"/>
                <a:cs typeface="Times New Roman" panose="02020603050405020304" pitchFamily="18" charset="0"/>
              </a:rPr>
              <a:t>Mô phỏng âm thanh kéo dài, ngắt quãng của con gà trống.</a:t>
            </a:r>
          </a:p>
        </p:txBody>
      </p:sp>
      <p:sp>
        <p:nvSpPr>
          <p:cNvPr id="15" name="矩形 37">
            <a:extLst>
              <a:ext uri="{FF2B5EF4-FFF2-40B4-BE49-F238E27FC236}">
                <a16:creationId xmlns:a16="http://schemas.microsoft.com/office/drawing/2014/main" id="{61339E23-19C7-9519-803F-E3E991A27C77}"/>
              </a:ext>
            </a:extLst>
          </p:cNvPr>
          <p:cNvSpPr/>
          <p:nvPr/>
        </p:nvSpPr>
        <p:spPr>
          <a:xfrm>
            <a:off x="3029516" y="3368303"/>
            <a:ext cx="3311954" cy="338554"/>
          </a:xfrm>
          <a:prstGeom prst="rect">
            <a:avLst/>
          </a:prstGeom>
        </p:spPr>
        <p:txBody>
          <a:bodyPr wrap="none">
            <a:noAutofit/>
          </a:bodyPr>
          <a:lstStyle/>
          <a:p>
            <a:r>
              <a:rPr lang="en-US" sz="2000">
                <a:latin typeface="Times New Roman" panose="02020603050405020304" pitchFamily="18" charset="0"/>
                <a:cs typeface="Times New Roman" panose="02020603050405020304" pitchFamily="18" charset="0"/>
              </a:rPr>
              <a:t>Dấu chấm lửng thứ 2: “mặc, mặc,...”: </a:t>
            </a:r>
          </a:p>
          <a:p>
            <a:r>
              <a:rPr lang="en-US" sz="2000">
                <a:latin typeface="Times New Roman" panose="02020603050405020304" pitchFamily="18" charset="0"/>
                <a:cs typeface="Times New Roman" panose="02020603050405020304" pitchFamily="18" charset="0"/>
              </a:rPr>
              <a:t>Mô phỏng âm thanh kéo dài, ngắt quãng của con vịt.</a:t>
            </a:r>
          </a:p>
        </p:txBody>
      </p:sp>
      <p:sp>
        <p:nvSpPr>
          <p:cNvPr id="16" name="矩形 40">
            <a:extLst>
              <a:ext uri="{FF2B5EF4-FFF2-40B4-BE49-F238E27FC236}">
                <a16:creationId xmlns:a16="http://schemas.microsoft.com/office/drawing/2014/main" id="{EBDBFBAE-7622-00C3-FDC3-A38AC204A37D}"/>
              </a:ext>
            </a:extLst>
          </p:cNvPr>
          <p:cNvSpPr/>
          <p:nvPr/>
        </p:nvSpPr>
        <p:spPr>
          <a:xfrm>
            <a:off x="2979330" y="4744547"/>
            <a:ext cx="3311954" cy="338554"/>
          </a:xfrm>
          <a:prstGeom prst="rect">
            <a:avLst/>
          </a:prstGeom>
        </p:spPr>
        <p:txBody>
          <a:bodyPr wrap="none">
            <a:noAutofit/>
          </a:bodyPr>
          <a:lstStyle/>
          <a:p>
            <a:r>
              <a:rPr lang="en-US" sz="2000">
                <a:latin typeface="Times New Roman" panose="02020603050405020304" pitchFamily="18" charset="0"/>
                <a:cs typeface="Times New Roman" panose="02020603050405020304" pitchFamily="18" charset="0"/>
              </a:rPr>
              <a:t>Dấu chấm lửng thứ 3: biểu thị lời trích dẫn bị lược bớt.</a:t>
            </a:r>
            <a:endParaRPr lang="en-US" sz="2400">
              <a:latin typeface="Times New Roman" panose="02020603050405020304" pitchFamily="18" charset="0"/>
              <a:cs typeface="Times New Roman" panose="02020603050405020304" pitchFamily="18" charset="0"/>
            </a:endParaRPr>
          </a:p>
        </p:txBody>
      </p:sp>
      <p:pic>
        <p:nvPicPr>
          <p:cNvPr id="17" name="图片 15">
            <a:extLst>
              <a:ext uri="{FF2B5EF4-FFF2-40B4-BE49-F238E27FC236}">
                <a16:creationId xmlns:a16="http://schemas.microsoft.com/office/drawing/2014/main" id="{3B336C35-2C48-EBB7-5FCF-9DE3E96324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18" name="图片 46">
            <a:extLst>
              <a:ext uri="{FF2B5EF4-FFF2-40B4-BE49-F238E27FC236}">
                <a16:creationId xmlns:a16="http://schemas.microsoft.com/office/drawing/2014/main" id="{78706D26-B4B8-92CE-1E59-73F477BA87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19" name="图片 48">
            <a:extLst>
              <a:ext uri="{FF2B5EF4-FFF2-40B4-BE49-F238E27FC236}">
                <a16:creationId xmlns:a16="http://schemas.microsoft.com/office/drawing/2014/main" id="{7C0251F6-C9CC-8FBA-A647-4353375885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21" name="图片 6">
            <a:extLst>
              <a:ext uri="{FF2B5EF4-FFF2-40B4-BE49-F238E27FC236}">
                <a16:creationId xmlns:a16="http://schemas.microsoft.com/office/drawing/2014/main" id="{3C5B46C5-1972-3152-C2F3-5AB09B3181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82709" y="2704319"/>
            <a:ext cx="2377051" cy="3747319"/>
          </a:xfrm>
          <a:prstGeom prst="rect">
            <a:avLst/>
          </a:prstGeom>
        </p:spPr>
      </p:pic>
      <p:sp>
        <p:nvSpPr>
          <p:cNvPr id="23" name="文本框 19">
            <a:extLst>
              <a:ext uri="{FF2B5EF4-FFF2-40B4-BE49-F238E27FC236}">
                <a16:creationId xmlns:a16="http://schemas.microsoft.com/office/drawing/2014/main" id="{EA5663D1-9D55-E185-774B-BF836D51D289}"/>
              </a:ext>
            </a:extLst>
          </p:cNvPr>
          <p:cNvSpPr txBox="1"/>
          <p:nvPr/>
        </p:nvSpPr>
        <p:spPr>
          <a:xfrm>
            <a:off x="9321908" y="4136147"/>
            <a:ext cx="3219502" cy="523220"/>
          </a:xfrm>
          <a:prstGeom prst="rect">
            <a:avLst/>
          </a:prstGeom>
          <a:noFill/>
        </p:spPr>
        <p:txBody>
          <a:bodyPr wrap="square" rtlCol="0">
            <a:spAutoFit/>
          </a:bodyPr>
          <a:lstStyle/>
          <a:p>
            <a:r>
              <a:rPr lang="en-US" altLang="zh-CN"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Câu b)</a:t>
            </a:r>
            <a:endParaRPr lang="zh-CN" altLang="en-US" sz="2800" b="1" i="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281940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750" fill="hold"/>
                                        <p:tgtEl>
                                          <p:spTgt spid="32"/>
                                        </p:tgtEl>
                                        <p:attrNameLst>
                                          <p:attrName>ppt_w</p:attrName>
                                        </p:attrNameLst>
                                      </p:cBhvr>
                                      <p:tavLst>
                                        <p:tav tm="0">
                                          <p:val>
                                            <p:fltVal val="0"/>
                                          </p:val>
                                        </p:tav>
                                        <p:tav tm="100000">
                                          <p:val>
                                            <p:strVal val="#ppt_w"/>
                                          </p:val>
                                        </p:tav>
                                      </p:tavLst>
                                    </p:anim>
                                    <p:anim calcmode="lin" valueType="num">
                                      <p:cBhvr>
                                        <p:cTn id="33" dur="750" fill="hold"/>
                                        <p:tgtEl>
                                          <p:spTgt spid="32"/>
                                        </p:tgtEl>
                                        <p:attrNameLst>
                                          <p:attrName>ppt_h</p:attrName>
                                        </p:attrNameLst>
                                      </p:cBhvr>
                                      <p:tavLst>
                                        <p:tav tm="0">
                                          <p:val>
                                            <p:fltVal val="0"/>
                                          </p:val>
                                        </p:tav>
                                        <p:tav tm="100000">
                                          <p:val>
                                            <p:strVal val="#ppt_h"/>
                                          </p:val>
                                        </p:tav>
                                      </p:tavLst>
                                    </p:anim>
                                    <p:animEffect transition="in" filter="fade">
                                      <p:cBhvr>
                                        <p:cTn id="34" dur="750"/>
                                        <p:tgtEl>
                                          <p:spTgt spid="32"/>
                                        </p:tgtEl>
                                      </p:cBhvr>
                                    </p:animEffect>
                                  </p:childTnLst>
                                </p:cTn>
                              </p:par>
                              <p:par>
                                <p:cTn id="35" presetID="25"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8"/>
                                        </p:tgtEl>
                                      </p:cBhvr>
                                    </p:animEffect>
                                  </p:childTnLst>
                                </p:cTn>
                              </p:par>
                              <p:par>
                                <p:cTn id="45" presetID="25" presetClass="entr" presetSubtype="0" fill="hold" nodeType="withEffect">
                                  <p:stCondLst>
                                    <p:cond delay="100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7"/>
                                        </p:tgtEl>
                                      </p:cBhvr>
                                    </p:animEffect>
                                  </p:childTnLst>
                                </p:cTn>
                              </p:par>
                              <p:par>
                                <p:cTn id="55" presetID="25" presetClass="entr" presetSubtype="0" fill="hold" nodeType="withEffect">
                                  <p:stCondLst>
                                    <p:cond delay="1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60" dur="1000" fill="hold"/>
                                        <p:tgtEl>
                                          <p:spTgt spid="1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7E09FBE1-8187-4C47-AD5B-D61721844DC9}"/>
              </a:ext>
            </a:extLst>
          </p:cNvPr>
          <p:cNvPicPr>
            <a:picLocks noChangeAspect="1"/>
          </p:cNvPicPr>
          <p:nvPr/>
        </p:nvPicPr>
        <p:blipFill>
          <a:blip r:embed="rId3"/>
          <a:stretch>
            <a:fillRect/>
          </a:stretch>
        </p:blipFill>
        <p:spPr>
          <a:xfrm>
            <a:off x="0" y="0"/>
            <a:ext cx="12192000" cy="6854653"/>
          </a:xfrm>
          <a:prstGeom prst="rect">
            <a:avLst/>
          </a:prstGeom>
        </p:spPr>
      </p:pic>
      <p:pic>
        <p:nvPicPr>
          <p:cNvPr id="15" name="Picture 14" descr="省略号边框元素素材下载-正版素材401460080-摄图网">
            <a:extLst>
              <a:ext uri="{FF2B5EF4-FFF2-40B4-BE49-F238E27FC236}">
                <a16:creationId xmlns:a16="http://schemas.microsoft.com/office/drawing/2014/main" id="{F1FCC67F-502D-2609-9DAE-7BC2FF2116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8627" y="1399308"/>
            <a:ext cx="6822186" cy="4569711"/>
          </a:xfrm>
          <a:prstGeom prst="rect">
            <a:avLst/>
          </a:prstGeom>
          <a:noFill/>
          <a:ln>
            <a:noFill/>
          </a:ln>
        </p:spPr>
      </p:pic>
      <p:pic>
        <p:nvPicPr>
          <p:cNvPr id="84" name="Google Shape;84;p1"/>
          <p:cNvPicPr preferRelativeResize="0"/>
          <p:nvPr/>
        </p:nvPicPr>
        <p:blipFill rotWithShape="1">
          <a:blip r:embed="rId5">
            <a:alphaModFix/>
          </a:blip>
          <a:srcRect/>
          <a:stretch/>
        </p:blipFill>
        <p:spPr>
          <a:xfrm rot="-171803">
            <a:off x="-316205" y="5573814"/>
            <a:ext cx="2056451" cy="1667393"/>
          </a:xfrm>
          <a:prstGeom prst="rect">
            <a:avLst/>
          </a:prstGeom>
          <a:noFill/>
          <a:ln>
            <a:noFill/>
          </a:ln>
        </p:spPr>
      </p:pic>
      <p:pic>
        <p:nvPicPr>
          <p:cNvPr id="85" name="Google Shape;85;p1"/>
          <p:cNvPicPr preferRelativeResize="0"/>
          <p:nvPr/>
        </p:nvPicPr>
        <p:blipFill rotWithShape="1">
          <a:blip r:embed="rId6">
            <a:alphaModFix/>
          </a:blip>
          <a:srcRect/>
          <a:stretch/>
        </p:blipFill>
        <p:spPr>
          <a:xfrm rot="-5726290">
            <a:off x="2529556" y="4251367"/>
            <a:ext cx="1309868" cy="2146798"/>
          </a:xfrm>
          <a:prstGeom prst="rect">
            <a:avLst/>
          </a:prstGeom>
          <a:noFill/>
          <a:ln>
            <a:noFill/>
          </a:ln>
        </p:spPr>
      </p:pic>
      <p:sp>
        <p:nvSpPr>
          <p:cNvPr id="87" name="Google Shape;87;p1"/>
          <p:cNvSpPr/>
          <p:nvPr/>
        </p:nvSpPr>
        <p:spPr>
          <a:xfrm>
            <a:off x="308734" y="2156355"/>
            <a:ext cx="3608797"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Bức tranh bí mật</a:t>
            </a:r>
            <a:endParaRPr kumimoji="0" sz="6000" b="1" i="0" u="none" strike="noStrike" kern="0" cap="none" spc="0" normalizeH="0" baseline="0" noProof="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endParaRPr>
          </a:p>
        </p:txBody>
      </p:sp>
      <p:pic>
        <p:nvPicPr>
          <p:cNvPr id="88" name="Google Shape;88;p1" descr="A close up of a logo&#10;&#10;Description generated with high confidence"/>
          <p:cNvPicPr preferRelativeResize="0"/>
          <p:nvPr/>
        </p:nvPicPr>
        <p:blipFill rotWithShape="1">
          <a:blip r:embed="rId7">
            <a:alphaModFix/>
          </a:blip>
          <a:srcRect/>
          <a:stretch/>
        </p:blipFill>
        <p:spPr>
          <a:xfrm>
            <a:off x="5161101" y="3683879"/>
            <a:ext cx="3261807" cy="22851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9" name="Google Shape;89;p1"/>
          <p:cNvPicPr preferRelativeResize="0"/>
          <p:nvPr/>
        </p:nvPicPr>
        <p:blipFill rotWithShape="1">
          <a:blip r:embed="rId8">
            <a:alphaModFix/>
          </a:blip>
          <a:srcRect/>
          <a:stretch/>
        </p:blipFill>
        <p:spPr>
          <a:xfrm>
            <a:off x="8422908" y="3683879"/>
            <a:ext cx="3267906" cy="229435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0" name="Google Shape;90;p1">
            <a:hlinkClick r:id="rId9" action="ppaction://hlinksldjump"/>
          </p:cNvPr>
          <p:cNvPicPr preferRelativeResize="0"/>
          <p:nvPr/>
        </p:nvPicPr>
        <p:blipFill rotWithShape="1">
          <a:blip r:embed="rId10">
            <a:alphaModFix/>
          </a:blip>
          <a:srcRect/>
          <a:stretch/>
        </p:blipFill>
        <p:spPr>
          <a:xfrm>
            <a:off x="8432007" y="3593148"/>
            <a:ext cx="3390765" cy="24666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1" name="Google Shape;91;p1">
            <a:hlinkClick r:id="rId11" action="ppaction://hlinksldjump"/>
          </p:cNvPr>
          <p:cNvPicPr preferRelativeResize="0"/>
          <p:nvPr/>
        </p:nvPicPr>
        <p:blipFill rotWithShape="1">
          <a:blip r:embed="rId12">
            <a:alphaModFix/>
          </a:blip>
          <a:srcRect/>
          <a:stretch/>
        </p:blipFill>
        <p:spPr>
          <a:xfrm>
            <a:off x="4712725" y="3593147"/>
            <a:ext cx="3608797" cy="25183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2" name="Google Shape;92;p1"/>
          <p:cNvPicPr preferRelativeResize="0"/>
          <p:nvPr/>
        </p:nvPicPr>
        <p:blipFill rotWithShape="1">
          <a:blip r:embed="rId13">
            <a:alphaModFix/>
          </a:blip>
          <a:srcRect/>
          <a:stretch/>
        </p:blipFill>
        <p:spPr>
          <a:xfrm>
            <a:off x="8432007" y="1259282"/>
            <a:ext cx="3194581" cy="22252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 name="Google Shape;93;p1">
            <a:hlinkClick r:id="rId14" action="ppaction://hlinksldjump"/>
          </p:cNvPr>
          <p:cNvPicPr preferRelativeResize="0"/>
          <p:nvPr/>
        </p:nvPicPr>
        <p:blipFill rotWithShape="1">
          <a:blip r:embed="rId15">
            <a:alphaModFix/>
          </a:blip>
          <a:srcRect/>
          <a:stretch/>
        </p:blipFill>
        <p:spPr>
          <a:xfrm>
            <a:off x="8404955" y="1138843"/>
            <a:ext cx="3444867" cy="247742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4" name="Google Shape;94;p1" descr="A close up of a logo&#10;&#10;Description generated with high confidence"/>
          <p:cNvPicPr preferRelativeResize="0"/>
          <p:nvPr/>
        </p:nvPicPr>
        <p:blipFill rotWithShape="1">
          <a:blip r:embed="rId16">
            <a:alphaModFix/>
          </a:blip>
          <a:srcRect/>
          <a:stretch/>
        </p:blipFill>
        <p:spPr>
          <a:xfrm>
            <a:off x="4868627" y="1229179"/>
            <a:ext cx="3452895" cy="22553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5" name="Google Shape;95;p1">
            <a:hlinkClick r:id="rId17" action="ppaction://hlinksldjump"/>
          </p:cNvPr>
          <p:cNvPicPr preferRelativeResize="0"/>
          <p:nvPr/>
        </p:nvPicPr>
        <p:blipFill rotWithShape="1">
          <a:blip r:embed="rId18">
            <a:alphaModFix/>
          </a:blip>
          <a:srcRect/>
          <a:stretch/>
        </p:blipFill>
        <p:spPr>
          <a:xfrm>
            <a:off x="4712724" y="1152439"/>
            <a:ext cx="3608797" cy="250443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 name="Rectangle: Rounded Corners 2">
            <a:hlinkClick r:id="rId19" action="ppaction://hlinksldjump"/>
            <a:extLst>
              <a:ext uri="{FF2B5EF4-FFF2-40B4-BE49-F238E27FC236}">
                <a16:creationId xmlns:a16="http://schemas.microsoft.com/office/drawing/2014/main" id="{7CBDCCB4-2661-1E6A-6559-AA7214DE8B43}"/>
              </a:ext>
            </a:extLst>
          </p:cNvPr>
          <p:cNvSpPr/>
          <p:nvPr/>
        </p:nvSpPr>
        <p:spPr>
          <a:xfrm>
            <a:off x="10137913" y="159026"/>
            <a:ext cx="1684859" cy="4453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Bài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4"/>
                                        </p:tgtEl>
                                      </p:cBhvr>
                                    </p:animEffect>
                                    <p:set>
                                      <p:cBhvr>
                                        <p:cTn id="7" dur="1" fill="hold">
                                          <p:stCondLst>
                                            <p:cond delay="500"/>
                                          </p:stCondLst>
                                        </p:cTn>
                                        <p:tgtEl>
                                          <p:spTgt spid="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9"/>
                                        </p:tgtEl>
                                      </p:cBhvr>
                                    </p:animEffect>
                                    <p:set>
                                      <p:cBhvr>
                                        <p:cTn id="12" dur="1" fill="hold">
                                          <p:stCondLst>
                                            <p:cond delay="500"/>
                                          </p:stCondLst>
                                        </p:cTn>
                                        <p:tgtEl>
                                          <p:spTgt spid="8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2"/>
                                        </p:tgtEl>
                                      </p:cBhvr>
                                    </p:animEffect>
                                    <p:set>
                                      <p:cBhvr>
                                        <p:cTn id="17" dur="1" fill="hold">
                                          <p:stCondLst>
                                            <p:cond delay="500"/>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8"/>
                                        </p:tgtEl>
                                      </p:cBhvr>
                                    </p:animEffect>
                                    <p:set>
                                      <p:cBhvr>
                                        <p:cTn id="22" dur="1" fill="hold">
                                          <p:stCondLst>
                                            <p:cond delay="50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3"/>
                                        </p:tgtEl>
                                      </p:cBhvr>
                                    </p:animEffect>
                                    <p:set>
                                      <p:cBhvr>
                                        <p:cTn id="32" dur="1" fill="hold">
                                          <p:stCondLst>
                                            <p:cond delay="500"/>
                                          </p:stCondLst>
                                        </p:cTn>
                                        <p:tgtEl>
                                          <p:spTgt spid="9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1"/>
                                        </p:tgtEl>
                                      </p:cBhvr>
                                    </p:animEffect>
                                    <p:set>
                                      <p:cBhvr>
                                        <p:cTn id="37" dur="1" fill="hold">
                                          <p:stCondLst>
                                            <p:cond delay="500"/>
                                          </p:stCondLst>
                                        </p:cTn>
                                        <p:tgtEl>
                                          <p:spTgt spid="9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0"/>
                                        </p:tgtEl>
                                      </p:cBhvr>
                                    </p:animEffect>
                                    <p:set>
                                      <p:cBhvr>
                                        <p:cTn id="42" dur="1" fill="hold">
                                          <p:stCondLst>
                                            <p:cond delay="500"/>
                                          </p:stCondLst>
                                        </p:cTn>
                                        <p:tgtEl>
                                          <p:spTgt spid="9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4"/>
                                        </p:tgtEl>
                                      </p:cBhvr>
                                    </p:animEffect>
                                    <p:set>
                                      <p:cBhvr>
                                        <p:cTn id="47" dur="1" fill="hold">
                                          <p:stCondLst>
                                            <p:cond delay="500"/>
                                          </p:stCondLst>
                                        </p:cTn>
                                        <p:tgtEl>
                                          <p:spTgt spid="9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9"/>
                                        </p:tgtEl>
                                      </p:cBhvr>
                                    </p:animEffect>
                                    <p:set>
                                      <p:cBhvr>
                                        <p:cTn id="50" dur="1" fill="hold">
                                          <p:stCondLst>
                                            <p:cond delay="500"/>
                                          </p:stCondLst>
                                        </p:cTn>
                                        <p:tgtEl>
                                          <p:spTgt spid="8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2"/>
                                        </p:tgtEl>
                                      </p:cBhvr>
                                    </p:animEffect>
                                    <p:set>
                                      <p:cBhvr>
                                        <p:cTn id="53" dur="1" fill="hold">
                                          <p:stCondLst>
                                            <p:cond delay="500"/>
                                          </p:stCondLst>
                                        </p:cTn>
                                        <p:tgtEl>
                                          <p:spTgt spid="9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8"/>
                                        </p:tgtEl>
                                      </p:cBhvr>
                                    </p:animEffect>
                                    <p:set>
                                      <p:cBhvr>
                                        <p:cTn id="56" dur="1" fill="hold">
                                          <p:stCondLst>
                                            <p:cond delay="50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160208" y="2161408"/>
            <a:ext cx="3311954" cy="338554"/>
          </a:xfrm>
          <a:prstGeom prst="rect">
            <a:avLst/>
          </a:prstGeom>
        </p:spPr>
        <p:txBody>
          <a:bodyPr wrap="none">
            <a:noAutofit/>
          </a:bodyPr>
          <a:lstStyle/>
          <a:p>
            <a:r>
              <a:rPr lang="vi-VN" sz="2000" i="1">
                <a:latin typeface="+mj-lt"/>
              </a:rPr>
              <a:t>Nhận xét tác dụng của các cách </a:t>
            </a:r>
            <a:endParaRPr lang="en-US" sz="2000" i="1">
              <a:latin typeface="+mj-lt"/>
            </a:endParaRPr>
          </a:p>
          <a:p>
            <a:r>
              <a:rPr lang="vi-VN" sz="2000" i="1">
                <a:latin typeface="+mj-lt"/>
              </a:rPr>
              <a:t>thay đổi ấy?</a:t>
            </a:r>
            <a:endParaRPr lang="en-US" sz="2000">
              <a:latin typeface="+mj-lt"/>
            </a:endParaRP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2000" i="1">
                <a:latin typeface="+mj-lt"/>
              </a:rPr>
              <a:t>Hiệu quả diễn đạt của các cách sắp xếp </a:t>
            </a:r>
            <a:endParaRPr lang="en-US" sz="2000" i="1">
              <a:latin typeface="+mj-lt"/>
            </a:endParaRPr>
          </a:p>
          <a:p>
            <a:r>
              <a:rPr lang="vi-VN" sz="2000" i="1">
                <a:latin typeface="+mj-lt"/>
              </a:rPr>
              <a:t>trật tự từ có giống nhau không?</a:t>
            </a:r>
            <a:endParaRPr lang="en-US" sz="2000">
              <a:latin typeface="+mj-lt"/>
            </a:endParaRP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vi-VN" sz="2000" i="1">
                <a:latin typeface="+mj-lt"/>
              </a:rPr>
              <a:t>Rút ra kết luận gì về việc lựa chọn trật tự từ</a:t>
            </a:r>
            <a:endParaRPr lang="en-US" sz="2000">
              <a:latin typeface="+mj-lt"/>
            </a:endParaRPr>
          </a:p>
          <a:p>
            <a:r>
              <a:rPr lang="vi-VN" sz="2000" i="1">
                <a:latin typeface="+mj-lt"/>
              </a:rPr>
              <a:t>trong câu? </a:t>
            </a:r>
            <a:endParaRPr lang="en-US" sz="2000">
              <a:latin typeface="+mj-lt"/>
            </a:endParaRPr>
          </a:p>
        </p:txBody>
      </p:sp>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grpSp>
        <p:nvGrpSpPr>
          <p:cNvPr id="19" name="组合 18"/>
          <p:cNvGrpSpPr/>
          <p:nvPr/>
        </p:nvGrpSpPr>
        <p:grpSpPr>
          <a:xfrm>
            <a:off x="7305060" y="1242953"/>
            <a:ext cx="2975421" cy="4690624"/>
            <a:chOff x="7305061" y="1057597"/>
            <a:chExt cx="3129360" cy="4875980"/>
          </a:xfrm>
        </p:grpSpPr>
        <p:pic>
          <p:nvPicPr>
            <p:cNvPr id="7"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5061" y="1057597"/>
              <a:ext cx="3129360" cy="4875980"/>
            </a:xfrm>
            <a:prstGeom prst="rect">
              <a:avLst/>
            </a:prstGeom>
          </p:spPr>
        </p:pic>
        <p:pic>
          <p:nvPicPr>
            <p:cNvPr id="18" name="图片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121329">
              <a:off x="7325893" y="2424007"/>
              <a:ext cx="2395520" cy="1755752"/>
            </a:xfrm>
            <a:prstGeom prst="rect">
              <a:avLst/>
            </a:prstGeom>
          </p:spPr>
        </p:pic>
      </p:grpSp>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tích ngữ liệu</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5" presetClass="entr" presetSubtype="0" fill="hold" nodeType="withEffect">
                                  <p:stCondLst>
                                    <p:cond delay="10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30" dur="1000" fill="hold"/>
                                        <p:tgtEl>
                                          <p:spTgt spid="4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7"/>
                                        </p:tgtEl>
                                      </p:cBhvr>
                                    </p:animEffect>
                                  </p:childTnLst>
                                </p:cTn>
                              </p:par>
                              <p:par>
                                <p:cTn id="35" presetID="25" presetClass="entr" presetSubtype="0" fill="hold" nodeType="withEffect">
                                  <p:stCondLst>
                                    <p:cond delay="10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0" dur="1000" fill="hold"/>
                                        <p:tgtEl>
                                          <p:spTgt spid="16"/>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6"/>
                                        </p:tgtEl>
                                      </p:cBhvr>
                                    </p:animEffect>
                                  </p:childTnLst>
                                </p:cTn>
                              </p:par>
                              <p:par>
                                <p:cTn id="45" presetID="25" presetClass="entr" presetSubtype="0" fill="hold" nodeType="withEffect">
                                  <p:stCondLst>
                                    <p:cond delay="100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50" dur="1000" fill="hold"/>
                                        <p:tgtEl>
                                          <p:spTgt spid="4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 name="Rectangle 1">
            <a:extLst>
              <a:ext uri="{FF2B5EF4-FFF2-40B4-BE49-F238E27FC236}">
                <a16:creationId xmlns:a16="http://schemas.microsoft.com/office/drawing/2014/main" id="{00089891-CC64-4053-B0CA-44AD326EB75E}"/>
              </a:ext>
            </a:extLst>
          </p:cNvPr>
          <p:cNvSpPr/>
          <p:nvPr/>
        </p:nvSpPr>
        <p:spPr>
          <a:xfrm>
            <a:off x="5198794" y="417387"/>
            <a:ext cx="1789543"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latin typeface="Times New Roman" panose="02020603050405020304" pitchFamily="18" charset="0"/>
                <a:ea typeface="SimSun" panose="02010600030101010101" pitchFamily="2" charset="-122"/>
              </a:rPr>
              <a:t>PHT số 3</a:t>
            </a:r>
            <a:endParaRPr lang="en-US" sz="2400" b="1" kern="100">
              <a:solidFill>
                <a:schemeClr val="bg1"/>
              </a:solidFill>
              <a:effectLst/>
              <a:latin typeface="Times New Roman" panose="02020603050405020304" pitchFamily="18" charset="0"/>
              <a:ea typeface="SimSun" panose="02010600030101010101" pitchFamily="2" charset="-122"/>
            </a:endParaRPr>
          </a:p>
        </p:txBody>
      </p:sp>
      <p:graphicFrame>
        <p:nvGraphicFramePr>
          <p:cNvPr id="3" name="Table 2">
            <a:extLst>
              <a:ext uri="{FF2B5EF4-FFF2-40B4-BE49-F238E27FC236}">
                <a16:creationId xmlns:a16="http://schemas.microsoft.com/office/drawing/2014/main" id="{EEADDFDA-585A-E8E6-2794-4E755EEE76D1}"/>
              </a:ext>
            </a:extLst>
          </p:cNvPr>
          <p:cNvGraphicFramePr>
            <a:graphicFrameLocks noGrp="1"/>
          </p:cNvGraphicFramePr>
          <p:nvPr>
            <p:extLst>
              <p:ext uri="{D42A27DB-BD31-4B8C-83A1-F6EECF244321}">
                <p14:modId xmlns:p14="http://schemas.microsoft.com/office/powerpoint/2010/main" val="339663032"/>
              </p:ext>
            </p:extLst>
          </p:nvPr>
        </p:nvGraphicFramePr>
        <p:xfrm>
          <a:off x="1999451" y="2108594"/>
          <a:ext cx="8061006" cy="2910142"/>
        </p:xfrm>
        <a:graphic>
          <a:graphicData uri="http://schemas.openxmlformats.org/drawingml/2006/table">
            <a:tbl>
              <a:tblPr firstRow="1" firstCol="1" bandRow="1">
                <a:tableStyleId>{21E4AEA4-8DFA-4A89-87EB-49C32662AFE0}</a:tableStyleId>
              </a:tblPr>
              <a:tblGrid>
                <a:gridCol w="2687002">
                  <a:extLst>
                    <a:ext uri="{9D8B030D-6E8A-4147-A177-3AD203B41FA5}">
                      <a16:colId xmlns:a16="http://schemas.microsoft.com/office/drawing/2014/main" val="1028313890"/>
                    </a:ext>
                  </a:extLst>
                </a:gridCol>
                <a:gridCol w="2687002">
                  <a:extLst>
                    <a:ext uri="{9D8B030D-6E8A-4147-A177-3AD203B41FA5}">
                      <a16:colId xmlns:a16="http://schemas.microsoft.com/office/drawing/2014/main" val="2816077613"/>
                    </a:ext>
                  </a:extLst>
                </a:gridCol>
                <a:gridCol w="2687002">
                  <a:extLst>
                    <a:ext uri="{9D8B030D-6E8A-4147-A177-3AD203B41FA5}">
                      <a16:colId xmlns:a16="http://schemas.microsoft.com/office/drawing/2014/main" val="4270413037"/>
                    </a:ext>
                  </a:extLst>
                </a:gridCol>
              </a:tblGrid>
              <a:tr h="452301">
                <a:tc>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spcAft>
                          <a:spcPts val="750"/>
                        </a:spcAft>
                      </a:pPr>
                      <a:r>
                        <a:rPr lang="en-US" sz="2400">
                          <a:effectLst/>
                          <a:latin typeface="Times New Roman" panose="02020603050405020304" pitchFamily="18" charset="0"/>
                          <a:cs typeface="Times New Roman" panose="02020603050405020304" pitchFamily="18" charset="0"/>
                        </a:rPr>
                        <a:t>Bài 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spcAft>
                          <a:spcPts val="750"/>
                        </a:spcAft>
                      </a:pPr>
                      <a:r>
                        <a:rPr lang="en-US" sz="2400">
                          <a:effectLst/>
                          <a:latin typeface="Times New Roman" panose="02020603050405020304" pitchFamily="18" charset="0"/>
                          <a:cs typeface="Times New Roman" panose="02020603050405020304" pitchFamily="18" charset="0"/>
                        </a:rPr>
                        <a:t>Bài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581347"/>
                  </a:ext>
                </a:extLst>
              </a:tr>
              <a:tr h="452301">
                <a:tc>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Giống nhau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 </a:t>
                      </a:r>
                    </a:p>
                    <a:p>
                      <a:pPr algn="just">
                        <a:lnSpc>
                          <a:spcPct val="150000"/>
                        </a:lnSpc>
                        <a:spcAft>
                          <a:spcPts val="75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54763704"/>
                  </a:ext>
                </a:extLst>
              </a:tr>
              <a:tr h="452301">
                <a:tc>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Khác nhau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 </a:t>
                      </a:r>
                    </a:p>
                    <a:p>
                      <a:pPr algn="just">
                        <a:lnSpc>
                          <a:spcPct val="150000"/>
                        </a:lnSpc>
                        <a:spcAft>
                          <a:spcPts val="75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spcAft>
                          <a:spcPts val="75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372080"/>
                  </a:ext>
                </a:extLst>
              </a:tr>
            </a:tbl>
          </a:graphicData>
        </a:graphic>
      </p:graphicFrame>
      <p:sp>
        <p:nvSpPr>
          <p:cNvPr id="4" name="Rectangle 1">
            <a:extLst>
              <a:ext uri="{FF2B5EF4-FFF2-40B4-BE49-F238E27FC236}">
                <a16:creationId xmlns:a16="http://schemas.microsoft.com/office/drawing/2014/main" id="{1569321A-E0A1-5AD2-F6F2-5850625F28D0}"/>
              </a:ext>
            </a:extLst>
          </p:cNvPr>
          <p:cNvSpPr>
            <a:spLocks noChangeArrowheads="1"/>
          </p:cNvSpPr>
          <p:nvPr/>
        </p:nvSpPr>
        <p:spPr bwMode="auto">
          <a:xfrm>
            <a:off x="2856279" y="1476322"/>
            <a:ext cx="6474572"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So sánh bài 4 và 5</a:t>
            </a:r>
            <a:endParaRPr kumimoji="0" lang="en-US" altLang="en-US" sz="4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257901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 name="Rectangle 1">
            <a:extLst>
              <a:ext uri="{FF2B5EF4-FFF2-40B4-BE49-F238E27FC236}">
                <a16:creationId xmlns:a16="http://schemas.microsoft.com/office/drawing/2014/main" id="{00089891-CC64-4053-B0CA-44AD326EB75E}"/>
              </a:ext>
            </a:extLst>
          </p:cNvPr>
          <p:cNvSpPr/>
          <p:nvPr/>
        </p:nvSpPr>
        <p:spPr>
          <a:xfrm>
            <a:off x="5198794" y="417387"/>
            <a:ext cx="1789543"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latin typeface="Times New Roman" panose="02020603050405020304" pitchFamily="18" charset="0"/>
                <a:ea typeface="SimSun" panose="02010600030101010101" pitchFamily="2" charset="-122"/>
              </a:rPr>
              <a:t>PHT số 3</a:t>
            </a:r>
            <a:endParaRPr lang="en-US" sz="2400" b="1" kern="100">
              <a:solidFill>
                <a:schemeClr val="bg1"/>
              </a:solidFill>
              <a:effectLst/>
              <a:latin typeface="Times New Roman" panose="02020603050405020304" pitchFamily="18" charset="0"/>
              <a:ea typeface="SimSun" panose="02010600030101010101" pitchFamily="2" charset="-122"/>
            </a:endParaRPr>
          </a:p>
        </p:txBody>
      </p:sp>
      <p:graphicFrame>
        <p:nvGraphicFramePr>
          <p:cNvPr id="3" name="Table 2">
            <a:extLst>
              <a:ext uri="{FF2B5EF4-FFF2-40B4-BE49-F238E27FC236}">
                <a16:creationId xmlns:a16="http://schemas.microsoft.com/office/drawing/2014/main" id="{C1E6042B-CAAF-61A4-0339-E2533BA298A3}"/>
              </a:ext>
            </a:extLst>
          </p:cNvPr>
          <p:cNvGraphicFramePr>
            <a:graphicFrameLocks noGrp="1"/>
          </p:cNvGraphicFramePr>
          <p:nvPr>
            <p:extLst>
              <p:ext uri="{D42A27DB-BD31-4B8C-83A1-F6EECF244321}">
                <p14:modId xmlns:p14="http://schemas.microsoft.com/office/powerpoint/2010/main" val="728208877"/>
              </p:ext>
            </p:extLst>
          </p:nvPr>
        </p:nvGraphicFramePr>
        <p:xfrm>
          <a:off x="1901232" y="1590505"/>
          <a:ext cx="8210079" cy="3696400"/>
        </p:xfrm>
        <a:graphic>
          <a:graphicData uri="http://schemas.openxmlformats.org/drawingml/2006/table">
            <a:tbl>
              <a:tblPr firstRow="1" firstCol="1" bandRow="1">
                <a:tableStyleId>{21E4AEA4-8DFA-4A89-87EB-49C32662AFE0}</a:tableStyleId>
              </a:tblPr>
              <a:tblGrid>
                <a:gridCol w="1774409">
                  <a:extLst>
                    <a:ext uri="{9D8B030D-6E8A-4147-A177-3AD203B41FA5}">
                      <a16:colId xmlns:a16="http://schemas.microsoft.com/office/drawing/2014/main" val="3771523363"/>
                    </a:ext>
                  </a:extLst>
                </a:gridCol>
                <a:gridCol w="3273044">
                  <a:extLst>
                    <a:ext uri="{9D8B030D-6E8A-4147-A177-3AD203B41FA5}">
                      <a16:colId xmlns:a16="http://schemas.microsoft.com/office/drawing/2014/main" val="1414789322"/>
                    </a:ext>
                  </a:extLst>
                </a:gridCol>
                <a:gridCol w="425933">
                  <a:extLst>
                    <a:ext uri="{9D8B030D-6E8A-4147-A177-3AD203B41FA5}">
                      <a16:colId xmlns:a16="http://schemas.microsoft.com/office/drawing/2014/main" val="2481074304"/>
                    </a:ext>
                  </a:extLst>
                </a:gridCol>
                <a:gridCol w="2736693">
                  <a:extLst>
                    <a:ext uri="{9D8B030D-6E8A-4147-A177-3AD203B41FA5}">
                      <a16:colId xmlns:a16="http://schemas.microsoft.com/office/drawing/2014/main" val="1619708492"/>
                    </a:ext>
                  </a:extLst>
                </a:gridCol>
              </a:tblGrid>
              <a:tr h="311682">
                <a:tc>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a:lnSpc>
                          <a:spcPct val="150000"/>
                        </a:lnSpc>
                        <a:spcAft>
                          <a:spcPts val="750"/>
                        </a:spcAft>
                      </a:pPr>
                      <a:r>
                        <a:rPr lang="en-US" sz="2000">
                          <a:effectLst/>
                          <a:latin typeface="Times New Roman" panose="02020603050405020304" pitchFamily="18" charset="0"/>
                          <a:cs typeface="Times New Roman" panose="02020603050405020304" pitchFamily="18" charset="0"/>
                        </a:rPr>
                        <a:t>Bài 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a:lnSpc>
                          <a:spcPct val="150000"/>
                        </a:lnSpc>
                        <a:spcAft>
                          <a:spcPts val="75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spcAft>
                          <a:spcPts val="750"/>
                        </a:spcAft>
                      </a:pPr>
                      <a:r>
                        <a:rPr lang="en-US" sz="2000">
                          <a:effectLst/>
                          <a:latin typeface="Times New Roman" panose="02020603050405020304" pitchFamily="18" charset="0"/>
                          <a:cs typeface="Times New Roman" panose="02020603050405020304" pitchFamily="18" charset="0"/>
                        </a:rPr>
                        <a:t>Bài 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761903"/>
                  </a:ext>
                </a:extLst>
              </a:tr>
              <a:tr h="660639">
                <a:tc>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Giống nhau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3">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Tác dụng của dấu chấm lửng ở cả hai bài đều để biểu thị lời trích dẫn bị lược bớt.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4006916"/>
                  </a:ext>
                </a:extLst>
              </a:tr>
              <a:tr h="1989493">
                <a:tc>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Khác nhau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-Lời trích dẫn bị lược bớt ở đây là cả một đoạn văn.</a:t>
                      </a:r>
                      <a:endParaRPr lang="en-US" sz="24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-Dấu chấm lửng được tách thành hẳn một dòng riêng.</a:t>
                      </a:r>
                      <a:endParaRPr lang="en-US" sz="24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-Lời trích dẫn bị lược bớt chỉ là một từ hoặc một câu văn.</a:t>
                      </a:r>
                      <a:endParaRPr lang="en-US" sz="24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-Dấu chấm lửng ở trên cùng một dòng với câu văn.</a:t>
                      </a:r>
                      <a:endParaRPr lang="en-US" sz="24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20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-Lời trích dẫn bị lược bớt chỉ là một từ hoặc một câu văn.</a:t>
                      </a:r>
                      <a:endParaRPr lang="en-US" sz="20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-Dấu chấm lửng ở trên cùng một dòng với câu văn.</a:t>
                      </a:r>
                      <a:endParaRPr lang="en-US" sz="20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2886181"/>
                  </a:ext>
                </a:extLst>
              </a:tr>
            </a:tbl>
          </a:graphicData>
        </a:graphic>
      </p:graphicFrame>
    </p:spTree>
    <p:extLst>
      <p:ext uri="{BB962C8B-B14F-4D97-AF65-F5344CB8AC3E}">
        <p14:creationId xmlns:p14="http://schemas.microsoft.com/office/powerpoint/2010/main" val="1140195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11"/>
          <a:srcRect/>
          <a:stretch>
            <a:fillRect/>
          </a:stretch>
        </p:blipFill>
        <p:spPr>
          <a:xfrm>
            <a:off x="5986434" y="2151651"/>
            <a:ext cx="4968914" cy="4292965"/>
          </a:xfrm>
          <a:prstGeom prst="rect">
            <a:avLst/>
          </a:prstGeom>
        </p:spPr>
      </p:pic>
      <p:pic>
        <p:nvPicPr>
          <p:cNvPr id="20" name="图片 12">
            <a:extLst>
              <a:ext uri="{FF2B5EF4-FFF2-40B4-BE49-F238E27FC236}">
                <a16:creationId xmlns:a16="http://schemas.microsoft.com/office/drawing/2014/main"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4982" y="422526"/>
            <a:ext cx="4963914" cy="5398187"/>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2241970" y="1852488"/>
            <a:ext cx="3389267"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b="1" i="1">
                <a:latin typeface="Times New Roman" panose="02020603050405020304" pitchFamily="18" charset="0"/>
                <a:cs typeface="Times New Roman" panose="02020603050405020304" pitchFamily="18" charset="0"/>
              </a:rPr>
              <a:t>Viết</a:t>
            </a:r>
            <a:r>
              <a:rPr lang="vi-VN" sz="2400" b="1" i="1">
                <a:latin typeface="Times New Roman" panose="02020603050405020304" pitchFamily="18" charset="0"/>
                <a:cs typeface="Times New Roman" panose="02020603050405020304" pitchFamily="18" charset="0"/>
              </a:rPr>
              <a:t> một đoạn văn (</a:t>
            </a:r>
            <a:r>
              <a:rPr lang="en-US" sz="2400" b="1" i="1">
                <a:latin typeface="Times New Roman" panose="02020603050405020304" pitchFamily="18" charset="0"/>
                <a:cs typeface="Times New Roman" panose="02020603050405020304" pitchFamily="18" charset="0"/>
              </a:rPr>
              <a:t>khoảng 5-7 câu</a:t>
            </a:r>
            <a:r>
              <a:rPr lang="vi-VN" sz="2400" b="1" i="1">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nói về bài học mà em rút ra được từ một truyện ngụ ngôn, trong đó có sử dụng dấu chấm lửng</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1803451" y="1204325"/>
            <a:ext cx="7458621" cy="415498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     Câu chuyện Ếch ngồi đáy giếng kể về cách nhìn nhận, đánh giá thế giới bên ngoài chỉ qua cái miệng giếng nhỏ hẹp của ếch. Truyện như ngầm phê phán những người vốn hiểu biết thì hạn hẹp mà lúc nào cũng xưng ta đây tài giỏi, hiểu biết nhiều thứ, tự cao, huênh hoang…Từ ý nghĩa mà câu chuyện Ếch ngồi đáy giếng để lại, tự bản thân  em thấy cần phải khắc phục những hạn chế của mình. Đồng thời không ngừng học hỏi tích lũy thêm kinh nghiệm để có được tầm nhìn sâu rộng. Không nên chủ quan trong bất cứ việc gì, không kiêu ngạo vì những thứ đó sẽ dẫn đến thất bại trong sự nghiệp và cuộc đời của chúng ta. </a:t>
            </a:r>
            <a:endParaRPr lang="en-US" sz="3200" b="1">
              <a:latin typeface="Times New Roman" panose="02020603050405020304" pitchFamily="18" charset="0"/>
              <a:cs typeface="Times New Roman" panose="02020603050405020304" pitchFamily="18" charset="0"/>
            </a:endParaRPr>
          </a:p>
        </p:txBody>
      </p:sp>
      <p:pic>
        <p:nvPicPr>
          <p:cNvPr id="15" name="图片 11">
            <a:extLst>
              <a:ext uri="{FF2B5EF4-FFF2-40B4-BE49-F238E27FC236}">
                <a16:creationId xmlns:a16="http://schemas.microsoft.com/office/drawing/2014/main" id="{6D123ECB-15FB-A815-F68B-598D18CA46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282" y="4354497"/>
            <a:ext cx="2725646" cy="2060595"/>
          </a:xfrm>
          <a:prstGeom prst="rect">
            <a:avLst/>
          </a:prstGeom>
        </p:spPr>
      </p:pic>
      <p:pic>
        <p:nvPicPr>
          <p:cNvPr id="16" name="图片 10">
            <a:extLst>
              <a:ext uri="{FF2B5EF4-FFF2-40B4-BE49-F238E27FC236}">
                <a16:creationId xmlns:a16="http://schemas.microsoft.com/office/drawing/2014/main" id="{DCBC0228-E7FB-EDF7-FA26-2B3B71DB35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1189" y="-70794"/>
            <a:ext cx="1257300" cy="1733550"/>
          </a:xfrm>
          <a:prstGeom prst="rect">
            <a:avLst/>
          </a:prstGeom>
        </p:spPr>
      </p:pic>
    </p:spTree>
    <p:extLst>
      <p:ext uri="{BB962C8B-B14F-4D97-AF65-F5344CB8AC3E}">
        <p14:creationId xmlns:p14="http://schemas.microsoft.com/office/powerpoint/2010/main" val="21758372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6441" y="1833892"/>
            <a:ext cx="5576438" cy="178779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4800" b="1"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Chúc các em học bài thật tốt!</a:t>
            </a:r>
            <a:endParaRPr kumimoji="0" lang="zh-CN" altLang="en-US" sz="8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174563B4-0BDB-4523-A58C-B47D4A9A5296}"/>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1</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573833" y="5001152"/>
            <a:ext cx="3257022" cy="78947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Liệt kê</a:t>
            </a:r>
          </a:p>
        </p:txBody>
      </p:sp>
      <p:pic>
        <p:nvPicPr>
          <p:cNvPr id="7" name="Picture 6" descr="13">
            <a:extLst>
              <a:ext uri="{FF2B5EF4-FFF2-40B4-BE49-F238E27FC236}">
                <a16:creationId xmlns:a16="http://schemas.microsoft.com/office/drawing/2014/main" id="{33684931-D009-48A6-B038-BD9D5CC02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452" y="1319193"/>
            <a:ext cx="7248939" cy="345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3604590" y="2567954"/>
            <a:ext cx="4691271" cy="1569620"/>
          </a:xfrm>
          <a:prstGeom prst="rect">
            <a:avLst/>
          </a:prstGeom>
          <a:noFill/>
          <a:ln>
            <a:noFill/>
          </a:ln>
        </p:spPr>
        <p:txBody>
          <a:bodyPr spcFirstLastPara="1" wrap="square" lIns="91425" tIns="45700" rIns="91425" bIns="45700" anchor="t" anchorCtr="0">
            <a:spAutoFit/>
          </a:bodyPr>
          <a:lstStyle/>
          <a:p>
            <a:r>
              <a:rPr lang="en-US" sz="3200" b="1" i="1">
                <a:latin typeface="Times New Roman" panose="02020603050405020304" pitchFamily="18" charset="0"/>
                <a:cs typeface="Times New Roman" panose="02020603050405020304" pitchFamily="18" charset="0"/>
              </a:rPr>
              <a:t>Sắp xếp kí tự sau để thành một từ có nghĩa: </a:t>
            </a:r>
          </a:p>
          <a:p>
            <a:pPr algn="ctr"/>
            <a:r>
              <a:rPr lang="en-US" sz="3200" b="1" i="1">
                <a:latin typeface="Times New Roman" panose="02020603050405020304" pitchFamily="18" charset="0"/>
                <a:cs typeface="Times New Roman" panose="02020603050405020304" pitchFamily="18" charset="0"/>
              </a:rPr>
              <a:t>ê/t/l/i/k/ệ</a:t>
            </a:r>
            <a:endParaRPr lang="en-US" sz="3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2D72E713-33C5-4C90-8BE2-29C14FB77BA2}"/>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2</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Ngập ngừng</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6" descr="13">
            <a:extLst>
              <a:ext uri="{FF2B5EF4-FFF2-40B4-BE49-F238E27FC236}">
                <a16:creationId xmlns:a16="http://schemas.microsoft.com/office/drawing/2014/main" id="{EDF8B4F5-E6C3-48A4-A94F-C72A40658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262" y="1361067"/>
            <a:ext cx="6471424"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3581600" y="2545853"/>
            <a:ext cx="4820617" cy="1384954"/>
          </a:xfrm>
          <a:prstGeom prst="rect">
            <a:avLst/>
          </a:prstGeom>
          <a:noFill/>
          <a:ln>
            <a:noFill/>
          </a:ln>
        </p:spPr>
        <p:txBody>
          <a:bodyPr spcFirstLastPara="1" wrap="square" lIns="91425" tIns="45700" rIns="91425" bIns="45700" anchor="t" anchorCtr="0">
            <a:spAutoFit/>
          </a:bodyPr>
          <a:lstStyle/>
          <a:p>
            <a:r>
              <a:rPr lang="en-US" sz="2800" i="1">
                <a:latin typeface="Times New Roman" panose="02020603050405020304" pitchFamily="18" charset="0"/>
                <a:cs typeface="Times New Roman" panose="02020603050405020304" pitchFamily="18" charset="0"/>
              </a:rPr>
              <a:t>Sắp xếp kí tự sau để thành một từ có nghĩa: </a:t>
            </a:r>
          </a:p>
          <a:p>
            <a:pPr algn="ctr"/>
            <a:r>
              <a:rPr lang="en-US" sz="2800" b="1" i="1">
                <a:latin typeface="Times New Roman" panose="02020603050405020304" pitchFamily="18" charset="0"/>
                <a:cs typeface="Times New Roman" panose="02020603050405020304" pitchFamily="18" charset="0"/>
              </a:rPr>
              <a:t>n/ậ/g/n/ừ/g/p/n/g</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5F8CE1AE-B689-49C2-9054-30E688B982F7}"/>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6" descr="13">
            <a:extLst>
              <a:ext uri="{FF2B5EF4-FFF2-40B4-BE49-F238E27FC236}">
                <a16:creationId xmlns:a16="http://schemas.microsoft.com/office/drawing/2014/main" id="{F04CD4C7-42C1-00F5-8BB1-E2BFFAC2D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262" y="1361067"/>
            <a:ext cx="6471424"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01;p2">
            <a:extLst>
              <a:ext uri="{FF2B5EF4-FFF2-40B4-BE49-F238E27FC236}">
                <a16:creationId xmlns:a16="http://schemas.microsoft.com/office/drawing/2014/main" id="{1767897B-7A0E-BC95-E01B-DCBF72716ADB}"/>
              </a:ext>
            </a:extLst>
          </p:cNvPr>
          <p:cNvSpPr txBox="1"/>
          <p:nvPr/>
        </p:nvSpPr>
        <p:spPr>
          <a:xfrm>
            <a:off x="3581600" y="2545853"/>
            <a:ext cx="4820617" cy="1446509"/>
          </a:xfrm>
          <a:prstGeom prst="rect">
            <a:avLst/>
          </a:prstGeom>
          <a:noFill/>
          <a:ln>
            <a:noFill/>
          </a:ln>
        </p:spPr>
        <p:txBody>
          <a:bodyPr spcFirstLastPara="1" wrap="square" lIns="91425" tIns="45700" rIns="91425" bIns="45700" anchor="t" anchorCtr="0">
            <a:spAutoFit/>
          </a:bodyPr>
          <a:lstStyle/>
          <a:p>
            <a:r>
              <a:rPr lang="en-US" sz="2800" i="1">
                <a:latin typeface="Times New Roman" panose="02020603050405020304" pitchFamily="18" charset="0"/>
                <a:cs typeface="Times New Roman" panose="02020603050405020304" pitchFamily="18" charset="0"/>
              </a:rPr>
              <a:t>Sắp xếp kí tự sau để thành một từ có nghĩa: </a:t>
            </a:r>
          </a:p>
          <a:p>
            <a:pPr algn="ctr"/>
            <a:r>
              <a:rPr lang="en-US" sz="3200" b="1" i="1">
                <a:latin typeface="Times New Roman" panose="02020603050405020304" pitchFamily="18" charset="0"/>
                <a:cs typeface="Times New Roman" panose="02020603050405020304" pitchFamily="18" charset="0"/>
              </a:rPr>
              <a:t>m/â/b/c/i/h/ế/m</a:t>
            </a:r>
            <a:endParaRPr lang="en-US" sz="3200" b="1">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22E302B-CAA8-90B9-C600-32D210539127}"/>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biếm</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9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4</a:t>
            </a:r>
          </a:p>
        </p:txBody>
      </p:sp>
      <p:pic>
        <p:nvPicPr>
          <p:cNvPr id="8" name="Picture 6" descr="13">
            <a:extLst>
              <a:ext uri="{FF2B5EF4-FFF2-40B4-BE49-F238E27FC236}">
                <a16:creationId xmlns:a16="http://schemas.microsoft.com/office/drawing/2014/main" id="{832E6B7B-DA93-4974-9943-65D647EEA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071" y="1319193"/>
            <a:ext cx="6471424"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3711722" y="2613478"/>
            <a:ext cx="4729914" cy="1446509"/>
          </a:xfrm>
          <a:prstGeom prst="rect">
            <a:avLst/>
          </a:prstGeom>
          <a:noFill/>
          <a:ln>
            <a:noFill/>
          </a:ln>
        </p:spPr>
        <p:txBody>
          <a:bodyPr spcFirstLastPara="1" wrap="square" lIns="91425" tIns="45700" rIns="91425" bIns="45700" anchor="t" anchorCtr="0">
            <a:spAutoFit/>
          </a:bodyPr>
          <a:lstStyle/>
          <a:p>
            <a:r>
              <a:rPr lang="en-US" sz="2800" i="1">
                <a:latin typeface="Times New Roman" panose="02020603050405020304" pitchFamily="18" charset="0"/>
                <a:cs typeface="Times New Roman" panose="02020603050405020304" pitchFamily="18" charset="0"/>
              </a:rPr>
              <a:t>Sắp xếp kí tự sau để thành một từ có nghĩa: </a:t>
            </a:r>
          </a:p>
          <a:p>
            <a:pPr algn="ctr"/>
            <a:r>
              <a:rPr lang="en-US" sz="3200" b="1" i="1">
                <a:latin typeface="Times New Roman" panose="02020603050405020304" pitchFamily="18" charset="0"/>
                <a:cs typeface="Times New Roman" panose="02020603050405020304" pitchFamily="18" charset="0"/>
              </a:rPr>
              <a:t>q/ắ/n/u/ã/g/n/g/t</a:t>
            </a:r>
            <a:endParaRPr lang="en-US" sz="3200" b="1">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EC57EE2F-A9AD-77BA-09B2-0D05B5B24BC0}"/>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quãng</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11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barn(inVertical)">
                                      <p:cBhvr>
                                        <p:cTn id="14" dur="5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1695" y="-11745"/>
            <a:ext cx="7514704" cy="541235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886" y="2726216"/>
            <a:ext cx="2685485" cy="4681822"/>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8" y="3722193"/>
            <a:ext cx="3363062" cy="2753727"/>
          </a:xfrm>
          <a:prstGeom prst="rect">
            <a:avLst/>
          </a:prstGeom>
        </p:spPr>
      </p:pic>
      <p:sp>
        <p:nvSpPr>
          <p:cNvPr id="20" name="文本框 19"/>
          <p:cNvSpPr txBox="1"/>
          <p:nvPr/>
        </p:nvSpPr>
        <p:spPr>
          <a:xfrm>
            <a:off x="3486122" y="35528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3248853" y="2744605"/>
            <a:ext cx="5479876" cy="1821516"/>
          </a:xfrm>
          <a:prstGeom prst="rect">
            <a:avLst/>
          </a:prstGeom>
          <a:noFill/>
        </p:spPr>
        <p:txBody>
          <a:bodyPr wrap="square" lIns="97021" tIns="48510" rIns="97021" bIns="48510" rtlCol="0">
            <a:spAutoFit/>
          </a:bodyPr>
          <a:lstStyle/>
          <a:p>
            <a:pPr algn="ctr"/>
            <a:r>
              <a:rPr lang="en-US" sz="2800" i="1">
                <a:latin typeface="Times New Roman" panose="02020603050405020304" pitchFamily="18" charset="0"/>
                <a:cs typeface="Times New Roman" panose="02020603050405020304" pitchFamily="18" charset="0"/>
              </a:rPr>
              <a:t>Kể tên một số người bạn mà em yêu mến/ Kể tên một số nơi mà em đã từng đến/ Một số con sông/bãi biển/hòn đảo</a:t>
            </a: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428792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khởi động</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图片 2">
            <a:extLst>
              <a:ext uri="{FF2B5EF4-FFF2-40B4-BE49-F238E27FC236}">
                <a16:creationId xmlns:a16="http://schemas.microsoft.com/office/drawing/2014/main" id="{25A90C2A-7E44-427D-9C3D-D5DE7287BB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8028" y="1550155"/>
            <a:ext cx="6070032" cy="4286650"/>
          </a:xfrm>
          <a:prstGeom prst="rect">
            <a:avLst/>
          </a:prstGeom>
        </p:spPr>
      </p:pic>
      <p:sp>
        <p:nvSpPr>
          <p:cNvPr id="25" name="文本框 5">
            <a:extLst>
              <a:ext uri="{FF2B5EF4-FFF2-40B4-BE49-F238E27FC236}">
                <a16:creationId xmlns:a16="http://schemas.microsoft.com/office/drawing/2014/main" id="{C76EAF93-9B5E-4885-898E-A8C407CFF3F9}"/>
              </a:ext>
            </a:extLst>
          </p:cNvPr>
          <p:cNvSpPr txBox="1"/>
          <p:nvPr/>
        </p:nvSpPr>
        <p:spPr>
          <a:xfrm>
            <a:off x="2688372" y="2654335"/>
            <a:ext cx="3603487" cy="523220"/>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Lan, Hoa, Minh...</a:t>
            </a:r>
            <a:endParaRPr lang="en-US" sz="2800" i="1">
              <a:solidFill>
                <a:schemeClr val="bg1"/>
              </a:solidFill>
              <a:latin typeface="Times New Roman" panose="02020603050405020304" pitchFamily="18" charset="0"/>
              <a:cs typeface="Times New Roman" panose="02020603050405020304" pitchFamily="18" charset="0"/>
            </a:endParaRP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0812" y="1540699"/>
            <a:ext cx="5963528"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1391</Words>
  <Application>Microsoft Office PowerPoint</Application>
  <PresentationFormat>Widescreen</PresentationFormat>
  <Paragraphs>209</Paragraphs>
  <Slides>36</Slides>
  <Notes>35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等线</vt:lpstr>
      <vt:lpstr>宋体</vt:lpstr>
      <vt:lpstr>.VnTime</vt:lpstr>
      <vt:lpstr>Arial</vt:lpstr>
      <vt:lpstr>Calibri</vt:lpstr>
      <vt:lpstr>Calibri Light</vt:lpstr>
      <vt:lpstr>Tango BT</vt:lpstr>
      <vt:lpstr>Times New Roman</vt:lpstr>
      <vt:lpstr>幼圆</vt:lpstr>
      <vt:lpstr>字魂36号-正文宋楷</vt:lpstr>
      <vt:lpstr>小考拉体</vt:lpstr>
      <vt:lpstr>思源黑体 CN Light</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Nguyễn Chà</cp:lastModifiedBy>
  <cp:revision>83</cp:revision>
  <dcterms:created xsi:type="dcterms:W3CDTF">2018-09-02T03:04:13Z</dcterms:created>
  <dcterms:modified xsi:type="dcterms:W3CDTF">2022-07-31T11:41:38Z</dcterms:modified>
</cp:coreProperties>
</file>