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086" r:id="rId2"/>
    <p:sldId id="3087" r:id="rId3"/>
    <p:sldId id="3121" r:id="rId4"/>
    <p:sldId id="3088" r:id="rId5"/>
    <p:sldId id="3111" r:id="rId6"/>
    <p:sldId id="3113" r:id="rId7"/>
    <p:sldId id="3125" r:id="rId8"/>
    <p:sldId id="3123" r:id="rId9"/>
    <p:sldId id="3117" r:id="rId10"/>
    <p:sldId id="3119" r:id="rId11"/>
    <p:sldId id="3124" r:id="rId12"/>
    <p:sldId id="312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979" autoAdjust="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1ACD2-A351-4F1B-A649-A68558C4651F}" type="datetimeFigureOut">
              <a:rPr lang="en-US" smtClean="0"/>
              <a:t>28-Aug-20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CDCFF-5A28-4A67-8227-490FEBCD471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extLst>
      <p:ext uri="{BB962C8B-B14F-4D97-AF65-F5344CB8AC3E}">
        <p14:creationId xmlns:p14="http://schemas.microsoft.com/office/powerpoint/2010/main" val="102463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6CDCFF-5A28-4A67-8227-490FEBCD4713}" type="slidenum">
              <a:rPr lang="en-US" smtClean="0"/>
              <a:t>11</a:t>
            </a:fld>
            <a:endParaRPr lang="en-US"/>
          </a:p>
        </p:txBody>
      </p:sp>
    </p:spTree>
    <p:extLst>
      <p:ext uri="{BB962C8B-B14F-4D97-AF65-F5344CB8AC3E}">
        <p14:creationId xmlns:p14="http://schemas.microsoft.com/office/powerpoint/2010/main" val="3268560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extLst>
      <p:ext uri="{BB962C8B-B14F-4D97-AF65-F5344CB8AC3E}">
        <p14:creationId xmlns:p14="http://schemas.microsoft.com/office/powerpoint/2010/main" val="3812112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4925D3-BD32-4ED1-99BD-7CFCEFD93707}" type="datetimeFigureOut">
              <a:rPr lang="en-US" smtClean="0"/>
              <a:t>28-Aug-20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4925D3-BD32-4ED1-99BD-7CFCEFD93707}" type="datetimeFigureOut">
              <a:rPr lang="en-US" smtClean="0"/>
              <a:t>28-Aug-20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4925D3-BD32-4ED1-99BD-7CFCEFD93707}" type="datetimeFigureOut">
              <a:rPr lang="en-US" smtClean="0"/>
              <a:t>28-Aug-20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a:fillRect/>
          </a:stretch>
        </p:blipFill>
        <p:spPr>
          <a:xfrm>
            <a:off x="5323658" y="1624993"/>
            <a:ext cx="6868342" cy="509273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4925D3-BD32-4ED1-99BD-7CFCEFD93707}" type="datetimeFigureOut">
              <a:rPr lang="en-US" smtClean="0"/>
              <a:t>28-Aug-20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4925D3-BD32-4ED1-99BD-7CFCEFD93707}" type="datetimeFigureOut">
              <a:rPr lang="en-US" smtClean="0"/>
              <a:t>28-Aug-20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4925D3-BD32-4ED1-99BD-7CFCEFD93707}" type="datetimeFigureOut">
              <a:rPr lang="en-US" smtClean="0"/>
              <a:t>28-Aug-20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4925D3-BD32-4ED1-99BD-7CFCEFD93707}" type="datetimeFigureOut">
              <a:rPr lang="en-US" smtClean="0"/>
              <a:t>28-Aug-20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4925D3-BD32-4ED1-99BD-7CFCEFD93707}" type="datetimeFigureOut">
              <a:rPr lang="en-US" smtClean="0"/>
              <a:t>28-Aug-20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925D3-BD32-4ED1-99BD-7CFCEFD93707}" type="datetimeFigureOut">
              <a:rPr lang="en-US" smtClean="0"/>
              <a:t>28-Aug-20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4925D3-BD32-4ED1-99BD-7CFCEFD93707}" type="datetimeFigureOut">
              <a:rPr lang="en-US" smtClean="0"/>
              <a:t>28-Aug-20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4925D3-BD32-4ED1-99BD-7CFCEFD93707}" type="datetimeFigureOut">
              <a:rPr lang="en-US" smtClean="0"/>
              <a:t>28-Aug-20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DA7D-D446-43E6-9123-24F5E40C17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925D3-BD32-4ED1-99BD-7CFCEFD93707}" type="datetimeFigureOut">
              <a:rPr lang="en-US" smtClean="0"/>
              <a:t>28-Aug-20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4DA7D-D446-43E6-9123-24F5E40C178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3668" y="554522"/>
            <a:ext cx="7043788" cy="792525"/>
          </a:xfrm>
          <a:prstGeom prst="rect">
            <a:avLst/>
          </a:prstGeom>
          <a:noFill/>
        </p:spPr>
        <p:txBody>
          <a:bodyPr wrap="none" rtlCol="0">
            <a:spAutoFit/>
          </a:bodyPr>
          <a:lstStyle/>
          <a:p>
            <a:r>
              <a:rPr lang="en-US" sz="4550" b="1" dirty="0">
                <a:solidFill>
                  <a:srgbClr val="002060"/>
                </a:solidFill>
                <a:latin typeface="Arial" panose="020B0604020202020204" pitchFamily="34" charset="0"/>
                <a:cs typeface="Arial" panose="020B0604020202020204" pitchFamily="34" charset="0"/>
              </a:rPr>
              <a:t>CHỦ </a:t>
            </a:r>
            <a:r>
              <a:rPr lang="en-US" sz="4550" b="1">
                <a:solidFill>
                  <a:srgbClr val="002060"/>
                </a:solidFill>
                <a:latin typeface="Arial" panose="020B0604020202020204" pitchFamily="34" charset="0"/>
                <a:cs typeface="Arial" panose="020B0604020202020204" pitchFamily="34" charset="0"/>
              </a:rPr>
              <a:t>ĐỀ </a:t>
            </a:r>
            <a:r>
              <a:rPr lang="en-US" sz="4550" b="1" smtClean="0">
                <a:solidFill>
                  <a:srgbClr val="002060"/>
                </a:solidFill>
                <a:latin typeface="Arial" panose="020B0604020202020204" pitchFamily="34" charset="0"/>
                <a:cs typeface="Arial" panose="020B0604020202020204" pitchFamily="34" charset="0"/>
              </a:rPr>
              <a:t>7: GIA ĐÌNH EM</a:t>
            </a:r>
            <a:endParaRPr lang="en-US" sz="4550" b="1" dirty="0">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052038" y="1494829"/>
            <a:ext cx="6225199" cy="49983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3491" y="131431"/>
            <a:ext cx="8107232" cy="5268850"/>
          </a:xfrm>
          <a:prstGeom prst="rect">
            <a:avLst/>
          </a:prstGeom>
        </p:spPr>
      </p:pic>
      <p:sp>
        <p:nvSpPr>
          <p:cNvPr id="3" name="TextBox 2"/>
          <p:cNvSpPr txBox="1"/>
          <p:nvPr/>
        </p:nvSpPr>
        <p:spPr>
          <a:xfrm>
            <a:off x="2212109" y="5400281"/>
            <a:ext cx="8174182" cy="523220"/>
          </a:xfrm>
          <a:prstGeom prst="rect">
            <a:avLst/>
          </a:prstGeom>
          <a:noFill/>
        </p:spPr>
        <p:txBody>
          <a:bodyPr wrap="square" rtlCol="0">
            <a:spAutoFit/>
          </a:bodyPr>
          <a:lstStyle/>
          <a:p>
            <a:r>
              <a:rPr lang="en-US" sz="2800" b="1" smtClean="0">
                <a:solidFill>
                  <a:srgbClr val="0000CC"/>
                </a:solidFill>
              </a:rPr>
              <a:t>Con có thuộc bài hát nào về mẹ không?</a:t>
            </a:r>
            <a:endParaRPr lang="en-US" sz="2800" b="1">
              <a:solidFill>
                <a:srgbClr val="0000CC"/>
              </a:solidFill>
            </a:endParaRPr>
          </a:p>
        </p:txBody>
      </p:sp>
      <p:sp>
        <p:nvSpPr>
          <p:cNvPr id="4" name="TextBox 3"/>
          <p:cNvSpPr txBox="1"/>
          <p:nvPr/>
        </p:nvSpPr>
        <p:spPr>
          <a:xfrm>
            <a:off x="2212109" y="5714317"/>
            <a:ext cx="8026190" cy="523220"/>
          </a:xfrm>
          <a:prstGeom prst="rect">
            <a:avLst/>
          </a:prstGeom>
          <a:noFill/>
        </p:spPr>
        <p:txBody>
          <a:bodyPr wrap="square" rtlCol="0">
            <a:spAutoFit/>
          </a:bodyPr>
          <a:lstStyle/>
          <a:p>
            <a:r>
              <a:rPr lang="en-US" sz="2800" b="1" smtClean="0"/>
              <a:t>Con đã bao giờ tặng quà cho mẹ chưa?</a:t>
            </a:r>
            <a:endParaRPr lang="en-US" sz="2800" b="1"/>
          </a:p>
        </p:txBody>
      </p:sp>
      <p:sp>
        <p:nvSpPr>
          <p:cNvPr id="5" name="TextBox 4"/>
          <p:cNvSpPr txBox="1"/>
          <p:nvPr/>
        </p:nvSpPr>
        <p:spPr>
          <a:xfrm>
            <a:off x="1787236" y="5498873"/>
            <a:ext cx="9268691" cy="954107"/>
          </a:xfrm>
          <a:prstGeom prst="rect">
            <a:avLst/>
          </a:prstGeom>
          <a:noFill/>
        </p:spPr>
        <p:txBody>
          <a:bodyPr wrap="square" rtlCol="0">
            <a:spAutoFit/>
          </a:bodyPr>
          <a:lstStyle/>
          <a:p>
            <a:r>
              <a:rPr lang="en-US" sz="2800" b="1" smtClean="0">
                <a:solidFill>
                  <a:srgbClr val="0000CC"/>
                </a:solidFill>
              </a:rPr>
              <a:t>Khi mẹ nhận được quà của con thì cảm xúc của mẹ như thế nào?</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49838" y="0"/>
            <a:ext cx="9832258" cy="6858000"/>
          </a:xfrm>
          <a:prstGeom prst="rect">
            <a:avLst/>
          </a:prstGeom>
        </p:spPr>
      </p:pic>
      <p:sp>
        <p:nvSpPr>
          <p:cNvPr id="5" name="Rounded Rectangle 4"/>
          <p:cNvSpPr/>
          <p:nvPr/>
        </p:nvSpPr>
        <p:spPr>
          <a:xfrm>
            <a:off x="2737768" y="2003901"/>
            <a:ext cx="6856398" cy="307609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00CC"/>
                </a:solidFill>
              </a:rPr>
              <a:t>Hãy dành tặng mẹ những món quà do tự tay các con làm để thể hiện tình cảm yêu thương mà các con dành cho mẹ của mình.</a:t>
            </a:r>
            <a:endParaRPr lang="en-US" sz="3200" dirty="0">
              <a:solidFill>
                <a:srgbClr val="0000CC"/>
              </a:solidFill>
            </a:endParaRPr>
          </a:p>
        </p:txBody>
      </p:sp>
    </p:spTree>
    <p:extLst>
      <p:ext uri="{BB962C8B-B14F-4D97-AF65-F5344CB8AC3E}">
        <p14:creationId xmlns:p14="http://schemas.microsoft.com/office/powerpoint/2010/main" val="3617950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txBox="1"/>
          <p:nvPr/>
        </p:nvSpPr>
        <p:spPr>
          <a:xfrm>
            <a:off x="21462" y="1040789"/>
            <a:ext cx="12028646" cy="222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rPr>
              <a:t>SINH HOẠT </a:t>
            </a:r>
            <a:r>
              <a:rPr lang="en-US" sz="4000" b="1" smtClean="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rPr>
              <a:t>LỚP: HÁT VỀ BÀ VÀ MẸ</a:t>
            </a:r>
            <a:endParaRPr lang="en-AU" sz="4000" b="1" dirty="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endParaRPr>
          </a:p>
        </p:txBody>
      </p:sp>
      <p:sp>
        <p:nvSpPr>
          <p:cNvPr id="2" name="TextBox 1"/>
          <p:cNvSpPr txBox="1"/>
          <p:nvPr/>
        </p:nvSpPr>
        <p:spPr>
          <a:xfrm>
            <a:off x="5172361" y="219470"/>
            <a:ext cx="2096655" cy="707886"/>
          </a:xfrm>
          <a:prstGeom prst="rect">
            <a:avLst/>
          </a:prstGeom>
          <a:noFill/>
        </p:spPr>
        <p:txBody>
          <a:bodyPr wrap="square" rtlCol="0">
            <a:spAutoFit/>
          </a:bodyPr>
          <a:lstStyle/>
          <a:p>
            <a:r>
              <a:rPr lang="en-US" sz="4000" b="1" u="sng" smtClean="0">
                <a:solidFill>
                  <a:srgbClr val="FF0000"/>
                </a:solidFill>
                <a:latin typeface="Arial" panose="020B0604020202020204" pitchFamily="34" charset="0"/>
                <a:cs typeface="Arial" panose="020B0604020202020204" pitchFamily="34" charset="0"/>
              </a:rPr>
              <a:t>TIẾT 3</a:t>
            </a:r>
            <a:endParaRPr lang="en-US" sz="4000" b="1" u="sng">
              <a:solidFill>
                <a:srgbClr val="FF0000"/>
              </a:solidFill>
              <a:latin typeface="Arial" panose="020B0604020202020204" pitchFamily="34" charset="0"/>
              <a:cs typeface="Arial" panose="020B0604020202020204" pitchFamily="34"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567" y="1988234"/>
            <a:ext cx="7974242" cy="4523401"/>
          </a:xfrm>
          <a:prstGeom prst="rect">
            <a:avLst/>
          </a:prstGeom>
        </p:spPr>
      </p:pic>
    </p:spTree>
    <p:extLst>
      <p:ext uri="{BB962C8B-B14F-4D97-AF65-F5344CB8AC3E}">
        <p14:creationId xmlns:p14="http://schemas.microsoft.com/office/powerpoint/2010/main" val="2952537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txBox="1"/>
          <p:nvPr/>
        </p:nvSpPr>
        <p:spPr>
          <a:xfrm>
            <a:off x="240146" y="865346"/>
            <a:ext cx="12028646" cy="222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rPr>
              <a:t>SINH HOẠT DƯỚI CỜ: PHÁT ĐỘNG HỘI DIỄN CHÀO MỪNG NGÀY QUỐC TẾ PHỤ NỮ 8 - 3</a:t>
            </a:r>
            <a:endParaRPr lang="en-AU" sz="4000" b="1" dirty="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endParaRPr>
          </a:p>
        </p:txBody>
      </p:sp>
      <p:sp>
        <p:nvSpPr>
          <p:cNvPr id="2" name="TextBox 1"/>
          <p:cNvSpPr txBox="1"/>
          <p:nvPr/>
        </p:nvSpPr>
        <p:spPr>
          <a:xfrm>
            <a:off x="5107707" y="157460"/>
            <a:ext cx="2096655" cy="707886"/>
          </a:xfrm>
          <a:prstGeom prst="rect">
            <a:avLst/>
          </a:prstGeom>
          <a:noFill/>
        </p:spPr>
        <p:txBody>
          <a:bodyPr wrap="square" rtlCol="0">
            <a:spAutoFit/>
          </a:bodyPr>
          <a:lstStyle/>
          <a:p>
            <a:r>
              <a:rPr lang="en-US" sz="4000" b="1" u="sng" smtClean="0">
                <a:solidFill>
                  <a:srgbClr val="FF0000"/>
                </a:solidFill>
                <a:latin typeface="Arial" panose="020B0604020202020204" pitchFamily="34" charset="0"/>
                <a:cs typeface="Arial" panose="020B0604020202020204" pitchFamily="34" charset="0"/>
              </a:rPr>
              <a:t>TIẾT 1</a:t>
            </a:r>
            <a:endParaRPr lang="en-US" sz="4000" b="1" u="sng">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711771" y="2049297"/>
            <a:ext cx="6888526" cy="4744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txBox="1"/>
          <p:nvPr/>
        </p:nvSpPr>
        <p:spPr>
          <a:xfrm>
            <a:off x="141711" y="1336400"/>
            <a:ext cx="12028646" cy="222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rPr>
              <a:t>HOẠT ĐỘNG GIÁO DỤC THEO CHỦ ĐỀ: </a:t>
            </a:r>
          </a:p>
          <a:p>
            <a:pPr algn="ctr"/>
            <a:r>
              <a:rPr lang="en-US" sz="4000" b="1" smtClean="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rPr>
              <a:t>MẸ CỦA EM</a:t>
            </a:r>
            <a:endParaRPr lang="en-AU" sz="4000" b="1" dirty="0">
              <a:solidFill>
                <a:srgbClr val="0000CC"/>
              </a:solidFill>
              <a:latin typeface="Arial" panose="020B0604020202020204" pitchFamily="34" charset="0"/>
              <a:ea typeface="方正稚艺简体" panose="03000509000000000000" pitchFamily="65" charset="-122"/>
              <a:cs typeface="Arial" panose="020B0604020202020204" pitchFamily="34" charset="0"/>
              <a:sym typeface="+mn-lt"/>
            </a:endParaRPr>
          </a:p>
        </p:txBody>
      </p:sp>
      <p:sp>
        <p:nvSpPr>
          <p:cNvPr id="2" name="TextBox 1"/>
          <p:cNvSpPr txBox="1"/>
          <p:nvPr/>
        </p:nvSpPr>
        <p:spPr>
          <a:xfrm>
            <a:off x="5200070" y="628514"/>
            <a:ext cx="2096655" cy="707886"/>
          </a:xfrm>
          <a:prstGeom prst="rect">
            <a:avLst/>
          </a:prstGeom>
          <a:noFill/>
        </p:spPr>
        <p:txBody>
          <a:bodyPr wrap="square" rtlCol="0">
            <a:spAutoFit/>
          </a:bodyPr>
          <a:lstStyle/>
          <a:p>
            <a:r>
              <a:rPr lang="en-US" sz="4000" b="1" u="sng" smtClean="0">
                <a:solidFill>
                  <a:srgbClr val="FF0000"/>
                </a:solidFill>
                <a:latin typeface="Arial" panose="020B0604020202020204" pitchFamily="34" charset="0"/>
                <a:cs typeface="Arial" panose="020B0604020202020204" pitchFamily="34" charset="0"/>
              </a:rPr>
              <a:t>TIẾT 2</a:t>
            </a:r>
            <a:endParaRPr lang="en-US" sz="4000" b="1" u="sng">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916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191" y="766305"/>
            <a:ext cx="4043280" cy="4043280"/>
          </a:xfrm>
          <a:prstGeom prst="rect">
            <a:avLst/>
          </a:prstGeom>
        </p:spPr>
      </p:pic>
      <p:sp>
        <p:nvSpPr>
          <p:cNvPr id="6148" name="文本框 3080"/>
          <p:cNvSpPr txBox="1">
            <a:spLocks noChangeArrowheads="1"/>
          </p:cNvSpPr>
          <p:nvPr/>
        </p:nvSpPr>
        <p:spPr bwMode="auto">
          <a:xfrm>
            <a:off x="3420996" y="3228117"/>
            <a:ext cx="1669845" cy="132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8000" dirty="0">
                <a:solidFill>
                  <a:srgbClr val="00B050"/>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rPr>
              <a:t>01</a:t>
            </a:r>
          </a:p>
        </p:txBody>
      </p:sp>
      <p:sp>
        <p:nvSpPr>
          <p:cNvPr id="6151" name="直接连接符 3084"/>
          <p:cNvSpPr>
            <a:spLocks noChangeShapeType="1"/>
          </p:cNvSpPr>
          <p:nvPr/>
        </p:nvSpPr>
        <p:spPr bwMode="auto">
          <a:xfrm>
            <a:off x="5986860" y="3522298"/>
            <a:ext cx="0" cy="768254"/>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a:lstStyle/>
          <a:p>
            <a:endParaRPr lang="zh-CN" altLang="en-US" sz="2530">
              <a:solidFill>
                <a:schemeClr val="bg1">
                  <a:lumMod val="65000"/>
                </a:schemeClr>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9" name="矩形 8"/>
          <p:cNvSpPr/>
          <p:nvPr/>
        </p:nvSpPr>
        <p:spPr>
          <a:xfrm>
            <a:off x="5931545" y="3382110"/>
            <a:ext cx="4534007" cy="614655"/>
          </a:xfrm>
          <a:prstGeom prst="rect">
            <a:avLst/>
          </a:prstGeom>
        </p:spPr>
        <p:txBody>
          <a:bodyPr wrap="square" lIns="0" tIns="0" rIns="0" bIns="0">
            <a:spAutoFit/>
          </a:bodyPr>
          <a:lstStyle/>
          <a:p>
            <a:pPr>
              <a:lnSpc>
                <a:spcPct val="130000"/>
              </a:lnSpc>
            </a:pPr>
            <a:r>
              <a:rPr lang="en-US" altLang="zh-CN" sz="3415" b="1" smtClean="0">
                <a:solidFill>
                  <a:srgbClr val="002060"/>
                </a:solidFill>
                <a:latin typeface="Arial" panose="020B0604020202020204" pitchFamily="34" charset="0"/>
                <a:ea typeface="方正稚艺简体" panose="03000509000000000000" pitchFamily="65" charset="-122"/>
                <a:cs typeface="Arial" panose="020B0604020202020204" pitchFamily="34" charset="0"/>
                <a:sym typeface="Arial" panose="020B0604020202020204" pitchFamily="34" charset="0"/>
              </a:rPr>
              <a:t>Cùng nhau hát</a:t>
            </a:r>
            <a:endParaRPr lang="zh-CN" altLang="en-US" sz="3415" b="1" dirty="0">
              <a:solidFill>
                <a:srgbClr val="002060"/>
              </a:solidFill>
              <a:latin typeface="Arial" panose="020B0604020202020204" pitchFamily="34" charset="0"/>
              <a:ea typeface="方正稚艺简体" panose="03000509000000000000" pitchFamily="65" charset="-122"/>
              <a:cs typeface="Arial" panose="020B0604020202020204" pitchFamily="34" charset="0"/>
              <a:sym typeface="Arial" panose="020B0604020202020204" pitchFamily="34" charset="0"/>
            </a:endParaRPr>
          </a:p>
        </p:txBody>
      </p:sp>
    </p:spTree>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4*#ppt_w"/>
                                          </p:val>
                                        </p:tav>
                                        <p:tav tm="100000">
                                          <p:val>
                                            <p:strVal val="#ppt_w"/>
                                          </p:val>
                                        </p:tav>
                                      </p:tavLst>
                                    </p:anim>
                                    <p:anim calcmode="lin" valueType="num">
                                      <p:cBhvr>
                                        <p:cTn id="1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0935" y="665156"/>
            <a:ext cx="10403610" cy="5929176"/>
          </a:xfrm>
          <a:prstGeom prst="rect">
            <a:avLst/>
          </a:prstGeom>
        </p:spPr>
      </p:pic>
    </p:spTree>
  </p:cSld>
  <p:clrMapOvr>
    <a:masterClrMapping/>
  </p:clrMapOvr>
  <p:transition spd="slow" advClick="0">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 Karaoke HD - Bàn Tay Mẹ - Âm Nhạc Lớp 4 -- CD Chuẩn Bộ Giáo Dụ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49562" y="323273"/>
            <a:ext cx="11165740" cy="6280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Click="0"/>
    </mc:Choice>
    <mc:Fallback xmlns="">
      <p:transition spd="slow" advClick="0"/>
    </mc:Fallback>
  </mc:AlternateContent>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6790" y="283820"/>
            <a:ext cx="8602520" cy="4902707"/>
          </a:xfrm>
          <a:prstGeom prst="rect">
            <a:avLst/>
          </a:prstGeom>
        </p:spPr>
      </p:pic>
      <p:sp>
        <p:nvSpPr>
          <p:cNvPr id="3" name="TextBox 2"/>
          <p:cNvSpPr txBox="1"/>
          <p:nvPr/>
        </p:nvSpPr>
        <p:spPr>
          <a:xfrm>
            <a:off x="1533235" y="5491174"/>
            <a:ext cx="9319491" cy="461665"/>
          </a:xfrm>
          <a:prstGeom prst="rect">
            <a:avLst/>
          </a:prstGeom>
          <a:noFill/>
        </p:spPr>
        <p:txBody>
          <a:bodyPr wrap="square" rtlCol="0">
            <a:spAutoFit/>
          </a:bodyPr>
          <a:lstStyle/>
          <a:p>
            <a:r>
              <a:rPr lang="en-US" sz="2400" b="1" smtClean="0">
                <a:solidFill>
                  <a:srgbClr val="0000CC"/>
                </a:solidFill>
              </a:rPr>
              <a:t>Bàn tay mẹ đã làm những gì để chăm sóc, yêu thương con?</a:t>
            </a:r>
            <a:endParaRPr lang="en-US" sz="2400" b="1">
              <a:solidFill>
                <a:srgbClr val="0000CC"/>
              </a:solidFill>
            </a:endParaRPr>
          </a:p>
        </p:txBody>
      </p:sp>
      <p:sp>
        <p:nvSpPr>
          <p:cNvPr id="5" name="TextBox 4"/>
          <p:cNvSpPr txBox="1"/>
          <p:nvPr/>
        </p:nvSpPr>
        <p:spPr>
          <a:xfrm>
            <a:off x="1533235" y="5952839"/>
            <a:ext cx="8238837" cy="461665"/>
          </a:xfrm>
          <a:prstGeom prst="rect">
            <a:avLst/>
          </a:prstGeom>
          <a:noFill/>
        </p:spPr>
        <p:txBody>
          <a:bodyPr wrap="square" rtlCol="0">
            <a:spAutoFit/>
          </a:bodyPr>
          <a:lstStyle/>
          <a:p>
            <a:r>
              <a:rPr lang="en-US" sz="2400" b="1" smtClean="0"/>
              <a:t>Con đã làm gì để thể hiện tình yêu với mẹ?</a:t>
            </a:r>
            <a:endParaRPr lang="en-US" sz="2400" b="1"/>
          </a:p>
        </p:txBody>
      </p:sp>
    </p:spTree>
    <p:extLst>
      <p:ext uri="{BB962C8B-B14F-4D97-AF65-F5344CB8AC3E}">
        <p14:creationId xmlns:p14="http://schemas.microsoft.com/office/powerpoint/2010/main" val="4200515125"/>
      </p:ext>
    </p:extLst>
  </p:cSld>
  <p:clrMapOvr>
    <a:masterClrMapping/>
  </p:clrMapOvr>
  <p:transition spd="slow" advClick="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2606" y="0"/>
            <a:ext cx="9820525" cy="6858000"/>
          </a:xfrm>
          <a:prstGeom prst="rect">
            <a:avLst/>
          </a:prstGeom>
        </p:spPr>
      </p:pic>
      <p:sp>
        <p:nvSpPr>
          <p:cNvPr id="5" name="Rounded Rectangle 4"/>
          <p:cNvSpPr/>
          <p:nvPr/>
        </p:nvSpPr>
        <p:spPr>
          <a:xfrm>
            <a:off x="2562104" y="1634447"/>
            <a:ext cx="6785096" cy="358910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Mẹ là người đã sinh ra và chăm sóc, nuôi dưỡng con khôn lớn. Các con hãy thể hiện sự yêu thương dành cho mẹ bằng những hành động quan tâm, chăm sóc.</a:t>
            </a:r>
            <a:endParaRPr lang="en-US" sz="3200" dirty="0"/>
          </a:p>
        </p:txBody>
      </p:sp>
    </p:spTree>
    <p:extLst>
      <p:ext uri="{BB962C8B-B14F-4D97-AF65-F5344CB8AC3E}">
        <p14:creationId xmlns:p14="http://schemas.microsoft.com/office/powerpoint/2010/main" val="258394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191" y="766305"/>
            <a:ext cx="4043280" cy="4043280"/>
          </a:xfrm>
          <a:prstGeom prst="rect">
            <a:avLst/>
          </a:prstGeom>
        </p:spPr>
      </p:pic>
      <p:sp>
        <p:nvSpPr>
          <p:cNvPr id="6148" name="文本框 3080"/>
          <p:cNvSpPr txBox="1">
            <a:spLocks noChangeArrowheads="1"/>
          </p:cNvSpPr>
          <p:nvPr/>
        </p:nvSpPr>
        <p:spPr bwMode="auto">
          <a:xfrm>
            <a:off x="3420996" y="3228117"/>
            <a:ext cx="1669845" cy="132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8000" dirty="0">
                <a:solidFill>
                  <a:srgbClr val="00B050"/>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rPr>
              <a:t>02</a:t>
            </a:r>
          </a:p>
        </p:txBody>
      </p:sp>
      <p:sp>
        <p:nvSpPr>
          <p:cNvPr id="6151" name="直接连接符 3084"/>
          <p:cNvSpPr>
            <a:spLocks noChangeShapeType="1"/>
          </p:cNvSpPr>
          <p:nvPr/>
        </p:nvSpPr>
        <p:spPr bwMode="auto">
          <a:xfrm>
            <a:off x="5986860" y="3522298"/>
            <a:ext cx="0" cy="768254"/>
          </a:xfrm>
          <a:prstGeom prst="line">
            <a:avLst/>
          </a:prstGeom>
          <a:noFill/>
          <a:ln w="6350">
            <a:solidFill>
              <a:srgbClr val="FFFFFF"/>
            </a:solidFill>
            <a:round/>
          </a:ln>
          <a:extLst>
            <a:ext uri="{909E8E84-426E-40DD-AFC4-6F175D3DCCD1}">
              <a14:hiddenFill xmlns:a14="http://schemas.microsoft.com/office/drawing/2010/main">
                <a:noFill/>
              </a14:hiddenFill>
            </a:ext>
          </a:extLst>
        </p:spPr>
        <p:txBody>
          <a:bodyPr/>
          <a:lstStyle/>
          <a:p>
            <a:endParaRPr lang="zh-CN" altLang="en-US" sz="2530">
              <a:solidFill>
                <a:schemeClr val="bg1">
                  <a:lumMod val="65000"/>
                </a:schemeClr>
              </a:solidFill>
              <a:latin typeface="Arial" panose="020B0604020202020204" pitchFamily="34" charset="0"/>
              <a:ea typeface="Microsoft YaHei" panose="020B0503020204020204" pitchFamily="34" charset="-122"/>
              <a:cs typeface="Arial" panose="020B0604020202020204" pitchFamily="34" charset="0"/>
              <a:sym typeface="Arial" panose="020B0604020202020204" pitchFamily="34" charset="0"/>
            </a:endParaRPr>
          </a:p>
        </p:txBody>
      </p:sp>
      <p:sp>
        <p:nvSpPr>
          <p:cNvPr id="9" name="矩形 8"/>
          <p:cNvSpPr/>
          <p:nvPr/>
        </p:nvSpPr>
        <p:spPr>
          <a:xfrm>
            <a:off x="5986860" y="2787945"/>
            <a:ext cx="5013649" cy="2049600"/>
          </a:xfrm>
          <a:prstGeom prst="rect">
            <a:avLst/>
          </a:prstGeom>
        </p:spPr>
        <p:txBody>
          <a:bodyPr wrap="square" lIns="0" tIns="0" rIns="0" bIns="0">
            <a:spAutoFit/>
          </a:bodyPr>
          <a:lstStyle/>
          <a:p>
            <a:pPr>
              <a:lnSpc>
                <a:spcPct val="130000"/>
              </a:lnSpc>
            </a:pPr>
            <a:r>
              <a:rPr lang="en-US" altLang="zh-CN" sz="3415" b="1" smtClean="0">
                <a:solidFill>
                  <a:srgbClr val="002060"/>
                </a:solidFill>
                <a:latin typeface="Arial" panose="020B0604020202020204" pitchFamily="34" charset="0"/>
                <a:ea typeface="方正稚艺简体" panose="03000509000000000000" pitchFamily="65" charset="-122"/>
                <a:cs typeface="Arial" panose="020B0604020202020204" pitchFamily="34" charset="0"/>
                <a:sym typeface="Arial" panose="020B0604020202020204" pitchFamily="34" charset="0"/>
              </a:rPr>
              <a:t>Quan sát và thực hành làm chiếc vòng yêu thương tặng mẹ</a:t>
            </a:r>
            <a:endParaRPr lang="zh-CN" altLang="en-US" sz="3415" b="1" dirty="0">
              <a:solidFill>
                <a:srgbClr val="002060"/>
              </a:solidFill>
              <a:latin typeface="Arial" panose="020B0604020202020204" pitchFamily="34" charset="0"/>
              <a:ea typeface="方正稚艺简体" panose="03000509000000000000" pitchFamily="65" charset="-122"/>
              <a:cs typeface="Arial" panose="020B0604020202020204" pitchFamily="34" charset="0"/>
              <a:sym typeface="Arial" panose="020B0604020202020204" pitchFamily="34"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4*#ppt_w"/>
                                          </p:val>
                                        </p:tav>
                                        <p:tav tm="100000">
                                          <p:val>
                                            <p:strVal val="#ppt_w"/>
                                          </p:val>
                                        </p:tav>
                                      </p:tavLst>
                                    </p:anim>
                                    <p:anim calcmode="lin" valueType="num">
                                      <p:cBhvr>
                                        <p:cTn id="1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205</Words>
  <Application>Microsoft Office PowerPoint</Application>
  <PresentationFormat>Widescreen</PresentationFormat>
  <Paragraphs>26</Paragraphs>
  <Slides>12</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Microsoft YaHei</vt:lpstr>
      <vt:lpstr>Arial</vt:lpstr>
      <vt:lpstr>Calibri</vt:lpstr>
      <vt:lpstr>等线</vt:lpstr>
      <vt:lpstr>方正稚艺简体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admin</cp:lastModifiedBy>
  <cp:revision>20</cp:revision>
  <dcterms:created xsi:type="dcterms:W3CDTF">2020-08-07T07:15:00Z</dcterms:created>
  <dcterms:modified xsi:type="dcterms:W3CDTF">2020-08-27T19:13:43Z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