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479" r:id="rId3"/>
    <p:sldId id="258" r:id="rId4"/>
    <p:sldId id="522" r:id="rId5"/>
    <p:sldId id="523" r:id="rId6"/>
    <p:sldId id="524" r:id="rId7"/>
    <p:sldId id="525" r:id="rId8"/>
    <p:sldId id="526" r:id="rId9"/>
    <p:sldId id="455"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494" r:id="rId24"/>
    <p:sldId id="520" r:id="rId25"/>
    <p:sldId id="521" r:id="rId26"/>
    <p:sldId id="540" r:id="rId27"/>
    <p:sldId id="541" r:id="rId28"/>
    <p:sldId id="542" r:id="rId29"/>
    <p:sldId id="38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4"/>
  </p:normalViewPr>
  <p:slideViewPr>
    <p:cSldViewPr snapToGrid="0" snapToObjects="1">
      <p:cViewPr varScale="1">
        <p:scale>
          <a:sx n="69" d="100"/>
          <a:sy n="69"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A39F-C03F-45CD-89EF-958857CB2B3C}" type="datetimeFigureOut">
              <a:rPr lang="en-US" smtClean="0"/>
              <a:t>6/19/2021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ACF50-EDFC-416D-98D9-E393C6A0FE64}" type="slidenum">
              <a:rPr lang="en-US" smtClean="0"/>
              <a:t>‹#›</a:t>
            </a:fld>
            <a:endParaRPr lang="en-US"/>
          </a:p>
        </p:txBody>
      </p:sp>
    </p:spTree>
    <p:extLst>
      <p:ext uri="{BB962C8B-B14F-4D97-AF65-F5344CB8AC3E}">
        <p14:creationId xmlns:p14="http://schemas.microsoft.com/office/powerpoint/2010/main" val="125337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13</a:t>
            </a:fld>
            <a:endParaRPr lang="en-US"/>
          </a:p>
        </p:txBody>
      </p:sp>
    </p:spTree>
    <p:extLst>
      <p:ext uri="{BB962C8B-B14F-4D97-AF65-F5344CB8AC3E}">
        <p14:creationId xmlns:p14="http://schemas.microsoft.com/office/powerpoint/2010/main" val="3225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14</a:t>
            </a:fld>
            <a:endParaRPr lang="en-US"/>
          </a:p>
        </p:txBody>
      </p:sp>
    </p:spTree>
    <p:extLst>
      <p:ext uri="{BB962C8B-B14F-4D97-AF65-F5344CB8AC3E}">
        <p14:creationId xmlns:p14="http://schemas.microsoft.com/office/powerpoint/2010/main" val="403804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06/19/2021</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52279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06/19/2021</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1113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06/19/2021</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5637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06/19/2021</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6605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01688-A1D4-1145-AB82-E45CE746F8E4}" type="datetimeFigureOut">
              <a:rPr lang="en-VN" smtClean="0"/>
              <a:t>06/19/2021</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85460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01688-A1D4-1145-AB82-E45CE746F8E4}" type="datetimeFigureOut">
              <a:rPr lang="en-VN" smtClean="0"/>
              <a:t>06/19/2021</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155694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01688-A1D4-1145-AB82-E45CE746F8E4}" type="datetimeFigureOut">
              <a:rPr lang="en-VN" smtClean="0"/>
              <a:t>06/19/2021</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24113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401688-A1D4-1145-AB82-E45CE746F8E4}" type="datetimeFigureOut">
              <a:rPr lang="en-VN" smtClean="0"/>
              <a:t>06/19/2021</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7512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1688-A1D4-1145-AB82-E45CE746F8E4}" type="datetimeFigureOut">
              <a:rPr lang="en-VN" smtClean="0"/>
              <a:t>06/19/2021</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92125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en-VN" smtClean="0"/>
              <a:t>06/19/2021</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84489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en-VN" smtClean="0"/>
              <a:t>06/19/2021</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80826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1688-A1D4-1145-AB82-E45CE746F8E4}" type="datetimeFigureOut">
              <a:rPr lang="en-VN" smtClean="0"/>
              <a:t>06/19/2021</a:t>
            </a:fld>
            <a:endParaRPr lang="en-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60B0-CABD-B441-BCD2-65985B96B1D2}" type="slidenum">
              <a:rPr lang="en-VN" smtClean="0"/>
              <a:t>‹#›</a:t>
            </a:fld>
            <a:endParaRPr lang="en-VN"/>
          </a:p>
        </p:txBody>
      </p:sp>
    </p:spTree>
    <p:extLst>
      <p:ext uri="{BB962C8B-B14F-4D97-AF65-F5344CB8AC3E}">
        <p14:creationId xmlns:p14="http://schemas.microsoft.com/office/powerpoint/2010/main" val="1314877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83443" y="85369"/>
            <a:ext cx="121086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60767" y="1614488"/>
            <a:ext cx="9204767" cy="49754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VN" sz="135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12FC9BA-8C8E-264E-995F-9A9B284DA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30668" y="3719087"/>
            <a:ext cx="4381037" cy="76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6D023BD-1063-C64B-A2B8-C193C2D55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5025" y="1392238"/>
            <a:ext cx="7734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7B412AA-4260-C944-A875-DCFB9B6A0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70726" y="3800455"/>
            <a:ext cx="427339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9555AA0-7E1B-F846-B4DA-D9E114BE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6">
            <a:extLst>
              <a:ext uri="{FF2B5EF4-FFF2-40B4-BE49-F238E27FC236}">
                <a16:creationId xmlns:a16="http://schemas.microsoft.com/office/drawing/2014/main" id="{A34EEF55-29CB-40A4-B306-34E06BA21A02}"/>
              </a:ext>
            </a:extLst>
          </p:cNvPr>
          <p:cNvSpPr/>
          <p:nvPr/>
        </p:nvSpPr>
        <p:spPr>
          <a:xfrm>
            <a:off x="1676401" y="191070"/>
            <a:ext cx="5846618" cy="93666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4000" b="1">
                <a:ln>
                  <a:solidFill>
                    <a:schemeClr val="tx1"/>
                  </a:solidFill>
                </a:ln>
                <a:solidFill>
                  <a:srgbClr val="FF0000"/>
                </a:solidFill>
                <a:latin typeface="Times New Roman" pitchFamily="18" charset="0"/>
                <a:cs typeface="Times New Roman" pitchFamily="18" charset="0"/>
              </a:rPr>
              <a:t>CẶP ĐÔI ĂN Ý</a:t>
            </a:r>
            <a:endParaRPr lang="en-US" sz="4000" b="1" dirty="0">
              <a:ln>
                <a:solidFill>
                  <a:schemeClr val="tx1"/>
                </a:solidFill>
              </a:ln>
              <a:solidFill>
                <a:srgbClr val="FF0000"/>
              </a:solidFill>
              <a:latin typeface="Times New Roman" pitchFamily="18" charset="0"/>
              <a:cs typeface="Times New Roman" pitchFamily="18" charset="0"/>
            </a:endParaRPr>
          </a:p>
        </p:txBody>
      </p:sp>
      <p:sp>
        <p:nvSpPr>
          <p:cNvPr id="14" name="Rounded Rectangle 6">
            <a:extLst>
              <a:ext uri="{FF2B5EF4-FFF2-40B4-BE49-F238E27FC236}">
                <a16:creationId xmlns:a16="http://schemas.microsoft.com/office/drawing/2014/main" id="{B0DEA0DF-6C0C-4C96-B6CE-9EECFBA34801}"/>
              </a:ext>
            </a:extLst>
          </p:cNvPr>
          <p:cNvSpPr/>
          <p:nvPr/>
        </p:nvSpPr>
        <p:spPr>
          <a:xfrm>
            <a:off x="997527" y="2080316"/>
            <a:ext cx="7460673" cy="1828793"/>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1. Hãy ghi lại một số từ miêu tả cảm xúc của em khi nghĩ về một người bạn thân.</a:t>
            </a:r>
            <a:r>
              <a:rPr lang="en-US" sz="2400" b="1">
                <a:solidFill>
                  <a:srgbClr val="FF0000"/>
                </a:solidFill>
                <a:latin typeface="Times New Roman" panose="02020603050405020304" pitchFamily="18" charset="0"/>
                <a:cs typeface="Times New Roman" panose="02020603050405020304" pitchFamily="18" charset="0"/>
              </a:rPr>
              <a:t> </a:t>
            </a:r>
            <a:r>
              <a:rPr lang="ru-RU" sz="2400" b="1">
                <a:solidFill>
                  <a:srgbClr val="FF0000"/>
                </a:solidFill>
                <a:latin typeface="Times New Roman" panose="02020603050405020304" pitchFamily="18" charset="0"/>
                <a:cs typeface="Times New Roman" panose="02020603050405020304" pitchFamily="18" charset="0"/>
              </a:rPr>
              <a:t>Đi</a:t>
            </a:r>
            <a:r>
              <a:rPr lang="en-US" sz="2400" b="1">
                <a:solidFill>
                  <a:srgbClr val="FF0000"/>
                </a:solidFill>
                <a:latin typeface="Times New Roman" panose="02020603050405020304" pitchFamily="18" charset="0"/>
                <a:cs typeface="Times New Roman" panose="02020603050405020304" pitchFamily="18" charset="0"/>
              </a:rPr>
              <a:t>ề</a:t>
            </a:r>
            <a:r>
              <a:rPr lang="ru-RU" sz="2400" b="1">
                <a:solidFill>
                  <a:srgbClr val="FF0000"/>
                </a:solidFill>
                <a:latin typeface="Times New Roman" panose="02020603050405020304" pitchFamily="18" charset="0"/>
                <a:cs typeface="Times New Roman" panose="02020603050405020304" pitchFamily="18" charset="0"/>
              </a:rPr>
              <a:t>u gì khi</a:t>
            </a:r>
            <a:r>
              <a:rPr lang="en-US" sz="2400" b="1">
                <a:solidFill>
                  <a:srgbClr val="FF0000"/>
                </a:solidFill>
                <a:latin typeface="Times New Roman" panose="02020603050405020304" pitchFamily="18" charset="0"/>
                <a:cs typeface="Times New Roman" panose="02020603050405020304" pitchFamily="18" charset="0"/>
              </a:rPr>
              <a:t>ế</a:t>
            </a:r>
            <a:r>
              <a:rPr lang="ru-RU" sz="2400" b="1">
                <a:solidFill>
                  <a:srgbClr val="FF0000"/>
                </a:solidFill>
                <a:latin typeface="Times New Roman" panose="02020603050405020304" pitchFamily="18" charset="0"/>
                <a:cs typeface="Times New Roman" panose="02020603050405020304" pitchFamily="18" charset="0"/>
              </a:rPr>
              <a:t>n các em trở thành đôi bạn thân?</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5" name="Rounded Rectangle 6">
            <a:extLst>
              <a:ext uri="{FF2B5EF4-FFF2-40B4-BE49-F238E27FC236}">
                <a16:creationId xmlns:a16="http://schemas.microsoft.com/office/drawing/2014/main" id="{E9017C7E-38FE-486B-8A13-81A5E8524D96}"/>
              </a:ext>
            </a:extLst>
          </p:cNvPr>
          <p:cNvSpPr/>
          <p:nvPr/>
        </p:nvSpPr>
        <p:spPr>
          <a:xfrm>
            <a:off x="1009251" y="4038061"/>
            <a:ext cx="7460673" cy="98474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2. Em và người bạn thân ấy đã làm quen với nhau như thế nào?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Đến từ một hành tinh nhỏ bé và kì lạ</a:t>
            </a:r>
          </a:p>
          <a:p>
            <a:r>
              <a:rPr lang="en-US" sz="2400">
                <a:latin typeface="Times New Roman" panose="02020603050405020304" pitchFamily="18" charset="0"/>
                <a:cs typeface="Times New Roman" panose="02020603050405020304" pitchFamily="18" charset="0"/>
              </a:rPr>
              <a:t>+ Tâm trạng: Buồn bã và chán nản</a:t>
            </a: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3" name="Cloud 22">
            <a:extLst>
              <a:ext uri="{FF2B5EF4-FFF2-40B4-BE49-F238E27FC236}">
                <a16:creationId xmlns:a16="http://schemas.microsoft.com/office/drawing/2014/main" id="{BF5A50F7-B3DE-47A1-BFA0-42DD9F4837AD}"/>
              </a:ext>
            </a:extLst>
          </p:cNvPr>
          <p:cNvSpPr/>
          <p:nvPr/>
        </p:nvSpPr>
        <p:spPr>
          <a:xfrm>
            <a:off x="4580945" y="2294511"/>
            <a:ext cx="4466068"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a:solidFill>
                  <a:srgbClr val="FF0000"/>
                </a:solidFill>
                <a:latin typeface="Times New Roman" pitchFamily="18" charset="0"/>
                <a:cs typeface="Times New Roman" pitchFamily="18" charset="0"/>
              </a:rPr>
              <a:t>Hoàng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bé</a:t>
            </a:r>
            <a:r>
              <a:rPr lang="en-US" sz="2800" b="1">
                <a:solidFill>
                  <a:srgbClr val="FF0000"/>
                </a:solidFill>
                <a:latin typeface="Times New Roman" pitchFamily="18" charset="0"/>
                <a:cs typeface="Times New Roman" pitchFamily="18" charset="0"/>
              </a:rPr>
              <a:t> đến từ đâu và gặp gỡ với </a:t>
            </a:r>
            <a:r>
              <a:rPr lang="en-US" sz="2800" b="1" err="1">
                <a:solidFill>
                  <a:srgbClr val="FF0000"/>
                </a:solidFill>
                <a:latin typeface="Times New Roman" pitchFamily="18" charset="0"/>
                <a:cs typeface="Times New Roman" pitchFamily="18" charset="0"/>
              </a:rPr>
              <a:t>Cáo</a:t>
            </a:r>
            <a:r>
              <a:rPr lang="en-US" sz="2800" b="1">
                <a:solidFill>
                  <a:srgbClr val="FF0000"/>
                </a:solidFill>
                <a:latin typeface="Times New Roman" pitchFamily="18" charset="0"/>
                <a:cs typeface="Times New Roman" pitchFamily="18" charset="0"/>
              </a:rPr>
              <a:t> trong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sp>
        <p:nvSpPr>
          <p:cNvPr id="24" name="Cloud 23">
            <a:extLst>
              <a:ext uri="{FF2B5EF4-FFF2-40B4-BE49-F238E27FC236}">
                <a16:creationId xmlns:a16="http://schemas.microsoft.com/office/drawing/2014/main" id="{A6B9C72B-3349-4F50-BEB1-A0276E46F70F}"/>
              </a:ext>
            </a:extLst>
          </p:cNvPr>
          <p:cNvSpPr/>
          <p:nvPr/>
        </p:nvSpPr>
        <p:spPr>
          <a:xfrm>
            <a:off x="4650215" y="3574463"/>
            <a:ext cx="4466068" cy="2207484"/>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b="1">
                <a:solidFill>
                  <a:srgbClr val="FF0000"/>
                </a:solidFill>
                <a:latin typeface="Times New Roman" panose="02020603050405020304" pitchFamily="18" charset="0"/>
                <a:cs typeface="Times New Roman" panose="02020603050405020304" pitchFamily="18" charset="0"/>
              </a:rPr>
              <a:t>? Cáo gặp hoàng tử bé trong khi nó đang cảm nhận như thế nào về cuộc sống?</a:t>
            </a:r>
          </a:p>
        </p:txBody>
      </p:sp>
      <p:sp>
        <p:nvSpPr>
          <p:cNvPr id="25" name="Rectangle 24">
            <a:extLst>
              <a:ext uri="{FF2B5EF4-FFF2-40B4-BE49-F238E27FC236}">
                <a16:creationId xmlns:a16="http://schemas.microsoft.com/office/drawing/2014/main" id="{997BFC36-16E2-48C2-B5AD-525B0FEC01BB}"/>
              </a:ext>
            </a:extLst>
          </p:cNvPr>
          <p:cNvSpPr/>
          <p:nvPr/>
        </p:nvSpPr>
        <p:spPr>
          <a:xfrm>
            <a:off x="484913" y="3532903"/>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Bị coi là tinh ranh và gian xảo</a:t>
            </a:r>
          </a:p>
          <a:p>
            <a:r>
              <a:rPr lang="en-US" sz="2400">
                <a:latin typeface="Times New Roman" panose="02020603050405020304" pitchFamily="18" charset="0"/>
                <a:cs typeface="Times New Roman" panose="02020603050405020304" pitchFamily="18" charset="0"/>
              </a:rPr>
              <a:t>+ Tâm trạng: Cô đơn và buồn chán.</a:t>
            </a: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8" y="4769887"/>
            <a:ext cx="2194350" cy="2134126"/>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animBg="1"/>
      <p:bldP spid="23" grpId="1" animBg="1"/>
      <p:bldP spid="24" grpId="0" animBg="1"/>
      <p:bldP spid="24" grpId="1"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3896" y="64749"/>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97BFC36-16E2-48C2-B5AD-525B0FEC01BB}"/>
              </a:ext>
            </a:extLst>
          </p:cNvPr>
          <p:cNvSpPr/>
          <p:nvPr/>
        </p:nvSpPr>
        <p:spPr>
          <a:xfrm>
            <a:off x="484913" y="279860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 y="5285370"/>
            <a:ext cx="1695588" cy="1577078"/>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16">
            <a:extLst>
              <a:ext uri="{FF2B5EF4-FFF2-40B4-BE49-F238E27FC236}">
                <a16:creationId xmlns:a16="http://schemas.microsoft.com/office/drawing/2014/main" id="{98DF5913-92D8-4D80-9888-3996BE28A8DB}"/>
              </a:ext>
            </a:extLst>
          </p:cNvPr>
          <p:cNvSpPr/>
          <p:nvPr/>
        </p:nvSpPr>
        <p:spPr>
          <a:xfrm>
            <a:off x="5204401" y="3851561"/>
            <a:ext cx="3787196" cy="2110505"/>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b="1">
                <a:solidFill>
                  <a:srgbClr val="FF0000"/>
                </a:solidFill>
                <a:latin typeface="Times New Roman" panose="02020603050405020304" pitchFamily="18" charset="0"/>
                <a:cs typeface="Times New Roman" panose="02020603050405020304" pitchFamily="18" charset="0"/>
              </a:rPr>
              <a:t>? Cả hai nhân vật có đều mang tâm trạng gì ?</a:t>
            </a:r>
            <a:endParaRPr lang="en-US" sz="2400" b="1" dirty="0">
              <a:solidFill>
                <a:srgbClr val="FF0000"/>
              </a:solidFill>
              <a:latin typeface="Times New Roman" pitchFamily="18" charset="0"/>
              <a:cs typeface="Times New Roman" pitchFamily="18" charset="0"/>
            </a:endParaRPr>
          </a:p>
        </p:txBody>
      </p:sp>
      <p:sp>
        <p:nvSpPr>
          <p:cNvPr id="18" name="Rounded Rectangle 4">
            <a:extLst>
              <a:ext uri="{FF2B5EF4-FFF2-40B4-BE49-F238E27FC236}">
                <a16:creationId xmlns:a16="http://schemas.microsoft.com/office/drawing/2014/main" id="{B26B26C4-B752-410F-8F4C-CC3692EC94EA}"/>
              </a:ext>
            </a:extLst>
          </p:cNvPr>
          <p:cNvSpPr/>
          <p:nvPr/>
        </p:nvSpPr>
        <p:spPr>
          <a:xfrm>
            <a:off x="454210" y="3255812"/>
            <a:ext cx="7221205" cy="4471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a:latin typeface="Times New Roman" panose="02020603050405020304" pitchFamily="18" charset="0"/>
                <a:cs typeface="Times New Roman" panose="02020603050405020304" pitchFamily="18" charset="0"/>
              </a:rPr>
              <a:t>=&gt; Cả hai nhân vật đều đang cô đơn, buồn bã.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18515" y="2898062"/>
            <a:ext cx="3920836" cy="1938992"/>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 Từ cuộc gặp gỡ của cáo và hoàng tử bé, em có rút ra được kinh nghiệm gì khi mình gặp gỡ 1 người bạn mới?</a:t>
            </a:r>
          </a:p>
        </p:txBody>
      </p:sp>
    </p:spTree>
    <p:extLst>
      <p:ext uri="{BB962C8B-B14F-4D97-AF65-F5344CB8AC3E}">
        <p14:creationId xmlns:p14="http://schemas.microsoft.com/office/powerpoint/2010/main" val="16689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1" name="Rectangle 10">
            <a:extLst>
              <a:ext uri="{FF2B5EF4-FFF2-40B4-BE49-F238E27FC236}">
                <a16:creationId xmlns:a16="http://schemas.microsoft.com/office/drawing/2014/main" id="{D70FC712-7771-40A5-81B3-F0FADD2E9499}"/>
              </a:ext>
            </a:extLst>
          </p:cNvPr>
          <p:cNvSpPr/>
          <p:nvPr/>
        </p:nvSpPr>
        <p:spPr>
          <a:xfrm>
            <a:off x="327181" y="1236748"/>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CBBAAE9-118C-4173-8208-9F4328B8C364}"/>
              </a:ext>
            </a:extLst>
          </p:cNvPr>
          <p:cNvSpPr/>
          <p:nvPr/>
        </p:nvSpPr>
        <p:spPr>
          <a:xfrm>
            <a:off x="332515" y="1745665"/>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A143897A-A26F-4562-9986-FB23435770E6}"/>
              </a:ext>
            </a:extLst>
          </p:cNvPr>
          <p:cNvGraphicFramePr>
            <a:graphicFrameLocks noGrp="1"/>
          </p:cNvGraphicFramePr>
          <p:nvPr>
            <p:extLst>
              <p:ext uri="{D42A27DB-BD31-4B8C-83A1-F6EECF244321}">
                <p14:modId xmlns:p14="http://schemas.microsoft.com/office/powerpoint/2010/main" val="3026200166"/>
              </p:ext>
            </p:extLst>
          </p:nvPr>
        </p:nvGraphicFramePr>
        <p:xfrm>
          <a:off x="152400" y="3140461"/>
          <a:ext cx="8880765" cy="3134426"/>
        </p:xfrm>
        <a:graphic>
          <a:graphicData uri="http://schemas.openxmlformats.org/drawingml/2006/table">
            <a:tbl>
              <a:tblPr firstRow="1" firstCol="1" bandRow="1">
                <a:tableStyleId>{5C22544A-7EE6-4342-B048-85BDC9FD1C3A}</a:tableStyleId>
              </a:tblPr>
              <a:tblGrid>
                <a:gridCol w="5787344">
                  <a:extLst>
                    <a:ext uri="{9D8B030D-6E8A-4147-A177-3AD203B41FA5}">
                      <a16:colId xmlns:a16="http://schemas.microsoft.com/office/drawing/2014/main" val="3050164612"/>
                    </a:ext>
                  </a:extLst>
                </a:gridCol>
                <a:gridCol w="3093421">
                  <a:extLst>
                    <a:ext uri="{9D8B030D-6E8A-4147-A177-3AD203B41FA5}">
                      <a16:colId xmlns:a16="http://schemas.microsoft.com/office/drawing/2014/main" val="823929072"/>
                    </a:ext>
                  </a:extLst>
                </a:gridCol>
              </a:tblGrid>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35541400"/>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626235036"/>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53776481"/>
                  </a:ext>
                </a:extLst>
              </a:tr>
              <a:tr h="620894">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273044964"/>
                  </a:ext>
                </a:extLst>
              </a:tr>
              <a:tr h="61634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885615238"/>
                  </a:ext>
                </a:extLst>
              </a:tr>
            </a:tbl>
          </a:graphicData>
        </a:graphic>
      </p:graphicFrame>
      <p:sp>
        <p:nvSpPr>
          <p:cNvPr id="16" name="Rectangle 15">
            <a:extLst>
              <a:ext uri="{FF2B5EF4-FFF2-40B4-BE49-F238E27FC236}">
                <a16:creationId xmlns:a16="http://schemas.microsoft.com/office/drawing/2014/main" id="{CA7ED2DC-CC9E-4B97-8E11-67363EB87E6A}"/>
              </a:ext>
            </a:extLst>
          </p:cNvPr>
          <p:cNvSpPr/>
          <p:nvPr/>
        </p:nvSpPr>
        <p:spPr>
          <a:xfrm>
            <a:off x="2299864" y="2535374"/>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1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ECBBAAE9-118C-4173-8208-9F4328B8C364}"/>
              </a:ext>
            </a:extLst>
          </p:cNvPr>
          <p:cNvSpPr/>
          <p:nvPr/>
        </p:nvSpPr>
        <p:spPr>
          <a:xfrm>
            <a:off x="332515" y="1191480"/>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3709483396"/>
              </p:ext>
            </p:extLst>
          </p:nvPr>
        </p:nvGraphicFramePr>
        <p:xfrm>
          <a:off x="96097" y="2189278"/>
          <a:ext cx="8923214" cy="4129598"/>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val="999954573"/>
                    </a:ext>
                  </a:extLst>
                </a:gridCol>
                <a:gridCol w="5436542">
                  <a:extLst>
                    <a:ext uri="{9D8B030D-6E8A-4147-A177-3AD203B41FA5}">
                      <a16:colId xmlns:a16="http://schemas.microsoft.com/office/drawing/2014/main" val="2819196108"/>
                    </a:ext>
                  </a:extLst>
                </a:gridCol>
              </a:tblGrid>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Được hoàng tử cảm hóa.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15 lần)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kết bạn, là gắn kết tình cảm với nhau, làm cho gần gũi nhau hơn.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Cáo mong được kết bạn với hoàng tử bé, mong được quan tâm, gắn bó, được đón nhận, trân trọng, đánh thức những điều đẹp đẽ, xóa bỏ khoảng cách, định kiến, trở thành bạn bè, thâu hiểu, yêu thương.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Ấn tượng của cáo về hoàng tử bé:</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Hoàng tử khen: “Bạn dễ thương quá”</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Hoàng tử lịch sự, thân thiện, không bị giới hạn bởi định kiến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
        <p:nvSpPr>
          <p:cNvPr id="18" name="Rectangle 17">
            <a:extLst>
              <a:ext uri="{FF2B5EF4-FFF2-40B4-BE49-F238E27FC236}">
                <a16:creationId xmlns:a16="http://schemas.microsoft.com/office/drawing/2014/main" id="{3E0951F6-0982-4268-A140-58B8AAC3F6E7}"/>
              </a:ext>
            </a:extLst>
          </p:cNvPr>
          <p:cNvSpPr/>
          <p:nvPr/>
        </p:nvSpPr>
        <p:spPr>
          <a:xfrm>
            <a:off x="2466122" y="1745667"/>
            <a:ext cx="354675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737E9C51-B8E3-4715-8581-16C9B35283D3}"/>
              </a:ext>
            </a:extLst>
          </p:cNvPr>
          <p:cNvGraphicFramePr>
            <a:graphicFrameLocks noGrp="1"/>
          </p:cNvGraphicFramePr>
          <p:nvPr>
            <p:extLst>
              <p:ext uri="{D42A27DB-BD31-4B8C-83A1-F6EECF244321}">
                <p14:modId xmlns:p14="http://schemas.microsoft.com/office/powerpoint/2010/main" val="2294812892"/>
              </p:ext>
            </p:extLst>
          </p:nvPr>
        </p:nvGraphicFramePr>
        <p:xfrm>
          <a:off x="288634" y="2923426"/>
          <a:ext cx="8553473" cy="3677530"/>
        </p:xfrm>
        <a:graphic>
          <a:graphicData uri="http://schemas.openxmlformats.org/drawingml/2006/table">
            <a:tbl>
              <a:tblPr firstRow="1" firstCol="1" bandRow="1"/>
              <a:tblGrid>
                <a:gridCol w="1202491">
                  <a:extLst>
                    <a:ext uri="{9D8B030D-6E8A-4147-A177-3AD203B41FA5}">
                      <a16:colId xmlns:a16="http://schemas.microsoft.com/office/drawing/2014/main" val="523868070"/>
                    </a:ext>
                  </a:extLst>
                </a:gridCol>
                <a:gridCol w="2494676">
                  <a:extLst>
                    <a:ext uri="{9D8B030D-6E8A-4147-A177-3AD203B41FA5}">
                      <a16:colId xmlns:a16="http://schemas.microsoft.com/office/drawing/2014/main" val="3970590739"/>
                    </a:ext>
                  </a:extLst>
                </a:gridCol>
                <a:gridCol w="2463169">
                  <a:extLst>
                    <a:ext uri="{9D8B030D-6E8A-4147-A177-3AD203B41FA5}">
                      <a16:colId xmlns:a16="http://schemas.microsoft.com/office/drawing/2014/main" val="398842279"/>
                    </a:ext>
                  </a:extLst>
                </a:gridCol>
                <a:gridCol w="2393137">
                  <a:extLst>
                    <a:ext uri="{9D8B030D-6E8A-4147-A177-3AD203B41FA5}">
                      <a16:colId xmlns:a16="http://schemas.microsoft.com/office/drawing/2014/main" val="3446715277"/>
                    </a:ext>
                  </a:extLst>
                </a:gridCol>
              </a:tblGrid>
              <a:tr h="1088652">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vi-VN"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trước khi cảm hóa</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sau khi cảm hóa</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6199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vi-VN"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bước chân</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50395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cs typeface="Times New Roman" panose="02020603050405020304" pitchFamily="18" charset="0"/>
                        </a:rPr>
                        <a:t>3,4</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đồng lúa mì</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37543"/>
                  </a:ext>
                </a:extLst>
              </a:tr>
              <a:tr h="1088652">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Nhận định của cáo về cuộc sống</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196966"/>
                  </a:ext>
                </a:extLst>
              </a:tr>
            </a:tbl>
          </a:graphicData>
        </a:graphic>
      </p:graphicFrame>
      <p:sp>
        <p:nvSpPr>
          <p:cNvPr id="16" name="Rectangle 43">
            <a:extLst>
              <a:ext uri="{FF2B5EF4-FFF2-40B4-BE49-F238E27FC236}">
                <a16:creationId xmlns:a16="http://schemas.microsoft.com/office/drawing/2014/main" id="{48D4A973-04C7-4FD6-82AB-93B2A3D2E4EA}"/>
              </a:ext>
            </a:extLst>
          </p:cNvPr>
          <p:cNvSpPr>
            <a:spLocks noChangeArrowheads="1"/>
          </p:cNvSpPr>
          <p:nvPr/>
        </p:nvSpPr>
        <p:spPr bwMode="auto">
          <a:xfrm>
            <a:off x="119785" y="664712"/>
            <a:ext cx="8823325" cy="224676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algn="ctr" eaLnBrk="0" fontAlgn="base" hangingPunct="0">
              <a:spcBef>
                <a:spcPct val="20000"/>
              </a:spcBef>
              <a:spcAft>
                <a:spcPct val="0"/>
              </a:spcAft>
              <a:defRPr/>
            </a:pP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Vòng 1</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Vòng </a:t>
            </a: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chuyên gia </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( 7 phút)</a:t>
            </a:r>
            <a:endParaRPr lang="en-US" sz="2000" b="1" dirty="0">
              <a:solidFill>
                <a:srgbClr val="FF0000"/>
              </a:solidFill>
              <a:latin typeface="Times New Roman" panose="02020603050405020304" pitchFamily="18" charset="0"/>
              <a:ea typeface="Times New Roman"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1,2</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bước chân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3,4</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đồng lúa mì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5,6</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nhận định của cáo về cuộc sống trước và sau khi được cảm hóa?</a:t>
            </a:r>
            <a:endParaRPr lang="en-US" sz="2000" b="1"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40416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918F3C8A-4538-4C91-9CB2-21018B1932D0}"/>
              </a:ext>
            </a:extLst>
          </p:cNvPr>
          <p:cNvSpPr/>
          <p:nvPr/>
        </p:nvSpPr>
        <p:spPr bwMode="auto">
          <a:xfrm>
            <a:off x="2133600" y="4946073"/>
            <a:ext cx="762000" cy="61652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N1</a:t>
            </a:r>
          </a:p>
        </p:txBody>
      </p:sp>
      <p:sp>
        <p:nvSpPr>
          <p:cNvPr id="12" name="Oval 11">
            <a:extLst>
              <a:ext uri="{FF2B5EF4-FFF2-40B4-BE49-F238E27FC236}">
                <a16:creationId xmlns:a16="http://schemas.microsoft.com/office/drawing/2014/main" id="{C6A84CE1-0675-4811-8548-8DC86297B657}"/>
              </a:ext>
            </a:extLst>
          </p:cNvPr>
          <p:cNvSpPr/>
          <p:nvPr/>
        </p:nvSpPr>
        <p:spPr bwMode="auto">
          <a:xfrm>
            <a:off x="3276600" y="4946073"/>
            <a:ext cx="685800" cy="61652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N2</a:t>
            </a:r>
          </a:p>
        </p:txBody>
      </p:sp>
      <p:sp>
        <p:nvSpPr>
          <p:cNvPr id="14" name="Oval 13">
            <a:extLst>
              <a:ext uri="{FF2B5EF4-FFF2-40B4-BE49-F238E27FC236}">
                <a16:creationId xmlns:a16="http://schemas.microsoft.com/office/drawing/2014/main" id="{BBEB0EE1-3FF0-4BF9-8461-B05396651557}"/>
              </a:ext>
            </a:extLst>
          </p:cNvPr>
          <p:cNvSpPr/>
          <p:nvPr/>
        </p:nvSpPr>
        <p:spPr bwMode="auto">
          <a:xfrm>
            <a:off x="4343400" y="4946073"/>
            <a:ext cx="685800" cy="61652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N3</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6" name="Oval 15">
            <a:extLst>
              <a:ext uri="{FF2B5EF4-FFF2-40B4-BE49-F238E27FC236}">
                <a16:creationId xmlns:a16="http://schemas.microsoft.com/office/drawing/2014/main" id="{37127439-4F10-4A98-8CE7-6A051E46C297}"/>
              </a:ext>
            </a:extLst>
          </p:cNvPr>
          <p:cNvSpPr/>
          <p:nvPr/>
        </p:nvSpPr>
        <p:spPr bwMode="auto">
          <a:xfrm>
            <a:off x="5486400" y="4946073"/>
            <a:ext cx="685800" cy="616527"/>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N4</a:t>
            </a:r>
          </a:p>
        </p:txBody>
      </p:sp>
      <p:sp>
        <p:nvSpPr>
          <p:cNvPr id="17" name="Oval 16">
            <a:extLst>
              <a:ext uri="{FF2B5EF4-FFF2-40B4-BE49-F238E27FC236}">
                <a16:creationId xmlns:a16="http://schemas.microsoft.com/office/drawing/2014/main" id="{AB0E2B5A-C4C6-48B9-AE38-FDF29D47C71E}"/>
              </a:ext>
            </a:extLst>
          </p:cNvPr>
          <p:cNvSpPr/>
          <p:nvPr/>
        </p:nvSpPr>
        <p:spPr bwMode="auto">
          <a:xfrm>
            <a:off x="6667500" y="4946073"/>
            <a:ext cx="685800" cy="616527"/>
          </a:xfrm>
          <a:prstGeom prst="ellipse">
            <a:avLst/>
          </a:prstGeom>
          <a:solidFill>
            <a:srgbClr val="FA6F3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N5</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A29AAEF4-D269-4F44-829B-F0D64FFEA476}"/>
              </a:ext>
            </a:extLst>
          </p:cNvPr>
          <p:cNvSpPr txBox="1"/>
          <p:nvPr/>
        </p:nvSpPr>
        <p:spPr>
          <a:xfrm>
            <a:off x="228600" y="1143000"/>
            <a:ext cx="8763000" cy="3354765"/>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SƠ ĐỒ DI CHUYỂN</a:t>
            </a:r>
            <a:endParaRPr lang="en-US" sz="3600"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5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a:t>
            </a:r>
          </a:p>
        </p:txBody>
      </p:sp>
    </p:spTree>
    <p:extLst>
      <p:ext uri="{BB962C8B-B14F-4D97-AF65-F5344CB8AC3E}">
        <p14:creationId xmlns:p14="http://schemas.microsoft.com/office/powerpoint/2010/main" val="7877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21" name="TextBox 1">
            <a:extLst>
              <a:ext uri="{FF2B5EF4-FFF2-40B4-BE49-F238E27FC236}">
                <a16:creationId xmlns:a16="http://schemas.microsoft.com/office/drawing/2014/main" id="{AF101619-2FE1-4150-92C3-85CC4212DD5B}"/>
              </a:ext>
            </a:extLst>
          </p:cNvPr>
          <p:cNvSpPr txBox="1">
            <a:spLocks noChangeArrowheads="1"/>
          </p:cNvSpPr>
          <p:nvPr/>
        </p:nvSpPr>
        <p:spPr bwMode="auto">
          <a:xfrm>
            <a:off x="28865" y="735728"/>
            <a:ext cx="9110173"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pitchFamily="18" charset="0"/>
                <a:cs typeface="Times New Roman" pitchFamily="18" charset="0"/>
              </a:defRPr>
            </a:lvl1pPr>
            <a:lvl2pPr marL="742950" indent="-285750" eaLnBrk="0" hangingPunct="0">
              <a:defRPr sz="2400" b="1">
                <a:solidFill>
                  <a:schemeClr val="accent2"/>
                </a:solidFill>
                <a:latin typeface="Times New Roman" pitchFamily="18" charset="0"/>
                <a:cs typeface="Times New Roman" pitchFamily="18" charset="0"/>
              </a:defRPr>
            </a:lvl2pPr>
            <a:lvl3pPr marL="1143000" indent="-228600" eaLnBrk="0" hangingPunct="0">
              <a:defRPr sz="2400" b="1">
                <a:solidFill>
                  <a:schemeClr val="accent2"/>
                </a:solidFill>
                <a:latin typeface="Times New Roman" pitchFamily="18" charset="0"/>
                <a:cs typeface="Times New Roman" pitchFamily="18" charset="0"/>
              </a:defRPr>
            </a:lvl3pPr>
            <a:lvl4pPr marL="1600200" indent="-228600" eaLnBrk="0" hangingPunct="0">
              <a:defRPr sz="2400" b="1">
                <a:solidFill>
                  <a:schemeClr val="accent2"/>
                </a:solidFill>
                <a:latin typeface="Times New Roman" pitchFamily="18" charset="0"/>
                <a:cs typeface="Times New Roman" pitchFamily="18" charset="0"/>
              </a:defRPr>
            </a:lvl4pPr>
            <a:lvl5pPr marL="2057400" indent="-228600" eaLnBrk="0" hangingPunct="0">
              <a:defRPr sz="2400" b="1">
                <a:solidFill>
                  <a:schemeClr val="accent2"/>
                </a:solidFill>
                <a:latin typeface="Times New Roman" pitchFamily="18" charset="0"/>
                <a:cs typeface="Times New Roman" pitchFamily="18" charset="0"/>
              </a:defRPr>
            </a:lvl5pPr>
            <a:lvl6pPr marL="25146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6pPr>
            <a:lvl7pPr marL="29718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7pPr>
            <a:lvl8pPr marL="34290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8pPr>
            <a:lvl9pPr marL="38862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9pPr>
          </a:lstStyle>
          <a:p>
            <a:pPr algn="ctr" eaLnBrk="1" fontAlgn="base" hangingPunct="1">
              <a:lnSpc>
                <a:spcPct val="110000"/>
              </a:lnSpc>
              <a:spcBef>
                <a:spcPct val="20000"/>
              </a:spcBef>
              <a:spcAft>
                <a:spcPct val="0"/>
              </a:spcAft>
            </a:pPr>
            <a:r>
              <a:rPr lang="nl-NL">
                <a:solidFill>
                  <a:srgbClr val="FF0000"/>
                </a:solidFill>
              </a:rPr>
              <a:t>Vòng 2: vòng mảnh ghép (  8 phút)</a:t>
            </a:r>
            <a:endParaRPr lang="en-US">
              <a:solidFill>
                <a:srgbClr val="FF0000"/>
              </a:solidFill>
            </a:endParaRPr>
          </a:p>
          <a:p>
            <a:pPr algn="just" eaLnBrk="1" fontAlgn="base" hangingPunct="1">
              <a:lnSpc>
                <a:spcPct val="110000"/>
              </a:lnSpc>
              <a:spcBef>
                <a:spcPct val="20000"/>
              </a:spcBef>
              <a:spcAft>
                <a:spcPct val="0"/>
              </a:spcAft>
            </a:pPr>
            <a:r>
              <a:rPr lang="nl-NL" b="0">
                <a:solidFill>
                  <a:srgbClr val="000000"/>
                </a:solidFill>
              </a:rPr>
              <a:t>Các nhóm chuyên gia tạo thành nhóm mới (5 nhóm)</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1: </a:t>
            </a:r>
            <a:r>
              <a:rPr lang="nl-NL" b="0">
                <a:solidFill>
                  <a:srgbClr val="000000"/>
                </a:solidFill>
              </a:rPr>
              <a:t>Các thành viên trong nhóm </a:t>
            </a:r>
            <a:r>
              <a:rPr lang="en-US" b="0">
                <a:solidFill>
                  <a:schemeClr val="tx1"/>
                </a:solidFill>
              </a:rPr>
              <a:t>c</a:t>
            </a:r>
            <a:r>
              <a:rPr lang="vi-VN" b="0">
                <a:solidFill>
                  <a:schemeClr val="tx1"/>
                </a:solidFill>
              </a:rPr>
              <a:t>hia sẻ kết quả thảo luận ở vòng chuyên sâu</a:t>
            </a:r>
            <a:r>
              <a:rPr lang="en-US" b="0">
                <a:solidFill>
                  <a:schemeClr val="tx1"/>
                </a:solidFill>
              </a:rPr>
              <a:t>.</a:t>
            </a:r>
            <a:r>
              <a:rPr lang="vi-VN" b="0">
                <a:solidFill>
                  <a:schemeClr val="tx1"/>
                </a:solidFill>
              </a:rPr>
              <a:t> </a:t>
            </a:r>
            <a:r>
              <a:rPr lang="nl-NL" b="0">
                <a:solidFill>
                  <a:srgbClr val="000000"/>
                </a:solidFill>
              </a:rPr>
              <a:t> (3 phút)</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2: </a:t>
            </a:r>
            <a:r>
              <a:rPr lang="nl-NL" b="0">
                <a:solidFill>
                  <a:schemeClr val="tx1"/>
                </a:solidFill>
              </a:rPr>
              <a:t>( 5 phút)</a:t>
            </a:r>
          </a:p>
          <a:p>
            <a:r>
              <a:rPr lang="en-US" b="0">
                <a:solidFill>
                  <a:schemeClr val="tx1"/>
                </a:solidFill>
              </a:rPr>
              <a:t>? Nếu được cảm hóa cuộc sống của cáo sẽ thay đổi như thế nào? </a:t>
            </a:r>
          </a:p>
          <a:p>
            <a:r>
              <a:rPr lang="en-US" b="0">
                <a:solidFill>
                  <a:schemeClr val="tx1"/>
                </a:solidFill>
              </a:rPr>
              <a:t>? Qua đó em hiểu được ý nghĩa gì của tình bạn? </a:t>
            </a:r>
          </a:p>
        </p:txBody>
      </p:sp>
      <p:pic>
        <p:nvPicPr>
          <p:cNvPr id="22" name="图片 24">
            <a:extLst>
              <a:ext uri="{FF2B5EF4-FFF2-40B4-BE49-F238E27FC236}">
                <a16:creationId xmlns:a16="http://schemas.microsoft.com/office/drawing/2014/main" id="{59565988-A297-4EE8-B260-AE792038C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642" y="3680285"/>
            <a:ext cx="3520035" cy="2919249"/>
          </a:xfrm>
          <a:prstGeom prst="rect">
            <a:avLst/>
          </a:prstGeom>
          <a:noFill/>
          <a:ln w="9525">
            <a:noFill/>
          </a:ln>
        </p:spPr>
      </p:pic>
    </p:spTree>
    <p:extLst>
      <p:ext uri="{BB962C8B-B14F-4D97-AF65-F5344CB8AC3E}">
        <p14:creationId xmlns:p14="http://schemas.microsoft.com/office/powerpoint/2010/main" val="13131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FAE8EAC1-91CA-4125-AE01-255A7F94762E}"/>
              </a:ext>
            </a:extLst>
          </p:cNvPr>
          <p:cNvGraphicFramePr>
            <a:graphicFrameLocks noGrp="1"/>
          </p:cNvGraphicFramePr>
          <p:nvPr>
            <p:extLst>
              <p:ext uri="{D42A27DB-BD31-4B8C-83A1-F6EECF244321}">
                <p14:modId xmlns:p14="http://schemas.microsoft.com/office/powerpoint/2010/main" val="4262699954"/>
              </p:ext>
            </p:extLst>
          </p:nvPr>
        </p:nvGraphicFramePr>
        <p:xfrm>
          <a:off x="69271" y="1909876"/>
          <a:ext cx="9013194" cy="4863063"/>
        </p:xfrm>
        <a:graphic>
          <a:graphicData uri="http://schemas.openxmlformats.org/drawingml/2006/table">
            <a:tbl>
              <a:tblPr firstRow="1" firstCol="1" bandRow="1">
                <a:tableStyleId>{5C22544A-7EE6-4342-B048-85BDC9FD1C3A}</a:tableStyleId>
              </a:tblPr>
              <a:tblGrid>
                <a:gridCol w="2472011">
                  <a:extLst>
                    <a:ext uri="{9D8B030D-6E8A-4147-A177-3AD203B41FA5}">
                      <a16:colId xmlns:a16="http://schemas.microsoft.com/office/drawing/2014/main" val="3615169160"/>
                    </a:ext>
                  </a:extLst>
                </a:gridCol>
                <a:gridCol w="2985256">
                  <a:extLst>
                    <a:ext uri="{9D8B030D-6E8A-4147-A177-3AD203B41FA5}">
                      <a16:colId xmlns:a16="http://schemas.microsoft.com/office/drawing/2014/main" val="3238161419"/>
                    </a:ext>
                  </a:extLst>
                </a:gridCol>
                <a:gridCol w="3555927">
                  <a:extLst>
                    <a:ext uri="{9D8B030D-6E8A-4147-A177-3AD203B41FA5}">
                      <a16:colId xmlns:a16="http://schemas.microsoft.com/office/drawing/2014/main" val="238306053"/>
                    </a:ext>
                  </a:extLst>
                </a:gridCol>
              </a:tblGrid>
              <a:tr h="637999">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1628456">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Đồng lúa mì chẳng gợi nhớ gì cho mình cả</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Không thấy có ích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Tree>
    <p:extLst>
      <p:ext uri="{BB962C8B-B14F-4D97-AF65-F5344CB8AC3E}">
        <p14:creationId xmlns:p14="http://schemas.microsoft.com/office/powerpoint/2010/main" val="5777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
        <p:nvSpPr>
          <p:cNvPr id="16" name="Rectangle 15">
            <a:extLst>
              <a:ext uri="{FF2B5EF4-FFF2-40B4-BE49-F238E27FC236}">
                <a16:creationId xmlns:a16="http://schemas.microsoft.com/office/drawing/2014/main" id="{BD8E3F9A-B664-4F6A-86DF-DA63985ED737}"/>
              </a:ext>
            </a:extLst>
          </p:cNvPr>
          <p:cNvSpPr/>
          <p:nvPr/>
        </p:nvSpPr>
        <p:spPr>
          <a:xfrm>
            <a:off x="263240" y="4540037"/>
            <a:ext cx="8853050" cy="2119106"/>
          </a:xfrm>
          <a:prstGeom prst="rect">
            <a:avLst/>
          </a:prstGeom>
        </p:spPr>
        <p:txBody>
          <a:bodyPr wrap="square">
            <a:spAutoFit/>
          </a:bodyPr>
          <a:lstStyle/>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Nếu được cảm hóa, cuộc sống của cáo sẽ thay đổi: từ buồn tẻ, quẩn quanh, sợ hãi trở nên tươi sáng, đẹp đẽ, tràn đầy hạnh phúc như được chiếu sáng. </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Con cáo sẽ rất vui thích khi được kết bạn với hoàng tử bé và nhận ra được giá trị của tình bạn.</a:t>
            </a:r>
            <a:endParaRPr lang="en-US" sz="2400"/>
          </a:p>
        </p:txBody>
      </p:sp>
      <p:graphicFrame>
        <p:nvGraphicFramePr>
          <p:cNvPr id="17" name="Table 16">
            <a:extLst>
              <a:ext uri="{FF2B5EF4-FFF2-40B4-BE49-F238E27FC236}">
                <a16:creationId xmlns:a16="http://schemas.microsoft.com/office/drawing/2014/main" id="{5110715F-D84F-47EF-92C5-49C13B396A15}"/>
              </a:ext>
            </a:extLst>
          </p:cNvPr>
          <p:cNvGraphicFramePr>
            <a:graphicFrameLocks noGrp="1"/>
          </p:cNvGraphicFramePr>
          <p:nvPr>
            <p:extLst>
              <p:ext uri="{D42A27DB-BD31-4B8C-83A1-F6EECF244321}">
                <p14:modId xmlns:p14="http://schemas.microsoft.com/office/powerpoint/2010/main" val="1527889815"/>
              </p:ext>
            </p:extLst>
          </p:nvPr>
        </p:nvGraphicFramePr>
        <p:xfrm>
          <a:off x="110834" y="1882167"/>
          <a:ext cx="8922325" cy="2634045"/>
        </p:xfrm>
        <a:graphic>
          <a:graphicData uri="http://schemas.openxmlformats.org/drawingml/2006/table">
            <a:tbl>
              <a:tblPr firstRow="1" firstCol="1" bandRow="1">
                <a:tableStyleId>{5C22544A-7EE6-4342-B048-85BDC9FD1C3A}</a:tableStyleId>
              </a:tblPr>
              <a:tblGrid>
                <a:gridCol w="3658977">
                  <a:extLst>
                    <a:ext uri="{9D8B030D-6E8A-4147-A177-3AD203B41FA5}">
                      <a16:colId xmlns:a16="http://schemas.microsoft.com/office/drawing/2014/main" val="3615169160"/>
                    </a:ext>
                  </a:extLst>
                </a:gridCol>
                <a:gridCol w="5263348">
                  <a:extLst>
                    <a:ext uri="{9D8B030D-6E8A-4147-A177-3AD203B41FA5}">
                      <a16:colId xmlns:a16="http://schemas.microsoft.com/office/drawing/2014/main" val="238306053"/>
                    </a:ext>
                  </a:extLst>
                </a:gridCol>
              </a:tblGrid>
              <a:tr h="0">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Vui thích, chủ động tìm đến.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Thân thương, ấm áp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spTree>
    <p:extLst>
      <p:ext uri="{BB962C8B-B14F-4D97-AF65-F5344CB8AC3E}">
        <p14:creationId xmlns:p14="http://schemas.microsoft.com/office/powerpoint/2010/main" val="23704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0851641-E289-2849-99FF-97CF4B48C398}"/>
              </a:ext>
            </a:extLst>
          </p:cNvPr>
          <p:cNvSpPr>
            <a:spLocks noGrp="1" noChangeArrowheads="1"/>
          </p:cNvSpPr>
          <p:nvPr>
            <p:ph type="title"/>
          </p:nvPr>
        </p:nvSpPr>
        <p:spPr/>
        <p:txBody>
          <a:bodyPr/>
          <a:lstStyle/>
          <a:p>
            <a:endParaRPr lang="en-VN" altLang="en-VN"/>
          </a:p>
        </p:txBody>
      </p:sp>
      <p:sp>
        <p:nvSpPr>
          <p:cNvPr id="52226" name="Content Placeholder 2">
            <a:extLst>
              <a:ext uri="{FF2B5EF4-FFF2-40B4-BE49-F238E27FC236}">
                <a16:creationId xmlns:a16="http://schemas.microsoft.com/office/drawing/2014/main" id="{C785A24D-E4D4-6941-8C69-47B5E645903F}"/>
              </a:ext>
            </a:extLst>
          </p:cNvPr>
          <p:cNvSpPr>
            <a:spLocks noGrp="1" noChangeArrowheads="1"/>
          </p:cNvSpPr>
          <p:nvPr>
            <p:ph idx="1"/>
          </p:nvPr>
        </p:nvSpPr>
        <p:spPr/>
        <p:txBody>
          <a:bodyPr/>
          <a:lstStyle/>
          <a:p>
            <a:endParaRPr lang="en-VN" altLang="en-VN"/>
          </a:p>
        </p:txBody>
      </p:sp>
      <p:pic>
        <p:nvPicPr>
          <p:cNvPr id="52227" name="Picture 3">
            <a:extLst>
              <a:ext uri="{FF2B5EF4-FFF2-40B4-BE49-F238E27FC236}">
                <a16:creationId xmlns:a16="http://schemas.microsoft.com/office/drawing/2014/main"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255E92-2751-924D-9E77-D00ED2B804F8}"/>
              </a:ext>
            </a:extLst>
          </p:cNvPr>
          <p:cNvSpPr txBox="1"/>
          <p:nvPr/>
        </p:nvSpPr>
        <p:spPr>
          <a:xfrm>
            <a:off x="1512276" y="398585"/>
            <a:ext cx="6547522" cy="1268289"/>
          </a:xfrm>
          <a:prstGeom prst="rect">
            <a:avLst/>
          </a:prstGeom>
          <a:noFill/>
        </p:spPr>
        <p:txBody>
          <a:bodyPr spcFirstLastPara="1" wrap="none">
            <a:prstTxWarp prst="textArchUp">
              <a:avLst>
                <a:gd name="adj" fmla="val 10800000"/>
              </a:avLst>
            </a:prstTxWarp>
            <a:spAutoFit/>
          </a:bodyPr>
          <a:lstStyle/>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r>
              <a:rPr lang="en-US" sz="8800" b="1">
                <a:ln>
                  <a:solidFill>
                    <a:srgbClr val="FFC000"/>
                  </a:solidFill>
                </a:ln>
                <a:solidFill>
                  <a:srgbClr val="FF0000"/>
                </a:solidFill>
                <a:latin typeface="Times New Roman" pitchFamily="18" charset="0"/>
                <a:cs typeface="Times New Roman" pitchFamily="18" charset="0"/>
              </a:rPr>
              <a:t>NẾU </a:t>
            </a:r>
            <a:r>
              <a:rPr lang="en-US" sz="8800" b="1" dirty="0">
                <a:ln>
                  <a:solidFill>
                    <a:srgbClr val="FFC000"/>
                  </a:solidFill>
                </a:ln>
                <a:solidFill>
                  <a:srgbClr val="FF0000"/>
                </a:solidFill>
                <a:latin typeface="Times New Roman" pitchFamily="18" charset="0"/>
                <a:cs typeface="Times New Roman" pitchFamily="18" charset="0"/>
              </a:rPr>
              <a:t>CẬU MUỐN CÓ MỘT </a:t>
            </a:r>
            <a:r>
              <a:rPr lang="en-US" sz="8800" b="1">
                <a:ln>
                  <a:solidFill>
                    <a:srgbClr val="FFC000"/>
                  </a:solidFill>
                </a:ln>
                <a:solidFill>
                  <a:srgbClr val="FF0000"/>
                </a:solidFill>
                <a:latin typeface="Times New Roman" pitchFamily="18" charset="0"/>
                <a:cs typeface="Times New Roman" pitchFamily="18" charset="0"/>
              </a:rPr>
              <a:t>NGƯỜI BẠN</a:t>
            </a:r>
            <a:endParaRPr lang="en-US" sz="8800" b="1" dirty="0">
              <a:ln>
                <a:solidFill>
                  <a:srgbClr val="FFC000"/>
                </a:solidFill>
              </a:ln>
              <a:solidFill>
                <a:srgbClr val="FF0000"/>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4F8A66F9-7FD3-9543-94E7-4C537CCFD582}"/>
              </a:ext>
            </a:extLst>
          </p:cNvPr>
          <p:cNvSpPr/>
          <p:nvPr/>
        </p:nvSpPr>
        <p:spPr>
          <a:xfrm>
            <a:off x="6032666" y="1457200"/>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id="{23E3BC8D-94AF-49A1-BDB3-0A72D541239B}"/>
              </a:ext>
            </a:extLst>
          </p:cNvPr>
          <p:cNvSpPr/>
          <p:nvPr/>
        </p:nvSpPr>
        <p:spPr>
          <a:xfrm>
            <a:off x="3229175" y="694141"/>
            <a:ext cx="3517988" cy="467709"/>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a:ln>
                  <a:solidFill>
                    <a:schemeClr val="tx1"/>
                  </a:solidFill>
                </a:ln>
                <a:solidFill>
                  <a:srgbClr val="FF0000"/>
                </a:solidFill>
                <a:latin typeface="Times New Roman" pitchFamily="18" charset="0"/>
                <a:cs typeface="Times New Roman" pitchFamily="18" charset="0"/>
              </a:rPr>
              <a:t>TRÍCH: “ HOÀNG TỬ BÉ ”</a:t>
            </a:r>
            <a:endParaRPr lang="en-US" b="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1273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190077C-6CF0-47B8-A2C9-DADCFD9DD075}"/>
              </a:ext>
            </a:extLst>
          </p:cNvPr>
          <p:cNvSpPr/>
          <p:nvPr/>
        </p:nvSpPr>
        <p:spPr>
          <a:xfrm>
            <a:off x="3223210" y="2211388"/>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Khi chia tay hoàng tử bé, cáo đã có những cảm xúc gì? Những cảm xúc ấy có khiến cáo hối tiếc về việc kết bạn với hoàng thử bé không?</a:t>
            </a:r>
          </a:p>
        </p:txBody>
      </p:sp>
      <p:sp>
        <p:nvSpPr>
          <p:cNvPr id="16" name="Rectangle 15">
            <a:extLst>
              <a:ext uri="{FF2B5EF4-FFF2-40B4-BE49-F238E27FC236}">
                <a16:creationId xmlns:a16="http://schemas.microsoft.com/office/drawing/2014/main" id="{6E07D80D-52C5-4D76-A0DF-28D9FE7259A6}"/>
              </a:ext>
            </a:extLst>
          </p:cNvPr>
          <p:cNvSpPr/>
          <p:nvPr/>
        </p:nvSpPr>
        <p:spPr>
          <a:xfrm>
            <a:off x="318662" y="2776657"/>
            <a:ext cx="8617520" cy="2349361"/>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Cáo</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Cảm xúc: “Mình sẽ khóc mất”.</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=&gt; Buồn nhưng không hối tiếc vì màu lúa mì làm cáo nhớ hoàng tử.</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Suy nghĩ: Cuộc sống không buồn tẻ, sợ hãi mà sẽ tốt đẹp hơn và hạnh phúc hơn.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27" y="4950690"/>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229" y="628067"/>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id="{765A521D-40EA-49F2-AFF1-FA5392D535EE}"/>
              </a:ext>
            </a:extLst>
          </p:cNvPr>
          <p:cNvSpPr/>
          <p:nvPr/>
        </p:nvSpPr>
        <p:spPr>
          <a:xfrm>
            <a:off x="3278629" y="222524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id="{DB55E645-9629-4964-930A-09B15572F0B3}"/>
              </a:ext>
            </a:extLst>
          </p:cNvPr>
          <p:cNvSpPr/>
          <p:nvPr/>
        </p:nvSpPr>
        <p:spPr>
          <a:xfrm>
            <a:off x="235525" y="2797655"/>
            <a:ext cx="8839199" cy="3242298"/>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Hoàng tử bé</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Nhắc lại lời nói của cáo để cho nhớ: </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Người ta chỉ thấy rõ với trái tim. Điều cốt lõi vô hình trong mắt trần.</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Chính thời gian mà bạn bỏ ra cho bông hoa hồng của bạn đã khiến nông hồng của bạn trở nên quan trọng đến thế</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Bạn có trách nhiệm mãi mãi với những gì bạn cảm hóa. Bạn có trách nhiệm với bông hồng của bạn.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3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A9AD5CB-1791-4C4D-9F51-9AECC896519C}"/>
              </a:ext>
            </a:extLst>
          </p:cNvPr>
          <p:cNvSpPr/>
          <p:nvPr/>
        </p:nvSpPr>
        <p:spPr>
          <a:xfrm>
            <a:off x="290950"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5EE161F-B94D-4048-9109-92F0EBCAFEC8}"/>
              </a:ext>
            </a:extLst>
          </p:cNvPr>
          <p:cNvSpPr txBox="1">
            <a:spLocks noChangeArrowheads="1"/>
          </p:cNvSpPr>
          <p:nvPr/>
        </p:nvSpPr>
        <p:spPr bwMode="auto">
          <a:xfrm>
            <a:off x="-54584"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D3944D11-ED12-438B-AD80-5D7EDAD6B3BE}"/>
              </a:ext>
            </a:extLst>
          </p:cNvPr>
          <p:cNvSpPr/>
          <p:nvPr/>
        </p:nvSpPr>
        <p:spPr>
          <a:xfrm>
            <a:off x="257906"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E850315A-0DB1-4C7E-85EE-3A6DC408EB9D}"/>
              </a:ext>
            </a:extLst>
          </p:cNvPr>
          <p:cNvSpPr/>
          <p:nvPr/>
        </p:nvSpPr>
        <p:spPr>
          <a:xfrm>
            <a:off x="304800"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13188E63-8465-4E1F-B1BF-E546D09AC132}"/>
              </a:ext>
            </a:extLst>
          </p:cNvPr>
          <p:cNvSpPr/>
          <p:nvPr/>
        </p:nvSpPr>
        <p:spPr>
          <a:xfrm>
            <a:off x="4100945" y="2848702"/>
            <a:ext cx="5001495"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Cáo đã chia sẻ với hoàng tử nhiều bài học về tình bạn. Em thấy bài học nào ý nghĩa, gần gũi với mình?</a:t>
            </a:r>
          </a:p>
        </p:txBody>
      </p:sp>
      <p:sp>
        <p:nvSpPr>
          <p:cNvPr id="16" name="Rectangle 15">
            <a:extLst>
              <a:ext uri="{FF2B5EF4-FFF2-40B4-BE49-F238E27FC236}">
                <a16:creationId xmlns:a16="http://schemas.microsoft.com/office/drawing/2014/main" id="{EC62566E-E485-427C-BB7B-23FA30632F2E}"/>
              </a:ext>
            </a:extLst>
          </p:cNvPr>
          <p:cNvSpPr/>
          <p:nvPr/>
        </p:nvSpPr>
        <p:spPr>
          <a:xfrm>
            <a:off x="313326" y="2747754"/>
            <a:ext cx="8581294" cy="3146887"/>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Món quà Cáo dành tặng Hoàng tử:</a:t>
            </a:r>
            <a:endParaRPr lang="en-US" sz="24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kết bạn: cần thân thiện, kiên nhẫn, dành thời gian để cảm hóa nhau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Ý nghĩa của tình bạn: mang đến niềm vui, hạnh phúc, khiến cuộc sống trở nên phong phú, tươi đẹp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nhìn nhận, đánh giá, trách nhiệm với bạn bè: biết thấy rõ trái tim, biết quan tấm, lắng nghe, thấu hiểu. sẻ chia, bảo vệ</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fade">
                                      <p:cBhvr>
                                        <p:cTn id="3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6FB14EC-740D-F043-9BA3-8137C046C906}"/>
              </a:ext>
            </a:extLst>
          </p:cNvPr>
          <p:cNvSpPr txBox="1">
            <a:spLocks noChangeArrowheads="1"/>
          </p:cNvSpPr>
          <p:nvPr/>
        </p:nvSpPr>
        <p:spPr bwMode="auto">
          <a:xfrm>
            <a:off x="1482444" y="543777"/>
            <a:ext cx="2786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800" b="1">
                <a:solidFill>
                  <a:srgbClr val="FF0000"/>
                </a:solidFill>
                <a:latin typeface="Times New Roman" panose="02020603050405020304" pitchFamily="18" charset="0"/>
                <a:cs typeface="Times New Roman" panose="02020603050405020304" pitchFamily="18" charset="0"/>
              </a:rPr>
              <a:t>Làm việc cặp đôi</a:t>
            </a:r>
          </a:p>
        </p:txBody>
      </p:sp>
      <p:sp>
        <p:nvSpPr>
          <p:cNvPr id="17" name="Cloud 16">
            <a:extLst>
              <a:ext uri="{FF2B5EF4-FFF2-40B4-BE49-F238E27FC236}">
                <a16:creationId xmlns:a16="http://schemas.microsoft.com/office/drawing/2014/main" id="{8A0C7CE6-92C4-AF42-BC70-E74C7204B06C}"/>
              </a:ext>
            </a:extLst>
          </p:cNvPr>
          <p:cNvSpPr/>
          <p:nvPr/>
        </p:nvSpPr>
        <p:spPr>
          <a:xfrm>
            <a:off x="2682877" y="880192"/>
            <a:ext cx="5962359" cy="2255539"/>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Theo em, nhân vật cáo có phải là nhân vật của truyện đồng thoại không? Vì sao</a:t>
            </a:r>
          </a:p>
        </p:txBody>
      </p:sp>
      <p:sp>
        <p:nvSpPr>
          <p:cNvPr id="18" name="Rounded Rectangle 4">
            <a:extLst>
              <a:ext uri="{FF2B5EF4-FFF2-40B4-BE49-F238E27FC236}">
                <a16:creationId xmlns:a16="http://schemas.microsoft.com/office/drawing/2014/main" id="{1BFEDB4F-7B03-44D0-8059-2D27E9C43F47}"/>
              </a:ext>
            </a:extLst>
          </p:cNvPr>
          <p:cNvSpPr/>
          <p:nvPr/>
        </p:nvSpPr>
        <p:spPr>
          <a:xfrm>
            <a:off x="734292" y="3205598"/>
            <a:ext cx="7751622" cy="264481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a:latin typeface="Times New Roman" panose="02020603050405020304" pitchFamily="18" charset="0"/>
                <a:ea typeface="Calibri" panose="020F0502020204030204" pitchFamily="34" charset="0"/>
              </a:rPr>
              <a:t>Nhân vật cáo là nhân vật của truyện đồng thoại vì là con vật được nhân hóa, biết nói chuyện. Nó vẫn mang đặc tính của loài cáo: săn gà và bị người săn bắt, nhưng bên cạnh đó, nó mang đặc điểm của con người: có khát khao được kết bạn, được trân trọng và đón nhận những điều tốt đẹp của bản thân.</a:t>
            </a:r>
            <a:endParaRPr lang="en-US" sz="2400">
              <a:latin typeface="Times New Roman" panose="02020603050405020304" pitchFamily="18" charset="0"/>
              <a:cs typeface="Times New Roman" panose="02020603050405020304" pitchFamily="18" charset="0"/>
            </a:endParaRPr>
          </a:p>
        </p:txBody>
      </p:sp>
      <p:pic>
        <p:nvPicPr>
          <p:cNvPr id="19" name="图片 8" descr="6fc417983c9675ce1b60e983870aeb8a">
            <a:extLst>
              <a:ext uri="{FF2B5EF4-FFF2-40B4-BE49-F238E27FC236}">
                <a16:creationId xmlns:a16="http://schemas.microsoft.com/office/drawing/2014/main" id="{9EDB8F36-7E14-433C-80E8-8A2A221C7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3" y="1089861"/>
            <a:ext cx="2446578"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id="{8A0C7CE6-92C4-AF42-BC70-E74C7204B06C}"/>
              </a:ext>
            </a:extLst>
          </p:cNvPr>
          <p:cNvSpPr/>
          <p:nvPr/>
        </p:nvSpPr>
        <p:spPr>
          <a:xfrm>
            <a:off x="2405784" y="490918"/>
            <a:ext cx="6769963" cy="2644813"/>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2400">
                <a:solidFill>
                  <a:srgbClr val="FF0000"/>
                </a:solidFill>
                <a:latin typeface="Times New Roman" panose="02020603050405020304" pitchFamily="18" charset="0"/>
                <a:cs typeface="Times New Roman" panose="02020603050405020304" pitchFamily="18" charset="0"/>
              </a:rPr>
              <a:t>? Nêu những biện pháp nghệ thuật được sử dụng trong văn bản?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Nội dung chính của văn bản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Ý nghĩa của văn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1BFEDB4F-7B03-44D0-8059-2D27E9C43F47}"/>
              </a:ext>
            </a:extLst>
          </p:cNvPr>
          <p:cNvSpPr/>
          <p:nvPr/>
        </p:nvSpPr>
        <p:spPr>
          <a:xfrm>
            <a:off x="443346" y="2807703"/>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K</a:t>
            </a:r>
            <a:r>
              <a:rPr lang="vi-VN" sz="2400">
                <a:latin typeface="Times New Roman" panose="02020603050405020304" pitchFamily="18" charset="0"/>
                <a:cs typeface="Times New Roman" panose="02020603050405020304" pitchFamily="18" charset="0"/>
              </a:rPr>
              <a:t>ể kết hợp với mi</a:t>
            </a:r>
            <a:r>
              <a:rPr lang="en-US" sz="2400">
                <a:latin typeface="Times New Roman" panose="02020603050405020304" pitchFamily="18" charset="0"/>
                <a:cs typeface="Times New Roman" panose="02020603050405020304" pitchFamily="18" charset="0"/>
              </a:rPr>
              <a:t>êu t</a:t>
            </a:r>
            <a:r>
              <a:rPr lang="vi-VN" sz="2400">
                <a:latin typeface="Times New Roman" panose="02020603050405020304" pitchFamily="18" charset="0"/>
                <a:cs typeface="Times New Roman" panose="02020603050405020304" pitchFamily="18" charset="0"/>
              </a:rPr>
              <a:t>ả, biểu cảm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Xây d</a:t>
            </a:r>
            <a:r>
              <a:rPr lang="vi-VN" sz="2400">
                <a:latin typeface="Times New Roman" panose="02020603050405020304" pitchFamily="18" charset="0"/>
                <a:cs typeface="Times New Roman" panose="02020603050405020304" pitchFamily="18" charset="0"/>
              </a:rPr>
              <a:t>ựng h</a:t>
            </a:r>
            <a:r>
              <a:rPr lang="en-US" sz="2400">
                <a:latin typeface="Times New Roman" panose="02020603050405020304" pitchFamily="18" charset="0"/>
                <a:cs typeface="Times New Roman" panose="02020603050405020304" pitchFamily="18" charset="0"/>
              </a:rPr>
              <a:t>ình tư</a:t>
            </a:r>
            <a:r>
              <a:rPr lang="vi-VN" sz="2400">
                <a:latin typeface="Times New Roman" panose="02020603050405020304" pitchFamily="18" charset="0"/>
                <a:cs typeface="Times New Roman" panose="02020603050405020304" pitchFamily="18" charset="0"/>
              </a:rPr>
              <a:t>ợng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ph</a:t>
            </a:r>
            <a:r>
              <a:rPr lang="en-US" sz="2400">
                <a:latin typeface="Times New Roman" panose="02020603050405020304" pitchFamily="18" charset="0"/>
                <a:cs typeface="Times New Roman" panose="02020603050405020304" pitchFamily="18" charset="0"/>
              </a:rPr>
              <a:t>ù h</a:t>
            </a:r>
            <a:r>
              <a:rPr lang="vi-VN" sz="2400">
                <a:latin typeface="Times New Roman" panose="02020603050405020304" pitchFamily="18" charset="0"/>
                <a:cs typeface="Times New Roman" panose="02020603050405020304" pitchFamily="18" charset="0"/>
              </a:rPr>
              <a:t>ợp với t</a:t>
            </a:r>
            <a:r>
              <a:rPr lang="en-US" sz="2400">
                <a:latin typeface="Times New Roman" panose="02020603050405020304" pitchFamily="18" charset="0"/>
                <a:cs typeface="Times New Roman" panose="02020603050405020304" pitchFamily="18" charset="0"/>
              </a:rPr>
              <a:t>âm lí, suy nghĩ c</a:t>
            </a:r>
            <a:r>
              <a:rPr lang="vi-VN" sz="2400">
                <a:latin typeface="Times New Roman" panose="02020603050405020304" pitchFamily="18" charset="0"/>
                <a:cs typeface="Times New Roman" panose="02020603050405020304" pitchFamily="18" charset="0"/>
              </a:rPr>
              <a:t>ủa trẻ thơ.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Ngh</a:t>
            </a:r>
            <a:r>
              <a:rPr lang="vi-VN" sz="2400">
                <a:latin typeface="Times New Roman" panose="02020603050405020304" pitchFamily="18" charset="0"/>
                <a:cs typeface="Times New Roman" panose="02020603050405020304" pitchFamily="18" charset="0"/>
              </a:rPr>
              <a:t>ệ thuật nh</a:t>
            </a:r>
            <a:r>
              <a:rPr lang="en-US" sz="2400">
                <a:latin typeface="Times New Roman" panose="02020603050405020304" pitchFamily="18" charset="0"/>
                <a:cs typeface="Times New Roman" panose="02020603050405020304" pitchFamily="18" charset="0"/>
              </a:rPr>
              <a:t>ân hoá đ</a:t>
            </a:r>
            <a:r>
              <a:rPr lang="vi-VN" sz="2400">
                <a:latin typeface="Times New Roman" panose="02020603050405020304" pitchFamily="18" charset="0"/>
                <a:cs typeface="Times New Roman" panose="02020603050405020304" pitchFamily="18" charset="0"/>
              </a:rPr>
              <a:t>ặc sắc.</a:t>
            </a: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39333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6" y="810055"/>
            <a:ext cx="2797785"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484907" y="4761197"/>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a:t>
            </a:r>
            <a:r>
              <a:rPr lang="ru-RU" sz="2400">
                <a:latin typeface="Times New Roman" panose="02020603050405020304" pitchFamily="18" charset="0"/>
                <a:cs typeface="Times New Roman" panose="02020603050405020304" pitchFamily="18" charset="0"/>
              </a:rPr>
              <a:t>ể về cuộc gặp gỡ bắt ngờ giữa hoàng tử bé và một con cáo trên Tr</a:t>
            </a:r>
            <a:r>
              <a:rPr lang="en-US" sz="2400">
                <a:latin typeface="Times New Roman" panose="02020603050405020304" pitchFamily="18" charset="0"/>
                <a:cs typeface="Times New Roman" panose="02020603050405020304" pitchFamily="18" charset="0"/>
              </a:rPr>
              <a:t>á</a:t>
            </a:r>
            <a:r>
              <a:rPr lang="ru-RU" sz="2400">
                <a:latin typeface="Times New Roman" panose="02020603050405020304" pitchFamily="18" charset="0"/>
                <a:cs typeface="Times New Roman" panose="02020603050405020304" pitchFamily="18" charset="0"/>
              </a:rPr>
              <a:t>i Đ</a:t>
            </a:r>
            <a:r>
              <a:rPr lang="en-US" sz="2400">
                <a:latin typeface="Times New Roman" panose="02020603050405020304" pitchFamily="18" charset="0"/>
                <a:cs typeface="Times New Roman" panose="02020603050405020304" pitchFamily="18" charset="0"/>
              </a:rPr>
              <a:t>ấ</a:t>
            </a:r>
            <a:r>
              <a:rPr lang="ru-RU" sz="2400">
                <a:latin typeface="Times New Roman" panose="02020603050405020304" pitchFamily="18" charset="0"/>
                <a:cs typeface="Times New Roman" panose="02020603050405020304" pitchFamily="18" charset="0"/>
              </a:rPr>
              <a:t>t. Cuộc gặp gỡ này đã mang đến cho cả hai những món quà quý giá.</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0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4">
            <a:extLst>
              <a:ext uri="{FF2B5EF4-FFF2-40B4-BE49-F238E27FC236}">
                <a16:creationId xmlns:a16="http://schemas.microsoft.com/office/drawing/2014/main" id="{1BFEDB4F-7B03-44D0-8059-2D27E9C43F47}"/>
              </a:ext>
            </a:extLst>
          </p:cNvPr>
          <p:cNvSpPr/>
          <p:nvPr/>
        </p:nvSpPr>
        <p:spPr>
          <a:xfrm>
            <a:off x="651169" y="1012102"/>
            <a:ext cx="2189018" cy="6136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490315"/>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001" y="172743"/>
            <a:ext cx="2404094"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651167" y="1879167"/>
            <a:ext cx="2105893" cy="63227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p:txBody>
      </p:sp>
      <p:sp>
        <p:nvSpPr>
          <p:cNvPr id="15" name="Rounded Rectangle 4">
            <a:extLst>
              <a:ext uri="{FF2B5EF4-FFF2-40B4-BE49-F238E27FC236}">
                <a16:creationId xmlns:a16="http://schemas.microsoft.com/office/drawing/2014/main" id="{3C4E6090-97C2-44D3-A3D9-4DFA4EF9977D}"/>
              </a:ext>
            </a:extLst>
          </p:cNvPr>
          <p:cNvSpPr/>
          <p:nvPr/>
        </p:nvSpPr>
        <p:spPr>
          <a:xfrm>
            <a:off x="554182" y="2729340"/>
            <a:ext cx="8160326" cy="17318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Ý nghĩa:</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Bài h</a:t>
            </a:r>
            <a:r>
              <a:rPr lang="vi-VN" sz="2400">
                <a:latin typeface="Times New Roman" panose="02020603050405020304" pitchFamily="18" charset="0"/>
                <a:cs typeface="Times New Roman" panose="02020603050405020304" pitchFamily="18" charset="0"/>
              </a:rPr>
              <a:t>ọc về c</a:t>
            </a:r>
            <a:r>
              <a:rPr lang="en-US" sz="2400">
                <a:latin typeface="Times New Roman" panose="02020603050405020304" pitchFamily="18" charset="0"/>
                <a:cs typeface="Times New Roman" panose="02020603050405020304" pitchFamily="18" charset="0"/>
              </a:rPr>
              <a:t>ách k</a:t>
            </a:r>
            <a:r>
              <a:rPr lang="vi-VN" sz="2400">
                <a:latin typeface="Times New Roman" panose="02020603050405020304" pitchFamily="18" charset="0"/>
                <a:cs typeface="Times New Roman" panose="02020603050405020304" pitchFamily="18" charset="0"/>
              </a:rPr>
              <a:t>ết bạn cần ki</a:t>
            </a:r>
            <a:r>
              <a:rPr lang="en-US" sz="2400">
                <a:latin typeface="Times New Roman" panose="02020603050405020304" pitchFamily="18" charset="0"/>
                <a:cs typeface="Times New Roman" panose="02020603050405020304" pitchFamily="18" charset="0"/>
              </a:rPr>
              <a:t>ên nhân và dành th</a:t>
            </a:r>
            <a:r>
              <a:rPr lang="vi-VN" sz="2400">
                <a:latin typeface="Times New Roman" panose="02020603050405020304" pitchFamily="18" charset="0"/>
                <a:cs typeface="Times New Roman" panose="02020603050405020304" pitchFamily="18" charset="0"/>
              </a:rPr>
              <a:t>ời gian cho nhau; về c</a:t>
            </a:r>
            <a:r>
              <a:rPr lang="en-US" sz="2400">
                <a:latin typeface="Times New Roman" panose="02020603050405020304" pitchFamily="18" charset="0"/>
                <a:cs typeface="Times New Roman" panose="02020603050405020304" pitchFamily="18" charset="0"/>
              </a:rPr>
              <a:t>ách nhìn nh</a:t>
            </a:r>
            <a:r>
              <a:rPr lang="vi-VN" sz="2400">
                <a:latin typeface="Times New Roman" panose="02020603050405020304" pitchFamily="18" charset="0"/>
                <a:cs typeface="Times New Roman" panose="02020603050405020304" pitchFamily="18" charset="0"/>
              </a:rPr>
              <a:t>ận, đ</a:t>
            </a:r>
            <a:r>
              <a:rPr lang="en-US" sz="2400">
                <a:latin typeface="Times New Roman" panose="02020603050405020304" pitchFamily="18" charset="0"/>
                <a:cs typeface="Times New Roman" panose="02020603050405020304" pitchFamily="18" charset="0"/>
              </a:rPr>
              <a:t>ánh giá và trách nhi</a:t>
            </a:r>
            <a:r>
              <a:rPr lang="vi-VN" sz="2400">
                <a:latin typeface="Times New Roman" panose="02020603050405020304" pitchFamily="18" charset="0"/>
                <a:cs typeface="Times New Roman" panose="02020603050405020304" pitchFamily="18" charset="0"/>
              </a:rPr>
              <a:t>ệm với bạn b</a:t>
            </a:r>
            <a:r>
              <a:rPr lang="en-US" sz="2400">
                <a:latin typeface="Times New Roman" panose="02020603050405020304" pitchFamily="18" charset="0"/>
                <a:cs typeface="Times New Roman" panose="02020603050405020304" pitchFamily="18" charset="0"/>
              </a:rPr>
              <a:t>è.</a:t>
            </a:r>
          </a:p>
        </p:txBody>
      </p:sp>
    </p:spTree>
    <p:extLst>
      <p:ext uri="{BB962C8B-B14F-4D97-AF65-F5344CB8AC3E}">
        <p14:creationId xmlns:p14="http://schemas.microsoft.com/office/powerpoint/2010/main" val="169859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id="{ED7F5347-7DD5-4979-9131-2CD74447BA99}"/>
              </a:ext>
            </a:extLst>
          </p:cNvPr>
          <p:cNvSpPr/>
          <p:nvPr/>
        </p:nvSpPr>
        <p:spPr>
          <a:xfrm>
            <a:off x="2286000" y="3313699"/>
            <a:ext cx="4572000" cy="1200329"/>
          </a:xfrm>
          <a:prstGeom prst="rect">
            <a:avLst/>
          </a:prstGeom>
        </p:spPr>
        <p:txBody>
          <a:bodyPr>
            <a:spAutoFit/>
          </a:bodyPr>
          <a:lstStyle/>
          <a:p>
            <a:pPr algn="ctr"/>
            <a:r>
              <a:rPr lang="vi-VN" sz="2400">
                <a:latin typeface="Times New Roman" panose="02020603050405020304" pitchFamily="18" charset="0"/>
                <a:cs typeface="Times New Roman" panose="02020603050405020304" pitchFamily="18" charset="0"/>
              </a:rPr>
              <a:t>Nhập vai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ho</a:t>
            </a:r>
            <a:r>
              <a:rPr lang="en-US" sz="2400">
                <a:latin typeface="Times New Roman" panose="02020603050405020304" pitchFamily="18" charset="0"/>
                <a:cs typeface="Times New Roman" panose="02020603050405020304" pitchFamily="18" charset="0"/>
              </a:rPr>
              <a:t>àng t</a:t>
            </a:r>
            <a:r>
              <a:rPr lang="vi-VN" sz="2400">
                <a:latin typeface="Times New Roman" panose="02020603050405020304" pitchFamily="18" charset="0"/>
                <a:cs typeface="Times New Roman" panose="02020603050405020304" pitchFamily="18" charset="0"/>
              </a:rPr>
              <a:t>ử b</a:t>
            </a:r>
            <a:r>
              <a:rPr lang="en-US" sz="2400">
                <a:latin typeface="Times New Roman" panose="02020603050405020304" pitchFamily="18" charset="0"/>
                <a:cs typeface="Times New Roman" panose="02020603050405020304" pitchFamily="18" charset="0"/>
              </a:rPr>
              <a:t>é đ</a:t>
            </a:r>
            <a:r>
              <a:rPr lang="vi-VN" sz="2400">
                <a:latin typeface="Times New Roman" panose="02020603050405020304" pitchFamily="18" charset="0"/>
                <a:cs typeface="Times New Roman" panose="02020603050405020304" pitchFamily="18" charset="0"/>
              </a:rPr>
              <a:t>ể ghi lại “nhật k</a:t>
            </a:r>
            <a:r>
              <a:rPr lang="en-US" sz="2400">
                <a:latin typeface="Times New Roman" panose="02020603050405020304" pitchFamily="18" charset="0"/>
                <a:cs typeface="Times New Roman" panose="02020603050405020304" pitchFamily="18" charset="0"/>
              </a:rPr>
              <a:t>í” v</a:t>
            </a:r>
            <a:r>
              <a:rPr lang="vi-VN" sz="2400">
                <a:latin typeface="Times New Roman" panose="02020603050405020304" pitchFamily="18" charset="0"/>
                <a:cs typeface="Times New Roman" panose="02020603050405020304" pitchFamily="18" charset="0"/>
              </a:rPr>
              <a:t>ề cuộc gặp gỡ với </a:t>
            </a:r>
            <a:r>
              <a:rPr lang="en-US" sz="2400">
                <a:latin typeface="Times New Roman" panose="02020603050405020304" pitchFamily="18" charset="0"/>
                <a:cs typeface="Times New Roman" panose="02020603050405020304" pitchFamily="18" charset="0"/>
              </a:rPr>
              <a:t>cáo theo phi</a:t>
            </a:r>
            <a:r>
              <a:rPr lang="vi-VN" sz="2400">
                <a:latin typeface="Times New Roman" panose="02020603050405020304" pitchFamily="18" charset="0"/>
                <a:cs typeface="Times New Roman" panose="02020603050405020304" pitchFamily="18" charset="0"/>
              </a:rPr>
              <a:t>ếu học tập sau:</a:t>
            </a:r>
            <a:endParaRPr lang="en-US" sz="2400">
              <a:latin typeface="Times New Roman" panose="02020603050405020304" pitchFamily="18" charset="0"/>
              <a:cs typeface="Times New Roman" panose="02020603050405020304" pitchFamily="18" charset="0"/>
            </a:endParaRP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4" name="Content Placeholder 3">
            <a:extLst>
              <a:ext uri="{FF2B5EF4-FFF2-40B4-BE49-F238E27FC236}">
                <a16:creationId xmlns:a16="http://schemas.microsoft.com/office/drawing/2014/main" id="{BC6FAB3B-E029-4C2B-BD6C-FD897ACBBC12}"/>
              </a:ext>
            </a:extLst>
          </p:cNvPr>
          <p:cNvPicPr>
            <a:picLocks/>
          </p:cNvPicPr>
          <p:nvPr/>
        </p:nvPicPr>
        <p:blipFill rotWithShape="1">
          <a:blip r:embed="rId4">
            <a:extLst>
              <a:ext uri="{28A0092B-C50C-407E-A947-70E740481C1C}">
                <a14:useLocalDpi xmlns:a14="http://schemas.microsoft.com/office/drawing/2010/main" val="0"/>
              </a:ext>
            </a:extLst>
          </a:blip>
          <a:srcRect t="21736" r="1" b="20150"/>
          <a:stretch/>
        </p:blipFill>
        <p:spPr bwMode="auto">
          <a:xfrm>
            <a:off x="471081" y="858982"/>
            <a:ext cx="8215719" cy="5777337"/>
          </a:xfrm>
          <a:prstGeom prst="rect">
            <a:avLst/>
          </a:prstGeom>
          <a:noFill/>
        </p:spPr>
      </p:pic>
    </p:spTree>
    <p:extLst>
      <p:ext uri="{BB962C8B-B14F-4D97-AF65-F5344CB8AC3E}">
        <p14:creationId xmlns:p14="http://schemas.microsoft.com/office/powerpoint/2010/main" val="4237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
        <p:nvSpPr>
          <p:cNvPr id="7" name="Rectangle 6">
            <a:extLst>
              <a:ext uri="{FF2B5EF4-FFF2-40B4-BE49-F238E27FC236}">
                <a16:creationId xmlns:a16="http://schemas.microsoft.com/office/drawing/2014/main" id="{ED7F5347-7DD5-4979-9131-2CD74447BA99}"/>
              </a:ext>
            </a:extLst>
          </p:cNvPr>
          <p:cNvSpPr/>
          <p:nvPr/>
        </p:nvSpPr>
        <p:spPr>
          <a:xfrm>
            <a:off x="2258290" y="3396829"/>
            <a:ext cx="4835236" cy="1384995"/>
          </a:xfrm>
          <a:prstGeom prst="rect">
            <a:avLst/>
          </a:prstGeom>
        </p:spPr>
        <p:txBody>
          <a:bodyPr wrap="square">
            <a:spAutoFit/>
          </a:bodyPr>
          <a:lstStyle/>
          <a:p>
            <a:pPr algn="ctr"/>
            <a:r>
              <a:rPr lang="en-US" sz="2800">
                <a:latin typeface="Times New Roman" panose="02020603050405020304" pitchFamily="18" charset="0"/>
                <a:cs typeface="Times New Roman" panose="02020603050405020304" pitchFamily="18" charset="0"/>
              </a:rPr>
              <a:t>? V</a:t>
            </a:r>
            <a:r>
              <a:rPr lang="vi-VN" sz="2800">
                <a:latin typeface="Times New Roman" panose="02020603050405020304" pitchFamily="18" charset="0"/>
                <a:cs typeface="Times New Roman" panose="02020603050405020304" pitchFamily="18" charset="0"/>
              </a:rPr>
              <a:t>iết đoạn văn  (5-7 c</a:t>
            </a:r>
            <a:r>
              <a:rPr lang="en-US" sz="2800">
                <a:latin typeface="Times New Roman" panose="02020603050405020304" pitchFamily="18" charset="0"/>
                <a:cs typeface="Times New Roman" panose="02020603050405020304" pitchFamily="18" charset="0"/>
              </a:rPr>
              <a:t>âu) miêu t</a:t>
            </a:r>
            <a:r>
              <a:rPr lang="vi-VN" sz="2800">
                <a:latin typeface="Times New Roman" panose="02020603050405020304" pitchFamily="18" charset="0"/>
                <a:cs typeface="Times New Roman" panose="02020603050405020304" pitchFamily="18" charset="0"/>
              </a:rPr>
              <a:t>ả cảm x</a:t>
            </a:r>
            <a:r>
              <a:rPr lang="en-US" sz="2800">
                <a:latin typeface="Times New Roman" panose="02020603050405020304" pitchFamily="18" charset="0"/>
                <a:cs typeface="Times New Roman" panose="02020603050405020304" pitchFamily="18" charset="0"/>
              </a:rPr>
              <a:t>úc c</a:t>
            </a:r>
            <a:r>
              <a:rPr lang="vi-VN" sz="2800">
                <a:latin typeface="Times New Roman" panose="02020603050405020304" pitchFamily="18" charset="0"/>
                <a:cs typeface="Times New Roman" panose="02020603050405020304" pitchFamily="18" charset="0"/>
              </a:rPr>
              <a:t>ủa nh</a:t>
            </a:r>
            <a:r>
              <a:rPr lang="en-US" sz="2800">
                <a:latin typeface="Times New Roman" panose="02020603050405020304" pitchFamily="18" charset="0"/>
                <a:cs typeface="Times New Roman" panose="02020603050405020304" pitchFamily="18" charset="0"/>
              </a:rPr>
              <a:t>ân v</a:t>
            </a:r>
            <a:r>
              <a:rPr lang="vi-VN" sz="2800">
                <a:latin typeface="Times New Roman" panose="02020603050405020304" pitchFamily="18" charset="0"/>
                <a:cs typeface="Times New Roman" panose="02020603050405020304" pitchFamily="18" charset="0"/>
              </a:rPr>
              <a:t>ật c</a:t>
            </a:r>
            <a:r>
              <a:rPr lang="en-US" sz="2800">
                <a:latin typeface="Times New Roman" panose="02020603050405020304" pitchFamily="18" charset="0"/>
                <a:cs typeface="Times New Roman" panose="02020603050405020304" pitchFamily="18" charset="0"/>
              </a:rPr>
              <a:t>áo sau khi t</a:t>
            </a:r>
            <a:r>
              <a:rPr lang="vi-VN" sz="2800">
                <a:latin typeface="Times New Roman" panose="02020603050405020304" pitchFamily="18" charset="0"/>
                <a:cs typeface="Times New Roman" panose="02020603050405020304" pitchFamily="18" charset="0"/>
              </a:rPr>
              <a:t>ừ biệt ho</a:t>
            </a:r>
            <a:r>
              <a:rPr lang="en-US" sz="2800">
                <a:latin typeface="Times New Roman" panose="02020603050405020304" pitchFamily="18" charset="0"/>
                <a:cs typeface="Times New Roman" panose="02020603050405020304" pitchFamily="18" charset="0"/>
              </a:rPr>
              <a:t>àng t</a:t>
            </a:r>
            <a:r>
              <a:rPr lang="vi-VN" sz="2800">
                <a:latin typeface="Times New Roman" panose="02020603050405020304" pitchFamily="18" charset="0"/>
                <a:cs typeface="Times New Roman" panose="02020603050405020304" pitchFamily="18" charset="0"/>
              </a:rPr>
              <a:t>ử b</a:t>
            </a:r>
            <a:r>
              <a:rPr lang="en-US" sz="2800">
                <a:latin typeface="Times New Roman" panose="02020603050405020304" pitchFamily="18" charset="0"/>
                <a:cs typeface="Times New Roman" panose="02020603050405020304" pitchFamily="18" charset="0"/>
              </a:rPr>
              <a:t>é.</a:t>
            </a: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1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lowers_fr0205-1">
            <a:extLst>
              <a:ext uri="{FF2B5EF4-FFF2-40B4-BE49-F238E27FC236}">
                <a16:creationId xmlns:a16="http://schemas.microsoft.com/office/drawing/2014/main" id="{D015F111-D8E2-489E-B74E-1160A0CD8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35" y="837009"/>
            <a:ext cx="6858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B87419C-56C7-4D5D-AF79-30E7C96DF880}"/>
              </a:ext>
            </a:extLst>
          </p:cNvPr>
          <p:cNvSpPr>
            <a:spLocks noChangeArrowheads="1"/>
          </p:cNvSpPr>
          <p:nvPr/>
        </p:nvSpPr>
        <p:spPr bwMode="auto">
          <a:xfrm>
            <a:off x="1315641" y="2053830"/>
            <a:ext cx="6743700" cy="274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vi-VN" sz="2100">
              <a:solidFill>
                <a:srgbClr val="0000FF"/>
              </a:solidFill>
              <a:latin typeface="Times New Roman" panose="02020603050405020304" pitchFamily="18" charset="0"/>
            </a:endParaRPr>
          </a:p>
        </p:txBody>
      </p:sp>
      <p:sp>
        <p:nvSpPr>
          <p:cNvPr id="6" name="WordArt 3">
            <a:extLst>
              <a:ext uri="{FF2B5EF4-FFF2-40B4-BE49-F238E27FC236}">
                <a16:creationId xmlns:a16="http://schemas.microsoft.com/office/drawing/2014/main" id="{4285B8CF-0008-4AED-9131-EF29D8494FF5}"/>
              </a:ext>
            </a:extLst>
          </p:cNvPr>
          <p:cNvSpPr>
            <a:spLocks noChangeArrowheads="1" noChangeShapeType="1" noTextEdit="1"/>
          </p:cNvSpPr>
          <p:nvPr/>
        </p:nvSpPr>
        <p:spPr bwMode="auto">
          <a:xfrm>
            <a:off x="1714500" y="2628900"/>
            <a:ext cx="5772150" cy="571500"/>
          </a:xfrm>
          <a:prstGeom prst="rect">
            <a:avLst/>
          </a:prstGeom>
        </p:spPr>
        <p:txBody>
          <a:bodyPr wrap="none" fromWordArt="1">
            <a:prstTxWarp prst="textPlain">
              <a:avLst>
                <a:gd name="adj" fmla="val 50000"/>
              </a:avLst>
            </a:prstTxWarp>
          </a:bodyPr>
          <a:lstStyle/>
          <a:p>
            <a:pPr algn="ctr"/>
            <a:r>
              <a:rPr lang="vi-VN"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rPr>
              <a:t>TRÂN TRỌNG CẢM ƠN!</a:t>
            </a:r>
            <a:endParaRPr lang="en-US"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nodePh="1">
                                  <p:stCondLst>
                                    <p:cond delay="300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350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364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5723164" y="3692198"/>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4"/>
          <a:stretch>
            <a:fillRect/>
          </a:stretch>
        </p:blipFill>
        <p:spPr>
          <a:xfrm>
            <a:off x="6179128" y="696734"/>
            <a:ext cx="2936717" cy="2948545"/>
          </a:xfrm>
          <a:prstGeom prst="rect">
            <a:avLst/>
          </a:prstGeom>
        </p:spPr>
      </p:pic>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79344" y="797758"/>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201826" y="3550691"/>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VN" altLang="en-VN" sz="2400" b="1">
                <a:latin typeface="Times New Roman" panose="02020603050405020304" pitchFamily="18" charset="0"/>
                <a:cs typeface="Times New Roman" panose="02020603050405020304" pitchFamily="18" charset="0"/>
              </a:rPr>
              <a:t>- </a:t>
            </a:r>
            <a:r>
              <a:rPr lang="en-US" altLang="en-VN" sz="2400" b="1">
                <a:latin typeface="Times New Roman" panose="02020603050405020304" pitchFamily="18" charset="0"/>
                <a:cs typeface="Times New Roman" panose="02020603050405020304" pitchFamily="18" charset="0"/>
              </a:rPr>
              <a:t>Đề tài sáng tác: </a:t>
            </a:r>
            <a:r>
              <a:rPr lang="en-US" altLang="en-VN" sz="2400">
                <a:latin typeface="Times New Roman" panose="02020603050405020304" pitchFamily="18" charset="0"/>
                <a:cs typeface="Times New Roman" panose="02020603050405020304" pitchFamily="18" charset="0"/>
              </a:rPr>
              <a:t>Hầu hết các tác phẩm của ông lấy cảm hứng từ những chuyến bay và cuộc sống của người phi công.</a:t>
            </a:r>
            <a:endParaRPr lang="en-VN" altLang="en-VN" sz="2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188635" y="1885277"/>
            <a:ext cx="5884985" cy="1689501"/>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Tên tuổi: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ru-RU" sz="240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a:latin typeface="Times New Roman" panose="02020603050405020304" pitchFamily="18" charset="0"/>
                <a:ea typeface="Calibri" panose="020F0502020204030204" pitchFamily="34" charset="0"/>
                <a:cs typeface="Times New Roman" panose="02020603050405020304" pitchFamily="18" charset="0"/>
              </a:rPr>
              <a:t>- Quê hương:</a:t>
            </a:r>
            <a:r>
              <a:rPr lang="en-US" sz="2400">
                <a:latin typeface="Times New Roman" panose="02020603050405020304" pitchFamily="18" charset="0"/>
                <a:ea typeface="Calibri" panose="020F0502020204030204" pitchFamily="34" charset="0"/>
                <a:cs typeface="Times New Roman" panose="02020603050405020304" pitchFamily="18" charset="0"/>
              </a:rPr>
              <a:t> Lyons, nước Pháp.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Vị trí:</a:t>
            </a:r>
            <a:r>
              <a:rPr lang="en-US" sz="2400">
                <a:latin typeface="Times New Roman" panose="02020603050405020304" pitchFamily="18" charset="0"/>
                <a:ea typeface="Calibri" panose="020F0502020204030204" pitchFamily="34" charset="0"/>
                <a:cs typeface="Times New Roman" panose="02020603050405020304" pitchFamily="18" charset="0"/>
              </a:rPr>
              <a:t> Là nhà văn </a:t>
            </a:r>
            <a:r>
              <a:rPr lang="ru-RU" sz="240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6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4">
            <a:extLst>
              <a:ext uri="{FF2B5EF4-FFF2-40B4-BE49-F238E27FC236}">
                <a16:creationId xmlns:a16="http://schemas.microsoft.com/office/drawing/2014/main" id="{296FF8EB-6E39-4B4A-8B07-7530C4499EE1}"/>
              </a:ext>
            </a:extLst>
          </p:cNvPr>
          <p:cNvSpPr/>
          <p:nvPr/>
        </p:nvSpPr>
        <p:spPr>
          <a:xfrm>
            <a:off x="322921" y="1179530"/>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6B82984C-C411-4F68-8EF6-0F8A94A7B984}"/>
              </a:ext>
            </a:extLst>
          </p:cNvPr>
          <p:cNvSpPr/>
          <p:nvPr/>
        </p:nvSpPr>
        <p:spPr>
          <a:xfrm>
            <a:off x="5691187" y="3911743"/>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pic>
        <p:nvPicPr>
          <p:cNvPr id="20" name="Picture 19">
            <a:extLst>
              <a:ext uri="{FF2B5EF4-FFF2-40B4-BE49-F238E27FC236}">
                <a16:creationId xmlns:a16="http://schemas.microsoft.com/office/drawing/2014/main" id="{B949720B-A039-42C3-96B1-9154329DD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12" t="20541" r="24013" b="19482"/>
          <a:stretch>
            <a:fillRect/>
          </a:stretch>
        </p:blipFill>
        <p:spPr bwMode="auto">
          <a:xfrm>
            <a:off x="6236597" y="884118"/>
            <a:ext cx="284199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B2E1CC3-C485-4999-BD47-904DB61A716B}"/>
              </a:ext>
            </a:extLst>
          </p:cNvPr>
          <p:cNvSpPr/>
          <p:nvPr/>
        </p:nvSpPr>
        <p:spPr>
          <a:xfrm>
            <a:off x="143162" y="2972693"/>
            <a:ext cx="5522916" cy="2210862"/>
          </a:xfrm>
          <a:prstGeom prst="rect">
            <a:avLst/>
          </a:prstGeom>
        </p:spPr>
        <p:txBody>
          <a:bodyPr wrap="square">
            <a:spAutoFit/>
          </a:bodyPr>
          <a:lstStyle/>
          <a:p>
            <a:pPr>
              <a:lnSpc>
                <a:spcPts val="2000"/>
              </a:lnSpc>
              <a:spcAft>
                <a:spcPts val="1000"/>
              </a:spcAft>
              <a:tabLst>
                <a:tab pos="2085975"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a:latin typeface="Times New Roman" panose="02020603050405020304" pitchFamily="18" charset="0"/>
                <a:ea typeface="Calibri" panose="020F0502020204030204" pitchFamily="34" charset="0"/>
                <a:cs typeface="Times New Roman" panose="02020603050405020304" pitchFamily="18" charset="0"/>
              </a:rPr>
              <a:t> Các tác phẩm chính: </a:t>
            </a:r>
            <a:r>
              <a:rPr lang="en-US" sz="2400">
                <a:latin typeface="Times New Roman" panose="02020603050405020304" pitchFamily="18" charset="0"/>
                <a:ea typeface="Calibri" panose="020F0502020204030204" pitchFamily="34" charset="0"/>
                <a:cs typeface="Times New Roman" panose="02020603050405020304" pitchFamily="18" charset="0"/>
              </a:rPr>
              <a:t>Hoàng tử bé, </a:t>
            </a:r>
            <a:r>
              <a:rPr lang="ru-RU" sz="2400">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400">
                <a:latin typeface="Times New Roman" panose="02020603050405020304" pitchFamily="18" charset="0"/>
                <a:ea typeface="Calibri" panose="020F0502020204030204" pitchFamily="34" charset="0"/>
                <a:cs typeface="Times New Roman" panose="02020603050405020304" pitchFamily="18" charset="0"/>
              </a:rPr>
              <a:t>ế</a:t>
            </a:r>
            <a:r>
              <a:rPr lang="ru-RU" sz="2400">
                <a:latin typeface="Times New Roman" panose="02020603050405020304" pitchFamily="18" charset="0"/>
                <a:ea typeface="Calibri" panose="020F0502020204030204" pitchFamily="34" charset="0"/>
                <a:cs typeface="Times New Roman" panose="02020603050405020304" pitchFamily="18" charset="0"/>
              </a:rPr>
              <a:t>n</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Giải thưởng:</a:t>
            </a:r>
            <a:r>
              <a:rPr lang="en-US" sz="2400">
                <a:latin typeface="Times New Roman" panose="02020603050405020304" pitchFamily="18" charset="0"/>
                <a:ea typeface="Calibri" panose="020F0502020204030204" pitchFamily="34" charset="0"/>
              </a:rPr>
              <a:t> Huân chương Croix de Guerre (huân chương được nhà nước Pháp trao tặng cho các cá nhân hoặc đơn vị có thành tích trong Chiến tranh TG lần II)</a:t>
            </a:r>
            <a:endParaRPr lang="en-US" sz="2400"/>
          </a:p>
        </p:txBody>
      </p:sp>
      <p:sp>
        <p:nvSpPr>
          <p:cNvPr id="22" name="TextBox 21">
            <a:extLst>
              <a:ext uri="{FF2B5EF4-FFF2-40B4-BE49-F238E27FC236}">
                <a16:creationId xmlns:a16="http://schemas.microsoft.com/office/drawing/2014/main" id="{D5D30C5B-1D99-423D-AE6D-5D508A509717}"/>
              </a:ext>
            </a:extLst>
          </p:cNvPr>
          <p:cNvSpPr txBox="1">
            <a:spLocks noChangeArrowheads="1"/>
          </p:cNvSpPr>
          <p:nvPr/>
        </p:nvSpPr>
        <p:spPr bwMode="auto">
          <a:xfrm>
            <a:off x="82897" y="1667419"/>
            <a:ext cx="6168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a:latin typeface="Times New Roman" panose="02020603050405020304" pitchFamily="18" charset="0"/>
                <a:cs typeface="Times New Roman" panose="02020603050405020304" pitchFamily="18" charset="0"/>
              </a:rPr>
              <a:t>- </a:t>
            </a:r>
            <a:r>
              <a:rPr lang="en-US" altLang="en-VN" sz="2400" b="1">
                <a:latin typeface="Times New Roman" panose="02020603050405020304" pitchFamily="18" charset="0"/>
                <a:cs typeface="Times New Roman" panose="02020603050405020304" pitchFamily="18" charset="0"/>
              </a:rPr>
              <a:t>Phong cách sáng tác: </a:t>
            </a:r>
            <a:r>
              <a:rPr lang="en-US" altLang="en-VN" sz="2400">
                <a:latin typeface="Times New Roman" panose="02020603050405020304" pitchFamily="18" charset="0"/>
                <a:cs typeface="Times New Roman" panose="02020603050405020304" pitchFamily="18" charset="0"/>
              </a:rPr>
              <a:t>Ngòi bút của Xanh-tơ E- xu-pe-ri đậm chất trữ tình, trong treo, giàu cảm hứng lãng mạn.</a:t>
            </a:r>
            <a:endParaRPr lang="en-VN" altLang="en-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6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1000"/>
                                        <p:tgtEl>
                                          <p:spTgt spid="21">
                                            <p:txEl>
                                              <p:pRg st="1" end="1"/>
                                            </p:txEl>
                                          </p:spTgt>
                                        </p:tgtEl>
                                      </p:cBhvr>
                                    </p:animEffect>
                                    <p:anim calcmode="lin" valueType="num">
                                      <p:cBhvr>
                                        <p:cTn id="2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9" name="Picture 6" descr="Hoàng Tử Bé (Tái Bản 2019) | Nhà sách Fahasa | Tiki">
            <a:extLst>
              <a:ext uri="{FF2B5EF4-FFF2-40B4-BE49-F238E27FC236}">
                <a16:creationId xmlns:a16="http://schemas.microsoft.com/office/drawing/2014/main" id="{EBAD3188-C261-4958-853B-FCC45BB1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95" t="2448" r="13290"/>
          <a:stretch>
            <a:fillRect/>
          </a:stretch>
        </p:blipFill>
        <p:spPr bwMode="auto">
          <a:xfrm>
            <a:off x="6848003" y="2841627"/>
            <a:ext cx="228214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F5E893F-683D-4D85-8D75-5F644310E9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6962" y="1568542"/>
            <a:ext cx="2282142" cy="3134088"/>
          </a:xfrm>
          <a:prstGeom prst="rect">
            <a:avLst/>
          </a:prstGeom>
          <a:noFill/>
        </p:spPr>
      </p:pic>
      <p:pic>
        <p:nvPicPr>
          <p:cNvPr id="11" name="Picture 10">
            <a:extLst>
              <a:ext uri="{FF2B5EF4-FFF2-40B4-BE49-F238E27FC236}">
                <a16:creationId xmlns:a16="http://schemas.microsoft.com/office/drawing/2014/main" id="{C3A30A90-1D5C-4CA8-8354-30E2FFCFD0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24534" y="2670627"/>
            <a:ext cx="2017487" cy="3025775"/>
          </a:xfrm>
          <a:prstGeom prst="rect">
            <a:avLst/>
          </a:prstGeom>
          <a:noFill/>
        </p:spPr>
      </p:pic>
      <p:pic>
        <p:nvPicPr>
          <p:cNvPr id="12" name="Picture 11">
            <a:extLst>
              <a:ext uri="{FF2B5EF4-FFF2-40B4-BE49-F238E27FC236}">
                <a16:creationId xmlns:a16="http://schemas.microsoft.com/office/drawing/2014/main" id="{142F1534-30EF-42DB-8B04-9D2B24AF59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3862" y="1727200"/>
            <a:ext cx="2017487" cy="2902538"/>
          </a:xfrm>
          <a:prstGeom prst="rect">
            <a:avLst/>
          </a:prstGeom>
          <a:noFill/>
        </p:spPr>
      </p:pic>
      <p:sp>
        <p:nvSpPr>
          <p:cNvPr id="13" name="Rounded Rectangle 4">
            <a:extLst>
              <a:ext uri="{FF2B5EF4-FFF2-40B4-BE49-F238E27FC236}">
                <a16:creationId xmlns:a16="http://schemas.microsoft.com/office/drawing/2014/main" id="{613A2719-B8A9-494D-9352-20C1B22DE241}"/>
              </a:ext>
            </a:extLst>
          </p:cNvPr>
          <p:cNvSpPr/>
          <p:nvPr/>
        </p:nvSpPr>
        <p:spPr>
          <a:xfrm>
            <a:off x="1945574" y="609602"/>
            <a:ext cx="5297713" cy="734123"/>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MỘT SỐ TÁC PHẨM CHÍNH</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7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36556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593952" y="1995980"/>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AFB62D21-7E34-4659-8AF7-569B0820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97" y="758852"/>
            <a:ext cx="4929275" cy="271863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10">
            <a:extLst>
              <a:ext uri="{FF2B5EF4-FFF2-40B4-BE49-F238E27FC236}">
                <a16:creationId xmlns:a16="http://schemas.microsoft.com/office/drawing/2014/main" id="{0D1958A4-A41E-48F4-83AD-B7FF077C8F52}"/>
              </a:ext>
            </a:extLst>
          </p:cNvPr>
          <p:cNvSpPr/>
          <p:nvPr/>
        </p:nvSpPr>
        <p:spPr>
          <a:xfrm>
            <a:off x="-60767" y="3429000"/>
            <a:ext cx="9204767" cy="3160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VN" sz="1350" dirty="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ADCA5E7A-DA5A-4897-822C-23C145277093}"/>
              </a:ext>
            </a:extLst>
          </p:cNvPr>
          <p:cNvSpPr/>
          <p:nvPr/>
        </p:nvSpPr>
        <p:spPr>
          <a:xfrm>
            <a:off x="75390" y="3715801"/>
            <a:ext cx="8985482" cy="2308324"/>
          </a:xfrm>
          <a:prstGeom prst="rect">
            <a:avLst/>
          </a:prstGeom>
          <a:solidFill>
            <a:schemeClr val="accent2">
              <a:lumMod val="20000"/>
              <a:lumOff val="80000"/>
            </a:schemeClr>
          </a:solidFill>
        </p:spPr>
        <p:txBody>
          <a:bodyPr wrap="square">
            <a:spAutoFit/>
          </a:bodyPr>
          <a:lstStyle/>
          <a:p>
            <a:r>
              <a:rPr lang="vi-VN" sz="2400">
                <a:solidFill>
                  <a:srgbClr val="050505"/>
                </a:solidFill>
                <a:latin typeface="+mj-lt"/>
              </a:rPr>
              <a:t>"Nếu cậu muốn có một người bạn thì hãy thuần hoá tớ!</a:t>
            </a:r>
            <a:br>
              <a:rPr lang="vi-VN" sz="2400">
                <a:latin typeface="+mj-lt"/>
              </a:rPr>
            </a:br>
            <a:r>
              <a:rPr lang="vi-VN" sz="2400">
                <a:solidFill>
                  <a:srgbClr val="050505"/>
                </a:solidFill>
                <a:latin typeface="+mj-lt"/>
              </a:rPr>
              <a:t>-Thế phải làm gì mới được? hoàng tử bé nói.</a:t>
            </a:r>
            <a:br>
              <a:rPr lang="vi-VN" sz="2400">
                <a:latin typeface="+mj-lt"/>
              </a:rPr>
            </a:br>
            <a:r>
              <a:rPr lang="vi-VN" sz="2400">
                <a:solidFill>
                  <a:srgbClr val="050505"/>
                </a:solidFill>
                <a:latin typeface="+mj-lt"/>
              </a:rPr>
              <a:t>-Phải hết sức nhẫn nại, con cáo đáp. Đầu tiên cậu phải ngồi cách xa tớ một chút, như thế, trên bãi cỏ ấy. Tớ sẽ liếc nhìn cậu và không nói gì hết. Ngôn ngữ là nguồn gốc gây ra mọi hiểu lầm. Nhưng mỗi ngày cậu có thể ngồi xích lại một chút..."</a:t>
            </a:r>
            <a:endParaRPr lang="en-US" sz="2400">
              <a:latin typeface="+mj-lt"/>
            </a:endParaRPr>
          </a:p>
        </p:txBody>
      </p:sp>
    </p:spTree>
    <p:extLst>
      <p:ext uri="{BB962C8B-B14F-4D97-AF65-F5344CB8AC3E}">
        <p14:creationId xmlns:p14="http://schemas.microsoft.com/office/powerpoint/2010/main" val="583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593952"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6919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586698"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b. Tác phẩm</a:t>
            </a:r>
            <a:endParaRPr lang="en-VN" altLang="en-VN"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660396" y="4868801"/>
            <a:ext cx="6524171" cy="364010"/>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724583" y="3395958"/>
            <a:ext cx="7948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a:latin typeface="Times New Roman" panose="02020603050405020304" pitchFamily="18" charset="0"/>
                <a:cs typeface="Times New Roman" panose="02020603050405020304" pitchFamily="18" charset="0"/>
              </a:rPr>
              <a:t>- Xuất xứ</a:t>
            </a:r>
            <a:r>
              <a:rPr lang="en-US" altLang="en-VN" sz="2400">
                <a:latin typeface="Times New Roman" panose="02020603050405020304" pitchFamily="18" charset="0"/>
                <a:cs typeface="Times New Roman" panose="02020603050405020304" pitchFamily="18" charset="0"/>
              </a:rPr>
              <a:t>: Đoạn trích “ Nếu cậu muốn có một người bạn ( chương XXI) của tác phẩm Hoàng tử bé ( tên tiếng Pháp </a:t>
            </a:r>
            <a:r>
              <a:rPr lang="en-US" sz="2400">
                <a:latin typeface="Times New Roman" panose="02020603050405020304" pitchFamily="18" charset="0"/>
                <a:ea typeface="Calibri" panose="020F0502020204030204" pitchFamily="34" charset="0"/>
                <a:cs typeface="Times New Roman" panose="02020603050405020304" pitchFamily="18" charset="0"/>
              </a:rPr>
              <a:t>Le Petit Prince). Xuất bản năm 1943</a:t>
            </a:r>
            <a:endParaRPr lang="en-VN" altLang="en-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396463" y="-3424"/>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386131"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4713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378877"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b. Tác phẩm</a:t>
            </a:r>
            <a:endParaRPr lang="en-VN" altLang="en-VN"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452575" y="3885125"/>
            <a:ext cx="6524171" cy="364010"/>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516762" y="3229702"/>
            <a:ext cx="7615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a:latin typeface="Times New Roman" panose="02020603050405020304" pitchFamily="18" charset="0"/>
                <a:cs typeface="Times New Roman" panose="02020603050405020304" pitchFamily="18" charset="0"/>
              </a:rPr>
              <a:t>- Xuất xứ</a:t>
            </a:r>
            <a:r>
              <a:rPr lang="en-US" altLang="en-VN" sz="2400">
                <a:latin typeface="Times New Roman" panose="02020603050405020304" pitchFamily="18" charset="0"/>
                <a:cs typeface="Times New Roman" panose="02020603050405020304" pitchFamily="18" charset="0"/>
              </a:rPr>
              <a:t>:</a:t>
            </a:r>
            <a:endParaRPr lang="en-VN" altLang="en-VN" sz="2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1226BEE-1BFB-4D1E-8458-1199B532872C}"/>
              </a:ext>
            </a:extLst>
          </p:cNvPr>
          <p:cNvSpPr/>
          <p:nvPr/>
        </p:nvSpPr>
        <p:spPr>
          <a:xfrm>
            <a:off x="442015" y="4925537"/>
            <a:ext cx="6524171" cy="364010"/>
          </a:xfrm>
          <a:prstGeom prst="rect">
            <a:avLst/>
          </a:prstGeom>
        </p:spPr>
        <p:txBody>
          <a:bodyPr wrap="square">
            <a:spAutoFit/>
          </a:bodyPr>
          <a:lstStyle/>
          <a:p>
            <a:pPr algn="just">
              <a:lnSpc>
                <a:spcPts val="2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Nhân vật chính:</a:t>
            </a:r>
            <a:r>
              <a:rPr lang="vi-VN" sz="2400">
                <a:latin typeface="Times New Roman" panose="02020603050405020304" pitchFamily="18" charset="0"/>
                <a:cs typeface="Times New Roman" panose="02020603050405020304" pitchFamily="18" charset="0"/>
              </a:rPr>
              <a:t> Hoàng tử bé và Cáo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17B0C46-DAF8-4794-AC4A-8F705FA4454A}"/>
              </a:ext>
            </a:extLst>
          </p:cNvPr>
          <p:cNvSpPr txBox="1">
            <a:spLocks noChangeArrowheads="1"/>
          </p:cNvSpPr>
          <p:nvPr/>
        </p:nvSpPr>
        <p:spPr bwMode="auto">
          <a:xfrm>
            <a:off x="433633" y="4351914"/>
            <a:ext cx="622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VN"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Thể loại: </a:t>
            </a:r>
            <a:r>
              <a:rPr lang="pt-BR" sz="2400">
                <a:latin typeface="Times New Roman" panose="02020603050405020304" pitchFamily="18" charset="0"/>
                <a:cs typeface="Times New Roman" panose="02020603050405020304" pitchFamily="18" charset="0"/>
              </a:rPr>
              <a:t>Truyện đồng thoại.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2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id="{4C1DB616-DA59-4B09-A6AC-2F864CB37685}"/>
              </a:ext>
            </a:extLst>
          </p:cNvPr>
          <p:cNvSpPr>
            <a:spLocks noChangeArrowheads="1"/>
          </p:cNvSpPr>
          <p:nvPr/>
        </p:nvSpPr>
        <p:spPr bwMode="gray">
          <a:xfrm rot="5400000">
            <a:off x="-1236157" y="1216094"/>
            <a:ext cx="4275137" cy="321252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a:p>
        </p:txBody>
      </p:sp>
      <p:grpSp>
        <p:nvGrpSpPr>
          <p:cNvPr id="23557" name="Group 3">
            <a:extLst>
              <a:ext uri="{FF2B5EF4-FFF2-40B4-BE49-F238E27FC236}">
                <a16:creationId xmlns:a16="http://schemas.microsoft.com/office/drawing/2014/main" id="{07C569CB-4AEC-41CD-89E3-23127F2FCB30}"/>
              </a:ext>
            </a:extLst>
          </p:cNvPr>
          <p:cNvGrpSpPr>
            <a:grpSpLocks/>
          </p:cNvGrpSpPr>
          <p:nvPr/>
        </p:nvGrpSpPr>
        <p:grpSpPr bwMode="auto">
          <a:xfrm>
            <a:off x="1524000" y="1087583"/>
            <a:ext cx="869950" cy="665163"/>
            <a:chOff x="1110" y="2656"/>
            <a:chExt cx="1549" cy="1351"/>
          </a:xfrm>
        </p:grpSpPr>
        <p:sp>
          <p:nvSpPr>
            <p:cNvPr id="11286" name="AutoShape 4">
              <a:extLst>
                <a:ext uri="{FF2B5EF4-FFF2-40B4-BE49-F238E27FC236}">
                  <a16:creationId xmlns:a16="http://schemas.microsoft.com/office/drawing/2014/main"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7" name="AutoShape 5">
              <a:extLst>
                <a:ext uri="{FF2B5EF4-FFF2-40B4-BE49-F238E27FC236}">
                  <a16:creationId xmlns:a16="http://schemas.microsoft.com/office/drawing/2014/main"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8" name="AutoShape 6">
              <a:extLst>
                <a:ext uri="{FF2B5EF4-FFF2-40B4-BE49-F238E27FC236}">
                  <a16:creationId xmlns:a16="http://schemas.microsoft.com/office/drawing/2014/main"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0" name="Text Box 13">
            <a:extLst>
              <a:ext uri="{FF2B5EF4-FFF2-40B4-BE49-F238E27FC236}">
                <a16:creationId xmlns:a16="http://schemas.microsoft.com/office/drawing/2014/main" id="{5892A374-7DEE-43F8-99F3-46670FF12155}"/>
              </a:ext>
            </a:extLst>
          </p:cNvPr>
          <p:cNvSpPr txBox="1">
            <a:spLocks noChangeArrowheads="1"/>
          </p:cNvSpPr>
          <p:nvPr/>
        </p:nvSpPr>
        <p:spPr bwMode="gray">
          <a:xfrm>
            <a:off x="1657350" y="1191486"/>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id="{17B2F7C7-7C71-4DF4-89C4-2E0A62236355}"/>
              </a:ext>
            </a:extLst>
          </p:cNvPr>
          <p:cNvGrpSpPr>
            <a:grpSpLocks/>
          </p:cNvGrpSpPr>
          <p:nvPr/>
        </p:nvGrpSpPr>
        <p:grpSpPr bwMode="auto">
          <a:xfrm>
            <a:off x="2027238" y="2542307"/>
            <a:ext cx="762000" cy="665163"/>
            <a:chOff x="3174" y="2656"/>
            <a:chExt cx="1549" cy="1351"/>
          </a:xfrm>
        </p:grpSpPr>
        <p:sp>
          <p:nvSpPr>
            <p:cNvPr id="11283" name="AutoShape 8">
              <a:extLst>
                <a:ext uri="{FF2B5EF4-FFF2-40B4-BE49-F238E27FC236}">
                  <a16:creationId xmlns:a16="http://schemas.microsoft.com/office/drawing/2014/main"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4" name="AutoShape 9">
              <a:extLst>
                <a:ext uri="{FF2B5EF4-FFF2-40B4-BE49-F238E27FC236}">
                  <a16:creationId xmlns:a16="http://schemas.microsoft.com/office/drawing/2014/main"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3" name="AutoShape 10">
              <a:extLst>
                <a:ext uri="{FF2B5EF4-FFF2-40B4-BE49-F238E27FC236}">
                  <a16:creationId xmlns:a16="http://schemas.microsoft.com/office/drawing/2014/main"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2" name="Text Box 16">
            <a:extLst>
              <a:ext uri="{FF2B5EF4-FFF2-40B4-BE49-F238E27FC236}">
                <a16:creationId xmlns:a16="http://schemas.microsoft.com/office/drawing/2014/main" id="{EA9E7924-CC94-4350-8A80-B5C9EFCCF441}"/>
              </a:ext>
            </a:extLst>
          </p:cNvPr>
          <p:cNvSpPr txBox="1">
            <a:spLocks noChangeArrowheads="1"/>
          </p:cNvSpPr>
          <p:nvPr/>
        </p:nvSpPr>
        <p:spPr bwMode="gray">
          <a:xfrm>
            <a:off x="2132999" y="2570161"/>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id="{4754E04D-12BB-4B31-8034-DE1409015BC7}"/>
              </a:ext>
            </a:extLst>
          </p:cNvPr>
          <p:cNvGrpSpPr>
            <a:grpSpLocks/>
          </p:cNvGrpSpPr>
          <p:nvPr/>
        </p:nvGrpSpPr>
        <p:grpSpPr bwMode="auto">
          <a:xfrm>
            <a:off x="1866900" y="3726600"/>
            <a:ext cx="838200" cy="665162"/>
            <a:chOff x="1676400" y="4821238"/>
            <a:chExt cx="838200" cy="665162"/>
          </a:xfrm>
        </p:grpSpPr>
        <p:grpSp>
          <p:nvGrpSpPr>
            <p:cNvPr id="11278" name="Group 17">
              <a:extLst>
                <a:ext uri="{FF2B5EF4-FFF2-40B4-BE49-F238E27FC236}">
                  <a16:creationId xmlns:a16="http://schemas.microsoft.com/office/drawing/2014/main"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1" name="AutoShape 19">
                <a:extLst>
                  <a:ext uri="{FF2B5EF4-FFF2-40B4-BE49-F238E27FC236}">
                    <a16:creationId xmlns:a16="http://schemas.microsoft.com/office/drawing/2014/main"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8" name="AutoShape 20">
                <a:extLst>
                  <a:ext uri="{FF2B5EF4-FFF2-40B4-BE49-F238E27FC236}">
                    <a16:creationId xmlns:a16="http://schemas.microsoft.com/office/drawing/2014/main"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9" name="Text Box 23">
              <a:extLst>
                <a:ext uri="{FF2B5EF4-FFF2-40B4-BE49-F238E27FC236}">
                  <a16:creationId xmlns:a16="http://schemas.microsoft.com/office/drawing/2014/main" id="{89E51117-C76F-4281-A16A-E6F87E796C28}"/>
                </a:ext>
              </a:extLst>
            </p:cNvPr>
            <p:cNvSpPr txBox="1">
              <a:spLocks noChangeArrowheads="1"/>
            </p:cNvSpPr>
            <p:nvPr/>
          </p:nvSpPr>
          <p:spPr bwMode="gray">
            <a:xfrm>
              <a:off x="1682795" y="4862946"/>
              <a:ext cx="831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id="{7C8A8056-2C69-486F-8784-E7CB50C275EE}"/>
              </a:ext>
            </a:extLst>
          </p:cNvPr>
          <p:cNvSpPr/>
          <p:nvPr/>
        </p:nvSpPr>
        <p:spPr bwMode="auto">
          <a:xfrm>
            <a:off x="304800" y="2429545"/>
            <a:ext cx="1667012" cy="1076639"/>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fontAlgn="auto">
              <a:spcAft>
                <a:spcPts val="0"/>
              </a:spcAft>
              <a:defRPr/>
            </a:pPr>
            <a:r>
              <a:rPr lang="en-US" sz="2800" b="1">
                <a:solidFill>
                  <a:schemeClr val="tx1"/>
                </a:solidFill>
                <a:latin typeface="Times New Roman" pitchFamily="18" charset="0"/>
                <a:cs typeface="Times New Roman" pitchFamily="18" charset="0"/>
              </a:rPr>
              <a:t>BỐ CỤC</a:t>
            </a:r>
          </a:p>
          <a:p>
            <a:pPr algn="ctr" eaLnBrk="1" hangingPunct="1">
              <a:defRPr/>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id="{DAF36C60-DDEA-4E5B-830D-47294CFC3640}"/>
              </a:ext>
            </a:extLst>
          </p:cNvPr>
          <p:cNvSpPr txBox="1">
            <a:spLocks noChangeArrowheads="1"/>
          </p:cNvSpPr>
          <p:nvPr/>
        </p:nvSpPr>
        <p:spPr bwMode="auto">
          <a:xfrm>
            <a:off x="2512333" y="1065437"/>
            <a:ext cx="6530067" cy="830997"/>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Từ đầu… </a:t>
            </a:r>
            <a:r>
              <a:rPr lang="en-US" sz="2400" i="1">
                <a:solidFill>
                  <a:schemeClr val="tx1"/>
                </a:solidFill>
                <a:latin typeface="Times New Roman" panose="02020603050405020304" pitchFamily="18" charset="0"/>
                <a:cs typeface="Times New Roman" panose="02020603050405020304" pitchFamily="18" charset="0"/>
              </a:rPr>
              <a:t>mình chưa được cảm hóa</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240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id="{0BA822C0-F63B-4570-B74A-CD6B712BD14D}"/>
              </a:ext>
            </a:extLst>
          </p:cNvPr>
          <p:cNvSpPr txBox="1">
            <a:spLocks noChangeArrowheads="1"/>
          </p:cNvSpPr>
          <p:nvPr/>
        </p:nvSpPr>
        <p:spPr bwMode="auto">
          <a:xfrm>
            <a:off x="2808515" y="2211737"/>
            <a:ext cx="6146800" cy="12003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Tiếp theo ...duy nhất trên đời: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Cuộc trò chuyện và sự cảm hóa của cậu bé dành cho cáo.</a:t>
            </a:r>
          </a:p>
        </p:txBody>
      </p:sp>
      <p:sp>
        <p:nvSpPr>
          <p:cNvPr id="23" name="Text Box 22">
            <a:extLst>
              <a:ext uri="{FF2B5EF4-FFF2-40B4-BE49-F238E27FC236}">
                <a16:creationId xmlns:a16="http://schemas.microsoft.com/office/drawing/2014/main" id="{3251DFDB-BD81-487F-BE1B-353EFFC16FF9}"/>
              </a:ext>
            </a:extLst>
          </p:cNvPr>
          <p:cNvSpPr txBox="1">
            <a:spLocks noChangeArrowheads="1"/>
          </p:cNvSpPr>
          <p:nvPr/>
        </p:nvSpPr>
        <p:spPr bwMode="auto">
          <a:xfrm>
            <a:off x="2630717" y="3675406"/>
            <a:ext cx="6146800" cy="830997"/>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Phần còn lại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Chia tay và những bài học về tình bạn</a:t>
            </a:r>
          </a:p>
        </p:txBody>
      </p:sp>
      <p:sp>
        <p:nvSpPr>
          <p:cNvPr id="24" name="Rounded Rectangle 6">
            <a:extLst>
              <a:ext uri="{FF2B5EF4-FFF2-40B4-BE49-F238E27FC236}">
                <a16:creationId xmlns:a16="http://schemas.microsoft.com/office/drawing/2014/main" id="{5EBF8117-5A2E-4EC2-B34D-E2773F1CD479}"/>
              </a:ext>
            </a:extLst>
          </p:cNvPr>
          <p:cNvSpPr/>
          <p:nvPr/>
        </p:nvSpPr>
        <p:spPr>
          <a:xfrm>
            <a:off x="26822" y="38834"/>
            <a:ext cx="9117178"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34" name="Picture 33" descr="Sách - Hoàng Tử Bé (Bìa Cứng) - Đông A | Shopee Việt Nam">
            <a:extLst>
              <a:ext uri="{FF2B5EF4-FFF2-40B4-BE49-F238E27FC236}">
                <a16:creationId xmlns:a16="http://schemas.microsoft.com/office/drawing/2014/main" id="{24E85809-CDB1-4ADB-84EE-184A84D6CCC6}"/>
              </a:ext>
            </a:extLst>
          </p:cNvPr>
          <p:cNvPicPr/>
          <p:nvPr/>
        </p:nvPicPr>
        <p:blipFill rotWithShape="1">
          <a:blip r:embed="rId2" cstate="print">
            <a:extLst>
              <a:ext uri="{28A0092B-C50C-407E-A947-70E740481C1C}">
                <a14:useLocalDpi xmlns:a14="http://schemas.microsoft.com/office/drawing/2010/main" val="0"/>
              </a:ext>
            </a:extLst>
          </a:blip>
          <a:srcRect l="21177" r="26095" b="1"/>
          <a:stretch/>
        </p:blipFill>
        <p:spPr bwMode="auto">
          <a:xfrm>
            <a:off x="6564003" y="4520258"/>
            <a:ext cx="1500780" cy="2279685"/>
          </a:xfrm>
          <a:prstGeom prst="rect">
            <a:avLst/>
          </a:prstGeom>
          <a:noFill/>
          <a:extLst>
            <a:ext uri="{53640926-AAD7-44D8-BBD7-CCE9431645EC}">
              <a14:shadowObscured xmlns:a14="http://schemas.microsoft.com/office/drawing/2010/main"/>
            </a:ext>
          </a:extLst>
        </p:spPr>
      </p:pic>
      <p:pic>
        <p:nvPicPr>
          <p:cNvPr id="35" name="Picture 34" descr="Hoàng tử bé&quot;-trích dẫn hay | Hình ảnh, Prince, Truyền cảm hứng">
            <a:extLst>
              <a:ext uri="{FF2B5EF4-FFF2-40B4-BE49-F238E27FC236}">
                <a16:creationId xmlns:a16="http://schemas.microsoft.com/office/drawing/2014/main" id="{FF66F2D3-29E3-4CF6-BCE2-A24108CC9103}"/>
              </a:ext>
            </a:extLst>
          </p:cNvPr>
          <p:cNvPicPr/>
          <p:nvPr/>
        </p:nvPicPr>
        <p:blipFill rotWithShape="1">
          <a:blip r:embed="rId3" cstate="print">
            <a:extLst>
              <a:ext uri="{28A0092B-C50C-407E-A947-70E740481C1C}">
                <a14:useLocalDpi xmlns:a14="http://schemas.microsoft.com/office/drawing/2010/main" val="0"/>
              </a:ext>
            </a:extLst>
          </a:blip>
          <a:srcRect l="7216" r="19952" b="1"/>
          <a:stretch/>
        </p:blipFill>
        <p:spPr bwMode="auto">
          <a:xfrm>
            <a:off x="1186613" y="4658905"/>
            <a:ext cx="1462241" cy="2141038"/>
          </a:xfrm>
          <a:prstGeom prst="rect">
            <a:avLst/>
          </a:prstGeom>
          <a:noFill/>
        </p:spPr>
      </p:pic>
      <p:pic>
        <p:nvPicPr>
          <p:cNvPr id="36" name="Picture 35" descr="Hoàng Tử Bé (Tái Bản 2019) | Nhà sách Fahasa | Tiki">
            <a:extLst>
              <a:ext uri="{FF2B5EF4-FFF2-40B4-BE49-F238E27FC236}">
                <a16:creationId xmlns:a16="http://schemas.microsoft.com/office/drawing/2014/main" id="{89650F01-46F4-42B9-8679-8E9A3B747D1C}"/>
              </a:ext>
            </a:extLst>
          </p:cNvPr>
          <p:cNvPicPr/>
          <p:nvPr/>
        </p:nvPicPr>
        <p:blipFill rotWithShape="1">
          <a:blip r:embed="rId4" cstate="print">
            <a:extLst>
              <a:ext uri="{28A0092B-C50C-407E-A947-70E740481C1C}">
                <a14:useLocalDpi xmlns:a14="http://schemas.microsoft.com/office/drawing/2010/main" val="0"/>
              </a:ext>
            </a:extLst>
          </a:blip>
          <a:srcRect l="26286" r="26860"/>
          <a:stretch/>
        </p:blipFill>
        <p:spPr bwMode="auto">
          <a:xfrm>
            <a:off x="3999484" y="4520258"/>
            <a:ext cx="1500780" cy="2281784"/>
          </a:xfrm>
          <a:prstGeom prst="rect">
            <a:avLst/>
          </a:prstGeom>
          <a:noFill/>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1000"/>
                                        <p:tgtEl>
                                          <p:spTgt spid="11270"/>
                                        </p:tgtEl>
                                      </p:cBhvr>
                                    </p:animEffect>
                                    <p:anim calcmode="lin" valueType="num">
                                      <p:cBhvr>
                                        <p:cTn id="30" dur="1000" fill="hold"/>
                                        <p:tgtEl>
                                          <p:spTgt spid="11270"/>
                                        </p:tgtEl>
                                        <p:attrNameLst>
                                          <p:attrName>ppt_x</p:attrName>
                                        </p:attrNameLst>
                                      </p:cBhvr>
                                      <p:tavLst>
                                        <p:tav tm="0">
                                          <p:val>
                                            <p:strVal val="#ppt_x"/>
                                          </p:val>
                                        </p:tav>
                                        <p:tav tm="100000">
                                          <p:val>
                                            <p:strVal val="#ppt_x"/>
                                          </p:val>
                                        </p:tav>
                                      </p:tavLst>
                                    </p:anim>
                                    <p:anim calcmode="lin" valueType="num">
                                      <p:cBhvr>
                                        <p:cTn id="31"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2"/>
                                        </p:tgtEl>
                                        <p:attrNameLst>
                                          <p:attrName>style.visibility</p:attrName>
                                        </p:attrNameLst>
                                      </p:cBhvr>
                                      <p:to>
                                        <p:strVal val="visible"/>
                                      </p:to>
                                    </p:set>
                                    <p:animEffect transition="in" filter="fade">
                                      <p:cBhvr>
                                        <p:cTn id="43" dur="1000"/>
                                        <p:tgtEl>
                                          <p:spTgt spid="11272"/>
                                        </p:tgtEl>
                                      </p:cBhvr>
                                    </p:animEffect>
                                    <p:anim calcmode="lin" valueType="num">
                                      <p:cBhvr>
                                        <p:cTn id="44" dur="1000" fill="hold"/>
                                        <p:tgtEl>
                                          <p:spTgt spid="11272"/>
                                        </p:tgtEl>
                                        <p:attrNameLst>
                                          <p:attrName>ppt_x</p:attrName>
                                        </p:attrNameLst>
                                      </p:cBhvr>
                                      <p:tavLst>
                                        <p:tav tm="0">
                                          <p:val>
                                            <p:strVal val="#ppt_x"/>
                                          </p:val>
                                        </p:tav>
                                        <p:tav tm="100000">
                                          <p:val>
                                            <p:strVal val="#ppt_x"/>
                                          </p:val>
                                        </p:tav>
                                      </p:tavLst>
                                    </p:anim>
                                    <p:anim calcmode="lin" valueType="num">
                                      <p:cBhvr>
                                        <p:cTn id="45" dur="1000" fill="hold"/>
                                        <p:tgtEl>
                                          <p:spTgt spid="112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fade">
                                      <p:cBhvr>
                                        <p:cTn id="48" dur="1000"/>
                                        <p:tgtEl>
                                          <p:spTgt spid="23559"/>
                                        </p:tgtEl>
                                      </p:cBhvr>
                                    </p:animEffect>
                                    <p:anim calcmode="lin" valueType="num">
                                      <p:cBhvr>
                                        <p:cTn id="49" dur="1000" fill="hold"/>
                                        <p:tgtEl>
                                          <p:spTgt spid="23559"/>
                                        </p:tgtEl>
                                        <p:attrNameLst>
                                          <p:attrName>ppt_x</p:attrName>
                                        </p:attrNameLst>
                                      </p:cBhvr>
                                      <p:tavLst>
                                        <p:tav tm="0">
                                          <p:val>
                                            <p:strVal val="#ppt_x"/>
                                          </p:val>
                                        </p:tav>
                                        <p:tav tm="100000">
                                          <p:val>
                                            <p:strVal val="#ppt_x"/>
                                          </p:val>
                                        </p:tav>
                                      </p:tavLst>
                                    </p:anim>
                                    <p:anim calcmode="lin" valueType="num">
                                      <p:cBhvr>
                                        <p:cTn id="50" dur="1000" fill="hold"/>
                                        <p:tgtEl>
                                          <p:spTgt spid="235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TotalTime>
  <Words>2584</Words>
  <Application>Microsoft Office PowerPoint</Application>
  <PresentationFormat>On-screen Show (4:3)</PresentationFormat>
  <Paragraphs>257</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Dịu Vũ</cp:lastModifiedBy>
  <cp:revision>80</cp:revision>
  <dcterms:created xsi:type="dcterms:W3CDTF">2021-06-07T09:05:04Z</dcterms:created>
  <dcterms:modified xsi:type="dcterms:W3CDTF">2021-06-19T10:18:24Z</dcterms:modified>
</cp:coreProperties>
</file>