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7" r:id="rId2"/>
    <p:sldId id="348" r:id="rId3"/>
    <p:sldId id="415" r:id="rId4"/>
    <p:sldId id="416" r:id="rId5"/>
    <p:sldId id="417" r:id="rId6"/>
    <p:sldId id="418" r:id="rId7"/>
    <p:sldId id="419" r:id="rId8"/>
    <p:sldId id="420" r:id="rId9"/>
    <p:sldId id="307" r:id="rId10"/>
    <p:sldId id="372" r:id="rId11"/>
    <p:sldId id="373" r:id="rId12"/>
    <p:sldId id="258" r:id="rId13"/>
    <p:sldId id="359" r:id="rId14"/>
    <p:sldId id="374" r:id="rId15"/>
    <p:sldId id="375" r:id="rId16"/>
    <p:sldId id="393" r:id="rId17"/>
    <p:sldId id="34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400" r:id="rId28"/>
    <p:sldId id="421" r:id="rId29"/>
    <p:sldId id="611" r:id="rId30"/>
    <p:sldId id="612" r:id="rId31"/>
    <p:sldId id="362" r:id="rId32"/>
    <p:sldId id="61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41" r:id="rId41"/>
    <p:sldId id="614" r:id="rId42"/>
  </p:sldIdLst>
  <p:sldSz cx="24384000" cy="13716000"/>
  <p:notesSz cx="6858000" cy="9144000"/>
  <p:custDataLst>
    <p:tags r:id="rId4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3333FF"/>
    <a:srgbClr val="0000CC"/>
    <a:srgbClr val="006600"/>
    <a:srgbClr val="0080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9" autoAdjust="0"/>
    <p:restoredTop sz="94374" autoAdjust="0"/>
  </p:normalViewPr>
  <p:slideViewPr>
    <p:cSldViewPr>
      <p:cViewPr varScale="1">
        <p:scale>
          <a:sx n="37" d="100"/>
          <a:sy n="37" d="100"/>
        </p:scale>
        <p:origin x="738" y="54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t>27/08/2021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0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46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22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3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73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6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66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88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2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4C1F47-BF6A-440A-B973-0E3E5A48709F}" type="slidenum">
              <a:rPr lang="vi-VN" smtClean="0"/>
              <a:pPr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83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5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53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56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7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1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94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3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2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8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71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24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99"/>
            </a:lvl1pPr>
            <a:lvl2pPr marL="1088530" indent="0">
              <a:buNone/>
              <a:defRPr sz="6699"/>
            </a:lvl2pPr>
            <a:lvl3pPr marL="2177060" indent="0">
              <a:buNone/>
              <a:defRPr sz="5699"/>
            </a:lvl3pPr>
            <a:lvl4pPr marL="3265590" indent="0">
              <a:buNone/>
              <a:defRPr sz="4800"/>
            </a:lvl4pPr>
            <a:lvl5pPr marL="4354121" indent="0">
              <a:buNone/>
              <a:defRPr sz="4800"/>
            </a:lvl5pPr>
            <a:lvl6pPr marL="5442651" indent="0">
              <a:buNone/>
              <a:defRPr sz="4800"/>
            </a:lvl6pPr>
            <a:lvl7pPr marL="6531181" indent="0">
              <a:buNone/>
              <a:defRPr sz="4800"/>
            </a:lvl7pPr>
            <a:lvl8pPr marL="7619710" indent="0">
              <a:buNone/>
              <a:defRPr sz="4800"/>
            </a:lvl8pPr>
            <a:lvl9pPr marL="8708240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10439400" y="290135"/>
            <a:ext cx="13411200" cy="9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kern="0" dirty="0">
                <a:solidFill>
                  <a:schemeClr val="bg1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BÀI</a:t>
            </a:r>
            <a:r>
              <a:rPr lang="en-US" sz="4800" kern="0" baseline="0" dirty="0">
                <a:solidFill>
                  <a:schemeClr val="bg1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 1. KHÁI NIỆM VỀ MẶT TRÒN XOAY</a:t>
            </a:r>
            <a:endParaRPr lang="vi-VN" sz="4800" kern="0" dirty="0">
              <a:solidFill>
                <a:schemeClr val="bg1"/>
              </a:solidFill>
              <a:latin typeface="Chu Van An" panose="02020603050405020304" pitchFamily="18" charset="0"/>
              <a:cs typeface="Chu Van 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AE37C3-F2F1-43D2-87E0-0BE69E680225}"/>
              </a:ext>
            </a:extLst>
          </p:cNvPr>
          <p:cNvGrpSpPr/>
          <p:nvPr userDrawn="1"/>
        </p:nvGrpSpPr>
        <p:grpSpPr>
          <a:xfrm>
            <a:off x="22986" y="76200"/>
            <a:ext cx="24187499" cy="1461089"/>
            <a:chOff x="22986" y="76200"/>
            <a:chExt cx="24187499" cy="14610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49901A-73F8-4194-AE54-EA7D3B3CE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79326CA-F41F-4BB2-8B3A-60DA1A6144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2CA31A15-756A-4975-9389-87BC001ACE8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6741B016-2E08-4130-BA35-499E2B49C278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87BF126B-E068-4DBA-8F3E-8DEA6D7B1CA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36C65F5A-AE2C-4A9B-99ED-06833238D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C048B69-A76B-463F-88EC-27587AE4F9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21511D52-B180-4D22-B93B-6ACDA0837F8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>
                <a:extLst>
                  <a:ext uri="{FF2B5EF4-FFF2-40B4-BE49-F238E27FC236}">
                    <a16:creationId xmlns:a16="http://schemas.microsoft.com/office/drawing/2014/main" id="{BA23C021-D89D-4C87-B000-CCAAE5F89C4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0F07AEAC-76B3-481F-9209-D2C86D6E7F23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3DA61225-4DD1-4EB0-9DF8-36E83A74D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1E8206B5-3981-4F97-A9BF-1ACC52401C9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B1DB183E-A1F8-442B-86DF-4B66775AA59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594AD2BB-B379-469E-AB40-4FE6F80B9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467AD5AB-C703-4EF9-9A1B-D055817CC8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7343EA7A-C6F4-4A71-A626-3648F1B299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13718D37-7DC5-4889-8C0C-9617AC9CE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588913C8-2D2B-4E63-929D-B032221247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EB7E96BE-30EE-44B1-BF88-D91F61B4DC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D4F67C27-1ABA-47DB-A227-E397C1900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671AF020-64AF-4C19-A1C8-F9BB740055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5832E0DC-387C-4766-97DF-16E78802DC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AC2D16C9-49F9-458C-AD7B-96575E3DA5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78A0B1CF-EB3D-4C01-846C-85CDB4B7D0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0253FFB6-C670-4067-A501-8603BB46E7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D9959503-5763-4084-898B-9C2134B3D1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A114971C-E8EE-42FE-B764-B3E918D2E7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1">
                <a:extLst>
                  <a:ext uri="{FF2B5EF4-FFF2-40B4-BE49-F238E27FC236}">
                    <a16:creationId xmlns:a16="http://schemas.microsoft.com/office/drawing/2014/main" id="{FA6552EB-9CD2-49A2-8A16-8AF1E7C898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2">
                <a:extLst>
                  <a:ext uri="{FF2B5EF4-FFF2-40B4-BE49-F238E27FC236}">
                    <a16:creationId xmlns:a16="http://schemas.microsoft.com/office/drawing/2014/main" id="{7C4A906A-C0CE-479F-8C41-1DCB7AD4A7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7F3B38-D6A6-48BE-B5D2-831CE438373F}"/>
                </a:ext>
              </a:extLst>
            </p:cNvPr>
            <p:cNvSpPr txBox="1"/>
            <p:nvPr userDrawn="1"/>
          </p:nvSpPr>
          <p:spPr>
            <a:xfrm>
              <a:off x="2206188" y="504498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1863B-465C-4E07-97AE-DC620BBF0591}"/>
                </a:ext>
              </a:extLst>
            </p:cNvPr>
            <p:cNvSpPr txBox="1"/>
            <p:nvPr userDrawn="1"/>
          </p:nvSpPr>
          <p:spPr>
            <a:xfrm>
              <a:off x="4524395" y="504498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895C4CDE-96C7-49D5-85D9-229359B6CDC2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800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</a:t>
              </a:r>
              <a:r>
                <a:rPr lang="en-US" sz="4800" b="1" kern="0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DIỄN ĐÀN GIÁO VIÊN TOÁN</a:t>
              </a:r>
              <a:endParaRPr lang="vi-VN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060" rtl="0" eaLnBrk="1" latinLnBrk="0" hangingPunct="1">
        <a:spcBef>
          <a:spcPct val="0"/>
        </a:spcBef>
        <a:buNone/>
        <a:defRPr sz="10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7" indent="-816397" algn="l" defTabSz="2177060" rtl="0" eaLnBrk="1" latinLnBrk="0" hangingPunct="1">
        <a:spcBef>
          <a:spcPct val="20000"/>
        </a:spcBef>
        <a:buFont typeface="Arial" pitchFamily="34" charset="0"/>
        <a:buChar char="•"/>
        <a:defRPr sz="7599" kern="1200">
          <a:solidFill>
            <a:schemeClr val="tx1"/>
          </a:solidFill>
          <a:latin typeface="+mn-lt"/>
          <a:ea typeface="+mn-ea"/>
          <a:cs typeface="+mn-cs"/>
        </a:defRPr>
      </a:lvl1pPr>
      <a:lvl2pPr marL="1768861" indent="-680331" algn="l" defTabSz="2177060" rtl="0" eaLnBrk="1" latinLnBrk="0" hangingPunct="1">
        <a:spcBef>
          <a:spcPct val="20000"/>
        </a:spcBef>
        <a:buFont typeface="Arial" pitchFamily="34" charset="0"/>
        <a:buChar char="–"/>
        <a:defRPr sz="6699" kern="1200">
          <a:solidFill>
            <a:schemeClr val="tx1"/>
          </a:solidFill>
          <a:latin typeface="+mn-lt"/>
          <a:ea typeface="+mn-ea"/>
          <a:cs typeface="+mn-cs"/>
        </a:defRPr>
      </a:lvl2pPr>
      <a:lvl3pPr marL="272132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3pPr>
      <a:lvl4pPr marL="3809855" indent="-544265" algn="l" defTabSz="217706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85" indent="-544265" algn="l" defTabSz="217706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91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4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7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50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3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6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9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2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5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8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71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24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0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hyperlink" Target="../../../Ch&#237;n%20em/KHOI-TRON-XOAY.ggb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12.jpeg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60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45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11" Type="http://schemas.openxmlformats.org/officeDocument/2006/relationships/image" Target="../media/image46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11" Type="http://schemas.openxmlformats.org/officeDocument/2006/relationships/image" Target="../media/image4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3.png"/><Relationship Id="rId12" Type="http://schemas.openxmlformats.org/officeDocument/2006/relationships/image" Target="../media/image1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03.png"/><Relationship Id="rId10" Type="http://schemas.openxmlformats.org/officeDocument/2006/relationships/slide" Target="slide32.xml"/><Relationship Id="rId4" Type="http://schemas.openxmlformats.org/officeDocument/2006/relationships/image" Target="../media/image90.jpeg"/><Relationship Id="rId9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23.png"/><Relationship Id="rId18" Type="http://schemas.openxmlformats.org/officeDocument/2006/relationships/image" Target="../media/image127.png"/><Relationship Id="rId3" Type="http://schemas.openxmlformats.org/officeDocument/2006/relationships/image" Target="../media/image118.png"/><Relationship Id="rId21" Type="http://schemas.openxmlformats.org/officeDocument/2006/relationships/slide" Target="slide31.xml"/><Relationship Id="rId7" Type="http://schemas.openxmlformats.org/officeDocument/2006/relationships/image" Target="../media/image120.png"/><Relationship Id="rId12" Type="http://schemas.openxmlformats.org/officeDocument/2006/relationships/slide" Target="slide34.xml"/><Relationship Id="rId17" Type="http://schemas.openxmlformats.org/officeDocument/2006/relationships/slide" Target="slide36.xm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6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11" Type="http://schemas.openxmlformats.org/officeDocument/2006/relationships/image" Target="../media/image122.pn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10" Type="http://schemas.openxmlformats.org/officeDocument/2006/relationships/slide" Target="slide39.xml"/><Relationship Id="rId19" Type="http://schemas.openxmlformats.org/officeDocument/2006/relationships/slide" Target="slide38.xml"/><Relationship Id="rId4" Type="http://schemas.openxmlformats.org/officeDocument/2006/relationships/slide" Target="slide35.xml"/><Relationship Id="rId9" Type="http://schemas.openxmlformats.org/officeDocument/2006/relationships/image" Target="../media/image121.png"/><Relationship Id="rId14" Type="http://schemas.openxmlformats.org/officeDocument/2006/relationships/image" Target="../media/image1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slide" Target="slide32.xml"/><Relationship Id="rId4" Type="http://schemas.openxmlformats.org/officeDocument/2006/relationships/image" Target="../media/image13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slide" Target="slide32.xml"/><Relationship Id="rId4" Type="http://schemas.openxmlformats.org/officeDocument/2006/relationships/image" Target="../media/image13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slide" Target="slide32.xml"/><Relationship Id="rId4" Type="http://schemas.openxmlformats.org/officeDocument/2006/relationships/image" Target="../media/image130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slide" Target="slide32.xml"/><Relationship Id="rId4" Type="http://schemas.openxmlformats.org/officeDocument/2006/relationships/image" Target="../media/image13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slide" Target="slide32.xml"/><Relationship Id="rId4" Type="http://schemas.openxmlformats.org/officeDocument/2006/relationships/image" Target="../media/image130.gif"/><Relationship Id="rId9" Type="http://schemas.openxmlformats.org/officeDocument/2006/relationships/audio" Target="../media/audio10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audio" Target="../media/audio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slide" Target="slide32.xml"/><Relationship Id="rId4" Type="http://schemas.openxmlformats.org/officeDocument/2006/relationships/image" Target="../media/image13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slide" Target="slide32.xml"/><Relationship Id="rId4" Type="http://schemas.openxmlformats.org/officeDocument/2006/relationships/image" Target="../media/image13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../../../Ch&#237;n%20em/KHOI-TRON-XOAY.ggb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556225" y="3719346"/>
            <a:ext cx="2799079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29000" y="4636794"/>
            <a:ext cx="18288000" cy="131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 2: MẶT NÓN, MẶT TRỤ, MẶT CẦU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377436" y="1883773"/>
            <a:ext cx="1813892" cy="1828579"/>
            <a:chOff x="12784885" y="1066801"/>
            <a:chExt cx="1814128" cy="1828817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486" cy="1338831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81125" y="1966240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26"/>
          <p:cNvGrpSpPr/>
          <p:nvPr/>
        </p:nvGrpSpPr>
        <p:grpSpPr>
          <a:xfrm>
            <a:off x="4353261" y="8545895"/>
            <a:ext cx="14849139" cy="907192"/>
            <a:chOff x="7459670" y="7543799"/>
            <a:chExt cx="14851072" cy="907311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 TRỤ TRÒN XOAY</a:t>
              </a: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671666" y="7640053"/>
                  <a:ext cx="983090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4098079" y="6358037"/>
            <a:ext cx="16838179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</a:t>
            </a:r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: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KHÁI NIỆM VỀ MẶT TRÒN XOAY (TT)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512667" y="8207119"/>
            <a:ext cx="19013083" cy="4264123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4037386" y="9735625"/>
            <a:ext cx="7831128" cy="960202"/>
            <a:chOff x="739068" y="1515168"/>
            <a:chExt cx="7832147" cy="960327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5320796" cy="39669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6961968" cy="960327"/>
              <a:chOff x="739068" y="1515168"/>
              <a:chExt cx="6961968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2" y="1706054"/>
                <a:ext cx="5320794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TỰ LUẬN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24AF84-046C-4857-9A2C-77B7A6A8147F}"/>
              </a:ext>
            </a:extLst>
          </p:cNvPr>
          <p:cNvGrpSpPr/>
          <p:nvPr/>
        </p:nvGrpSpPr>
        <p:grpSpPr>
          <a:xfrm>
            <a:off x="4037386" y="11001676"/>
            <a:ext cx="9472086" cy="968318"/>
            <a:chOff x="739068" y="1515168"/>
            <a:chExt cx="9473319" cy="968444"/>
          </a:xfrm>
        </p:grpSpPr>
        <p:sp>
          <p:nvSpPr>
            <p:cNvPr id="47" name="Freeform 71">
              <a:extLst>
                <a:ext uri="{FF2B5EF4-FFF2-40B4-BE49-F238E27FC236}">
                  <a16:creationId xmlns:a16="http://schemas.microsoft.com/office/drawing/2014/main" id="{B8C62FAB-3A67-4535-98E0-89BD2229B6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66A809-35B5-4706-825E-E9E8DC0993FD}"/>
                </a:ext>
              </a:extLst>
            </p:cNvPr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1" name="Freeform 71">
                <a:extLst>
                  <a:ext uri="{FF2B5EF4-FFF2-40B4-BE49-F238E27FC236}">
                    <a16:creationId xmlns:a16="http://schemas.microsoft.com/office/drawing/2014/main" id="{05A6D5DD-4CEC-4DA7-918A-6F2BFF8EC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72">
                <a:extLst>
                  <a:ext uri="{FF2B5EF4-FFF2-40B4-BE49-F238E27FC236}">
                    <a16:creationId xmlns:a16="http://schemas.microsoft.com/office/drawing/2014/main" id="{206A6AC1-F2E7-44DB-9F8A-DBD827B29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73">
                <a:extLst>
                  <a:ext uri="{FF2B5EF4-FFF2-40B4-BE49-F238E27FC236}">
                    <a16:creationId xmlns:a16="http://schemas.microsoft.com/office/drawing/2014/main" id="{BFE3796F-7A15-4534-8E67-AF2FA4206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4">
                <a:extLst>
                  <a:ext uri="{FF2B5EF4-FFF2-40B4-BE49-F238E27FC236}">
                    <a16:creationId xmlns:a16="http://schemas.microsoft.com/office/drawing/2014/main" id="{68EF8D11-E2A0-462F-A060-94C2E3931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5">
                <a:extLst>
                  <a:ext uri="{FF2B5EF4-FFF2-40B4-BE49-F238E27FC236}">
                    <a16:creationId xmlns:a16="http://schemas.microsoft.com/office/drawing/2014/main" id="{38C08053-5AA0-4A15-BC95-4BC16E169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6">
                <a:extLst>
                  <a:ext uri="{FF2B5EF4-FFF2-40B4-BE49-F238E27FC236}">
                    <a16:creationId xmlns:a16="http://schemas.microsoft.com/office/drawing/2014/main" id="{8D58BB1E-6147-41F8-ABE1-4E5F1ABEB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7">
                <a:extLst>
                  <a:ext uri="{FF2B5EF4-FFF2-40B4-BE49-F238E27FC236}">
                    <a16:creationId xmlns:a16="http://schemas.microsoft.com/office/drawing/2014/main" id="{BCDEB898-75B8-486B-B313-8FEAC8C40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8">
                <a:extLst>
                  <a:ext uri="{FF2B5EF4-FFF2-40B4-BE49-F238E27FC236}">
                    <a16:creationId xmlns:a16="http://schemas.microsoft.com/office/drawing/2014/main" id="{880FC8C1-64C8-4D81-A266-D46DDF33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9">
                <a:extLst>
                  <a:ext uri="{FF2B5EF4-FFF2-40B4-BE49-F238E27FC236}">
                    <a16:creationId xmlns:a16="http://schemas.microsoft.com/office/drawing/2014/main" id="{6266E1EE-2296-42B7-9AE3-FCAA96211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80">
                <a:extLst>
                  <a:ext uri="{FF2B5EF4-FFF2-40B4-BE49-F238E27FC236}">
                    <a16:creationId xmlns:a16="http://schemas.microsoft.com/office/drawing/2014/main" id="{F1781D45-7859-450B-B3C2-276BA84AB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1">
                <a:extLst>
                  <a:ext uri="{FF2B5EF4-FFF2-40B4-BE49-F238E27FC236}">
                    <a16:creationId xmlns:a16="http://schemas.microsoft.com/office/drawing/2014/main" id="{8EEE7AD6-E55D-4298-8A16-86457B905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2">
                <a:extLst>
                  <a:ext uri="{FF2B5EF4-FFF2-40B4-BE49-F238E27FC236}">
                    <a16:creationId xmlns:a16="http://schemas.microsoft.com/office/drawing/2014/main" id="{66EA574B-ECE0-4922-831D-E96EA93B9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18A987D-CB93-42C3-8E79-699A0ADF1F6A}"/>
                  </a:ext>
                </a:extLst>
              </p:cNvPr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4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62292EFF-D532-4A1F-9753-47F117E9300F}"/>
              </a:ext>
            </a:extLst>
          </p:cNvPr>
          <p:cNvSpPr/>
          <p:nvPr/>
        </p:nvSpPr>
        <p:spPr>
          <a:xfrm>
            <a:off x="739748" y="3833898"/>
            <a:ext cx="16610091" cy="9882102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41" name="Group 26"/>
          <p:cNvGrpSpPr/>
          <p:nvPr/>
        </p:nvGrpSpPr>
        <p:grpSpPr>
          <a:xfrm>
            <a:off x="497443" y="1828797"/>
            <a:ext cx="12227957" cy="927236"/>
            <a:chOff x="7271909" y="7543799"/>
            <a:chExt cx="20199066" cy="92735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18477789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TRỤ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271909" y="7543799"/>
              <a:ext cx="1782610" cy="927358"/>
              <a:chOff x="7271908" y="7543800"/>
              <a:chExt cx="1782610" cy="927358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271908" y="7640053"/>
                <a:ext cx="1782610" cy="831105"/>
                <a:chOff x="7271908" y="7640053"/>
                <a:chExt cx="1782610" cy="831105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71908" y="7640053"/>
                  <a:ext cx="1782610" cy="831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C34B5-28E6-4EC8-B246-38F191EAA9DC}"/>
              </a:ext>
            </a:extLst>
          </p:cNvPr>
          <p:cNvSpPr/>
          <p:nvPr/>
        </p:nvSpPr>
        <p:spPr>
          <a:xfrm>
            <a:off x="497443" y="2852273"/>
            <a:ext cx="17387584" cy="830997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HÌNH TRỤ TRÒN XOAY VÀ KHỐI TRỤ TRÒN XOAY</a:t>
            </a:r>
            <a:endParaRPr lang="vi-VN" sz="4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/>
              <p:nvPr/>
            </p:nvSpPr>
            <p:spPr>
              <a:xfrm>
                <a:off x="1052816" y="3849299"/>
                <a:ext cx="16396984" cy="3046988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Xét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𝑨𝑩𝑪𝑫</m:t>
                    </m:r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Khi quay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chứa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gấp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khúc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𝑨𝑫𝑪𝑩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tắt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 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816" y="3849299"/>
                <a:ext cx="16396984" cy="3046988"/>
              </a:xfrm>
              <a:prstGeom prst="rect">
                <a:avLst/>
              </a:prstGeom>
              <a:blipFill>
                <a:blip r:embed="rId5"/>
                <a:stretch>
                  <a:fillRect l="-1710" t="-4800" r="-669" b="-9600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7EEB832-8DE2-4BFF-B485-13298A5C3F25}"/>
                  </a:ext>
                </a:extLst>
              </p:cNvPr>
              <p:cNvSpPr/>
              <p:nvPr/>
            </p:nvSpPr>
            <p:spPr>
              <a:xfrm>
                <a:off x="1812590" y="6789534"/>
                <a:ext cx="15146724" cy="830997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Hai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đáy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hai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đường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tròn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(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𝑨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;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𝑨𝑫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)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7EEB832-8DE2-4BFF-B485-13298A5C3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590" y="6789534"/>
                <a:ext cx="15146724" cy="830997"/>
              </a:xfrm>
              <a:prstGeom prst="rect">
                <a:avLst/>
              </a:prstGeom>
              <a:blipFill>
                <a:blip r:embed="rId6"/>
                <a:stretch>
                  <a:fillRect l="-1811" t="-18382" b="-38971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0C30C76-1211-43DB-85F5-CEED1B9286ED}"/>
                  </a:ext>
                </a:extLst>
              </p:cNvPr>
              <p:cNvSpPr/>
              <p:nvPr/>
            </p:nvSpPr>
            <p:spPr>
              <a:xfrm>
                <a:off x="1832504" y="7640630"/>
                <a:ext cx="14515337" cy="830997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:r>
                  <a:rPr lang="fr-FR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Đ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ường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đoạn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0C30C76-1211-43DB-85F5-CEED1B928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504" y="7640630"/>
                <a:ext cx="14515337" cy="830997"/>
              </a:xfrm>
              <a:prstGeom prst="rect">
                <a:avLst/>
              </a:prstGeom>
              <a:blipFill>
                <a:blip r:embed="rId7"/>
                <a:stretch>
                  <a:fillRect l="-1932" t="-18248" b="-37956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90A0B2-AAA8-4560-9F49-9D31919D2503}"/>
                  </a:ext>
                </a:extLst>
              </p:cNvPr>
              <p:cNvSpPr/>
              <p:nvPr/>
            </p:nvSpPr>
            <p:spPr>
              <a:xfrm>
                <a:off x="1832504" y="10060269"/>
                <a:ext cx="14515337" cy="830997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:r>
                  <a:rPr lang="fr-FR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Chiều</a:t>
                </a:r>
                <a:r>
                  <a:rPr lang="fr-FR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cao</a:t>
                </a:r>
                <a:r>
                  <a:rPr lang="fr-FR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𝒉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=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𝑨𝑩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90A0B2-AAA8-4560-9F49-9D31919D2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504" y="10060269"/>
                <a:ext cx="14515337" cy="830997"/>
              </a:xfrm>
              <a:prstGeom prst="rect">
                <a:avLst/>
              </a:prstGeom>
              <a:blipFill>
                <a:blip r:embed="rId8"/>
                <a:stretch>
                  <a:fillRect l="-1932" t="-18248" b="-37956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9CEE681-9820-463E-96EF-4B7371795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09574" y="7620531"/>
            <a:ext cx="5943600" cy="6095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4A2946-37AE-4B0F-A0B3-B90E64CE3B72}"/>
                  </a:ext>
                </a:extLst>
              </p:cNvPr>
              <p:cNvSpPr/>
              <p:nvPr/>
            </p:nvSpPr>
            <p:spPr>
              <a:xfrm>
                <a:off x="1868006" y="8490609"/>
                <a:ext cx="15581794" cy="1569660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:r>
                  <a:rPr lang="fr-FR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Mặt</a:t>
                </a:r>
                <a:r>
                  <a:rPr lang="fr-FR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xung</a:t>
                </a:r>
                <a:r>
                  <a:rPr lang="fr-FR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quanh</a:t>
                </a:r>
                <a:r>
                  <a:rPr lang="fr-FR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là </a:t>
                </a:r>
                <a:r>
                  <a:rPr lang="fr-FR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mặt</a:t>
                </a:r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do </a:t>
                </a:r>
                <a:r>
                  <a:rPr lang="fr-FR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đoạn</a:t>
                </a:r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𝑪𝑫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quay.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34A2946-37AE-4B0F-A0B3-B90E64CE3B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8006" y="8490609"/>
                <a:ext cx="15581794" cy="1569660"/>
              </a:xfrm>
              <a:prstGeom prst="rect">
                <a:avLst/>
              </a:prstGeom>
              <a:blipFill>
                <a:blip r:embed="rId10"/>
                <a:stretch>
                  <a:fillRect l="-1760" t="-9728" b="-19844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E627C29-6A63-40F4-BD41-CC54A530D937}"/>
              </a:ext>
            </a:extLst>
          </p:cNvPr>
          <p:cNvSpPr/>
          <p:nvPr/>
        </p:nvSpPr>
        <p:spPr>
          <a:xfrm>
            <a:off x="1032035" y="11201400"/>
            <a:ext cx="14809504" cy="1569660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xoay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4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hinhf tru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62907" y="1718628"/>
            <a:ext cx="6574094" cy="54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51" grpId="0"/>
      <p:bldP spid="55" grpId="0"/>
      <p:bldP spid="65" grpId="0"/>
      <p:bldP spid="39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62292EFF-D532-4A1F-9753-47F117E9300F}"/>
              </a:ext>
            </a:extLst>
          </p:cNvPr>
          <p:cNvSpPr/>
          <p:nvPr/>
        </p:nvSpPr>
        <p:spPr>
          <a:xfrm>
            <a:off x="343160" y="4055452"/>
            <a:ext cx="12268749" cy="8026494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41" name="Group 26"/>
          <p:cNvGrpSpPr/>
          <p:nvPr/>
        </p:nvGrpSpPr>
        <p:grpSpPr>
          <a:xfrm>
            <a:off x="545533" y="1828800"/>
            <a:ext cx="12179867" cy="907192"/>
            <a:chOff x="7351348" y="7543799"/>
            <a:chExt cx="20119627" cy="907311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18477789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MẶT TRỤ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351348" y="7543799"/>
              <a:ext cx="1623731" cy="872846"/>
              <a:chOff x="7351347" y="7543800"/>
              <a:chExt cx="1623731" cy="872846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351347" y="7640053"/>
                <a:ext cx="1623731" cy="776593"/>
                <a:chOff x="7351347" y="7640053"/>
                <a:chExt cx="1623731" cy="776593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351347" y="7640053"/>
                  <a:ext cx="1623731" cy="754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C34B5-28E6-4EC8-B246-38F191EAA9DC}"/>
              </a:ext>
            </a:extLst>
          </p:cNvPr>
          <p:cNvSpPr/>
          <p:nvPr/>
        </p:nvSpPr>
        <p:spPr>
          <a:xfrm>
            <a:off x="611108" y="2891727"/>
            <a:ext cx="19078648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CÔNG THỨC TÍNH DIỆN TÍCH HÌNH TRỤ, THỂ TÍCH KHỐI TRỤ </a:t>
            </a:r>
            <a:endParaRPr lang="vi-VN" sz="4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F288C5-516F-43B6-9063-DC25D5181539}"/>
              </a:ext>
            </a:extLst>
          </p:cNvPr>
          <p:cNvSpPr/>
          <p:nvPr/>
        </p:nvSpPr>
        <p:spPr>
          <a:xfrm>
            <a:off x="305060" y="4215162"/>
            <a:ext cx="13366449" cy="923330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5400" b="1" dirty="0"/>
              <a:t>a) </a:t>
            </a:r>
            <a:r>
              <a:rPr lang="en-US" sz="5400" b="1" dirty="0" err="1"/>
              <a:t>Diện</a:t>
            </a:r>
            <a:r>
              <a:rPr lang="en-US" sz="5400" b="1" dirty="0"/>
              <a:t> </a:t>
            </a:r>
            <a:r>
              <a:rPr lang="en-US" sz="5400" b="1" dirty="0" err="1"/>
              <a:t>tích</a:t>
            </a:r>
            <a:r>
              <a:rPr lang="en-US" sz="5400" b="1" dirty="0"/>
              <a:t> </a:t>
            </a:r>
            <a:r>
              <a:rPr lang="en-US" sz="5400" b="1" dirty="0" err="1"/>
              <a:t>xung</a:t>
            </a:r>
            <a:r>
              <a:rPr lang="en-US" sz="5400" b="1" dirty="0"/>
              <a:t> </a:t>
            </a:r>
            <a:r>
              <a:rPr lang="en-US" sz="5400" b="1" dirty="0" err="1"/>
              <a:t>quanh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hình</a:t>
            </a:r>
            <a:r>
              <a:rPr lang="en-US" sz="5400" b="1" dirty="0"/>
              <a:t> </a:t>
            </a:r>
            <a:r>
              <a:rPr lang="en-US" sz="5400" b="1" dirty="0" err="1"/>
              <a:t>trụ</a:t>
            </a:r>
            <a:endParaRPr lang="vi-VN" sz="5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7EEB832-8DE2-4BFF-B485-13298A5C3F25}"/>
                  </a:ext>
                </a:extLst>
              </p:cNvPr>
              <p:cNvSpPr/>
              <p:nvPr/>
            </p:nvSpPr>
            <p:spPr>
              <a:xfrm>
                <a:off x="2131215" y="5176333"/>
                <a:ext cx="8382000" cy="998158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𝒓𝒍</m:t>
                      </m:r>
                    </m:oMath>
                  </m:oMathPara>
                </a14:m>
                <a:endParaRPr lang="vi-VN" sz="5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7EEB832-8DE2-4BFF-B485-13298A5C3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215" y="5176333"/>
                <a:ext cx="8382000" cy="9981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70C30C76-1211-43DB-85F5-CEED1B9286ED}"/>
              </a:ext>
            </a:extLst>
          </p:cNvPr>
          <p:cNvSpPr/>
          <p:nvPr/>
        </p:nvSpPr>
        <p:spPr>
          <a:xfrm>
            <a:off x="276485" y="6486877"/>
            <a:ext cx="16641665" cy="923330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5400" b="1" dirty="0">
                <a:sym typeface="Wingdings 2" panose="05020102010507070707" pitchFamily="18" charset="2"/>
              </a:rPr>
              <a:t>b) </a:t>
            </a:r>
            <a:r>
              <a:rPr lang="fr-FR" sz="5400" b="1" dirty="0" err="1">
                <a:sym typeface="Wingdings 2" panose="05020102010507070707" pitchFamily="18" charset="2"/>
              </a:rPr>
              <a:t>Diện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tích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toàn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phần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của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hình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trụ</a:t>
            </a:r>
            <a:endParaRPr lang="vi-VN" sz="5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90A0B2-AAA8-4560-9F49-9D31919D2503}"/>
                  </a:ext>
                </a:extLst>
              </p:cNvPr>
              <p:cNvSpPr/>
              <p:nvPr/>
            </p:nvSpPr>
            <p:spPr>
              <a:xfrm>
                <a:off x="-1998617" y="10172438"/>
                <a:ext cx="16641665" cy="999633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𝑽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=</m:t>
                    </m:r>
                    <m:sSub>
                      <m:sSub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đá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.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𝒄𝒉𝒊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ề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𝒖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𝒄𝒂𝒐</m:t>
                    </m:r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=</m:t>
                    </m:r>
                  </m:oMath>
                </a14:m>
                <a:r>
                  <a:rPr lang="el-GR" sz="54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5400" b="1" dirty="0">
                    <a:solidFill>
                      <a:srgbClr val="FF0000"/>
                    </a:solidFill>
                  </a:rPr>
                  <a:t>.</a:t>
                </a:r>
                <a:endParaRPr lang="vi-VN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90A0B2-AAA8-4560-9F49-9D31919D2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98617" y="10172438"/>
                <a:ext cx="16641665" cy="999633"/>
              </a:xfrm>
              <a:prstGeom prst="rect">
                <a:avLst/>
              </a:prstGeom>
              <a:blipFill>
                <a:blip r:embed="rId4"/>
                <a:stretch>
                  <a:fillRect t="-17073" b="-28659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634A2946-37AE-4B0F-A0B3-B90E64CE3B72}"/>
              </a:ext>
            </a:extLst>
          </p:cNvPr>
          <p:cNvSpPr/>
          <p:nvPr/>
        </p:nvSpPr>
        <p:spPr>
          <a:xfrm>
            <a:off x="305060" y="8958309"/>
            <a:ext cx="13535935" cy="923330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5400" b="1" dirty="0">
                <a:sym typeface="Wingdings 2" panose="05020102010507070707" pitchFamily="18" charset="2"/>
              </a:rPr>
              <a:t>c) </a:t>
            </a:r>
            <a:r>
              <a:rPr lang="fr-FR" sz="5400" b="1" dirty="0" err="1">
                <a:sym typeface="Wingdings 2" panose="05020102010507070707" pitchFamily="18" charset="2"/>
              </a:rPr>
              <a:t>Thể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tích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của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khối</a:t>
            </a:r>
            <a:r>
              <a:rPr lang="fr-FR" sz="5400" b="1" dirty="0">
                <a:sym typeface="Wingdings 2" panose="05020102010507070707" pitchFamily="18" charset="2"/>
              </a:rPr>
              <a:t> </a:t>
            </a:r>
            <a:r>
              <a:rPr lang="fr-FR" sz="5400" b="1" dirty="0" err="1">
                <a:sym typeface="Wingdings 2" panose="05020102010507070707" pitchFamily="18" charset="2"/>
              </a:rPr>
              <a:t>trụ</a:t>
            </a:r>
            <a:endParaRPr lang="vi-VN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50F68-7531-4F93-9685-C9E8AC43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8584" y="4055452"/>
            <a:ext cx="11342906" cy="68381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615B45-211F-44B5-BBFB-CC068EA6C522}"/>
                  </a:ext>
                </a:extLst>
              </p:cNvPr>
              <p:cNvSpPr/>
              <p:nvPr/>
            </p:nvSpPr>
            <p:spPr>
              <a:xfrm>
                <a:off x="-1981200" y="7586873"/>
                <a:ext cx="17365543" cy="1037463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𝒕𝒑</m:t>
                          </m:r>
                        </m:sub>
                      </m:sSub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5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𝒙𝒒</m:t>
                          </m:r>
                        </m:sub>
                      </m:sSub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đá</m:t>
                          </m:r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𝒓𝒍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l-GR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615B45-211F-44B5-BBFB-CC068EA6C5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81200" y="7586873"/>
                <a:ext cx="17365543" cy="10374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hlinkClick r:id="rId7" action="ppaction://hlinkfile"/>
          </p:cNvPr>
          <p:cNvSpPr/>
          <p:nvPr/>
        </p:nvSpPr>
        <p:spPr>
          <a:xfrm>
            <a:off x="21793200" y="12268200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1" grpId="0"/>
      <p:bldP spid="55" grpId="0"/>
      <p:bldP spid="65" grpId="0"/>
      <p:bldP spid="39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ame Side Corner Rectangle 18">
            <a:extLst>
              <a:ext uri="{FF2B5EF4-FFF2-40B4-BE49-F238E27FC236}">
                <a16:creationId xmlns:a16="http://schemas.microsoft.com/office/drawing/2014/main" id="{DDFC35E9-9302-458F-A37B-4A11FD58B714}"/>
              </a:ext>
            </a:extLst>
          </p:cNvPr>
          <p:cNvSpPr/>
          <p:nvPr/>
        </p:nvSpPr>
        <p:spPr>
          <a:xfrm flipV="1">
            <a:off x="0" y="-270168"/>
            <a:ext cx="24384000" cy="14290968"/>
          </a:xfrm>
          <a:prstGeom prst="round2SameRect">
            <a:avLst>
              <a:gd name="adj1" fmla="val 3062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6" tIns="17998" rIns="35996" bIns="17998" rtlCol="0" anchor="ctr"/>
          <a:lstStyle/>
          <a:p>
            <a:pPr algn="ctr"/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0"/>
                <a:ext cx="22612350" cy="9443520"/>
              </a:xfrm>
            </p:spPr>
            <p:txBody>
              <a:bodyPr>
                <a:noAutofit/>
              </a:bodyPr>
              <a:lstStyle/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 </a:t>
                </a:r>
                <a:r>
                  <a:rPr lang="en-US" sz="4800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chất</a:t>
                </a:r>
                <a:r>
                  <a:rPr lang="en-US" sz="4800" b="1" dirty="0">
                    <a:solidFill>
                      <a:srgbClr val="0000FF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tâm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Δ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cũng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bởi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tất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elíp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lớn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func>
                          <m:funcPr>
                            <m:ctrlPr>
                              <a:rPr lang="en-US" sz="4800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𝒔𝒊𝒏</m:t>
                            </m:r>
                          </m:fName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trong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giữa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 song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𝜟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k.</a:t>
                </a:r>
              </a:p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→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xúc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91440" indent="0">
                  <a:lnSpc>
                    <a:spcPct val="120000"/>
                  </a:lnSpc>
                  <a:buNone/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+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Nếu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𝒌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800" b="1" i="1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cắt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0"/>
                <a:ext cx="22612350" cy="9443520"/>
              </a:xfrm>
              <a:blipFill>
                <a:blip r:embed="rId2"/>
                <a:stretch>
                  <a:fillRect l="-836" t="-904" b="-47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0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2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" name="Pentagon 32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7" name="Freeform 36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8" name="Freeform 37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9" name="Freeform 38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2" name="Rectangle 41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" name="Rectangle 42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5" name="Chevron 34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VD 1.</a:t>
                </a:r>
              </a:p>
            </p:txBody>
          </p:sp>
        </p:grpSp>
      </p:grpSp>
      <p:grpSp>
        <p:nvGrpSpPr>
          <p:cNvPr id="41" name="Group 26"/>
          <p:cNvGrpSpPr/>
          <p:nvPr/>
        </p:nvGrpSpPr>
        <p:grpSpPr>
          <a:xfrm>
            <a:off x="497443" y="1447797"/>
            <a:ext cx="16418957" cy="927236"/>
            <a:chOff x="7271909" y="7543799"/>
            <a:chExt cx="27122079" cy="92735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TRỤ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271909" y="7543799"/>
              <a:ext cx="1782610" cy="927358"/>
              <a:chOff x="7271908" y="7543800"/>
              <a:chExt cx="1782610" cy="927358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271908" y="7640053"/>
                <a:ext cx="1782610" cy="831105"/>
                <a:chOff x="7271908" y="7640053"/>
                <a:chExt cx="1782610" cy="831105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71908" y="7640053"/>
                  <a:ext cx="1782610" cy="831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1447200" y="3220441"/>
                <a:ext cx="21285313" cy="2663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200" y="3220441"/>
                <a:ext cx="21285313" cy="2663486"/>
              </a:xfrm>
              <a:prstGeom prst="rect">
                <a:avLst/>
              </a:prstGeom>
              <a:blipFill>
                <a:blip r:embed="rId3"/>
                <a:stretch>
                  <a:fillRect l="-1518" t="-6865" b="-1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D20AD5C-1578-4784-9158-09A0738DB3AF}"/>
              </a:ext>
            </a:extLst>
          </p:cNvPr>
          <p:cNvGrpSpPr/>
          <p:nvPr/>
        </p:nvGrpSpPr>
        <p:grpSpPr>
          <a:xfrm>
            <a:off x="639035" y="6769184"/>
            <a:ext cx="23065873" cy="5499020"/>
            <a:chOff x="1205494" y="6947472"/>
            <a:chExt cx="22231784" cy="5761573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id="{62292EFF-D532-4A1F-9753-47F117E9300F}"/>
                </a:ext>
              </a:extLst>
            </p:cNvPr>
            <p:cNvSpPr/>
            <p:nvPr/>
          </p:nvSpPr>
          <p:spPr>
            <a:xfrm>
              <a:off x="1209585" y="7179459"/>
              <a:ext cx="22227693" cy="5529586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7EE27C-25F0-457D-B5E9-22E792999034}"/>
                </a:ext>
              </a:extLst>
            </p:cNvPr>
            <p:cNvGrpSpPr/>
            <p:nvPr/>
          </p:nvGrpSpPr>
          <p:grpSpPr>
            <a:xfrm>
              <a:off x="1205494" y="6947472"/>
              <a:ext cx="3322466" cy="782727"/>
              <a:chOff x="1205494" y="6947472"/>
              <a:chExt cx="3322466" cy="782727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47887" y="7023099"/>
                <a:ext cx="2111898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36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/>
              <p:nvPr/>
            </p:nvSpPr>
            <p:spPr>
              <a:xfrm>
                <a:off x="357636" y="7284265"/>
                <a:ext cx="18608374" cy="1095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𝒙𝒒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l-GR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36" y="7284265"/>
                <a:ext cx="18608374" cy="1095428"/>
              </a:xfrm>
              <a:prstGeom prst="rect">
                <a:avLst/>
              </a:prstGeom>
              <a:blipFill>
                <a:blip r:embed="rId4"/>
                <a:stretch>
                  <a:fillRect t="-9444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DD5CE7-6D3D-4685-92C3-8CABDBBB92B2}"/>
                  </a:ext>
                </a:extLst>
              </p:cNvPr>
              <p:cNvSpPr/>
              <p:nvPr/>
            </p:nvSpPr>
            <p:spPr>
              <a:xfrm>
                <a:off x="352425" y="8356244"/>
                <a:ext cx="22808784" cy="20817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                   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𝒕𝒑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𝒙𝒒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đá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𝒚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5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54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DD5CE7-6D3D-4685-92C3-8CABDBBB92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" y="8356244"/>
                <a:ext cx="22808784" cy="2081788"/>
              </a:xfrm>
              <a:prstGeom prst="rect">
                <a:avLst/>
              </a:prstGeom>
              <a:blipFill>
                <a:blip r:embed="rId5"/>
                <a:stretch>
                  <a:fillRect t="-8211" b="-12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D24ACFB-E2B5-4C32-8EFB-7E3D2869F476}"/>
                  </a:ext>
                </a:extLst>
              </p:cNvPr>
              <p:cNvSpPr/>
              <p:nvPr/>
            </p:nvSpPr>
            <p:spPr>
              <a:xfrm>
                <a:off x="381000" y="10399932"/>
                <a:ext cx="20904288" cy="1001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𝑽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ad>
                      <m:radPr>
                        <m:degHide m:val="on"/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rad>
                    <m:r>
                      <a:rPr lang="en-US" sz="5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D24ACFB-E2B5-4C32-8EFB-7E3D2869F4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399932"/>
                <a:ext cx="20904288" cy="1001493"/>
              </a:xfrm>
              <a:prstGeom prst="rect">
                <a:avLst/>
              </a:prstGeom>
              <a:blipFill>
                <a:blip r:embed="rId6"/>
                <a:stretch>
                  <a:fillRect t="-10366" b="-35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50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2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FD20AD5C-1578-4784-9158-09A0738DB3AF}"/>
              </a:ext>
            </a:extLst>
          </p:cNvPr>
          <p:cNvGrpSpPr/>
          <p:nvPr/>
        </p:nvGrpSpPr>
        <p:grpSpPr>
          <a:xfrm>
            <a:off x="636985" y="5684758"/>
            <a:ext cx="23065873" cy="7269242"/>
            <a:chOff x="1205494" y="6947472"/>
            <a:chExt cx="22231784" cy="7616315"/>
          </a:xfrm>
        </p:grpSpPr>
        <p:sp>
          <p:nvSpPr>
            <p:cNvPr id="55" name="Rounded Rectangle 124">
              <a:extLst>
                <a:ext uri="{FF2B5EF4-FFF2-40B4-BE49-F238E27FC236}">
                  <a16:creationId xmlns:a16="http://schemas.microsoft.com/office/drawing/2014/main" id="{62292EFF-D532-4A1F-9753-47F117E9300F}"/>
                </a:ext>
              </a:extLst>
            </p:cNvPr>
            <p:cNvSpPr/>
            <p:nvPr/>
          </p:nvSpPr>
          <p:spPr>
            <a:xfrm>
              <a:off x="1209585" y="7179459"/>
              <a:ext cx="22227693" cy="738432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37EE27C-25F0-457D-B5E9-22E792999034}"/>
                </a:ext>
              </a:extLst>
            </p:cNvPr>
            <p:cNvGrpSpPr/>
            <p:nvPr/>
          </p:nvGrpSpPr>
          <p:grpSpPr>
            <a:xfrm>
              <a:off x="1205494" y="6947472"/>
              <a:ext cx="3322466" cy="782727"/>
              <a:chOff x="1205494" y="6947472"/>
              <a:chExt cx="3322466" cy="782727"/>
            </a:xfrm>
          </p:grpSpPr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47887" y="7023099"/>
                <a:ext cx="2111898" cy="646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36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9" name="Round Diagonal Corner Rectangle 128">
                <a:extLst>
                  <a:ext uri="{FF2B5EF4-FFF2-40B4-BE49-F238E27FC236}">
                    <a16:creationId xmlns:a16="http://schemas.microsoft.com/office/drawing/2014/main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281498" y="2361135"/>
            <a:ext cx="23391942" cy="3020854"/>
            <a:chOff x="992187" y="2564544"/>
            <a:chExt cx="22353091" cy="2706563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1145221" y="2667000"/>
              <a:ext cx="22200057" cy="2604107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35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Pentagon 35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7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0" name="Freeform 39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2" name="Freeform 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3" name="Rectangle 52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8" name="Chevron 37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728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VD 2.</a:t>
                </a:r>
              </a:p>
            </p:txBody>
          </p:sp>
        </p:grpSp>
      </p:grpSp>
      <p:grpSp>
        <p:nvGrpSpPr>
          <p:cNvPr id="41" name="Group 26"/>
          <p:cNvGrpSpPr/>
          <p:nvPr/>
        </p:nvGrpSpPr>
        <p:grpSpPr>
          <a:xfrm>
            <a:off x="497443" y="1447797"/>
            <a:ext cx="16418957" cy="927236"/>
            <a:chOff x="7271909" y="7543799"/>
            <a:chExt cx="27122079" cy="92735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TRỤ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271909" y="7543799"/>
              <a:ext cx="1782610" cy="927358"/>
              <a:chOff x="7271908" y="7543800"/>
              <a:chExt cx="1782610" cy="927358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271908" y="7640053"/>
                <a:ext cx="1782610" cy="831105"/>
                <a:chOff x="7271908" y="7640053"/>
                <a:chExt cx="1782610" cy="831105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71908" y="7640053"/>
                  <a:ext cx="1782610" cy="831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1150916" y="2612994"/>
                <a:ext cx="2273258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thiết diện qua trục là một hình vuông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916" y="2612994"/>
                <a:ext cx="22732583" cy="2308324"/>
              </a:xfrm>
              <a:prstGeom prst="rect">
                <a:avLst/>
              </a:prstGeom>
              <a:blipFill>
                <a:blip r:embed="rId3"/>
                <a:stretch>
                  <a:fillRect l="-1234" t="-6349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/>
              <p:nvPr/>
            </p:nvSpPr>
            <p:spPr>
              <a:xfrm>
                <a:off x="857125" y="9283728"/>
                <a:ext cx="14382871" cy="931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𝒙𝒒</m:t>
                        </m:r>
                      </m:sub>
                    </m:sSub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l-GR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25" y="9283728"/>
                <a:ext cx="14382871" cy="931152"/>
              </a:xfrm>
              <a:prstGeom prst="rect">
                <a:avLst/>
              </a:prstGeom>
              <a:blipFill>
                <a:blip r:embed="rId4"/>
                <a:stretch>
                  <a:fillRect t="-13725" b="-24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DD5CE7-6D3D-4685-92C3-8CABDBBB92B2}"/>
                  </a:ext>
                </a:extLst>
              </p:cNvPr>
              <p:cNvSpPr/>
              <p:nvPr/>
            </p:nvSpPr>
            <p:spPr>
              <a:xfrm>
                <a:off x="884834" y="10385713"/>
                <a:ext cx="16488766" cy="9309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𝒕𝒑</m:t>
                        </m:r>
                      </m:sub>
                    </m:sSub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𝒓𝒉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6DD5CE7-6D3D-4685-92C3-8CABDBBB92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34" y="10385713"/>
                <a:ext cx="16488766" cy="930960"/>
              </a:xfrm>
              <a:prstGeom prst="rect">
                <a:avLst/>
              </a:prstGeom>
              <a:blipFill>
                <a:blip r:embed="rId5"/>
                <a:stretch>
                  <a:fillRect t="-1381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3D06C78-AA9D-41E7-8248-66FE0A3259B5}"/>
                  </a:ext>
                </a:extLst>
              </p:cNvPr>
              <p:cNvSpPr/>
              <p:nvPr/>
            </p:nvSpPr>
            <p:spPr>
              <a:xfrm>
                <a:off x="1322717" y="5986799"/>
                <a:ext cx="16431883" cy="3200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thiết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3D06C78-AA9D-41E7-8248-66FE0A3259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717" y="5986799"/>
                <a:ext cx="16431883" cy="3200876"/>
              </a:xfrm>
              <a:prstGeom prst="rect">
                <a:avLst/>
              </a:prstGeom>
              <a:blipFill>
                <a:blip r:embed="rId6"/>
                <a:stretch>
                  <a:fillRect l="-1706" t="-4381" b="-8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8E8F96D-6444-4F86-AE7F-A12F697EF77D}"/>
                  </a:ext>
                </a:extLst>
              </p:cNvPr>
              <p:cNvSpPr/>
              <p:nvPr/>
            </p:nvSpPr>
            <p:spPr>
              <a:xfrm>
                <a:off x="898689" y="11420467"/>
                <a:ext cx="15269564" cy="847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●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𝑽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𝒓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8E8F96D-6444-4F86-AE7F-A12F697EF7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89" y="11420467"/>
                <a:ext cx="15269564" cy="847733"/>
              </a:xfrm>
              <a:prstGeom prst="rect">
                <a:avLst/>
              </a:prstGeom>
              <a:blipFill>
                <a:blip r:embed="rId7"/>
                <a:stretch>
                  <a:fillRect t="-15000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66BCB1C-F6D3-4DFD-AB44-7E73511F4D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3783" y="6428750"/>
            <a:ext cx="4355553" cy="52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5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26" name="Rounded Rectangle 25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35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Pentagon 35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7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40" name="Freeform 39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2" name="Freeform 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" name="Freeform 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" name="Rectangle 44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1" name="Rectangle 50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2" name="Rectangle 51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3" name="Rectangle 52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8" name="Chevron 37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VD 3.</a:t>
                </a:r>
              </a:p>
            </p:txBody>
          </p:sp>
        </p:grpSp>
      </p:grpSp>
      <p:grpSp>
        <p:nvGrpSpPr>
          <p:cNvPr id="41" name="Group 26"/>
          <p:cNvGrpSpPr/>
          <p:nvPr/>
        </p:nvGrpSpPr>
        <p:grpSpPr>
          <a:xfrm>
            <a:off x="497443" y="1447797"/>
            <a:ext cx="16418957" cy="927236"/>
            <a:chOff x="7271909" y="7543799"/>
            <a:chExt cx="27122079" cy="92735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25400802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TRỤ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271909" y="7543799"/>
              <a:ext cx="1782610" cy="927358"/>
              <a:chOff x="7271908" y="7543800"/>
              <a:chExt cx="1782610" cy="927358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271908" y="7640053"/>
                <a:ext cx="1782610" cy="831105"/>
                <a:chOff x="7271908" y="7640053"/>
                <a:chExt cx="1782610" cy="831105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71908" y="7640053"/>
                  <a:ext cx="1782610" cy="831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/>
              <p:nvPr/>
            </p:nvSpPr>
            <p:spPr>
              <a:xfrm>
                <a:off x="1200373" y="2401744"/>
                <a:ext cx="22116827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tròn xoay và hình vuông </a:t>
                </a:r>
                <a14:m>
                  <m:oMath xmlns:m="http://schemas.openxmlformats.org/officeDocument/2006/math">
                    <m:r>
                      <a:rPr lang="en-US" sz="4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𝐀𝐁𝐂𝐃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tiếp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nằm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đỉnh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nằm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thứ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𝑨𝑩𝑪𝑫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𝟒𝟓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theo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01BF300-5089-4910-94AA-5DE995988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373" y="2401744"/>
                <a:ext cx="22116827" cy="3785652"/>
              </a:xfrm>
              <a:prstGeom prst="rect">
                <a:avLst/>
              </a:prstGeom>
              <a:blipFill>
                <a:blip r:embed="rId3"/>
                <a:stretch>
                  <a:fillRect l="-1268" t="-3865" r="-992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D20AD5C-1578-4784-9158-09A0738DB3AF}"/>
              </a:ext>
            </a:extLst>
          </p:cNvPr>
          <p:cNvGrpSpPr/>
          <p:nvPr/>
        </p:nvGrpSpPr>
        <p:grpSpPr>
          <a:xfrm>
            <a:off x="587623" y="6513146"/>
            <a:ext cx="17776577" cy="7127966"/>
            <a:chOff x="1205494" y="6922567"/>
            <a:chExt cx="22360673" cy="7996551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id="{62292EFF-D532-4A1F-9753-47F117E9300F}"/>
                </a:ext>
              </a:extLst>
            </p:cNvPr>
            <p:cNvSpPr/>
            <p:nvPr/>
          </p:nvSpPr>
          <p:spPr>
            <a:xfrm>
              <a:off x="1209586" y="7179456"/>
              <a:ext cx="22356581" cy="773966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7EE27C-25F0-457D-B5E9-22E792999034}"/>
                </a:ext>
              </a:extLst>
            </p:cNvPr>
            <p:cNvGrpSpPr/>
            <p:nvPr/>
          </p:nvGrpSpPr>
          <p:grpSpPr>
            <a:xfrm>
              <a:off x="1205494" y="6922567"/>
              <a:ext cx="3987777" cy="807632"/>
              <a:chOff x="1205494" y="6922567"/>
              <a:chExt cx="3987777" cy="807632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076186" y="6922567"/>
                <a:ext cx="3117085" cy="725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36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/>
              <p:nvPr/>
            </p:nvSpPr>
            <p:spPr>
              <a:xfrm>
                <a:off x="99108" y="12364031"/>
                <a:ext cx="14382871" cy="12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𝒙𝒒</m:t>
                        </m:r>
                      </m:sub>
                    </m:sSub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l-GR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l-GR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  <m:rad>
                          <m:radPr>
                            <m:degHide m:val="on"/>
                            <m:ctrlPr>
                              <a:rPr lang="el-GR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sSup>
                      <m:sSupPr>
                        <m:ctrlPr>
                          <a:rPr lang="en-US" sz="480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  <m:sup>
                        <m:r>
                          <a:rPr lang="en-US" sz="4800" b="1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CC2BF53-9960-4EBA-83F4-A0D8D5F7D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8" y="12364031"/>
                <a:ext cx="14382871" cy="1277081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3D06C78-AA9D-41E7-8248-66FE0A3259B5}"/>
                  </a:ext>
                </a:extLst>
              </p:cNvPr>
              <p:cNvSpPr/>
              <p:nvPr/>
            </p:nvSpPr>
            <p:spPr>
              <a:xfrm>
                <a:off x="1032034" y="6894809"/>
                <a:ext cx="17103566" cy="2403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𝑪𝑫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⇒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𝐀𝐁𝐂𝐃</m:t>
                            </m:r>
                          </m:e>
                        </m:d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d>
                          <m:d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800" b="1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𝐀𝐁𝐎</m:t>
                            </m:r>
                          </m:e>
                        </m:d>
                      </m:e>
                    </m:d>
                    <m:r>
                      <a:rPr lang="en-US" sz="4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𝐌𝐈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en-US" sz="4800" b="1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𝐌𝐎</m:t>
                        </m:r>
                      </m:e>
                    </m:d>
                    <m:r>
                      <a:rPr lang="en-US" sz="4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𝑰𝑴𝑶</m:t>
                        </m:r>
                      </m:e>
                    </m:acc>
                    <m:r>
                      <a:rPr lang="en-US" sz="4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𝟒𝟓</m:t>
                    </m:r>
                    <m:r>
                      <a:rPr lang="en-US" sz="48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3D06C78-AA9D-41E7-8248-66FE0A3259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34" y="6894809"/>
                <a:ext cx="17103566" cy="2403415"/>
              </a:xfrm>
              <a:prstGeom prst="rect">
                <a:avLst/>
              </a:prstGeom>
              <a:blipFill>
                <a:blip r:embed="rId5"/>
                <a:stretch>
                  <a:fillRect l="-1604" t="-6091" b="-9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993DB5-29F4-4E40-B2EF-67BEE583CD39}"/>
                  </a:ext>
                </a:extLst>
              </p:cNvPr>
              <p:cNvSpPr/>
              <p:nvPr/>
            </p:nvSpPr>
            <p:spPr>
              <a:xfrm>
                <a:off x="99108" y="9186281"/>
                <a:ext cx="18065067" cy="2528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𝑰𝑴𝑶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𝑶𝑴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𝑶𝑰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𝑴𝑰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rad>
                      </m:den>
                    </m:f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indent="858838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</m:t>
                    </m:r>
                    <m:sSup>
                      <m:sSupPr>
                        <m:ctrlP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𝑶</m:t>
                        </m:r>
                      </m:e>
                      <m:sup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𝑶𝑰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993DB5-29F4-4E40-B2EF-67BEE583CD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08" y="9186281"/>
                <a:ext cx="18065067" cy="2528834"/>
              </a:xfrm>
              <a:prstGeom prst="rect">
                <a:avLst/>
              </a:prstGeom>
              <a:blipFill>
                <a:blip r:embed="rId6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94046C-7981-43B9-96A2-396D23F13E36}"/>
                  </a:ext>
                </a:extLst>
              </p:cNvPr>
              <p:cNvSpPr txBox="1"/>
              <p:nvPr/>
            </p:nvSpPr>
            <p:spPr>
              <a:xfrm>
                <a:off x="1039539" y="11348185"/>
                <a:ext cx="16604800" cy="13020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𝑴𝑶𝑨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𝑶𝑨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8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𝑶𝑴</m:t>
                            </m:r>
                          </m:e>
                          <m:sup>
                            <m:r>
                              <a:rPr lang="en-US" sz="48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8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48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sz="48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  <m:rad>
                          <m:radPr>
                            <m:degHide m:val="on"/>
                            <m:ctrlPr>
                              <a:rPr lang="en-US" sz="4800" b="1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48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94046C-7981-43B9-96A2-396D23F13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539" y="11348185"/>
                <a:ext cx="16604800" cy="1302088"/>
              </a:xfrm>
              <a:prstGeom prst="rect">
                <a:avLst/>
              </a:prstGeom>
              <a:blipFill>
                <a:blip r:embed="rId7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2598EF3-9F4C-4AE1-8F8C-CEE492A30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2529" y="6938923"/>
            <a:ext cx="4724400" cy="63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43288" y="1751550"/>
            <a:ext cx="22094112" cy="3623434"/>
            <a:chOff x="992187" y="2564544"/>
            <a:chExt cx="23654218" cy="3623905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1145221" y="2667000"/>
              <a:ext cx="23501184" cy="3521449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8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" name="Pentagon 18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0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23" name="Freeform 22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" name="Freeform 23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" name="Rectangle 25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7" name="Rectangle 26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8" name="Rectangle 27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9" name="Rectangle 28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1" name="Chevron 20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VD 4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 bwMode="auto">
              <a:xfrm>
                <a:off x="2361912" y="2676126"/>
                <a:ext cx="20421888" cy="1968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just"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bể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bơi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mini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sử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bể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bơi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1m,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bể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bơi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0,5m.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Hỏi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muốn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bơm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đầy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bể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bơi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cần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bao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nhiêu</a:t>
                </a:r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8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nước?</a:t>
                </a:r>
                <a:endParaRPr lang="vi-VN" alt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1912" y="2676126"/>
                <a:ext cx="20421888" cy="1968509"/>
              </a:xfrm>
              <a:prstGeom prst="rect">
                <a:avLst/>
              </a:prstGeom>
              <a:blipFill>
                <a:blip r:embed="rId2"/>
                <a:stretch>
                  <a:fillRect l="-1343" t="-15480" r="-1343" b="-2476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8132" name="Object 5"/>
          <p:cNvGraphicFramePr>
            <a:graphicFrameLocks noChangeAspect="1"/>
          </p:cNvGraphicFramePr>
          <p:nvPr/>
        </p:nvGraphicFramePr>
        <p:xfrm>
          <a:off x="6096000" y="7772401"/>
          <a:ext cx="1828800" cy="41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8912" imgH="682752" progId="Equation.DSMT4">
                  <p:embed/>
                </p:oleObj>
              </mc:Choice>
              <mc:Fallback>
                <p:oleObj name="Equation" r:id="rId3" imgW="438912" imgH="682752" progId="Equation.DSMT4">
                  <p:embed/>
                  <p:pic>
                    <p:nvPicPr>
                      <p:cNvPr id="4813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7772401"/>
                        <a:ext cx="1828800" cy="4159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50" y="5477426"/>
            <a:ext cx="15607850" cy="78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Rectangle 11"/>
          <p:cNvSpPr>
            <a:spLocks noChangeArrowheads="1"/>
          </p:cNvSpPr>
          <p:nvPr/>
        </p:nvSpPr>
        <p:spPr bwMode="auto">
          <a:xfrm>
            <a:off x="3048001" y="-415497"/>
            <a:ext cx="184731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141" name="Rectangle 11"/>
          <p:cNvSpPr>
            <a:spLocks noChangeArrowheads="1"/>
          </p:cNvSpPr>
          <p:nvPr/>
        </p:nvSpPr>
        <p:spPr bwMode="auto">
          <a:xfrm>
            <a:off x="3048001" y="-415497"/>
            <a:ext cx="184731" cy="830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8700055" y="8176327"/>
            <a:ext cx="5271889" cy="4853870"/>
            <a:chOff x="1205494" y="6941416"/>
            <a:chExt cx="5272575" cy="4920224"/>
          </a:xfrm>
        </p:grpSpPr>
        <p:sp>
          <p:nvSpPr>
            <p:cNvPr id="31" name="Rounded Rectangle 30"/>
            <p:cNvSpPr/>
            <p:nvPr/>
          </p:nvSpPr>
          <p:spPr>
            <a:xfrm>
              <a:off x="1205494" y="7272519"/>
              <a:ext cx="5272575" cy="4589121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5" name="Round Diagonal Corner Rectangle 34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6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5243569" y="9322958"/>
                <a:ext cx="12184860" cy="2641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5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b="1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sz="5400" b="1" i="1">
                              <a:latin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3569" y="9322958"/>
                <a:ext cx="12184860" cy="26414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5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1256508" y="6883418"/>
            <a:ext cx="22136901" cy="3873935"/>
            <a:chOff x="1205494" y="6941416"/>
            <a:chExt cx="22139783" cy="3874439"/>
          </a:xfrm>
        </p:grpSpPr>
        <p:sp>
          <p:nvSpPr>
            <p:cNvPr id="50" name="Rounded Rectangle 49"/>
            <p:cNvSpPr/>
            <p:nvPr/>
          </p:nvSpPr>
          <p:spPr>
            <a:xfrm>
              <a:off x="1209586" y="7179457"/>
              <a:ext cx="22135691" cy="363639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52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7" name="Round Diagonal Corner Rectangle 56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5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9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9347104" y="955508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104" y="9555088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3909433" y="2790061"/>
                <a:ext cx="19893495" cy="2374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9433" y="2790061"/>
                <a:ext cx="19893495" cy="2374753"/>
              </a:xfrm>
              <a:prstGeom prst="rect">
                <a:avLst/>
              </a:prstGeom>
              <a:blipFill>
                <a:blip r:embed="rId4"/>
                <a:stretch>
                  <a:fillRect l="-1379" t="-6170" b="-12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89817" y="5217711"/>
                <a:ext cx="5485687" cy="997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𝐒</m:t>
                          </m:r>
                        </m:e>
                        <m:sub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𝐱𝐪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𝛑</m:t>
                      </m:r>
                      <m:r>
                        <a:rPr lang="en-US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𝐫𝐡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9817" y="5217711"/>
                <a:ext cx="5485687" cy="9979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8933273" y="5182446"/>
                <a:ext cx="5485687" cy="997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𝐒</m:t>
                          </m:r>
                        </m:e>
                        <m:sub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𝐱𝐪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l-GR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𝛑</m:t>
                      </m:r>
                      <m:r>
                        <a:rPr lang="en-US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𝐫𝐥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3273" y="5182446"/>
                <a:ext cx="5485687" cy="9979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3434621" y="5130334"/>
                <a:ext cx="5485687" cy="1035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𝐒</m:t>
                          </m:r>
                        </m:e>
                        <m:sub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𝐱𝐪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l-GR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𝛑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𝐫</m:t>
                          </m:r>
                        </m:e>
                        <m:sup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𝐡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621" y="5130334"/>
                <a:ext cx="5485687" cy="1035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68053" y="5160692"/>
                <a:ext cx="5485687" cy="997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𝐒</m:t>
                          </m:r>
                        </m:e>
                        <m:sub>
                          <m:r>
                            <a:rPr lang="en-US" sz="5400" b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𝐱𝐪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𝛑</m:t>
                      </m:r>
                      <m:r>
                        <a:rPr lang="en-US" sz="5400" b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𝐫𝐥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8053" y="5160692"/>
                <a:ext cx="5485687" cy="99790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7152335" y="7411773"/>
                <a:ext cx="12184860" cy="1829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𝒍</m:t>
                    </m:r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m:rPr>
                        <m:nor/>
                      </m:rPr>
                      <a:rPr lang="en-US" sz="5400" b="1" i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2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335" y="7411773"/>
                <a:ext cx="12184860" cy="1829155"/>
              </a:xfrm>
              <a:prstGeom prst="rect">
                <a:avLst/>
              </a:prstGeom>
              <a:blipFill>
                <a:blip r:embed="rId9"/>
                <a:stretch>
                  <a:fillRect l="-2651" t="-10000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9395120" y="5125428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1186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38004" y="6950929"/>
            <a:ext cx="22136901" cy="3873935"/>
            <a:chOff x="1205494" y="6941416"/>
            <a:chExt cx="22139783" cy="387443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363639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248832" y="2374209"/>
            <a:ext cx="23754168" cy="4087555"/>
            <a:chOff x="992187" y="2564544"/>
            <a:chExt cx="22699230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546196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911117" y="9195555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1117" y="9195555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9429" y="3218255"/>
                <a:ext cx="22565882" cy="1626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1" i="0">
                        <a:latin typeface="Cambria Math" panose="02040503050406030204" pitchFamily="18" charset="0"/>
                      </a:rPr>
                      <m:t>𝐓</m:t>
                    </m:r>
                    <m:r>
                      <a:rPr lang="en-US" sz="4800" b="1" i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>
                        <a:latin typeface="Cambria Math" panose="02040503050406030204" pitchFamily="18" charset="0"/>
                      </a:rPr>
                      <m:t>𝐡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>
                        <a:latin typeface="Cambria Math" panose="02040503050406030204" pitchFamily="18" charset="0"/>
                      </a:rPr>
                      <m:t>𝐥</m:t>
                    </m:r>
                    <m:r>
                      <a:rPr lang="en-US" sz="4800" b="1" i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0">
                        <a:latin typeface="Cambria Math" panose="02040503050406030204" pitchFamily="18" charset="0"/>
                      </a:rPr>
                      <m:t>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𝐒</m:t>
                        </m:r>
                      </m:e>
                      <m:sub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𝐭𝐩</m:t>
                        </m:r>
                      </m:sub>
                    </m:sSub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1" i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</m:d>
                    <m:r>
                      <a:rPr lang="en-US" sz="4800" b="1" i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429" y="3218255"/>
                <a:ext cx="22565882" cy="1626599"/>
              </a:xfrm>
              <a:prstGeom prst="rect">
                <a:avLst/>
              </a:prstGeom>
              <a:blipFill>
                <a:blip r:embed="rId4"/>
                <a:stretch>
                  <a:fillRect l="-1216" t="-8989" b="-1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87117" y="4961901"/>
                <a:ext cx="5485687" cy="997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𝒕𝒑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 i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𝒓𝒉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17" y="4961901"/>
                <a:ext cx="5485687" cy="9979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358783" y="4961900"/>
                <a:ext cx="5485687" cy="997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𝒕𝒑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𝒍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783" y="4961900"/>
                <a:ext cx="5485687" cy="997902"/>
              </a:xfrm>
              <a:prstGeom prst="rect">
                <a:avLst/>
              </a:prstGeom>
              <a:blipFill>
                <a:blip r:embed="rId6"/>
                <a:stretch>
                  <a:fillRect r="-6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0963537" y="4985367"/>
                <a:ext cx="6910431" cy="1035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𝒕𝒑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𝒓𝒍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3537" y="4985367"/>
                <a:ext cx="6910431" cy="1035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234379" y="4985367"/>
                <a:ext cx="6900789" cy="10357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sSub>
                        <m:sSub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𝒕𝒑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𝒓𝒍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4379" y="4985367"/>
                <a:ext cx="6900789" cy="10357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5345981" y="7910557"/>
                <a:ext cx="17232116" cy="1037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𝒕𝒑</m:t>
                        </m:r>
                      </m:sub>
                    </m:sSub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đá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𝒓𝒍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981" y="7910557"/>
                <a:ext cx="17232116" cy="1037463"/>
              </a:xfrm>
              <a:prstGeom prst="rect">
                <a:avLst/>
              </a:prstGeom>
              <a:blipFill>
                <a:blip r:embed="rId9"/>
                <a:stretch>
                  <a:fillRect l="-1910" t="-15882" b="-2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17234379" y="4985367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137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57300" y="7127273"/>
            <a:ext cx="22136901" cy="3083527"/>
            <a:chOff x="1205494" y="6941416"/>
            <a:chExt cx="22139783" cy="3083929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284588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918661" y="903090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8661" y="9030908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84212" y="3162912"/>
                <a:ext cx="22565882" cy="1626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</a:p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khối trụ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định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đây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212" y="3162912"/>
                <a:ext cx="22565882" cy="1626599"/>
              </a:xfrm>
              <a:prstGeom prst="rect">
                <a:avLst/>
              </a:prstGeom>
              <a:blipFill>
                <a:blip r:embed="rId4"/>
                <a:stretch>
                  <a:fillRect l="-1243" t="-8989" b="-14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19200" y="4876800"/>
                <a:ext cx="5485687" cy="1088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m:rPr>
                          <m:nor/>
                        </m:rPr>
                        <a:rPr lang="en-US" sz="5400" b="1" i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box>
                        <m:box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den>
                          </m:f>
                        </m:e>
                      </m:box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𝒓𝒉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876800"/>
                <a:ext cx="5485687" cy="1088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6694072" y="4959491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𝑽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072" y="4959491"/>
                <a:ext cx="5485687" cy="942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168944" y="4931928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𝑽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𝒓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8944" y="4931928"/>
                <a:ext cx="5485687" cy="942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43815" y="4904364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𝑽</m:t>
                      </m:r>
                      <m:r>
                        <m:rPr>
                          <m:nor/>
                        </m:rPr>
                        <a:rPr lang="en-US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𝒉</m:t>
                      </m:r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3815" y="4904364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8027034" y="7637349"/>
                <a:ext cx="17232116" cy="1037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m:rPr>
                        <m:nor/>
                      </m:rPr>
                      <a:rPr lang="en-US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đá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m:rPr>
                        <m:nor/>
                      </m:rPr>
                      <a:rPr lang="en-GB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7034" y="7637349"/>
                <a:ext cx="17232116" cy="1037463"/>
              </a:xfrm>
              <a:prstGeom prst="rect">
                <a:avLst/>
              </a:prstGeom>
              <a:blipFill>
                <a:blip r:embed="rId9"/>
                <a:stretch>
                  <a:fillRect l="-1910" t="-15882" b="-2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7239000" y="4899849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673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2BC7-AFE9-4796-8731-12405E69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B59B-318F-4031-AEA6-3F5076CE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8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847CD5F-3F69-4108-ABAA-84F8C56D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76"/>
            <a:ext cx="24384000" cy="136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3FC5-5781-43DC-B26D-FC8019EE59BA}"/>
              </a:ext>
            </a:extLst>
          </p:cNvPr>
          <p:cNvSpPr txBox="1"/>
          <p:nvPr/>
        </p:nvSpPr>
        <p:spPr>
          <a:xfrm>
            <a:off x="1982507" y="2379259"/>
            <a:ext cx="2072509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0" b="1" dirty="0">
              <a:solidFill>
                <a:srgbClr val="5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400" b="1" dirty="0">
                <a:solidFill>
                  <a:srgbClr val="541414"/>
                </a:solidFill>
                <a:latin typeface="+mj-lt"/>
              </a:rPr>
              <a:t>MỜI CÁC EM THEO DÕI MỘT SỐ HÌNH ẢNH VỀ KHỐI TRỤ VÀ HÌNH TRỤ TRONG THỰC TẾ</a:t>
            </a:r>
            <a:endParaRPr lang="vi-VN" sz="6400" b="1" dirty="0">
              <a:solidFill>
                <a:srgbClr val="541414"/>
              </a:solidFill>
              <a:latin typeface="+mj-lt"/>
            </a:endParaRPr>
          </a:p>
          <a:p>
            <a:pPr marL="685809" indent="-685809">
              <a:buFont typeface="+mj-lt"/>
              <a:buAutoNum type="arabicPeriod"/>
            </a:pPr>
            <a:endParaRPr lang="vi-VN" sz="6400" b="1" dirty="0">
              <a:solidFill>
                <a:srgbClr val="5414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8163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205338" y="6941403"/>
            <a:ext cx="22136901" cy="3269397"/>
            <a:chOff x="1205494" y="6941416"/>
            <a:chExt cx="22139783" cy="3269823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3031782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581575" y="9048489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1575" y="9048489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67810" y="3248988"/>
                <a:ext cx="22505131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7810" y="3248988"/>
                <a:ext cx="22505131" cy="1569660"/>
              </a:xfrm>
              <a:prstGeom prst="rect">
                <a:avLst/>
              </a:prstGeom>
              <a:blipFill>
                <a:blip r:embed="rId4"/>
                <a:stretch>
                  <a:fillRect l="-1246" t="-9339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3968" y="5077788"/>
                <a:ext cx="5470919" cy="1030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𝟑𝟓</m:t>
                      </m:r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5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968" y="5077788"/>
                <a:ext cx="5470919" cy="10302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44006" y="5017943"/>
                <a:ext cx="5470919" cy="10302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𝟕𝟎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006" y="5017943"/>
                <a:ext cx="5470919" cy="1030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296153" y="4732958"/>
                <a:ext cx="5470919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f>
                        <m:fPr>
                          <m:ctrlP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𝟕𝟎</m:t>
                          </m:r>
                          <m: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6153" y="4732958"/>
                <a:ext cx="5470919" cy="16535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59156" y="4716094"/>
                <a:ext cx="5683083" cy="167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𝟑𝟓</m:t>
                          </m:r>
                          <m:r>
                            <a:rPr lang="el-GR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d>
                        <m:d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54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5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9156" y="4716094"/>
                <a:ext cx="5683083" cy="16703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5181600" y="7870759"/>
                <a:ext cx="17185724" cy="1057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𝟕𝟎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5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m:rPr>
                        <m:nor/>
                      </m:rPr>
                      <a:rPr lang="en-GB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7870759"/>
                <a:ext cx="17185724" cy="1057597"/>
              </a:xfrm>
              <a:prstGeom prst="rect">
                <a:avLst/>
              </a:prstGeom>
              <a:blipFill>
                <a:blip r:embed="rId9"/>
                <a:stretch>
                  <a:fillRect l="-1880" t="-13218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7391400" y="5023447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928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1238004" y="6950929"/>
            <a:ext cx="22136901" cy="3873935"/>
            <a:chOff x="1205494" y="6941416"/>
            <a:chExt cx="22139783" cy="3874439"/>
          </a:xfrm>
        </p:grpSpPr>
        <p:sp>
          <p:nvSpPr>
            <p:cNvPr id="60" name="Rounded Rectangle 59"/>
            <p:cNvSpPr/>
            <p:nvPr/>
          </p:nvSpPr>
          <p:spPr>
            <a:xfrm>
              <a:off x="1209586" y="7179457"/>
              <a:ext cx="22135691" cy="3636398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63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Round Diagonal Corner Rectangle 64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6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5.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718053" y="8654295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8053" y="8654295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331219" y="3168992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,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𝒍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19" y="3168992"/>
                <a:ext cx="22565882" cy="1569660"/>
              </a:xfrm>
              <a:prstGeom prst="rect">
                <a:avLst/>
              </a:prstGeom>
              <a:blipFill>
                <a:blip r:embed="rId4"/>
                <a:stretch>
                  <a:fillRect l="-1216" t="-9339" r="-540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43359" y="4997792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359" y="4997792"/>
                <a:ext cx="5485687" cy="9420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225765" y="5081206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765" y="5081206"/>
                <a:ext cx="5485687" cy="942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282287" y="4997792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2287" y="4997792"/>
                <a:ext cx="5485687" cy="942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803274" y="4924259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𝟓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3274" y="4924259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5233120" y="7658355"/>
                <a:ext cx="17232116" cy="10374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𝒕𝒑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𝒙𝒒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𝟐</m:t>
                    </m:r>
                    <m:sSub>
                      <m:sSub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đá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US" sz="5400" b="1" i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US" sz="54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0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400" b="1" i="1" spc="-15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𝟔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m:rPr>
                        <m:nor/>
                      </m:rPr>
                      <a:rPr lang="en-GB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120" y="7658355"/>
                <a:ext cx="17232116" cy="1037463"/>
              </a:xfrm>
              <a:prstGeom prst="rect">
                <a:avLst/>
              </a:prstGeom>
              <a:blipFill>
                <a:blip r:embed="rId9"/>
                <a:stretch>
                  <a:fillRect l="-1875" t="-15882" b="-2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2498102" y="4952676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70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72424" y="6792309"/>
            <a:ext cx="22136901" cy="4256691"/>
            <a:chOff x="1205494" y="6941416"/>
            <a:chExt cx="22139783" cy="4257245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4019204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6.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9770930" y="9834546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930" y="9834546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207060" y="3298310"/>
                <a:ext cx="2256588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xung quanh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60" y="3298310"/>
                <a:ext cx="22565882" cy="1569660"/>
              </a:xfrm>
              <a:prstGeom prst="rect">
                <a:avLst/>
              </a:prstGeom>
              <a:blipFill>
                <a:blip r:embed="rId4"/>
                <a:stretch>
                  <a:fillRect l="-1216" t="-9302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00994" y="4849388"/>
                <a:ext cx="5485687" cy="1653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l-GR" sz="5400" b="1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dirty="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den>
                      </m:f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994" y="4849388"/>
                <a:ext cx="5485687" cy="16535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01606" y="5210524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606" y="5210524"/>
                <a:ext cx="5485687" cy="942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158128" y="5127110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8128" y="5127110"/>
                <a:ext cx="5485687" cy="942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79115" y="5053577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115" y="5053577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2280829" y="9747660"/>
                <a:ext cx="17232116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GB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0829" y="9747660"/>
                <a:ext cx="17232116" cy="942053"/>
              </a:xfrm>
              <a:prstGeom prst="rect">
                <a:avLst/>
              </a:prstGeom>
              <a:blipFill>
                <a:blip r:embed="rId9"/>
                <a:stretch>
                  <a:fillRect l="-1592" t="-5806" b="-30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13335000" y="4956698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E85F811-C38D-48BF-BEBD-D23247E7A3A2}"/>
                  </a:ext>
                </a:extLst>
              </p:cNvPr>
              <p:cNvSpPr txBox="1"/>
              <p:nvPr/>
            </p:nvSpPr>
            <p:spPr>
              <a:xfrm>
                <a:off x="2415719" y="7881430"/>
                <a:ext cx="19606081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xung quanh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E85F811-C38D-48BF-BEBD-D23247E7A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719" y="7881430"/>
                <a:ext cx="19606081" cy="1569660"/>
              </a:xfrm>
              <a:prstGeom prst="rect">
                <a:avLst/>
              </a:prstGeom>
              <a:blipFill>
                <a:blip r:embed="rId10"/>
                <a:stretch>
                  <a:fillRect l="-1399" t="-9339" b="-19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2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46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72424" y="6792310"/>
            <a:ext cx="22136901" cy="3037491"/>
            <a:chOff x="1205494" y="6941416"/>
            <a:chExt cx="22139783" cy="3037886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279984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08755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7.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096252" y="823580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252" y="8235808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2932322" y="3305543"/>
                <a:ext cx="1749256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Khố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cm thì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322" y="3305543"/>
                <a:ext cx="17492560" cy="1569660"/>
              </a:xfrm>
              <a:prstGeom prst="rect">
                <a:avLst/>
              </a:prstGeom>
              <a:blipFill>
                <a:blip r:embed="rId4"/>
                <a:stretch>
                  <a:fillRect l="-1568" t="-9302" r="-697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535846" y="5010159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𝟏𝟐</m:t>
                      </m:r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46" y="5010159"/>
                <a:ext cx="5485687" cy="9420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01606" y="4960214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𝟒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606" y="4960214"/>
                <a:ext cx="5485687" cy="942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587292" y="4905710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𝟔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292" y="4905710"/>
                <a:ext cx="5485687" cy="942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79115" y="4803267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𝟏𝟖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115" y="4803267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5513681" y="7369025"/>
                <a:ext cx="17232116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 smtClean="0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GB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681" y="7369025"/>
                <a:ext cx="17232116" cy="942053"/>
              </a:xfrm>
              <a:prstGeom prst="rect">
                <a:avLst/>
              </a:prstGeom>
              <a:blipFill>
                <a:blip r:embed="rId9"/>
                <a:stretch>
                  <a:fillRect l="-1875" t="-17532" b="-37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2305767" y="4871047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73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437974" y="7074033"/>
            <a:ext cx="22136901" cy="3342291"/>
            <a:chOff x="1205494" y="6941416"/>
            <a:chExt cx="22139783" cy="3342726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3104685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436163"/>
            <a:chOff x="992187" y="2564544"/>
            <a:chExt cx="22353091" cy="4436740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6999"/>
              <a:ext cx="22200057" cy="4334285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8.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9798859" y="8949920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859" y="8949920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2514600" y="3179102"/>
                <a:ext cx="2089916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sữa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chiều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𝒅𝒎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lon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sữa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3179102"/>
                <a:ext cx="20899160" cy="1569660"/>
              </a:xfrm>
              <a:prstGeom prst="rect">
                <a:avLst/>
              </a:prstGeom>
              <a:blipFill>
                <a:blip r:embed="rId4"/>
                <a:stretch>
                  <a:fillRect l="-1342" t="-8949" b="-19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37974" y="5092892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𝒅𝒎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74" y="5092892"/>
                <a:ext cx="5485687" cy="9420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01606" y="4960214"/>
                <a:ext cx="5485687" cy="1516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f>
                        <m:fPr>
                          <m:ctrlP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𝒅𝒎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606" y="4960214"/>
                <a:ext cx="5485687" cy="15165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587292" y="4905710"/>
                <a:ext cx="5485687" cy="1516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f>
                        <m:fPr>
                          <m:ctrlPr>
                            <a:rPr lang="el-GR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l-GR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𝝅</m:t>
                          </m:r>
                        </m:num>
                        <m:den>
                          <m:r>
                            <a:rPr lang="en-US" sz="5400" b="1" i="1" spc="-150" smtClean="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𝟒</m:t>
                          </m:r>
                        </m:den>
                      </m:f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𝒅𝒎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292" y="4905710"/>
                <a:ext cx="5485687" cy="15165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10901" y="5200430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𝒅𝒎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0901" y="5200430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5546347" y="7543792"/>
                <a:ext cx="17232116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p>
                        <m:r>
                          <a:rPr lang="en-US" sz="5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sz="5400" b="1" i="1" smtClean="0">
                        <a:latin typeface="Cambria Math" panose="02040503050406030204" pitchFamily="18" charset="0"/>
                      </a:rPr>
                      <m:t>𝝅</m:t>
                    </m:r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.(</m:t>
                        </m:r>
                        <m:f>
                          <m:fPr>
                            <m:ctrlPr>
                              <a:rPr lang="el-GR" sz="54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1" i="1" spc="-15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l-GR" sz="54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54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5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54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l-GR" sz="5400" b="1" i="1" spc="-15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𝝅</m:t>
                        </m:r>
                      </m:num>
                      <m:den>
                        <m:r>
                          <a:rPr lang="en-US" sz="5400" b="1" i="1" spc="-15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𝟒</m:t>
                        </m:r>
                      </m:den>
                    </m:f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GB" sz="5400" b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6347" y="7543792"/>
                <a:ext cx="17232116" cy="1288686"/>
              </a:xfrm>
              <a:prstGeom prst="rect">
                <a:avLst/>
              </a:prstGeom>
              <a:blipFill>
                <a:blip r:embed="rId9"/>
                <a:stretch>
                  <a:fillRect l="-1910" t="-943" b="-11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13487400" y="4992569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1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2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6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7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69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72424" y="7049484"/>
            <a:ext cx="15517609" cy="6545132"/>
            <a:chOff x="1205494" y="6941416"/>
            <a:chExt cx="15519629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15515537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352925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9.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3104513" y="12051236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513" y="12051236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1843919" y="3179102"/>
                <a:ext cx="21016082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𝒄𝒎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lượt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919" y="3179102"/>
                <a:ext cx="21016082" cy="2308324"/>
              </a:xfrm>
              <a:prstGeom prst="rect">
                <a:avLst/>
              </a:prstGeom>
              <a:blipFill>
                <a:blip r:embed="rId4"/>
                <a:stretch>
                  <a:fillRect l="-1305" t="-6349" r="-609" b="-13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437974" y="5550092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𝟔𝟒</m:t>
                      </m:r>
                      <m:r>
                        <a:rPr lang="el-GR" sz="5400" b="1" i="1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74" y="5550092"/>
                <a:ext cx="5485687" cy="9420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101605" y="5550091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𝟑𝟐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605" y="5550091"/>
                <a:ext cx="5485687" cy="942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419557" y="5521338"/>
                <a:ext cx="5485687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𝟗𝟔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9557" y="5521338"/>
                <a:ext cx="5485687" cy="9420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7663968" y="5521338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dirty="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𝟏𝟐𝟔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5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5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3968" y="5521338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3174017" y="9808121"/>
                <a:ext cx="13516015" cy="2230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l-GR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𝑨𝑩</m:t>
                        </m:r>
                      </m:num>
                      <m:den>
                        <m:r>
                          <a:rPr lang="el-GR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𝑨𝑫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54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  <m:sSub>
                      <m:sSubPr>
                        <m:ctrlP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e>
                      <m:sub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𝒙𝒒</m:t>
                        </m:r>
                      </m:sub>
                    </m:sSub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𝒓𝒉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𝟔𝟒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𝝅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5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017" y="9808121"/>
                <a:ext cx="13516015" cy="2230162"/>
              </a:xfrm>
              <a:prstGeom prst="rect">
                <a:avLst/>
              </a:prstGeom>
              <a:blipFill>
                <a:blip r:embed="rId9"/>
                <a:stretch>
                  <a:fillRect l="-2436" t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2133600" y="5480647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E77EBA6-B1FB-41ED-90FA-FB163BC72733}"/>
                  </a:ext>
                </a:extLst>
              </p:cNvPr>
              <p:cNvSpPr txBox="1"/>
              <p:nvPr/>
            </p:nvSpPr>
            <p:spPr>
              <a:xfrm>
                <a:off x="3104513" y="8038075"/>
                <a:ext cx="13875243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vuông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𝑴𝑵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E77EBA6-B1FB-41ED-90FA-FB163BC72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513" y="8038075"/>
                <a:ext cx="13875243" cy="1569660"/>
              </a:xfrm>
              <a:prstGeom prst="rect">
                <a:avLst/>
              </a:prstGeom>
              <a:blipFill>
                <a:blip r:embed="rId10"/>
                <a:stretch>
                  <a:fillRect l="-1977" t="-9339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43383FA-6C29-493E-80FE-D65BABF58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8670" y="7500912"/>
            <a:ext cx="5213054" cy="5341771"/>
          </a:xfrm>
          <a:prstGeom prst="rect">
            <a:avLst/>
          </a:prstGeom>
        </p:spPr>
      </p:pic>
      <p:grpSp>
        <p:nvGrpSpPr>
          <p:cNvPr id="51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2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88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1172424" y="6792309"/>
            <a:ext cx="15839454" cy="6545132"/>
            <a:chOff x="1205494" y="6941416"/>
            <a:chExt cx="15841516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15837424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831105"/>
              <a:chOff x="1205494" y="6941416"/>
              <a:chExt cx="3493741" cy="831105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83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81000" y="2362200"/>
            <a:ext cx="23391942" cy="4408452"/>
            <a:chOff x="992187" y="2564544"/>
            <a:chExt cx="22353091" cy="4409026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6999"/>
              <a:ext cx="22200057" cy="430657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77060">
                <a:defRPr/>
              </a:pPr>
              <a:endParaRPr lang="en-US" sz="32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77060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2177060">
                    <a:defRPr/>
                  </a:pPr>
                  <a:endParaRPr lang="en-US" sz="32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177060">
                  <a:defRPr/>
                </a:pPr>
                <a:endParaRPr lang="en-US" sz="32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8" cy="813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10.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3689200" y="11341818"/>
                <a:ext cx="250056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800" b="1" i="0" spc="-150" smtClean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800" b="1" spc="-15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4800" b="1" spc="-1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9200" y="11341818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Rectangle 118"/>
              <p:cNvSpPr/>
              <p:nvPr/>
            </p:nvSpPr>
            <p:spPr>
              <a:xfrm>
                <a:off x="3748790" y="2691090"/>
                <a:ext cx="19844914" cy="23330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𝑨𝑩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góc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𝑩𝑫𝑪</m:t>
                        </m:r>
                      </m:e>
                    </m:acc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chữ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này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cạnh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𝑨𝑫</m:t>
                    </m:r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Diện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tích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tạo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thành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endParaRPr lang="vi-VN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19" name="Rectangle 1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790" y="2691090"/>
                <a:ext cx="19844914" cy="2333075"/>
              </a:xfrm>
              <a:prstGeom prst="rect">
                <a:avLst/>
              </a:prstGeom>
              <a:blipFill>
                <a:blip r:embed="rId4"/>
                <a:stretch>
                  <a:fillRect l="-1413" t="-5222" r="-92" b="-12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39882" y="5150717"/>
                <a:ext cx="5485687" cy="1021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 </m:t>
                      </m:r>
                      <m:rad>
                        <m:radPr>
                          <m:degHide m:val="on"/>
                          <m:ctrlPr>
                            <a:rPr lang="en-US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rad>
                      <m:r>
                        <a:rPr lang="el-GR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882" y="5150717"/>
                <a:ext cx="5485687" cy="10211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8203513" y="5150716"/>
                <a:ext cx="5485687" cy="1021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5400" b="1" i="1" spc="-15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𝟐</m:t>
                      </m:r>
                      <m:rad>
                        <m:radPr>
                          <m:degHide m:val="on"/>
                          <m:ctrlP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rad>
                      <m:r>
                        <a:rPr lang="el-GR" sz="5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pc="-15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513" y="5150716"/>
                <a:ext cx="5485687" cy="10211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12780706" y="4858106"/>
                <a:ext cx="5485687" cy="1808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5400" b="1" i="1" spc="-150" smtClean="0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f>
                        <m:fPr>
                          <m:ctrlPr>
                            <a:rPr lang="el-GR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spc="-1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400" b="1" i="1" spc="-15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b="1" i="1" spc="-15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𝟑</m:t>
                              </m:r>
                            </m:e>
                          </m:rad>
                        </m:den>
                      </m:f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0706" y="4858106"/>
                <a:ext cx="5485687" cy="18088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6459200" y="5204623"/>
                <a:ext cx="5698424" cy="942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5400" b="1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5400" b="1" i="0" spc="-150" smtClean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US" sz="5400" b="1" i="1" spc="-150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  <m:r>
                        <m:rPr>
                          <m:nor/>
                        </m:rPr>
                        <a:rPr lang="en-GB" sz="5400" b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9200" y="5204623"/>
                <a:ext cx="5698424" cy="9420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/>
              <p:nvPr/>
            </p:nvSpPr>
            <p:spPr>
              <a:xfrm>
                <a:off x="1652447" y="9687126"/>
                <a:ext cx="15359430" cy="29551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sz="5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đó</a:t>
                </a:r>
                <a:r>
                  <a:rPr lang="en-US" sz="5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𝒓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𝑪𝑫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𝒕𝒂𝒏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𝟑𝟎</m:t>
                    </m:r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°=</m:t>
                    </m:r>
                    <m:f>
                      <m:fPr>
                        <m:ctrlPr>
                          <a:rPr lang="el-GR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54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5400" b="1" i="1" spc="-15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</m:e>
                        </m:rad>
                      </m:den>
                    </m:f>
                    <m:r>
                      <a:rPr lang="en-US" sz="5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5400" b="1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⇒</m:t>
                      </m:r>
                      <m:sSub>
                        <m:sSubPr>
                          <m:ctrlPr>
                            <a:rPr lang="en-US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𝑺</m:t>
                          </m:r>
                        </m:e>
                        <m:sub>
                          <m:r>
                            <a:rPr lang="en-US" sz="5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𝒙𝒒</m:t>
                          </m:r>
                        </m:sub>
                      </m:sSub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𝝅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𝒓𝒉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l-GR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5400" b="1" i="1" spc="-15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400" b="1" i="1" spc="-150"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𝟑</m:t>
                              </m:r>
                            </m:e>
                          </m:rad>
                        </m:den>
                      </m:f>
                      <m:r>
                        <a:rPr lang="el-GR" sz="5400" b="1" i="1">
                          <a:latin typeface="Cambria Math" panose="02040503050406030204" pitchFamily="18" charset="0"/>
                        </a:rPr>
                        <m:t>𝝅</m:t>
                      </m:r>
                      <m:sSup>
                        <m:sSupPr>
                          <m:ctrlP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e>
                        <m:sup>
                          <m:r>
                            <a:rPr lang="en-US" sz="5400" b="1" i="1" spc="-150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5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2469076-222B-4580-A179-D816FB2738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447" y="9687126"/>
                <a:ext cx="15359430" cy="2955168"/>
              </a:xfrm>
              <a:prstGeom prst="rect">
                <a:avLst/>
              </a:prstGeom>
              <a:blipFill>
                <a:blip r:embed="rId9"/>
                <a:stretch>
                  <a:fillRect l="-2103" t="-3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13481647" y="5175847"/>
            <a:ext cx="1072553" cy="1072553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E77EBA6-B1FB-41ED-90FA-FB163BC72733}"/>
                  </a:ext>
                </a:extLst>
              </p:cNvPr>
              <p:cNvSpPr txBox="1"/>
              <p:nvPr/>
            </p:nvSpPr>
            <p:spPr>
              <a:xfrm>
                <a:off x="1652447" y="7955873"/>
                <a:ext cx="13875243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Quay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chữ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nhật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>
                        <a:latin typeface="Cambria Math" panose="02040503050406030204" pitchFamily="18" charset="0"/>
                      </a:rPr>
                      <m:t>𝑨𝑩𝑪𝑫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</a:rPr>
                      <m:t>𝑨𝑫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ta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endParaRPr lang="en-US" sz="4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E77EBA6-B1FB-41ED-90FA-FB163BC72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447" y="7955873"/>
                <a:ext cx="13875243" cy="1569660"/>
              </a:xfrm>
              <a:prstGeom prst="rect">
                <a:avLst/>
              </a:prstGeom>
              <a:blipFill>
                <a:blip r:embed="rId10"/>
                <a:stretch>
                  <a:fillRect l="-1977" t="-9302" r="-2153" b="-19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A4589955-8654-4357-AB0E-1A1971528C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50084" y="7168870"/>
            <a:ext cx="5009430" cy="5770355"/>
          </a:xfrm>
          <a:prstGeom prst="rect">
            <a:avLst/>
          </a:prstGeom>
        </p:spPr>
      </p:pic>
      <p:grpSp>
        <p:nvGrpSpPr>
          <p:cNvPr id="51" name="Group 47"/>
          <p:cNvGrpSpPr/>
          <p:nvPr/>
        </p:nvGrpSpPr>
        <p:grpSpPr>
          <a:xfrm>
            <a:off x="7539791" y="1452100"/>
            <a:ext cx="9472086" cy="968318"/>
            <a:chOff x="739068" y="1515168"/>
            <a:chExt cx="9473319" cy="968444"/>
          </a:xfrm>
        </p:grpSpPr>
        <p:sp>
          <p:nvSpPr>
            <p:cNvPr id="52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30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7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6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7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8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1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2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3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4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5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6" name="TextBox 43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TRẮC NGHIỆM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64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19" grpId="0"/>
      <p:bldP spid="2" grpId="0"/>
      <p:bldP spid="53" grpId="0"/>
      <p:bldP spid="54" grpId="0"/>
      <p:bldP spid="55" grpId="0"/>
      <p:bldP spid="5" grpId="0"/>
      <p:bldP spid="49" grpId="0" animBg="1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6248400" y="4191000"/>
            <a:ext cx="13487400" cy="7543800"/>
          </a:xfrm>
          <a:prstGeom prst="rect">
            <a:avLst/>
          </a:prstGeom>
          <a:solidFill>
            <a:srgbClr val="92D050"/>
          </a:solidFill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en-US" sz="5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 THI THIẾT KẾ</a:t>
            </a:r>
          </a:p>
          <a:p>
            <a:pPr marL="484632" indent="-457200" algn="just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vừa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trụ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nắp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endParaRPr lang="en-US" sz="5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4632" indent="-457200" algn="just">
              <a:buFontTx/>
              <a:buChar char="-"/>
            </a:pP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484632" indent="-457200" algn="just">
              <a:buFontTx/>
              <a:buChar char="-"/>
            </a:pP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online,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chụp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gửi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5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endParaRPr lang="en-US" sz="5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22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2BC7-AFE9-4796-8731-12405E69F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EB59B-318F-4031-AEA6-3F5076CE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8" descr="Tải ngay bộ hình nền Powerpoint đẹp, chuyên nghiệp - Quantrimang.com">
            <a:extLst>
              <a:ext uri="{FF2B5EF4-FFF2-40B4-BE49-F238E27FC236}">
                <a16:creationId xmlns:a16="http://schemas.microsoft.com/office/drawing/2014/main" id="{7847CD5F-3F69-4108-ABAA-84F8C56D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76"/>
            <a:ext cx="24384000" cy="136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3FC5-5781-43DC-B26D-FC8019EE59BA}"/>
              </a:ext>
            </a:extLst>
          </p:cNvPr>
          <p:cNvSpPr txBox="1"/>
          <p:nvPr/>
        </p:nvSpPr>
        <p:spPr>
          <a:xfrm>
            <a:off x="1981200" y="3200401"/>
            <a:ext cx="20725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8000" b="1" dirty="0">
              <a:solidFill>
                <a:srgbClr val="54141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rgbClr val="541414"/>
                </a:solidFill>
                <a:latin typeface="+mj-lt"/>
              </a:rPr>
              <a:t>CHÚ Ý: NẾU TỔ CHỨC ĐƯỢC TRÊN LỚP, GV CÓ THỂ TỔ CHỨC TRÒ CHƠI: VÒNG QUAY MAY MẮN ĐỂ GIẢI QUYẾT CÁC BÀI TẬP TRẮC NGHIỆM.</a:t>
            </a:r>
          </a:p>
          <a:p>
            <a:pPr algn="ctr"/>
            <a:endParaRPr lang="vi-VN" sz="6400" b="1" dirty="0">
              <a:solidFill>
                <a:srgbClr val="5414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112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837" y="4697763"/>
            <a:ext cx="14878944" cy="1600437"/>
          </a:xfrm>
          <a:prstGeom prst="rect">
            <a:avLst/>
          </a:prstGeom>
          <a:noFill/>
        </p:spPr>
        <p:txBody>
          <a:bodyPr spcFirstLastPara="1" wrap="none" lIns="182880" tIns="91440" rIns="182880" bIns="9144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CHÀO MỪNG CÁC THẦY CÔ VÀ CÁC 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6031" y="665312"/>
            <a:ext cx="857638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VN Banh Mi" pitchFamily="2" charset="0"/>
              </a:rPr>
              <a:t>     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THPT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5000" b="1" dirty="0">
              <a:solidFill>
                <a:srgbClr val="0066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b="1" dirty="0" err="1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000" b="1" dirty="0">
                <a:solidFill>
                  <a:srgbClr val="0066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- Tin</a:t>
            </a:r>
            <a:endParaRPr lang="vi-VN" sz="4000" b="1" dirty="0">
              <a:solidFill>
                <a:srgbClr val="0066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47040" y="6218052"/>
            <a:ext cx="24384000" cy="5355312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17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A31E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</a:t>
            </a:r>
          </a:p>
          <a:p>
            <a:pPr algn="ctr"/>
            <a:r>
              <a:rPr lang="en-US" sz="16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5A31E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98224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1676400"/>
            <a:ext cx="7620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8" y="1745770"/>
            <a:ext cx="5689600" cy="575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700" y="1676399"/>
            <a:ext cx="8496300" cy="582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" y="7664584"/>
            <a:ext cx="8388350" cy="60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28" y="7664584"/>
            <a:ext cx="12617450" cy="605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712" y="7664584"/>
            <a:ext cx="8550276" cy="610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228" y="1739952"/>
            <a:ext cx="5530850" cy="5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0743" y="377280"/>
            <a:ext cx="18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5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5617" y="-84383"/>
            <a:ext cx="8738035" cy="1415773"/>
          </a:xfrm>
          <a:prstGeom prst="rect">
            <a:avLst/>
          </a:prstGeom>
          <a:noFill/>
        </p:spPr>
        <p:txBody>
          <a:bodyPr wrap="none" lIns="182880" tIns="91440" rIns="182880" bIns="91440" numCol="1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10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VÒNG QUAY MAY MẮN</a:t>
            </a:r>
          </a:p>
        </p:txBody>
      </p:sp>
      <p:pic>
        <p:nvPicPr>
          <p:cNvPr id="9220" name="Picture 4" descr="Káº¿t quáº£ hÃ¬nh áº£nh cho png cute 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01" y="1227176"/>
            <a:ext cx="19874208" cy="139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936540" y="1532811"/>
            <a:ext cx="13032324" cy="5611039"/>
            <a:chOff x="1944270" y="766404"/>
            <a:chExt cx="6121380" cy="2805519"/>
          </a:xfrm>
        </p:grpSpPr>
        <p:sp>
          <p:nvSpPr>
            <p:cNvPr id="7" name="TextBox 6"/>
            <p:cNvSpPr txBox="1"/>
            <p:nvPr/>
          </p:nvSpPr>
          <p:spPr>
            <a:xfrm>
              <a:off x="4570263" y="766404"/>
              <a:ext cx="1415683" cy="456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33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5333" b="1" u="sng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33" b="1" u="sng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endParaRPr lang="vi-VN" sz="5333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4270" y="1268760"/>
              <a:ext cx="6121380" cy="230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  </a:t>
              </a:r>
              <a:r>
                <a:rPr lang="en-US" sz="5333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</a:t>
              </a:r>
              <a:r>
                <a:rPr lang="en-US" sz="4267" b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Mỗi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đội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cư</a:t>
              </a:r>
              <a:r>
                <a:rPr lang="en-US" sz="4800" b="1" dirty="0">
                  <a:solidFill>
                    <a:schemeClr val="bg1"/>
                  </a:solidFill>
                </a:rPr>
                <a:t>̉ 1 </a:t>
              </a:r>
              <a:r>
                <a:rPr lang="en-US" sz="4800" b="1" dirty="0" err="1">
                  <a:solidFill>
                    <a:schemeClr val="bg1"/>
                  </a:solidFill>
                </a:rPr>
                <a:t>thành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viên</a:t>
              </a:r>
              <a:r>
                <a:rPr lang="en-US" sz="4800" b="1" dirty="0">
                  <a:solidFill>
                    <a:schemeClr val="bg1"/>
                  </a:solidFill>
                </a:rPr>
                <a:t> quay </a:t>
              </a:r>
              <a:r>
                <a:rPr lang="en-US" sz="4800" b="1" dirty="0" err="1">
                  <a:solidFill>
                    <a:schemeClr val="bg1"/>
                  </a:solidFill>
                </a:rPr>
                <a:t>chiếc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nón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ki</a:t>
              </a:r>
              <a:r>
                <a:rPr lang="en-US" sz="4800" b="1" dirty="0">
                  <a:solidFill>
                    <a:schemeClr val="bg1"/>
                  </a:solidFill>
                </a:rPr>
                <a:t>̀ </a:t>
              </a:r>
              <a:r>
                <a:rPr lang="en-US" sz="4800" b="1" dirty="0" err="1">
                  <a:solidFill>
                    <a:schemeClr val="bg1"/>
                  </a:solidFill>
                </a:rPr>
                <a:t>diệu</a:t>
              </a:r>
              <a:r>
                <a:rPr lang="en-US" sz="4800" b="1" dirty="0">
                  <a:solidFill>
                    <a:schemeClr val="bg1"/>
                  </a:solidFill>
                </a:rPr>
                <a:t>, </a:t>
              </a:r>
              <a:r>
                <a:rPr lang="en-US" sz="4800" b="1" dirty="0" err="1">
                  <a:solidFill>
                    <a:schemeClr val="bg1"/>
                  </a:solidFill>
                </a:rPr>
                <a:t>mỗi</a:t>
              </a:r>
              <a:r>
                <a:rPr lang="en-US" sz="4800" b="1" dirty="0">
                  <a:solidFill>
                    <a:schemeClr val="bg1"/>
                  </a:solidFill>
                </a:rPr>
                <a:t> ô </a:t>
              </a:r>
              <a:r>
                <a:rPr lang="en-US" sz="4800" b="1" dirty="0" err="1">
                  <a:solidFill>
                    <a:schemeClr val="bg1"/>
                  </a:solidFill>
                </a:rPr>
                <a:t>trên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vòng</a:t>
              </a:r>
              <a:r>
                <a:rPr lang="en-US" sz="4800" b="1" dirty="0">
                  <a:solidFill>
                    <a:schemeClr val="bg1"/>
                  </a:solidFill>
                </a:rPr>
                <a:t> quay có </a:t>
              </a:r>
              <a:r>
                <a:rPr lang="en-US" sz="4800" b="1" dirty="0" err="1">
                  <a:solidFill>
                    <a:schemeClr val="bg1"/>
                  </a:solidFill>
                </a:rPr>
                <a:t>gia</a:t>
              </a:r>
              <a:r>
                <a:rPr lang="en-US" sz="4800" b="1" dirty="0">
                  <a:solidFill>
                    <a:schemeClr val="bg1"/>
                  </a:solidFill>
                </a:rPr>
                <a:t>́ trị </a:t>
              </a:r>
              <a:r>
                <a:rPr lang="en-US" sz="4800" b="1" dirty="0" err="1">
                  <a:solidFill>
                    <a:schemeClr val="bg1"/>
                  </a:solidFill>
                </a:rPr>
                <a:t>tương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ứng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với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nội</a:t>
              </a:r>
              <a:r>
                <a:rPr lang="en-US" sz="4800" b="1" dirty="0">
                  <a:solidFill>
                    <a:schemeClr val="bg1"/>
                  </a:solidFill>
                </a:rPr>
                <a:t> dung </a:t>
              </a:r>
              <a:r>
                <a:rPr lang="en-US" sz="4800" b="1" dirty="0" err="1">
                  <a:solidFill>
                    <a:schemeClr val="bg1"/>
                  </a:solidFill>
                </a:rPr>
                <a:t>ghi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trong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đo</a:t>
              </a:r>
              <a:r>
                <a:rPr lang="en-US" sz="4800" b="1" dirty="0">
                  <a:solidFill>
                    <a:schemeClr val="bg1"/>
                  </a:solidFill>
                </a:rPr>
                <a:t>́.</a:t>
              </a:r>
            </a:p>
            <a:p>
              <a:endParaRPr lang="en-US" sz="2933" b="1" dirty="0">
                <a:solidFill>
                  <a:schemeClr val="bg1"/>
                </a:solidFill>
              </a:endParaRPr>
            </a:p>
            <a:p>
              <a:r>
                <a:rPr lang="en-US" sz="11467" b="1" dirty="0">
                  <a:solidFill>
                    <a:schemeClr val="bg1"/>
                  </a:solidFill>
                </a:rPr>
                <a:t>     </a:t>
              </a:r>
              <a:endParaRPr lang="vi-VN" sz="11467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276" name="Picture 4" descr="Káº¿t quáº£ hÃ¬nh áº£nh cho png conical h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341">
            <a:off x="18368075" y="-963163"/>
            <a:ext cx="3634987" cy="36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7A529-2C08-4713-9E89-18A1F0F90B6B}"/>
              </a:ext>
            </a:extLst>
          </p:cNvPr>
          <p:cNvSpPr txBox="1"/>
          <p:nvPr/>
        </p:nvSpPr>
        <p:spPr>
          <a:xfrm>
            <a:off x="7275713" y="9099520"/>
            <a:ext cx="12261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Cuối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phần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thi</a:t>
            </a:r>
            <a:r>
              <a:rPr lang="en-US" sz="4800" b="1" dirty="0">
                <a:solidFill>
                  <a:schemeClr val="bg1"/>
                </a:solidFill>
              </a:rPr>
              <a:t>, </a:t>
            </a:r>
            <a:r>
              <a:rPr lang="en-US" sz="4800" b="1" dirty="0" err="1">
                <a:solidFill>
                  <a:schemeClr val="bg1"/>
                </a:solidFill>
              </a:rPr>
              <a:t>đội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nào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giành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được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điểm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nhất</a:t>
            </a:r>
            <a:r>
              <a:rPr lang="en-US" sz="4800" b="1" dirty="0">
                <a:solidFill>
                  <a:schemeClr val="bg1"/>
                </a:solidFill>
              </a:rPr>
              <a:t> là </a:t>
            </a:r>
            <a:r>
              <a:rPr lang="en-US" sz="4800" b="1" dirty="0" err="1">
                <a:solidFill>
                  <a:schemeClr val="bg1"/>
                </a:solidFill>
              </a:rPr>
              <a:t>đội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chiến</a:t>
            </a:r>
            <a:r>
              <a:rPr lang="en-US" sz="4800" b="1" dirty="0">
                <a:solidFill>
                  <a:schemeClr val="bg1"/>
                </a:solidFill>
              </a:rPr>
              <a:t>  </a:t>
            </a:r>
            <a:r>
              <a:rPr lang="en-US" sz="4800" b="1" dirty="0" err="1">
                <a:solidFill>
                  <a:schemeClr val="bg1"/>
                </a:solidFill>
              </a:rPr>
              <a:t>thắng</a:t>
            </a:r>
            <a:r>
              <a:rPr lang="en-US" sz="4800" b="1" dirty="0">
                <a:solidFill>
                  <a:schemeClr val="bg1"/>
                </a:solidFill>
              </a:rPr>
              <a:t>.</a:t>
            </a:r>
            <a:endParaRPr lang="vi-VN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49F4D-BFEB-4CF9-8D92-A021914ED278}"/>
              </a:ext>
            </a:extLst>
          </p:cNvPr>
          <p:cNvSpPr txBox="1"/>
          <p:nvPr/>
        </p:nvSpPr>
        <p:spPr>
          <a:xfrm>
            <a:off x="7476037" y="7369552"/>
            <a:ext cx="1195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Nếu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đội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nào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sai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thì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hai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đội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còn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lại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được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quyền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trả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lời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tiếp</a:t>
            </a:r>
            <a:endParaRPr lang="vi-VN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47D6D-B4D9-46A2-9A67-8A521A3AE542}"/>
              </a:ext>
            </a:extLst>
          </p:cNvPr>
          <p:cNvSpPr txBox="1"/>
          <p:nvPr/>
        </p:nvSpPr>
        <p:spPr>
          <a:xfrm>
            <a:off x="7583488" y="5273825"/>
            <a:ext cx="1195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sym typeface="Wingdings" panose="05000000000000000000" pitchFamily="2" charset="2"/>
              </a:rPr>
              <a:t> </a:t>
            </a:r>
            <a:r>
              <a:rPr lang="en-US" sz="4800" b="1" dirty="0" err="1">
                <a:solidFill>
                  <a:schemeClr val="bg1"/>
                </a:solidFill>
              </a:rPr>
              <a:t>Các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thành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viên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còn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lại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tra</a:t>
            </a:r>
            <a:r>
              <a:rPr lang="en-US" sz="4800" b="1" dirty="0">
                <a:solidFill>
                  <a:schemeClr val="bg1"/>
                </a:solidFill>
              </a:rPr>
              <a:t>̉ </a:t>
            </a:r>
            <a:r>
              <a:rPr lang="en-US" sz="4800" b="1" dirty="0" err="1">
                <a:solidFill>
                  <a:schemeClr val="bg1"/>
                </a:solidFill>
              </a:rPr>
              <a:t>lời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các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câu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hỏi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chương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trình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đưa</a:t>
            </a:r>
            <a:r>
              <a:rPr lang="en-US" sz="4800" b="1" dirty="0">
                <a:solidFill>
                  <a:schemeClr val="bg1"/>
                </a:solidFill>
              </a:rPr>
              <a:t> ra </a:t>
            </a:r>
            <a:r>
              <a:rPr lang="en-US" sz="4800" b="1" dirty="0" err="1">
                <a:solidFill>
                  <a:schemeClr val="bg1"/>
                </a:solidFill>
              </a:rPr>
              <a:t>trong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vòng</a:t>
            </a:r>
            <a:r>
              <a:rPr lang="en-US" sz="4800" b="1" dirty="0">
                <a:solidFill>
                  <a:schemeClr val="bg1"/>
                </a:solidFill>
              </a:rPr>
              <a:t> 30 </a:t>
            </a:r>
            <a:r>
              <a:rPr lang="en-US" sz="4800" b="1" dirty="0" err="1">
                <a:solidFill>
                  <a:schemeClr val="bg1"/>
                </a:solidFill>
              </a:rPr>
              <a:t>giây</a:t>
            </a:r>
            <a:r>
              <a:rPr lang="en-US" sz="4800" b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04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7CE72EC-CECB-4E9D-BF99-004A4D1D3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24384000" cy="1371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/>
          <p:cNvGrpSpPr/>
          <p:nvPr/>
        </p:nvGrpSpPr>
        <p:grpSpPr>
          <a:xfrm>
            <a:off x="7369611" y="2347811"/>
            <a:ext cx="9217024" cy="8928993"/>
            <a:chOff x="2523330" y="1620353"/>
            <a:chExt cx="4608512" cy="4464496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2054374"/>
              <a:ext cx="532972" cy="511933"/>
            </a:xfrm>
            <a:prstGeom prst="rect">
              <a:avLst/>
            </a:prstGeom>
          </p:spPr>
        </p:pic>
        <p:sp>
          <p:nvSpPr>
            <p:cNvPr id="32" name="Pie 31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3" name="Pie 32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2651943"/>
                <a:gd name="adj2" fmla="val 5422197"/>
              </a:avLst>
            </a:prstGeom>
            <a:solidFill>
              <a:srgbClr val="FA90DE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5414845"/>
                <a:gd name="adj2" fmla="val 8161611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8151316"/>
                <a:gd name="adj2" fmla="val 10826378"/>
              </a:avLst>
            </a:prstGeom>
            <a:solidFill>
              <a:srgbClr val="FF0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6" name="Pie 35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0779860"/>
                <a:gd name="adj2" fmla="val 13441020"/>
              </a:avLst>
            </a:prstGeom>
            <a:solidFill>
              <a:srgbClr val="00B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dirty="0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3455388"/>
                <a:gd name="adj2" fmla="val 1620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8951609"/>
                <a:gd name="adj2" fmla="val 33089"/>
              </a:avLst>
            </a:prstGeom>
            <a:solidFill>
              <a:srgbClr val="00B0F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39" name="Pie 38"/>
            <p:cNvSpPr/>
            <p:nvPr/>
          </p:nvSpPr>
          <p:spPr>
            <a:xfrm>
              <a:off x="2523330" y="1620353"/>
              <a:ext cx="4608512" cy="4464496"/>
            </a:xfrm>
            <a:prstGeom prst="pie">
              <a:avLst>
                <a:gd name="adj1" fmla="val 16187183"/>
                <a:gd name="adj2" fmla="val 18946450"/>
              </a:avLst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523330" y="1620353"/>
              <a:ext cx="4608512" cy="446449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3198231" y="2274163"/>
              <a:ext cx="3258710" cy="3156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98231" y="2274163"/>
              <a:ext cx="3258710" cy="315687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23330" y="3852601"/>
              <a:ext cx="460851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827586" y="1620353"/>
              <a:ext cx="0" cy="44644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 rot="1168481">
              <a:off x="5048285" y="2238410"/>
              <a:ext cx="11916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accent4">
                      <a:lumMod val="75000"/>
                    </a:schemeClr>
                  </a:solidFill>
                  <a:latin typeface="Jokerman" panose="04090605060D06020702" pitchFamily="82" charset="0"/>
                </a:rPr>
                <a:t>100</a:t>
              </a:r>
              <a:endParaRPr lang="vi-VN" sz="5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14698846">
              <a:off x="2887750" y="4295279"/>
              <a:ext cx="75517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solidFill>
                    <a:srgbClr val="FFFF00"/>
                  </a:solidFill>
                  <a:latin typeface="Jokerman" panose="04090605060D06020702" pitchFamily="82" charset="0"/>
                </a:rPr>
                <a:t>300</a:t>
              </a:r>
              <a:endParaRPr lang="vi-VN" sz="5000" b="1" dirty="0">
                <a:solidFill>
                  <a:srgbClr val="FFFF0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 rot="7012228">
              <a:off x="6054073" y="4267837"/>
              <a:ext cx="7175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200</a:t>
              </a:r>
              <a:endParaRPr lang="vi-VN" sz="5000" b="1" dirty="0"/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678">
              <a:off x="3880385" y="4665653"/>
              <a:ext cx="801998" cy="770339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 rot="12810099">
              <a:off x="2818733" y="4560889"/>
              <a:ext cx="194421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Jokerman" panose="04090605060D06020702" pitchFamily="82" charset="0"/>
                </a:rPr>
                <a:t> </a:t>
              </a:r>
              <a:r>
                <a:rPr lang="en-US" sz="4000" b="1" dirty="0">
                  <a:latin typeface="Jokerman" panose="04090605060D06020702" pitchFamily="82" charset="0"/>
                  <a:hlinkClick r:id="" action="ppaction://noaction"/>
                </a:rPr>
                <a:t>X2</a:t>
              </a:r>
              <a:endParaRPr lang="vi-VN" sz="4000" b="1" dirty="0"/>
            </a:p>
          </p:txBody>
        </p:sp>
        <p:pic>
          <p:nvPicPr>
            <p:cNvPr id="1026" name="Picture 2" descr="HÃ¬nh áº£nh cÃ³ liÃªn quan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64659">
              <a:off x="5564024" y="3147623"/>
              <a:ext cx="631339" cy="63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 rot="3637446">
              <a:off x="6040947" y="2877383"/>
              <a:ext cx="915475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Jokerman" panose="04090605060D06020702" pitchFamily="82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Jokerman" panose="04090605060D06020702" pitchFamily="82" charset="0"/>
                </a:rPr>
                <a:t>Ô MAY </a:t>
              </a:r>
            </a:p>
            <a:p>
              <a:r>
                <a:rPr lang="en-US" sz="4000" b="1" dirty="0">
                  <a:solidFill>
                    <a:schemeClr val="bg1"/>
                  </a:solidFill>
                  <a:latin typeface="Jokerman" panose="04090605060D06020702" pitchFamily="82" charset="0"/>
                </a:rPr>
                <a:t>   </a:t>
              </a:r>
              <a:r>
                <a:rPr lang="en-US" sz="4000" b="1" dirty="0" err="1">
                  <a:solidFill>
                    <a:schemeClr val="bg1"/>
                  </a:solidFill>
                  <a:latin typeface="Jokerman" panose="04090605060D06020702" pitchFamily="82" charset="0"/>
                </a:rPr>
                <a:t>MẮN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109087">
              <a:off x="4957089" y="4612391"/>
              <a:ext cx="573806" cy="57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 rot="9092770">
              <a:off x="5109367" y="5225802"/>
              <a:ext cx="8265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+100</a:t>
              </a:r>
              <a:endParaRPr lang="vi-VN" sz="5000" b="1" dirty="0"/>
            </a:p>
          </p:txBody>
        </p:sp>
        <p:pic>
          <p:nvPicPr>
            <p:cNvPr id="1032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641">
              <a:off x="5019614" y="2726500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4641">
              <a:off x="5532972" y="4032091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8" descr="Káº¿t quáº£ hÃ¬nh áº£nh cho plus png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638161">
              <a:off x="3571930" y="4067770"/>
              <a:ext cx="420682" cy="42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7162076">
              <a:off x="3504962" y="3134153"/>
              <a:ext cx="549897" cy="573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TextBox 89"/>
            <p:cNvSpPr txBox="1"/>
            <p:nvPr/>
          </p:nvSpPr>
          <p:spPr>
            <a:xfrm rot="6244372">
              <a:off x="2780815" y="2934723"/>
              <a:ext cx="67662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b="1" dirty="0">
                  <a:latin typeface="Jokerman" panose="04090605060D06020702" pitchFamily="82" charset="0"/>
                </a:rPr>
                <a:t>+50</a:t>
              </a:r>
              <a:endParaRPr lang="vi-VN" sz="5000" b="1" dirty="0"/>
            </a:p>
          </p:txBody>
        </p:sp>
        <p:pic>
          <p:nvPicPr>
            <p:cNvPr id="1034" name="Picture 10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9997301">
              <a:off x="3931155" y="2228717"/>
              <a:ext cx="700455" cy="675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" name="Oval 92"/>
          <p:cNvSpPr/>
          <p:nvPr/>
        </p:nvSpPr>
        <p:spPr>
          <a:xfrm>
            <a:off x="11250815" y="5978356"/>
            <a:ext cx="1596621" cy="15966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97" name="Right Arrow 96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3" name="Right Arrow 102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4" name="Right Arrow 103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5" name="Right Arrow 104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6" name="Right Arrow 105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7" name="Right Arrow 106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8" name="Right Arrow 107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09" name="Right Arrow 108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0" name="Right Arrow 109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1" name="Right Arrow 110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12" name="Right Arrow 111"/>
          <p:cNvSpPr/>
          <p:nvPr/>
        </p:nvSpPr>
        <p:spPr>
          <a:xfrm>
            <a:off x="5767131" y="6157332"/>
            <a:ext cx="2090379" cy="1309949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18096656" y="1529412"/>
            <a:ext cx="864096" cy="8184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8674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pic>
        <p:nvPicPr>
          <p:cNvPr id="7" name="Xo-So-Mien-Bac-Nhac-Chuong-V-A-V-A">
            <a:hlinkClick r:id="" action="ppaction://media"/>
            <a:extLst>
              <a:ext uri="{FF2B5EF4-FFF2-40B4-BE49-F238E27FC236}">
                <a16:creationId xmlns:a16="http://schemas.microsoft.com/office/drawing/2014/main" id="{8ABC286F-B95F-4475-A929-6ABDD171E1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7893" y="6506616"/>
            <a:ext cx="1219200" cy="1219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125225" y="12291277"/>
            <a:ext cx="974163" cy="9852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3663951" y="10707803"/>
            <a:ext cx="2275069" cy="2126021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9266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7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26" name="Picture 2" descr="HÃ¬nh áº£nh cÃ³ liÃ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85" y="3297195"/>
            <a:ext cx="2880320" cy="29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¬nh áº£nh cÃ³ liÃªn qua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20" y="3571858"/>
            <a:ext cx="2880317" cy="27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áº¿t quáº£ hÃ¬nh áº£nh cho png presen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11" y="3192771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551" y="3338442"/>
            <a:ext cx="2678792" cy="27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771" y="3165961"/>
            <a:ext cx="2592288" cy="29303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8719" y="1"/>
            <a:ext cx="7582845" cy="1846659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sz="10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Mystery Box</a:t>
            </a:r>
          </a:p>
        </p:txBody>
      </p:sp>
      <p:pic>
        <p:nvPicPr>
          <p:cNvPr id="27660" name="Picture 12" descr="Káº¿t quáº£ hÃ¬nh áº£nh cho png presen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619444" y="8286760"/>
            <a:ext cx="2697907" cy="3055920"/>
          </a:xfrm>
          <a:prstGeom prst="rect">
            <a:avLst/>
          </a:prstGeom>
          <a:noFill/>
        </p:spPr>
      </p:pic>
      <p:pic>
        <p:nvPicPr>
          <p:cNvPr id="27662" name="Picture 14" descr="HÃ¬nh áº£nh cÃ³ liÃ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07040" y="8143888"/>
            <a:ext cx="3153408" cy="3198709"/>
          </a:xfrm>
          <a:prstGeom prst="rect">
            <a:avLst/>
          </a:prstGeom>
          <a:noFill/>
        </p:spPr>
      </p:pic>
      <p:sp>
        <p:nvSpPr>
          <p:cNvPr id="27664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sp>
        <p:nvSpPr>
          <p:cNvPr id="27666" name="AutoShape 18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sp>
        <p:nvSpPr>
          <p:cNvPr id="27668" name="AutoShape 20" descr="HÃ¬nh áº£nh cÃ³ liÃªn quan"/>
          <p:cNvSpPr>
            <a:spLocks noChangeAspect="1" noChangeArrowheads="1"/>
          </p:cNvSpPr>
          <p:nvPr/>
        </p:nvSpPr>
        <p:spPr bwMode="auto">
          <a:xfrm>
            <a:off x="3359149" y="-288924"/>
            <a:ext cx="609600" cy="609603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vi-VN" sz="2800"/>
          </a:p>
        </p:txBody>
      </p:sp>
      <p:pic>
        <p:nvPicPr>
          <p:cNvPr id="27670" name="Picture 22" descr="Káº¿t quáº£ hÃ¬nh áº£nh cho png presen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620891" y="8143883"/>
            <a:ext cx="2950853" cy="2950853"/>
          </a:xfrm>
          <a:prstGeom prst="rect">
            <a:avLst/>
          </a:prstGeom>
          <a:noFill/>
        </p:spPr>
      </p:pic>
      <p:pic>
        <p:nvPicPr>
          <p:cNvPr id="27674" name="Picture 26" descr="HÃ¬nh áº£nh cÃ³ liÃªn qua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906115" y="8001008"/>
            <a:ext cx="3324181" cy="3324181"/>
          </a:xfrm>
          <a:prstGeom prst="rect">
            <a:avLst/>
          </a:prstGeom>
          <a:noFill/>
        </p:spPr>
      </p:pic>
      <p:pic>
        <p:nvPicPr>
          <p:cNvPr id="27676" name="Picture 28" descr="HÃ¬nh áº£nh cÃ³ liÃ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19969" y="8286760"/>
            <a:ext cx="2608552" cy="2958336"/>
          </a:xfrm>
          <a:prstGeom prst="rect">
            <a:avLst/>
          </a:prstGeom>
          <a:noFill/>
        </p:spPr>
      </p:pic>
      <p:sp>
        <p:nvSpPr>
          <p:cNvPr id="22" name="Left Arrow 21">
            <a:hlinkClick r:id="rId21" action="ppaction://hlinksldjump"/>
          </p:cNvPr>
          <p:cNvSpPr/>
          <p:nvPr/>
        </p:nvSpPr>
        <p:spPr>
          <a:xfrm>
            <a:off x="3619441" y="714331"/>
            <a:ext cx="1428760" cy="1000133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76756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2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6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84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6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6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5628" y="5545749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6713987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8993" y="9117713"/>
            <a:ext cx="6450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5A31EF"/>
                </a:solidFill>
                <a:latin typeface="+mj-lt"/>
              </a:rPr>
              <a:t>Ba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cây</a:t>
            </a:r>
            <a:r>
              <a:rPr lang="en-US" sz="8000" b="1" dirty="0">
                <a:solidFill>
                  <a:srgbClr val="5A31EF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bút</a:t>
            </a:r>
            <a:r>
              <a:rPr lang="en-US" sz="8000" b="1" dirty="0">
                <a:solidFill>
                  <a:srgbClr val="5A31EF"/>
                </a:solidFill>
                <a:latin typeface="+mj-lt"/>
              </a:rPr>
              <a:t> </a:t>
            </a:r>
            <a:r>
              <a:rPr lang="en-US" sz="8000" b="1" dirty="0" err="1">
                <a:solidFill>
                  <a:srgbClr val="5A31EF"/>
                </a:solidFill>
                <a:latin typeface="+mj-lt"/>
              </a:rPr>
              <a:t>viết</a:t>
            </a:r>
            <a:endParaRPr lang="vi-VN" sz="8000" b="1" dirty="0">
              <a:solidFill>
                <a:srgbClr val="5A31EF"/>
              </a:solidFill>
              <a:latin typeface="+mj-lt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76801" name="Picture 1" descr="C:\Users\TDG\Desktop\tải xuốn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5984" y="7430616"/>
            <a:ext cx="6264000" cy="62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3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99036" y="3517400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6713987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146" name="Picture 2" descr="Káº¿t quáº£ hÃ¬nh áº£nh cho fr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40" y="5849888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3051" y="5863782"/>
            <a:ext cx="46714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0" b="1" dirty="0">
                <a:solidFill>
                  <a:srgbClr val="FF9900"/>
                </a:solidFill>
                <a:latin typeface="Jokerman" panose="04090605060D06020702" pitchFamily="82" charset="0"/>
              </a:rPr>
              <a:t>+50</a:t>
            </a:r>
            <a:endParaRPr lang="vi-VN" sz="19200" b="1" dirty="0">
              <a:solidFill>
                <a:srgbClr val="FF9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504" y="8907304"/>
            <a:ext cx="4837957" cy="48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6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5272" y="-193781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98621" y="2441080"/>
            <a:ext cx="13424188" cy="1415772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113" y="3856854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8" name="Rectangle 7"/>
          <p:cNvSpPr/>
          <p:nvPr/>
        </p:nvSpPr>
        <p:spPr>
          <a:xfrm>
            <a:off x="7619971" y="5572118"/>
            <a:ext cx="81535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alt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1193" y="3528555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97" y="622409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" name="Picture 3" descr="C:\Users\TDG\Desktop\thuc-chien-de-thi-thpt-quoc-gia-mon-toan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8820" y="5253107"/>
            <a:ext cx="11487277" cy="84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90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6902" y="820568"/>
            <a:ext cx="11785919" cy="1261884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000" b="1" dirty="0">
                <a:ln w="11430"/>
                <a:solidFill>
                  <a:srgbClr val="5A31E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713" y="6137923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7216" y="3794360"/>
            <a:ext cx="3304363" cy="26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57907-8F11-42A2-B632-2FF54D949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7344" y="3564000"/>
            <a:ext cx="7137157" cy="10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95686" y="1241376"/>
            <a:ext cx="15048029" cy="1569660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perspectiveRelaxedModerately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</a:p>
        </p:txBody>
      </p:sp>
      <p:pic>
        <p:nvPicPr>
          <p:cNvPr id="2050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193" y="202621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4100" name="Picture 4" descr="Káº¿t quáº£ hÃ¬nh áº£nh cho replay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048" y="3977684"/>
            <a:ext cx="2160240" cy="21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25394" y="3977683"/>
            <a:ext cx="4884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5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000" b="1" i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5000" b="1" i="1" dirty="0">
                <a:latin typeface="Times New Roman" pitchFamily="18" charset="0"/>
                <a:cs typeface="Times New Roman" pitchFamily="18" charset="0"/>
              </a:rPr>
              <a:t> quay</a:t>
            </a:r>
          </a:p>
        </p:txBody>
      </p:sp>
    </p:spTree>
    <p:extLst>
      <p:ext uri="{BB962C8B-B14F-4D97-AF65-F5344CB8AC3E}">
        <p14:creationId xmlns:p14="http://schemas.microsoft.com/office/powerpoint/2010/main" val="20230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MỪNG EM NHẬN ĐƯỢC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vi-VN" dirty="0"/>
          </a:p>
        </p:txBody>
      </p:sp>
      <p:pic>
        <p:nvPicPr>
          <p:cNvPr id="4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241" y="503291"/>
            <a:ext cx="9525000" cy="933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eft Arrow 8">
            <a:hlinkClick r:id="rId5" action="ppaction://hlinksldjump"/>
          </p:cNvPr>
          <p:cNvSpPr/>
          <p:nvPr/>
        </p:nvSpPr>
        <p:spPr>
          <a:xfrm>
            <a:off x="3263012" y="12535792"/>
            <a:ext cx="1795811" cy="986427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pic>
        <p:nvPicPr>
          <p:cNvPr id="6" name="Picture 2" descr="C:\Users\TDG\Desktop\140219952_763761557569734_401891643940126958_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2101" y="3788502"/>
            <a:ext cx="13608000" cy="87644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054678" y="10170368"/>
            <a:ext cx="18072992" cy="3545632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en-US" sz="5600" dirty="0" err="1">
                <a:latin typeface="Palatino Linotype" pitchFamily="18" charset="0"/>
              </a:rPr>
              <a:t>Tháp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nước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Hàng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Đậu</a:t>
            </a:r>
            <a:r>
              <a:rPr lang="en-US" sz="5600" dirty="0">
                <a:latin typeface="Palatino Linotype" pitchFamily="18" charset="0"/>
              </a:rPr>
              <a:t>, </a:t>
            </a:r>
            <a:r>
              <a:rPr lang="en-US" sz="5600" dirty="0" err="1">
                <a:latin typeface="Palatino Linotype" pitchFamily="18" charset="0"/>
              </a:rPr>
              <a:t>công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trình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xây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dựng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năm</a:t>
            </a:r>
            <a:r>
              <a:rPr lang="en-US" sz="5600" dirty="0">
                <a:latin typeface="Palatino Linotype" pitchFamily="18" charset="0"/>
              </a:rPr>
              <a:t> 1894, </a:t>
            </a:r>
            <a:r>
              <a:rPr lang="en-US" sz="5600" dirty="0" err="1">
                <a:latin typeface="Palatino Linotype" pitchFamily="18" charset="0"/>
              </a:rPr>
              <a:t>trước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cả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cầu</a:t>
            </a:r>
            <a:r>
              <a:rPr lang="en-US" sz="5600" dirty="0">
                <a:latin typeface="Palatino Linotype" pitchFamily="18" charset="0"/>
              </a:rPr>
              <a:t> Long </a:t>
            </a:r>
            <a:r>
              <a:rPr lang="en-US" sz="5600" dirty="0" err="1">
                <a:latin typeface="Palatino Linotype" pitchFamily="18" charset="0"/>
              </a:rPr>
              <a:t>Biên</a:t>
            </a:r>
            <a:r>
              <a:rPr lang="en-US" sz="5600" dirty="0">
                <a:latin typeface="Palatino Linotype" pitchFamily="18" charset="0"/>
              </a:rPr>
              <a:t>, </a:t>
            </a:r>
            <a:r>
              <a:rPr lang="en-US" sz="5600" dirty="0" err="1">
                <a:latin typeface="Palatino Linotype" pitchFamily="18" charset="0"/>
              </a:rPr>
              <a:t>nằm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tại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ngã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sáu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của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các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phố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cổ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Hàng</a:t>
            </a:r>
            <a:r>
              <a:rPr lang="en-US" sz="5600" dirty="0">
                <a:latin typeface="Palatino Linotype" pitchFamily="18" charset="0"/>
              </a:rPr>
              <a:t> Than, </a:t>
            </a:r>
            <a:r>
              <a:rPr lang="en-US" sz="5600" dirty="0" err="1">
                <a:latin typeface="Palatino Linotype" pitchFamily="18" charset="0"/>
              </a:rPr>
              <a:t>Hàng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Lược</a:t>
            </a:r>
            <a:r>
              <a:rPr lang="en-US" sz="5600" dirty="0">
                <a:latin typeface="Palatino Linotype" pitchFamily="18" charset="0"/>
              </a:rPr>
              <a:t>, </a:t>
            </a:r>
            <a:r>
              <a:rPr lang="en-US" sz="5600" dirty="0" err="1">
                <a:latin typeface="Palatino Linotype" pitchFamily="18" charset="0"/>
              </a:rPr>
              <a:t>Hàng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Giấy</a:t>
            </a:r>
            <a:r>
              <a:rPr lang="en-US" sz="5600" dirty="0">
                <a:latin typeface="Palatino Linotype" pitchFamily="18" charset="0"/>
              </a:rPr>
              <a:t>, </a:t>
            </a:r>
            <a:r>
              <a:rPr lang="en-US" sz="5600" dirty="0" err="1">
                <a:latin typeface="Palatino Linotype" pitchFamily="18" charset="0"/>
              </a:rPr>
              <a:t>Hàng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Đậu</a:t>
            </a:r>
            <a:r>
              <a:rPr lang="en-US" sz="5600" dirty="0">
                <a:latin typeface="Palatino Linotype" pitchFamily="18" charset="0"/>
              </a:rPr>
              <a:t>, </a:t>
            </a:r>
            <a:r>
              <a:rPr lang="en-US" sz="5600" dirty="0" err="1">
                <a:latin typeface="Palatino Linotype" pitchFamily="18" charset="0"/>
              </a:rPr>
              <a:t>Quán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Thánh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và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đường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Phan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Đình</a:t>
            </a:r>
            <a:r>
              <a:rPr lang="en-US" sz="5600" dirty="0">
                <a:latin typeface="Palatino Linotype" pitchFamily="18" charset="0"/>
              </a:rPr>
              <a:t> </a:t>
            </a:r>
            <a:r>
              <a:rPr lang="en-US" sz="5600" dirty="0" err="1">
                <a:latin typeface="Palatino Linotype" pitchFamily="18" charset="0"/>
              </a:rPr>
              <a:t>Phùng</a:t>
            </a:r>
            <a:r>
              <a:rPr lang="en-US" sz="5600" dirty="0">
                <a:latin typeface="Palatino Linotype" pitchFamily="18" charset="0"/>
              </a:rPr>
              <a:t>.</a:t>
            </a:r>
          </a:p>
          <a:p>
            <a:pPr algn="just"/>
            <a:endParaRPr lang="en-US" sz="5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567264" y="5561856"/>
            <a:ext cx="7640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thapnuochangdau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 bwMode="auto">
          <a:xfrm>
            <a:off x="0" y="0"/>
            <a:ext cx="24384000" cy="96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66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98F9-E31D-4FC6-BF01-D821BD8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C487-8589-4E47-A6E7-BB6020EA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Ghim trên Dự án cần thử">
            <a:extLst>
              <a:ext uri="{FF2B5EF4-FFF2-40B4-BE49-F238E27FC236}">
                <a16:creationId xmlns:a16="http://schemas.microsoft.com/office/drawing/2014/main" id="{5A29F6A2-2E55-4E2A-8BA4-6974FC0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016F06C-04D1-46FE-9D8D-E7CE982B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754399"/>
            <a:ext cx="198882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B1: Chia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may </a:t>
            </a:r>
            <a:r>
              <a:rPr lang="en-US" altLang="vi-VN" sz="72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altLang="vi-VN" sz="72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vi-VN" sz="8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8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98F9-E31D-4FC6-BF01-D821BD8BA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C487-8589-4E47-A6E7-BB6020EA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Ghim trên Dự án cần thử">
            <a:extLst>
              <a:ext uri="{FF2B5EF4-FFF2-40B4-BE49-F238E27FC236}">
                <a16:creationId xmlns:a16="http://schemas.microsoft.com/office/drawing/2014/main" id="{5A29F6A2-2E55-4E2A-8BA4-6974FC01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4016F06C-04D1-46FE-9D8D-E7CE982B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835276"/>
            <a:ext cx="19888200" cy="766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82882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quay: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57250" indent="-857250" algn="just" defTabSz="182882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ở ô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bấm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link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ở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vi-VN" sz="5400" b="1" dirty="0">
                <a:solidFill>
                  <a:srgbClr val="C00000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n-US" altLang="vi-VN" sz="8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4860" y="3190439"/>
            <a:ext cx="15985776" cy="2371418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Palatino Linotype" pitchFamily="18" charset="0"/>
              </a:rPr>
              <a:t>KHÁI NIỆM VỀ MẶT TRÒN XOAY</a:t>
            </a:r>
          </a:p>
          <a:p>
            <a:pPr marL="1769364" indent="-1714500" algn="just">
              <a:buAutoNum type="romanUcPeriod"/>
            </a:pPr>
            <a:r>
              <a:rPr lang="en-US" sz="2800" dirty="0">
                <a:solidFill>
                  <a:srgbClr val="7030A0"/>
                </a:solidFill>
                <a:latin typeface="Palatino Linotype" pitchFamily="18" charset="0"/>
              </a:rPr>
              <a:t>SỰ TẠO THÀNH MẶT TRÒN XOAY</a:t>
            </a:r>
          </a:p>
          <a:p>
            <a:pPr marL="1769364" indent="-1714500" algn="just">
              <a:buAutoNum type="romanUcPeriod"/>
            </a:pPr>
            <a:r>
              <a:rPr lang="en-US" sz="2800" dirty="0">
                <a:solidFill>
                  <a:srgbClr val="7030A0"/>
                </a:solidFill>
                <a:latin typeface="Palatino Linotype" pitchFamily="18" charset="0"/>
              </a:rPr>
              <a:t>MẶT NÓN TRÒN XOAY</a:t>
            </a:r>
          </a:p>
          <a:p>
            <a:pPr marL="1769364" indent="-1714500" algn="just">
              <a:buAutoNum type="romanUcPeriod"/>
            </a:pPr>
            <a:r>
              <a:rPr lang="en-US" sz="2800" b="1" dirty="0">
                <a:solidFill>
                  <a:srgbClr val="7030A0"/>
                </a:solidFill>
                <a:latin typeface="Palatino Linotype" pitchFamily="18" charset="0"/>
              </a:rPr>
              <a:t>MẶT TRỤ TRÒN XOAY 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054678" y="10170368"/>
            <a:ext cx="18072992" cy="3545632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/>
            <a:r>
              <a:rPr lang="it-IT" sz="5600" b="1" dirty="0">
                <a:solidFill>
                  <a:schemeClr val="tx1"/>
                </a:solidFill>
                <a:latin typeface="Palatino Linotype" pitchFamily="18" charset="0"/>
              </a:rPr>
              <a:t>Parthenon</a:t>
            </a:r>
            <a:r>
              <a:rPr lang="it-IT" sz="5600" dirty="0">
                <a:solidFill>
                  <a:schemeClr val="tx1"/>
                </a:solidFill>
                <a:latin typeface="Palatino Linotype" pitchFamily="18" charset="0"/>
              </a:rPr>
              <a:t> là một ngôi đền thờ thần Athena, được xây dựng vào thế kỷ 5 trước Công nguyên. Đền Parthenon được đánh giá như là một trong những công trình văn hóa vĩ đại nhất thế giới.</a:t>
            </a:r>
            <a:endParaRPr lang="en-US" sz="5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cxnSp>
        <p:nvCxnSpPr>
          <p:cNvPr id="7" name="Straight Connector 6"/>
          <p:cNvCxnSpPr>
            <a:endCxn id="3" idx="2"/>
          </p:cNvCxnSpPr>
          <p:nvPr/>
        </p:nvCxnSpPr>
        <p:spPr>
          <a:xfrm>
            <a:off x="5567264" y="5561856"/>
            <a:ext cx="76404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Administrator\Desktop\den-parthenon-ty-le-vang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600200"/>
            <a:ext cx="24368760" cy="8024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53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24384000" cy="121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021091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2204700" cy="121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026" y="1600200"/>
            <a:ext cx="12626974" cy="121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4623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6" y="1600200"/>
            <a:ext cx="17351376" cy="121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1600200"/>
            <a:ext cx="12192000" cy="121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64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24">
            <a:extLst>
              <a:ext uri="{FF2B5EF4-FFF2-40B4-BE49-F238E27FC236}">
                <a16:creationId xmlns:a16="http://schemas.microsoft.com/office/drawing/2014/main" id="{62292EFF-D532-4A1F-9753-47F117E9300F}"/>
              </a:ext>
            </a:extLst>
          </p:cNvPr>
          <p:cNvSpPr/>
          <p:nvPr/>
        </p:nvSpPr>
        <p:spPr>
          <a:xfrm>
            <a:off x="1599390" y="3734242"/>
            <a:ext cx="15223538" cy="8026494"/>
          </a:xfrm>
          <a:prstGeom prst="roundRect">
            <a:avLst>
              <a:gd name="adj" fmla="val 2239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pSp>
        <p:nvGrpSpPr>
          <p:cNvPr id="41" name="Group 26"/>
          <p:cNvGrpSpPr/>
          <p:nvPr/>
        </p:nvGrpSpPr>
        <p:grpSpPr>
          <a:xfrm>
            <a:off x="497443" y="1828797"/>
            <a:ext cx="12227957" cy="927236"/>
            <a:chOff x="7271909" y="7543799"/>
            <a:chExt cx="20199066" cy="92735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6" y="7620004"/>
              <a:ext cx="18477789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TRỤ TRÒN XOAY</a:t>
              </a:r>
            </a:p>
          </p:txBody>
        </p:sp>
        <p:grpSp>
          <p:nvGrpSpPr>
            <p:cNvPr id="46" name="Group 27"/>
            <p:cNvGrpSpPr/>
            <p:nvPr/>
          </p:nvGrpSpPr>
          <p:grpSpPr>
            <a:xfrm>
              <a:off x="7271909" y="7543799"/>
              <a:ext cx="1782610" cy="927358"/>
              <a:chOff x="7271908" y="7543800"/>
              <a:chExt cx="1782610" cy="927358"/>
            </a:xfrm>
          </p:grpSpPr>
          <p:sp>
            <p:nvSpPr>
              <p:cNvPr id="4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8" name="Group 29"/>
              <p:cNvGrpSpPr/>
              <p:nvPr/>
            </p:nvGrpSpPr>
            <p:grpSpPr>
              <a:xfrm>
                <a:off x="7271908" y="7640053"/>
                <a:ext cx="1782610" cy="831105"/>
                <a:chOff x="7271908" y="7640053"/>
                <a:chExt cx="1782610" cy="831105"/>
              </a:xfrm>
            </p:grpSpPr>
            <p:sp>
              <p:nvSpPr>
                <p:cNvPr id="49" name="Round Same Side Corner Rectangle 4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8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71908" y="7640053"/>
                  <a:ext cx="1782610" cy="8311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8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C34B5-28E6-4EC8-B246-38F191EAA9DC}"/>
              </a:ext>
            </a:extLst>
          </p:cNvPr>
          <p:cNvSpPr/>
          <p:nvPr/>
        </p:nvSpPr>
        <p:spPr>
          <a:xfrm>
            <a:off x="1052816" y="2964801"/>
            <a:ext cx="8624584" cy="830997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8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ĐỊNH NGHĨA</a:t>
            </a:r>
            <a:endParaRPr lang="vi-VN" sz="4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/>
              <p:nvPr/>
            </p:nvSpPr>
            <p:spPr>
              <a:xfrm>
                <a:off x="1953491" y="3734242"/>
                <a:ext cx="14809504" cy="4524315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song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song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khoảng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bằng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𝒓</m:t>
                    </m:r>
                  </m:oMath>
                </a14:m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Khi 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quay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xung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quanh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đường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tròn</a:t>
                </a:r>
                <a:r>
                  <a: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xoay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tắt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5F288C5-516F-43B6-9063-DC25D5181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491" y="3734242"/>
                <a:ext cx="14809504" cy="4524315"/>
              </a:xfrm>
              <a:prstGeom prst="rect">
                <a:avLst/>
              </a:prstGeom>
              <a:blipFill>
                <a:blip r:embed="rId3"/>
                <a:stretch>
                  <a:fillRect l="-1852" t="-3235" b="-6199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7EEB832-8DE2-4BFF-B485-13298A5C3F25}"/>
                  </a:ext>
                </a:extLst>
              </p:cNvPr>
              <p:cNvSpPr/>
              <p:nvPr/>
            </p:nvSpPr>
            <p:spPr>
              <a:xfrm>
                <a:off x="1953490" y="8471561"/>
                <a:ext cx="13591309" cy="830997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14:m>
                  <m:oMath xmlns:m="http://schemas.openxmlformats.org/officeDocument/2006/math">
                    <m:r>
                      <a:rPr lang="fr-FR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 2" panose="05020102010507070707" pitchFamily="18" charset="2"/>
                      </a:rPr>
                      <m:t>∆</m:t>
                    </m:r>
                    <m:r>
                      <a:rPr lang="en-US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 2" panose="05020102010507070707" pitchFamily="18" charset="2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trục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B7EEB832-8DE2-4BFF-B485-13298A5C3F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490" y="8471561"/>
                <a:ext cx="13591309" cy="830997"/>
              </a:xfrm>
              <a:prstGeom prst="rect">
                <a:avLst/>
              </a:prstGeom>
              <a:blipFill>
                <a:blip r:embed="rId4"/>
                <a:stretch>
                  <a:fillRect l="-2018" t="-18382" b="-38971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0C30C76-1211-43DB-85F5-CEED1B9286ED}"/>
                  </a:ext>
                </a:extLst>
              </p:cNvPr>
              <p:cNvSpPr/>
              <p:nvPr/>
            </p:nvSpPr>
            <p:spPr>
              <a:xfrm>
                <a:off x="1925782" y="9598691"/>
                <a:ext cx="14515337" cy="830997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𝒍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0C30C76-1211-43DB-85F5-CEED1B9286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782" y="9598691"/>
                <a:ext cx="14515337" cy="830997"/>
              </a:xfrm>
              <a:prstGeom prst="rect">
                <a:avLst/>
              </a:prstGeom>
              <a:blipFill>
                <a:blip r:embed="rId5"/>
                <a:stretch>
                  <a:fillRect l="-1932" t="-18382" b="-38971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90A0B2-AAA8-4560-9F49-9D31919D2503}"/>
                  </a:ext>
                </a:extLst>
              </p:cNvPr>
              <p:cNvSpPr/>
              <p:nvPr/>
            </p:nvSpPr>
            <p:spPr>
              <a:xfrm>
                <a:off x="1953491" y="10689145"/>
                <a:ext cx="14515337" cy="830997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Wingdings 2" panose="05020102010507070707" pitchFamily="18" charset="2"/>
                  </a:rPr>
                  <a:t> </a:t>
                </a:r>
                <a14:m>
                  <m:oMath xmlns:m="http://schemas.openxmlformats.org/officeDocument/2006/math">
                    <m:r>
                      <a:rPr lang="en-US" sz="4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 2" panose="05020102010507070707" pitchFamily="18" charset="2"/>
                      </a:rPr>
                      <m:t>𝒓</m:t>
                    </m:r>
                  </m:oMath>
                </a14:m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bán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kính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b="1" dirty="0" err="1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trụ</a:t>
                </a:r>
                <a:r>
                  <a:rPr lang="en-US" sz="4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B90A0B2-AAA8-4560-9F49-9D31919D2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491" y="10689145"/>
                <a:ext cx="14515337" cy="830997"/>
              </a:xfrm>
              <a:prstGeom prst="rect">
                <a:avLst/>
              </a:prstGeom>
              <a:blipFill>
                <a:blip r:embed="rId6"/>
                <a:stretch>
                  <a:fillRect l="-1889" t="-18248" b="-37956"/>
                </a:stretch>
              </a:blipFill>
              <a:ln w="57150" cmpd="dbl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3F8F139-72F4-4203-9329-222715CD7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2200" y="3335666"/>
            <a:ext cx="5943600" cy="8122920"/>
          </a:xfrm>
          <a:prstGeom prst="rect">
            <a:avLst/>
          </a:prstGeom>
        </p:spPr>
      </p:pic>
      <p:sp>
        <p:nvSpPr>
          <p:cNvPr id="4" name="Right Arrow 3">
            <a:hlinkClick r:id="rId8" action="ppaction://hlinkfile"/>
          </p:cNvPr>
          <p:cNvSpPr/>
          <p:nvPr/>
        </p:nvSpPr>
        <p:spPr>
          <a:xfrm>
            <a:off x="21793200" y="12268200"/>
            <a:ext cx="14478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1" grpId="0"/>
      <p:bldP spid="55" grpId="0"/>
      <p:bldP spid="65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5599</TotalTime>
  <Words>3229</Words>
  <PresentationFormat>Custom</PresentationFormat>
  <Paragraphs>311</Paragraphs>
  <Slides>41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AvantGarde-Demi</vt:lpstr>
      <vt:lpstr>Calibri</vt:lpstr>
      <vt:lpstr>Cambria Math</vt:lpstr>
      <vt:lpstr>Chu Van An</vt:lpstr>
      <vt:lpstr>Jokerman</vt:lpstr>
      <vt:lpstr>Palatino Linotype</vt:lpstr>
      <vt:lpstr>Tahoma</vt:lpstr>
      <vt:lpstr>Times New Roman</vt:lpstr>
      <vt:lpstr>UVN Banh Mi</vt:lpstr>
      <vt:lpstr>Wingdings 2</vt:lpstr>
      <vt:lpstr>Office Theme</vt:lpstr>
      <vt:lpstr>Equation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CHÚC MỪNG EM NHẬN ĐƯỢC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2021-08-27T08:17:36Z</dcterms:modified>
</cp:coreProperties>
</file>