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3" r:id="rId2"/>
    <p:sldId id="264" r:id="rId3"/>
  </p:sldIdLst>
  <p:sldSz cx="9144000" cy="6858000" type="screen4x3"/>
  <p:notesSz cx="6858000" cy="9144000"/>
  <p:custDataLst>
    <p:tags r:id="rId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3366FF"/>
    <a:srgbClr val="FF0066"/>
    <a:srgbClr val="008000"/>
    <a:srgbClr val="000099"/>
    <a:srgbClr val="0099FF"/>
    <a:srgbClr val="33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45EEA3B9-9D73-4E4B-8673-F3C2E111AF66}" type="datetimeFigureOut">
              <a:rPr lang="en-US"/>
              <a:pPr/>
              <a:t>8/2/2021</a:t>
            </a:fld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8EFED9F-A4C1-4B4F-9783-09F2BC41F8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AA0E61-050F-4A77-9BEA-9B59D99F40E2}" type="datetimeFigureOut">
              <a:rPr lang="en-US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2B816-4BD7-4F8B-B092-FF9A1D1064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54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968F1B-F7BC-4CAA-8D31-90C77A6F727D}" type="datetimeFigureOut">
              <a:rPr lang="en-US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966F6-9164-48FF-914B-4F945BAE24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964371-7790-426F-8C33-383FD6532032}" type="datetimeFigureOut">
              <a:rPr lang="en-US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26424-B7C2-49FE-ADDE-5B9ECF5D40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46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D8DDCE-1D7C-425B-84A6-4C89594C8C64}" type="datetimeFigureOut">
              <a:rPr lang="en-US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E544F-59D1-4B3D-A8D1-0E4F0C8B5F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18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2C05DC-A611-42FA-ADCA-5B3699E0E7FC}" type="datetimeFigureOut">
              <a:rPr lang="en-US"/>
              <a:pPr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79E6D-AAD6-46F2-BDEF-2EC37318EC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92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3C5209-CBBC-4DDB-BB8C-9D8379D1002A}" type="datetimeFigureOut">
              <a:rPr lang="en-US"/>
              <a:pPr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A9C27-FCFE-4FDA-B131-702C150A53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94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DFCDD1-1CB7-4850-A661-791C426400F0}" type="datetimeFigureOut">
              <a:rPr lang="en-US"/>
              <a:pPr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4DFC6-BE3C-47D2-ACE3-A1F09CC5C4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9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0B55B7-B91C-4E34-B715-C270E9F531E3}" type="datetimeFigureOut">
              <a:rPr lang="en-US"/>
              <a:pPr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7988C-86A9-4178-BD68-EADFB914AC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17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84F581-BBE7-4FBF-926D-FEBB4BA44941}" type="datetimeFigureOut">
              <a:rPr lang="en-US"/>
              <a:pPr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04EC7-33A8-43A8-B3E5-EFF1E6F59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8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9F596D-4AF6-4B79-A826-260C34E9C2FA}" type="datetimeFigureOut">
              <a:rPr lang="en-US"/>
              <a:pPr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09AE5-560E-4453-840C-9FF59B48CC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3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4199EE18-9CF1-47CA-93A1-2A6EBEA8DE71}" type="datetimeFigureOut">
              <a:rPr lang="en-US"/>
              <a:pPr/>
              <a:t>8/2/2021</a:t>
            </a:fld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5B67A1C3-D77B-4525-9797-A859E54BC3F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6.gif"/><Relationship Id="rId4" Type="http://schemas.openxmlformats.org/officeDocument/2006/relationships/audio" Target="../media/audio3.wav"/><Relationship Id="rId9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ictur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57400"/>
            <a:ext cx="3743325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>
            <a:off x="838200" y="304800"/>
            <a:ext cx="7543800" cy="2590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4884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sy="50000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Chiếc nón kỳ diệu</a:t>
            </a:r>
          </a:p>
        </p:txBody>
      </p:sp>
      <p:sp>
        <p:nvSpPr>
          <p:cNvPr id="18442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276600" y="6019800"/>
            <a:ext cx="2438400" cy="533400"/>
          </a:xfrm>
          <a:prstGeom prst="actionButtonBlank">
            <a:avLst/>
          </a:prstGeom>
          <a:gradFill rotWithShape="1">
            <a:gsLst>
              <a:gs pos="0">
                <a:srgbClr val="0099FF">
                  <a:gamma/>
                  <a:shade val="46275"/>
                  <a:invGamma/>
                </a:srgbClr>
              </a:gs>
              <a:gs pos="5000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/>
              <a:t>Play</a:t>
            </a:r>
            <a:endParaRPr lang="vi-VN" sz="280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76200" y="457200"/>
            <a:ext cx="3276600" cy="3276600"/>
          </a:xfrm>
          <a:prstGeom prst="rect">
            <a:avLst/>
          </a:prstGeom>
          <a:solidFill>
            <a:schemeClr val="tx1"/>
          </a:solidFill>
          <a:ln w="47625" cmpd="dbl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40" name="Picture 39" descr="Picture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2935288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447800" y="5257800"/>
            <a:ext cx="1295400" cy="762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/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600" b="1">
                <a:solidFill>
                  <a:srgbClr val="FFFF00"/>
                </a:solidFill>
                <a:latin typeface="Arial" charset="0"/>
              </a:rPr>
              <a:t>0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447800" y="5257800"/>
            <a:ext cx="1295400" cy="762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/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600" b="1">
                <a:solidFill>
                  <a:srgbClr val="FFFF00"/>
                </a:solidFill>
                <a:latin typeface="Arial" charset="0"/>
              </a:rPr>
              <a:t>1</a:t>
            </a: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 flipH="1">
            <a:off x="0" y="5257800"/>
            <a:ext cx="1371600" cy="838200"/>
          </a:xfrm>
          <a:prstGeom prst="leftArrow">
            <a:avLst>
              <a:gd name="adj1" fmla="val 50000"/>
              <a:gd name="adj2" fmla="val 40909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33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Arial" charset="0"/>
              </a:rPr>
              <a:t>Thời gian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1447800" y="5257800"/>
            <a:ext cx="1295400" cy="762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/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600" b="1">
                <a:solidFill>
                  <a:srgbClr val="FFFF00"/>
                </a:solidFill>
                <a:latin typeface="Arial" charset="0"/>
              </a:rPr>
              <a:t>2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1447800" y="5257800"/>
            <a:ext cx="1295400" cy="762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/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600" b="1">
                <a:solidFill>
                  <a:srgbClr val="FFFF00"/>
                </a:solidFill>
                <a:latin typeface="Arial" charset="0"/>
              </a:rPr>
              <a:t>3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1447800" y="5257800"/>
            <a:ext cx="1295400" cy="762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/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600" b="1">
                <a:solidFill>
                  <a:srgbClr val="FFFF00"/>
                </a:solidFill>
                <a:latin typeface="Arial" charset="0"/>
              </a:rPr>
              <a:t>4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1447800" y="5257800"/>
            <a:ext cx="1295400" cy="762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/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600" b="1">
                <a:solidFill>
                  <a:srgbClr val="FFFF00"/>
                </a:solidFill>
                <a:latin typeface="Arial" charset="0"/>
              </a:rPr>
              <a:t>5</a:t>
            </a: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1447800" y="5257800"/>
            <a:ext cx="1295400" cy="762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/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600" b="1">
                <a:solidFill>
                  <a:srgbClr val="FFFF00"/>
                </a:solidFill>
                <a:latin typeface="Arial" charset="0"/>
              </a:rPr>
              <a:t>6</a:t>
            </a: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1447800" y="5257800"/>
            <a:ext cx="1295400" cy="762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/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600" b="1">
                <a:solidFill>
                  <a:srgbClr val="FFFF00"/>
                </a:solidFill>
                <a:latin typeface="Arial" charset="0"/>
              </a:rPr>
              <a:t>7</a:t>
            </a: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1447800" y="5257800"/>
            <a:ext cx="1295400" cy="762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/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600" b="1">
                <a:solidFill>
                  <a:srgbClr val="FFFF00"/>
                </a:solidFill>
                <a:latin typeface="Arial" charset="0"/>
              </a:rPr>
              <a:t>8</a:t>
            </a: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1447800" y="5257800"/>
            <a:ext cx="1295400" cy="762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/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600" b="1">
                <a:solidFill>
                  <a:srgbClr val="FFFF00"/>
                </a:solidFill>
                <a:latin typeface="Arial" charset="0"/>
              </a:rPr>
              <a:t>9</a:t>
            </a: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1447800" y="5257800"/>
            <a:ext cx="1295400" cy="762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/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600" b="1">
                <a:solidFill>
                  <a:srgbClr val="FFFF00"/>
                </a:solidFill>
                <a:latin typeface="Arial" charset="0"/>
              </a:rPr>
              <a:t>10</a:t>
            </a: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1447800" y="5257800"/>
            <a:ext cx="1295400" cy="762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/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Arial" charset="0"/>
              </a:rPr>
              <a:t>Hết giờ</a:t>
            </a:r>
          </a:p>
        </p:txBody>
      </p:sp>
      <p:sp>
        <p:nvSpPr>
          <p:cNvPr id="16" name="SG_submit"/>
          <p:cNvSpPr>
            <a:spLocks noChangeArrowheads="1"/>
          </p:cNvSpPr>
          <p:nvPr/>
        </p:nvSpPr>
        <p:spPr bwMode="auto">
          <a:xfrm>
            <a:off x="762000" y="6248400"/>
            <a:ext cx="838200" cy="533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8080">
                  <a:gamma/>
                  <a:shade val="46275"/>
                  <a:invGamma/>
                </a:srgbClr>
              </a:gs>
              <a:gs pos="50000">
                <a:srgbClr val="008080"/>
              </a:gs>
              <a:gs pos="100000">
                <a:srgbClr val="008080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" name="SG_submit"/>
          <p:cNvSpPr>
            <a:spLocks noChangeArrowheads="1"/>
          </p:cNvSpPr>
          <p:nvPr/>
        </p:nvSpPr>
        <p:spPr bwMode="auto">
          <a:xfrm>
            <a:off x="1600200" y="6248400"/>
            <a:ext cx="838200" cy="533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8080">
                  <a:gamma/>
                  <a:shade val="46275"/>
                  <a:invGamma/>
                </a:srgbClr>
              </a:gs>
              <a:gs pos="50000">
                <a:srgbClr val="008080"/>
              </a:gs>
              <a:gs pos="100000">
                <a:srgbClr val="008080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" name="SG_submit"/>
          <p:cNvSpPr>
            <a:spLocks noChangeArrowheads="1"/>
          </p:cNvSpPr>
          <p:nvPr/>
        </p:nvSpPr>
        <p:spPr bwMode="auto">
          <a:xfrm>
            <a:off x="2438400" y="6248400"/>
            <a:ext cx="838200" cy="533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8080">
                  <a:gamma/>
                  <a:shade val="46275"/>
                  <a:invGamma/>
                </a:srgbClr>
              </a:gs>
              <a:gs pos="50000">
                <a:srgbClr val="008080"/>
              </a:gs>
              <a:gs pos="100000">
                <a:srgbClr val="008080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4" name="SG_submit"/>
          <p:cNvSpPr>
            <a:spLocks noChangeArrowheads="1"/>
          </p:cNvSpPr>
          <p:nvPr/>
        </p:nvSpPr>
        <p:spPr bwMode="auto">
          <a:xfrm>
            <a:off x="3276600" y="6248400"/>
            <a:ext cx="838200" cy="533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8080">
                  <a:gamma/>
                  <a:shade val="46275"/>
                  <a:invGamma/>
                </a:srgbClr>
              </a:gs>
              <a:gs pos="50000">
                <a:srgbClr val="008080"/>
              </a:gs>
              <a:gs pos="100000">
                <a:srgbClr val="008080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" name="SG_submit"/>
          <p:cNvSpPr>
            <a:spLocks noChangeArrowheads="1"/>
          </p:cNvSpPr>
          <p:nvPr/>
        </p:nvSpPr>
        <p:spPr bwMode="auto">
          <a:xfrm>
            <a:off x="4114800" y="6248400"/>
            <a:ext cx="838200" cy="533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8080">
                  <a:gamma/>
                  <a:shade val="46275"/>
                  <a:invGamma/>
                </a:srgbClr>
              </a:gs>
              <a:gs pos="50000">
                <a:srgbClr val="008080"/>
              </a:gs>
              <a:gs pos="100000">
                <a:srgbClr val="008080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6" name="SG_submit"/>
          <p:cNvSpPr>
            <a:spLocks noChangeArrowheads="1"/>
          </p:cNvSpPr>
          <p:nvPr/>
        </p:nvSpPr>
        <p:spPr bwMode="auto">
          <a:xfrm>
            <a:off x="4953000" y="6248400"/>
            <a:ext cx="838200" cy="533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8080">
                  <a:gamma/>
                  <a:shade val="46275"/>
                  <a:invGamma/>
                </a:srgbClr>
              </a:gs>
              <a:gs pos="50000">
                <a:srgbClr val="008080"/>
              </a:gs>
              <a:gs pos="100000">
                <a:srgbClr val="008080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7" name="SG_submit"/>
          <p:cNvSpPr>
            <a:spLocks noChangeArrowheads="1"/>
          </p:cNvSpPr>
          <p:nvPr/>
        </p:nvSpPr>
        <p:spPr bwMode="auto">
          <a:xfrm>
            <a:off x="5791200" y="6248400"/>
            <a:ext cx="838200" cy="533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8080">
                  <a:gamma/>
                  <a:shade val="46275"/>
                  <a:invGamma/>
                </a:srgbClr>
              </a:gs>
              <a:gs pos="50000">
                <a:srgbClr val="008080"/>
              </a:gs>
              <a:gs pos="100000">
                <a:srgbClr val="008080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8" name="SG_submit"/>
          <p:cNvSpPr>
            <a:spLocks noChangeArrowheads="1"/>
          </p:cNvSpPr>
          <p:nvPr/>
        </p:nvSpPr>
        <p:spPr bwMode="auto">
          <a:xfrm>
            <a:off x="6629400" y="6248400"/>
            <a:ext cx="838200" cy="533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8080">
                  <a:gamma/>
                  <a:shade val="46275"/>
                  <a:invGamma/>
                </a:srgbClr>
              </a:gs>
              <a:gs pos="50000">
                <a:srgbClr val="008080"/>
              </a:gs>
              <a:gs pos="100000">
                <a:srgbClr val="008080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9" name="SG_submit"/>
          <p:cNvSpPr>
            <a:spLocks noChangeArrowheads="1"/>
          </p:cNvSpPr>
          <p:nvPr/>
        </p:nvSpPr>
        <p:spPr bwMode="auto">
          <a:xfrm>
            <a:off x="6629400" y="6248400"/>
            <a:ext cx="838200" cy="533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8080">
                  <a:gamma/>
                  <a:shade val="46275"/>
                  <a:invGamma/>
                </a:srgbClr>
              </a:gs>
              <a:gs pos="50000">
                <a:srgbClr val="008080"/>
              </a:gs>
              <a:gs pos="100000">
                <a:srgbClr val="008080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0" name="SG_submit"/>
          <p:cNvSpPr>
            <a:spLocks noChangeArrowheads="1"/>
          </p:cNvSpPr>
          <p:nvPr/>
        </p:nvSpPr>
        <p:spPr bwMode="auto">
          <a:xfrm>
            <a:off x="7467600" y="6248400"/>
            <a:ext cx="838200" cy="533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8080">
                  <a:gamma/>
                  <a:shade val="46275"/>
                  <a:invGamma/>
                </a:srgbClr>
              </a:gs>
              <a:gs pos="50000">
                <a:srgbClr val="008080"/>
              </a:gs>
              <a:gs pos="100000">
                <a:srgbClr val="008080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1" name="SG_submit"/>
          <p:cNvSpPr>
            <a:spLocks noChangeArrowheads="1"/>
          </p:cNvSpPr>
          <p:nvPr/>
        </p:nvSpPr>
        <p:spPr bwMode="auto">
          <a:xfrm>
            <a:off x="8305800" y="6248400"/>
            <a:ext cx="838200" cy="533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8080">
                  <a:gamma/>
                  <a:shade val="46275"/>
                  <a:invGamma/>
                </a:srgbClr>
              </a:gs>
              <a:gs pos="50000">
                <a:srgbClr val="008080"/>
              </a:gs>
              <a:gs pos="100000">
                <a:srgbClr val="008080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9486" name="AutoShape 30"/>
          <p:cNvSpPr>
            <a:spLocks noChangeArrowheads="1"/>
          </p:cNvSpPr>
          <p:nvPr/>
        </p:nvSpPr>
        <p:spPr bwMode="auto">
          <a:xfrm>
            <a:off x="3429000" y="304800"/>
            <a:ext cx="5562600" cy="2514600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999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>
                <a:solidFill>
                  <a:srgbClr val="FF3300"/>
                </a:solidFill>
                <a:latin typeface="Arial" charset="0"/>
              </a:rPr>
              <a:t>Câu 4:</a:t>
            </a:r>
            <a:r>
              <a:rPr lang="en-US" sz="3200">
                <a:latin typeface="Arial" charset="0"/>
              </a:rPr>
              <a:t> </a:t>
            </a:r>
            <a:r>
              <a:rPr lang="en-US" sz="3200">
                <a:solidFill>
                  <a:srgbClr val="008000"/>
                </a:solidFill>
                <a:latin typeface="Arial" charset="0"/>
              </a:rPr>
              <a:t> Bộ phận nào giúp </a:t>
            </a:r>
          </a:p>
          <a:p>
            <a:r>
              <a:rPr lang="en-US" sz="3200">
                <a:solidFill>
                  <a:srgbClr val="008000"/>
                </a:solidFill>
                <a:latin typeface="Arial" charset="0"/>
              </a:rPr>
              <a:t>em điều khiển máy tính </a:t>
            </a:r>
          </a:p>
          <a:p>
            <a:r>
              <a:rPr lang="en-US" sz="3200">
                <a:solidFill>
                  <a:srgbClr val="008000"/>
                </a:solidFill>
                <a:latin typeface="Arial" charset="0"/>
              </a:rPr>
              <a:t>được nhanh chóng và thuận </a:t>
            </a:r>
          </a:p>
          <a:p>
            <a:r>
              <a:rPr lang="en-US" sz="3200">
                <a:solidFill>
                  <a:srgbClr val="008000"/>
                </a:solidFill>
                <a:latin typeface="Arial" charset="0"/>
              </a:rPr>
              <a:t>tiện?</a:t>
            </a:r>
          </a:p>
          <a:p>
            <a:endParaRPr lang="en-US" sz="320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9487" name="Rectangle 31"/>
          <p:cNvSpPr>
            <a:spLocks noChangeArrowheads="1"/>
          </p:cNvSpPr>
          <p:nvPr/>
        </p:nvSpPr>
        <p:spPr bwMode="auto">
          <a:xfrm>
            <a:off x="3886200" y="3048000"/>
            <a:ext cx="4800600" cy="1905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4000">
                <a:solidFill>
                  <a:srgbClr val="000099"/>
                </a:solidFill>
                <a:latin typeface="Arial" charset="0"/>
              </a:rPr>
              <a:t> Màn hình</a:t>
            </a:r>
          </a:p>
          <a:p>
            <a:pPr marL="342900" indent="-342900">
              <a:buFontTx/>
              <a:buAutoNum type="alphaUcPeriod"/>
            </a:pPr>
            <a:r>
              <a:rPr lang="en-US" sz="4000">
                <a:solidFill>
                  <a:srgbClr val="000099"/>
                </a:solidFill>
                <a:latin typeface="Arial" charset="0"/>
              </a:rPr>
              <a:t> Chuột máy tính</a:t>
            </a:r>
          </a:p>
          <a:p>
            <a:pPr marL="342900" indent="-342900">
              <a:buFontTx/>
              <a:buAutoNum type="alphaUcPeriod"/>
            </a:pPr>
            <a:r>
              <a:rPr lang="en-US" sz="4000">
                <a:solidFill>
                  <a:srgbClr val="000099"/>
                </a:solidFill>
                <a:latin typeface="Arial" charset="0"/>
              </a:rPr>
              <a:t> Bàn phím</a:t>
            </a:r>
          </a:p>
        </p:txBody>
      </p:sp>
      <p:pic>
        <p:nvPicPr>
          <p:cNvPr id="19488" name="Picture 32" descr="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1054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9" name="Picture 33" descr="b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0292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91" name="Line 3"/>
          <p:cNvSpPr>
            <a:spLocks noChangeShapeType="1"/>
          </p:cNvSpPr>
          <p:nvPr/>
        </p:nvSpPr>
        <p:spPr bwMode="auto">
          <a:xfrm flipV="1">
            <a:off x="1676400" y="3505200"/>
            <a:ext cx="1588" cy="7508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92" name="Text Box 4"/>
          <p:cNvSpPr txBox="1">
            <a:spLocks noChangeArrowheads="1"/>
          </p:cNvSpPr>
          <p:nvPr/>
        </p:nvSpPr>
        <p:spPr bwMode="auto">
          <a:xfrm>
            <a:off x="762000" y="4191000"/>
            <a:ext cx="1835150" cy="457200"/>
          </a:xfrm>
          <a:prstGeom prst="rect">
            <a:avLst/>
          </a:prstGeom>
          <a:gradFill rotWithShape="1">
            <a:gsLst>
              <a:gs pos="0">
                <a:srgbClr val="3366FF">
                  <a:gamma/>
                  <a:shade val="46275"/>
                  <a:invGamma/>
                </a:srgbClr>
              </a:gs>
              <a:gs pos="5000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sz="24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9493" name="WordArt 37"/>
          <p:cNvSpPr>
            <a:spLocks noChangeArrowheads="1" noChangeShapeType="1" noTextEdit="1"/>
          </p:cNvSpPr>
          <p:nvPr/>
        </p:nvSpPr>
        <p:spPr bwMode="auto">
          <a:xfrm>
            <a:off x="1143000" y="4216400"/>
            <a:ext cx="1219200" cy="369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Start</a:t>
            </a:r>
          </a:p>
        </p:txBody>
      </p:sp>
      <p:sp>
        <p:nvSpPr>
          <p:cNvPr id="19494" name="AutoShape 38"/>
          <p:cNvSpPr>
            <a:spLocks noChangeArrowheads="1"/>
          </p:cNvSpPr>
          <p:nvPr/>
        </p:nvSpPr>
        <p:spPr bwMode="auto">
          <a:xfrm>
            <a:off x="3429000" y="304800"/>
            <a:ext cx="5562600" cy="2514600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999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>
                <a:solidFill>
                  <a:srgbClr val="FF3300"/>
                </a:solidFill>
                <a:latin typeface="Arial" charset="0"/>
              </a:rPr>
              <a:t>Câu 7: </a:t>
            </a:r>
            <a:r>
              <a:rPr lang="en-US" sz="3600">
                <a:solidFill>
                  <a:srgbClr val="008000"/>
                </a:solidFill>
                <a:latin typeface="Arial" charset="0"/>
              </a:rPr>
              <a:t>Bộ phận nào sau</a:t>
            </a:r>
          </a:p>
          <a:p>
            <a:r>
              <a:rPr lang="en-US" sz="3600">
                <a:solidFill>
                  <a:srgbClr val="008000"/>
                </a:solidFill>
                <a:latin typeface="Arial" charset="0"/>
              </a:rPr>
              <a:t> đây dùng để gõ chữ </a:t>
            </a:r>
          </a:p>
          <a:p>
            <a:r>
              <a:rPr lang="en-US" sz="3600">
                <a:solidFill>
                  <a:srgbClr val="008000"/>
                </a:solidFill>
                <a:latin typeface="Arial" charset="0"/>
              </a:rPr>
              <a:t>vào bàn phím?</a:t>
            </a:r>
          </a:p>
        </p:txBody>
      </p:sp>
      <p:sp>
        <p:nvSpPr>
          <p:cNvPr id="19495" name="Rectangle 39"/>
          <p:cNvSpPr>
            <a:spLocks noChangeArrowheads="1"/>
          </p:cNvSpPr>
          <p:nvPr/>
        </p:nvSpPr>
        <p:spPr bwMode="auto">
          <a:xfrm>
            <a:off x="3810000" y="3048000"/>
            <a:ext cx="4800600" cy="1905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3600">
                <a:solidFill>
                  <a:srgbClr val="000099"/>
                </a:solidFill>
                <a:latin typeface="Arial" charset="0"/>
              </a:rPr>
              <a:t> Màn hình</a:t>
            </a:r>
          </a:p>
          <a:p>
            <a:pPr marL="342900" indent="-342900">
              <a:buFontTx/>
              <a:buAutoNum type="alphaUcPeriod"/>
            </a:pPr>
            <a:r>
              <a:rPr lang="en-US" sz="3600">
                <a:solidFill>
                  <a:srgbClr val="000099"/>
                </a:solidFill>
                <a:latin typeface="Arial" charset="0"/>
              </a:rPr>
              <a:t> Chuột máy tính</a:t>
            </a:r>
          </a:p>
          <a:p>
            <a:pPr marL="342900" indent="-342900">
              <a:buFontTx/>
              <a:buAutoNum type="alphaUcPeriod"/>
            </a:pPr>
            <a:r>
              <a:rPr lang="en-US" sz="3600">
                <a:solidFill>
                  <a:srgbClr val="000099"/>
                </a:solidFill>
                <a:latin typeface="Arial" charset="0"/>
              </a:rPr>
              <a:t> Bàn phím</a:t>
            </a:r>
          </a:p>
        </p:txBody>
      </p:sp>
      <p:sp>
        <p:nvSpPr>
          <p:cNvPr id="19496" name="AutoShape 40"/>
          <p:cNvSpPr>
            <a:spLocks noChangeArrowheads="1"/>
          </p:cNvSpPr>
          <p:nvPr/>
        </p:nvSpPr>
        <p:spPr bwMode="auto">
          <a:xfrm>
            <a:off x="3429000" y="304800"/>
            <a:ext cx="5562600" cy="2514600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999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400">
                <a:solidFill>
                  <a:srgbClr val="FF3300"/>
                </a:solidFill>
                <a:latin typeface="Arial" charset="0"/>
              </a:rPr>
              <a:t>Câu 1: </a:t>
            </a:r>
            <a:r>
              <a:rPr lang="en-US" sz="4400">
                <a:solidFill>
                  <a:srgbClr val="008000"/>
                </a:solidFill>
                <a:latin typeface="Arial" charset="0"/>
              </a:rPr>
              <a:t>Máy tính nên </a:t>
            </a:r>
          </a:p>
          <a:p>
            <a:r>
              <a:rPr lang="en-US" sz="4400">
                <a:solidFill>
                  <a:srgbClr val="008000"/>
                </a:solidFill>
                <a:latin typeface="Arial" charset="0"/>
              </a:rPr>
              <a:t>đặt ở vị trí nào sau </a:t>
            </a:r>
          </a:p>
          <a:p>
            <a:r>
              <a:rPr lang="en-US" sz="4400">
                <a:solidFill>
                  <a:srgbClr val="008000"/>
                </a:solidFill>
                <a:latin typeface="Arial" charset="0"/>
              </a:rPr>
              <a:t>đây?</a:t>
            </a:r>
          </a:p>
        </p:txBody>
      </p:sp>
      <p:sp>
        <p:nvSpPr>
          <p:cNvPr id="19497" name="Rectangle 41"/>
          <p:cNvSpPr>
            <a:spLocks noChangeArrowheads="1"/>
          </p:cNvSpPr>
          <p:nvPr/>
        </p:nvSpPr>
        <p:spPr bwMode="auto">
          <a:xfrm>
            <a:off x="3810000" y="2895600"/>
            <a:ext cx="4876800" cy="24384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3200">
                <a:solidFill>
                  <a:srgbClr val="000099"/>
                </a:solidFill>
                <a:latin typeface="Arial" charset="0"/>
              </a:rPr>
              <a:t> Ánh sáng không chiếu </a:t>
            </a:r>
          </a:p>
          <a:p>
            <a:pPr marL="342900" indent="-342900"/>
            <a:r>
              <a:rPr lang="en-US" sz="3200">
                <a:solidFill>
                  <a:srgbClr val="000099"/>
                </a:solidFill>
                <a:latin typeface="Arial" charset="0"/>
              </a:rPr>
              <a:t>    thẳng vào màn hình</a:t>
            </a:r>
          </a:p>
          <a:p>
            <a:pPr marL="342900" indent="-342900"/>
            <a:r>
              <a:rPr lang="en-US" sz="3200">
                <a:solidFill>
                  <a:srgbClr val="000099"/>
                </a:solidFill>
                <a:latin typeface="Arial" charset="0"/>
              </a:rPr>
              <a:t>B. Không chiếu thẳng vào</a:t>
            </a:r>
          </a:p>
          <a:p>
            <a:pPr marL="342900" indent="-342900"/>
            <a:r>
              <a:rPr lang="en-US" sz="3200">
                <a:solidFill>
                  <a:srgbClr val="000099"/>
                </a:solidFill>
                <a:latin typeface="Arial" charset="0"/>
              </a:rPr>
              <a:t>     mắt em</a:t>
            </a:r>
          </a:p>
          <a:p>
            <a:pPr marL="342900" indent="-342900"/>
            <a:r>
              <a:rPr lang="en-US" sz="3200">
                <a:solidFill>
                  <a:srgbClr val="000099"/>
                </a:solidFill>
                <a:latin typeface="Arial" charset="0"/>
              </a:rPr>
              <a:t>C. Cả A và B đều đúng</a:t>
            </a:r>
          </a:p>
        </p:txBody>
      </p:sp>
      <p:pic>
        <p:nvPicPr>
          <p:cNvPr id="19498" name="Picture 42" descr="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1054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99" name="AutoShape 43"/>
          <p:cNvSpPr>
            <a:spLocks noChangeArrowheads="1"/>
          </p:cNvSpPr>
          <p:nvPr/>
        </p:nvSpPr>
        <p:spPr bwMode="auto">
          <a:xfrm>
            <a:off x="3429000" y="304800"/>
            <a:ext cx="5562600" cy="2514600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999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>
                <a:solidFill>
                  <a:srgbClr val="FF3300"/>
                </a:solidFill>
                <a:latin typeface="Arial" charset="0"/>
              </a:rPr>
              <a:t>Câu 5: </a:t>
            </a:r>
            <a:r>
              <a:rPr lang="en-US" sz="3600">
                <a:solidFill>
                  <a:srgbClr val="008000"/>
                </a:solidFill>
                <a:latin typeface="Arial" charset="0"/>
              </a:rPr>
              <a:t>Thường xuyên </a:t>
            </a:r>
          </a:p>
          <a:p>
            <a:r>
              <a:rPr lang="en-US" sz="3600">
                <a:solidFill>
                  <a:srgbClr val="008000"/>
                </a:solidFill>
                <a:latin typeface="Arial" charset="0"/>
              </a:rPr>
              <a:t>nhìn gần vào màn hình </a:t>
            </a:r>
          </a:p>
          <a:p>
            <a:r>
              <a:rPr lang="en-US" sz="3600">
                <a:solidFill>
                  <a:srgbClr val="008000"/>
                </a:solidFill>
                <a:latin typeface="Arial" charset="0"/>
              </a:rPr>
              <a:t>máy tính sẽ bị bệnh gì?</a:t>
            </a:r>
          </a:p>
        </p:txBody>
      </p:sp>
      <p:sp>
        <p:nvSpPr>
          <p:cNvPr id="19500" name="Rectangle 44"/>
          <p:cNvSpPr>
            <a:spLocks noChangeArrowheads="1"/>
          </p:cNvSpPr>
          <p:nvPr/>
        </p:nvSpPr>
        <p:spPr bwMode="auto">
          <a:xfrm>
            <a:off x="3810000" y="3048000"/>
            <a:ext cx="4876800" cy="1905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4000">
                <a:solidFill>
                  <a:srgbClr val="000099"/>
                </a:solidFill>
                <a:latin typeface="Arial" charset="0"/>
              </a:rPr>
              <a:t> Cận thị</a:t>
            </a:r>
          </a:p>
          <a:p>
            <a:pPr marL="342900" indent="-342900"/>
            <a:r>
              <a:rPr lang="en-US" sz="4000">
                <a:solidFill>
                  <a:srgbClr val="000099"/>
                </a:solidFill>
                <a:latin typeface="Arial" charset="0"/>
              </a:rPr>
              <a:t>B. Sổ mũi</a:t>
            </a:r>
          </a:p>
          <a:p>
            <a:pPr marL="342900" indent="-342900"/>
            <a:r>
              <a:rPr lang="en-US" sz="4000">
                <a:solidFill>
                  <a:srgbClr val="000099"/>
                </a:solidFill>
                <a:latin typeface="Arial" charset="0"/>
              </a:rPr>
              <a:t>C. Ho</a:t>
            </a:r>
          </a:p>
        </p:txBody>
      </p:sp>
      <p:sp>
        <p:nvSpPr>
          <p:cNvPr id="19501" name="AutoShape 45"/>
          <p:cNvSpPr>
            <a:spLocks noChangeArrowheads="1"/>
          </p:cNvSpPr>
          <p:nvPr/>
        </p:nvSpPr>
        <p:spPr bwMode="auto">
          <a:xfrm>
            <a:off x="3429000" y="304800"/>
            <a:ext cx="5562600" cy="2514600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999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>
                <a:solidFill>
                  <a:srgbClr val="FF3300"/>
                </a:solidFill>
                <a:latin typeface="Arial" charset="0"/>
              </a:rPr>
              <a:t>Câu 10: </a:t>
            </a:r>
            <a:r>
              <a:rPr lang="en-US" sz="3600">
                <a:solidFill>
                  <a:srgbClr val="008000"/>
                </a:solidFill>
                <a:latin typeface="Arial" charset="0"/>
              </a:rPr>
              <a:t>Khi làm việc trên</a:t>
            </a:r>
          </a:p>
          <a:p>
            <a:r>
              <a:rPr lang="en-US" sz="3600">
                <a:solidFill>
                  <a:srgbClr val="008000"/>
                </a:solidFill>
                <a:latin typeface="Arial" charset="0"/>
              </a:rPr>
              <a:t>máy tính, nếu không ngồi</a:t>
            </a:r>
          </a:p>
          <a:p>
            <a:r>
              <a:rPr lang="en-US" sz="3600">
                <a:solidFill>
                  <a:srgbClr val="008000"/>
                </a:solidFill>
                <a:latin typeface="Arial" charset="0"/>
              </a:rPr>
              <a:t>thẳng với tư thế thoải mái.</a:t>
            </a:r>
          </a:p>
          <a:p>
            <a:r>
              <a:rPr lang="en-US" sz="3600">
                <a:solidFill>
                  <a:srgbClr val="008000"/>
                </a:solidFill>
                <a:latin typeface="Arial" charset="0"/>
              </a:rPr>
              <a:t>Em sẽ bị </a:t>
            </a:r>
          </a:p>
        </p:txBody>
      </p:sp>
      <p:sp>
        <p:nvSpPr>
          <p:cNvPr id="19502" name="Rectangle 46"/>
          <p:cNvSpPr>
            <a:spLocks noChangeArrowheads="1"/>
          </p:cNvSpPr>
          <p:nvPr/>
        </p:nvSpPr>
        <p:spPr bwMode="auto">
          <a:xfrm>
            <a:off x="3810000" y="3048000"/>
            <a:ext cx="4876800" cy="1905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4000">
                <a:solidFill>
                  <a:srgbClr val="000099"/>
                </a:solidFill>
                <a:latin typeface="Arial" charset="0"/>
              </a:rPr>
              <a:t> Đau mắt</a:t>
            </a:r>
          </a:p>
          <a:p>
            <a:pPr marL="342900" indent="-342900"/>
            <a:r>
              <a:rPr lang="en-US" sz="4000">
                <a:solidFill>
                  <a:srgbClr val="000099"/>
                </a:solidFill>
                <a:latin typeface="Arial" charset="0"/>
              </a:rPr>
              <a:t>B. Vẹo cột sống</a:t>
            </a:r>
          </a:p>
          <a:p>
            <a:pPr marL="342900" indent="-342900"/>
            <a:r>
              <a:rPr lang="en-US" sz="4000">
                <a:solidFill>
                  <a:srgbClr val="000099"/>
                </a:solidFill>
                <a:latin typeface="Arial" charset="0"/>
              </a:rPr>
              <a:t>C. Buồn ngủ</a:t>
            </a:r>
          </a:p>
        </p:txBody>
      </p:sp>
      <p:sp>
        <p:nvSpPr>
          <p:cNvPr id="19503" name="AutoShape 47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758825" cy="547688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1021945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1021945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1021945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1021945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1021945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1021945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1021945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1021945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1021945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1021945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4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5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8400000">
                                      <p:cBhvr>
                                        <p:cTn id="6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6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6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7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9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9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9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2000" fill="hold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9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9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20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20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1" dur="5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 nodeType="clickPar">
                      <p:stCondLst>
                        <p:cond delay="0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20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20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1" dur="5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4" dur="5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9462" grpId="0" animBg="1"/>
      <p:bldP spid="19463" grpId="0" animBg="1"/>
      <p:bldP spid="19465" grpId="0" animBg="1"/>
      <p:bldP spid="19466" grpId="0" animBg="1"/>
      <p:bldP spid="19467" grpId="0" animBg="1"/>
      <p:bldP spid="19468" grpId="0" animBg="1"/>
      <p:bldP spid="19469" grpId="0" animBg="1"/>
      <p:bldP spid="19470" grpId="0" animBg="1"/>
      <p:bldP spid="19471" grpId="0" animBg="1"/>
      <p:bldP spid="19472" grpId="0" animBg="1"/>
      <p:bldP spid="19473" grpId="0" animBg="1"/>
      <p:bldP spid="19474" grpId="0" animBg="1"/>
      <p:bldP spid="19486" grpId="0" animBg="1"/>
      <p:bldP spid="19486" grpId="1" animBg="1"/>
      <p:bldP spid="19487" grpId="0" animBg="1"/>
      <p:bldP spid="19487" grpId="1" animBg="1"/>
      <p:bldP spid="19494" grpId="0" animBg="1"/>
      <p:bldP spid="19494" grpId="1" animBg="1"/>
      <p:bldP spid="19495" grpId="0" animBg="1"/>
      <p:bldP spid="19495" grpId="1" animBg="1"/>
      <p:bldP spid="19496" grpId="0" animBg="1"/>
      <p:bldP spid="19496" grpId="1" animBg="1"/>
      <p:bldP spid="19497" grpId="0" animBg="1"/>
      <p:bldP spid="19497" grpId="1" animBg="1"/>
      <p:bldP spid="19499" grpId="0" animBg="1"/>
      <p:bldP spid="19499" grpId="1" animBg="1"/>
      <p:bldP spid="19500" grpId="0" animBg="1"/>
      <p:bldP spid="19500" grpId="1" animBg="1"/>
      <p:bldP spid="19501" grpId="0" animBg="1"/>
      <p:bldP spid="19501" grpId="1" animBg="1"/>
      <p:bldP spid="19502" grpId="0" animBg="1"/>
      <p:bldP spid="1950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3&quot;/&gt;&lt;/object&gt;&lt;object type=&quot;3&quot; unique_id=&quot;10005&quot;&gt;&lt;property id=&quot;20148&quot; value=&quot;5&quot;/&gt;&lt;property id=&quot;20300&quot; value=&quot;Slide 2&quot;/&gt;&lt;property id=&quot;20307&quot; value=&quot;26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760</TotalTime>
  <Words>191</Words>
  <PresentationFormat>On-screen Show (4:3)</PresentationFormat>
  <Paragraphs>61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Tahoma</vt:lpstr>
      <vt:lpstr>Wingdings</vt:lpstr>
      <vt:lpstr>Calibri</vt:lpstr>
      <vt:lpstr>Verdana</vt:lpstr>
      <vt:lpstr>Textured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2004-07-28T02:38:46Z</dcterms:created>
  <dcterms:modified xsi:type="dcterms:W3CDTF">2021-08-01T17:56:11Z</dcterms:modified>
</cp:coreProperties>
</file>