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335" r:id="rId2"/>
    <p:sldId id="256" r:id="rId3"/>
    <p:sldId id="302" r:id="rId4"/>
    <p:sldId id="279" r:id="rId5"/>
    <p:sldId id="276" r:id="rId6"/>
    <p:sldId id="332" r:id="rId7"/>
    <p:sldId id="298" r:id="rId8"/>
    <p:sldId id="331" r:id="rId9"/>
    <p:sldId id="333" r:id="rId10"/>
    <p:sldId id="325" r:id="rId11"/>
    <p:sldId id="313" r:id="rId12"/>
    <p:sldId id="334" r:id="rId13"/>
    <p:sldId id="314" r:id="rId14"/>
    <p:sldId id="330"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02A"/>
    <a:srgbClr val="7192A9"/>
    <a:srgbClr val="EF4B66"/>
    <a:srgbClr val="FBCDCD"/>
    <a:srgbClr val="F7A5A5"/>
    <a:srgbClr val="F37D91"/>
    <a:srgbClr val="F26649"/>
    <a:srgbClr val="F3F6F6"/>
    <a:srgbClr val="D8E5E5"/>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1" autoAdjust="0"/>
    <p:restoredTop sz="94650"/>
  </p:normalViewPr>
  <p:slideViewPr>
    <p:cSldViewPr snapToGrid="0" showGuides="1">
      <p:cViewPr varScale="1">
        <p:scale>
          <a:sx n="109" d="100"/>
          <a:sy n="109" d="100"/>
        </p:scale>
        <p:origin x="70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46996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40540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388508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46801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9/11/2023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3416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905" y="1905"/>
            <a:ext cx="12192000" cy="1083309"/>
            <a:chOff x="0" y="-3"/>
            <a:chExt cx="12192000" cy="1083309"/>
          </a:xfrm>
        </p:grpSpPr>
        <p:sp>
          <p:nvSpPr>
            <p:cNvPr id="28" name="Round Single Corner Rectangle 2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 Single Corner Rectangle 2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217918"/>
            <a:ext cx="10815315" cy="830997"/>
          </a:xfrm>
          <a:prstGeom prst="rect">
            <a:avLst/>
          </a:prstGeom>
          <a:noFill/>
          <a:effectLst/>
        </p:spPr>
        <p:txBody>
          <a:bodyPr wrap="square" rtlCol="0">
            <a:spAutoFit/>
          </a:bodyPr>
          <a:lstStyle/>
          <a:p>
            <a:r>
              <a:rPr lang="en-US" sz="2400" b="1" dirty="0">
                <a:effectLst/>
              </a:rPr>
              <a:t>Work in pairs. Match the ideas (a - h) with parts of an outline (1 - 4) for a paragraph about a video call. </a:t>
            </a:r>
            <a:endParaRPr lang="en-US" sz="2400" dirty="0"/>
          </a:p>
        </p:txBody>
      </p:sp>
      <p:sp>
        <p:nvSpPr>
          <p:cNvPr id="16" name="Rounded Rectangle 15"/>
          <p:cNvSpPr/>
          <p:nvPr/>
        </p:nvSpPr>
        <p:spPr>
          <a:xfrm>
            <a:off x="576198" y="12446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420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4" name="TextBox 3">
            <a:extLst>
              <a:ext uri="{FF2B5EF4-FFF2-40B4-BE49-F238E27FC236}">
                <a16:creationId xmlns:a16="http://schemas.microsoft.com/office/drawing/2014/main" id="{C0600AE2-FEEE-867E-752F-4E96776912D0}"/>
              </a:ext>
            </a:extLst>
          </p:cNvPr>
          <p:cNvSpPr txBox="1"/>
          <p:nvPr/>
        </p:nvSpPr>
        <p:spPr>
          <a:xfrm>
            <a:off x="6483383" y="2181619"/>
            <a:ext cx="6036863" cy="3539430"/>
          </a:xfrm>
          <a:prstGeom prst="rect">
            <a:avLst/>
          </a:prstGeom>
          <a:noFill/>
          <a:ln w="28575">
            <a:noFill/>
          </a:ln>
        </p:spPr>
        <p:txBody>
          <a:bodyPr wrap="square">
            <a:spAutoFit/>
          </a:bodyPr>
          <a:lstStyle/>
          <a:p>
            <a:pPr>
              <a:buClr>
                <a:srgbClr val="C00000"/>
              </a:buClr>
            </a:pPr>
            <a:r>
              <a:rPr lang="en-US" sz="3200" b="1" smtClean="0">
                <a:solidFill>
                  <a:srgbClr val="E0702A"/>
                </a:solidFill>
                <a:effectLst/>
              </a:rPr>
              <a:t>1. </a:t>
            </a:r>
            <a:r>
              <a:rPr lang="en-US" sz="3200" smtClean="0">
                <a:effectLst/>
              </a:rPr>
              <a:t>What </a:t>
            </a:r>
            <a:r>
              <a:rPr lang="en-US" sz="3200" dirty="0">
                <a:effectLst/>
              </a:rPr>
              <a:t>is </a:t>
            </a:r>
            <a:r>
              <a:rPr lang="en-US" sz="3200">
                <a:effectLst/>
              </a:rPr>
              <a:t>it</a:t>
            </a:r>
            <a:r>
              <a:rPr lang="en-US" sz="3200" smtClean="0">
                <a:effectLst/>
              </a:rPr>
              <a:t>?</a:t>
            </a:r>
          </a:p>
          <a:p>
            <a:pPr>
              <a:buClr>
                <a:srgbClr val="C00000"/>
              </a:buClr>
            </a:pPr>
            <a:r>
              <a:rPr lang="en-US" sz="3200" smtClean="0">
                <a:effectLst/>
              </a:rPr>
              <a:t>  </a:t>
            </a:r>
            <a:endParaRPr lang="en-US" sz="3200" dirty="0">
              <a:effectLst/>
            </a:endParaRPr>
          </a:p>
          <a:p>
            <a:pPr>
              <a:buClr>
                <a:srgbClr val="C00000"/>
              </a:buClr>
            </a:pPr>
            <a:r>
              <a:rPr lang="en-US" sz="3200" b="1" smtClean="0">
                <a:solidFill>
                  <a:srgbClr val="E0702A"/>
                </a:solidFill>
                <a:effectLst/>
              </a:rPr>
              <a:t>2. </a:t>
            </a:r>
            <a:r>
              <a:rPr lang="en-US" sz="3200" smtClean="0">
                <a:effectLst/>
              </a:rPr>
              <a:t>What </a:t>
            </a:r>
            <a:r>
              <a:rPr lang="en-US" sz="3200" dirty="0">
                <a:effectLst/>
              </a:rPr>
              <a:t>are its </a:t>
            </a:r>
            <a:r>
              <a:rPr lang="en-US" sz="3200">
                <a:effectLst/>
              </a:rPr>
              <a:t>advantages</a:t>
            </a:r>
            <a:r>
              <a:rPr lang="en-US" sz="3200" smtClean="0">
                <a:effectLst/>
              </a:rPr>
              <a:t>?</a:t>
            </a:r>
          </a:p>
          <a:p>
            <a:pPr>
              <a:buClr>
                <a:srgbClr val="C00000"/>
              </a:buClr>
            </a:pPr>
            <a:r>
              <a:rPr lang="en-US" sz="3200" smtClean="0">
                <a:effectLst/>
              </a:rPr>
              <a:t> </a:t>
            </a:r>
          </a:p>
          <a:p>
            <a:pPr>
              <a:buClr>
                <a:srgbClr val="C00000"/>
              </a:buClr>
            </a:pPr>
            <a:r>
              <a:rPr lang="en-US" sz="3200" b="1" smtClean="0">
                <a:solidFill>
                  <a:srgbClr val="E0702A"/>
                </a:solidFill>
              </a:rPr>
              <a:t>3. </a:t>
            </a:r>
            <a:r>
              <a:rPr lang="en-US" sz="3200" smtClean="0">
                <a:effectLst/>
              </a:rPr>
              <a:t>What </a:t>
            </a:r>
            <a:r>
              <a:rPr lang="en-US" sz="3200" dirty="0">
                <a:effectLst/>
              </a:rPr>
              <a:t>are its disadvantages</a:t>
            </a:r>
            <a:r>
              <a:rPr lang="en-US" sz="3200">
                <a:effectLst/>
              </a:rPr>
              <a:t>? </a:t>
            </a:r>
            <a:endParaRPr lang="en-US" sz="3200" smtClean="0">
              <a:effectLst/>
            </a:endParaRPr>
          </a:p>
          <a:p>
            <a:pPr>
              <a:buClr>
                <a:srgbClr val="C00000"/>
              </a:buClr>
            </a:pPr>
            <a:endParaRPr lang="en-US" sz="3200" smtClean="0">
              <a:effectLst/>
            </a:endParaRPr>
          </a:p>
          <a:p>
            <a:pPr>
              <a:buClr>
                <a:srgbClr val="C00000"/>
              </a:buClr>
            </a:pPr>
            <a:r>
              <a:rPr lang="en-US" sz="3200" b="1" smtClean="0">
                <a:solidFill>
                  <a:srgbClr val="E0702A"/>
                </a:solidFill>
              </a:rPr>
              <a:t>4. </a:t>
            </a:r>
            <a:r>
              <a:rPr lang="en-US" sz="3200" smtClean="0">
                <a:effectLst/>
              </a:rPr>
              <a:t>Will </a:t>
            </a:r>
            <a:r>
              <a:rPr lang="en-US" sz="3200" dirty="0">
                <a:effectLst/>
              </a:rPr>
              <a:t>people use it in the future? </a:t>
            </a:r>
          </a:p>
        </p:txBody>
      </p:sp>
      <p:sp>
        <p:nvSpPr>
          <p:cNvPr id="5" name="TextBox 4">
            <a:extLst>
              <a:ext uri="{FF2B5EF4-FFF2-40B4-BE49-F238E27FC236}">
                <a16:creationId xmlns:a16="http://schemas.microsoft.com/office/drawing/2014/main" id="{56B3C53A-2821-4886-9031-58A317227D05}"/>
              </a:ext>
            </a:extLst>
          </p:cNvPr>
          <p:cNvSpPr txBox="1"/>
          <p:nvPr/>
        </p:nvSpPr>
        <p:spPr>
          <a:xfrm>
            <a:off x="176551" y="2018474"/>
            <a:ext cx="6218946" cy="4524315"/>
          </a:xfrm>
          <a:prstGeom prst="rect">
            <a:avLst/>
          </a:prstGeom>
          <a:noFill/>
          <a:ln w="28575">
            <a:solidFill>
              <a:schemeClr val="accent4"/>
            </a:solidFill>
          </a:ln>
        </p:spPr>
        <p:txBody>
          <a:bodyPr wrap="square">
            <a:spAutoFit/>
          </a:bodyPr>
          <a:lstStyle/>
          <a:p>
            <a:pPr marL="457200" indent="-457200">
              <a:buClr>
                <a:srgbClr val="C00000"/>
              </a:buClr>
              <a:buFont typeface="+mj-lt"/>
              <a:buAutoNum type="alphaLcPeriod"/>
            </a:pPr>
            <a:r>
              <a:rPr lang="en-US" sz="2400" dirty="0"/>
              <a:t>a phone call using Internet connection </a:t>
            </a:r>
          </a:p>
          <a:p>
            <a:pPr marL="457200" indent="-457200">
              <a:buClr>
                <a:srgbClr val="C00000"/>
              </a:buClr>
              <a:buFont typeface="+mj-lt"/>
              <a:buAutoNum type="alphaLcPeriod"/>
            </a:pPr>
            <a:r>
              <a:rPr lang="en-US" sz="2400" dirty="0"/>
              <a:t>needs a high-speed Internet access </a:t>
            </a:r>
          </a:p>
          <a:p>
            <a:pPr marL="457200" indent="-457200">
              <a:buClr>
                <a:srgbClr val="C00000"/>
              </a:buClr>
              <a:buFont typeface="+mj-lt"/>
              <a:buAutoNum type="alphaLcPeriod"/>
            </a:pPr>
            <a:r>
              <a:rPr lang="en-US" sz="2400" dirty="0"/>
              <a:t>saves time because people needn’t travel to meet </a:t>
            </a:r>
          </a:p>
          <a:p>
            <a:pPr marL="457200" indent="-457200">
              <a:buClr>
                <a:srgbClr val="C00000"/>
              </a:buClr>
              <a:buFont typeface="+mj-lt"/>
              <a:buAutoNum type="alphaLcPeriod"/>
            </a:pPr>
            <a:r>
              <a:rPr lang="en-US" sz="2400" dirty="0"/>
              <a:t>transmits live images of the speakers with a webcam or camera on smart devices </a:t>
            </a:r>
          </a:p>
          <a:p>
            <a:pPr marL="457200" indent="-457200">
              <a:buClr>
                <a:srgbClr val="C00000"/>
              </a:buClr>
              <a:buFont typeface="+mj-lt"/>
              <a:buAutoNum type="alphaLcPeriod"/>
            </a:pPr>
            <a:r>
              <a:rPr lang="en-US" sz="2400" dirty="0"/>
              <a:t>may spend too much time chatting with each other </a:t>
            </a:r>
          </a:p>
          <a:p>
            <a:pPr marL="457200" indent="-457200">
              <a:buClr>
                <a:srgbClr val="C00000"/>
              </a:buClr>
              <a:buFont typeface="+mj-lt"/>
              <a:buAutoNum type="alphaLcPeriod"/>
            </a:pPr>
            <a:r>
              <a:rPr lang="en-US" sz="2400" dirty="0"/>
              <a:t>can be useful for family members and business partners </a:t>
            </a:r>
          </a:p>
          <a:p>
            <a:pPr marL="457200" indent="-457200">
              <a:buClr>
                <a:srgbClr val="C00000"/>
              </a:buClr>
              <a:buFont typeface="+mj-lt"/>
              <a:buAutoNum type="alphaLcPeriod"/>
            </a:pPr>
            <a:r>
              <a:rPr lang="en-US" sz="2400" dirty="0"/>
              <a:t>will still be a common tool of communication </a:t>
            </a:r>
          </a:p>
          <a:p>
            <a:pPr marL="457200" indent="-457200">
              <a:buClr>
                <a:srgbClr val="C00000"/>
              </a:buClr>
              <a:buFont typeface="+mj-lt"/>
              <a:buAutoNum type="alphaLcPeriod"/>
            </a:pPr>
            <a:r>
              <a:rPr lang="en-US" sz="2400" dirty="0"/>
              <a:t>can see and hear each other in real time </a:t>
            </a:r>
          </a:p>
        </p:txBody>
      </p:sp>
      <p:sp>
        <p:nvSpPr>
          <p:cNvPr id="2" name="TextBox 1">
            <a:extLst>
              <a:ext uri="{FF2B5EF4-FFF2-40B4-BE49-F238E27FC236}">
                <a16:creationId xmlns:a16="http://schemas.microsoft.com/office/drawing/2014/main" id="{2E94D1B8-9868-34EA-A35C-40FFF5024B61}"/>
              </a:ext>
            </a:extLst>
          </p:cNvPr>
          <p:cNvSpPr txBox="1"/>
          <p:nvPr/>
        </p:nvSpPr>
        <p:spPr>
          <a:xfrm>
            <a:off x="6946423" y="2630239"/>
            <a:ext cx="843501" cy="615553"/>
          </a:xfrm>
          <a:prstGeom prst="rect">
            <a:avLst/>
          </a:prstGeom>
          <a:noFill/>
        </p:spPr>
        <p:txBody>
          <a:bodyPr wrap="none" rtlCol="0">
            <a:spAutoFit/>
          </a:bodyPr>
          <a:lstStyle/>
          <a:p>
            <a:r>
              <a:rPr lang="en-VN" sz="3400" b="1" dirty="0">
                <a:solidFill>
                  <a:srgbClr val="00B0F0"/>
                </a:solidFill>
              </a:rPr>
              <a:t>a, d</a:t>
            </a:r>
          </a:p>
        </p:txBody>
      </p:sp>
      <p:sp>
        <p:nvSpPr>
          <p:cNvPr id="6" name="TextBox 5">
            <a:extLst>
              <a:ext uri="{FF2B5EF4-FFF2-40B4-BE49-F238E27FC236}">
                <a16:creationId xmlns:a16="http://schemas.microsoft.com/office/drawing/2014/main" id="{6811C686-106A-1959-9061-A629AB2778BE}"/>
              </a:ext>
            </a:extLst>
          </p:cNvPr>
          <p:cNvSpPr txBox="1"/>
          <p:nvPr/>
        </p:nvSpPr>
        <p:spPr>
          <a:xfrm>
            <a:off x="6944549" y="3622455"/>
            <a:ext cx="1159292" cy="615553"/>
          </a:xfrm>
          <a:prstGeom prst="rect">
            <a:avLst/>
          </a:prstGeom>
          <a:noFill/>
        </p:spPr>
        <p:txBody>
          <a:bodyPr wrap="none" rtlCol="0">
            <a:spAutoFit/>
          </a:bodyPr>
          <a:lstStyle/>
          <a:p>
            <a:r>
              <a:rPr lang="en-VN" sz="3400" b="1" dirty="0">
                <a:solidFill>
                  <a:srgbClr val="00B0F0"/>
                </a:solidFill>
              </a:rPr>
              <a:t>c</a:t>
            </a:r>
            <a:r>
              <a:rPr lang="en-VN" sz="3400" b="1">
                <a:solidFill>
                  <a:srgbClr val="00B0F0"/>
                </a:solidFill>
              </a:rPr>
              <a:t>, </a:t>
            </a:r>
            <a:r>
              <a:rPr lang="en-VN" sz="3400" b="1" smtClean="0">
                <a:solidFill>
                  <a:srgbClr val="00B0F0"/>
                </a:solidFill>
              </a:rPr>
              <a:t>f </a:t>
            </a:r>
            <a:r>
              <a:rPr lang="en-VN" sz="3400" b="1" dirty="0">
                <a:solidFill>
                  <a:srgbClr val="00B0F0"/>
                </a:solidFill>
              </a:rPr>
              <a:t>,h</a:t>
            </a:r>
          </a:p>
        </p:txBody>
      </p:sp>
      <p:sp>
        <p:nvSpPr>
          <p:cNvPr id="7" name="TextBox 6">
            <a:extLst>
              <a:ext uri="{FF2B5EF4-FFF2-40B4-BE49-F238E27FC236}">
                <a16:creationId xmlns:a16="http://schemas.microsoft.com/office/drawing/2014/main" id="{456F6B16-D3B6-DDEF-C81C-E51D2399BE9E}"/>
              </a:ext>
            </a:extLst>
          </p:cNvPr>
          <p:cNvSpPr txBox="1"/>
          <p:nvPr/>
        </p:nvSpPr>
        <p:spPr>
          <a:xfrm>
            <a:off x="6941615" y="4614671"/>
            <a:ext cx="848309" cy="615553"/>
          </a:xfrm>
          <a:prstGeom prst="rect">
            <a:avLst/>
          </a:prstGeom>
          <a:noFill/>
        </p:spPr>
        <p:txBody>
          <a:bodyPr wrap="none" rtlCol="0">
            <a:spAutoFit/>
          </a:bodyPr>
          <a:lstStyle/>
          <a:p>
            <a:r>
              <a:rPr lang="en-VN" sz="3400" b="1" dirty="0">
                <a:solidFill>
                  <a:srgbClr val="00B0F0"/>
                </a:solidFill>
              </a:rPr>
              <a:t>b, e</a:t>
            </a:r>
          </a:p>
        </p:txBody>
      </p:sp>
      <p:sp>
        <p:nvSpPr>
          <p:cNvPr id="8" name="TextBox 7">
            <a:extLst>
              <a:ext uri="{FF2B5EF4-FFF2-40B4-BE49-F238E27FC236}">
                <a16:creationId xmlns:a16="http://schemas.microsoft.com/office/drawing/2014/main" id="{3EF872A3-2241-D7EC-9EEF-9656A7672425}"/>
              </a:ext>
            </a:extLst>
          </p:cNvPr>
          <p:cNvSpPr txBox="1"/>
          <p:nvPr/>
        </p:nvSpPr>
        <p:spPr>
          <a:xfrm>
            <a:off x="6941615" y="5482159"/>
            <a:ext cx="391454" cy="615553"/>
          </a:xfrm>
          <a:prstGeom prst="rect">
            <a:avLst/>
          </a:prstGeom>
          <a:noFill/>
        </p:spPr>
        <p:txBody>
          <a:bodyPr wrap="none" rtlCol="0">
            <a:spAutoFit/>
          </a:bodyPr>
          <a:lstStyle/>
          <a:p>
            <a:r>
              <a:rPr lang="en-VN" sz="3400" b="1" dirty="0">
                <a:solidFill>
                  <a:srgbClr val="00B0F0"/>
                </a:solidFill>
              </a:rPr>
              <a:t>g</a:t>
            </a: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231" y="0"/>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56758" y="1200322"/>
            <a:ext cx="10815315" cy="954107"/>
          </a:xfrm>
          <a:prstGeom prst="rect">
            <a:avLst/>
          </a:prstGeom>
          <a:noFill/>
          <a:effectLst/>
        </p:spPr>
        <p:txBody>
          <a:bodyPr wrap="square" rtlCol="0">
            <a:spAutoFit/>
          </a:bodyPr>
          <a:lstStyle/>
          <a:p>
            <a:r>
              <a:rPr lang="en-US" sz="2800" b="1" dirty="0">
                <a:effectLst/>
                <a:latin typeface="ChronicaPro"/>
              </a:rPr>
              <a:t>Write a paragraph (80 – 100 words) to describe a way of modern communication. You can use the ideas in </a:t>
            </a:r>
            <a:r>
              <a:rPr lang="en-US" sz="2800" b="1" dirty="0">
                <a:solidFill>
                  <a:srgbClr val="FF7F00"/>
                </a:solidFill>
                <a:effectLst/>
                <a:latin typeface="ChronicaPro"/>
              </a:rPr>
              <a:t>4 </a:t>
            </a:r>
            <a:r>
              <a:rPr lang="en-US" sz="2800" b="1" dirty="0">
                <a:effectLst/>
                <a:latin typeface="ChronicaPro"/>
              </a:rPr>
              <a:t>or your own ideas. </a:t>
            </a:r>
            <a:endParaRPr lang="en-US" sz="2800" dirty="0"/>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pic>
        <p:nvPicPr>
          <p:cNvPr id="2050" name="Picture 2" descr="Pobble">
            <a:extLst>
              <a:ext uri="{FF2B5EF4-FFF2-40B4-BE49-F238E27FC236}">
                <a16:creationId xmlns:a16="http://schemas.microsoft.com/office/drawing/2014/main" id="{BD302B2B-477E-4870-B38B-843FC0BAD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415" y="2673181"/>
            <a:ext cx="6134209" cy="397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16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231" y="0"/>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142349"/>
            <a:ext cx="9964335" cy="954107"/>
          </a:xfrm>
          <a:prstGeom prst="rect">
            <a:avLst/>
          </a:prstGeom>
          <a:noFill/>
          <a:effectLst/>
        </p:spPr>
        <p:txBody>
          <a:bodyPr wrap="square" rtlCol="0">
            <a:spAutoFit/>
          </a:bodyPr>
          <a:lstStyle/>
          <a:p>
            <a:r>
              <a:rPr lang="en-US" sz="2800" b="1" dirty="0">
                <a:effectLst/>
              </a:rPr>
              <a:t>Write a paragraph (80 – 100 words) to describe a way of modern communication. You can use the ideas in </a:t>
            </a:r>
            <a:r>
              <a:rPr lang="en-US" sz="2800" b="1" dirty="0">
                <a:solidFill>
                  <a:srgbClr val="FF7F00"/>
                </a:solidFill>
                <a:effectLst/>
              </a:rPr>
              <a:t>4 </a:t>
            </a:r>
            <a:r>
              <a:rPr lang="en-US" sz="2800" b="1" dirty="0">
                <a:effectLst/>
              </a:rPr>
              <a:t>or your own ideas. </a:t>
            </a:r>
            <a:endParaRPr lang="en-US" sz="2800" dirty="0"/>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3" name="TextBox 2">
            <a:extLst>
              <a:ext uri="{FF2B5EF4-FFF2-40B4-BE49-F238E27FC236}">
                <a16:creationId xmlns:a16="http://schemas.microsoft.com/office/drawing/2014/main" id="{8EE46610-6EB8-1698-9DEE-1192A7E780B2}"/>
              </a:ext>
            </a:extLst>
          </p:cNvPr>
          <p:cNvSpPr txBox="1"/>
          <p:nvPr/>
        </p:nvSpPr>
        <p:spPr>
          <a:xfrm>
            <a:off x="269118" y="2103879"/>
            <a:ext cx="11639302" cy="4678204"/>
          </a:xfrm>
          <a:prstGeom prst="rect">
            <a:avLst/>
          </a:prstGeom>
          <a:noFill/>
        </p:spPr>
        <p:txBody>
          <a:bodyPr wrap="square">
            <a:spAutoFit/>
          </a:bodyPr>
          <a:lstStyle/>
          <a:p>
            <a:pPr rtl="0">
              <a:spcBef>
                <a:spcPts val="0"/>
              </a:spcBef>
              <a:spcAft>
                <a:spcPts val="0"/>
              </a:spcAft>
            </a:pPr>
            <a:r>
              <a:rPr lang="en-US" sz="2800" b="1" i="1" u="none" strike="noStrike" dirty="0">
                <a:solidFill>
                  <a:srgbClr val="00B0F0"/>
                </a:solidFill>
                <a:effectLst/>
              </a:rPr>
              <a:t>Suggested answer:</a:t>
            </a:r>
            <a:endParaRPr lang="en-US" sz="2800" b="0" i="1" dirty="0">
              <a:solidFill>
                <a:srgbClr val="00B0F0"/>
              </a:solidFill>
              <a:effectLst/>
            </a:endParaRPr>
          </a:p>
          <a:p>
            <a:pPr rtl="0">
              <a:spcBef>
                <a:spcPts val="0"/>
              </a:spcBef>
              <a:spcAft>
                <a:spcPts val="0"/>
              </a:spcAft>
            </a:pPr>
            <a:r>
              <a:rPr lang="en-US" sz="3000" b="0" i="0" u="none" strike="noStrike" dirty="0">
                <a:solidFill>
                  <a:srgbClr val="000000"/>
                </a:solidFill>
                <a:effectLst/>
              </a:rPr>
              <a:t>Making a video call is a modern way of communication. A video call is a phone call via the Internet. It transmits live images of the speakers with a webcam or camera on smart devices. Video calls are time-saving because people do not need to travel to meet and still see and hear each other in real time. They help both family members and business partners keep contact with each other regardless of geographic distances. However, video calls require high-speed Internet access, so not all the time people can make one. I believe that when the Internet becomes better in the future, video calls will be an even more common tool of communication.</a:t>
            </a:r>
            <a:endParaRPr lang="en-US" sz="3000" b="0" dirty="0">
              <a:effectLst/>
            </a:endParaRPr>
          </a:p>
        </p:txBody>
      </p:sp>
    </p:spTree>
    <p:extLst>
      <p:ext uri="{BB962C8B-B14F-4D97-AF65-F5344CB8AC3E}">
        <p14:creationId xmlns:p14="http://schemas.microsoft.com/office/powerpoint/2010/main" val="566619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265496"/>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569327"/>
            <a:ext cx="11249662" cy="2499467"/>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Listen to an announcement for an exhibition</a:t>
            </a:r>
          </a:p>
          <a:p>
            <a:pPr marL="457200" indent="-457200">
              <a:lnSpc>
                <a:spcPct val="150000"/>
              </a:lnSpc>
              <a:buFont typeface="Wingdings" panose="05000000000000000000" pitchFamily="2" charset="2"/>
              <a:buChar char="ü"/>
            </a:pPr>
            <a:r>
              <a:rPr lang="en-US" sz="3600" dirty="0"/>
              <a:t>Write a paragraph to describe a way of communication</a:t>
            </a: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94043" y="1255797"/>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218391"/>
            <a:ext cx="9343306" cy="1668470"/>
          </a:xfrm>
          <a:prstGeom prst="rect">
            <a:avLst/>
          </a:prstGeom>
          <a:noFill/>
        </p:spPr>
        <p:txBody>
          <a:bodyPr wrap="square" rtlCol="0">
            <a:spAutoFit/>
          </a:bodyPr>
          <a:lstStyle/>
          <a:p>
            <a:pPr>
              <a:lnSpc>
                <a:spcPct val="150000"/>
              </a:lnSpc>
            </a:pPr>
            <a:r>
              <a:rPr lang="en-US" sz="3600" dirty="0"/>
              <a:t>- Rewrite the email on the notebook.</a:t>
            </a:r>
          </a:p>
          <a:p>
            <a:pPr>
              <a:lnSpc>
                <a:spcPct val="150000"/>
              </a:lnSpc>
            </a:pPr>
            <a:r>
              <a:rPr lang="en-US" sz="3600" dirty="0"/>
              <a:t>- Prepare for Lesson 7 – Looking back &amp; Project.</a:t>
            </a: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058318" y="3760990"/>
            <a:ext cx="4249429" cy="2965261"/>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dirty="0">
                <a:latin typeface="Calibri" panose="020F0502020204030204" pitchFamily="34" charset="0"/>
              </a:rPr>
              <a:t>Website: </a:t>
            </a:r>
            <a:r>
              <a:rPr lang="en-GB" b="1" i="1" dirty="0" err="1">
                <a:latin typeface="Calibri" panose="020F0502020204030204" pitchFamily="34" charset="0"/>
              </a:rPr>
              <a:t>hoclieu.vn</a:t>
            </a:r>
            <a:endParaRPr lang="en-GB" dirty="0"/>
          </a:p>
          <a:p>
            <a:pPr algn="ctr"/>
            <a:r>
              <a:rPr lang="en-GB" b="1" dirty="0" err="1">
                <a:latin typeface="Calibri" panose="020F0502020204030204" pitchFamily="34" charset="0"/>
              </a:rPr>
              <a:t>Fanpage</a:t>
            </a:r>
            <a:r>
              <a:rPr lang="en-GB" b="1" dirty="0">
                <a:latin typeface="Calibri" panose="020F0502020204030204" pitchFamily="34" charset="0"/>
              </a:rPr>
              <a:t>: </a:t>
            </a:r>
            <a:r>
              <a:rPr lang="en-GB" b="1" i="1" dirty="0" err="1">
                <a:latin typeface="Calibri" panose="020F0502020204030204" pitchFamily="34" charset="0"/>
              </a:rPr>
              <a:t>facebook.com</a:t>
            </a:r>
            <a:r>
              <a:rPr lang="en-GB" b="1" i="1" dirty="0">
                <a:latin typeface="Calibri" panose="020F0502020204030204" pitchFamily="34" charset="0"/>
              </a:rPr>
              <a:t>/</a:t>
            </a:r>
            <a:r>
              <a:rPr lang="en-GB" b="1" i="1" dirty="0" err="1">
                <a:latin typeface="Calibri" panose="020F0502020204030204" pitchFamily="34" charset="0"/>
              </a:rPr>
              <a:t>tienganhglobalsuccess.vn</a:t>
            </a:r>
            <a:r>
              <a:rPr lang="en-GB" b="1" i="1" dirty="0">
                <a:latin typeface="Calibri" panose="020F0502020204030204" pitchFamily="34" charset="0"/>
              </a:rPr>
              <a:t>/</a:t>
            </a:r>
            <a:endParaRPr lang="en-GB"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7" y="1726624"/>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0051" y="1558228"/>
            <a:ext cx="964452" cy="916490"/>
          </a:xfrm>
          <a:prstGeom prst="rect">
            <a:avLst/>
          </a:prstGeom>
        </p:spPr>
      </p:pic>
      <p:sp>
        <p:nvSpPr>
          <p:cNvPr id="36" name="TextBox 35"/>
          <p:cNvSpPr txBox="1"/>
          <p:nvPr/>
        </p:nvSpPr>
        <p:spPr>
          <a:xfrm>
            <a:off x="4294503" y="1839389"/>
            <a:ext cx="3226438" cy="523220"/>
          </a:xfrm>
          <a:prstGeom prst="rect">
            <a:avLst/>
          </a:prstGeom>
          <a:noFill/>
        </p:spPr>
        <p:txBody>
          <a:bodyPr wrap="square" rtlCol="0">
            <a:spAutoFit/>
          </a:bodyPr>
          <a:lstStyle/>
          <a:p>
            <a:r>
              <a:rPr lang="en-US" sz="2800" b="1" dirty="0">
                <a:solidFill>
                  <a:schemeClr val="bg1"/>
                </a:solidFill>
              </a:rPr>
              <a:t>LESSON 6: SKILLS 2</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0" y="88279"/>
            <a:ext cx="8871569" cy="707886"/>
          </a:xfrm>
          <a:prstGeom prst="rect">
            <a:avLst/>
          </a:prstGeom>
          <a:noFill/>
        </p:spPr>
        <p:txBody>
          <a:bodyPr wrap="square" rtlCol="0">
            <a:spAutoFit/>
          </a:bodyPr>
          <a:lstStyle/>
          <a:p>
            <a:r>
              <a:rPr lang="en-US" sz="4000" b="1" dirty="0">
                <a:solidFill>
                  <a:schemeClr val="bg1"/>
                </a:solidFill>
                <a:latin typeface="Myriad Pro" pitchFamily="34" charset="0"/>
              </a:rPr>
              <a:t>COMMUNICATION IN THE FUTURE</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197843" y="109060"/>
            <a:ext cx="801657" cy="707886"/>
          </a:xfrm>
          <a:prstGeom prst="rect">
            <a:avLst/>
          </a:prstGeom>
          <a:noFill/>
        </p:spPr>
        <p:txBody>
          <a:bodyPr wrap="square" rtlCol="0">
            <a:spAutoFit/>
          </a:bodyPr>
          <a:lstStyle/>
          <a:p>
            <a:pPr algn="ctr"/>
            <a:r>
              <a:rPr lang="en-US" sz="4000" b="1" dirty="0">
                <a:solidFill>
                  <a:schemeClr val="bg1"/>
                </a:solidFill>
                <a:latin typeface="Myriad Pro" pitchFamily="34" charset="0"/>
              </a:rPr>
              <a:t>10</a:t>
            </a:r>
          </a:p>
        </p:txBody>
      </p:sp>
      <p:pic>
        <p:nvPicPr>
          <p:cNvPr id="4098" name="Picture 2" descr="Modes of Communication: Types, Meaning and Examples | Leverage Edu">
            <a:extLst>
              <a:ext uri="{FF2B5EF4-FFF2-40B4-BE49-F238E27FC236}">
                <a16:creationId xmlns:a16="http://schemas.microsoft.com/office/drawing/2014/main" id="{06C9D86E-BB8C-228E-1AB2-0419DB9FE9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0755" y="2711974"/>
            <a:ext cx="5847929" cy="365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8" name="Rounded Rectangle 17"/>
          <p:cNvSpPr/>
          <p:nvPr/>
        </p:nvSpPr>
        <p:spPr>
          <a:xfrm>
            <a:off x="2896286" y="2779740"/>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LISTENING</a:t>
            </a:r>
            <a:endParaRPr lang="en-GB" b="1" dirty="0">
              <a:solidFill>
                <a:schemeClr val="tx1"/>
              </a:solidFill>
            </a:endParaRPr>
          </a:p>
        </p:txBody>
      </p:sp>
      <p:sp>
        <p:nvSpPr>
          <p:cNvPr id="19" name="Rounded Rectangle 18"/>
          <p:cNvSpPr/>
          <p:nvPr/>
        </p:nvSpPr>
        <p:spPr>
          <a:xfrm>
            <a:off x="669161" y="4290119"/>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WRITING</a:t>
            </a:r>
            <a:endParaRPr lang="en-GB" b="1" dirty="0">
              <a:solidFill>
                <a:schemeClr val="tx1"/>
              </a:solidFill>
            </a:endParaRPr>
          </a:p>
        </p:txBody>
      </p:sp>
      <p:sp>
        <p:nvSpPr>
          <p:cNvPr id="20" name="Rectangle 19"/>
          <p:cNvSpPr/>
          <p:nvPr/>
        </p:nvSpPr>
        <p:spPr>
          <a:xfrm>
            <a:off x="5588839" y="1234448"/>
            <a:ext cx="6043180" cy="529437"/>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Game: Hot seat</a:t>
            </a:r>
          </a:p>
        </p:txBody>
      </p:sp>
      <p:sp>
        <p:nvSpPr>
          <p:cNvPr id="22" name="Rectangle 21"/>
          <p:cNvSpPr/>
          <p:nvPr/>
        </p:nvSpPr>
        <p:spPr>
          <a:xfrm>
            <a:off x="5580308" y="2007406"/>
            <a:ext cx="6043180" cy="162158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cs typeface="Calibri" panose="020F0502020204030204" pitchFamily="34" charset="0"/>
              </a:rPr>
              <a:t>Task 1: Look at the pictures. Complete the word / phrase for each picture. </a:t>
            </a:r>
            <a:endParaRPr lang="vi-VN" dirty="0">
              <a:solidFill>
                <a:schemeClr val="tx1"/>
              </a:solidFill>
              <a:latin typeface="Calibri" panose="020F0502020204030204" pitchFamily="34" charset="0"/>
              <a:cs typeface="Calibri" panose="020F0502020204030204" pitchFamily="34" charset="0"/>
            </a:endParaRPr>
          </a:p>
          <a:p>
            <a:r>
              <a:rPr lang="vi-VN" dirty="0">
                <a:solidFill>
                  <a:schemeClr val="tx1"/>
                </a:solidFill>
                <a:latin typeface="Calibri" panose="020F0502020204030204" pitchFamily="34" charset="0"/>
                <a:cs typeface="Calibri" panose="020F0502020204030204" pitchFamily="34" charset="0"/>
              </a:rPr>
              <a:t>Task 2: </a:t>
            </a:r>
            <a:r>
              <a:rPr lang="en-US" dirty="0">
                <a:solidFill>
                  <a:schemeClr val="tx1"/>
                </a:solidFill>
                <a:latin typeface="Calibri" panose="020F0502020204030204" pitchFamily="34" charset="0"/>
                <a:cs typeface="Calibri" panose="020F0502020204030204" pitchFamily="34" charset="0"/>
              </a:rPr>
              <a:t>Listen to an announcement about an exhibition. Complete each gap in the agenda with ONE word or a number.</a:t>
            </a:r>
          </a:p>
          <a:p>
            <a:r>
              <a:rPr lang="en-US" dirty="0">
                <a:solidFill>
                  <a:schemeClr val="tx1"/>
                </a:solidFill>
                <a:latin typeface="Calibri" panose="020F0502020204030204" pitchFamily="34" charset="0"/>
                <a:cs typeface="Calibri" panose="020F0502020204030204" pitchFamily="34" charset="0"/>
              </a:rPr>
              <a:t>Task 3: Listen again. Circle the correct answer A, B, or C. </a:t>
            </a:r>
          </a:p>
        </p:txBody>
      </p:sp>
      <p:sp>
        <p:nvSpPr>
          <p:cNvPr id="23" name="Rectangle 22"/>
          <p:cNvSpPr/>
          <p:nvPr/>
        </p:nvSpPr>
        <p:spPr>
          <a:xfrm>
            <a:off x="5580309" y="3861978"/>
            <a:ext cx="6043179" cy="1439625"/>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latin typeface="Calibri" panose="020F0502020204030204" pitchFamily="34" charset="0"/>
                <a:cs typeface="Calibri" panose="020F0502020204030204" pitchFamily="34" charset="0"/>
              </a:rPr>
              <a:t>Task </a:t>
            </a:r>
            <a:r>
              <a:rPr lang="vi-VN">
                <a:solidFill>
                  <a:schemeClr val="tx1"/>
                </a:solidFill>
                <a:latin typeface="Calibri" panose="020F0502020204030204" pitchFamily="34" charset="0"/>
                <a:cs typeface="Calibri" panose="020F0502020204030204" pitchFamily="34" charset="0"/>
              </a:rPr>
              <a:t>4</a:t>
            </a:r>
            <a:r>
              <a:rPr lang="vi-VN" smtClean="0">
                <a:solidFill>
                  <a:schemeClr val="tx1"/>
                </a:solidFill>
                <a:latin typeface="Calibri" panose="020F0502020204030204" pitchFamily="34" charset="0"/>
                <a:cs typeface="Calibri" panose="020F0502020204030204" pitchFamily="34" charset="0"/>
              </a:rPr>
              <a:t>:</a:t>
            </a:r>
            <a:r>
              <a:rPr lang="en-US" smtClean="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Match the </a:t>
            </a:r>
            <a:r>
              <a:rPr lang="en-US">
                <a:solidFill>
                  <a:schemeClr val="tx1"/>
                </a:solidFill>
                <a:latin typeface="Calibri" panose="020F0502020204030204" pitchFamily="34" charset="0"/>
                <a:cs typeface="Calibri" panose="020F0502020204030204" pitchFamily="34" charset="0"/>
              </a:rPr>
              <a:t>ideas </a:t>
            </a:r>
            <a:r>
              <a:rPr lang="en-US" smtClean="0">
                <a:solidFill>
                  <a:schemeClr val="tx1"/>
                </a:solidFill>
                <a:latin typeface="Calibri" panose="020F0502020204030204" pitchFamily="34" charset="0"/>
                <a:cs typeface="Calibri" panose="020F0502020204030204" pitchFamily="34" charset="0"/>
              </a:rPr>
              <a:t>with </a:t>
            </a:r>
            <a:r>
              <a:rPr lang="en-US" dirty="0">
                <a:solidFill>
                  <a:schemeClr val="tx1"/>
                </a:solidFill>
                <a:latin typeface="Calibri" panose="020F0502020204030204" pitchFamily="34" charset="0"/>
                <a:cs typeface="Calibri" panose="020F0502020204030204" pitchFamily="34" charset="0"/>
              </a:rPr>
              <a:t>parts of an </a:t>
            </a:r>
            <a:r>
              <a:rPr lang="en-US">
                <a:solidFill>
                  <a:schemeClr val="tx1"/>
                </a:solidFill>
                <a:latin typeface="Calibri" panose="020F0502020204030204" pitchFamily="34" charset="0"/>
                <a:cs typeface="Calibri" panose="020F0502020204030204" pitchFamily="34" charset="0"/>
              </a:rPr>
              <a:t>outline </a:t>
            </a:r>
            <a:r>
              <a:rPr lang="en-US" smtClean="0">
                <a:solidFill>
                  <a:schemeClr val="tx1"/>
                </a:solidFill>
                <a:latin typeface="Calibri" panose="020F0502020204030204" pitchFamily="34" charset="0"/>
                <a:cs typeface="Calibri" panose="020F0502020204030204" pitchFamily="34" charset="0"/>
              </a:rPr>
              <a:t>for </a:t>
            </a:r>
            <a:r>
              <a:rPr lang="en-US" dirty="0">
                <a:solidFill>
                  <a:schemeClr val="tx1"/>
                </a:solidFill>
                <a:latin typeface="Calibri" panose="020F0502020204030204" pitchFamily="34" charset="0"/>
                <a:cs typeface="Calibri" panose="020F0502020204030204" pitchFamily="34" charset="0"/>
              </a:rPr>
              <a:t>a paragraph about a video call.</a:t>
            </a:r>
          </a:p>
          <a:p>
            <a:r>
              <a:rPr lang="vi-VN" dirty="0">
                <a:solidFill>
                  <a:schemeClr val="tx1"/>
                </a:solidFill>
                <a:latin typeface="Calibri" panose="020F0502020204030204" pitchFamily="34" charset="0"/>
                <a:cs typeface="Calibri" panose="020F0502020204030204" pitchFamily="34" charset="0"/>
              </a:rPr>
              <a:t>Task 5: </a:t>
            </a:r>
            <a:r>
              <a:rPr lang="en-US" dirty="0">
                <a:solidFill>
                  <a:schemeClr val="tx1"/>
                </a:solidFill>
                <a:latin typeface="Calibri" panose="020F0502020204030204" pitchFamily="34" charset="0"/>
                <a:cs typeface="Calibri" panose="020F0502020204030204" pitchFamily="34" charset="0"/>
              </a:rPr>
              <a:t>Write a </a:t>
            </a:r>
            <a:r>
              <a:rPr lang="en-US">
                <a:solidFill>
                  <a:schemeClr val="tx1"/>
                </a:solidFill>
                <a:latin typeface="Calibri" panose="020F0502020204030204" pitchFamily="34" charset="0"/>
                <a:cs typeface="Calibri" panose="020F0502020204030204" pitchFamily="34" charset="0"/>
              </a:rPr>
              <a:t>paragraph </a:t>
            </a:r>
            <a:r>
              <a:rPr lang="en-US" smtClean="0">
                <a:solidFill>
                  <a:schemeClr val="tx1"/>
                </a:solidFill>
                <a:latin typeface="Calibri" panose="020F0502020204030204" pitchFamily="34" charset="0"/>
                <a:cs typeface="Calibri" panose="020F0502020204030204" pitchFamily="34" charset="0"/>
              </a:rPr>
              <a:t>to </a:t>
            </a:r>
            <a:r>
              <a:rPr lang="en-US" dirty="0">
                <a:solidFill>
                  <a:schemeClr val="tx1"/>
                </a:solidFill>
                <a:latin typeface="Calibri" panose="020F0502020204030204" pitchFamily="34" charset="0"/>
                <a:cs typeface="Calibri" panose="020F0502020204030204" pitchFamily="34" charset="0"/>
              </a:rPr>
              <a:t>describe a way of modern communication. You can use the ideas in 4 or your own ideas.  </a:t>
            </a:r>
          </a:p>
        </p:txBody>
      </p:sp>
      <p:cxnSp>
        <p:nvCxnSpPr>
          <p:cNvPr id="24" name="Curved Connector 23"/>
          <p:cNvCxnSpPr>
            <a:cxnSpLocks/>
            <a:stCxn id="16" idx="3"/>
            <a:endCxn id="18" idx="0"/>
          </p:cNvCxnSpPr>
          <p:nvPr/>
        </p:nvCxnSpPr>
        <p:spPr>
          <a:xfrm>
            <a:off x="2505075" y="1409153"/>
            <a:ext cx="1309168" cy="1370587"/>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cxnSpLocks/>
            <a:stCxn id="18" idx="1"/>
            <a:endCxn id="19" idx="0"/>
          </p:cNvCxnSpPr>
          <p:nvPr/>
        </p:nvCxnSpPr>
        <p:spPr>
          <a:xfrm rot="10800000" flipV="1">
            <a:off x="1587118" y="3080463"/>
            <a:ext cx="1309168" cy="120965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dirty="0">
                <a:solidFill>
                  <a:schemeClr val="bg1"/>
                </a:solidFill>
              </a:rPr>
              <a:t>LESSON 6: SKILLS 2</a:t>
            </a:r>
          </a:p>
        </p:txBody>
      </p:sp>
      <p:sp>
        <p:nvSpPr>
          <p:cNvPr id="27" name="Rounded Rectangle 26"/>
          <p:cNvSpPr/>
          <p:nvPr/>
        </p:nvSpPr>
        <p:spPr>
          <a:xfrm>
            <a:off x="2731925" y="5662684"/>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cxnSpLocks/>
            <a:stCxn id="19" idx="3"/>
            <a:endCxn id="27" idx="0"/>
          </p:cNvCxnSpPr>
          <p:nvPr/>
        </p:nvCxnSpPr>
        <p:spPr>
          <a:xfrm>
            <a:off x="2505075" y="4590843"/>
            <a:ext cx="1144807" cy="107184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622122" y="5566602"/>
            <a:ext cx="6051709" cy="684962"/>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dirty="0">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Tree>
    <p:extLst>
      <p:ext uri="{BB962C8B-B14F-4D97-AF65-F5344CB8AC3E}">
        <p14:creationId xmlns:p14="http://schemas.microsoft.com/office/powerpoint/2010/main" val="658201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p:cNvGrpSpPr/>
          <p:nvPr/>
        </p:nvGrpSpPr>
        <p:grpSpPr>
          <a:xfrm>
            <a:off x="-1905" y="1905"/>
            <a:ext cx="12192000" cy="1083309"/>
            <a:chOff x="0" y="-3"/>
            <a:chExt cx="12192000" cy="1083309"/>
          </a:xfrm>
        </p:grpSpPr>
        <p:sp>
          <p:nvSpPr>
            <p:cNvPr id="38" name="Round Single Corner Rectangle 3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 Single Corner Rectangle 3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 Single Corner Rectangle 3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4983845" y="2661364"/>
            <a:ext cx="6857006" cy="2585323"/>
          </a:xfrm>
          <a:prstGeom prst="rect">
            <a:avLst/>
          </a:prstGeom>
          <a:noFill/>
        </p:spPr>
        <p:txBody>
          <a:bodyPr wrap="square">
            <a:spAutoFit/>
          </a:bodyPr>
          <a:lstStyle/>
          <a:p>
            <a:pPr marL="342900" indent="-342900">
              <a:buFontTx/>
              <a:buChar char="-"/>
            </a:pPr>
            <a:r>
              <a:rPr lang="en-US" sz="3200" dirty="0"/>
              <a:t>One student comes to the board and mime a way </a:t>
            </a:r>
            <a:r>
              <a:rPr lang="en-US" sz="3200"/>
              <a:t>of </a:t>
            </a:r>
            <a:r>
              <a:rPr lang="en-US" sz="3200" smtClean="0"/>
              <a:t>communication.</a:t>
            </a:r>
          </a:p>
          <a:p>
            <a:pPr marL="342900" indent="-342900">
              <a:buFontTx/>
              <a:buChar char="-"/>
            </a:pPr>
            <a:endParaRPr lang="en-US" dirty="0"/>
          </a:p>
          <a:p>
            <a:pPr marL="342900" indent="-342900">
              <a:buFontTx/>
              <a:buChar char="-"/>
            </a:pPr>
            <a:r>
              <a:rPr lang="en-US" sz="3200" dirty="0"/>
              <a:t>This student </a:t>
            </a:r>
            <a:r>
              <a:rPr lang="en-US" sz="3200"/>
              <a:t>acts </a:t>
            </a:r>
            <a:r>
              <a:rPr lang="en-US" sz="3200" smtClean="0"/>
              <a:t>without </a:t>
            </a:r>
            <a:r>
              <a:rPr lang="en-US" sz="3200"/>
              <a:t>saying</a:t>
            </a:r>
            <a:r>
              <a:rPr lang="en-US" sz="3200" smtClean="0"/>
              <a:t>.</a:t>
            </a:r>
          </a:p>
          <a:p>
            <a:endParaRPr lang="en-US" sz="1600" dirty="0"/>
          </a:p>
          <a:p>
            <a:pPr marL="342900" indent="-342900">
              <a:buFontTx/>
              <a:buChar char="-"/>
            </a:pPr>
            <a:r>
              <a:rPr lang="en-US" sz="3200" dirty="0"/>
              <a:t>The rest of </a:t>
            </a:r>
            <a:r>
              <a:rPr lang="en-US" sz="3200"/>
              <a:t>class </a:t>
            </a:r>
            <a:r>
              <a:rPr lang="en-US" sz="3200" smtClean="0"/>
              <a:t>guess the words.</a:t>
            </a:r>
            <a:endParaRPr lang="en-US" sz="3200" dirty="0"/>
          </a:p>
        </p:txBody>
      </p:sp>
      <p:sp>
        <p:nvSpPr>
          <p:cNvPr id="4" name="TextBox 3">
            <a:extLst>
              <a:ext uri="{FF2B5EF4-FFF2-40B4-BE49-F238E27FC236}">
                <a16:creationId xmlns:a16="http://schemas.microsoft.com/office/drawing/2014/main" id="{90A3E95A-3D5D-4E3E-A00D-CA3CAC576081}"/>
              </a:ext>
            </a:extLst>
          </p:cNvPr>
          <p:cNvSpPr txBox="1"/>
          <p:nvPr/>
        </p:nvSpPr>
        <p:spPr>
          <a:xfrm>
            <a:off x="4504377" y="1280997"/>
            <a:ext cx="3907971" cy="646331"/>
          </a:xfrm>
          <a:prstGeom prst="rect">
            <a:avLst/>
          </a:prstGeom>
          <a:noFill/>
        </p:spPr>
        <p:txBody>
          <a:bodyPr wrap="square" rtlCol="0">
            <a:spAutoFit/>
          </a:bodyPr>
          <a:lstStyle/>
          <a:p>
            <a:r>
              <a:rPr lang="en-US" sz="3600" b="1" dirty="0"/>
              <a:t>How to play:</a:t>
            </a:r>
          </a:p>
        </p:txBody>
      </p:sp>
      <p:sp>
        <p:nvSpPr>
          <p:cNvPr id="5" name="TextBox 4">
            <a:extLst>
              <a:ext uri="{FF2B5EF4-FFF2-40B4-BE49-F238E27FC236}">
                <a16:creationId xmlns:a16="http://schemas.microsoft.com/office/drawing/2014/main" id="{337A5E1E-3CA0-4464-8CDD-31E8FAFCE4DB}"/>
              </a:ext>
            </a:extLst>
          </p:cNvPr>
          <p:cNvSpPr txBox="1"/>
          <p:nvPr/>
        </p:nvSpPr>
        <p:spPr>
          <a:xfrm>
            <a:off x="671283" y="3882687"/>
            <a:ext cx="3138228" cy="923330"/>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HOT SEAT</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barn(inVertical)">
                                      <p:cBhvr>
                                        <p:cTn id="12" dur="500"/>
                                        <p:tgtEl>
                                          <p:spTgt spid="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animEffect transition="in" filter="barn(inVertical)">
                                      <p:cBhvr>
                                        <p:cTn id="17" dur="500"/>
                                        <p:tgtEl>
                                          <p:spTgt spid="2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00583" y="1160630"/>
            <a:ext cx="10104474" cy="461665"/>
          </a:xfrm>
          <a:prstGeom prst="rect">
            <a:avLst/>
          </a:prstGeom>
          <a:noFill/>
          <a:effectLst/>
        </p:spPr>
        <p:txBody>
          <a:bodyPr wrap="square" rtlCol="0">
            <a:spAutoFit/>
          </a:bodyPr>
          <a:lstStyle/>
          <a:p>
            <a:r>
              <a:rPr lang="en-US" sz="2400" b="1" dirty="0">
                <a:effectLst/>
              </a:rPr>
              <a:t>Look at the pictures. Complete the word / phrase for each picture. </a:t>
            </a:r>
            <a:endParaRPr lang="en-US" sz="2400" dirty="0"/>
          </a:p>
        </p:txBody>
      </p:sp>
      <p:sp>
        <p:nvSpPr>
          <p:cNvPr id="16" name="Rounded Rectangle 15"/>
          <p:cNvSpPr/>
          <p:nvPr/>
        </p:nvSpPr>
        <p:spPr>
          <a:xfrm>
            <a:off x="487067" y="116063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057990"/>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487067" y="186930"/>
            <a:ext cx="286218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11" name="TextBox 10">
            <a:extLst>
              <a:ext uri="{FF2B5EF4-FFF2-40B4-BE49-F238E27FC236}">
                <a16:creationId xmlns:a16="http://schemas.microsoft.com/office/drawing/2014/main" id="{4B762BA3-5846-49A1-A041-93C20AA09C52}"/>
              </a:ext>
            </a:extLst>
          </p:cNvPr>
          <p:cNvSpPr txBox="1"/>
          <p:nvPr/>
        </p:nvSpPr>
        <p:spPr>
          <a:xfrm>
            <a:off x="628236" y="5209206"/>
            <a:ext cx="4482738" cy="837473"/>
          </a:xfrm>
          <a:prstGeom prst="rect">
            <a:avLst/>
          </a:prstGeom>
          <a:noFill/>
        </p:spPr>
        <p:txBody>
          <a:bodyPr wrap="square">
            <a:spAutoFit/>
          </a:bodyPr>
          <a:lstStyle/>
          <a:p>
            <a:pPr algn="ctr">
              <a:lnSpc>
                <a:spcPct val="150000"/>
              </a:lnSpc>
            </a:pPr>
            <a:r>
              <a:rPr lang="en-US" sz="3600" dirty="0">
                <a:solidFill>
                  <a:srgbClr val="C00000"/>
                </a:solidFill>
              </a:rPr>
              <a:t>1. </a:t>
            </a:r>
            <a:r>
              <a:rPr lang="en-US" sz="3600" dirty="0"/>
              <a:t>c_____ pigeon</a:t>
            </a:r>
            <a:endParaRPr lang="en-US" sz="3600" dirty="0">
              <a:effectLst/>
            </a:endParaRPr>
          </a:p>
        </p:txBody>
      </p:sp>
      <p:pic>
        <p:nvPicPr>
          <p:cNvPr id="3" name="Picture 2" descr="A white bird with a blue background&#10;&#10;Description automatically generated with low confidence">
            <a:extLst>
              <a:ext uri="{FF2B5EF4-FFF2-40B4-BE49-F238E27FC236}">
                <a16:creationId xmlns:a16="http://schemas.microsoft.com/office/drawing/2014/main" id="{90FF7C12-B5D0-0041-5223-2DB693497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69" y="2322814"/>
            <a:ext cx="4482738" cy="2645551"/>
          </a:xfrm>
          <a:prstGeom prst="rect">
            <a:avLst/>
          </a:prstGeom>
          <a:ln>
            <a:solidFill>
              <a:schemeClr val="bg1">
                <a:lumMod val="65000"/>
              </a:schemeClr>
            </a:solidFill>
          </a:ln>
        </p:spPr>
      </p:pic>
      <p:grpSp>
        <p:nvGrpSpPr>
          <p:cNvPr id="6" name="Group 5">
            <a:extLst>
              <a:ext uri="{FF2B5EF4-FFF2-40B4-BE49-F238E27FC236}">
                <a16:creationId xmlns:a16="http://schemas.microsoft.com/office/drawing/2014/main" id="{76C31E37-79BB-3CB9-DC86-3C23DDD26603}"/>
              </a:ext>
            </a:extLst>
          </p:cNvPr>
          <p:cNvGrpSpPr/>
          <p:nvPr/>
        </p:nvGrpSpPr>
        <p:grpSpPr>
          <a:xfrm>
            <a:off x="6406981" y="2199817"/>
            <a:ext cx="4901167" cy="2891544"/>
            <a:chOff x="4006661" y="2064903"/>
            <a:chExt cx="3050000" cy="1803400"/>
          </a:xfrm>
        </p:grpSpPr>
        <p:pic>
          <p:nvPicPr>
            <p:cNvPr id="1026" name="Picture 2">
              <a:extLst>
                <a:ext uri="{FF2B5EF4-FFF2-40B4-BE49-F238E27FC236}">
                  <a16:creationId xmlns:a16="http://schemas.microsoft.com/office/drawing/2014/main" id="{0FEAFEFD-2BA7-A867-1CF1-4D66C0F4F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875" y="2068303"/>
              <a:ext cx="1039572" cy="180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028230-4706-2D92-E332-5C90C7AC98AE}"/>
                </a:ext>
              </a:extLst>
            </p:cNvPr>
            <p:cNvSpPr txBox="1"/>
            <p:nvPr/>
          </p:nvSpPr>
          <p:spPr>
            <a:xfrm>
              <a:off x="4006661" y="2064903"/>
              <a:ext cx="3050000" cy="1803400"/>
            </a:xfrm>
            <a:prstGeom prst="rect">
              <a:avLst/>
            </a:prstGeom>
            <a:noFill/>
            <a:ln>
              <a:solidFill>
                <a:schemeClr val="bg1">
                  <a:lumMod val="65000"/>
                </a:schemeClr>
              </a:solidFill>
            </a:ln>
          </p:spPr>
          <p:txBody>
            <a:bodyPr wrap="square" rtlCol="0">
              <a:spAutoFit/>
            </a:bodyPr>
            <a:lstStyle/>
            <a:p>
              <a:endParaRPr lang="en-VN" dirty="0"/>
            </a:p>
          </p:txBody>
        </p:sp>
      </p:grpSp>
      <p:sp>
        <p:nvSpPr>
          <p:cNvPr id="7" name="TextBox 6">
            <a:extLst>
              <a:ext uri="{FF2B5EF4-FFF2-40B4-BE49-F238E27FC236}">
                <a16:creationId xmlns:a16="http://schemas.microsoft.com/office/drawing/2014/main" id="{50C97930-B215-CBFB-A2B3-0BF21B8AC748}"/>
              </a:ext>
            </a:extLst>
          </p:cNvPr>
          <p:cNvSpPr txBox="1"/>
          <p:nvPr/>
        </p:nvSpPr>
        <p:spPr>
          <a:xfrm>
            <a:off x="6174560" y="5422663"/>
            <a:ext cx="3957579" cy="754694"/>
          </a:xfrm>
          <a:prstGeom prst="rect">
            <a:avLst/>
          </a:prstGeom>
          <a:noFill/>
        </p:spPr>
        <p:txBody>
          <a:bodyPr wrap="square">
            <a:spAutoFit/>
          </a:bodyPr>
          <a:lstStyle/>
          <a:p>
            <a:pPr algn="ctr">
              <a:lnSpc>
                <a:spcPct val="150000"/>
              </a:lnSpc>
            </a:pPr>
            <a:r>
              <a:rPr lang="en-US" sz="3200" dirty="0">
                <a:solidFill>
                  <a:srgbClr val="C00000"/>
                </a:solidFill>
              </a:rPr>
              <a:t>2.  </a:t>
            </a:r>
            <a:r>
              <a:rPr lang="en-US" sz="3200" dirty="0"/>
              <a:t>s____________</a:t>
            </a:r>
            <a:endParaRPr lang="en-US" sz="3200" dirty="0">
              <a:effectLst/>
            </a:endParaRPr>
          </a:p>
        </p:txBody>
      </p:sp>
      <p:sp>
        <p:nvSpPr>
          <p:cNvPr id="13" name="TextBox 12">
            <a:extLst>
              <a:ext uri="{FF2B5EF4-FFF2-40B4-BE49-F238E27FC236}">
                <a16:creationId xmlns:a16="http://schemas.microsoft.com/office/drawing/2014/main" id="{DF646CFB-D305-1406-F36A-93483237940C}"/>
              </a:ext>
            </a:extLst>
          </p:cNvPr>
          <p:cNvSpPr txBox="1"/>
          <p:nvPr/>
        </p:nvSpPr>
        <p:spPr>
          <a:xfrm>
            <a:off x="1650519" y="5400348"/>
            <a:ext cx="2215788" cy="646331"/>
          </a:xfrm>
          <a:prstGeom prst="rect">
            <a:avLst/>
          </a:prstGeom>
          <a:noFill/>
        </p:spPr>
        <p:txBody>
          <a:bodyPr wrap="square" rtlCol="0">
            <a:spAutoFit/>
          </a:bodyPr>
          <a:lstStyle/>
          <a:p>
            <a:r>
              <a:rPr lang="en-VN" sz="3600" dirty="0">
                <a:solidFill>
                  <a:srgbClr val="C00000"/>
                </a:solidFill>
              </a:rPr>
              <a:t>carrier</a:t>
            </a:r>
          </a:p>
        </p:txBody>
      </p:sp>
      <p:sp>
        <p:nvSpPr>
          <p:cNvPr id="14" name="TextBox 13">
            <a:extLst>
              <a:ext uri="{FF2B5EF4-FFF2-40B4-BE49-F238E27FC236}">
                <a16:creationId xmlns:a16="http://schemas.microsoft.com/office/drawing/2014/main" id="{19C9399E-2F15-021A-302D-1BCC482664C8}"/>
              </a:ext>
            </a:extLst>
          </p:cNvPr>
          <p:cNvSpPr txBox="1"/>
          <p:nvPr/>
        </p:nvSpPr>
        <p:spPr>
          <a:xfrm>
            <a:off x="7007813" y="5592554"/>
            <a:ext cx="3278426" cy="584775"/>
          </a:xfrm>
          <a:prstGeom prst="rect">
            <a:avLst/>
          </a:prstGeom>
          <a:noFill/>
        </p:spPr>
        <p:txBody>
          <a:bodyPr wrap="square" rtlCol="0">
            <a:spAutoFit/>
          </a:bodyPr>
          <a:lstStyle/>
          <a:p>
            <a:r>
              <a:rPr lang="en-VN" sz="3200" dirty="0">
                <a:solidFill>
                  <a:srgbClr val="C00000"/>
                </a:solidFill>
              </a:rPr>
              <a:t>smartwatch</a:t>
            </a: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dissolve">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00583" y="1160630"/>
            <a:ext cx="10104474" cy="461665"/>
          </a:xfrm>
          <a:prstGeom prst="rect">
            <a:avLst/>
          </a:prstGeom>
          <a:noFill/>
          <a:effectLst/>
        </p:spPr>
        <p:txBody>
          <a:bodyPr wrap="square" rtlCol="0">
            <a:spAutoFit/>
          </a:bodyPr>
          <a:lstStyle/>
          <a:p>
            <a:r>
              <a:rPr lang="en-US" sz="2400" b="1" dirty="0">
                <a:effectLst/>
              </a:rPr>
              <a:t>Look at the pictures. Complete the word / phrase for each picture. </a:t>
            </a:r>
            <a:endParaRPr lang="en-US" sz="2400" dirty="0"/>
          </a:p>
        </p:txBody>
      </p:sp>
      <p:sp>
        <p:nvSpPr>
          <p:cNvPr id="16" name="Rounded Rectangle 15"/>
          <p:cNvSpPr/>
          <p:nvPr/>
        </p:nvSpPr>
        <p:spPr>
          <a:xfrm>
            <a:off x="487067" y="116063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057990"/>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487067" y="186930"/>
            <a:ext cx="286218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pic>
        <p:nvPicPr>
          <p:cNvPr id="4" name="Picture 3" descr="Graphical user interface, text, application&#10;&#10;Description automatically generated">
            <a:extLst>
              <a:ext uri="{FF2B5EF4-FFF2-40B4-BE49-F238E27FC236}">
                <a16:creationId xmlns:a16="http://schemas.microsoft.com/office/drawing/2014/main" id="{94C20D62-B224-AEB7-7613-FFB00DF9F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69" y="2182205"/>
            <a:ext cx="4693129" cy="2747197"/>
          </a:xfrm>
          <a:prstGeom prst="rect">
            <a:avLst/>
          </a:prstGeom>
        </p:spPr>
      </p:pic>
      <p:pic>
        <p:nvPicPr>
          <p:cNvPr id="1028" name="Picture 4" descr="Picture: 123RF/OSTAPENKO">
            <a:extLst>
              <a:ext uri="{FF2B5EF4-FFF2-40B4-BE49-F238E27FC236}">
                <a16:creationId xmlns:a16="http://schemas.microsoft.com/office/drawing/2014/main" id="{887D31A7-CF74-7669-5154-32D5037F6F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66" b="10553"/>
          <a:stretch/>
        </p:blipFill>
        <p:spPr bwMode="auto">
          <a:xfrm>
            <a:off x="6415275" y="2182206"/>
            <a:ext cx="4693125" cy="274719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AAE68C6-94DD-5171-0606-AB70E29F95DF}"/>
              </a:ext>
            </a:extLst>
          </p:cNvPr>
          <p:cNvSpPr txBox="1"/>
          <p:nvPr/>
        </p:nvSpPr>
        <p:spPr>
          <a:xfrm>
            <a:off x="740113" y="4892092"/>
            <a:ext cx="4343439" cy="837473"/>
          </a:xfrm>
          <a:prstGeom prst="rect">
            <a:avLst/>
          </a:prstGeom>
          <a:noFill/>
        </p:spPr>
        <p:txBody>
          <a:bodyPr wrap="square">
            <a:spAutoFit/>
          </a:bodyPr>
          <a:lstStyle/>
          <a:p>
            <a:pPr algn="ctr">
              <a:lnSpc>
                <a:spcPct val="150000"/>
              </a:lnSpc>
            </a:pPr>
            <a:r>
              <a:rPr lang="en-US" sz="3600" dirty="0">
                <a:solidFill>
                  <a:srgbClr val="C00000"/>
                </a:solidFill>
              </a:rPr>
              <a:t>3. </a:t>
            </a:r>
            <a:r>
              <a:rPr lang="en-US" sz="3600" dirty="0"/>
              <a:t>t_______ machine</a:t>
            </a:r>
            <a:endParaRPr lang="en-US" sz="3600" dirty="0">
              <a:effectLst/>
            </a:endParaRPr>
          </a:p>
        </p:txBody>
      </p:sp>
      <p:sp>
        <p:nvSpPr>
          <p:cNvPr id="10" name="TextBox 9">
            <a:extLst>
              <a:ext uri="{FF2B5EF4-FFF2-40B4-BE49-F238E27FC236}">
                <a16:creationId xmlns:a16="http://schemas.microsoft.com/office/drawing/2014/main" id="{98E55BC5-7DAF-D215-D416-970075953520}"/>
              </a:ext>
            </a:extLst>
          </p:cNvPr>
          <p:cNvSpPr txBox="1"/>
          <p:nvPr/>
        </p:nvSpPr>
        <p:spPr>
          <a:xfrm>
            <a:off x="6310356" y="4929403"/>
            <a:ext cx="4343439" cy="837473"/>
          </a:xfrm>
          <a:prstGeom prst="rect">
            <a:avLst/>
          </a:prstGeom>
          <a:noFill/>
        </p:spPr>
        <p:txBody>
          <a:bodyPr wrap="square">
            <a:spAutoFit/>
          </a:bodyPr>
          <a:lstStyle/>
          <a:p>
            <a:pPr algn="ctr">
              <a:lnSpc>
                <a:spcPct val="150000"/>
              </a:lnSpc>
            </a:pPr>
            <a:r>
              <a:rPr lang="en-US" sz="3600" dirty="0">
                <a:solidFill>
                  <a:srgbClr val="C00000"/>
                </a:solidFill>
              </a:rPr>
              <a:t>4. </a:t>
            </a:r>
            <a:r>
              <a:rPr lang="en-US" sz="3600" dirty="0"/>
              <a:t>h_________</a:t>
            </a:r>
            <a:endParaRPr lang="en-US" sz="3600" dirty="0">
              <a:effectLst/>
            </a:endParaRPr>
          </a:p>
        </p:txBody>
      </p:sp>
      <p:sp>
        <p:nvSpPr>
          <p:cNvPr id="15" name="TextBox 14">
            <a:extLst>
              <a:ext uri="{FF2B5EF4-FFF2-40B4-BE49-F238E27FC236}">
                <a16:creationId xmlns:a16="http://schemas.microsoft.com/office/drawing/2014/main" id="{399AA11A-9253-620E-E6E8-D6D176AE5555}"/>
              </a:ext>
            </a:extLst>
          </p:cNvPr>
          <p:cNvSpPr txBox="1"/>
          <p:nvPr/>
        </p:nvSpPr>
        <p:spPr>
          <a:xfrm>
            <a:off x="1330746" y="5083234"/>
            <a:ext cx="2220530" cy="646331"/>
          </a:xfrm>
          <a:prstGeom prst="rect">
            <a:avLst/>
          </a:prstGeom>
          <a:noFill/>
        </p:spPr>
        <p:txBody>
          <a:bodyPr wrap="square" rtlCol="0">
            <a:spAutoFit/>
          </a:bodyPr>
          <a:lstStyle/>
          <a:p>
            <a:r>
              <a:rPr lang="en-VN" sz="3600" dirty="0">
                <a:solidFill>
                  <a:srgbClr val="C00000"/>
                </a:solidFill>
              </a:rPr>
              <a:t>telepathy</a:t>
            </a:r>
          </a:p>
        </p:txBody>
      </p:sp>
      <p:sp>
        <p:nvSpPr>
          <p:cNvPr id="22" name="TextBox 21">
            <a:extLst>
              <a:ext uri="{FF2B5EF4-FFF2-40B4-BE49-F238E27FC236}">
                <a16:creationId xmlns:a16="http://schemas.microsoft.com/office/drawing/2014/main" id="{7CCF20F5-E4EF-DC68-568A-7674A617FD84}"/>
              </a:ext>
            </a:extLst>
          </p:cNvPr>
          <p:cNvSpPr txBox="1"/>
          <p:nvPr/>
        </p:nvSpPr>
        <p:spPr>
          <a:xfrm>
            <a:off x="7475089" y="5120545"/>
            <a:ext cx="2349395" cy="646331"/>
          </a:xfrm>
          <a:prstGeom prst="rect">
            <a:avLst/>
          </a:prstGeom>
          <a:noFill/>
        </p:spPr>
        <p:txBody>
          <a:bodyPr wrap="square" rtlCol="0">
            <a:spAutoFit/>
          </a:bodyPr>
          <a:lstStyle/>
          <a:p>
            <a:r>
              <a:rPr lang="en-VN" sz="3600" dirty="0">
                <a:solidFill>
                  <a:srgbClr val="C00000"/>
                </a:solidFill>
              </a:rPr>
              <a:t>holographs</a:t>
            </a:r>
          </a:p>
        </p:txBody>
      </p:sp>
    </p:spTree>
    <p:extLst>
      <p:ext uri="{BB962C8B-B14F-4D97-AF65-F5344CB8AC3E}">
        <p14:creationId xmlns:p14="http://schemas.microsoft.com/office/powerpoint/2010/main" val="428266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dissolve">
                                      <p:cBhvr>
                                        <p:cTn id="1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3B4CDDF-45F5-892A-76EA-BA9A89F6F893}"/>
              </a:ext>
            </a:extLst>
          </p:cNvPr>
          <p:cNvGrpSpPr/>
          <p:nvPr/>
        </p:nvGrpSpPr>
        <p:grpSpPr>
          <a:xfrm>
            <a:off x="46267" y="2342140"/>
            <a:ext cx="12143828" cy="3375323"/>
            <a:chOff x="46267" y="2342140"/>
            <a:chExt cx="12143828" cy="3375323"/>
          </a:xfrm>
        </p:grpSpPr>
        <p:grpSp>
          <p:nvGrpSpPr>
            <p:cNvPr id="18" name="Group 17">
              <a:extLst>
                <a:ext uri="{FF2B5EF4-FFF2-40B4-BE49-F238E27FC236}">
                  <a16:creationId xmlns:a16="http://schemas.microsoft.com/office/drawing/2014/main" id="{59BEC003-85D7-AEF1-D8D9-1AD43FE37CF6}"/>
                </a:ext>
              </a:extLst>
            </p:cNvPr>
            <p:cNvGrpSpPr/>
            <p:nvPr/>
          </p:nvGrpSpPr>
          <p:grpSpPr>
            <a:xfrm>
              <a:off x="46267" y="2342140"/>
              <a:ext cx="12143828" cy="3375323"/>
              <a:chOff x="46267" y="2342140"/>
              <a:chExt cx="12143828" cy="3375323"/>
            </a:xfrm>
          </p:grpSpPr>
          <p:pic>
            <p:nvPicPr>
              <p:cNvPr id="2" name="Picture 1">
                <a:extLst>
                  <a:ext uri="{FF2B5EF4-FFF2-40B4-BE49-F238E27FC236}">
                    <a16:creationId xmlns:a16="http://schemas.microsoft.com/office/drawing/2014/main" id="{39427987-B1B0-A4C4-E1FC-F427BD60B27D}"/>
                  </a:ext>
                </a:extLst>
              </p:cNvPr>
              <p:cNvPicPr>
                <a:picLocks noChangeAspect="1"/>
              </p:cNvPicPr>
              <p:nvPr/>
            </p:nvPicPr>
            <p:blipFill>
              <a:blip r:embed="rId5"/>
              <a:stretch>
                <a:fillRect/>
              </a:stretch>
            </p:blipFill>
            <p:spPr>
              <a:xfrm>
                <a:off x="46267" y="2342140"/>
                <a:ext cx="12143828" cy="3375323"/>
              </a:xfrm>
              <a:prstGeom prst="rect">
                <a:avLst/>
              </a:prstGeom>
            </p:spPr>
          </p:pic>
          <p:pic>
            <p:nvPicPr>
              <p:cNvPr id="15" name="Picture 14">
                <a:extLst>
                  <a:ext uri="{FF2B5EF4-FFF2-40B4-BE49-F238E27FC236}">
                    <a16:creationId xmlns:a16="http://schemas.microsoft.com/office/drawing/2014/main" id="{C265DD01-9A8B-EDEC-2119-8C4B979FCC54}"/>
                  </a:ext>
                </a:extLst>
              </p:cNvPr>
              <p:cNvPicPr>
                <a:picLocks noChangeAspect="1"/>
              </p:cNvPicPr>
              <p:nvPr/>
            </p:nvPicPr>
            <p:blipFill>
              <a:blip r:embed="rId6"/>
              <a:stretch>
                <a:fillRect/>
              </a:stretch>
            </p:blipFill>
            <p:spPr>
              <a:xfrm>
                <a:off x="1883274" y="4498659"/>
                <a:ext cx="1366593" cy="443699"/>
              </a:xfrm>
              <a:prstGeom prst="rect">
                <a:avLst/>
              </a:prstGeom>
            </p:spPr>
          </p:pic>
        </p:grpSp>
        <p:pic>
          <p:nvPicPr>
            <p:cNvPr id="19" name="Picture 18">
              <a:extLst>
                <a:ext uri="{FF2B5EF4-FFF2-40B4-BE49-F238E27FC236}">
                  <a16:creationId xmlns:a16="http://schemas.microsoft.com/office/drawing/2014/main" id="{41E528DD-E8CC-2CF7-B183-CBF7D22891C2}"/>
                </a:ext>
              </a:extLst>
            </p:cNvPr>
            <p:cNvPicPr>
              <a:picLocks noChangeAspect="1"/>
            </p:cNvPicPr>
            <p:nvPr/>
          </p:nvPicPr>
          <p:blipFill>
            <a:blip r:embed="rId7"/>
            <a:stretch>
              <a:fillRect/>
            </a:stretch>
          </p:blipFill>
          <p:spPr>
            <a:xfrm>
              <a:off x="5839024" y="5142892"/>
              <a:ext cx="1482526" cy="487920"/>
            </a:xfrm>
            <a:prstGeom prst="rect">
              <a:avLst/>
            </a:prstGeom>
          </p:spPr>
        </p:pic>
      </p:grpSp>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545704" y="124317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07298" y="1147839"/>
            <a:ext cx="10338245" cy="830997"/>
          </a:xfrm>
          <a:prstGeom prst="rect">
            <a:avLst/>
          </a:prstGeom>
          <a:noFill/>
          <a:effectLst/>
        </p:spPr>
        <p:txBody>
          <a:bodyPr wrap="square" rtlCol="0">
            <a:spAutoFit/>
          </a:bodyPr>
          <a:lstStyle/>
          <a:p>
            <a:r>
              <a:rPr lang="en-US" sz="2400" b="1" dirty="0">
                <a:effectLst/>
              </a:rPr>
              <a:t>Listen to an announcement about an exhibition. Complete each gap in the agenda with ONE word or a number. </a:t>
            </a:r>
            <a:endParaRPr lang="en-US" sz="2400" dirty="0"/>
          </a:p>
        </p:txBody>
      </p:sp>
      <p:sp>
        <p:nvSpPr>
          <p:cNvPr id="17" name="TextBox 16"/>
          <p:cNvSpPr txBox="1"/>
          <p:nvPr/>
        </p:nvSpPr>
        <p:spPr>
          <a:xfrm>
            <a:off x="598490" y="114053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6" name="TextBox 5">
            <a:extLst>
              <a:ext uri="{FF2B5EF4-FFF2-40B4-BE49-F238E27FC236}">
                <a16:creationId xmlns:a16="http://schemas.microsoft.com/office/drawing/2014/main" id="{2A1D1DB0-CBDC-B82E-7BA1-EB908715AA1A}"/>
              </a:ext>
            </a:extLst>
          </p:cNvPr>
          <p:cNvSpPr txBox="1"/>
          <p:nvPr/>
        </p:nvSpPr>
        <p:spPr>
          <a:xfrm>
            <a:off x="9282223" y="3027975"/>
            <a:ext cx="1036532" cy="584775"/>
          </a:xfrm>
          <a:prstGeom prst="rect">
            <a:avLst/>
          </a:prstGeom>
          <a:noFill/>
        </p:spPr>
        <p:txBody>
          <a:bodyPr wrap="square" rtlCol="0">
            <a:spAutoFit/>
          </a:bodyPr>
          <a:lstStyle/>
          <a:p>
            <a:r>
              <a:rPr lang="en-VN" sz="3200" b="1" dirty="0">
                <a:solidFill>
                  <a:srgbClr val="7030A0"/>
                </a:solidFill>
              </a:rPr>
              <a:t>8:20</a:t>
            </a:r>
          </a:p>
        </p:txBody>
      </p:sp>
      <p:sp>
        <p:nvSpPr>
          <p:cNvPr id="7" name="TextBox 6">
            <a:extLst>
              <a:ext uri="{FF2B5EF4-FFF2-40B4-BE49-F238E27FC236}">
                <a16:creationId xmlns:a16="http://schemas.microsoft.com/office/drawing/2014/main" id="{D571EDB9-B36D-CDE9-C83B-3DB6F3219192}"/>
              </a:ext>
            </a:extLst>
          </p:cNvPr>
          <p:cNvSpPr txBox="1"/>
          <p:nvPr/>
        </p:nvSpPr>
        <p:spPr>
          <a:xfrm>
            <a:off x="4861931" y="3692501"/>
            <a:ext cx="1268388" cy="584775"/>
          </a:xfrm>
          <a:prstGeom prst="rect">
            <a:avLst/>
          </a:prstGeom>
          <a:noFill/>
        </p:spPr>
        <p:txBody>
          <a:bodyPr wrap="square" rtlCol="0">
            <a:spAutoFit/>
          </a:bodyPr>
          <a:lstStyle/>
          <a:p>
            <a:r>
              <a:rPr lang="en-VN" sz="3200" b="1" dirty="0">
                <a:solidFill>
                  <a:srgbClr val="7030A0"/>
                </a:solidFill>
              </a:rPr>
              <a:t>First</a:t>
            </a:r>
          </a:p>
        </p:txBody>
      </p:sp>
      <p:sp>
        <p:nvSpPr>
          <p:cNvPr id="8" name="TextBox 7">
            <a:extLst>
              <a:ext uri="{FF2B5EF4-FFF2-40B4-BE49-F238E27FC236}">
                <a16:creationId xmlns:a16="http://schemas.microsoft.com/office/drawing/2014/main" id="{133CB25C-B90C-572F-67C3-639FDA4EFFF2}"/>
              </a:ext>
            </a:extLst>
          </p:cNvPr>
          <p:cNvSpPr txBox="1"/>
          <p:nvPr/>
        </p:nvSpPr>
        <p:spPr>
          <a:xfrm>
            <a:off x="797007" y="4357583"/>
            <a:ext cx="1663802" cy="584775"/>
          </a:xfrm>
          <a:prstGeom prst="rect">
            <a:avLst/>
          </a:prstGeom>
          <a:noFill/>
        </p:spPr>
        <p:txBody>
          <a:bodyPr wrap="square" rtlCol="0">
            <a:spAutoFit/>
          </a:bodyPr>
          <a:lstStyle/>
          <a:p>
            <a:r>
              <a:rPr lang="en-US" sz="3200" b="1" dirty="0">
                <a:solidFill>
                  <a:srgbClr val="7030A0"/>
                </a:solidFill>
              </a:rPr>
              <a:t>M</a:t>
            </a:r>
            <a:r>
              <a:rPr lang="en-VN" sz="3200" b="1" dirty="0">
                <a:solidFill>
                  <a:srgbClr val="7030A0"/>
                </a:solidFill>
              </a:rPr>
              <a:t>odern</a:t>
            </a:r>
          </a:p>
        </p:txBody>
      </p:sp>
      <p:sp>
        <p:nvSpPr>
          <p:cNvPr id="9" name="TextBox 8">
            <a:extLst>
              <a:ext uri="{FF2B5EF4-FFF2-40B4-BE49-F238E27FC236}">
                <a16:creationId xmlns:a16="http://schemas.microsoft.com/office/drawing/2014/main" id="{ADE492C2-AF6B-F9D3-1967-786D871E4F1B}"/>
              </a:ext>
            </a:extLst>
          </p:cNvPr>
          <p:cNvSpPr txBox="1"/>
          <p:nvPr/>
        </p:nvSpPr>
        <p:spPr>
          <a:xfrm>
            <a:off x="8852734" y="4372719"/>
            <a:ext cx="1268388" cy="584775"/>
          </a:xfrm>
          <a:prstGeom prst="rect">
            <a:avLst/>
          </a:prstGeom>
          <a:noFill/>
        </p:spPr>
        <p:txBody>
          <a:bodyPr wrap="square" rtlCol="0">
            <a:spAutoFit/>
          </a:bodyPr>
          <a:lstStyle/>
          <a:p>
            <a:r>
              <a:rPr lang="en-VN" sz="3200" b="1" dirty="0">
                <a:solidFill>
                  <a:srgbClr val="7030A0"/>
                </a:solidFill>
              </a:rPr>
              <a:t>10:15</a:t>
            </a:r>
          </a:p>
        </p:txBody>
      </p:sp>
      <p:sp>
        <p:nvSpPr>
          <p:cNvPr id="10" name="TextBox 9">
            <a:extLst>
              <a:ext uri="{FF2B5EF4-FFF2-40B4-BE49-F238E27FC236}">
                <a16:creationId xmlns:a16="http://schemas.microsoft.com/office/drawing/2014/main" id="{860F423E-F8CA-7524-7C1C-66D081E53CC1}"/>
              </a:ext>
            </a:extLst>
          </p:cNvPr>
          <p:cNvSpPr txBox="1"/>
          <p:nvPr/>
        </p:nvSpPr>
        <p:spPr>
          <a:xfrm>
            <a:off x="4856613" y="5042862"/>
            <a:ext cx="1536611" cy="584775"/>
          </a:xfrm>
          <a:prstGeom prst="rect">
            <a:avLst/>
          </a:prstGeom>
          <a:noFill/>
        </p:spPr>
        <p:txBody>
          <a:bodyPr wrap="square" rtlCol="0">
            <a:spAutoFit/>
          </a:bodyPr>
          <a:lstStyle/>
          <a:p>
            <a:r>
              <a:rPr lang="en-VN" sz="3200" b="1" dirty="0">
                <a:solidFill>
                  <a:srgbClr val="7030A0"/>
                </a:solidFill>
              </a:rPr>
              <a:t>Cinema</a:t>
            </a:r>
          </a:p>
        </p:txBody>
      </p:sp>
      <p:pic>
        <p:nvPicPr>
          <p:cNvPr id="3" name="Track 66.mp3">
            <a:hlinkClick r:id="" action="ppaction://media"/>
            <a:extLst>
              <a:ext uri="{FF2B5EF4-FFF2-40B4-BE49-F238E27FC236}">
                <a16:creationId xmlns:a16="http://schemas.microsoft.com/office/drawing/2014/main" id="{CA09472D-6BD0-8793-464F-54E0F89B009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986824" y="1410023"/>
            <a:ext cx="812800" cy="812800"/>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ssolv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ssolv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083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2" name="Round Single Corner Rectangle 2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122205"/>
            <a:ext cx="10815315" cy="461665"/>
          </a:xfrm>
          <a:prstGeom prst="rect">
            <a:avLst/>
          </a:prstGeom>
          <a:noFill/>
          <a:effectLst/>
        </p:spPr>
        <p:txBody>
          <a:bodyPr wrap="square" rtlCol="0">
            <a:spAutoFit/>
          </a:bodyPr>
          <a:lstStyle/>
          <a:p>
            <a:r>
              <a:rPr lang="en-US" sz="2400" b="1" dirty="0">
                <a:effectLst/>
              </a:rPr>
              <a:t>Listen again. Circle the correct answer A, B, or C. </a:t>
            </a:r>
            <a:endParaRPr lang="en-US" sz="2400" dirty="0"/>
          </a:p>
        </p:txBody>
      </p:sp>
      <p:sp>
        <p:nvSpPr>
          <p:cNvPr id="16" name="Rounded Rectangle 15"/>
          <p:cNvSpPr/>
          <p:nvPr/>
        </p:nvSpPr>
        <p:spPr>
          <a:xfrm>
            <a:off x="577452" y="112220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237" y="101956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a:extLst>
              <a:ext uri="{FF2B5EF4-FFF2-40B4-BE49-F238E27FC236}">
                <a16:creationId xmlns:a16="http://schemas.microsoft.com/office/drawing/2014/main" id="{1100F649-DFBB-5C9A-0B8C-BA8B1F085D08}"/>
              </a:ext>
            </a:extLst>
          </p:cNvPr>
          <p:cNvSpPr txBox="1"/>
          <p:nvPr/>
        </p:nvSpPr>
        <p:spPr>
          <a:xfrm>
            <a:off x="487067" y="1855178"/>
            <a:ext cx="11369452" cy="4493538"/>
          </a:xfrm>
          <a:prstGeom prst="rect">
            <a:avLst/>
          </a:prstGeom>
          <a:noFill/>
        </p:spPr>
        <p:txBody>
          <a:bodyPr wrap="square">
            <a:spAutoFit/>
          </a:bodyPr>
          <a:lstStyle/>
          <a:p>
            <a:r>
              <a:rPr lang="en-US" sz="3200" b="1" dirty="0">
                <a:solidFill>
                  <a:schemeClr val="accent2"/>
                </a:solidFill>
              </a:rPr>
              <a:t>1. </a:t>
            </a:r>
            <a:r>
              <a:rPr lang="en-US" sz="3200" dirty="0"/>
              <a:t>Who is making the announcement? </a:t>
            </a:r>
          </a:p>
          <a:p>
            <a:r>
              <a:rPr lang="en-US" sz="3200" dirty="0">
                <a:solidFill>
                  <a:srgbClr val="00B0F0"/>
                </a:solidFill>
              </a:rPr>
              <a:t>A. </a:t>
            </a:r>
            <a:r>
              <a:rPr lang="en-US" sz="3200" dirty="0"/>
              <a:t>A teacher. 			</a:t>
            </a:r>
            <a:r>
              <a:rPr lang="en-US" sz="3200" dirty="0">
                <a:solidFill>
                  <a:srgbClr val="00B0F0"/>
                </a:solidFill>
              </a:rPr>
              <a:t>B. </a:t>
            </a:r>
            <a:r>
              <a:rPr lang="en-US" sz="3200" dirty="0"/>
              <a:t>A student 		</a:t>
            </a:r>
            <a:r>
              <a:rPr lang="en-US" sz="3200" dirty="0">
                <a:solidFill>
                  <a:srgbClr val="00B0F0"/>
                </a:solidFill>
              </a:rPr>
              <a:t>C.</a:t>
            </a:r>
            <a:r>
              <a:rPr lang="en-US" sz="3200" dirty="0"/>
              <a:t> Dr Lam.</a:t>
            </a:r>
          </a:p>
          <a:p>
            <a:endParaRPr lang="en-US" sz="1500" dirty="0"/>
          </a:p>
          <a:p>
            <a:r>
              <a:rPr lang="en-US" sz="3200" b="1" dirty="0">
                <a:solidFill>
                  <a:schemeClr val="accent2"/>
                </a:solidFill>
              </a:rPr>
              <a:t>2. </a:t>
            </a:r>
            <a:r>
              <a:rPr lang="en-US" sz="3200" dirty="0"/>
              <a:t>What is in the History section? </a:t>
            </a:r>
          </a:p>
          <a:p>
            <a:r>
              <a:rPr lang="en-US" sz="3200" dirty="0">
                <a:solidFill>
                  <a:srgbClr val="00B0F0"/>
                </a:solidFill>
              </a:rPr>
              <a:t>A. </a:t>
            </a:r>
            <a:r>
              <a:rPr lang="en-US" sz="3200" dirty="0"/>
              <a:t>An introductory talk. 	</a:t>
            </a:r>
            <a:r>
              <a:rPr lang="en-US" sz="3200" dirty="0">
                <a:solidFill>
                  <a:srgbClr val="00B0F0"/>
                </a:solidFill>
              </a:rPr>
              <a:t>B.</a:t>
            </a:r>
            <a:r>
              <a:rPr lang="en-US" sz="3200" dirty="0"/>
              <a:t> A documentary.	</a:t>
            </a:r>
            <a:r>
              <a:rPr lang="en-US" sz="3200" dirty="0">
                <a:solidFill>
                  <a:srgbClr val="00B0F0"/>
                </a:solidFill>
              </a:rPr>
              <a:t>C. </a:t>
            </a:r>
            <a:r>
              <a:rPr lang="en-US" sz="3200" dirty="0"/>
              <a:t>Many pictures. </a:t>
            </a:r>
          </a:p>
          <a:p>
            <a:endParaRPr lang="en-US" sz="1500" dirty="0"/>
          </a:p>
          <a:p>
            <a:r>
              <a:rPr lang="en-US" sz="3200" b="1" dirty="0">
                <a:solidFill>
                  <a:schemeClr val="accent2"/>
                </a:solidFill>
              </a:rPr>
              <a:t>3. </a:t>
            </a:r>
            <a:r>
              <a:rPr lang="en-US" sz="3200" dirty="0"/>
              <a:t>What is NOT true about the Modern Time section? </a:t>
            </a:r>
          </a:p>
          <a:p>
            <a:r>
              <a:rPr lang="en-US" sz="3200" dirty="0">
                <a:solidFill>
                  <a:srgbClr val="00B0F0"/>
                </a:solidFill>
              </a:rPr>
              <a:t>A. </a:t>
            </a:r>
            <a:r>
              <a:rPr lang="en-US" sz="3200" dirty="0"/>
              <a:t>Students won’t like this section. </a:t>
            </a:r>
          </a:p>
          <a:p>
            <a:r>
              <a:rPr lang="en-US" sz="3200" dirty="0">
                <a:solidFill>
                  <a:srgbClr val="00B0F0"/>
                </a:solidFill>
              </a:rPr>
              <a:t>B. </a:t>
            </a:r>
            <a:r>
              <a:rPr lang="en-US" sz="3200" dirty="0"/>
              <a:t>It shows smart devices.</a:t>
            </a:r>
            <a:br>
              <a:rPr lang="en-US" sz="3200" dirty="0"/>
            </a:br>
            <a:r>
              <a:rPr lang="en-US" sz="3200" dirty="0">
                <a:solidFill>
                  <a:srgbClr val="00B0F0"/>
                </a:solidFill>
              </a:rPr>
              <a:t>C. </a:t>
            </a:r>
            <a:r>
              <a:rPr lang="en-US" sz="3200" dirty="0"/>
              <a:t>They will be there for one hour. </a:t>
            </a:r>
          </a:p>
        </p:txBody>
      </p:sp>
      <p:sp>
        <p:nvSpPr>
          <p:cNvPr id="6" name="TextBox 5">
            <a:extLst>
              <a:ext uri="{FF2B5EF4-FFF2-40B4-BE49-F238E27FC236}">
                <a16:creationId xmlns:a16="http://schemas.microsoft.com/office/drawing/2014/main" id="{0FEA463B-4EF5-6DC5-C036-9930C5E11320}"/>
              </a:ext>
            </a:extLst>
          </p:cNvPr>
          <p:cNvSpPr txBox="1"/>
          <p:nvPr/>
        </p:nvSpPr>
        <p:spPr>
          <a:xfrm>
            <a:off x="487067" y="186930"/>
            <a:ext cx="286218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7" name="Oval 6">
            <a:extLst>
              <a:ext uri="{FF2B5EF4-FFF2-40B4-BE49-F238E27FC236}">
                <a16:creationId xmlns:a16="http://schemas.microsoft.com/office/drawing/2014/main" id="{2C2E332F-467C-17C6-1C27-EA6F571AFAB0}"/>
              </a:ext>
            </a:extLst>
          </p:cNvPr>
          <p:cNvSpPr/>
          <p:nvPr/>
        </p:nvSpPr>
        <p:spPr>
          <a:xfrm>
            <a:off x="452342" y="2384384"/>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Oval 7">
            <a:extLst>
              <a:ext uri="{FF2B5EF4-FFF2-40B4-BE49-F238E27FC236}">
                <a16:creationId xmlns:a16="http://schemas.microsoft.com/office/drawing/2014/main" id="{4772E2C3-D1AF-5CB2-D45F-82ECDE6708A0}"/>
              </a:ext>
            </a:extLst>
          </p:cNvPr>
          <p:cNvSpPr/>
          <p:nvPr/>
        </p:nvSpPr>
        <p:spPr>
          <a:xfrm>
            <a:off x="8670367" y="3561742"/>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Oval 8">
            <a:extLst>
              <a:ext uri="{FF2B5EF4-FFF2-40B4-BE49-F238E27FC236}">
                <a16:creationId xmlns:a16="http://schemas.microsoft.com/office/drawing/2014/main" id="{B237B19E-937C-30A8-B9D3-9866CD4ACE4D}"/>
              </a:ext>
            </a:extLst>
          </p:cNvPr>
          <p:cNvSpPr/>
          <p:nvPr/>
        </p:nvSpPr>
        <p:spPr>
          <a:xfrm>
            <a:off x="452342" y="4788659"/>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 name="Track 67.mp3">
            <a:hlinkClick r:id="" action="ppaction://media"/>
            <a:extLst>
              <a:ext uri="{FF2B5EF4-FFF2-40B4-BE49-F238E27FC236}">
                <a16:creationId xmlns:a16="http://schemas.microsoft.com/office/drawing/2014/main" id="{9C8591BF-82CC-DDC2-1E1D-F35D74615B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03595" y="1044033"/>
            <a:ext cx="812800" cy="812800"/>
          </a:xfrm>
          <a:prstGeom prst="rect">
            <a:avLst/>
          </a:prstGeom>
        </p:spPr>
      </p:pic>
    </p:spTree>
    <p:extLst>
      <p:ext uri="{BB962C8B-B14F-4D97-AF65-F5344CB8AC3E}">
        <p14:creationId xmlns:p14="http://schemas.microsoft.com/office/powerpoint/2010/main" val="106170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325"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0"/>
                </p:tgtEl>
              </p:cMediaNode>
            </p:audio>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2" name="Round Single Corner Rectangle 2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122205"/>
            <a:ext cx="10815315" cy="461665"/>
          </a:xfrm>
          <a:prstGeom prst="rect">
            <a:avLst/>
          </a:prstGeom>
          <a:noFill/>
          <a:effectLst/>
        </p:spPr>
        <p:txBody>
          <a:bodyPr wrap="square" rtlCol="0">
            <a:spAutoFit/>
          </a:bodyPr>
          <a:lstStyle/>
          <a:p>
            <a:r>
              <a:rPr lang="en-US" sz="2400" b="1" dirty="0">
                <a:effectLst/>
              </a:rPr>
              <a:t>Listen again. Circle the correct answer A, B, or C. </a:t>
            </a:r>
            <a:endParaRPr lang="en-US" sz="2400" dirty="0"/>
          </a:p>
        </p:txBody>
      </p:sp>
      <p:sp>
        <p:nvSpPr>
          <p:cNvPr id="16" name="Rounded Rectangle 15"/>
          <p:cNvSpPr/>
          <p:nvPr/>
        </p:nvSpPr>
        <p:spPr>
          <a:xfrm>
            <a:off x="577452" y="112220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237" y="101956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6" name="TextBox 5">
            <a:extLst>
              <a:ext uri="{FF2B5EF4-FFF2-40B4-BE49-F238E27FC236}">
                <a16:creationId xmlns:a16="http://schemas.microsoft.com/office/drawing/2014/main" id="{0FEA463B-4EF5-6DC5-C036-9930C5E11320}"/>
              </a:ext>
            </a:extLst>
          </p:cNvPr>
          <p:cNvSpPr txBox="1"/>
          <p:nvPr/>
        </p:nvSpPr>
        <p:spPr>
          <a:xfrm>
            <a:off x="487067" y="186930"/>
            <a:ext cx="286218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3" name="TextBox 2">
            <a:extLst>
              <a:ext uri="{FF2B5EF4-FFF2-40B4-BE49-F238E27FC236}">
                <a16:creationId xmlns:a16="http://schemas.microsoft.com/office/drawing/2014/main" id="{2D91178C-ACD9-13D6-767F-625F1E5FC646}"/>
              </a:ext>
            </a:extLst>
          </p:cNvPr>
          <p:cNvSpPr txBox="1"/>
          <p:nvPr/>
        </p:nvSpPr>
        <p:spPr>
          <a:xfrm>
            <a:off x="1131589" y="2001922"/>
            <a:ext cx="10375348" cy="4262705"/>
          </a:xfrm>
          <a:prstGeom prst="rect">
            <a:avLst/>
          </a:prstGeom>
          <a:noFill/>
        </p:spPr>
        <p:txBody>
          <a:bodyPr wrap="square">
            <a:spAutoFit/>
          </a:bodyPr>
          <a:lstStyle/>
          <a:p>
            <a:r>
              <a:rPr lang="en-US" sz="3200" b="1" dirty="0">
                <a:solidFill>
                  <a:schemeClr val="accent2"/>
                </a:solidFill>
              </a:rPr>
              <a:t>4. </a:t>
            </a:r>
            <a:r>
              <a:rPr lang="en-US" sz="3200" dirty="0"/>
              <a:t>What will the film in the Cinema Room be about? </a:t>
            </a:r>
          </a:p>
          <a:p>
            <a:r>
              <a:rPr lang="en-US" sz="3200" dirty="0">
                <a:solidFill>
                  <a:srgbClr val="00B0F0"/>
                </a:solidFill>
              </a:rPr>
              <a:t>A. </a:t>
            </a:r>
            <a:r>
              <a:rPr lang="en-US" sz="3200" dirty="0"/>
              <a:t>Super smartwatches.	</a:t>
            </a:r>
          </a:p>
          <a:p>
            <a:r>
              <a:rPr lang="en-US" sz="3200" dirty="0">
                <a:solidFill>
                  <a:srgbClr val="00B0F0"/>
                </a:solidFill>
              </a:rPr>
              <a:t>B. </a:t>
            </a:r>
            <a:r>
              <a:rPr lang="en-US" sz="3200" dirty="0"/>
              <a:t>Translation devices for personal use. </a:t>
            </a:r>
          </a:p>
          <a:p>
            <a:r>
              <a:rPr lang="en-US" sz="3200" dirty="0">
                <a:solidFill>
                  <a:srgbClr val="00B0F0"/>
                </a:solidFill>
              </a:rPr>
              <a:t>C. </a:t>
            </a:r>
            <a:r>
              <a:rPr lang="en-US" sz="3200" dirty="0"/>
              <a:t>Telepathy machines. </a:t>
            </a:r>
          </a:p>
          <a:p>
            <a:endParaRPr lang="en-US" sz="1500" dirty="0"/>
          </a:p>
          <a:p>
            <a:r>
              <a:rPr lang="en-US" sz="3200" b="1" dirty="0">
                <a:solidFill>
                  <a:schemeClr val="accent2"/>
                </a:solidFill>
              </a:rPr>
              <a:t>5. </a:t>
            </a:r>
            <a:r>
              <a:rPr lang="en-US" sz="3200" dirty="0"/>
              <a:t>In general, what does the exhibition show? </a:t>
            </a:r>
          </a:p>
          <a:p>
            <a:r>
              <a:rPr lang="en-US" sz="3200" dirty="0">
                <a:solidFill>
                  <a:srgbClr val="00B0F0"/>
                </a:solidFill>
              </a:rPr>
              <a:t>A. </a:t>
            </a:r>
            <a:r>
              <a:rPr lang="en-US" sz="3200" dirty="0"/>
              <a:t>Problems of modern technology.</a:t>
            </a:r>
            <a:br>
              <a:rPr lang="en-US" sz="3200" dirty="0"/>
            </a:br>
            <a:r>
              <a:rPr lang="en-US" sz="3200" dirty="0">
                <a:solidFill>
                  <a:srgbClr val="00B0F0"/>
                </a:solidFill>
              </a:rPr>
              <a:t>B. </a:t>
            </a:r>
            <a:r>
              <a:rPr lang="en-US" sz="3200" dirty="0"/>
              <a:t>History of smartphones.</a:t>
            </a:r>
            <a:br>
              <a:rPr lang="en-US" sz="3200" dirty="0"/>
            </a:br>
            <a:r>
              <a:rPr lang="en-US" sz="3200" dirty="0">
                <a:solidFill>
                  <a:srgbClr val="00B0F0"/>
                </a:solidFill>
              </a:rPr>
              <a:t>C. </a:t>
            </a:r>
            <a:r>
              <a:rPr lang="en-US" sz="3200" dirty="0"/>
              <a:t>Means of communication. </a:t>
            </a:r>
          </a:p>
        </p:txBody>
      </p:sp>
      <p:sp>
        <p:nvSpPr>
          <p:cNvPr id="4" name="Oval 3">
            <a:extLst>
              <a:ext uri="{FF2B5EF4-FFF2-40B4-BE49-F238E27FC236}">
                <a16:creationId xmlns:a16="http://schemas.microsoft.com/office/drawing/2014/main" id="{C5469009-53B7-9173-B2C6-608D6BABD5DF}"/>
              </a:ext>
            </a:extLst>
          </p:cNvPr>
          <p:cNvSpPr/>
          <p:nvPr/>
        </p:nvSpPr>
        <p:spPr>
          <a:xfrm>
            <a:off x="1096864" y="2997842"/>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Oval 4">
            <a:extLst>
              <a:ext uri="{FF2B5EF4-FFF2-40B4-BE49-F238E27FC236}">
                <a16:creationId xmlns:a16="http://schemas.microsoft.com/office/drawing/2014/main" id="{F2500A29-793E-1780-CB22-B4A99F9DFFEC}"/>
              </a:ext>
            </a:extLst>
          </p:cNvPr>
          <p:cNvSpPr/>
          <p:nvPr/>
        </p:nvSpPr>
        <p:spPr>
          <a:xfrm>
            <a:off x="1091633" y="5678122"/>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46368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3844</TotalTime>
  <Words>710</Words>
  <PresentationFormat>Widescreen</PresentationFormat>
  <Paragraphs>124</Paragraphs>
  <Slides>15</Slides>
  <Notes>11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Adobe Gothic Std B</vt:lpstr>
      <vt:lpstr>Arial</vt:lpstr>
      <vt:lpstr>Calibri</vt:lpstr>
      <vt:lpstr>Calibri Light</vt:lpstr>
      <vt:lpstr>ChronicaPro</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2023-09-11T01:54:40Z</dcterms:modified>
</cp:coreProperties>
</file>