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56" r:id="rId3"/>
    <p:sldId id="302" r:id="rId4"/>
    <p:sldId id="350" r:id="rId5"/>
    <p:sldId id="352" r:id="rId6"/>
    <p:sldId id="354" r:id="rId7"/>
    <p:sldId id="355" r:id="rId8"/>
    <p:sldId id="356" r:id="rId9"/>
    <p:sldId id="353" r:id="rId10"/>
    <p:sldId id="357" r:id="rId11"/>
    <p:sldId id="316" r:id="rId12"/>
    <p:sldId id="347" r:id="rId13"/>
    <p:sldId id="283" r:id="rId14"/>
    <p:sldId id="276" r:id="rId15"/>
    <p:sldId id="298" r:id="rId16"/>
    <p:sldId id="358" r:id="rId17"/>
    <p:sldId id="327" r:id="rId18"/>
    <p:sldId id="349" r:id="rId19"/>
    <p:sldId id="325" r:id="rId20"/>
    <p:sldId id="359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1F6"/>
    <a:srgbClr val="F16649"/>
    <a:srgbClr val="0070C0"/>
    <a:srgbClr val="E8F6F8"/>
    <a:srgbClr val="C0E6EA"/>
    <a:srgbClr val="62C8CE"/>
    <a:srgbClr val="05A0B8"/>
    <a:srgbClr val="7192A9"/>
    <a:srgbClr val="F47D5F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2" autoAdjust="0"/>
    <p:restoredTop sz="94620"/>
  </p:normalViewPr>
  <p:slideViewPr>
    <p:cSldViewPr snapToGrid="0" showGuides="1">
      <p:cViewPr varScale="1">
        <p:scale>
          <a:sx n="106" d="100"/>
          <a:sy n="106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36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11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437457" y="2099800"/>
            <a:ext cx="34780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VIDEO GAMES</a:t>
            </a:r>
          </a:p>
        </p:txBody>
      </p:sp>
      <p:pic>
        <p:nvPicPr>
          <p:cNvPr id="6146" name="Picture 2" descr="Cartoon little boy playing video game 8734680 Vector Art at Vecteezy">
            <a:extLst>
              <a:ext uri="{FF2B5EF4-FFF2-40B4-BE49-F238E27FC236}">
                <a16:creationId xmlns:a16="http://schemas.microsoft.com/office/drawing/2014/main" id="{FB2D9C62-C0CC-3B02-DAA5-039284BE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943"/>
            <a:ext cx="8437457" cy="55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6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21203" y="162361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science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7890" y="490951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khoa </a:t>
            </a:r>
            <a:r>
              <a:rPr lang="en-US" sz="4800" dirty="0" err="1"/>
              <a:t>học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79208" y="3550833"/>
            <a:ext cx="2528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saɪəns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Science Images - Free Download on Freepik">
            <a:extLst>
              <a:ext uri="{FF2B5EF4-FFF2-40B4-BE49-F238E27FC236}">
                <a16:creationId xmlns:a16="http://schemas.microsoft.com/office/drawing/2014/main" id="{26E56140-52F2-7CB6-9081-F4927869B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36" y="1548062"/>
            <a:ext cx="5957470" cy="39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cience">
            <a:hlinkClick r:id="" action="ppaction://media"/>
            <a:extLst>
              <a:ext uri="{FF2B5EF4-FFF2-40B4-BE49-F238E27FC236}">
                <a16:creationId xmlns:a16="http://schemas.microsoft.com/office/drawing/2014/main" id="{33DCE394-E232-A733-8D6C-564B7D9B0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11" y="300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1709" y="1436545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exercise </a:t>
            </a:r>
            <a:r>
              <a:rPr lang="en-US" sz="6000" b="1" dirty="0">
                <a:solidFill>
                  <a:srgbClr val="AD4F0F"/>
                </a:solidFill>
              </a:rPr>
              <a:t>(n /v)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3968" y="4487358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</a:t>
            </a:r>
            <a:r>
              <a:rPr lang="en-US" sz="4800" smtClean="0"/>
              <a:t>ài tập / </a:t>
            </a:r>
            <a:br>
              <a:rPr lang="en-US" sz="4800" smtClean="0"/>
            </a:br>
            <a:r>
              <a:rPr lang="en-US" sz="4800" smtClean="0"/>
              <a:t>tập </a:t>
            </a:r>
            <a:r>
              <a:rPr lang="en-US" sz="4800" smtClean="0"/>
              <a:t>thể dục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78163" y="3304603"/>
            <a:ext cx="3042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eksəsaɪz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xercise">
            <a:hlinkClick r:id="" action="ppaction://media"/>
            <a:extLst>
              <a:ext uri="{FF2B5EF4-FFF2-40B4-BE49-F238E27FC236}">
                <a16:creationId xmlns:a16="http://schemas.microsoft.com/office/drawing/2014/main" id="{35775B42-35AA-CB6A-1684-BF9923197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148677"/>
            <a:ext cx="812800" cy="812800"/>
          </a:xfrm>
          <a:prstGeom prst="rect">
            <a:avLst/>
          </a:prstGeom>
        </p:spPr>
      </p:pic>
      <p:pic>
        <p:nvPicPr>
          <p:cNvPr id="8194" name="Picture 2" descr="17 Health Benefits of Exercise That May Surprise You">
            <a:extLst>
              <a:ext uri="{FF2B5EF4-FFF2-40B4-BE49-F238E27FC236}">
                <a16:creationId xmlns:a16="http://schemas.microsoft.com/office/drawing/2014/main" id="{9DF6299F-CC9B-F4B0-A9A8-B3E52653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960" y="3130480"/>
            <a:ext cx="6693040" cy="33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721409"/>
              </p:ext>
            </p:extLst>
          </p:nvPr>
        </p:nvGraphicFramePr>
        <p:xfrm>
          <a:off x="911200" y="1869891"/>
          <a:ext cx="10553714" cy="27650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9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9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science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saɪ.əns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hoa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exercise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 / v)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ek.sə.saɪz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ài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3200" b="0" baseline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thể dục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cience">
            <a:hlinkClick r:id="" action="ppaction://media"/>
            <a:extLst>
              <a:ext uri="{FF2B5EF4-FFF2-40B4-BE49-F238E27FC236}">
                <a16:creationId xmlns:a16="http://schemas.microsoft.com/office/drawing/2014/main" id="{E2CEE352-B2F2-B0B1-C78D-B6044ABC5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247" y="2762669"/>
            <a:ext cx="601039" cy="601039"/>
          </a:xfrm>
          <a:prstGeom prst="rect">
            <a:avLst/>
          </a:prstGeom>
        </p:spPr>
      </p:pic>
      <p:pic>
        <p:nvPicPr>
          <p:cNvPr id="3" name="exercise">
            <a:hlinkClick r:id="" action="ppaction://media"/>
            <a:extLst>
              <a:ext uri="{FF2B5EF4-FFF2-40B4-BE49-F238E27FC236}">
                <a16:creationId xmlns:a16="http://schemas.microsoft.com/office/drawing/2014/main" id="{304029F9-C14D-EAC8-2AAF-7B8D19DAD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246" y="3655447"/>
            <a:ext cx="601040" cy="6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9" y="1288777"/>
            <a:ext cx="380210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36892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87067" y="1995223"/>
            <a:ext cx="31252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school lunch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English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history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homework</a:t>
            </a:r>
            <a:endParaRPr lang="en-US" sz="3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5A2B53A-AEEF-3DC6-AB4F-C6019CCE1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83" y="-7620"/>
            <a:ext cx="611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443BE-2EF8-1B8B-217B-D58B5BF5F54B}"/>
              </a:ext>
            </a:extLst>
          </p:cNvPr>
          <p:cNvSpPr txBox="1"/>
          <p:nvPr/>
        </p:nvSpPr>
        <p:spPr>
          <a:xfrm>
            <a:off x="3585744" y="1995223"/>
            <a:ext cx="20972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latin typeface="ChronicaProMediumIt"/>
              </a:rPr>
              <a:t>e</a:t>
            </a: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xercise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latin typeface="ChronicaProMediumIt"/>
              </a:rPr>
              <a:t>s</a:t>
            </a: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cience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football </a:t>
            </a:r>
            <a:endParaRPr lang="en-US" sz="3600" b="1" i="1" dirty="0">
              <a:solidFill>
                <a:srgbClr val="242021"/>
              </a:solidFill>
              <a:latin typeface="ChronicaProMediumIt"/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lessons </a:t>
            </a:r>
            <a:endParaRPr lang="en-US" sz="3600" b="1" i="1" dirty="0">
              <a:solidFill>
                <a:srgbClr val="242021"/>
              </a:solidFill>
              <a:latin typeface="ChronicaProMediumIt"/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  <a:latin typeface="ChronicaProMediumIt"/>
              </a:rPr>
              <a:t>music</a:t>
            </a:r>
            <a:endParaRPr lang="en-US" sz="3600" dirty="0"/>
          </a:p>
        </p:txBody>
      </p:sp>
      <p:pic>
        <p:nvPicPr>
          <p:cNvPr id="4" name="U1 L2 task1">
            <a:hlinkClick r:id="" action="ppaction://media"/>
            <a:extLst>
              <a:ext uri="{FF2B5EF4-FFF2-40B4-BE49-F238E27FC236}">
                <a16:creationId xmlns:a16="http://schemas.microsoft.com/office/drawing/2014/main" id="{BE868CFE-B484-8887-046C-E92BFC039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7965" y="844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words in Task 1 in the correct columns.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38651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6C3F-9661-434E-34D5-44B33EEF6757}"/>
              </a:ext>
            </a:extLst>
          </p:cNvPr>
          <p:cNvSpPr/>
          <p:nvPr/>
        </p:nvSpPr>
        <p:spPr>
          <a:xfrm>
            <a:off x="1336675" y="1798421"/>
            <a:ext cx="935608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000" dirty="0"/>
              <a:t>school lunch 	English 	history 	homework </a:t>
            </a:r>
          </a:p>
          <a:p>
            <a:pPr lvl="0" algn="just"/>
            <a:r>
              <a:rPr lang="en-US" sz="3000" dirty="0"/>
              <a:t>exercise		science 	football 	lessons 	music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CD7038C-55D0-B6AA-0DF2-C90B34929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002493"/>
              </p:ext>
            </p:extLst>
          </p:nvPr>
        </p:nvGraphicFramePr>
        <p:xfrm>
          <a:off x="1107298" y="3160507"/>
          <a:ext cx="973908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771">
                  <a:extLst>
                    <a:ext uri="{9D8B030D-6E8A-4147-A177-3AD203B41FA5}">
                      <a16:colId xmlns:a16="http://schemas.microsoft.com/office/drawing/2014/main" val="3712039367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237615376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704873068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1343627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p</a:t>
                      </a:r>
                      <a:r>
                        <a:rPr lang="en-VN" sz="3000" smtClean="0"/>
                        <a:t>lay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d</a:t>
                      </a:r>
                      <a:r>
                        <a:rPr lang="en-VN" sz="3000" smtClean="0"/>
                        <a:t>o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h</a:t>
                      </a:r>
                      <a:r>
                        <a:rPr lang="en-VN" sz="3000" smtClean="0"/>
                        <a:t>ave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s</a:t>
                      </a:r>
                      <a:r>
                        <a:rPr lang="en-VN" sz="3000" smtClean="0"/>
                        <a:t>tudy</a:t>
                      </a:r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24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4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words in Task 1 in the correct columns.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26C3F-9661-434E-34D5-44B33EEF6757}"/>
              </a:ext>
            </a:extLst>
          </p:cNvPr>
          <p:cNvSpPr/>
          <p:nvPr/>
        </p:nvSpPr>
        <p:spPr>
          <a:xfrm>
            <a:off x="1336675" y="1798421"/>
            <a:ext cx="935608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000" dirty="0"/>
              <a:t>school lunch 	English 	history 	homework </a:t>
            </a:r>
          </a:p>
          <a:p>
            <a:pPr lvl="0" algn="just"/>
            <a:r>
              <a:rPr lang="en-US" sz="3000" dirty="0"/>
              <a:t>exercise		science 	football 	lessons 	music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CD7038C-55D0-B6AA-0DF2-C90B34929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808249"/>
              </p:ext>
            </p:extLst>
          </p:nvPr>
        </p:nvGraphicFramePr>
        <p:xfrm>
          <a:off x="1107298" y="3016129"/>
          <a:ext cx="973908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771">
                  <a:extLst>
                    <a:ext uri="{9D8B030D-6E8A-4147-A177-3AD203B41FA5}">
                      <a16:colId xmlns:a16="http://schemas.microsoft.com/office/drawing/2014/main" val="3712039367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237615376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2704873068"/>
                    </a:ext>
                  </a:extLst>
                </a:gridCol>
                <a:gridCol w="2434771">
                  <a:extLst>
                    <a:ext uri="{9D8B030D-6E8A-4147-A177-3AD203B41FA5}">
                      <a16:colId xmlns:a16="http://schemas.microsoft.com/office/drawing/2014/main" val="13436276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p</a:t>
                      </a:r>
                      <a:r>
                        <a:rPr lang="en-VN" sz="3000" smtClean="0"/>
                        <a:t>lay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d</a:t>
                      </a:r>
                      <a:r>
                        <a:rPr lang="en-VN" sz="3000" smtClean="0"/>
                        <a:t>o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h</a:t>
                      </a:r>
                      <a:r>
                        <a:rPr lang="en-VN" sz="3000" smtClean="0"/>
                        <a:t>ave</a:t>
                      </a:r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/>
                        <a:t>s</a:t>
                      </a:r>
                      <a:r>
                        <a:rPr lang="en-VN" sz="3000" smtClean="0"/>
                        <a:t>tudy</a:t>
                      </a:r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24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GB" sz="3000" smtClean="0"/>
                    </a:p>
                    <a:p>
                      <a:pPr algn="ctr"/>
                      <a:endParaRPr lang="en-VN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43794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6EA105B7-E307-C31E-761E-52BF269A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" y="5362167"/>
            <a:ext cx="7853039" cy="15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8694D-D2E4-F976-B1D2-8225725A4A2F}"/>
              </a:ext>
            </a:extLst>
          </p:cNvPr>
          <p:cNvSpPr txBox="1"/>
          <p:nvPr/>
        </p:nvSpPr>
        <p:spPr>
          <a:xfrm>
            <a:off x="657477" y="5878084"/>
            <a:ext cx="726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Can you add more words to each column?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7097" y="3630221"/>
            <a:ext cx="1474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/>
              <a:t>football</a:t>
            </a:r>
            <a:endParaRPr lang="en-GB" sz="3200"/>
          </a:p>
        </p:txBody>
      </p:sp>
      <p:sp>
        <p:nvSpPr>
          <p:cNvPr id="15" name="Rectangle 14"/>
          <p:cNvSpPr/>
          <p:nvPr/>
        </p:nvSpPr>
        <p:spPr>
          <a:xfrm>
            <a:off x="1683009" y="4169749"/>
            <a:ext cx="1157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music</a:t>
            </a:r>
            <a:endParaRPr lang="en-GB" sz="3200"/>
          </a:p>
        </p:txBody>
      </p:sp>
      <p:sp>
        <p:nvSpPr>
          <p:cNvPr id="16" name="Rectangle 15"/>
          <p:cNvSpPr/>
          <p:nvPr/>
        </p:nvSpPr>
        <p:spPr>
          <a:xfrm>
            <a:off x="3803739" y="3630221"/>
            <a:ext cx="1982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homework</a:t>
            </a:r>
            <a:endParaRPr lang="en-GB" sz="3200"/>
          </a:p>
        </p:txBody>
      </p:sp>
      <p:sp>
        <p:nvSpPr>
          <p:cNvPr id="18" name="Rectangle 17"/>
          <p:cNvSpPr/>
          <p:nvPr/>
        </p:nvSpPr>
        <p:spPr>
          <a:xfrm>
            <a:off x="3975032" y="4188802"/>
            <a:ext cx="1520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exercise</a:t>
            </a:r>
            <a:endParaRPr lang="en-GB" sz="3200"/>
          </a:p>
        </p:txBody>
      </p:sp>
      <p:sp>
        <p:nvSpPr>
          <p:cNvPr id="19" name="Rectangle 18"/>
          <p:cNvSpPr/>
          <p:nvPr/>
        </p:nvSpPr>
        <p:spPr>
          <a:xfrm>
            <a:off x="6015567" y="3630221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school lunch</a:t>
            </a:r>
            <a:endParaRPr lang="en-GB" sz="3200"/>
          </a:p>
        </p:txBody>
      </p:sp>
      <p:sp>
        <p:nvSpPr>
          <p:cNvPr id="20" name="Rectangle 19"/>
          <p:cNvSpPr/>
          <p:nvPr/>
        </p:nvSpPr>
        <p:spPr>
          <a:xfrm>
            <a:off x="6433620" y="4186781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lessons</a:t>
            </a:r>
            <a:endParaRPr lang="en-GB" sz="3200"/>
          </a:p>
        </p:txBody>
      </p:sp>
      <p:sp>
        <p:nvSpPr>
          <p:cNvPr id="21" name="Rectangle 20"/>
          <p:cNvSpPr/>
          <p:nvPr/>
        </p:nvSpPr>
        <p:spPr>
          <a:xfrm>
            <a:off x="8963804" y="3622762"/>
            <a:ext cx="1361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English</a:t>
            </a:r>
            <a:endParaRPr lang="en-GB" sz="3200"/>
          </a:p>
        </p:txBody>
      </p:sp>
      <p:sp>
        <p:nvSpPr>
          <p:cNvPr id="22" name="Rectangle 21"/>
          <p:cNvSpPr/>
          <p:nvPr/>
        </p:nvSpPr>
        <p:spPr>
          <a:xfrm>
            <a:off x="8966129" y="4146371"/>
            <a:ext cx="13321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history</a:t>
            </a:r>
            <a:endParaRPr lang="en-GB" sz="3200"/>
          </a:p>
        </p:txBody>
      </p:sp>
      <p:sp>
        <p:nvSpPr>
          <p:cNvPr id="23" name="Rectangle 22"/>
          <p:cNvSpPr/>
          <p:nvPr/>
        </p:nvSpPr>
        <p:spPr>
          <a:xfrm>
            <a:off x="8939758" y="4733374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science</a:t>
            </a:r>
            <a:endParaRPr lang="en-GB" sz="3200"/>
          </a:p>
        </p:txBody>
      </p:sp>
      <p:sp>
        <p:nvSpPr>
          <p:cNvPr id="24" name="Rectangle 23"/>
          <p:cNvSpPr/>
          <p:nvPr/>
        </p:nvSpPr>
        <p:spPr>
          <a:xfrm>
            <a:off x="9065594" y="5256983"/>
            <a:ext cx="1157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music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20173530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BD1BAC-BFAE-FFFE-153F-F6C26C7A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643" y="2525087"/>
            <a:ext cx="9417974" cy="31392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 err="1"/>
              <a:t>Vy</a:t>
            </a:r>
            <a:r>
              <a:rPr lang="en-US" sz="3200" dirty="0"/>
              <a:t> and I often do </a:t>
            </a:r>
            <a:r>
              <a:rPr lang="en-US" sz="3200"/>
              <a:t>our </a:t>
            </a:r>
            <a:r>
              <a:rPr lang="en-US" sz="3200" smtClean="0"/>
              <a:t>____________ </a:t>
            </a:r>
            <a:r>
              <a:rPr lang="en-US" sz="3200" dirty="0"/>
              <a:t>after school.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 dirty="0"/>
              <a:t>Nick </a:t>
            </a:r>
            <a:r>
              <a:rPr lang="en-US" sz="3200"/>
              <a:t>plays </a:t>
            </a:r>
            <a:r>
              <a:rPr lang="en-US" sz="3200" smtClean="0"/>
              <a:t>__________ </a:t>
            </a:r>
            <a:r>
              <a:rPr lang="en-US" sz="3200" dirty="0"/>
              <a:t>for the school team.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3</a:t>
            </a:r>
            <a:r>
              <a:rPr lang="en-US" sz="3200" b="1">
                <a:solidFill>
                  <a:srgbClr val="0070C0"/>
                </a:solidFill>
              </a:rPr>
              <a:t>.</a:t>
            </a:r>
            <a:r>
              <a:rPr lang="en-US" sz="3200"/>
              <a:t> </a:t>
            </a:r>
            <a:r>
              <a:rPr lang="en-US" sz="3200" smtClean="0"/>
              <a:t>Mrs </a:t>
            </a:r>
            <a:r>
              <a:rPr lang="en-US" sz="3200" dirty="0"/>
              <a:t>Nguyen teaches all my </a:t>
            </a:r>
            <a:r>
              <a:rPr lang="en-US" sz="3200"/>
              <a:t>history </a:t>
            </a:r>
            <a:r>
              <a:rPr lang="en-US" sz="3200" smtClean="0"/>
              <a:t>_________. </a:t>
            </a:r>
            <a:endParaRPr 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They are healthy. They </a:t>
            </a:r>
            <a:r>
              <a:rPr lang="en-US" sz="3200"/>
              <a:t>do </a:t>
            </a:r>
            <a:r>
              <a:rPr lang="en-US" sz="3200" smtClean="0"/>
              <a:t>__________ </a:t>
            </a:r>
            <a:r>
              <a:rPr lang="en-US" sz="3200" dirty="0"/>
              <a:t>every day.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5. </a:t>
            </a:r>
            <a:r>
              <a:rPr lang="en-US" sz="3200" dirty="0"/>
              <a:t>I study </a:t>
            </a:r>
            <a:r>
              <a:rPr lang="en-US" sz="3200" dirty="0" err="1"/>
              <a:t>maths</a:t>
            </a:r>
            <a:r>
              <a:rPr lang="en-US" sz="3200" dirty="0"/>
              <a:t>, English </a:t>
            </a:r>
            <a:r>
              <a:rPr lang="en-US" sz="3200"/>
              <a:t>and </a:t>
            </a:r>
            <a:r>
              <a:rPr lang="en-US" sz="3200" smtClean="0"/>
              <a:t>_________ </a:t>
            </a:r>
            <a:r>
              <a:rPr lang="en-US" sz="3200" dirty="0"/>
              <a:t>on Mondays.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1866" y="1177026"/>
            <a:ext cx="711559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one of these words in each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blank.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3135" y="116034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4463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373324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365828" y="2648644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homework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CD099-FAD6-D776-E906-D3FC0F02E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1694042"/>
            <a:ext cx="12192000" cy="916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3E31E-9C1A-5887-0946-1031BE01C54C}"/>
              </a:ext>
            </a:extLst>
          </p:cNvPr>
          <p:cNvSpPr txBox="1"/>
          <p:nvPr/>
        </p:nvSpPr>
        <p:spPr>
          <a:xfrm>
            <a:off x="3546946" y="3510158"/>
            <a:ext cx="1965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football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18BE5-863C-E67D-54D1-2982D1AF1A9A}"/>
              </a:ext>
            </a:extLst>
          </p:cNvPr>
          <p:cNvSpPr txBox="1"/>
          <p:nvPr/>
        </p:nvSpPr>
        <p:spPr>
          <a:xfrm>
            <a:off x="7205734" y="4371673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lessons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AE93E-599C-4F98-713D-004EA939049E}"/>
              </a:ext>
            </a:extLst>
          </p:cNvPr>
          <p:cNvSpPr txBox="1"/>
          <p:nvPr/>
        </p:nvSpPr>
        <p:spPr>
          <a:xfrm>
            <a:off x="5748694" y="5203650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exercise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86E66D-2A5C-F7A0-3D73-D10BE25BBFF1}"/>
              </a:ext>
            </a:extLst>
          </p:cNvPr>
          <p:cNvSpPr txBox="1"/>
          <p:nvPr/>
        </p:nvSpPr>
        <p:spPr>
          <a:xfrm>
            <a:off x="5731110" y="6066107"/>
            <a:ext cx="255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6649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4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B4919A39-7F58-512D-9F28-4EFCAF25C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274" y="194965"/>
            <a:ext cx="7603958" cy="7603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A77E-07FD-135E-D351-EF757B9AD37F}"/>
              </a:ext>
            </a:extLst>
          </p:cNvPr>
          <p:cNvSpPr txBox="1"/>
          <p:nvPr/>
        </p:nvSpPr>
        <p:spPr>
          <a:xfrm>
            <a:off x="3147999" y="2112183"/>
            <a:ext cx="4732018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b="1" dirty="0">
                <a:solidFill>
                  <a:srgbClr val="F26649"/>
                </a:solidFill>
              </a:rPr>
              <a:t>/</a:t>
            </a:r>
            <a:r>
              <a:rPr lang="en-US" sz="6600" b="1" dirty="0" err="1">
                <a:solidFill>
                  <a:srgbClr val="F26649"/>
                </a:solidFill>
              </a:rPr>
              <a:t>ɑ</a:t>
            </a:r>
            <a:r>
              <a:rPr lang="en-US" sz="6600" b="1" dirty="0">
                <a:solidFill>
                  <a:srgbClr val="F26649"/>
                </a:solidFill>
              </a:rPr>
              <a:t>ː/ and /</a:t>
            </a:r>
            <a:r>
              <a:rPr lang="en-US" sz="6600" b="1" dirty="0" err="1">
                <a:solidFill>
                  <a:srgbClr val="F26649"/>
                </a:solidFill>
              </a:rPr>
              <a:t>ʌ</a:t>
            </a:r>
            <a:r>
              <a:rPr lang="en-US" sz="6600" b="1" dirty="0">
                <a:solidFill>
                  <a:srgbClr val="F26649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28057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repeat. Pay attention to the sounds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ɑ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ː/ and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ʌ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U1 L2 PRONUN">
            <a:hlinkClick r:id="" action="ppaction://media"/>
            <a:extLst>
              <a:ext uri="{FF2B5EF4-FFF2-40B4-BE49-F238E27FC236}">
                <a16:creationId xmlns:a16="http://schemas.microsoft.com/office/drawing/2014/main" id="{B05C4049-624F-2B28-4CB7-E9233BE32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444" y="1135785"/>
            <a:ext cx="812800" cy="812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66415" y="1988461"/>
            <a:ext cx="9896609" cy="4091673"/>
            <a:chOff x="1066415" y="1988461"/>
            <a:chExt cx="9896609" cy="40916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D28F47-88A1-FE7D-51CB-2EFC9EB7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415" y="1988461"/>
              <a:ext cx="9896609" cy="409167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67534" y="3131894"/>
              <a:ext cx="452229" cy="4465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3850" y="3811009"/>
              <a:ext cx="452229" cy="44657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3611" y="4606014"/>
              <a:ext cx="452229" cy="44657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8544" y="5343074"/>
              <a:ext cx="452229" cy="44657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96343" y="3131894"/>
              <a:ext cx="452229" cy="4465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3245" y="3812841"/>
              <a:ext cx="452229" cy="44657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31101" y="4580792"/>
              <a:ext cx="452229" cy="4970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093369" y="2349772"/>
              <a:ext cx="556573" cy="509954"/>
            </a:xfrm>
            <a:prstGeom prst="rect">
              <a:avLst/>
            </a:prstGeom>
            <a:solidFill>
              <a:srgbClr val="DD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882064" y="2349772"/>
              <a:ext cx="549038" cy="509954"/>
            </a:xfrm>
            <a:prstGeom prst="rect">
              <a:avLst/>
            </a:prstGeom>
            <a:solidFill>
              <a:srgbClr val="DD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57215" y="5330463"/>
              <a:ext cx="452229" cy="497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1121767" y="2793745"/>
            <a:ext cx="351201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VOCABULARY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PRONUNCIATION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92A6C1-B883-B171-0B27-F56D3E0420CD}"/>
              </a:ext>
            </a:extLst>
          </p:cNvPr>
          <p:cNvSpPr txBox="1"/>
          <p:nvPr/>
        </p:nvSpPr>
        <p:spPr>
          <a:xfrm>
            <a:off x="5194232" y="2793745"/>
            <a:ext cx="692283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to study, to have, to do, to play + N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</a:rPr>
              <a:t>/</a:t>
            </a:r>
            <a:r>
              <a:rPr lang="en-US" sz="3600" b="1" dirty="0" err="1">
                <a:solidFill>
                  <a:srgbClr val="F26649"/>
                </a:solidFill>
              </a:rPr>
              <a:t>ɑ</a:t>
            </a:r>
            <a:r>
              <a:rPr lang="en-US" sz="3600" b="1" dirty="0">
                <a:solidFill>
                  <a:srgbClr val="F26649"/>
                </a:solidFill>
              </a:rPr>
              <a:t>ː/ and /</a:t>
            </a:r>
            <a:r>
              <a:rPr lang="en-US" sz="3600" b="1" dirty="0" err="1">
                <a:solidFill>
                  <a:srgbClr val="F26649"/>
                </a:solidFill>
              </a:rPr>
              <a:t>ʌ</a:t>
            </a:r>
            <a:r>
              <a:rPr lang="en-US" sz="3600" b="1" dirty="0">
                <a:solidFill>
                  <a:srgbClr val="F26649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BBD1BAC-BFAE-FFFE-153F-F6C26C7A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941" y="2058584"/>
            <a:ext cx="9417974" cy="313924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1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/>
              <a:t>My brother has a new compass.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2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 smtClean="0"/>
              <a:t>Our </a:t>
            </a:r>
            <a:r>
              <a:rPr lang="en-US" sz="3600"/>
              <a:t>classroom is large.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3</a:t>
            </a:r>
            <a:r>
              <a:rPr lang="en-US" sz="3600" b="1">
                <a:solidFill>
                  <a:srgbClr val="0070C0"/>
                </a:solidFill>
              </a:rPr>
              <a:t>.</a:t>
            </a:r>
            <a:r>
              <a:rPr lang="en-US" sz="3600"/>
              <a:t> </a:t>
            </a:r>
            <a:r>
              <a:rPr lang="en-US" sz="3600" smtClean="0"/>
              <a:t>They </a:t>
            </a:r>
            <a:r>
              <a:rPr lang="en-US" sz="3600"/>
              <a:t>look smart on their first </a:t>
            </a:r>
            <a:r>
              <a:rPr lang="en-US" sz="3600" smtClean="0"/>
              <a:t>day at </a:t>
            </a:r>
            <a:r>
              <a:rPr lang="en-US" sz="3600"/>
              <a:t>school.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4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 smtClean="0"/>
              <a:t>The </a:t>
            </a:r>
            <a:r>
              <a:rPr lang="en-US" sz="3600"/>
              <a:t>art lesson starts at nine o’clock. </a:t>
            </a:r>
            <a:endParaRPr lang="en-US" sz="36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0070C0"/>
                </a:solidFill>
              </a:rPr>
              <a:t>5</a:t>
            </a:r>
            <a:r>
              <a:rPr lang="en-US" sz="3600" b="1">
                <a:solidFill>
                  <a:srgbClr val="0070C0"/>
                </a:solidFill>
              </a:rPr>
              <a:t>. </a:t>
            </a:r>
            <a:r>
              <a:rPr lang="en-US" sz="3600" smtClean="0"/>
              <a:t>He </a:t>
            </a:r>
            <a:r>
              <a:rPr lang="en-US" sz="3600"/>
              <a:t>goes out to have lunch </a:t>
            </a:r>
            <a:r>
              <a:rPr lang="en-US" sz="3600" smtClean="0"/>
              <a:t>every Sunday</a:t>
            </a:r>
            <a:r>
              <a:rPr lang="en-US" sz="3600"/>
              <a:t>.</a:t>
            </a:r>
            <a:endParaRPr lang="en-US" sz="3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22218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Then listen again and underline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words with the sounds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ɑ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ː/ and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ʌ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U1 L2 UNDERLINE">
            <a:hlinkClick r:id="" action="ppaction://media"/>
            <a:extLst>
              <a:ext uri="{FF2B5EF4-FFF2-40B4-BE49-F238E27FC236}">
                <a16:creationId xmlns:a16="http://schemas.microsoft.com/office/drawing/2014/main" id="{7DA1E92C-EE49-E508-613B-58C19D32D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729" y="1542274"/>
            <a:ext cx="812800" cy="812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C4D03F-76FF-10D9-E31A-DAF9F5C97A07}"/>
              </a:ext>
            </a:extLst>
          </p:cNvPr>
          <p:cNvCxnSpPr>
            <a:cxnSpLocks/>
          </p:cNvCxnSpPr>
          <p:nvPr/>
        </p:nvCxnSpPr>
        <p:spPr>
          <a:xfrm>
            <a:off x="2553415" y="2772592"/>
            <a:ext cx="1363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3B756C-4317-565D-DF71-F57D9B56DF1F}"/>
              </a:ext>
            </a:extLst>
          </p:cNvPr>
          <p:cNvCxnSpPr>
            <a:cxnSpLocks/>
          </p:cNvCxnSpPr>
          <p:nvPr/>
        </p:nvCxnSpPr>
        <p:spPr>
          <a:xfrm>
            <a:off x="6053553" y="2772592"/>
            <a:ext cx="1574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0B000E-F363-DF5D-17EE-8C73B0EBB723}"/>
              </a:ext>
            </a:extLst>
          </p:cNvPr>
          <p:cNvCxnSpPr>
            <a:cxnSpLocks/>
          </p:cNvCxnSpPr>
          <p:nvPr/>
        </p:nvCxnSpPr>
        <p:spPr>
          <a:xfrm>
            <a:off x="2631101" y="3713119"/>
            <a:ext cx="1895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16870-0FCF-06DA-FC74-0190EFA29387}"/>
              </a:ext>
            </a:extLst>
          </p:cNvPr>
          <p:cNvCxnSpPr>
            <a:cxnSpLocks/>
          </p:cNvCxnSpPr>
          <p:nvPr/>
        </p:nvCxnSpPr>
        <p:spPr>
          <a:xfrm>
            <a:off x="5033487" y="3713119"/>
            <a:ext cx="9024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2ACEAD-FE1C-DCDE-143F-E17AE31D584F}"/>
              </a:ext>
            </a:extLst>
          </p:cNvPr>
          <p:cNvCxnSpPr>
            <a:cxnSpLocks/>
          </p:cNvCxnSpPr>
          <p:nvPr/>
        </p:nvCxnSpPr>
        <p:spPr>
          <a:xfrm>
            <a:off x="3707765" y="4681946"/>
            <a:ext cx="1146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460EF38-B76C-7C3E-BB6E-1177EEAD01FA}"/>
              </a:ext>
            </a:extLst>
          </p:cNvPr>
          <p:cNvCxnSpPr>
            <a:cxnSpLocks/>
          </p:cNvCxnSpPr>
          <p:nvPr/>
        </p:nvCxnSpPr>
        <p:spPr>
          <a:xfrm>
            <a:off x="2631101" y="5626826"/>
            <a:ext cx="538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1C3B62-BC37-463A-731E-9B9EBFDD9BE3}"/>
              </a:ext>
            </a:extLst>
          </p:cNvPr>
          <p:cNvCxnSpPr>
            <a:cxnSpLocks/>
          </p:cNvCxnSpPr>
          <p:nvPr/>
        </p:nvCxnSpPr>
        <p:spPr>
          <a:xfrm>
            <a:off x="4526280" y="5623561"/>
            <a:ext cx="1051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59914C-D56C-9EFD-8914-EA446C59B2F5}"/>
              </a:ext>
            </a:extLst>
          </p:cNvPr>
          <p:cNvCxnSpPr>
            <a:cxnSpLocks/>
          </p:cNvCxnSpPr>
          <p:nvPr/>
        </p:nvCxnSpPr>
        <p:spPr>
          <a:xfrm>
            <a:off x="5656768" y="6573883"/>
            <a:ext cx="1003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E0261F-0FAD-B8BA-447D-AC638FC7DE05}"/>
              </a:ext>
            </a:extLst>
          </p:cNvPr>
          <p:cNvCxnSpPr>
            <a:cxnSpLocks/>
          </p:cNvCxnSpPr>
          <p:nvPr/>
        </p:nvCxnSpPr>
        <p:spPr>
          <a:xfrm>
            <a:off x="7889966" y="6579326"/>
            <a:ext cx="1406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83117" y="251289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Vocabulary: The lexical items related to </a:t>
            </a:r>
            <a:r>
              <a:rPr lang="en-US" sz="3600" smtClean="0"/>
              <a:t>school</a:t>
            </a:r>
            <a:endParaRPr lang="en-US" sz="360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Pronunciation: </a:t>
            </a:r>
            <a:r>
              <a:rPr lang="en-US" sz="3600" smtClean="0"/>
              <a:t>/</a:t>
            </a:r>
            <a:r>
              <a:rPr lang="en-US" sz="3600"/>
              <a:t>ɑ:/ and /ʌ/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08" y="128066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</a:t>
            </a:r>
            <a:r>
              <a:rPr lang="en-US" sz="3600" smtClean="0"/>
              <a:t>in the workbook. 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- Find 3 more school  activities that have the sound /</a:t>
            </a:r>
            <a:r>
              <a:rPr lang="en-US" sz="3600" dirty="0" err="1"/>
              <a:t>ɑ</a:t>
            </a:r>
            <a:r>
              <a:rPr lang="en-US" sz="3600" dirty="0"/>
              <a:t>ː/ or /</a:t>
            </a:r>
            <a:r>
              <a:rPr lang="en-US" sz="3600" dirty="0" err="1"/>
              <a:t>ʌ</a:t>
            </a:r>
            <a:r>
              <a:rPr lang="en-US" sz="3600" dirty="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06669" y="1103050"/>
            <a:ext cx="1898406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6742" y="261862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6669" y="4409400"/>
            <a:ext cx="1898406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9949" y="1246897"/>
            <a:ext cx="5740800" cy="5404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Game: Hot </a:t>
            </a:r>
            <a:r>
              <a:rPr lang="en-GB" dirty="0">
                <a:solidFill>
                  <a:schemeClr val="tx1"/>
                </a:solidFill>
              </a:rPr>
              <a:t>seat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5637" y="2215015"/>
            <a:ext cx="5755112" cy="142483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Vocabulary</a:t>
            </a:r>
            <a:endParaRPr lang="en-GB" sz="180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repeat the words.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pairs. Put the words in Task 1 in the correct columns.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Put the words in the blanks.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5637" y="4048765"/>
            <a:ext cx="5743692" cy="132271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repeat. Pay attention to the sounds /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ɑ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ː/ and /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/.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repeat. Underline the words with the sounds /ɑː/ and /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29624" cy="12094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55872" y="2927432"/>
            <a:ext cx="1260870" cy="14819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710124"/>
            <a:ext cx="1229624" cy="111658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85496" y="5826712"/>
            <a:ext cx="1898406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529" y="5786308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</a:t>
            </a:r>
            <a:r>
              <a:rPr lang="en-US" sz="2800" b="1">
                <a:solidFill>
                  <a:schemeClr val="bg1"/>
                </a:solidFill>
              </a:rPr>
              <a:t>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763556" y="1736361"/>
            <a:ext cx="2747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Instructions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12809-24F3-0412-7015-87281BB80E6E}"/>
              </a:ext>
            </a:extLst>
          </p:cNvPr>
          <p:cNvSpPr txBox="1"/>
          <p:nvPr/>
        </p:nvSpPr>
        <p:spPr>
          <a:xfrm>
            <a:off x="531980" y="4360594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B7CBE-9BB3-6911-3D23-E921C5611491}"/>
              </a:ext>
            </a:extLst>
          </p:cNvPr>
          <p:cNvSpPr txBox="1"/>
          <p:nvPr/>
        </p:nvSpPr>
        <p:spPr>
          <a:xfrm>
            <a:off x="3008438" y="2584390"/>
            <a:ext cx="446351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1 member stands against </a:t>
            </a:r>
            <a:r>
              <a:rPr lang="en-US" sz="3200"/>
              <a:t>the </a:t>
            </a:r>
            <a:r>
              <a:rPr lang="en-US" sz="3200" smtClean="0"/>
              <a:t>board.</a:t>
            </a:r>
            <a:endParaRPr lang="en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DDE31-4E76-459D-ED7D-707A23CE4919}"/>
              </a:ext>
            </a:extLst>
          </p:cNvPr>
          <p:cNvSpPr txBox="1"/>
          <p:nvPr/>
        </p:nvSpPr>
        <p:spPr>
          <a:xfrm>
            <a:off x="3008439" y="4598609"/>
            <a:ext cx="4463514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Other members use body language to describe </a:t>
            </a:r>
            <a:r>
              <a:rPr lang="en-US" sz="3200"/>
              <a:t>the </a:t>
            </a:r>
            <a:r>
              <a:rPr lang="en-US" sz="3200" smtClean="0"/>
              <a:t>pictures.</a:t>
            </a:r>
            <a:endParaRPr lang="en-VN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80931" y="1015838"/>
            <a:ext cx="2747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SEAT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D59E3-4ECF-BD4C-15C4-1052141FA5E8}"/>
              </a:ext>
            </a:extLst>
          </p:cNvPr>
          <p:cNvSpPr txBox="1"/>
          <p:nvPr/>
        </p:nvSpPr>
        <p:spPr>
          <a:xfrm>
            <a:off x="7824415" y="3473346"/>
            <a:ext cx="4189785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Winner: team with the most correct answers in the fastest time</a:t>
            </a:r>
            <a:endParaRPr lang="en-VN" sz="3200" dirty="0"/>
          </a:p>
        </p:txBody>
      </p:sp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1576E5F9-329F-510B-ED84-BB12BFA48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614" y="2787491"/>
            <a:ext cx="1856978" cy="18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1" grpId="0" animBg="1"/>
      <p:bldP spid="5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83" y="1289999"/>
            <a:ext cx="7944756" cy="4987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983415" y="3291890"/>
            <a:ext cx="3819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FOOTBALL</a:t>
            </a:r>
          </a:p>
        </p:txBody>
      </p:sp>
    </p:spTree>
    <p:extLst>
      <p:ext uri="{BB962C8B-B14F-4D97-AF65-F5344CB8AC3E}">
        <p14:creationId xmlns:p14="http://schemas.microsoft.com/office/powerpoint/2010/main" val="27044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498122" y="2536348"/>
            <a:ext cx="4665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MUSIC</a:t>
            </a:r>
          </a:p>
        </p:txBody>
      </p:sp>
      <p:pic>
        <p:nvPicPr>
          <p:cNvPr id="1027" name="Picture 3" descr="Woman Listening To Music - Listen To Music Clipart, HD Png Download ,  Transparent Png Image - PNGitem">
            <a:extLst>
              <a:ext uri="{FF2B5EF4-FFF2-40B4-BE49-F238E27FC236}">
                <a16:creationId xmlns:a16="http://schemas.microsoft.com/office/drawing/2014/main" id="{913F4ACD-2142-668B-29DF-0F00FEBC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8" y="1289999"/>
            <a:ext cx="4987511" cy="50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984739" y="2787594"/>
            <a:ext cx="45099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SKIP ROPE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F8C0D41-CEE2-5650-F797-95EFABD8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325795"/>
            <a:ext cx="4666832" cy="55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248717" y="1859340"/>
            <a:ext cx="2747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WATER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1203641"/>
            <a:ext cx="77247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309492" y="2266156"/>
            <a:ext cx="3478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67" t="10588" r="4071" b="6794"/>
          <a:stretch/>
        </p:blipFill>
        <p:spPr>
          <a:xfrm>
            <a:off x="246184" y="1732085"/>
            <a:ext cx="8291147" cy="42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3850</TotalTime>
  <Words>593</Words>
  <PresentationFormat>Widescreen</PresentationFormat>
  <Paragraphs>165</Paragraphs>
  <Slides>23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Gothic Std B</vt:lpstr>
      <vt:lpstr>ChronicaProMediumIt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2023-09-13T03:33:02Z</dcterms:modified>
</cp:coreProperties>
</file>