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72" r:id="rId3"/>
    <p:sldId id="378" r:id="rId4"/>
    <p:sldId id="307" r:id="rId5"/>
    <p:sldId id="356" r:id="rId6"/>
    <p:sldId id="373" r:id="rId7"/>
    <p:sldId id="375" r:id="rId8"/>
    <p:sldId id="357" r:id="rId9"/>
    <p:sldId id="376" r:id="rId10"/>
    <p:sldId id="377" r:id="rId11"/>
    <p:sldId id="345" r:id="rId12"/>
    <p:sldId id="360" r:id="rId13"/>
    <p:sldId id="361" r:id="rId14"/>
    <p:sldId id="363" r:id="rId15"/>
    <p:sldId id="366" r:id="rId16"/>
    <p:sldId id="371" r:id="rId17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9254EC"/>
    <a:srgbClr val="3333FF"/>
    <a:srgbClr val="FF0066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374" autoAdjust="0"/>
  </p:normalViewPr>
  <p:slideViewPr>
    <p:cSldViewPr>
      <p:cViewPr>
        <p:scale>
          <a:sx n="40" d="100"/>
          <a:sy n="40" d="100"/>
        </p:scale>
        <p:origin x="-324" y="-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2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75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5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11" Type="http://schemas.openxmlformats.org/officeDocument/2006/relationships/image" Target="../media/image41.wmf"/><Relationship Id="rId5" Type="http://schemas.openxmlformats.org/officeDocument/2006/relationships/image" Target="../media/image41.png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3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53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6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MẶT NÓN, MẶT TRỤ, MẶT CẦU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363932" y="9743294"/>
            <a:ext cx="17138281" cy="894316"/>
            <a:chOff x="7483861" y="7543801"/>
            <a:chExt cx="17062527" cy="894433"/>
          </a:xfrm>
        </p:grpSpPr>
        <p:sp>
          <p:nvSpPr>
            <p:cNvPr id="44" name="TextBox 43"/>
            <p:cNvSpPr txBox="1"/>
            <p:nvPr/>
          </p:nvSpPr>
          <p:spPr>
            <a:xfrm>
              <a:off x="9042795" y="7685127"/>
              <a:ext cx="15503593" cy="64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VÀ MẶT PHẲNG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470229" cy="894433"/>
              <a:chOff x="7483860" y="7543801"/>
              <a:chExt cx="1470229" cy="894433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588727" y="7646473"/>
                <a:ext cx="1365362" cy="791761"/>
                <a:chOff x="7588727" y="7646473"/>
                <a:chExt cx="1365362" cy="791761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905648" y="7389793"/>
                  <a:ext cx="731520" cy="1365362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63932" y="8634401"/>
            <a:ext cx="14849139" cy="850196"/>
            <a:chOff x="7459670" y="7543799"/>
            <a:chExt cx="14851072" cy="850308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646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CẦU VÀ CÁC KHÁI NIỆM LIÊN QUAN ĐẾN MẶT CẦU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453710" cy="850308"/>
              <a:chOff x="7459669" y="7543800"/>
              <a:chExt cx="1453710" cy="850308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541779" y="7640053"/>
                <a:ext cx="1371600" cy="754055"/>
                <a:chOff x="7541779" y="7640053"/>
                <a:chExt cx="1371600" cy="754055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861819" y="7342548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9442" y="7640053"/>
                  <a:ext cx="407537" cy="646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9644105" y="7091767"/>
            <a:ext cx="5624725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MẶT CẦU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7745038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VÀ MẶT PHẲNG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372C34B5-28E6-4EC8-B246-38F191EAA9DC}"/>
                  </a:ext>
                </a:extLst>
              </p:cNvPr>
              <p:cNvSpPr/>
              <p:nvPr/>
            </p:nvSpPr>
            <p:spPr>
              <a:xfrm>
                <a:off x="1060608" y="2735992"/>
                <a:ext cx="22393741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</a:rPr>
                  <a:t>Cho </a:t>
                </a:r>
                <a:r>
                  <a:rPr lang="fr-FR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fr-FR" sz="4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</a:rPr>
                  <a:t>cầu</a:t>
                </a:r>
                <a:r>
                  <a:rPr lang="fr-FR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phẳng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chiếu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lên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. Khi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𝑶𝑯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là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tới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. </a:t>
                </a:r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08" y="2735992"/>
                <a:ext cx="22393741" cy="1446550"/>
              </a:xfrm>
              <a:prstGeom prst="rect">
                <a:avLst/>
              </a:prstGeom>
              <a:blipFill>
                <a:blip r:embed="rId3"/>
                <a:stretch>
                  <a:fillRect l="-1116" t="-9283" r="-218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FE6E3F9B-93C0-461E-9A76-43DB916AADED}"/>
                  </a:ext>
                </a:extLst>
              </p:cNvPr>
              <p:cNvSpPr/>
              <p:nvPr/>
            </p:nvSpPr>
            <p:spPr>
              <a:xfrm>
                <a:off x="1032033" y="4415612"/>
                <a:ext cx="8950166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Trường </a:t>
                </a:r>
                <a:r>
                  <a:rPr lang="en-US" sz="4400" dirty="0" err="1"/>
                  <a:t>hợp</a:t>
                </a:r>
                <a:r>
                  <a:rPr lang="en-US" sz="4400" dirty="0"/>
                  <a:t> 3: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3" y="4415612"/>
                <a:ext cx="8950166" cy="769441"/>
              </a:xfrm>
              <a:prstGeom prst="rect">
                <a:avLst/>
              </a:prstGeom>
              <a:blipFill>
                <a:blip r:embed="rId4"/>
                <a:stretch>
                  <a:fillRect l="-2725" t="-16535" b="-354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02A1477-B542-48B1-90C6-025FF03887A1}"/>
                  </a:ext>
                </a:extLst>
              </p:cNvPr>
              <p:cNvSpPr txBox="1"/>
              <p:nvPr/>
            </p:nvSpPr>
            <p:spPr>
              <a:xfrm>
                <a:off x="1032033" y="5347078"/>
                <a:ext cx="14953805" cy="84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cắt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2A1477-B542-48B1-90C6-025FF038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3" y="5347078"/>
                <a:ext cx="14953805" cy="840486"/>
              </a:xfrm>
              <a:prstGeom prst="rect">
                <a:avLst/>
              </a:prstGeom>
              <a:blipFill>
                <a:blip r:embed="rId5"/>
                <a:stretch>
                  <a:fillRect t="-3623" b="-3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3C2604D-65C0-445F-A131-0132E354A1A6}"/>
                  </a:ext>
                </a:extLst>
              </p:cNvPr>
              <p:cNvSpPr txBox="1"/>
              <p:nvPr/>
            </p:nvSpPr>
            <p:spPr>
              <a:xfrm>
                <a:off x="1060608" y="6483026"/>
                <a:ext cx="14953804" cy="2077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+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Đặc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biệt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43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thì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tâm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r>
                      <a:rPr kumimoji="0" lang="en-US" sz="43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kumimoji="0" lang="en-US" sz="43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3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Khi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đó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giao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đường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tròn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tâm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</m:oMath>
                </a14:m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bán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kính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gọi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đường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tròn</a:t>
                </a:r>
                <a:r>
                  <a:rPr kumimoji="0" lang="en-US" sz="43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lớn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lvl="0">
                  <a:defRPr/>
                </a:pPr>
                <a:r>
                  <a:rPr lang="en-US" baseline="0" dirty="0" smtClean="0">
                    <a:solidFill>
                      <a:prstClr val="black"/>
                    </a:solidFill>
                    <a:latin typeface="Calibri"/>
                  </a:rPr>
                  <a:t>+ </a:t>
                </a:r>
                <a:r>
                  <a:rPr lang="en-US" baseline="0" dirty="0" err="1" smtClean="0">
                    <a:solidFill>
                      <a:prstClr val="black"/>
                    </a:solidFill>
                    <a:latin typeface="Calibri"/>
                  </a:rPr>
                  <a:t>Nhận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Calibri"/>
                  </a:rPr>
                  <a:t>xét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: (P) </a:t>
                </a:r>
                <a:r>
                  <a:rPr lang="en-US" dirty="0" err="1" smtClean="0">
                    <a:solidFill>
                      <a:prstClr val="black"/>
                    </a:solidFill>
                    <a:latin typeface="Calibri"/>
                  </a:rPr>
                  <a:t>càng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Calibri"/>
                  </a:rPr>
                  <a:t>xa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Calibri"/>
                  </a:rPr>
                  <a:t>tâm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(h </a:t>
                </a:r>
                <a:r>
                  <a:rPr lang="en-US" dirty="0" err="1" smtClean="0">
                    <a:solidFill>
                      <a:prstClr val="black"/>
                    </a:solidFill>
                    <a:latin typeface="Calibri"/>
                  </a:rPr>
                  <a:t>càng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Calibri"/>
                  </a:rPr>
                  <a:t>lớn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) </a:t>
                </a:r>
                <a:r>
                  <a:rPr lang="en-US" dirty="0" err="1" smtClean="0">
                    <a:solidFill>
                      <a:prstClr val="black"/>
                    </a:solidFill>
                    <a:latin typeface="Calibri"/>
                  </a:rPr>
                  <a:t>thì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càng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bé</a:t>
                </a:r>
                <a:r>
                  <a:rPr kumimoji="0" lang="en-US" sz="43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C2604D-65C0-445F-A131-0132E354A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08" y="6483026"/>
                <a:ext cx="14953804" cy="2077492"/>
              </a:xfrm>
              <a:prstGeom prst="rect">
                <a:avLst/>
              </a:prstGeom>
              <a:blipFill rotWithShape="1">
                <a:blip r:embed="rId6"/>
                <a:stretch>
                  <a:fillRect l="-1631" t="-586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9299C2-F8D1-42B7-8F04-D49B6141B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4567530"/>
            <a:ext cx="8946372" cy="75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1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8244044"/>
            <a:ext cx="22797662" cy="5242493"/>
            <a:chOff x="1205494" y="6873914"/>
            <a:chExt cx="22139783" cy="661348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73914"/>
              <a:ext cx="3478797" cy="856285"/>
              <a:chOff x="1205494" y="6873914"/>
              <a:chExt cx="3478797" cy="8562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42723" y="687391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47847" y="2327487"/>
            <a:ext cx="23476676" cy="5730950"/>
            <a:chOff x="992187" y="2564544"/>
            <a:chExt cx="22434062" cy="419378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226192" y="277269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5338" y="364685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 Cho 3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biệt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/>
                  <a:t> không thẳng </a:t>
                </a:r>
                <a:r>
                  <a:rPr lang="en-US" sz="4800" dirty="0" smtClean="0"/>
                  <a:t>hàng. </a:t>
                </a:r>
                <a:r>
                  <a:rPr lang="en-US" sz="4800" dirty="0" err="1"/>
                  <a:t>Tập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hợp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cầu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</a:t>
                </a:r>
                <a:r>
                  <a:rPr lang="en-US" sz="4800" dirty="0"/>
                  <a:t> qua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/>
                  <a:t> là:   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38" y="3646850"/>
                <a:ext cx="2256588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243" t="-8527" b="-19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4658" y="5296320"/>
                <a:ext cx="548568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58" y="5296320"/>
                <a:ext cx="5485687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5111" t="-6349" b="-129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79731" y="5553218"/>
                <a:ext cx="524808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731" y="5553218"/>
                <a:ext cx="5248085" cy="1569660"/>
              </a:xfrm>
              <a:prstGeom prst="rect">
                <a:avLst/>
              </a:prstGeom>
              <a:blipFill>
                <a:blip r:embed="rId7"/>
                <a:stretch>
                  <a:fillRect l="-5226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628186" y="5590228"/>
                <a:ext cx="548568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8186" y="5590228"/>
                <a:ext cx="5485687" cy="1569660"/>
              </a:xfrm>
              <a:prstGeom prst="rect">
                <a:avLst/>
              </a:prstGeom>
              <a:blipFill>
                <a:blip r:embed="rId8"/>
                <a:stretch>
                  <a:fillRect l="-5117" t="-9302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463722" y="5590228"/>
                <a:ext cx="490783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kính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3722" y="5590228"/>
                <a:ext cx="4907835" cy="1569660"/>
              </a:xfrm>
              <a:prstGeom prst="rect">
                <a:avLst/>
              </a:prstGeom>
              <a:blipFill>
                <a:blip r:embed="rId9"/>
                <a:stretch>
                  <a:fillRect l="-5714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3731753" y="9279918"/>
            <a:ext cx="17508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A,B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AB</a:t>
            </a:r>
          </a:p>
        </p:txBody>
      </p:sp>
      <p:sp>
        <p:nvSpPr>
          <p:cNvPr id="49" name="Oval 48"/>
          <p:cNvSpPr/>
          <p:nvPr/>
        </p:nvSpPr>
        <p:spPr>
          <a:xfrm>
            <a:off x="6779361" y="541133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11372DDD-10AC-4A4D-A5D7-EEAA94CE69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4667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10" imgW="469696" imgH="203112" progId="Equation.DSMT4">
                  <p:embed/>
                </p:oleObj>
              </mc:Choice>
              <mc:Fallback>
                <p:oleObj name="Equation" r:id="rId10" imgW="469696" imgH="203112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11372DDD-10AC-4A4D-A5D7-EEAA94CE69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4667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7F9CBB9-6A4A-433E-91EB-AF87137732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57225"/>
          <a:ext cx="1524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12" imgW="152202" imgH="177569" progId="Equation.DSMT4">
                  <p:embed/>
                </p:oleObj>
              </mc:Choice>
              <mc:Fallback>
                <p:oleObj name="Equation" r:id="rId12" imgW="152202" imgH="17756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7F9CBB9-6A4A-433E-91EB-AF87137732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7225"/>
                        <a:ext cx="1524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66AC8D1D-17F4-413D-98F0-DD5C217233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28675"/>
          <a:ext cx="3048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14" imgW="304536" imgH="203024" progId="Equation.DSMT4">
                  <p:embed/>
                </p:oleObj>
              </mc:Choice>
              <mc:Fallback>
                <p:oleObj name="Equation" r:id="rId14" imgW="304536" imgH="203024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66AC8D1D-17F4-413D-98F0-DD5C21723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28675"/>
                        <a:ext cx="3048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61C1007-0D83-490E-A683-60C3176AB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ba điểm phân biệt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B421A1C8-ADB8-4271-9E31-C37DD670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6572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không thẳng hàng. Tập hợp tâm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96969CDE-40B1-4D1C-A872-A14A1BE3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8286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của các mặt cầu thỏa mãn điều kiện đi qua hai điểm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64BCBE73-A43E-465C-A827-6D426E14B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028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là: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19157" y="6906770"/>
            <a:ext cx="23231796" cy="6154546"/>
            <a:chOff x="958268" y="6644901"/>
            <a:chExt cx="21384255" cy="5192197"/>
          </a:xfrm>
        </p:grpSpPr>
        <p:sp>
          <p:nvSpPr>
            <p:cNvPr id="125" name="Rounded Rectangle 124"/>
            <p:cNvSpPr/>
            <p:nvPr/>
          </p:nvSpPr>
          <p:spPr>
            <a:xfrm>
              <a:off x="958268" y="6644901"/>
              <a:ext cx="21384255" cy="51921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63327" y="2517111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973138" y="1052537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138" y="1052537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76357" y="3190087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cầu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</a:t>
                </a:r>
                <a:r>
                  <a:rPr lang="en-US" sz="4800" dirty="0"/>
                  <a:t> qua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đỉnh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hộp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chữ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nhật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cầu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 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7" y="3190087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12283" y="4060724"/>
                <a:ext cx="460391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83" y="4060724"/>
                <a:ext cx="4603913" cy="2308324"/>
              </a:xfrm>
              <a:prstGeom prst="rect">
                <a:avLst/>
              </a:prstGeom>
              <a:blipFill rotWithShape="1">
                <a:blip r:embed="rId5"/>
                <a:stretch>
                  <a:fillRect l="-5952" t="-6332" r="-2249" b="-1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05005" y="4187380"/>
                <a:ext cx="57330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005" y="4187380"/>
                <a:ext cx="5733076" cy="2308324"/>
              </a:xfrm>
              <a:prstGeom prst="rect">
                <a:avLst/>
              </a:prstGeom>
              <a:blipFill rotWithShape="1">
                <a:blip r:embed="rId6"/>
                <a:stretch>
                  <a:fillRect l="-4894" t="-6332" r="-4574" b="-1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34230" y="4247325"/>
                <a:ext cx="554218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4230" y="4247325"/>
                <a:ext cx="5542182" cy="2308324"/>
              </a:xfrm>
              <a:prstGeom prst="rect">
                <a:avLst/>
              </a:prstGeom>
              <a:blipFill rotWithShape="1">
                <a:blip r:embed="rId7"/>
                <a:stretch>
                  <a:fillRect l="-4945" t="-6349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789456" y="4298614"/>
                <a:ext cx="419879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 smtClean="0"/>
                  <a:t>hộp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chữ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nhật</a:t>
                </a:r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456" y="4298614"/>
                <a:ext cx="4198797" cy="2308324"/>
              </a:xfrm>
              <a:prstGeom prst="rect">
                <a:avLst/>
              </a:prstGeom>
              <a:blipFill rotWithShape="1">
                <a:blip r:embed="rId8"/>
                <a:stretch>
                  <a:fillRect l="-6531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11DFEB97-AC77-4E8F-BA12-37AC6CBF85C0}"/>
              </a:ext>
            </a:extLst>
          </p:cNvPr>
          <p:cNvSpPr/>
          <p:nvPr/>
        </p:nvSpPr>
        <p:spPr>
          <a:xfrm>
            <a:off x="2316990" y="8717701"/>
            <a:ext cx="20085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ea typeface="Cambria Math" panose="02040503050406030204" pitchFamily="18" charset="0"/>
              </a:rPr>
              <a:t>Vì tâm </a:t>
            </a:r>
            <a:r>
              <a:rPr lang="en-US" sz="4800" dirty="0" err="1">
                <a:ea typeface="Cambria Math" panose="02040503050406030204" pitchFamily="18" charset="0"/>
              </a:rPr>
              <a:t>của</a:t>
            </a:r>
            <a:r>
              <a:rPr lang="en-US" sz="4800" dirty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hình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hộp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>
                <a:ea typeface="Cambria Math" panose="02040503050406030204" pitchFamily="18" charset="0"/>
              </a:rPr>
              <a:t>chữ nhật cách đều các đỉnh của hình chữ nhật nên nó chính là tâm </a:t>
            </a:r>
            <a:r>
              <a:rPr lang="en-US" sz="4800" dirty="0" smtClean="0">
                <a:ea typeface="Cambria Math" panose="02040503050406030204" pitchFamily="18" charset="0"/>
              </a:rPr>
              <a:t>của </a:t>
            </a:r>
            <a:r>
              <a:rPr lang="en-US" sz="4800" dirty="0">
                <a:ea typeface="Cambria Math" panose="02040503050406030204" pitchFamily="18" charset="0"/>
              </a:rPr>
              <a:t>mặt cầu đi qua các đỉnh của </a:t>
            </a:r>
            <a:r>
              <a:rPr lang="en-US" sz="4800" dirty="0" err="1">
                <a:ea typeface="Cambria Math" panose="02040503050406030204" pitchFamily="18" charset="0"/>
              </a:rPr>
              <a:t>hình</a:t>
            </a:r>
            <a:r>
              <a:rPr lang="en-US" sz="4800" dirty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hộp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 err="1" smtClean="0">
                <a:ea typeface="Cambria Math" panose="02040503050406030204" pitchFamily="18" charset="0"/>
              </a:rPr>
              <a:t>chữ</a:t>
            </a:r>
            <a:r>
              <a:rPr lang="en-US" sz="4800" dirty="0" smtClean="0">
                <a:ea typeface="Cambria Math" panose="02040503050406030204" pitchFamily="18" charset="0"/>
              </a:rPr>
              <a:t> </a:t>
            </a:r>
            <a:r>
              <a:rPr lang="en-US" sz="4800" dirty="0">
                <a:ea typeface="Cambria Math" panose="02040503050406030204" pitchFamily="18" charset="0"/>
              </a:rPr>
              <a:t>nhật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798981" y="4336332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77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4836" y="6894706"/>
            <a:ext cx="23014363" cy="6307122"/>
            <a:chOff x="1064975" y="6894712"/>
            <a:chExt cx="22135691" cy="6307943"/>
          </a:xfrm>
        </p:grpSpPr>
        <p:sp>
          <p:nvSpPr>
            <p:cNvPr id="125" name="Rounded Rectangle 124"/>
            <p:cNvSpPr/>
            <p:nvPr/>
          </p:nvSpPr>
          <p:spPr>
            <a:xfrm>
              <a:off x="1064975" y="689471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09007" y="253592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639920" y="118704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9920" y="118704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Cho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cầu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800" dirty="0"/>
                  <a:t>. Khi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nếu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thì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4800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bao </a:t>
                </a:r>
                <a:r>
                  <a:rPr lang="en-US" sz="4800" dirty="0" err="1"/>
                  <a:t>nhiêu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chung</a:t>
                </a:r>
                <a:r>
                  <a:rPr lang="en-US" sz="4800" dirty="0"/>
                  <a:t> 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0894" y="50280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94" y="5028003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8612482" y="5042186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2482" y="5042186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811000" y="5047466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5047466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191071" y="5032267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1</a:t>
                </a:r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071" y="5032267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2096933" y="8528355"/>
                <a:ext cx="214488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a typeface="Cambria Math" panose="020405030504060302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800" dirty="0"/>
                  <a:t> thì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4800" dirty="0"/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theo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chúng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vô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chung</a:t>
                </a:r>
                <a:r>
                  <a:rPr lang="en-US" sz="4800" dirty="0"/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933" y="8528355"/>
                <a:ext cx="21448867" cy="830997"/>
              </a:xfrm>
              <a:prstGeom prst="rect">
                <a:avLst/>
              </a:prstGeom>
              <a:blipFill>
                <a:blip r:embed="rId9"/>
                <a:stretch>
                  <a:fillRect l="-130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9206975" y="49079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77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849183" y="2511504"/>
            <a:ext cx="23391942" cy="481984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chóp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𝑺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chữ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nhật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𝑺𝑨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vuông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góc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với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là tâm mặt cầu đi qua các đỉnh của hình </a:t>
                </a:r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chóp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Khẳng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định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sau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đây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đúng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216" t="-6069" b="-129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11629" y="5318880"/>
                <a:ext cx="502478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</m:oMath>
                </a14:m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𝐵𝐷</m:t>
                    </m:r>
                  </m:oMath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29" y="5318880"/>
                <a:ext cx="5024786" cy="2308324"/>
              </a:xfrm>
              <a:prstGeom prst="rect">
                <a:avLst/>
              </a:prstGeom>
              <a:blipFill>
                <a:blip r:embed="rId4"/>
                <a:stretch>
                  <a:fillRect l="-5461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526814" y="5288340"/>
                <a:ext cx="680440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</m:oMath>
                </a14:m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𝑆𝐵𝐷</m:t>
                    </m:r>
                  </m:oMath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814" y="5288340"/>
                <a:ext cx="6804409" cy="1569660"/>
              </a:xfrm>
              <a:prstGeom prst="rect">
                <a:avLst/>
              </a:prstGeom>
              <a:blipFill>
                <a:blip r:embed="rId5"/>
                <a:stretch>
                  <a:fillRect l="-4122" t="-8171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851846" y="5435335"/>
                <a:ext cx="41957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</m:oMath>
                </a14:m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𝑆𝐶</m:t>
                    </m:r>
                  </m:oMath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1846" y="5435335"/>
                <a:ext cx="4195742" cy="1569660"/>
              </a:xfrm>
              <a:prstGeom prst="rect">
                <a:avLst/>
              </a:prstGeom>
              <a:blipFill>
                <a:blip r:embed="rId6"/>
                <a:stretch>
                  <a:fillRect l="-6531" t="-8171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739660" y="5514583"/>
                <a:ext cx="373533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4800" dirty="0"/>
                  <a:t> </a:t>
                </a:r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9660" y="5514583"/>
                <a:ext cx="3735333" cy="1569660"/>
              </a:xfrm>
              <a:prstGeom prst="rect">
                <a:avLst/>
              </a:prstGeom>
              <a:blipFill>
                <a:blip r:embed="rId7"/>
                <a:stretch>
                  <a:fillRect l="-7341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3487659" y="529459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9730AF97-003A-4822-9F65-61F2CB7A73E2}"/>
              </a:ext>
            </a:extLst>
          </p:cNvPr>
          <p:cNvGrpSpPr/>
          <p:nvPr/>
        </p:nvGrpSpPr>
        <p:grpSpPr>
          <a:xfrm>
            <a:off x="1106901" y="7482073"/>
            <a:ext cx="23014363" cy="5582456"/>
            <a:chOff x="1064975" y="6894712"/>
            <a:chExt cx="22135691" cy="6307943"/>
          </a:xfrm>
        </p:grpSpPr>
        <p:sp>
          <p:nvSpPr>
            <p:cNvPr id="85" name="Rounded Rectangle 124">
              <a:extLst>
                <a:ext uri="{FF2B5EF4-FFF2-40B4-BE49-F238E27FC236}">
                  <a16:creationId xmlns:a16="http://schemas.microsoft.com/office/drawing/2014/main" xmlns="" id="{351C61F5-2CFD-4B42-878C-E2BEB3DFFC94}"/>
                </a:ext>
              </a:extLst>
            </p:cNvPr>
            <p:cNvSpPr/>
            <p:nvPr/>
          </p:nvSpPr>
          <p:spPr>
            <a:xfrm>
              <a:off x="1064975" y="689471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8E14F8FC-C8B4-4E07-BF0E-6A798BBC6282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xmlns="" id="{AEF11194-E29C-4A0D-8B95-D315D313A5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0CB50274-4D47-4CD1-A8DF-70E3629802E6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128">
                <a:extLst>
                  <a:ext uri="{FF2B5EF4-FFF2-40B4-BE49-F238E27FC236}">
                    <a16:creationId xmlns:a16="http://schemas.microsoft.com/office/drawing/2014/main" xmlns="" id="{0768C301-D71C-4D10-A4D1-05518BDEC16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xmlns="" id="{46EF1227-4322-4DA2-BD38-D2F12DCF88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479F17DF-D8EE-476F-B1A8-08FC004B1D41}"/>
                  </a:ext>
                </a:extLst>
              </p:cNvPr>
              <p:cNvSpPr/>
              <p:nvPr/>
            </p:nvSpPr>
            <p:spPr>
              <a:xfrm>
                <a:off x="15949717" y="1181766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79F17DF-D8EE-476F-B1A8-08FC004B1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717" y="11817669"/>
                <a:ext cx="250056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3FE04A01-63D2-42C5-A4F8-65CF783ECA73}"/>
                  </a:ext>
                </a:extLst>
              </p:cNvPr>
              <p:cNvSpPr/>
              <p:nvPr/>
            </p:nvSpPr>
            <p:spPr>
              <a:xfrm>
                <a:off x="2096933" y="8528355"/>
                <a:ext cx="159506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a typeface="Cambria Math" panose="02040503050406030204" pitchFamily="18" charset="0"/>
                  </a:rPr>
                  <a:t>Các tam </a:t>
                </a:r>
                <a:r>
                  <a:rPr lang="en-US" sz="4800" dirty="0" err="1">
                    <a:ea typeface="Cambria Math" panose="02040503050406030204" pitchFamily="18" charset="0"/>
                  </a:rPr>
                  <a:t>giác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𝑆𝐴𝐶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𝑆𝐴𝐷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chóp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FE04A01-63D2-42C5-A4F8-65CF783EC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933" y="8528355"/>
                <a:ext cx="15950655" cy="1569660"/>
              </a:xfrm>
              <a:prstGeom prst="rect">
                <a:avLst/>
              </a:prstGeom>
              <a:blipFill>
                <a:blip r:embed="rId9"/>
                <a:stretch>
                  <a:fillRect l="-1758" t="-10506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13F32AE-3CC5-48CF-9691-F43192772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884" y="7740890"/>
            <a:ext cx="4928883" cy="50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  <p:bldP spid="91" grpId="0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72400" y="2434169"/>
            <a:ext cx="23675678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59" y="3048000"/>
                <a:ext cx="22841019" cy="1710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hình cầu có </a:t>
                </a:r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đường kính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.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cắt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cầu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theo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thiết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diện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tròn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bán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kính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rad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Tính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khoảng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cách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từ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tâm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cầu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đến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𝑷</m:t>
                        </m:r>
                      </m:e>
                    </m:d>
                  </m:oMath>
                </a14:m>
                <a:endPara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59" y="3048000"/>
                <a:ext cx="22841019" cy="1710981"/>
              </a:xfrm>
              <a:prstGeom prst="rect">
                <a:avLst/>
              </a:prstGeom>
              <a:blipFill rotWithShape="0">
                <a:blip r:embed="rId3"/>
                <a:stretch>
                  <a:fillRect l="-1201" t="-3915" b="-17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6250" y="5088174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50" y="5088174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849607" y="4856213"/>
                <a:ext cx="4388542" cy="1363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07" y="4856213"/>
                <a:ext cx="4388542" cy="13631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553760" y="5078838"/>
                <a:ext cx="4447108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760" y="5078838"/>
                <a:ext cx="4447108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180587" y="4995604"/>
                <a:ext cx="4023461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0587" y="4995604"/>
                <a:ext cx="4023461" cy="1302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053939" y="49552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11F4EC3-1882-4E49-92AF-800C6778BD4D}"/>
              </a:ext>
            </a:extLst>
          </p:cNvPr>
          <p:cNvGrpSpPr/>
          <p:nvPr/>
        </p:nvGrpSpPr>
        <p:grpSpPr>
          <a:xfrm>
            <a:off x="793169" y="7391400"/>
            <a:ext cx="22797662" cy="4256841"/>
            <a:chOff x="1205494" y="6873914"/>
            <a:chExt cx="22139783" cy="6613486"/>
          </a:xfrm>
        </p:grpSpPr>
        <p:sp>
          <p:nvSpPr>
            <p:cNvPr id="46" name="Rounded Rectangle 124">
              <a:extLst>
                <a:ext uri="{FF2B5EF4-FFF2-40B4-BE49-F238E27FC236}">
                  <a16:creationId xmlns:a16="http://schemas.microsoft.com/office/drawing/2014/main" xmlns="" id="{C21AC01A-F938-4911-AD25-A737839A37BD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CA757D77-738D-42E3-B62E-998897707D3D}"/>
                </a:ext>
              </a:extLst>
            </p:cNvPr>
            <p:cNvGrpSpPr/>
            <p:nvPr/>
          </p:nvGrpSpPr>
          <p:grpSpPr>
            <a:xfrm>
              <a:off x="1205494" y="6873914"/>
              <a:ext cx="3478797" cy="856285"/>
              <a:chOff x="1205494" y="6873914"/>
              <a:chExt cx="3478797" cy="856285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xmlns="" id="{038D658E-4345-485B-BF89-C4209E878E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CC996FA0-51E8-4D2D-8458-37EC4D5D88E3}"/>
                  </a:ext>
                </a:extLst>
              </p:cNvPr>
              <p:cNvSpPr txBox="1"/>
              <p:nvPr/>
            </p:nvSpPr>
            <p:spPr>
              <a:xfrm>
                <a:off x="2042723" y="687391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128">
                <a:extLst>
                  <a:ext uri="{FF2B5EF4-FFF2-40B4-BE49-F238E27FC236}">
                    <a16:creationId xmlns:a16="http://schemas.microsoft.com/office/drawing/2014/main" xmlns="" id="{90CB9080-A734-49C2-847A-6060A3456435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9BC161DA-08C4-492C-B983-2578B16BF4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31CD4E48-130C-4E39-96AD-43357ACEEDDE}"/>
                  </a:ext>
                </a:extLst>
              </p:cNvPr>
              <p:cNvSpPr/>
              <p:nvPr/>
            </p:nvSpPr>
            <p:spPr>
              <a:xfrm>
                <a:off x="15221125" y="1081724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CD4E48-130C-4E39-96AD-43357ACEE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125" y="10817244"/>
                <a:ext cx="2500565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81EBFFFA-B180-4A02-A027-81733C8B13B0}"/>
                  </a:ext>
                </a:extLst>
              </p:cNvPr>
              <p:cNvSpPr/>
              <p:nvPr/>
            </p:nvSpPr>
            <p:spPr>
              <a:xfrm>
                <a:off x="3319584" y="8427274"/>
                <a:ext cx="18884464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48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EBFFFA-B180-4A02-A027-81733C8B1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584" y="8427274"/>
                <a:ext cx="18884464" cy="1595437"/>
              </a:xfrm>
              <a:prstGeom prst="rect">
                <a:avLst/>
              </a:prstGeom>
              <a:blipFill rotWithShape="0">
                <a:blip r:embed="rId9"/>
                <a:stretch>
                  <a:fillRect l="-1485" b="-38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4">
            <a:extLst>
              <a:ext uri="{FF2B5EF4-FFF2-40B4-BE49-F238E27FC236}">
                <a16:creationId xmlns:a16="http://schemas.microsoft.com/office/drawing/2014/main" xmlns="" id="{1EF2424C-A251-4A65-B071-98AE5E983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608" y="1959794"/>
            <a:ext cx="17602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Chúng</a:t>
            </a:r>
            <a:r>
              <a:rPr kumimoji="0" lang="en-US" alt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ta </a:t>
            </a:r>
            <a:r>
              <a:rPr kumimoji="0" lang="en-US" altLang="en-US" sz="7200" b="1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quan</a:t>
            </a:r>
            <a:r>
              <a:rPr kumimoji="0" lang="en-US" alt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7200" b="1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sát</a:t>
            </a:r>
            <a:r>
              <a:rPr kumimoji="0" lang="en-US" alt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7200" b="1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alt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7200" b="1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7200" b="1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alt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7200" b="1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ảnh</a:t>
            </a:r>
            <a:r>
              <a:rPr kumimoji="0" lang="en-US" alt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7200" b="1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sau</a:t>
            </a:r>
            <a:r>
              <a:rPr kumimoji="0" lang="en-US" alt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:</a:t>
            </a:r>
          </a:p>
        </p:txBody>
      </p:sp>
      <p:pic>
        <p:nvPicPr>
          <p:cNvPr id="68" name="Picture 7" descr="Trai dat">
            <a:extLst>
              <a:ext uri="{FF2B5EF4-FFF2-40B4-BE49-F238E27FC236}">
                <a16:creationId xmlns:a16="http://schemas.microsoft.com/office/drawing/2014/main" xmlns="" id="{9CB57AC4-253B-4D7C-8ABF-D905C2CA5B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080" y="3801561"/>
            <a:ext cx="4903248" cy="47864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0" descr="620865_thumb">
            <a:extLst>
              <a:ext uri="{FF2B5EF4-FFF2-40B4-BE49-F238E27FC236}">
                <a16:creationId xmlns:a16="http://schemas.microsoft.com/office/drawing/2014/main" xmlns="" id="{C05B7AFF-DC14-4A2D-B24D-571F5212B0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10346" y="3890034"/>
            <a:ext cx="4716461" cy="49046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14">
            <a:extLst>
              <a:ext uri="{FF2B5EF4-FFF2-40B4-BE49-F238E27FC236}">
                <a16:creationId xmlns:a16="http://schemas.microsoft.com/office/drawing/2014/main" xmlns="" id="{F8F99F9A-84CD-4F05-A7D1-FD49288C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588" y="9229437"/>
            <a:ext cx="3288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ảnh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mặt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trăng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2" name="Text Box 15">
            <a:extLst>
              <a:ext uri="{FF2B5EF4-FFF2-40B4-BE49-F238E27FC236}">
                <a16:creationId xmlns:a16="http://schemas.microsoft.com/office/drawing/2014/main" xmlns="" id="{31EEF6A3-2285-43D3-9BF4-CF863F73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4812" y="8857077"/>
            <a:ext cx="281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ảnh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quả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bóng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4" name="Picture 12" descr="D:\Diem Quynh\QUYNH\toan12\Nguyet thuc.jpg">
            <a:extLst>
              <a:ext uri="{FF2B5EF4-FFF2-40B4-BE49-F238E27FC236}">
                <a16:creationId xmlns:a16="http://schemas.microsoft.com/office/drawing/2014/main" xmlns="" id="{1ED39D83-77A0-4CCF-970A-04CFDC08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67800" y="4008193"/>
            <a:ext cx="5105716" cy="49046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9B96FA60-17A4-477E-874B-5870E204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9229437"/>
            <a:ext cx="3288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ảnh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trái</a:t>
            </a:r>
            <a:r>
              <a:rPr kumimoji="0" lang="en-US" alt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đất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9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a14="http://schemas.microsoft.com/office/drawing/2010/main" xmlns:mc="http://schemas.openxmlformats.org/markup-compatibility/2006" id="{15F288C5-516F-43B6-9063-DC25D5181539}"/>
              </a:ext>
            </a:extLst>
          </p:cNvPr>
          <p:cNvSpPr/>
          <p:nvPr/>
        </p:nvSpPr>
        <p:spPr>
          <a:xfrm>
            <a:off x="4495800" y="3657600"/>
            <a:ext cx="15177152" cy="92333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chemeClr val="tx1"/>
                </a:solidFill>
              </a:rPr>
              <a:t>Bài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cũ</a:t>
            </a:r>
            <a:r>
              <a:rPr lang="en-US" sz="5400" dirty="0" smtClean="0">
                <a:solidFill>
                  <a:schemeClr val="tx1"/>
                </a:solidFill>
              </a:rPr>
              <a:t>: </a:t>
            </a:r>
            <a:r>
              <a:rPr lang="en-US" sz="5400" dirty="0" err="1" smtClean="0">
                <a:solidFill>
                  <a:schemeClr val="tx1"/>
                </a:solidFill>
              </a:rPr>
              <a:t>Nhắc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lại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định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nghĩa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đường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tròn</a:t>
            </a:r>
            <a:r>
              <a:rPr lang="en-US" sz="5400" smtClean="0">
                <a:solidFill>
                  <a:schemeClr val="tx1"/>
                </a:solidFill>
              </a:rPr>
              <a:t>?.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28884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0" y="1830677"/>
            <a:ext cx="16179596" cy="1645855"/>
            <a:chOff x="7459670" y="7543799"/>
            <a:chExt cx="20011305" cy="164607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CẦU VÀ CÁC KHÁI NIỆM LIÊN QUAN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MẶT CẦU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693308" y="3908200"/>
                <a:ext cx="14809504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những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M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trong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gian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O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cố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đổi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cầu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tâm</a:t>
                </a:r>
                <a:r>
                  <a:rPr lang="en-US" sz="4400" dirty="0">
                    <a:solidFill>
                      <a:schemeClr val="tx1"/>
                    </a:solidFill>
                  </a:rPr>
                  <a:t> O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bán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kính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r</a:t>
                </a:r>
                <a:r>
                  <a:rPr lang="en-US" sz="4400" dirty="0"/>
                  <a:t>.</a:t>
                </a:r>
                <a:endParaRPr lang="vi-VN" sz="44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08" y="3908200"/>
                <a:ext cx="14809504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1688" t="-6034" b="-1264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2318437" y="5911252"/>
                <a:ext cx="67818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Kí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hiệu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𝑆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𝑂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;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𝑟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)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37" y="5911252"/>
                <a:ext cx="6781800" cy="769441"/>
              </a:xfrm>
              <a:prstGeom prst="rect">
                <a:avLst/>
              </a:prstGeom>
              <a:blipFill>
                <a:blip r:embed="rId4"/>
                <a:stretch>
                  <a:fillRect l="-3594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F3F369D-F8DD-4F7D-B143-F5BAD7C457DF}"/>
                  </a:ext>
                </a:extLst>
              </p:cNvPr>
              <p:cNvSpPr/>
              <p:nvPr/>
            </p:nvSpPr>
            <p:spPr>
              <a:xfrm>
                <a:off x="2316260" y="6654251"/>
                <a:ext cx="678397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𝑆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𝑂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𝑟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𝑀</m:t>
                        </m:r>
                      </m:e>
                      <m:e>
                        <m:r>
                          <a:rPr lang="en-US" sz="44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𝑂𝑀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=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6654251"/>
                <a:ext cx="6783977" cy="769441"/>
              </a:xfrm>
              <a:prstGeom prst="rect">
                <a:avLst/>
              </a:prstGeom>
              <a:blipFill>
                <a:blip r:embed="rId5"/>
                <a:stretch>
                  <a:fillRect l="-3684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E8F26EE-9529-4ADB-AEB8-52EBD5135EB6}"/>
              </a:ext>
            </a:extLst>
          </p:cNvPr>
          <p:cNvSpPr/>
          <p:nvPr/>
        </p:nvSpPr>
        <p:spPr>
          <a:xfrm>
            <a:off x="2468660" y="8542925"/>
            <a:ext cx="13533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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Dây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cung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AB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đi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qua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tâm</a:t>
            </a:r>
            <a:r>
              <a:rPr lang="fr-FR" sz="4400" dirty="0">
                <a:sym typeface="Wingdings 2" panose="05020102010507070707" pitchFamily="18" charset="2"/>
              </a:rPr>
              <a:t>: </a:t>
            </a:r>
            <a:r>
              <a:rPr lang="fr-FR" sz="4400" dirty="0" err="1">
                <a:sym typeface="Wingdings 2" panose="05020102010507070707" pitchFamily="18" charset="2"/>
              </a:rPr>
              <a:t>Đường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kính</a:t>
            </a:r>
            <a:endParaRPr lang="vi-VN" sz="4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A879EC9-8CE8-4DB1-84A8-1122373EA529}"/>
              </a:ext>
            </a:extLst>
          </p:cNvPr>
          <p:cNvCxnSpPr/>
          <p:nvPr/>
        </p:nvCxnSpPr>
        <p:spPr>
          <a:xfrm flipV="1">
            <a:off x="21426055" y="3259949"/>
            <a:ext cx="10886" cy="6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05D1720-397F-4508-86F4-6CC1EDD6B82D}"/>
              </a:ext>
            </a:extLst>
          </p:cNvPr>
          <p:cNvCxnSpPr/>
          <p:nvPr/>
        </p:nvCxnSpPr>
        <p:spPr>
          <a:xfrm>
            <a:off x="19978255" y="3142383"/>
            <a:ext cx="21771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8D6BCB7-99D9-4E7A-A46E-691BC0830435}"/>
              </a:ext>
            </a:extLst>
          </p:cNvPr>
          <p:cNvCxnSpPr/>
          <p:nvPr/>
        </p:nvCxnSpPr>
        <p:spPr>
          <a:xfrm flipH="1">
            <a:off x="20182906" y="3155446"/>
            <a:ext cx="23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78CE2EA-F4FA-44E8-83CA-52BABAD88274}"/>
              </a:ext>
            </a:extLst>
          </p:cNvPr>
          <p:cNvCxnSpPr>
            <a:cxnSpLocks/>
          </p:cNvCxnSpPr>
          <p:nvPr/>
        </p:nvCxnSpPr>
        <p:spPr>
          <a:xfrm flipV="1">
            <a:off x="20231663" y="3580883"/>
            <a:ext cx="1471906" cy="890511"/>
          </a:xfrm>
          <a:prstGeom prst="line">
            <a:avLst/>
          </a:prstGeom>
          <a:ln w="571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E9F7350-A342-47F9-9174-7A749F5744F9}"/>
              </a:ext>
            </a:extLst>
          </p:cNvPr>
          <p:cNvSpPr/>
          <p:nvPr/>
        </p:nvSpPr>
        <p:spPr>
          <a:xfrm>
            <a:off x="20141562" y="4382481"/>
            <a:ext cx="216186" cy="19785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C887E23-0E9C-4220-A9F5-FBF44B442664}"/>
              </a:ext>
            </a:extLst>
          </p:cNvPr>
          <p:cNvSpPr/>
          <p:nvPr/>
        </p:nvSpPr>
        <p:spPr>
          <a:xfrm>
            <a:off x="21321978" y="214991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7B9BFCD-0153-4EF5-BB2C-ECB3FA484AEB}"/>
              </a:ext>
            </a:extLst>
          </p:cNvPr>
          <p:cNvSpPr/>
          <p:nvPr/>
        </p:nvSpPr>
        <p:spPr>
          <a:xfrm>
            <a:off x="21441112" y="3481158"/>
            <a:ext cx="194255" cy="180702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E4C67C9-B8FD-4514-9123-10AABC3D299B}"/>
              </a:ext>
            </a:extLst>
          </p:cNvPr>
          <p:cNvSpPr/>
          <p:nvPr/>
        </p:nvSpPr>
        <p:spPr>
          <a:xfrm flipV="1">
            <a:off x="21099685" y="5320267"/>
            <a:ext cx="235747" cy="186709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D59B22EE-F0D1-4EB9-A774-E1A9DA237D9F}"/>
              </a:ext>
            </a:extLst>
          </p:cNvPr>
          <p:cNvSpPr/>
          <p:nvPr/>
        </p:nvSpPr>
        <p:spPr>
          <a:xfrm flipV="1">
            <a:off x="19178451" y="7240750"/>
            <a:ext cx="180913" cy="147513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7FC3E1B-0318-436E-87C6-94C7E77DE865}"/>
              </a:ext>
            </a:extLst>
          </p:cNvPr>
          <p:cNvCxnSpPr>
            <a:cxnSpLocks/>
          </p:cNvCxnSpPr>
          <p:nvPr/>
        </p:nvCxnSpPr>
        <p:spPr>
          <a:xfrm flipV="1">
            <a:off x="19317788" y="5364417"/>
            <a:ext cx="1997263" cy="1812692"/>
          </a:xfrm>
          <a:prstGeom prst="line">
            <a:avLst/>
          </a:prstGeom>
          <a:ln w="76200" cmpd="sng">
            <a:solidFill>
              <a:srgbClr val="9254E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89669C1-2BD9-45BE-82CB-650AD2135407}"/>
              </a:ext>
            </a:extLst>
          </p:cNvPr>
          <p:cNvSpPr txBox="1"/>
          <p:nvPr/>
        </p:nvSpPr>
        <p:spPr>
          <a:xfrm>
            <a:off x="19726355" y="3975187"/>
            <a:ext cx="40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77DD2F-855C-40D3-9E80-6544C2984907}"/>
              </a:ext>
            </a:extLst>
          </p:cNvPr>
          <p:cNvSpPr txBox="1"/>
          <p:nvPr/>
        </p:nvSpPr>
        <p:spPr>
          <a:xfrm>
            <a:off x="21514256" y="3615291"/>
            <a:ext cx="40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DC9D3EC-2DC2-4CBB-8C82-5D7E4AE206F7}"/>
              </a:ext>
            </a:extLst>
          </p:cNvPr>
          <p:cNvSpPr txBox="1"/>
          <p:nvPr/>
        </p:nvSpPr>
        <p:spPr>
          <a:xfrm>
            <a:off x="18873652" y="7289516"/>
            <a:ext cx="44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F23038D-41E6-475E-8EFC-BFC69221CFA2}"/>
              </a:ext>
            </a:extLst>
          </p:cNvPr>
          <p:cNvSpPr txBox="1"/>
          <p:nvPr/>
        </p:nvSpPr>
        <p:spPr>
          <a:xfrm>
            <a:off x="21367697" y="5317049"/>
            <a:ext cx="40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F96EF19-BFB8-4C0B-9BF3-45A77C017068}"/>
              </a:ext>
            </a:extLst>
          </p:cNvPr>
          <p:cNvSpPr/>
          <p:nvPr/>
        </p:nvSpPr>
        <p:spPr>
          <a:xfrm>
            <a:off x="2468660" y="7658285"/>
            <a:ext cx="13533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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Nếu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C,D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nằm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trên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mặt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cầu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thì</a:t>
            </a:r>
            <a:r>
              <a:rPr lang="fr-FR" sz="4400" dirty="0">
                <a:sym typeface="Wingdings 2" panose="05020102010507070707" pitchFamily="18" charset="2"/>
              </a:rPr>
              <a:t> CD </a:t>
            </a:r>
            <a:r>
              <a:rPr lang="fr-FR" sz="4400" dirty="0" err="1">
                <a:sym typeface="Wingdings 2" panose="05020102010507070707" pitchFamily="18" charset="2"/>
              </a:rPr>
              <a:t>gọi</a:t>
            </a:r>
            <a:r>
              <a:rPr lang="fr-FR" sz="4400" dirty="0">
                <a:sym typeface="Wingdings 2" panose="05020102010507070707" pitchFamily="18" charset="2"/>
              </a:rPr>
              <a:t> là </a:t>
            </a:r>
            <a:r>
              <a:rPr lang="fr-FR" sz="4400" dirty="0" err="1">
                <a:sym typeface="Wingdings 2" panose="05020102010507070707" pitchFamily="18" charset="2"/>
              </a:rPr>
              <a:t>dây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cung</a:t>
            </a:r>
            <a:endParaRPr lang="vi-VN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451" y="2703409"/>
            <a:ext cx="7696947" cy="74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53" grpId="0"/>
      <p:bldP spid="54" grpId="0"/>
      <p:bldP spid="28" grpId="0" animBg="1"/>
      <p:bldP spid="33" grpId="0" animBg="1"/>
      <p:bldP spid="36" grpId="0" animBg="1"/>
      <p:bldP spid="37" grpId="0" animBg="1"/>
      <p:bldP spid="43" grpId="0"/>
      <p:bldP spid="45" grpId="0"/>
      <p:bldP spid="74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 ĐỘ CỦA ĐIỂM VÀ CỦA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78557" y="3253693"/>
            <a:ext cx="16526341" cy="707886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2. ĐIỂM NẰM TRONG VÀ NẰM NGOÀI MẶT CẦU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F288C5-516F-43B6-9063-DC25D5181539}"/>
              </a:ext>
            </a:extLst>
          </p:cNvPr>
          <p:cNvSpPr/>
          <p:nvPr/>
        </p:nvSpPr>
        <p:spPr>
          <a:xfrm>
            <a:off x="1175226" y="4336475"/>
            <a:ext cx="14381848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</a:rPr>
              <a:t>Cho mặt cầu tâm O bán kính r và A là một điểm bất kỳ trong không </a:t>
            </a:r>
            <a:r>
              <a:rPr lang="en-US" sz="4400" dirty="0" smtClean="0"/>
              <a:t>gian</a:t>
            </a:r>
            <a:r>
              <a:rPr lang="en-US" sz="4400" dirty="0"/>
              <a:t>.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F5045A8E-456E-4038-BA86-BCE4BFFD9B7D}"/>
                  </a:ext>
                </a:extLst>
              </p:cNvPr>
              <p:cNvSpPr/>
              <p:nvPr/>
            </p:nvSpPr>
            <p:spPr>
              <a:xfrm>
                <a:off x="1278557" y="6258377"/>
                <a:ext cx="1036750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+ </a:t>
                </a:r>
                <a:r>
                  <a:rPr lang="en-US" sz="4400" dirty="0" err="1"/>
                  <a:t>Nếu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nằm</a:t>
                </a:r>
                <a:r>
                  <a:rPr lang="en-US" sz="4400" dirty="0">
                    <a:solidFill>
                      <a:schemeClr val="tx1"/>
                    </a:solidFill>
                  </a:rPr>
                  <a:t> 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cầu</a:t>
                </a:r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57" y="6258377"/>
                <a:ext cx="10367501" cy="769441"/>
              </a:xfrm>
              <a:prstGeom prst="rect">
                <a:avLst/>
              </a:prstGeom>
              <a:blipFill>
                <a:blip r:embed="rId3"/>
                <a:stretch>
                  <a:fillRect l="-2412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6E6E3B4B-714C-411C-A72D-98A6926E4CF1}"/>
                  </a:ext>
                </a:extLst>
              </p:cNvPr>
              <p:cNvSpPr/>
              <p:nvPr/>
            </p:nvSpPr>
            <p:spPr>
              <a:xfrm>
                <a:off x="1447199" y="9346197"/>
                <a:ext cx="1111614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Khối </a:t>
                </a:r>
                <a:r>
                  <a:rPr lang="en-US" sz="4400" dirty="0" err="1"/>
                  <a:t>cầu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E6E3B4B-714C-411C-A72D-98A6926E4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9346197"/>
                <a:ext cx="11116141" cy="769441"/>
              </a:xfrm>
              <a:prstGeom prst="rect">
                <a:avLst/>
              </a:prstGeom>
              <a:blipFill>
                <a:blip r:embed="rId4"/>
                <a:stretch>
                  <a:fillRect l="-2193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390DFA-0053-42D6-B9BB-1BB8CFCFD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2850391"/>
            <a:ext cx="8739785" cy="6904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CCA8676-ED1B-45B4-A8DA-C8BAC7967BAA}"/>
                  </a:ext>
                </a:extLst>
              </p:cNvPr>
              <p:cNvSpPr/>
              <p:nvPr/>
            </p:nvSpPr>
            <p:spPr>
              <a:xfrm>
                <a:off x="1278558" y="7316709"/>
                <a:ext cx="1036750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+ </a:t>
                </a:r>
                <a:r>
                  <a:rPr lang="en-US" sz="4400" dirty="0" err="1"/>
                  <a:t>Nếu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nằm</a:t>
                </a:r>
                <a:r>
                  <a:rPr lang="en-US" sz="4400" dirty="0">
                    <a:solidFill>
                      <a:schemeClr val="tx1"/>
                    </a:solidFill>
                  </a:rPr>
                  <a:t> 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trong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cầu</a:t>
                </a:r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CA8676-ED1B-45B4-A8DA-C8BAC7967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58" y="7316709"/>
                <a:ext cx="10367501" cy="769441"/>
              </a:xfrm>
              <a:prstGeom prst="rect">
                <a:avLst/>
              </a:prstGeom>
              <a:blipFill>
                <a:blip r:embed="rId6"/>
                <a:stretch>
                  <a:fillRect l="-2412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DA12ECD3-3B9C-4D03-935B-577D96E66D49}"/>
                  </a:ext>
                </a:extLst>
              </p:cNvPr>
              <p:cNvSpPr/>
              <p:nvPr/>
            </p:nvSpPr>
            <p:spPr>
              <a:xfrm>
                <a:off x="1286192" y="8287865"/>
                <a:ext cx="1036750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+ </a:t>
                </a:r>
                <a:r>
                  <a:rPr lang="en-US" sz="4400" dirty="0" err="1"/>
                  <a:t>Nếu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nằm</a:t>
                </a:r>
                <a:r>
                  <a:rPr lang="en-US" sz="4400" dirty="0">
                    <a:solidFill>
                      <a:schemeClr val="tx1"/>
                    </a:solidFill>
                  </a:rPr>
                  <a:t> 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ngoài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cầu</a:t>
                </a:r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12ECD3-3B9C-4D03-935B-577D96E66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192" y="8287865"/>
                <a:ext cx="10367501" cy="769441"/>
              </a:xfrm>
              <a:prstGeom prst="rect">
                <a:avLst/>
              </a:prstGeom>
              <a:blipFill>
                <a:blip r:embed="rId7"/>
                <a:stretch>
                  <a:fillRect l="-2410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37" grpId="0"/>
      <p:bldP spid="69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 ĐỘ CỦA ĐIỂM VÀ CỦA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903168" y="2877299"/>
            <a:ext cx="16526341" cy="707886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3. BIỂU DIỄN MẶT CẦU</a:t>
            </a:r>
            <a:endParaRPr lang="vi-VN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C65380-137B-40F0-BB8A-FAC1F24E1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87" y="4158499"/>
            <a:ext cx="6743564" cy="6812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D5BA44-EB0B-46E7-8BAC-CD03ECF52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158499"/>
            <a:ext cx="6553200" cy="6201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AB4573-301C-45A6-B971-759D52BF0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4160676"/>
            <a:ext cx="6553200" cy="620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VÀ MẶT PHẲNG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EC89B9-8237-4E29-B68D-2E2B0143E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34" y="4762500"/>
            <a:ext cx="7081319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E60077-9BD5-44FC-8314-1C37583C8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13" y="4876800"/>
            <a:ext cx="6451600" cy="4914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30396B-434F-4AD4-8767-2E8B69DE0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0" y="47625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VÀ MẶT PHẲNG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372C34B5-28E6-4EC8-B246-38F191EAA9DC}"/>
                  </a:ext>
                </a:extLst>
              </p:cNvPr>
              <p:cNvSpPr/>
              <p:nvPr/>
            </p:nvSpPr>
            <p:spPr>
              <a:xfrm>
                <a:off x="1032034" y="2877299"/>
                <a:ext cx="22393741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</a:rPr>
                  <a:t>Cho </a:t>
                </a:r>
                <a:r>
                  <a:rPr lang="fr-FR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fr-FR" sz="4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</a:rPr>
                  <a:t>cầu</a:t>
                </a:r>
                <a:r>
                  <a:rPr lang="fr-FR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phẳng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chiếu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lên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. Khi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𝑶𝑯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là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tới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. </a:t>
                </a:r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2877299"/>
                <a:ext cx="22393741" cy="1446550"/>
              </a:xfrm>
              <a:prstGeom prst="rect">
                <a:avLst/>
              </a:prstGeom>
              <a:blipFill>
                <a:blip r:embed="rId3"/>
                <a:stretch>
                  <a:fillRect l="-1089" t="-9283" r="-218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FE6E3F9B-93C0-461E-9A76-43DB916AADED}"/>
                  </a:ext>
                </a:extLst>
              </p:cNvPr>
              <p:cNvSpPr/>
              <p:nvPr/>
            </p:nvSpPr>
            <p:spPr>
              <a:xfrm>
                <a:off x="1032034" y="4800600"/>
                <a:ext cx="8950166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/>
                  <a:t>Trường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hợp</a:t>
                </a:r>
                <a:r>
                  <a:rPr lang="en-US" sz="4400" dirty="0"/>
                  <a:t> 1: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4800600"/>
                <a:ext cx="8950166" cy="769441"/>
              </a:xfrm>
              <a:prstGeom prst="rect">
                <a:avLst/>
              </a:prstGeom>
              <a:blipFill>
                <a:blip r:embed="rId4"/>
                <a:stretch>
                  <a:fillRect l="-2723" t="-17460" b="-3571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02A1477-B542-48B1-90C6-025FF03887A1}"/>
                  </a:ext>
                </a:extLst>
              </p:cNvPr>
              <p:cNvSpPr txBox="1"/>
              <p:nvPr/>
            </p:nvSpPr>
            <p:spPr>
              <a:xfrm>
                <a:off x="888411" y="5935610"/>
                <a:ext cx="605456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2A1477-B542-48B1-90C6-025FF038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11" y="5935610"/>
                <a:ext cx="6054566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657569-62AD-4402-AC7F-7AD468257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4356506"/>
            <a:ext cx="7807166" cy="848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VÀ MẶT PHẲNG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372C34B5-28E6-4EC8-B246-38F191EAA9DC}"/>
                  </a:ext>
                </a:extLst>
              </p:cNvPr>
              <p:cNvSpPr/>
              <p:nvPr/>
            </p:nvSpPr>
            <p:spPr>
              <a:xfrm>
                <a:off x="1032034" y="2877299"/>
                <a:ext cx="22393741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</a:rPr>
                  <a:t>Cho </a:t>
                </a:r>
                <a:r>
                  <a:rPr lang="fr-FR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fr-FR" sz="4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</a:rPr>
                  <a:t>cầu</a:t>
                </a:r>
                <a:r>
                  <a:rPr lang="fr-FR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phẳng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chiếu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lên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. Khi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𝑶𝑯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là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tới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. </a:t>
                </a:r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2877299"/>
                <a:ext cx="22393741" cy="1446550"/>
              </a:xfrm>
              <a:prstGeom prst="rect">
                <a:avLst/>
              </a:prstGeom>
              <a:blipFill>
                <a:blip r:embed="rId3"/>
                <a:stretch>
                  <a:fillRect l="-1089" t="-9283" r="-218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FE6E3F9B-93C0-461E-9A76-43DB916AADED}"/>
                  </a:ext>
                </a:extLst>
              </p:cNvPr>
              <p:cNvSpPr/>
              <p:nvPr/>
            </p:nvSpPr>
            <p:spPr>
              <a:xfrm>
                <a:off x="1032034" y="4800600"/>
                <a:ext cx="8950166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Trường </a:t>
                </a:r>
                <a:r>
                  <a:rPr lang="en-US" sz="4400" dirty="0" err="1"/>
                  <a:t>hợp</a:t>
                </a:r>
                <a:r>
                  <a:rPr lang="en-US" sz="4400" dirty="0"/>
                  <a:t> 2: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4800600"/>
                <a:ext cx="8950166" cy="769441"/>
              </a:xfrm>
              <a:prstGeom prst="rect">
                <a:avLst/>
              </a:prstGeom>
              <a:blipFill>
                <a:blip r:embed="rId4"/>
                <a:stretch>
                  <a:fillRect l="-2723" t="-17460" b="-3571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02A1477-B542-48B1-90C6-025FF03887A1}"/>
                  </a:ext>
                </a:extLst>
              </p:cNvPr>
              <p:cNvSpPr txBox="1"/>
              <p:nvPr/>
            </p:nvSpPr>
            <p:spPr>
              <a:xfrm>
                <a:off x="1032034" y="5570041"/>
                <a:ext cx="1285307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chung</a:t>
                </a:r>
                <a:r>
                  <a:rPr lang="en-US" dirty="0"/>
                  <a:t> </a:t>
                </a:r>
                <a:r>
                  <a:rPr lang="en-US" dirty="0" err="1"/>
                  <a:t>duy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2A1477-B542-48B1-90C6-025FF038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5570041"/>
                <a:ext cx="12853076" cy="754053"/>
              </a:xfrm>
              <a:prstGeom prst="rect">
                <a:avLst/>
              </a:prstGeom>
              <a:blipFill>
                <a:blip r:embed="rId5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03FD70F-81F0-4450-963D-37113638BEB2}"/>
                  </a:ext>
                </a:extLst>
              </p:cNvPr>
              <p:cNvSpPr txBox="1"/>
              <p:nvPr/>
            </p:nvSpPr>
            <p:spPr>
              <a:xfrm>
                <a:off x="1032034" y="6629400"/>
                <a:ext cx="1451276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 </a:t>
                </a:r>
                <a:r>
                  <a:rPr lang="en-US" dirty="0" err="1"/>
                  <a:t>nói</a:t>
                </a:r>
                <a:r>
                  <a:rPr lang="en-US" dirty="0"/>
                  <a:t>: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3FD70F-81F0-4450-963D-37113638B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6629400"/>
                <a:ext cx="14512766" cy="754053"/>
              </a:xfrm>
              <a:prstGeom prst="rect">
                <a:avLst/>
              </a:prstGeom>
              <a:blipFill>
                <a:blip r:embed="rId6"/>
                <a:stretch>
                  <a:fillRect l="-1638" t="-16260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3C2604D-65C0-445F-A131-0132E354A1A6}"/>
                  </a:ext>
                </a:extLst>
              </p:cNvPr>
              <p:cNvSpPr txBox="1"/>
              <p:nvPr/>
            </p:nvSpPr>
            <p:spPr>
              <a:xfrm>
                <a:off x="2501185" y="7723593"/>
                <a:ext cx="1221377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Tiếp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điểm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2604D-65C0-445F-A131-0132E354A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185" y="7723593"/>
                <a:ext cx="12213770" cy="754053"/>
              </a:xfrm>
              <a:prstGeom prst="rect">
                <a:avLst/>
              </a:prstGeom>
              <a:blipFill>
                <a:blip r:embed="rId7"/>
                <a:stretch>
                  <a:fillRect l="-948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A8D061C-86B5-409E-9188-242AD3FC72E8}"/>
                  </a:ext>
                </a:extLst>
              </p:cNvPr>
              <p:cNvSpPr txBox="1"/>
              <p:nvPr/>
            </p:nvSpPr>
            <p:spPr>
              <a:xfrm>
                <a:off x="2501185" y="8939686"/>
                <a:ext cx="1221377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d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Mặt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phẳng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tiếp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xúc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hay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tiếp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diện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mặt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cầu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8D061C-86B5-409E-9188-242AD3FC7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185" y="8939686"/>
                <a:ext cx="12213770" cy="754053"/>
              </a:xfrm>
              <a:prstGeom prst="rect">
                <a:avLst/>
              </a:prstGeom>
              <a:blipFill>
                <a:blip r:embed="rId8"/>
                <a:stretch>
                  <a:fillRect l="-948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7EA1DF-B2D2-4D17-97D9-9B69553A7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54" y="4414553"/>
            <a:ext cx="7741043" cy="7929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D83771-CF0B-4629-9F8A-D139AB7379E4}"/>
              </a:ext>
            </a:extLst>
          </p:cNvPr>
          <p:cNvSpPr txBox="1"/>
          <p:nvPr/>
        </p:nvSpPr>
        <p:spPr>
          <a:xfrm flipH="1">
            <a:off x="1441164" y="10287000"/>
            <a:ext cx="221643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Vậy</a:t>
            </a:r>
            <a:r>
              <a:rPr lang="en-US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0CFCF43-075A-40FB-BB62-CC038D066EE3}"/>
                  </a:ext>
                </a:extLst>
              </p:cNvPr>
              <p:cNvSpPr txBox="1"/>
              <p:nvPr/>
            </p:nvSpPr>
            <p:spPr>
              <a:xfrm>
                <a:off x="1392452" y="11126066"/>
                <a:ext cx="1105563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↔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CFCF43-075A-40FB-BB62-CC038D06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452" y="11126066"/>
                <a:ext cx="11055636" cy="754053"/>
              </a:xfrm>
              <a:prstGeom prst="rect">
                <a:avLst/>
              </a:prstGeom>
              <a:blipFill>
                <a:blip r:embed="rId10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A181BF20-A74A-4F70-A365-5BD36C7C1240}"/>
                  </a:ext>
                </a:extLst>
              </p:cNvPr>
              <p:cNvSpPr txBox="1"/>
              <p:nvPr/>
            </p:nvSpPr>
            <p:spPr>
              <a:xfrm>
                <a:off x="1365763" y="11897101"/>
                <a:ext cx="11055636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81BF20-A74A-4F70-A365-5BD36C7C1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763" y="11897101"/>
                <a:ext cx="11055636" cy="839269"/>
              </a:xfrm>
              <a:prstGeom prst="rect">
                <a:avLst/>
              </a:prstGeom>
              <a:blipFill>
                <a:blip r:embed="rId11"/>
                <a:stretch>
                  <a:fillRect t="-8029" b="-30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A736A37-DE31-441F-9017-A71824050690}"/>
                  </a:ext>
                </a:extLst>
              </p:cNvPr>
              <p:cNvSpPr txBox="1"/>
              <p:nvPr/>
            </p:nvSpPr>
            <p:spPr>
              <a:xfrm>
                <a:off x="1343740" y="12753352"/>
                <a:ext cx="1420106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tại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vuông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736A37-DE31-441F-9017-A71824050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40" y="12753352"/>
                <a:ext cx="14201060" cy="754053"/>
              </a:xfrm>
              <a:prstGeom prst="rect">
                <a:avLst/>
              </a:prstGeom>
              <a:blipFill>
                <a:blip r:embed="rId12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7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3" grpId="0"/>
      <p:bldP spid="16" grpId="0"/>
      <p:bldP spid="19" grpId="0"/>
      <p:bldP spid="8" grpId="0"/>
      <p:bldP spid="10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5625</TotalTime>
  <Words>1949</Words>
  <Application>Microsoft Office PowerPoint</Application>
  <PresentationFormat>Custom</PresentationFormat>
  <Paragraphs>174</Paragraphs>
  <Slides>16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DELL</cp:lastModifiedBy>
  <cp:revision>464</cp:revision>
  <dcterms:created xsi:type="dcterms:W3CDTF">2013-08-31T11:42:51Z</dcterms:created>
  <dcterms:modified xsi:type="dcterms:W3CDTF">2021-08-25T08:29:54Z</dcterms:modified>
</cp:coreProperties>
</file>