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6D5D11-78B6-4A6C-98E7-88C87F1304A3}" type="datetimeFigureOut">
              <a:rPr lang="en-US" smtClean="0"/>
              <a:pPr/>
              <a:t>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AAEF23-4CFF-4185-9FEF-E242A7E1EBC5}" type="slidenum">
              <a:rPr lang="en-US" smtClean="0"/>
              <a:pPr/>
              <a:t>‹#›</a:t>
            </a:fld>
            <a:endParaRPr lang="en-US"/>
          </a:p>
        </p:txBody>
      </p:sp>
    </p:spTree>
    <p:extLst>
      <p:ext uri="{BB962C8B-B14F-4D97-AF65-F5344CB8AC3E}">
        <p14:creationId xmlns:p14="http://schemas.microsoft.com/office/powerpoint/2010/main" val="1979017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08054B-CB79-469A-8C86-A28EA5848438}"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8054B-CB79-469A-8C86-A28EA5848438}"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8054B-CB79-469A-8C86-A28EA5848438}"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8054B-CB79-469A-8C86-A28EA5848438}"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08054B-CB79-469A-8C86-A28EA5848438}" type="datetimeFigureOut">
              <a:rPr lang="en-US" smtClean="0"/>
              <a:pPr/>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08054B-CB79-469A-8C86-A28EA5848438}"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08054B-CB79-469A-8C86-A28EA5848438}" type="datetimeFigureOut">
              <a:rPr lang="en-US" smtClean="0"/>
              <a:pPr/>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08054B-CB79-469A-8C86-A28EA5848438}" type="datetimeFigureOut">
              <a:rPr lang="en-US" smtClean="0"/>
              <a:pPr/>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8054B-CB79-469A-8C86-A28EA5848438}" type="datetimeFigureOut">
              <a:rPr lang="en-US" smtClean="0"/>
              <a:pPr/>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8054B-CB79-469A-8C86-A28EA5848438}"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8054B-CB79-469A-8C86-A28EA5848438}" type="datetimeFigureOut">
              <a:rPr lang="en-US" smtClean="0"/>
              <a:pPr/>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51A1-16AB-4B24-9638-02C0236257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8054B-CB79-469A-8C86-A28EA5848438}" type="datetimeFigureOut">
              <a:rPr lang="en-US" smtClean="0"/>
              <a:pPr/>
              <a:t>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F51A1-16AB-4B24-9638-02C0236257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vietjack.me/tim-hieu-su-doi-mau-cua-nuoc-bap-cai-tim-khi-tac-dung-voi-cac-dung-dic-128048.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KHTN 8 (Cánh Diều) Bài 10: Thang pH | Khoa học tự nhiên 8 (ảnh 1)"/>
          <p:cNvPicPr/>
          <p:nvPr/>
        </p:nvPicPr>
        <p:blipFill>
          <a:blip r:embed="rId2">
            <a:extLst>
              <a:ext uri="{28A0092B-C50C-407E-A947-70E740481C1C}">
                <a14:useLocalDpi xmlns:a14="http://schemas.microsoft.com/office/drawing/2010/main" val="0"/>
              </a:ext>
            </a:extLst>
          </a:blip>
          <a:srcRect/>
          <a:stretch>
            <a:fillRect/>
          </a:stretch>
        </p:blipFill>
        <p:spPr>
          <a:xfrm>
            <a:off x="467544" y="1124744"/>
            <a:ext cx="7992888" cy="4176464"/>
          </a:xfrm>
          <a:prstGeom prst="rect">
            <a:avLst/>
          </a:prstGeom>
          <a:noFill/>
          <a:ln>
            <a:noFill/>
          </a:ln>
        </p:spPr>
      </p:pic>
    </p:spTree>
    <p:extLst>
      <p:ext uri="{BB962C8B-B14F-4D97-AF65-F5344CB8AC3E}">
        <p14:creationId xmlns:p14="http://schemas.microsoft.com/office/powerpoint/2010/main" val="3779852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a:noAutofit/>
          </a:bodyPr>
          <a:lstStyle/>
          <a:p>
            <a:r>
              <a:rPr lang="vi-VN" sz="1400" b="1" dirty="0">
                <a:latin typeface="+mj-lt"/>
              </a:rPr>
              <a:t>PHIẾU HỌC TẬP 1</a:t>
            </a:r>
            <a:endParaRPr lang="en-US" sz="1400" dirty="0">
              <a:latin typeface="+mj-lt"/>
            </a:endParaRPr>
          </a:p>
          <a:p>
            <a:r>
              <a:rPr lang="vi-VN" sz="1400" b="1" dirty="0">
                <a:latin typeface="+mj-lt"/>
              </a:rPr>
              <a:t>Tổ  ………..    Lớp ……………..</a:t>
            </a:r>
            <a:endParaRPr lang="en-US" sz="1400" dirty="0">
              <a:latin typeface="+mj-lt"/>
            </a:endParaRPr>
          </a:p>
          <a:p>
            <a:r>
              <a:rPr lang="en-US" sz="1400" b="1" dirty="0" err="1">
                <a:latin typeface="+mj-lt"/>
              </a:rPr>
              <a:t>Câu</a:t>
            </a:r>
            <a:r>
              <a:rPr lang="en-US" sz="1400" b="1" dirty="0">
                <a:latin typeface="+mj-lt"/>
              </a:rPr>
              <a:t> 1:</a:t>
            </a:r>
            <a:r>
              <a:rPr lang="en-US" sz="1400" dirty="0">
                <a:latin typeface="+mj-lt"/>
              </a:rPr>
              <a:t> </a:t>
            </a:r>
            <a:r>
              <a:rPr lang="en-US" sz="1400" dirty="0" err="1">
                <a:latin typeface="+mj-lt"/>
              </a:rPr>
              <a:t>Thực</a:t>
            </a:r>
            <a:r>
              <a:rPr lang="en-US" sz="1400" dirty="0">
                <a:latin typeface="+mj-lt"/>
              </a:rPr>
              <a:t> </a:t>
            </a:r>
            <a:r>
              <a:rPr lang="en-US" sz="1400" dirty="0" err="1">
                <a:latin typeface="+mj-lt"/>
              </a:rPr>
              <a:t>hiện</a:t>
            </a:r>
            <a:r>
              <a:rPr lang="en-US" sz="1400" dirty="0">
                <a:latin typeface="+mj-lt"/>
              </a:rPr>
              <a:t> </a:t>
            </a:r>
            <a:r>
              <a:rPr lang="en-US" sz="1400" dirty="0" err="1">
                <a:latin typeface="+mj-lt"/>
              </a:rPr>
              <a:t>các</a:t>
            </a:r>
            <a:r>
              <a:rPr lang="en-US" sz="1400" dirty="0">
                <a:latin typeface="+mj-lt"/>
              </a:rPr>
              <a:t> </a:t>
            </a:r>
            <a:r>
              <a:rPr lang="en-US" sz="1400" dirty="0" err="1">
                <a:latin typeface="+mj-lt"/>
              </a:rPr>
              <a:t>thí</a:t>
            </a:r>
            <a:r>
              <a:rPr lang="en-US" sz="1400" dirty="0">
                <a:latin typeface="+mj-lt"/>
              </a:rPr>
              <a:t> </a:t>
            </a:r>
            <a:r>
              <a:rPr lang="en-US" sz="1400" dirty="0" err="1">
                <a:latin typeface="+mj-lt"/>
              </a:rPr>
              <a:t>nghiệm</a:t>
            </a:r>
            <a:r>
              <a:rPr lang="en-US" sz="1400" dirty="0">
                <a:latin typeface="+mj-lt"/>
              </a:rPr>
              <a:t> </a:t>
            </a:r>
            <a:r>
              <a:rPr lang="en-US" sz="1400" dirty="0" err="1">
                <a:latin typeface="+mj-lt"/>
              </a:rPr>
              <a:t>sau</a:t>
            </a:r>
            <a:r>
              <a:rPr lang="en-US" sz="1400" dirty="0">
                <a:latin typeface="+mj-lt"/>
              </a:rPr>
              <a:t>:</a:t>
            </a:r>
          </a:p>
          <a:p>
            <a:r>
              <a:rPr lang="en-US" sz="1400" dirty="0">
                <a:latin typeface="+mj-lt"/>
              </a:rPr>
              <a:t>a) Cho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lần</a:t>
            </a:r>
            <a:r>
              <a:rPr lang="en-US" sz="1400" dirty="0">
                <a:latin typeface="+mj-lt"/>
              </a:rPr>
              <a:t> </a:t>
            </a:r>
            <a:r>
              <a:rPr lang="en-US" sz="1400" dirty="0" err="1">
                <a:latin typeface="+mj-lt"/>
              </a:rPr>
              <a:t>lượt</a:t>
            </a:r>
            <a:r>
              <a:rPr lang="en-US" sz="1400" dirty="0">
                <a:latin typeface="+mj-lt"/>
              </a:rPr>
              <a:t> </a:t>
            </a:r>
            <a:r>
              <a:rPr lang="en-US" sz="1400" dirty="0" err="1">
                <a:latin typeface="+mj-lt"/>
              </a:rPr>
              <a:t>vào</a:t>
            </a:r>
            <a:r>
              <a:rPr lang="en-US" sz="1400" dirty="0">
                <a:latin typeface="+mj-lt"/>
              </a:rPr>
              <a:t> </a:t>
            </a:r>
            <a:r>
              <a:rPr lang="en-US" sz="1400" dirty="0" err="1">
                <a:latin typeface="+mj-lt"/>
              </a:rPr>
              <a:t>các</a:t>
            </a:r>
            <a:r>
              <a:rPr lang="en-US" sz="1400" dirty="0">
                <a:latin typeface="+mj-lt"/>
              </a:rPr>
              <a:t> dung </a:t>
            </a:r>
            <a:r>
              <a:rPr lang="en-US" sz="1400" dirty="0" err="1">
                <a:latin typeface="+mj-lt"/>
              </a:rPr>
              <a:t>dịch</a:t>
            </a:r>
            <a:r>
              <a:rPr lang="en-US" sz="1400" dirty="0">
                <a:latin typeface="+mj-lt"/>
              </a:rPr>
              <a:t> </a:t>
            </a:r>
            <a:r>
              <a:rPr lang="en-US" sz="1400" dirty="0" err="1">
                <a:latin typeface="+mj-lt"/>
              </a:rPr>
              <a:t>nước</a:t>
            </a:r>
            <a:r>
              <a:rPr lang="en-US" sz="1400" dirty="0">
                <a:latin typeface="+mj-lt"/>
              </a:rPr>
              <a:t> </a:t>
            </a:r>
            <a:r>
              <a:rPr lang="en-US" sz="1400" dirty="0" err="1">
                <a:latin typeface="+mj-lt"/>
              </a:rPr>
              <a:t>ép</a:t>
            </a:r>
            <a:r>
              <a:rPr lang="en-US" sz="1400" dirty="0">
                <a:latin typeface="+mj-lt"/>
              </a:rPr>
              <a:t> </a:t>
            </a:r>
            <a:r>
              <a:rPr lang="en-US" sz="1400" dirty="0" err="1">
                <a:latin typeface="+mj-lt"/>
              </a:rPr>
              <a:t>sau</a:t>
            </a:r>
            <a:r>
              <a:rPr lang="en-US" sz="1400" dirty="0">
                <a:latin typeface="+mj-lt"/>
              </a:rPr>
              <a:t>: </a:t>
            </a:r>
            <a:r>
              <a:rPr lang="en-US" sz="1400" dirty="0" err="1">
                <a:latin typeface="+mj-lt"/>
              </a:rPr>
              <a:t>chanh</a:t>
            </a:r>
            <a:r>
              <a:rPr lang="en-US" sz="1400" dirty="0">
                <a:latin typeface="+mj-lt"/>
              </a:rPr>
              <a:t>, </a:t>
            </a:r>
            <a:r>
              <a:rPr lang="en-US" sz="1400" dirty="0" err="1">
                <a:latin typeface="+mj-lt"/>
              </a:rPr>
              <a:t>bưởi</a:t>
            </a:r>
            <a:r>
              <a:rPr lang="en-US" sz="1400" dirty="0">
                <a:latin typeface="+mj-lt"/>
              </a:rPr>
              <a:t>, cam.</a:t>
            </a:r>
          </a:p>
          <a:p>
            <a:r>
              <a:rPr lang="en-US" sz="1400" dirty="0">
                <a:latin typeface="+mj-lt"/>
              </a:rPr>
              <a:t>b) </a:t>
            </a:r>
            <a:r>
              <a:rPr lang="vi-VN" sz="1400" dirty="0">
                <a:latin typeface="+mj-lt"/>
              </a:rPr>
              <a:t>Cho quỳ tím lần lượt vào</a:t>
            </a:r>
            <a:r>
              <a:rPr lang="en-US" sz="1400" dirty="0">
                <a:latin typeface="+mj-lt"/>
              </a:rPr>
              <a:t> </a:t>
            </a:r>
            <a:r>
              <a:rPr lang="en-US" sz="1400" dirty="0" err="1">
                <a:latin typeface="+mj-lt"/>
              </a:rPr>
              <a:t>nước</a:t>
            </a:r>
            <a:r>
              <a:rPr lang="en-US" sz="1400" dirty="0">
                <a:latin typeface="+mj-lt"/>
              </a:rPr>
              <a:t> </a:t>
            </a:r>
            <a:r>
              <a:rPr lang="en-US" sz="1400" dirty="0" err="1">
                <a:latin typeface="+mj-lt"/>
              </a:rPr>
              <a:t>xà</a:t>
            </a:r>
            <a:r>
              <a:rPr lang="en-US" sz="1400" dirty="0">
                <a:latin typeface="+mj-lt"/>
              </a:rPr>
              <a:t> </a:t>
            </a:r>
            <a:r>
              <a:rPr lang="en-US" sz="1400" dirty="0" err="1">
                <a:latin typeface="+mj-lt"/>
              </a:rPr>
              <a:t>phòng</a:t>
            </a:r>
            <a:r>
              <a:rPr lang="en-US" sz="1400" dirty="0">
                <a:latin typeface="+mj-lt"/>
              </a:rPr>
              <a:t> </a:t>
            </a:r>
            <a:r>
              <a:rPr lang="en-US" sz="1400" dirty="0" err="1">
                <a:latin typeface="+mj-lt"/>
              </a:rPr>
              <a:t>và</a:t>
            </a:r>
            <a:r>
              <a:rPr lang="en-US" sz="1400" dirty="0">
                <a:latin typeface="+mj-lt"/>
              </a:rPr>
              <a:t> </a:t>
            </a:r>
            <a:r>
              <a:rPr lang="en-US" sz="1400" dirty="0" err="1">
                <a:latin typeface="+mj-lt"/>
              </a:rPr>
              <a:t>nước</a:t>
            </a:r>
            <a:r>
              <a:rPr lang="en-US" sz="1400" dirty="0">
                <a:latin typeface="+mj-lt"/>
              </a:rPr>
              <a:t> </a:t>
            </a:r>
            <a:r>
              <a:rPr lang="en-US" sz="1400" dirty="0" err="1">
                <a:latin typeface="+mj-lt"/>
              </a:rPr>
              <a:t>vôi</a:t>
            </a:r>
            <a:r>
              <a:rPr lang="en-US" sz="1400" dirty="0">
                <a:latin typeface="+mj-lt"/>
              </a:rPr>
              <a:t> </a:t>
            </a:r>
            <a:r>
              <a:rPr lang="en-US" sz="1400" dirty="0" err="1">
                <a:latin typeface="+mj-lt"/>
              </a:rPr>
              <a:t>trong</a:t>
            </a:r>
            <a:r>
              <a:rPr lang="en-US" sz="1400" dirty="0">
                <a:latin typeface="+mj-lt"/>
              </a:rPr>
              <a:t>.</a:t>
            </a:r>
          </a:p>
          <a:p>
            <a:r>
              <a:rPr lang="en-US" sz="1400" dirty="0" err="1">
                <a:latin typeface="+mj-lt"/>
              </a:rPr>
              <a:t>Em</a:t>
            </a:r>
            <a:r>
              <a:rPr lang="en-US" sz="1400" dirty="0">
                <a:latin typeface="+mj-lt"/>
              </a:rPr>
              <a:t> </a:t>
            </a:r>
            <a:r>
              <a:rPr lang="en-US" sz="1400" dirty="0" err="1">
                <a:latin typeface="+mj-lt"/>
              </a:rPr>
              <a:t>hãy</a:t>
            </a:r>
            <a:r>
              <a:rPr lang="en-US" sz="1400" dirty="0">
                <a:latin typeface="+mj-lt"/>
              </a:rPr>
              <a:t> </a:t>
            </a:r>
            <a:r>
              <a:rPr lang="en-US" sz="1400" dirty="0" err="1">
                <a:latin typeface="+mj-lt"/>
              </a:rPr>
              <a:t>nhận</a:t>
            </a:r>
            <a:r>
              <a:rPr lang="en-US" sz="1400" dirty="0">
                <a:latin typeface="+mj-lt"/>
              </a:rPr>
              <a:t> </a:t>
            </a:r>
            <a:r>
              <a:rPr lang="en-US" sz="1400" dirty="0" err="1">
                <a:latin typeface="+mj-lt"/>
              </a:rPr>
              <a:t>xét</a:t>
            </a:r>
            <a:r>
              <a:rPr lang="en-US" sz="1400" dirty="0">
                <a:latin typeface="+mj-lt"/>
              </a:rPr>
              <a:t> </a:t>
            </a:r>
            <a:r>
              <a:rPr lang="en-US" sz="1400" dirty="0" err="1">
                <a:latin typeface="+mj-lt"/>
              </a:rPr>
              <a:t>sự</a:t>
            </a:r>
            <a:r>
              <a:rPr lang="en-US" sz="1400" dirty="0">
                <a:latin typeface="+mj-lt"/>
              </a:rPr>
              <a:t> </a:t>
            </a:r>
            <a:r>
              <a:rPr lang="en-US" sz="1400" dirty="0" err="1">
                <a:latin typeface="+mj-lt"/>
              </a:rPr>
              <a:t>thay</a:t>
            </a:r>
            <a:r>
              <a:rPr lang="en-US" sz="1400" dirty="0">
                <a:latin typeface="+mj-lt"/>
              </a:rPr>
              <a:t> </a:t>
            </a:r>
            <a:r>
              <a:rPr lang="en-US" sz="1400" dirty="0" err="1">
                <a:latin typeface="+mj-lt"/>
              </a:rPr>
              <a:t>đổi</a:t>
            </a:r>
            <a:r>
              <a:rPr lang="en-US" sz="1400" dirty="0">
                <a:latin typeface="+mj-lt"/>
              </a:rPr>
              <a:t> </a:t>
            </a:r>
            <a:r>
              <a:rPr lang="en-US" sz="1400" dirty="0" err="1">
                <a:latin typeface="+mj-lt"/>
              </a:rPr>
              <a:t>màu</a:t>
            </a:r>
            <a:r>
              <a:rPr lang="en-US" sz="1400" dirty="0">
                <a:latin typeface="+mj-lt"/>
              </a:rPr>
              <a:t> </a:t>
            </a:r>
            <a:r>
              <a:rPr lang="en-US" sz="1400" dirty="0" err="1">
                <a:latin typeface="+mj-lt"/>
              </a:rPr>
              <a:t>sắc</a:t>
            </a:r>
            <a:r>
              <a:rPr lang="en-US" sz="1400" dirty="0">
                <a:latin typeface="+mj-lt"/>
              </a:rPr>
              <a:t> </a:t>
            </a:r>
            <a:r>
              <a:rPr lang="en-US" sz="1400" dirty="0" err="1">
                <a:latin typeface="+mj-lt"/>
              </a:rPr>
              <a:t>của</a:t>
            </a:r>
            <a:r>
              <a:rPr lang="en-US" sz="1400" dirty="0">
                <a:latin typeface="+mj-lt"/>
              </a:rPr>
              <a:t> </a:t>
            </a:r>
            <a:r>
              <a:rPr lang="en-US" sz="1400" dirty="0" err="1">
                <a:latin typeface="+mj-lt"/>
              </a:rPr>
              <a:t>các</a:t>
            </a:r>
            <a:r>
              <a:rPr lang="en-US" sz="1400" dirty="0">
                <a:latin typeface="+mj-lt"/>
              </a:rPr>
              <a:t> </a:t>
            </a:r>
            <a:r>
              <a:rPr lang="en-US" sz="1400" dirty="0" err="1">
                <a:latin typeface="+mj-lt"/>
              </a:rPr>
              <a:t>mẫu</a:t>
            </a:r>
            <a:r>
              <a:rPr lang="en-US" sz="1400" dirty="0">
                <a:latin typeface="+mj-lt"/>
              </a:rPr>
              <a:t>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trên</a:t>
            </a:r>
            <a:r>
              <a:rPr lang="en-US" sz="1400" dirty="0">
                <a:latin typeface="+mj-lt"/>
              </a:rPr>
              <a:t>.</a:t>
            </a:r>
          </a:p>
          <a:p>
            <a:r>
              <a:rPr lang="en-US" sz="1400" dirty="0">
                <a:latin typeface="+mj-lt"/>
              </a:rPr>
              <a:t>………………………………………………………………………………………………</a:t>
            </a:r>
          </a:p>
          <a:p>
            <a:r>
              <a:rPr lang="vi-VN" sz="1400" b="1" dirty="0">
                <a:latin typeface="+mj-lt"/>
              </a:rPr>
              <a:t>Câu </a:t>
            </a:r>
            <a:r>
              <a:rPr lang="en-US" sz="1400" b="1" dirty="0">
                <a:latin typeface="+mj-lt"/>
              </a:rPr>
              <a:t>2</a:t>
            </a:r>
            <a:r>
              <a:rPr lang="vi-VN" sz="1400" b="1" dirty="0">
                <a:latin typeface="+mj-lt"/>
              </a:rPr>
              <a:t>:</a:t>
            </a:r>
            <a:r>
              <a:rPr lang="en-US" sz="1400" dirty="0">
                <a:latin typeface="+mj-lt"/>
              </a:rPr>
              <a:t> </a:t>
            </a:r>
            <a:r>
              <a:rPr lang="en-US" sz="1400" dirty="0" err="1">
                <a:latin typeface="+mj-lt"/>
              </a:rPr>
              <a:t>Người</a:t>
            </a:r>
            <a:r>
              <a:rPr lang="en-US" sz="1400" dirty="0">
                <a:latin typeface="+mj-lt"/>
              </a:rPr>
              <a:t> ta </a:t>
            </a:r>
            <a:r>
              <a:rPr lang="en-US" sz="1400" dirty="0" err="1">
                <a:latin typeface="+mj-lt"/>
              </a:rPr>
              <a:t>nói</a:t>
            </a:r>
            <a:r>
              <a:rPr lang="en-US" sz="1400" dirty="0">
                <a:latin typeface="+mj-lt"/>
              </a:rPr>
              <a:t> </a:t>
            </a:r>
            <a:r>
              <a:rPr lang="en-US" sz="1400" dirty="0" err="1">
                <a:latin typeface="+mj-lt"/>
              </a:rPr>
              <a:t>rằng</a:t>
            </a:r>
            <a:r>
              <a:rPr lang="en-US" sz="1400" dirty="0">
                <a:latin typeface="+mj-lt"/>
              </a:rPr>
              <a:t> </a:t>
            </a:r>
            <a:r>
              <a:rPr lang="en-US" sz="1400" dirty="0" err="1">
                <a:latin typeface="+mj-lt"/>
              </a:rPr>
              <a:t>các</a:t>
            </a:r>
            <a:r>
              <a:rPr lang="en-US" sz="1400" dirty="0">
                <a:latin typeface="+mj-lt"/>
              </a:rPr>
              <a:t> dung </a:t>
            </a:r>
            <a:r>
              <a:rPr lang="en-US" sz="1400" dirty="0" err="1">
                <a:latin typeface="+mj-lt"/>
              </a:rPr>
              <a:t>dịch</a:t>
            </a:r>
            <a:r>
              <a:rPr lang="en-US" sz="1400" dirty="0">
                <a:latin typeface="+mj-lt"/>
              </a:rPr>
              <a:t> </a:t>
            </a:r>
            <a:r>
              <a:rPr lang="en-US" sz="1400" dirty="0" err="1">
                <a:latin typeface="+mj-lt"/>
              </a:rPr>
              <a:t>có</a:t>
            </a:r>
            <a:r>
              <a:rPr lang="en-US" sz="1400" dirty="0">
                <a:latin typeface="+mj-lt"/>
              </a:rPr>
              <a:t> </a:t>
            </a:r>
            <a:r>
              <a:rPr lang="en-US" sz="1400" dirty="0" err="1">
                <a:latin typeface="+mj-lt"/>
              </a:rPr>
              <a:t>độ</a:t>
            </a:r>
            <a:r>
              <a:rPr lang="en-US" sz="1400" dirty="0">
                <a:latin typeface="+mj-lt"/>
              </a:rPr>
              <a:t> acid (base) </a:t>
            </a:r>
            <a:r>
              <a:rPr lang="en-US" sz="1400" dirty="0" err="1">
                <a:latin typeface="+mj-lt"/>
              </a:rPr>
              <a:t>khác</a:t>
            </a:r>
            <a:r>
              <a:rPr lang="en-US" sz="1400" dirty="0">
                <a:latin typeface="+mj-lt"/>
              </a:rPr>
              <a:t> </a:t>
            </a:r>
            <a:r>
              <a:rPr lang="en-US" sz="1400" dirty="0" err="1">
                <a:latin typeface="+mj-lt"/>
              </a:rPr>
              <a:t>nhau</a:t>
            </a:r>
            <a:r>
              <a:rPr lang="en-US" sz="1400" dirty="0">
                <a:latin typeface="+mj-lt"/>
              </a:rPr>
              <a:t> hay </a:t>
            </a:r>
            <a:r>
              <a:rPr lang="en-US" sz="1400" dirty="0" err="1">
                <a:latin typeface="+mj-lt"/>
              </a:rPr>
              <a:t>nói</a:t>
            </a:r>
            <a:r>
              <a:rPr lang="en-US" sz="1400" dirty="0">
                <a:latin typeface="+mj-lt"/>
              </a:rPr>
              <a:t> </a:t>
            </a:r>
            <a:r>
              <a:rPr lang="en-US" sz="1400" dirty="0" err="1">
                <a:latin typeface="+mj-lt"/>
              </a:rPr>
              <a:t>cách</a:t>
            </a:r>
            <a:r>
              <a:rPr lang="en-US" sz="1400" dirty="0">
                <a:latin typeface="+mj-lt"/>
              </a:rPr>
              <a:t> </a:t>
            </a:r>
            <a:r>
              <a:rPr lang="en-US" sz="1400" dirty="0" err="1">
                <a:latin typeface="+mj-lt"/>
              </a:rPr>
              <a:t>khác</a:t>
            </a:r>
            <a:r>
              <a:rPr lang="en-US" sz="1400" dirty="0">
                <a:latin typeface="+mj-lt"/>
              </a:rPr>
              <a:t> </a:t>
            </a:r>
            <a:r>
              <a:rPr lang="en-US" sz="1400" dirty="0" err="1">
                <a:latin typeface="+mj-lt"/>
              </a:rPr>
              <a:t>là</a:t>
            </a:r>
            <a:r>
              <a:rPr lang="en-US" sz="1400" dirty="0">
                <a:latin typeface="+mj-lt"/>
              </a:rPr>
              <a:t> </a:t>
            </a:r>
            <a:r>
              <a:rPr lang="en-US" sz="1400" dirty="0" err="1">
                <a:latin typeface="+mj-lt"/>
              </a:rPr>
              <a:t>có</a:t>
            </a:r>
            <a:r>
              <a:rPr lang="en-US" sz="1400" dirty="0">
                <a:latin typeface="+mj-lt"/>
              </a:rPr>
              <a:t> pH </a:t>
            </a:r>
            <a:r>
              <a:rPr lang="en-US" sz="1400" dirty="0" err="1">
                <a:latin typeface="+mj-lt"/>
              </a:rPr>
              <a:t>khác</a:t>
            </a:r>
            <a:r>
              <a:rPr lang="en-US" sz="1400" dirty="0">
                <a:latin typeface="+mj-lt"/>
              </a:rPr>
              <a:t> </a:t>
            </a:r>
            <a:r>
              <a:rPr lang="en-US" sz="1400" dirty="0" err="1">
                <a:latin typeface="+mj-lt"/>
              </a:rPr>
              <a:t>nhau</a:t>
            </a:r>
            <a:r>
              <a:rPr lang="en-US" sz="1400" dirty="0">
                <a:latin typeface="+mj-lt"/>
              </a:rPr>
              <a:t>. Theo </a:t>
            </a:r>
            <a:r>
              <a:rPr lang="en-US" sz="1400" dirty="0" err="1">
                <a:latin typeface="+mj-lt"/>
              </a:rPr>
              <a:t>em</a:t>
            </a:r>
            <a:r>
              <a:rPr lang="en-US" sz="1400" dirty="0">
                <a:latin typeface="+mj-lt"/>
              </a:rPr>
              <a:t>, </a:t>
            </a:r>
            <a:r>
              <a:rPr lang="en-US" sz="1400" dirty="0" err="1">
                <a:latin typeface="+mj-lt"/>
              </a:rPr>
              <a:t>thang</a:t>
            </a:r>
            <a:r>
              <a:rPr lang="en-US" sz="1400" dirty="0">
                <a:latin typeface="+mj-lt"/>
              </a:rPr>
              <a:t> pH </a:t>
            </a:r>
            <a:r>
              <a:rPr lang="en-US" sz="1400" dirty="0" err="1">
                <a:latin typeface="+mj-lt"/>
              </a:rPr>
              <a:t>là</a:t>
            </a:r>
            <a:r>
              <a:rPr lang="en-US" sz="1400" dirty="0">
                <a:latin typeface="+mj-lt"/>
              </a:rPr>
              <a:t> </a:t>
            </a:r>
            <a:r>
              <a:rPr lang="en-US" sz="1400" dirty="0" err="1">
                <a:latin typeface="+mj-lt"/>
              </a:rPr>
              <a:t>gì</a:t>
            </a:r>
            <a:r>
              <a:rPr lang="en-US" sz="1400" dirty="0">
                <a:latin typeface="+mj-lt"/>
              </a:rPr>
              <a:t>?</a:t>
            </a:r>
          </a:p>
          <a:p>
            <a:r>
              <a:rPr lang="en-US" sz="1400" dirty="0">
                <a:latin typeface="+mj-lt"/>
              </a:rPr>
              <a:t>………………………………………………………………………………………………</a:t>
            </a:r>
          </a:p>
          <a:p>
            <a:r>
              <a:rPr lang="vi-VN" sz="1400" b="1" dirty="0">
                <a:latin typeface="+mj-lt"/>
              </a:rPr>
              <a:t>Câu 3:</a:t>
            </a:r>
            <a:r>
              <a:rPr lang="vi-VN" sz="1400" dirty="0">
                <a:latin typeface="+mj-lt"/>
              </a:rPr>
              <a:t> </a:t>
            </a:r>
            <a:r>
              <a:rPr lang="en-US" sz="1400" dirty="0">
                <a:latin typeface="+mj-lt"/>
              </a:rPr>
              <a:t>Dung </a:t>
            </a:r>
            <a:r>
              <a:rPr lang="en-US" sz="1400" dirty="0" err="1">
                <a:latin typeface="+mj-lt"/>
              </a:rPr>
              <a:t>dịch</a:t>
            </a:r>
            <a:r>
              <a:rPr lang="en-US" sz="1400" dirty="0">
                <a:latin typeface="+mj-lt"/>
              </a:rPr>
              <a:t> X </a:t>
            </a:r>
            <a:r>
              <a:rPr lang="en-US" sz="1400" dirty="0" err="1">
                <a:latin typeface="+mj-lt"/>
              </a:rPr>
              <a:t>làm</a:t>
            </a:r>
            <a:r>
              <a:rPr lang="en-US" sz="1400" dirty="0">
                <a:latin typeface="+mj-lt"/>
              </a:rPr>
              <a:t>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chuyển</a:t>
            </a:r>
            <a:r>
              <a:rPr lang="en-US" sz="1400" dirty="0">
                <a:latin typeface="+mj-lt"/>
              </a:rPr>
              <a:t> sang </a:t>
            </a:r>
            <a:r>
              <a:rPr lang="en-US" sz="1400" dirty="0" err="1">
                <a:latin typeface="+mj-lt"/>
              </a:rPr>
              <a:t>màu</a:t>
            </a:r>
            <a:r>
              <a:rPr lang="en-US" sz="1400" dirty="0">
                <a:latin typeface="+mj-lt"/>
              </a:rPr>
              <a:t> </a:t>
            </a:r>
            <a:r>
              <a:rPr lang="en-US" sz="1400" dirty="0" err="1">
                <a:latin typeface="+mj-lt"/>
              </a:rPr>
              <a:t>đỏ</a:t>
            </a:r>
            <a:r>
              <a:rPr lang="en-US" sz="1400" dirty="0">
                <a:latin typeface="+mj-lt"/>
              </a:rPr>
              <a:t>. </a:t>
            </a:r>
            <a:r>
              <a:rPr lang="en-US" sz="1400" dirty="0" err="1">
                <a:latin typeface="+mj-lt"/>
              </a:rPr>
              <a:t>Kết</a:t>
            </a:r>
            <a:r>
              <a:rPr lang="en-US" sz="1400" dirty="0">
                <a:latin typeface="+mj-lt"/>
              </a:rPr>
              <a:t> </a:t>
            </a:r>
            <a:r>
              <a:rPr lang="en-US" sz="1400" dirty="0" err="1">
                <a:latin typeface="+mj-lt"/>
              </a:rPr>
              <a:t>luận</a:t>
            </a:r>
            <a:r>
              <a:rPr lang="en-US" sz="1400" dirty="0">
                <a:latin typeface="+mj-lt"/>
              </a:rPr>
              <a:t> </a:t>
            </a:r>
            <a:r>
              <a:rPr lang="en-US" sz="1400" dirty="0" err="1">
                <a:latin typeface="+mj-lt"/>
              </a:rPr>
              <a:t>nào</a:t>
            </a:r>
            <a:r>
              <a:rPr lang="en-US" sz="1400" dirty="0">
                <a:latin typeface="+mj-lt"/>
              </a:rPr>
              <a:t> </a:t>
            </a:r>
            <a:r>
              <a:rPr lang="en-US" sz="1400" dirty="0" err="1">
                <a:latin typeface="+mj-lt"/>
              </a:rPr>
              <a:t>sau</a:t>
            </a:r>
            <a:r>
              <a:rPr lang="en-US" sz="1400" dirty="0">
                <a:latin typeface="+mj-lt"/>
              </a:rPr>
              <a:t> </a:t>
            </a:r>
            <a:r>
              <a:rPr lang="en-US" sz="1400" dirty="0" err="1">
                <a:latin typeface="+mj-lt"/>
              </a:rPr>
              <a:t>đây</a:t>
            </a:r>
            <a:r>
              <a:rPr lang="en-US" sz="1400" dirty="0">
                <a:latin typeface="+mj-lt"/>
              </a:rPr>
              <a:t> </a:t>
            </a:r>
            <a:r>
              <a:rPr lang="en-US" sz="1400" dirty="0" err="1">
                <a:latin typeface="+mj-lt"/>
              </a:rPr>
              <a:t>là</a:t>
            </a:r>
            <a:r>
              <a:rPr lang="en-US" sz="1400" dirty="0">
                <a:latin typeface="+mj-lt"/>
              </a:rPr>
              <a:t> </a:t>
            </a:r>
            <a:r>
              <a:rPr lang="en-US" sz="1400" dirty="0" err="1">
                <a:latin typeface="+mj-lt"/>
              </a:rPr>
              <a:t>đúng</a:t>
            </a:r>
            <a:r>
              <a:rPr lang="en-US" sz="1400" dirty="0">
                <a:latin typeface="+mj-lt"/>
              </a:rPr>
              <a:t>? </a:t>
            </a:r>
            <a:r>
              <a:rPr lang="en-US" sz="1400" dirty="0" err="1">
                <a:latin typeface="+mj-lt"/>
              </a:rPr>
              <a:t>Giải</a:t>
            </a:r>
            <a:r>
              <a:rPr lang="en-US" sz="1400" dirty="0">
                <a:latin typeface="+mj-lt"/>
              </a:rPr>
              <a:t> </a:t>
            </a:r>
            <a:r>
              <a:rPr lang="en-US" sz="1400" dirty="0" err="1">
                <a:latin typeface="+mj-lt"/>
              </a:rPr>
              <a:t>thích</a:t>
            </a:r>
            <a:r>
              <a:rPr lang="en-US" sz="1400" dirty="0">
                <a:latin typeface="+mj-lt"/>
              </a:rPr>
              <a:t>.</a:t>
            </a:r>
          </a:p>
          <a:p>
            <a:r>
              <a:rPr lang="en-US" sz="1400" dirty="0">
                <a:latin typeface="+mj-lt"/>
              </a:rPr>
              <a:t>a) Dung </a:t>
            </a:r>
            <a:r>
              <a:rPr lang="en-US" sz="1400" dirty="0" err="1">
                <a:latin typeface="+mj-lt"/>
              </a:rPr>
              <a:t>dịch</a:t>
            </a:r>
            <a:r>
              <a:rPr lang="en-US" sz="1400" dirty="0">
                <a:latin typeface="+mj-lt"/>
              </a:rPr>
              <a:t> X </a:t>
            </a:r>
            <a:r>
              <a:rPr lang="en-US" sz="1400" dirty="0" err="1">
                <a:latin typeface="+mj-lt"/>
              </a:rPr>
              <a:t>có</a:t>
            </a:r>
            <a:r>
              <a:rPr lang="en-US" sz="1400" dirty="0">
                <a:latin typeface="+mj-lt"/>
              </a:rPr>
              <a:t> pH </a:t>
            </a:r>
            <a:r>
              <a:rPr lang="en-US" sz="1400" dirty="0" err="1">
                <a:latin typeface="+mj-lt"/>
              </a:rPr>
              <a:t>nhỏ</a:t>
            </a:r>
            <a:r>
              <a:rPr lang="en-US" sz="1400" dirty="0">
                <a:latin typeface="+mj-lt"/>
              </a:rPr>
              <a:t> </a:t>
            </a:r>
            <a:r>
              <a:rPr lang="en-US" sz="1400" dirty="0" err="1">
                <a:latin typeface="+mj-lt"/>
              </a:rPr>
              <a:t>hơn</a:t>
            </a:r>
            <a:r>
              <a:rPr lang="en-US" sz="1400" dirty="0">
                <a:latin typeface="+mj-lt"/>
              </a:rPr>
              <a:t> 7.</a:t>
            </a:r>
          </a:p>
          <a:p>
            <a:r>
              <a:rPr lang="en-US" sz="1400" dirty="0">
                <a:latin typeface="+mj-lt"/>
              </a:rPr>
              <a:t>b) Dung </a:t>
            </a:r>
            <a:r>
              <a:rPr lang="en-US" sz="1400" dirty="0" err="1">
                <a:latin typeface="+mj-lt"/>
              </a:rPr>
              <a:t>dịch</a:t>
            </a:r>
            <a:r>
              <a:rPr lang="en-US" sz="1400" dirty="0">
                <a:latin typeface="+mj-lt"/>
              </a:rPr>
              <a:t> X </a:t>
            </a:r>
            <a:r>
              <a:rPr lang="en-US" sz="1400" dirty="0" err="1">
                <a:latin typeface="+mj-lt"/>
              </a:rPr>
              <a:t>có</a:t>
            </a:r>
            <a:r>
              <a:rPr lang="en-US" sz="1400" dirty="0">
                <a:latin typeface="+mj-lt"/>
              </a:rPr>
              <a:t> pH </a:t>
            </a:r>
            <a:r>
              <a:rPr lang="en-US" sz="1400" dirty="0" err="1">
                <a:latin typeface="+mj-lt"/>
              </a:rPr>
              <a:t>lớn</a:t>
            </a:r>
            <a:r>
              <a:rPr lang="en-US" sz="1400" dirty="0">
                <a:latin typeface="+mj-lt"/>
              </a:rPr>
              <a:t> </a:t>
            </a:r>
            <a:r>
              <a:rPr lang="en-US" sz="1400" dirty="0" err="1">
                <a:latin typeface="+mj-lt"/>
              </a:rPr>
              <a:t>hơn</a:t>
            </a:r>
            <a:r>
              <a:rPr lang="en-US" sz="1400" dirty="0">
                <a:latin typeface="+mj-lt"/>
              </a:rPr>
              <a:t> 7.</a:t>
            </a:r>
          </a:p>
          <a:p>
            <a:r>
              <a:rPr lang="vi-VN" sz="1400" dirty="0">
                <a:latin typeface="+mj-lt"/>
              </a:rPr>
              <a:t>………………………………………………………………………………………………………………………………………………………………………………………</a:t>
            </a:r>
            <a:r>
              <a:rPr lang="en-US" sz="1400" dirty="0">
                <a:latin typeface="+mj-lt"/>
              </a:rPr>
              <a:t>………</a:t>
            </a:r>
          </a:p>
          <a:p>
            <a:r>
              <a:rPr lang="vi-VN" sz="1400" b="1" dirty="0">
                <a:latin typeface="+mj-lt"/>
              </a:rPr>
              <a:t>Câu </a:t>
            </a:r>
            <a:r>
              <a:rPr lang="en-US" sz="1400" b="1" dirty="0">
                <a:latin typeface="+mj-lt"/>
              </a:rPr>
              <a:t>4</a:t>
            </a:r>
            <a:r>
              <a:rPr lang="vi-VN" sz="1400" b="1" dirty="0">
                <a:latin typeface="+mj-lt"/>
              </a:rPr>
              <a:t>:</a:t>
            </a:r>
            <a:r>
              <a:rPr lang="vi-VN" sz="1400" dirty="0">
                <a:latin typeface="+mj-lt"/>
              </a:rPr>
              <a:t> </a:t>
            </a:r>
            <a:r>
              <a:rPr lang="en-US" sz="1400" dirty="0" err="1">
                <a:latin typeface="+mj-lt"/>
              </a:rPr>
              <a:t>Đọc</a:t>
            </a:r>
            <a:r>
              <a:rPr lang="en-US" sz="1400" dirty="0">
                <a:latin typeface="+mj-lt"/>
              </a:rPr>
              <a:t> </a:t>
            </a:r>
            <a:r>
              <a:rPr lang="en-US" sz="1400" dirty="0" err="1">
                <a:latin typeface="+mj-lt"/>
              </a:rPr>
              <a:t>thông</a:t>
            </a:r>
            <a:r>
              <a:rPr lang="en-US" sz="1400" dirty="0">
                <a:latin typeface="+mj-lt"/>
              </a:rPr>
              <a:t> tin SGK, </a:t>
            </a:r>
            <a:r>
              <a:rPr lang="en-US" sz="1400" dirty="0" err="1">
                <a:latin typeface="+mj-lt"/>
              </a:rPr>
              <a:t>em</a:t>
            </a:r>
            <a:r>
              <a:rPr lang="en-US" sz="1400" dirty="0">
                <a:latin typeface="+mj-lt"/>
              </a:rPr>
              <a:t> </a:t>
            </a:r>
            <a:r>
              <a:rPr lang="en-US" sz="1400" dirty="0" err="1">
                <a:latin typeface="+mj-lt"/>
              </a:rPr>
              <a:t>hãy</a:t>
            </a:r>
            <a:r>
              <a:rPr lang="en-US" sz="1400" dirty="0">
                <a:latin typeface="+mj-lt"/>
              </a:rPr>
              <a:t> </a:t>
            </a:r>
            <a:r>
              <a:rPr lang="en-US" sz="1400" dirty="0" err="1">
                <a:latin typeface="+mj-lt"/>
              </a:rPr>
              <a:t>cho</a:t>
            </a:r>
            <a:r>
              <a:rPr lang="en-US" sz="1400" dirty="0">
                <a:latin typeface="+mj-lt"/>
              </a:rPr>
              <a:t> </a:t>
            </a:r>
            <a:r>
              <a:rPr lang="en-US" sz="1400" dirty="0" err="1">
                <a:latin typeface="+mj-lt"/>
              </a:rPr>
              <a:t>biết</a:t>
            </a:r>
            <a:r>
              <a:rPr lang="en-US" sz="1400" dirty="0">
                <a:latin typeface="+mj-lt"/>
              </a:rPr>
              <a:t> </a:t>
            </a:r>
            <a:r>
              <a:rPr lang="en-US" sz="1400" dirty="0" err="1">
                <a:latin typeface="+mj-lt"/>
              </a:rPr>
              <a:t>vì</a:t>
            </a:r>
            <a:r>
              <a:rPr lang="en-US" sz="1400" dirty="0">
                <a:latin typeface="+mj-lt"/>
              </a:rPr>
              <a:t> </a:t>
            </a:r>
            <a:r>
              <a:rPr lang="en-US" sz="1400" dirty="0" err="1">
                <a:latin typeface="+mj-lt"/>
              </a:rPr>
              <a:t>sao</a:t>
            </a:r>
            <a:r>
              <a:rPr lang="en-US" sz="1400" dirty="0">
                <a:latin typeface="+mj-lt"/>
              </a:rPr>
              <a:t> </a:t>
            </a:r>
            <a:r>
              <a:rPr lang="en-US" sz="1400" dirty="0" err="1">
                <a:latin typeface="+mj-lt"/>
              </a:rPr>
              <a:t>cần</a:t>
            </a:r>
            <a:r>
              <a:rPr lang="en-US" sz="1400" dirty="0">
                <a:latin typeface="+mj-lt"/>
              </a:rPr>
              <a:t> </a:t>
            </a:r>
            <a:r>
              <a:rPr lang="en-US" sz="1400" dirty="0" err="1">
                <a:latin typeface="+mj-lt"/>
              </a:rPr>
              <a:t>quan</a:t>
            </a:r>
            <a:r>
              <a:rPr lang="en-US" sz="1400" dirty="0">
                <a:latin typeface="+mj-lt"/>
              </a:rPr>
              <a:t> </a:t>
            </a:r>
            <a:r>
              <a:rPr lang="en-US" sz="1400" dirty="0" err="1">
                <a:latin typeface="+mj-lt"/>
              </a:rPr>
              <a:t>tâm</a:t>
            </a:r>
            <a:r>
              <a:rPr lang="en-US" sz="1400" dirty="0">
                <a:latin typeface="+mj-lt"/>
              </a:rPr>
              <a:t> </a:t>
            </a:r>
            <a:r>
              <a:rPr lang="en-US" sz="1400" dirty="0" err="1">
                <a:latin typeface="+mj-lt"/>
              </a:rPr>
              <a:t>đến</a:t>
            </a:r>
            <a:r>
              <a:rPr lang="en-US" sz="1400" dirty="0">
                <a:latin typeface="+mj-lt"/>
              </a:rPr>
              <a:t> pH </a:t>
            </a:r>
            <a:r>
              <a:rPr lang="en-US" sz="1400" dirty="0" err="1">
                <a:latin typeface="+mj-lt"/>
              </a:rPr>
              <a:t>của</a:t>
            </a:r>
            <a:r>
              <a:rPr lang="en-US" sz="1400" dirty="0">
                <a:latin typeface="+mj-lt"/>
              </a:rPr>
              <a:t> </a:t>
            </a:r>
            <a:r>
              <a:rPr lang="en-US" sz="1400" dirty="0" err="1">
                <a:latin typeface="+mj-lt"/>
              </a:rPr>
              <a:t>môi</a:t>
            </a:r>
            <a:r>
              <a:rPr lang="en-US" sz="1400" dirty="0">
                <a:latin typeface="+mj-lt"/>
              </a:rPr>
              <a:t> </a:t>
            </a:r>
            <a:r>
              <a:rPr lang="en-US" sz="1400" dirty="0" err="1">
                <a:latin typeface="+mj-lt"/>
              </a:rPr>
              <a:t>trường</a:t>
            </a:r>
            <a:r>
              <a:rPr lang="en-US" sz="1400" dirty="0">
                <a:latin typeface="+mj-lt"/>
              </a:rPr>
              <a:t> </a:t>
            </a:r>
            <a:r>
              <a:rPr lang="en-US" sz="1400" dirty="0" err="1">
                <a:latin typeface="+mj-lt"/>
              </a:rPr>
              <a:t>nước</a:t>
            </a:r>
            <a:r>
              <a:rPr lang="en-US" sz="1400" dirty="0">
                <a:latin typeface="+mj-lt"/>
              </a:rPr>
              <a:t>, </a:t>
            </a:r>
            <a:r>
              <a:rPr lang="en-US" sz="1400" dirty="0" err="1">
                <a:latin typeface="+mj-lt"/>
              </a:rPr>
              <a:t>môi</a:t>
            </a:r>
            <a:r>
              <a:rPr lang="en-US" sz="1400" dirty="0">
                <a:latin typeface="+mj-lt"/>
              </a:rPr>
              <a:t> </a:t>
            </a:r>
            <a:r>
              <a:rPr lang="en-US" sz="1400" dirty="0" err="1">
                <a:latin typeface="+mj-lt"/>
              </a:rPr>
              <a:t>trường</a:t>
            </a:r>
            <a:r>
              <a:rPr lang="en-US" sz="1400" dirty="0">
                <a:latin typeface="+mj-lt"/>
              </a:rPr>
              <a:t> </a:t>
            </a:r>
            <a:r>
              <a:rPr lang="en-US" sz="1400" dirty="0" err="1">
                <a:latin typeface="+mj-lt"/>
              </a:rPr>
              <a:t>đất</a:t>
            </a:r>
            <a:r>
              <a:rPr lang="en-US" sz="1400" dirty="0">
                <a:latin typeface="+mj-lt"/>
              </a:rPr>
              <a:t>? </a:t>
            </a:r>
            <a:r>
              <a:rPr lang="en-US" sz="1400" dirty="0" err="1">
                <a:latin typeface="+mj-lt"/>
              </a:rPr>
              <a:t>Em</a:t>
            </a:r>
            <a:r>
              <a:rPr lang="en-US" sz="1400" dirty="0">
                <a:latin typeface="+mj-lt"/>
              </a:rPr>
              <a:t> </a:t>
            </a:r>
            <a:r>
              <a:rPr lang="en-US" sz="1400" dirty="0" err="1">
                <a:latin typeface="+mj-lt"/>
              </a:rPr>
              <a:t>hiều</a:t>
            </a:r>
            <a:r>
              <a:rPr lang="en-US" sz="1400" dirty="0">
                <a:latin typeface="+mj-lt"/>
              </a:rPr>
              <a:t> </a:t>
            </a:r>
            <a:r>
              <a:rPr lang="en-US" sz="1400" dirty="0" err="1">
                <a:latin typeface="+mj-lt"/>
              </a:rPr>
              <a:t>thế</a:t>
            </a:r>
            <a:r>
              <a:rPr lang="en-US" sz="1400" dirty="0">
                <a:latin typeface="+mj-lt"/>
              </a:rPr>
              <a:t> </a:t>
            </a:r>
            <a:r>
              <a:rPr lang="en-US" sz="1400" dirty="0" err="1">
                <a:latin typeface="+mj-lt"/>
              </a:rPr>
              <a:t>nào</a:t>
            </a:r>
            <a:r>
              <a:rPr lang="en-US" sz="1400" dirty="0">
                <a:latin typeface="+mj-lt"/>
              </a:rPr>
              <a:t> </a:t>
            </a:r>
            <a:r>
              <a:rPr lang="en-US" sz="1400" dirty="0" err="1">
                <a:latin typeface="+mj-lt"/>
              </a:rPr>
              <a:t>là</a:t>
            </a:r>
            <a:r>
              <a:rPr lang="en-US" sz="1400" dirty="0">
                <a:latin typeface="+mj-lt"/>
              </a:rPr>
              <a:t> </a:t>
            </a:r>
            <a:r>
              <a:rPr lang="en-US" sz="1400" dirty="0" err="1">
                <a:latin typeface="+mj-lt"/>
              </a:rPr>
              <a:t>hiện</a:t>
            </a:r>
            <a:r>
              <a:rPr lang="en-US" sz="1400" dirty="0">
                <a:latin typeface="+mj-lt"/>
              </a:rPr>
              <a:t> </a:t>
            </a:r>
            <a:r>
              <a:rPr lang="en-US" sz="1400" dirty="0" err="1">
                <a:latin typeface="+mj-lt"/>
              </a:rPr>
              <a:t>tượng</a:t>
            </a:r>
            <a:r>
              <a:rPr lang="en-US" sz="1400" dirty="0">
                <a:latin typeface="+mj-lt"/>
              </a:rPr>
              <a:t> </a:t>
            </a:r>
            <a:r>
              <a:rPr lang="en-US" sz="1400" dirty="0" err="1">
                <a:latin typeface="+mj-lt"/>
              </a:rPr>
              <a:t>mưa</a:t>
            </a:r>
            <a:r>
              <a:rPr lang="en-US" sz="1400" dirty="0">
                <a:latin typeface="+mj-lt"/>
              </a:rPr>
              <a:t> acid?</a:t>
            </a:r>
          </a:p>
          <a:p>
            <a:r>
              <a:rPr lang="vi-VN" sz="1400" dirty="0">
                <a:latin typeface="+mj-lt"/>
              </a:rPr>
              <a:t>………………………………………………………………………………………………</a:t>
            </a:r>
            <a:endParaRPr lang="en-US" sz="1400" dirty="0">
              <a:latin typeface="+mj-lt"/>
            </a:endParaRPr>
          </a:p>
        </p:txBody>
      </p:sp>
    </p:spTree>
    <p:extLst>
      <p:ext uri="{BB962C8B-B14F-4D97-AF65-F5344CB8AC3E}">
        <p14:creationId xmlns:p14="http://schemas.microsoft.com/office/powerpoint/2010/main" val="49613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229600" cy="4525963"/>
          </a:xfrm>
        </p:spPr>
        <p:txBody>
          <a:bodyPr>
            <a:noAutofit/>
          </a:bodyPr>
          <a:lstStyle/>
          <a:p>
            <a:pPr marL="0" indent="0">
              <a:buNone/>
            </a:pPr>
            <a:r>
              <a:rPr lang="vi-VN" sz="1400" b="1" dirty="0">
                <a:latin typeface="+mj-lt"/>
              </a:rPr>
              <a:t>PHIẾU HỌC TẬP 1</a:t>
            </a:r>
            <a:endParaRPr lang="en-US" sz="1400" dirty="0">
              <a:latin typeface="+mj-lt"/>
            </a:endParaRPr>
          </a:p>
          <a:p>
            <a:pPr marL="0" indent="0">
              <a:buNone/>
            </a:pPr>
            <a:r>
              <a:rPr lang="vi-VN" sz="1400" b="1" dirty="0">
                <a:latin typeface="+mj-lt"/>
              </a:rPr>
              <a:t>Tổ  ………..    Lớp ……………..</a:t>
            </a:r>
            <a:endParaRPr lang="en-US" sz="1400" dirty="0">
              <a:latin typeface="+mj-lt"/>
            </a:endParaRPr>
          </a:p>
          <a:p>
            <a:pPr marL="0" indent="0">
              <a:buNone/>
            </a:pPr>
            <a:r>
              <a:rPr lang="en-US" sz="1400" b="1" dirty="0" err="1">
                <a:latin typeface="+mj-lt"/>
              </a:rPr>
              <a:t>Câu</a:t>
            </a:r>
            <a:r>
              <a:rPr lang="en-US" sz="1400" b="1" dirty="0">
                <a:latin typeface="+mj-lt"/>
              </a:rPr>
              <a:t> 1:</a:t>
            </a:r>
            <a:r>
              <a:rPr lang="en-US" sz="1400" dirty="0">
                <a:latin typeface="+mj-lt"/>
              </a:rPr>
              <a:t> </a:t>
            </a:r>
            <a:r>
              <a:rPr lang="en-US" sz="1400" dirty="0" err="1">
                <a:latin typeface="+mj-lt"/>
              </a:rPr>
              <a:t>Thực</a:t>
            </a:r>
            <a:r>
              <a:rPr lang="en-US" sz="1400" dirty="0">
                <a:latin typeface="+mj-lt"/>
              </a:rPr>
              <a:t> </a:t>
            </a:r>
            <a:r>
              <a:rPr lang="en-US" sz="1400" dirty="0" err="1">
                <a:latin typeface="+mj-lt"/>
              </a:rPr>
              <a:t>hiện</a:t>
            </a:r>
            <a:r>
              <a:rPr lang="en-US" sz="1400" dirty="0">
                <a:latin typeface="+mj-lt"/>
              </a:rPr>
              <a:t> </a:t>
            </a:r>
            <a:r>
              <a:rPr lang="en-US" sz="1400" dirty="0" err="1">
                <a:latin typeface="+mj-lt"/>
              </a:rPr>
              <a:t>các</a:t>
            </a:r>
            <a:r>
              <a:rPr lang="en-US" sz="1400" dirty="0">
                <a:latin typeface="+mj-lt"/>
              </a:rPr>
              <a:t> </a:t>
            </a:r>
            <a:r>
              <a:rPr lang="en-US" sz="1400" dirty="0" err="1">
                <a:latin typeface="+mj-lt"/>
              </a:rPr>
              <a:t>thí</a:t>
            </a:r>
            <a:r>
              <a:rPr lang="en-US" sz="1400" dirty="0">
                <a:latin typeface="+mj-lt"/>
              </a:rPr>
              <a:t> </a:t>
            </a:r>
            <a:r>
              <a:rPr lang="en-US" sz="1400" dirty="0" err="1">
                <a:latin typeface="+mj-lt"/>
              </a:rPr>
              <a:t>nghiệm</a:t>
            </a:r>
            <a:r>
              <a:rPr lang="en-US" sz="1400" dirty="0">
                <a:latin typeface="+mj-lt"/>
              </a:rPr>
              <a:t> </a:t>
            </a:r>
            <a:r>
              <a:rPr lang="en-US" sz="1400" dirty="0" err="1">
                <a:latin typeface="+mj-lt"/>
              </a:rPr>
              <a:t>sau</a:t>
            </a:r>
            <a:r>
              <a:rPr lang="en-US" sz="1400" dirty="0">
                <a:latin typeface="+mj-lt"/>
              </a:rPr>
              <a:t>:</a:t>
            </a:r>
          </a:p>
          <a:p>
            <a:pPr marL="0" indent="0">
              <a:buNone/>
            </a:pPr>
            <a:r>
              <a:rPr lang="en-US" sz="1400" dirty="0">
                <a:latin typeface="+mj-lt"/>
              </a:rPr>
              <a:t>a) Cho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lần</a:t>
            </a:r>
            <a:r>
              <a:rPr lang="en-US" sz="1400" dirty="0">
                <a:latin typeface="+mj-lt"/>
              </a:rPr>
              <a:t> </a:t>
            </a:r>
            <a:r>
              <a:rPr lang="en-US" sz="1400" dirty="0" err="1">
                <a:latin typeface="+mj-lt"/>
              </a:rPr>
              <a:t>lượt</a:t>
            </a:r>
            <a:r>
              <a:rPr lang="en-US" sz="1400" dirty="0">
                <a:latin typeface="+mj-lt"/>
              </a:rPr>
              <a:t> </a:t>
            </a:r>
            <a:r>
              <a:rPr lang="en-US" sz="1400" dirty="0" err="1">
                <a:latin typeface="+mj-lt"/>
              </a:rPr>
              <a:t>vào</a:t>
            </a:r>
            <a:r>
              <a:rPr lang="en-US" sz="1400" dirty="0">
                <a:latin typeface="+mj-lt"/>
              </a:rPr>
              <a:t> </a:t>
            </a:r>
            <a:r>
              <a:rPr lang="en-US" sz="1400" dirty="0" err="1">
                <a:latin typeface="+mj-lt"/>
              </a:rPr>
              <a:t>các</a:t>
            </a:r>
            <a:r>
              <a:rPr lang="en-US" sz="1400" dirty="0">
                <a:latin typeface="+mj-lt"/>
              </a:rPr>
              <a:t> dung </a:t>
            </a:r>
            <a:r>
              <a:rPr lang="en-US" sz="1400" dirty="0" err="1">
                <a:latin typeface="+mj-lt"/>
              </a:rPr>
              <a:t>dịch</a:t>
            </a:r>
            <a:r>
              <a:rPr lang="en-US" sz="1400" dirty="0">
                <a:latin typeface="+mj-lt"/>
              </a:rPr>
              <a:t> </a:t>
            </a:r>
            <a:r>
              <a:rPr lang="en-US" sz="1400" dirty="0" err="1">
                <a:latin typeface="+mj-lt"/>
              </a:rPr>
              <a:t>nước</a:t>
            </a:r>
            <a:r>
              <a:rPr lang="en-US" sz="1400" dirty="0">
                <a:latin typeface="+mj-lt"/>
              </a:rPr>
              <a:t> </a:t>
            </a:r>
            <a:r>
              <a:rPr lang="en-US" sz="1400" dirty="0" err="1">
                <a:latin typeface="+mj-lt"/>
              </a:rPr>
              <a:t>ép</a:t>
            </a:r>
            <a:r>
              <a:rPr lang="en-US" sz="1400" dirty="0">
                <a:latin typeface="+mj-lt"/>
              </a:rPr>
              <a:t> </a:t>
            </a:r>
            <a:r>
              <a:rPr lang="en-US" sz="1400" dirty="0" err="1">
                <a:latin typeface="+mj-lt"/>
              </a:rPr>
              <a:t>sau</a:t>
            </a:r>
            <a:r>
              <a:rPr lang="en-US" sz="1400" dirty="0">
                <a:latin typeface="+mj-lt"/>
              </a:rPr>
              <a:t>: </a:t>
            </a:r>
            <a:r>
              <a:rPr lang="en-US" sz="1400" dirty="0" err="1">
                <a:latin typeface="+mj-lt"/>
              </a:rPr>
              <a:t>chanh</a:t>
            </a:r>
            <a:r>
              <a:rPr lang="en-US" sz="1400" dirty="0">
                <a:latin typeface="+mj-lt"/>
              </a:rPr>
              <a:t>, </a:t>
            </a:r>
            <a:r>
              <a:rPr lang="en-US" sz="1400" dirty="0" err="1">
                <a:latin typeface="+mj-lt"/>
              </a:rPr>
              <a:t>bưởi</a:t>
            </a:r>
            <a:r>
              <a:rPr lang="en-US" sz="1400" dirty="0">
                <a:latin typeface="+mj-lt"/>
              </a:rPr>
              <a:t>, cam.</a:t>
            </a:r>
          </a:p>
          <a:p>
            <a:pPr marL="0" indent="0">
              <a:buNone/>
            </a:pPr>
            <a:r>
              <a:rPr lang="en-US" sz="1400" dirty="0">
                <a:latin typeface="+mj-lt"/>
              </a:rPr>
              <a:t>b) </a:t>
            </a:r>
            <a:r>
              <a:rPr lang="vi-VN" sz="1400" dirty="0">
                <a:latin typeface="+mj-lt"/>
              </a:rPr>
              <a:t>Cho quỳ tím lần lượt vào</a:t>
            </a:r>
            <a:r>
              <a:rPr lang="en-US" sz="1400" dirty="0">
                <a:latin typeface="+mj-lt"/>
              </a:rPr>
              <a:t> </a:t>
            </a:r>
            <a:r>
              <a:rPr lang="en-US" sz="1400" dirty="0" err="1">
                <a:latin typeface="+mj-lt"/>
              </a:rPr>
              <a:t>nước</a:t>
            </a:r>
            <a:r>
              <a:rPr lang="en-US" sz="1400" dirty="0">
                <a:latin typeface="+mj-lt"/>
              </a:rPr>
              <a:t> </a:t>
            </a:r>
            <a:r>
              <a:rPr lang="en-US" sz="1400" dirty="0" err="1">
                <a:latin typeface="+mj-lt"/>
              </a:rPr>
              <a:t>xà</a:t>
            </a:r>
            <a:r>
              <a:rPr lang="en-US" sz="1400" dirty="0">
                <a:latin typeface="+mj-lt"/>
              </a:rPr>
              <a:t> </a:t>
            </a:r>
            <a:r>
              <a:rPr lang="en-US" sz="1400" dirty="0" err="1">
                <a:latin typeface="+mj-lt"/>
              </a:rPr>
              <a:t>phòng</a:t>
            </a:r>
            <a:r>
              <a:rPr lang="en-US" sz="1400" dirty="0">
                <a:latin typeface="+mj-lt"/>
              </a:rPr>
              <a:t> </a:t>
            </a:r>
            <a:r>
              <a:rPr lang="en-US" sz="1400" dirty="0" err="1">
                <a:latin typeface="+mj-lt"/>
              </a:rPr>
              <a:t>và</a:t>
            </a:r>
            <a:r>
              <a:rPr lang="en-US" sz="1400" dirty="0">
                <a:latin typeface="+mj-lt"/>
              </a:rPr>
              <a:t> </a:t>
            </a:r>
            <a:r>
              <a:rPr lang="en-US" sz="1400" dirty="0" err="1">
                <a:latin typeface="+mj-lt"/>
              </a:rPr>
              <a:t>nước</a:t>
            </a:r>
            <a:r>
              <a:rPr lang="en-US" sz="1400" dirty="0">
                <a:latin typeface="+mj-lt"/>
              </a:rPr>
              <a:t> </a:t>
            </a:r>
            <a:r>
              <a:rPr lang="en-US" sz="1400" dirty="0" err="1">
                <a:latin typeface="+mj-lt"/>
              </a:rPr>
              <a:t>vôi</a:t>
            </a:r>
            <a:r>
              <a:rPr lang="en-US" sz="1400" dirty="0">
                <a:latin typeface="+mj-lt"/>
              </a:rPr>
              <a:t> </a:t>
            </a:r>
            <a:r>
              <a:rPr lang="en-US" sz="1400" dirty="0" err="1">
                <a:latin typeface="+mj-lt"/>
              </a:rPr>
              <a:t>trong</a:t>
            </a:r>
            <a:r>
              <a:rPr lang="en-US" sz="1400" dirty="0">
                <a:latin typeface="+mj-lt"/>
              </a:rPr>
              <a:t>.</a:t>
            </a:r>
          </a:p>
          <a:p>
            <a:pPr marL="0" indent="0">
              <a:buNone/>
            </a:pPr>
            <a:r>
              <a:rPr lang="en-US" sz="1400" dirty="0" err="1">
                <a:latin typeface="+mj-lt"/>
              </a:rPr>
              <a:t>Em</a:t>
            </a:r>
            <a:r>
              <a:rPr lang="en-US" sz="1400" dirty="0">
                <a:latin typeface="+mj-lt"/>
              </a:rPr>
              <a:t> </a:t>
            </a:r>
            <a:r>
              <a:rPr lang="en-US" sz="1400" dirty="0" err="1">
                <a:latin typeface="+mj-lt"/>
              </a:rPr>
              <a:t>hãy</a:t>
            </a:r>
            <a:r>
              <a:rPr lang="en-US" sz="1400" dirty="0">
                <a:latin typeface="+mj-lt"/>
              </a:rPr>
              <a:t> </a:t>
            </a:r>
            <a:r>
              <a:rPr lang="en-US" sz="1400" dirty="0" err="1">
                <a:latin typeface="+mj-lt"/>
              </a:rPr>
              <a:t>nhận</a:t>
            </a:r>
            <a:r>
              <a:rPr lang="en-US" sz="1400" dirty="0">
                <a:latin typeface="+mj-lt"/>
              </a:rPr>
              <a:t> </a:t>
            </a:r>
            <a:r>
              <a:rPr lang="en-US" sz="1400" dirty="0" err="1">
                <a:latin typeface="+mj-lt"/>
              </a:rPr>
              <a:t>xét</a:t>
            </a:r>
            <a:r>
              <a:rPr lang="en-US" sz="1400" dirty="0">
                <a:latin typeface="+mj-lt"/>
              </a:rPr>
              <a:t> </a:t>
            </a:r>
            <a:r>
              <a:rPr lang="en-US" sz="1400" dirty="0" err="1">
                <a:latin typeface="+mj-lt"/>
              </a:rPr>
              <a:t>sự</a:t>
            </a:r>
            <a:r>
              <a:rPr lang="en-US" sz="1400" dirty="0">
                <a:latin typeface="+mj-lt"/>
              </a:rPr>
              <a:t> </a:t>
            </a:r>
            <a:r>
              <a:rPr lang="en-US" sz="1400" dirty="0" err="1">
                <a:latin typeface="+mj-lt"/>
              </a:rPr>
              <a:t>thay</a:t>
            </a:r>
            <a:r>
              <a:rPr lang="en-US" sz="1400" dirty="0">
                <a:latin typeface="+mj-lt"/>
              </a:rPr>
              <a:t> </a:t>
            </a:r>
            <a:r>
              <a:rPr lang="en-US" sz="1400" dirty="0" err="1">
                <a:latin typeface="+mj-lt"/>
              </a:rPr>
              <a:t>đổi</a:t>
            </a:r>
            <a:r>
              <a:rPr lang="en-US" sz="1400" dirty="0">
                <a:latin typeface="+mj-lt"/>
              </a:rPr>
              <a:t> </a:t>
            </a:r>
            <a:r>
              <a:rPr lang="en-US" sz="1400" dirty="0" err="1">
                <a:latin typeface="+mj-lt"/>
              </a:rPr>
              <a:t>màu</a:t>
            </a:r>
            <a:r>
              <a:rPr lang="en-US" sz="1400" dirty="0">
                <a:latin typeface="+mj-lt"/>
              </a:rPr>
              <a:t> </a:t>
            </a:r>
            <a:r>
              <a:rPr lang="en-US" sz="1400" dirty="0" err="1">
                <a:latin typeface="+mj-lt"/>
              </a:rPr>
              <a:t>sắc</a:t>
            </a:r>
            <a:r>
              <a:rPr lang="en-US" sz="1400" dirty="0">
                <a:latin typeface="+mj-lt"/>
              </a:rPr>
              <a:t> </a:t>
            </a:r>
            <a:r>
              <a:rPr lang="en-US" sz="1400" dirty="0" err="1">
                <a:latin typeface="+mj-lt"/>
              </a:rPr>
              <a:t>của</a:t>
            </a:r>
            <a:r>
              <a:rPr lang="en-US" sz="1400" dirty="0">
                <a:latin typeface="+mj-lt"/>
              </a:rPr>
              <a:t> </a:t>
            </a:r>
            <a:r>
              <a:rPr lang="en-US" sz="1400" dirty="0" err="1">
                <a:latin typeface="+mj-lt"/>
              </a:rPr>
              <a:t>các</a:t>
            </a:r>
            <a:r>
              <a:rPr lang="en-US" sz="1400" dirty="0">
                <a:latin typeface="+mj-lt"/>
              </a:rPr>
              <a:t> </a:t>
            </a:r>
            <a:r>
              <a:rPr lang="en-US" sz="1400" dirty="0" err="1">
                <a:latin typeface="+mj-lt"/>
              </a:rPr>
              <a:t>mẫu</a:t>
            </a:r>
            <a:r>
              <a:rPr lang="en-US" sz="1400" dirty="0">
                <a:latin typeface="+mj-lt"/>
              </a:rPr>
              <a:t>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trên</a:t>
            </a:r>
            <a:r>
              <a:rPr lang="en-US" sz="1400" dirty="0">
                <a:latin typeface="+mj-lt"/>
              </a:rPr>
              <a:t>.</a:t>
            </a:r>
          </a:p>
          <a:p>
            <a:pPr marL="0" indent="0">
              <a:buNone/>
            </a:pPr>
            <a:r>
              <a:rPr lang="en-US" sz="1400" i="1" dirty="0">
                <a:latin typeface="+mj-lt"/>
              </a:rPr>
              <a:t>a) </a:t>
            </a:r>
            <a:r>
              <a:rPr lang="en-US" sz="1400" i="1" dirty="0" err="1">
                <a:latin typeface="+mj-lt"/>
              </a:rPr>
              <a:t>Qùy</a:t>
            </a:r>
            <a:r>
              <a:rPr lang="en-US" sz="1400" i="1" dirty="0">
                <a:latin typeface="+mj-lt"/>
              </a:rPr>
              <a:t> </a:t>
            </a:r>
            <a:r>
              <a:rPr lang="en-US" sz="1400" i="1" dirty="0" err="1">
                <a:latin typeface="+mj-lt"/>
              </a:rPr>
              <a:t>tím</a:t>
            </a:r>
            <a:r>
              <a:rPr lang="en-US" sz="1400" i="1" dirty="0">
                <a:latin typeface="+mj-lt"/>
              </a:rPr>
              <a:t> </a:t>
            </a:r>
            <a:r>
              <a:rPr lang="en-US" sz="1400" i="1" dirty="0" err="1">
                <a:latin typeface="+mj-lt"/>
              </a:rPr>
              <a:t>chuyển</a:t>
            </a:r>
            <a:r>
              <a:rPr lang="en-US" sz="1400" i="1" dirty="0">
                <a:latin typeface="+mj-lt"/>
              </a:rPr>
              <a:t> sang </a:t>
            </a:r>
            <a:r>
              <a:rPr lang="en-US" sz="1400" i="1" dirty="0" err="1">
                <a:latin typeface="+mj-lt"/>
              </a:rPr>
              <a:t>màu</a:t>
            </a:r>
            <a:r>
              <a:rPr lang="en-US" sz="1400" i="1" dirty="0">
                <a:latin typeface="+mj-lt"/>
              </a:rPr>
              <a:t> </a:t>
            </a:r>
            <a:r>
              <a:rPr lang="en-US" sz="1400" i="1" dirty="0" err="1">
                <a:latin typeface="+mj-lt"/>
              </a:rPr>
              <a:t>đỏ</a:t>
            </a:r>
            <a:r>
              <a:rPr lang="en-US" sz="1400" i="1" dirty="0">
                <a:latin typeface="+mj-lt"/>
              </a:rPr>
              <a:t> </a:t>
            </a:r>
            <a:r>
              <a:rPr lang="en-US" sz="1400" i="1" dirty="0" err="1">
                <a:latin typeface="+mj-lt"/>
              </a:rPr>
              <a:t>nhưng</a:t>
            </a:r>
            <a:r>
              <a:rPr lang="en-US" sz="1400" i="1" dirty="0">
                <a:latin typeface="+mj-lt"/>
              </a:rPr>
              <a:t> </a:t>
            </a:r>
            <a:r>
              <a:rPr lang="en-US" sz="1400" i="1" dirty="0" err="1">
                <a:latin typeface="+mj-lt"/>
              </a:rPr>
              <a:t>độ</a:t>
            </a:r>
            <a:r>
              <a:rPr lang="en-US" sz="1400" i="1" dirty="0">
                <a:latin typeface="+mj-lt"/>
              </a:rPr>
              <a:t> </a:t>
            </a:r>
            <a:r>
              <a:rPr lang="en-US" sz="1400" i="1" dirty="0" err="1">
                <a:latin typeface="+mj-lt"/>
              </a:rPr>
              <a:t>đậm</a:t>
            </a:r>
            <a:r>
              <a:rPr lang="en-US" sz="1400" i="1" dirty="0">
                <a:latin typeface="+mj-lt"/>
              </a:rPr>
              <a:t>, </a:t>
            </a:r>
            <a:r>
              <a:rPr lang="en-US" sz="1400" i="1" dirty="0" err="1">
                <a:latin typeface="+mj-lt"/>
              </a:rPr>
              <a:t>nhạt</a:t>
            </a:r>
            <a:r>
              <a:rPr lang="en-US" sz="1400" i="1" dirty="0">
                <a:latin typeface="+mj-lt"/>
              </a:rPr>
              <a:t> </a:t>
            </a:r>
            <a:r>
              <a:rPr lang="en-US" sz="1400" i="1" dirty="0" err="1">
                <a:latin typeface="+mj-lt"/>
              </a:rPr>
              <a:t>khác</a:t>
            </a:r>
            <a:r>
              <a:rPr lang="en-US" sz="1400" i="1" dirty="0">
                <a:latin typeface="+mj-lt"/>
              </a:rPr>
              <a:t> </a:t>
            </a:r>
            <a:r>
              <a:rPr lang="en-US" sz="1400" i="1" dirty="0" err="1">
                <a:latin typeface="+mj-lt"/>
              </a:rPr>
              <a:t>nhau</a:t>
            </a:r>
            <a:r>
              <a:rPr lang="en-US" sz="1400" i="1" dirty="0">
                <a:latin typeface="+mj-lt"/>
              </a:rPr>
              <a:t>.</a:t>
            </a:r>
            <a:endParaRPr lang="en-US" sz="1400" dirty="0">
              <a:latin typeface="+mj-lt"/>
            </a:endParaRPr>
          </a:p>
          <a:p>
            <a:pPr marL="0" indent="0">
              <a:buNone/>
            </a:pPr>
            <a:r>
              <a:rPr lang="en-US" sz="1400" i="1" dirty="0">
                <a:latin typeface="+mj-lt"/>
              </a:rPr>
              <a:t>b) </a:t>
            </a:r>
            <a:r>
              <a:rPr lang="vi-VN" sz="1400" i="1" dirty="0">
                <a:latin typeface="+mj-lt"/>
              </a:rPr>
              <a:t>Qùy tím chuyển sang màu </a:t>
            </a:r>
            <a:r>
              <a:rPr lang="en-US" sz="1400" i="1" dirty="0" err="1">
                <a:latin typeface="+mj-lt"/>
              </a:rPr>
              <a:t>xanh</a:t>
            </a:r>
            <a:r>
              <a:rPr lang="vi-VN" sz="1400" i="1" dirty="0">
                <a:latin typeface="+mj-lt"/>
              </a:rPr>
              <a:t> nhưng độ đậm</a:t>
            </a:r>
            <a:r>
              <a:rPr lang="en-US" sz="1400" i="1" dirty="0">
                <a:latin typeface="+mj-lt"/>
              </a:rPr>
              <a:t>,</a:t>
            </a:r>
            <a:r>
              <a:rPr lang="vi-VN" sz="1400" i="1" dirty="0">
                <a:latin typeface="+mj-lt"/>
              </a:rPr>
              <a:t> nhạt khác nhau.</a:t>
            </a:r>
            <a:endParaRPr lang="en-US" sz="1400" dirty="0">
              <a:latin typeface="+mj-lt"/>
            </a:endParaRPr>
          </a:p>
          <a:p>
            <a:pPr marL="0" indent="0">
              <a:buNone/>
            </a:pPr>
            <a:r>
              <a:rPr lang="vi-VN" sz="1400" b="1" dirty="0">
                <a:latin typeface="+mj-lt"/>
              </a:rPr>
              <a:t>Câu </a:t>
            </a:r>
            <a:r>
              <a:rPr lang="en-US" sz="1400" b="1" dirty="0">
                <a:latin typeface="+mj-lt"/>
              </a:rPr>
              <a:t>2</a:t>
            </a:r>
            <a:r>
              <a:rPr lang="vi-VN" sz="1400" b="1" dirty="0">
                <a:latin typeface="+mj-lt"/>
              </a:rPr>
              <a:t>:</a:t>
            </a:r>
            <a:r>
              <a:rPr lang="en-US" sz="1400" dirty="0">
                <a:latin typeface="+mj-lt"/>
              </a:rPr>
              <a:t> </a:t>
            </a:r>
            <a:r>
              <a:rPr lang="en-US" sz="1400" dirty="0" err="1">
                <a:latin typeface="+mj-lt"/>
              </a:rPr>
              <a:t>Người</a:t>
            </a:r>
            <a:r>
              <a:rPr lang="en-US" sz="1400" dirty="0">
                <a:latin typeface="+mj-lt"/>
              </a:rPr>
              <a:t> ta </a:t>
            </a:r>
            <a:r>
              <a:rPr lang="en-US" sz="1400" dirty="0" err="1">
                <a:latin typeface="+mj-lt"/>
              </a:rPr>
              <a:t>nói</a:t>
            </a:r>
            <a:r>
              <a:rPr lang="en-US" sz="1400" dirty="0">
                <a:latin typeface="+mj-lt"/>
              </a:rPr>
              <a:t> </a:t>
            </a:r>
            <a:r>
              <a:rPr lang="en-US" sz="1400" dirty="0" err="1">
                <a:latin typeface="+mj-lt"/>
              </a:rPr>
              <a:t>rằng</a:t>
            </a:r>
            <a:r>
              <a:rPr lang="en-US" sz="1400" dirty="0">
                <a:latin typeface="+mj-lt"/>
              </a:rPr>
              <a:t> </a:t>
            </a:r>
            <a:r>
              <a:rPr lang="en-US" sz="1400" dirty="0" err="1">
                <a:latin typeface="+mj-lt"/>
              </a:rPr>
              <a:t>các</a:t>
            </a:r>
            <a:r>
              <a:rPr lang="en-US" sz="1400" dirty="0">
                <a:latin typeface="+mj-lt"/>
              </a:rPr>
              <a:t> dung </a:t>
            </a:r>
            <a:r>
              <a:rPr lang="en-US" sz="1400" dirty="0" err="1">
                <a:latin typeface="+mj-lt"/>
              </a:rPr>
              <a:t>dịch</a:t>
            </a:r>
            <a:r>
              <a:rPr lang="en-US" sz="1400" dirty="0">
                <a:latin typeface="+mj-lt"/>
              </a:rPr>
              <a:t> </a:t>
            </a:r>
            <a:r>
              <a:rPr lang="en-US" sz="1400" dirty="0" err="1">
                <a:latin typeface="+mj-lt"/>
              </a:rPr>
              <a:t>có</a:t>
            </a:r>
            <a:r>
              <a:rPr lang="en-US" sz="1400" dirty="0">
                <a:latin typeface="+mj-lt"/>
              </a:rPr>
              <a:t> </a:t>
            </a:r>
            <a:r>
              <a:rPr lang="en-US" sz="1400" dirty="0" err="1">
                <a:latin typeface="+mj-lt"/>
              </a:rPr>
              <a:t>độ</a:t>
            </a:r>
            <a:r>
              <a:rPr lang="en-US" sz="1400" dirty="0">
                <a:latin typeface="+mj-lt"/>
              </a:rPr>
              <a:t> acid (base) </a:t>
            </a:r>
            <a:r>
              <a:rPr lang="en-US" sz="1400" dirty="0" err="1">
                <a:latin typeface="+mj-lt"/>
              </a:rPr>
              <a:t>khác</a:t>
            </a:r>
            <a:r>
              <a:rPr lang="en-US" sz="1400" dirty="0">
                <a:latin typeface="+mj-lt"/>
              </a:rPr>
              <a:t> </a:t>
            </a:r>
            <a:r>
              <a:rPr lang="en-US" sz="1400" dirty="0" err="1">
                <a:latin typeface="+mj-lt"/>
              </a:rPr>
              <a:t>nhau</a:t>
            </a:r>
            <a:r>
              <a:rPr lang="en-US" sz="1400" dirty="0">
                <a:latin typeface="+mj-lt"/>
              </a:rPr>
              <a:t> hay </a:t>
            </a:r>
            <a:r>
              <a:rPr lang="en-US" sz="1400" dirty="0" err="1">
                <a:latin typeface="+mj-lt"/>
              </a:rPr>
              <a:t>nói</a:t>
            </a:r>
            <a:r>
              <a:rPr lang="en-US" sz="1400" dirty="0">
                <a:latin typeface="+mj-lt"/>
              </a:rPr>
              <a:t> </a:t>
            </a:r>
            <a:r>
              <a:rPr lang="en-US" sz="1400" dirty="0" err="1">
                <a:latin typeface="+mj-lt"/>
              </a:rPr>
              <a:t>cách</a:t>
            </a:r>
            <a:r>
              <a:rPr lang="en-US" sz="1400" dirty="0">
                <a:latin typeface="+mj-lt"/>
              </a:rPr>
              <a:t> </a:t>
            </a:r>
            <a:r>
              <a:rPr lang="en-US" sz="1400" dirty="0" err="1">
                <a:latin typeface="+mj-lt"/>
              </a:rPr>
              <a:t>khác</a:t>
            </a:r>
            <a:r>
              <a:rPr lang="en-US" sz="1400" dirty="0">
                <a:latin typeface="+mj-lt"/>
              </a:rPr>
              <a:t> </a:t>
            </a:r>
            <a:r>
              <a:rPr lang="en-US" sz="1400" dirty="0" err="1">
                <a:latin typeface="+mj-lt"/>
              </a:rPr>
              <a:t>là</a:t>
            </a:r>
            <a:r>
              <a:rPr lang="en-US" sz="1400" dirty="0">
                <a:latin typeface="+mj-lt"/>
              </a:rPr>
              <a:t> </a:t>
            </a:r>
            <a:r>
              <a:rPr lang="en-US" sz="1400" dirty="0" err="1">
                <a:latin typeface="+mj-lt"/>
              </a:rPr>
              <a:t>có</a:t>
            </a:r>
            <a:r>
              <a:rPr lang="en-US" sz="1400" dirty="0">
                <a:latin typeface="+mj-lt"/>
              </a:rPr>
              <a:t> pH </a:t>
            </a:r>
            <a:r>
              <a:rPr lang="en-US" sz="1400" dirty="0" err="1">
                <a:latin typeface="+mj-lt"/>
              </a:rPr>
              <a:t>khác</a:t>
            </a:r>
            <a:r>
              <a:rPr lang="en-US" sz="1400" dirty="0">
                <a:latin typeface="+mj-lt"/>
              </a:rPr>
              <a:t> </a:t>
            </a:r>
            <a:r>
              <a:rPr lang="en-US" sz="1400" dirty="0" err="1">
                <a:latin typeface="+mj-lt"/>
              </a:rPr>
              <a:t>nhau</a:t>
            </a:r>
            <a:r>
              <a:rPr lang="en-US" sz="1400" dirty="0">
                <a:latin typeface="+mj-lt"/>
              </a:rPr>
              <a:t>. Theo </a:t>
            </a:r>
            <a:r>
              <a:rPr lang="en-US" sz="1400" dirty="0" err="1">
                <a:latin typeface="+mj-lt"/>
              </a:rPr>
              <a:t>em</a:t>
            </a:r>
            <a:r>
              <a:rPr lang="en-US" sz="1400" dirty="0">
                <a:latin typeface="+mj-lt"/>
              </a:rPr>
              <a:t>, </a:t>
            </a:r>
            <a:r>
              <a:rPr lang="en-US" sz="1400" dirty="0" err="1">
                <a:latin typeface="+mj-lt"/>
              </a:rPr>
              <a:t>thang</a:t>
            </a:r>
            <a:r>
              <a:rPr lang="en-US" sz="1400" dirty="0">
                <a:latin typeface="+mj-lt"/>
              </a:rPr>
              <a:t> pH </a:t>
            </a:r>
            <a:r>
              <a:rPr lang="en-US" sz="1400" dirty="0" err="1">
                <a:latin typeface="+mj-lt"/>
              </a:rPr>
              <a:t>là</a:t>
            </a:r>
            <a:r>
              <a:rPr lang="en-US" sz="1400" dirty="0">
                <a:latin typeface="+mj-lt"/>
              </a:rPr>
              <a:t> </a:t>
            </a:r>
            <a:r>
              <a:rPr lang="en-US" sz="1400" dirty="0" err="1">
                <a:latin typeface="+mj-lt"/>
              </a:rPr>
              <a:t>gì</a:t>
            </a:r>
            <a:r>
              <a:rPr lang="en-US" sz="1400" dirty="0">
                <a:latin typeface="+mj-lt"/>
              </a:rPr>
              <a:t>?</a:t>
            </a:r>
          </a:p>
          <a:p>
            <a:pPr marL="0" indent="0">
              <a:buNone/>
            </a:pPr>
            <a:r>
              <a:rPr lang="en-US" sz="1400" i="1" dirty="0" err="1">
                <a:latin typeface="+mj-lt"/>
              </a:rPr>
              <a:t>Thang</a:t>
            </a:r>
            <a:r>
              <a:rPr lang="en-US" sz="1400" i="1" dirty="0">
                <a:latin typeface="+mj-lt"/>
              </a:rPr>
              <a:t> pH </a:t>
            </a:r>
            <a:r>
              <a:rPr lang="en-US" sz="1400" i="1" dirty="0" err="1">
                <a:latin typeface="+mj-lt"/>
              </a:rPr>
              <a:t>được</a:t>
            </a:r>
            <a:r>
              <a:rPr lang="en-US" sz="1400" i="1" dirty="0">
                <a:latin typeface="+mj-lt"/>
              </a:rPr>
              <a:t> </a:t>
            </a:r>
            <a:r>
              <a:rPr lang="en-US" sz="1400" i="1" dirty="0" err="1">
                <a:latin typeface="+mj-lt"/>
              </a:rPr>
              <a:t>dùng</a:t>
            </a:r>
            <a:r>
              <a:rPr lang="en-US" sz="1400" i="1" dirty="0">
                <a:latin typeface="+mj-lt"/>
              </a:rPr>
              <a:t> </a:t>
            </a:r>
            <a:r>
              <a:rPr lang="en-US" sz="1400" i="1" dirty="0" err="1">
                <a:latin typeface="+mj-lt"/>
              </a:rPr>
              <a:t>để</a:t>
            </a:r>
            <a:r>
              <a:rPr lang="en-US" sz="1400" i="1" dirty="0">
                <a:latin typeface="+mj-lt"/>
              </a:rPr>
              <a:t> </a:t>
            </a:r>
            <a:r>
              <a:rPr lang="en-US" sz="1400" i="1" dirty="0" err="1">
                <a:latin typeface="+mj-lt"/>
              </a:rPr>
              <a:t>biểu</a:t>
            </a:r>
            <a:r>
              <a:rPr lang="en-US" sz="1400" i="1" dirty="0">
                <a:latin typeface="+mj-lt"/>
              </a:rPr>
              <a:t> </a:t>
            </a:r>
            <a:r>
              <a:rPr lang="en-US" sz="1400" i="1" dirty="0" err="1">
                <a:latin typeface="+mj-lt"/>
              </a:rPr>
              <a:t>thị</a:t>
            </a:r>
            <a:r>
              <a:rPr lang="en-US" sz="1400" i="1" dirty="0">
                <a:latin typeface="+mj-lt"/>
              </a:rPr>
              <a:t> </a:t>
            </a:r>
            <a:r>
              <a:rPr lang="en-US" sz="1400" i="1" dirty="0" err="1">
                <a:latin typeface="+mj-lt"/>
              </a:rPr>
              <a:t>độ</a:t>
            </a:r>
            <a:r>
              <a:rPr lang="en-US" sz="1400" i="1" dirty="0">
                <a:latin typeface="+mj-lt"/>
              </a:rPr>
              <a:t> acid, base </a:t>
            </a:r>
            <a:r>
              <a:rPr lang="en-US" sz="1400" i="1" dirty="0" err="1">
                <a:latin typeface="+mj-lt"/>
              </a:rPr>
              <a:t>của</a:t>
            </a:r>
            <a:r>
              <a:rPr lang="en-US" sz="1400" i="1" dirty="0">
                <a:latin typeface="+mj-lt"/>
              </a:rPr>
              <a:t> dung </a:t>
            </a:r>
            <a:r>
              <a:rPr lang="en-US" sz="1400" i="1" dirty="0" err="1">
                <a:latin typeface="+mj-lt"/>
              </a:rPr>
              <a:t>dịch</a:t>
            </a:r>
            <a:r>
              <a:rPr lang="en-US" sz="1400" i="1" dirty="0">
                <a:latin typeface="+mj-lt"/>
              </a:rPr>
              <a:t>.</a:t>
            </a:r>
            <a:endParaRPr lang="en-US" sz="1400" dirty="0">
              <a:latin typeface="+mj-lt"/>
            </a:endParaRPr>
          </a:p>
          <a:p>
            <a:pPr marL="0" indent="0">
              <a:buNone/>
            </a:pPr>
            <a:r>
              <a:rPr lang="vi-VN" sz="1400" b="1" dirty="0">
                <a:latin typeface="+mj-lt"/>
              </a:rPr>
              <a:t>Câu 3:</a:t>
            </a:r>
            <a:r>
              <a:rPr lang="vi-VN" sz="1400" dirty="0">
                <a:latin typeface="+mj-lt"/>
              </a:rPr>
              <a:t> </a:t>
            </a:r>
            <a:r>
              <a:rPr lang="en-US" sz="1400" dirty="0">
                <a:latin typeface="+mj-lt"/>
              </a:rPr>
              <a:t>Dung </a:t>
            </a:r>
            <a:r>
              <a:rPr lang="en-US" sz="1400" dirty="0" err="1">
                <a:latin typeface="+mj-lt"/>
              </a:rPr>
              <a:t>dịch</a:t>
            </a:r>
            <a:r>
              <a:rPr lang="en-US" sz="1400" dirty="0">
                <a:latin typeface="+mj-lt"/>
              </a:rPr>
              <a:t> X </a:t>
            </a:r>
            <a:r>
              <a:rPr lang="en-US" sz="1400" dirty="0" err="1">
                <a:latin typeface="+mj-lt"/>
              </a:rPr>
              <a:t>làm</a:t>
            </a:r>
            <a:r>
              <a:rPr lang="en-US" sz="1400" dirty="0">
                <a:latin typeface="+mj-lt"/>
              </a:rPr>
              <a:t> </a:t>
            </a:r>
            <a:r>
              <a:rPr lang="en-US" sz="1400" dirty="0" err="1">
                <a:latin typeface="+mj-lt"/>
              </a:rPr>
              <a:t>quỳ</a:t>
            </a:r>
            <a:r>
              <a:rPr lang="en-US" sz="1400" dirty="0">
                <a:latin typeface="+mj-lt"/>
              </a:rPr>
              <a:t> </a:t>
            </a:r>
            <a:r>
              <a:rPr lang="en-US" sz="1400" dirty="0" err="1">
                <a:latin typeface="+mj-lt"/>
              </a:rPr>
              <a:t>tím</a:t>
            </a:r>
            <a:r>
              <a:rPr lang="en-US" sz="1400" dirty="0">
                <a:latin typeface="+mj-lt"/>
              </a:rPr>
              <a:t> </a:t>
            </a:r>
            <a:r>
              <a:rPr lang="en-US" sz="1400" dirty="0" err="1">
                <a:latin typeface="+mj-lt"/>
              </a:rPr>
              <a:t>chuyển</a:t>
            </a:r>
            <a:r>
              <a:rPr lang="en-US" sz="1400" dirty="0">
                <a:latin typeface="+mj-lt"/>
              </a:rPr>
              <a:t> sang </a:t>
            </a:r>
            <a:r>
              <a:rPr lang="en-US" sz="1400" dirty="0" err="1">
                <a:latin typeface="+mj-lt"/>
              </a:rPr>
              <a:t>màu</a:t>
            </a:r>
            <a:r>
              <a:rPr lang="en-US" sz="1400" dirty="0">
                <a:latin typeface="+mj-lt"/>
              </a:rPr>
              <a:t> </a:t>
            </a:r>
            <a:r>
              <a:rPr lang="en-US" sz="1400" dirty="0" err="1">
                <a:latin typeface="+mj-lt"/>
              </a:rPr>
              <a:t>đỏ</a:t>
            </a:r>
            <a:r>
              <a:rPr lang="en-US" sz="1400" dirty="0">
                <a:latin typeface="+mj-lt"/>
              </a:rPr>
              <a:t>. </a:t>
            </a:r>
            <a:r>
              <a:rPr lang="en-US" sz="1400" dirty="0" err="1">
                <a:latin typeface="+mj-lt"/>
              </a:rPr>
              <a:t>Kết</a:t>
            </a:r>
            <a:r>
              <a:rPr lang="en-US" sz="1400" dirty="0">
                <a:latin typeface="+mj-lt"/>
              </a:rPr>
              <a:t> </a:t>
            </a:r>
            <a:r>
              <a:rPr lang="en-US" sz="1400" dirty="0" err="1">
                <a:latin typeface="+mj-lt"/>
              </a:rPr>
              <a:t>luận</a:t>
            </a:r>
            <a:r>
              <a:rPr lang="en-US" sz="1400" dirty="0">
                <a:latin typeface="+mj-lt"/>
              </a:rPr>
              <a:t> </a:t>
            </a:r>
            <a:r>
              <a:rPr lang="en-US" sz="1400" dirty="0" err="1">
                <a:latin typeface="+mj-lt"/>
              </a:rPr>
              <a:t>nào</a:t>
            </a:r>
            <a:r>
              <a:rPr lang="en-US" sz="1400" dirty="0">
                <a:latin typeface="+mj-lt"/>
              </a:rPr>
              <a:t> </a:t>
            </a:r>
            <a:r>
              <a:rPr lang="en-US" sz="1400" dirty="0" err="1">
                <a:latin typeface="+mj-lt"/>
              </a:rPr>
              <a:t>sau</a:t>
            </a:r>
            <a:r>
              <a:rPr lang="en-US" sz="1400" dirty="0">
                <a:latin typeface="+mj-lt"/>
              </a:rPr>
              <a:t> </a:t>
            </a:r>
            <a:r>
              <a:rPr lang="en-US" sz="1400" dirty="0" err="1">
                <a:latin typeface="+mj-lt"/>
              </a:rPr>
              <a:t>đây</a:t>
            </a:r>
            <a:r>
              <a:rPr lang="en-US" sz="1400" dirty="0">
                <a:latin typeface="+mj-lt"/>
              </a:rPr>
              <a:t> </a:t>
            </a:r>
            <a:r>
              <a:rPr lang="en-US" sz="1400" dirty="0" err="1">
                <a:latin typeface="+mj-lt"/>
              </a:rPr>
              <a:t>là</a:t>
            </a:r>
            <a:r>
              <a:rPr lang="en-US" sz="1400" dirty="0">
                <a:latin typeface="+mj-lt"/>
              </a:rPr>
              <a:t> </a:t>
            </a:r>
            <a:r>
              <a:rPr lang="en-US" sz="1400" dirty="0" err="1">
                <a:latin typeface="+mj-lt"/>
              </a:rPr>
              <a:t>đúng</a:t>
            </a:r>
            <a:r>
              <a:rPr lang="en-US" sz="1400" dirty="0">
                <a:latin typeface="+mj-lt"/>
              </a:rPr>
              <a:t>? </a:t>
            </a:r>
            <a:r>
              <a:rPr lang="en-US" sz="1400" dirty="0" err="1">
                <a:latin typeface="+mj-lt"/>
              </a:rPr>
              <a:t>Giải</a:t>
            </a:r>
            <a:r>
              <a:rPr lang="en-US" sz="1400" dirty="0">
                <a:latin typeface="+mj-lt"/>
              </a:rPr>
              <a:t> </a:t>
            </a:r>
            <a:r>
              <a:rPr lang="en-US" sz="1400" dirty="0" err="1">
                <a:latin typeface="+mj-lt"/>
              </a:rPr>
              <a:t>thích</a:t>
            </a:r>
            <a:r>
              <a:rPr lang="en-US" sz="1400" dirty="0">
                <a:latin typeface="+mj-lt"/>
              </a:rPr>
              <a:t>.</a:t>
            </a:r>
          </a:p>
          <a:p>
            <a:pPr marL="0" indent="0">
              <a:buNone/>
            </a:pPr>
            <a:r>
              <a:rPr lang="en-US" sz="1400" dirty="0">
                <a:latin typeface="+mj-lt"/>
              </a:rPr>
              <a:t>a) Dung </a:t>
            </a:r>
            <a:r>
              <a:rPr lang="en-US" sz="1400" dirty="0" err="1">
                <a:latin typeface="+mj-lt"/>
              </a:rPr>
              <a:t>dịch</a:t>
            </a:r>
            <a:r>
              <a:rPr lang="en-US" sz="1400" dirty="0">
                <a:latin typeface="+mj-lt"/>
              </a:rPr>
              <a:t> X </a:t>
            </a:r>
            <a:r>
              <a:rPr lang="en-US" sz="1400" dirty="0" err="1">
                <a:latin typeface="+mj-lt"/>
              </a:rPr>
              <a:t>có</a:t>
            </a:r>
            <a:r>
              <a:rPr lang="en-US" sz="1400" dirty="0">
                <a:latin typeface="+mj-lt"/>
              </a:rPr>
              <a:t> pH </a:t>
            </a:r>
            <a:r>
              <a:rPr lang="en-US" sz="1400" dirty="0" err="1">
                <a:latin typeface="+mj-lt"/>
              </a:rPr>
              <a:t>nhỏ</a:t>
            </a:r>
            <a:r>
              <a:rPr lang="en-US" sz="1400" dirty="0">
                <a:latin typeface="+mj-lt"/>
              </a:rPr>
              <a:t> </a:t>
            </a:r>
            <a:r>
              <a:rPr lang="en-US" sz="1400" dirty="0" err="1">
                <a:latin typeface="+mj-lt"/>
              </a:rPr>
              <a:t>hơn</a:t>
            </a:r>
            <a:r>
              <a:rPr lang="en-US" sz="1400" dirty="0">
                <a:latin typeface="+mj-lt"/>
              </a:rPr>
              <a:t> 7.</a:t>
            </a:r>
          </a:p>
          <a:p>
            <a:pPr marL="0" indent="0">
              <a:buNone/>
            </a:pPr>
            <a:r>
              <a:rPr lang="en-US" sz="1400" dirty="0">
                <a:latin typeface="+mj-lt"/>
              </a:rPr>
              <a:t>b) Dung </a:t>
            </a:r>
            <a:r>
              <a:rPr lang="en-US" sz="1400" dirty="0" err="1">
                <a:latin typeface="+mj-lt"/>
              </a:rPr>
              <a:t>dịch</a:t>
            </a:r>
            <a:r>
              <a:rPr lang="en-US" sz="1400" dirty="0">
                <a:latin typeface="+mj-lt"/>
              </a:rPr>
              <a:t> X </a:t>
            </a:r>
            <a:r>
              <a:rPr lang="en-US" sz="1400" dirty="0" err="1">
                <a:latin typeface="+mj-lt"/>
              </a:rPr>
              <a:t>có</a:t>
            </a:r>
            <a:r>
              <a:rPr lang="en-US" sz="1400" dirty="0">
                <a:latin typeface="+mj-lt"/>
              </a:rPr>
              <a:t> pH </a:t>
            </a:r>
            <a:r>
              <a:rPr lang="en-US" sz="1400" dirty="0" err="1">
                <a:latin typeface="+mj-lt"/>
              </a:rPr>
              <a:t>lớn</a:t>
            </a:r>
            <a:r>
              <a:rPr lang="en-US" sz="1400" dirty="0">
                <a:latin typeface="+mj-lt"/>
              </a:rPr>
              <a:t> </a:t>
            </a:r>
            <a:r>
              <a:rPr lang="en-US" sz="1400" dirty="0" err="1">
                <a:latin typeface="+mj-lt"/>
              </a:rPr>
              <a:t>hơn</a:t>
            </a:r>
            <a:r>
              <a:rPr lang="en-US" sz="1400" dirty="0">
                <a:latin typeface="+mj-lt"/>
              </a:rPr>
              <a:t> 7.</a:t>
            </a:r>
          </a:p>
          <a:p>
            <a:pPr marL="0" indent="0">
              <a:buNone/>
            </a:pPr>
            <a:r>
              <a:rPr lang="en-US" sz="1400" i="1" dirty="0" err="1">
                <a:latin typeface="+mj-lt"/>
              </a:rPr>
              <a:t>Kết</a:t>
            </a:r>
            <a:r>
              <a:rPr lang="en-US" sz="1400" i="1" dirty="0">
                <a:latin typeface="+mj-lt"/>
              </a:rPr>
              <a:t> </a:t>
            </a:r>
            <a:r>
              <a:rPr lang="en-US" sz="1400" i="1" dirty="0" err="1">
                <a:latin typeface="+mj-lt"/>
              </a:rPr>
              <a:t>luận</a:t>
            </a:r>
            <a:r>
              <a:rPr lang="en-US" sz="1400" i="1" dirty="0">
                <a:latin typeface="+mj-lt"/>
              </a:rPr>
              <a:t> </a:t>
            </a:r>
            <a:r>
              <a:rPr lang="en-US" sz="1400" i="1" dirty="0" err="1">
                <a:latin typeface="+mj-lt"/>
              </a:rPr>
              <a:t>đúng</a:t>
            </a:r>
            <a:r>
              <a:rPr lang="en-US" sz="1400" i="1" dirty="0">
                <a:latin typeface="+mj-lt"/>
              </a:rPr>
              <a:t> </a:t>
            </a:r>
            <a:r>
              <a:rPr lang="en-US" sz="1400" i="1" dirty="0" err="1">
                <a:latin typeface="+mj-lt"/>
              </a:rPr>
              <a:t>là</a:t>
            </a:r>
            <a:r>
              <a:rPr lang="en-US" sz="1400" i="1" dirty="0">
                <a:latin typeface="+mj-lt"/>
              </a:rPr>
              <a:t> a) Dung </a:t>
            </a:r>
            <a:r>
              <a:rPr lang="en-US" sz="1400" i="1" dirty="0" err="1">
                <a:latin typeface="+mj-lt"/>
              </a:rPr>
              <a:t>dịch</a:t>
            </a:r>
            <a:r>
              <a:rPr lang="en-US" sz="1400" i="1" dirty="0">
                <a:latin typeface="+mj-lt"/>
              </a:rPr>
              <a:t> X </a:t>
            </a:r>
            <a:r>
              <a:rPr lang="en-US" sz="1400" i="1" dirty="0" err="1">
                <a:latin typeface="+mj-lt"/>
              </a:rPr>
              <a:t>có</a:t>
            </a:r>
            <a:r>
              <a:rPr lang="en-US" sz="1400" i="1" dirty="0">
                <a:latin typeface="+mj-lt"/>
              </a:rPr>
              <a:t> pH </a:t>
            </a:r>
            <a:r>
              <a:rPr lang="en-US" sz="1400" i="1" dirty="0" err="1">
                <a:latin typeface="+mj-lt"/>
              </a:rPr>
              <a:t>nhỏ</a:t>
            </a:r>
            <a:r>
              <a:rPr lang="en-US" sz="1400" i="1" dirty="0">
                <a:latin typeface="+mj-lt"/>
              </a:rPr>
              <a:t> </a:t>
            </a:r>
            <a:r>
              <a:rPr lang="en-US" sz="1400" i="1" dirty="0" err="1">
                <a:latin typeface="+mj-lt"/>
              </a:rPr>
              <a:t>hơn</a:t>
            </a:r>
            <a:r>
              <a:rPr lang="en-US" sz="1400" i="1" dirty="0">
                <a:latin typeface="+mj-lt"/>
              </a:rPr>
              <a:t> 7.</a:t>
            </a:r>
            <a:endParaRPr lang="en-US" sz="1400" dirty="0">
              <a:latin typeface="+mj-lt"/>
            </a:endParaRPr>
          </a:p>
          <a:p>
            <a:pPr marL="0" indent="0">
              <a:buNone/>
            </a:pPr>
            <a:r>
              <a:rPr lang="en-US" sz="1400" i="1" dirty="0" err="1">
                <a:latin typeface="+mj-lt"/>
              </a:rPr>
              <a:t>Giải</a:t>
            </a:r>
            <a:r>
              <a:rPr lang="en-US" sz="1400" i="1" dirty="0">
                <a:latin typeface="+mj-lt"/>
              </a:rPr>
              <a:t> </a:t>
            </a:r>
            <a:r>
              <a:rPr lang="en-US" sz="1400" i="1" dirty="0" err="1">
                <a:latin typeface="+mj-lt"/>
              </a:rPr>
              <a:t>thích</a:t>
            </a:r>
            <a:r>
              <a:rPr lang="en-US" sz="1400" i="1" dirty="0">
                <a:latin typeface="+mj-lt"/>
              </a:rPr>
              <a:t>: </a:t>
            </a:r>
            <a:r>
              <a:rPr lang="en-US" sz="1400" i="1" dirty="0" err="1">
                <a:latin typeface="+mj-lt"/>
              </a:rPr>
              <a:t>Vì</a:t>
            </a:r>
            <a:r>
              <a:rPr lang="en-US" sz="1400" i="1" dirty="0">
                <a:latin typeface="+mj-lt"/>
              </a:rPr>
              <a:t> dung </a:t>
            </a:r>
            <a:r>
              <a:rPr lang="en-US" sz="1400" i="1" dirty="0" err="1">
                <a:latin typeface="+mj-lt"/>
              </a:rPr>
              <a:t>dịch</a:t>
            </a:r>
            <a:r>
              <a:rPr lang="en-US" sz="1400" i="1" dirty="0">
                <a:latin typeface="+mj-lt"/>
              </a:rPr>
              <a:t> X </a:t>
            </a:r>
            <a:r>
              <a:rPr lang="en-US" sz="1400" i="1" dirty="0" err="1">
                <a:latin typeface="+mj-lt"/>
              </a:rPr>
              <a:t>làm</a:t>
            </a:r>
            <a:r>
              <a:rPr lang="en-US" sz="1400" i="1" dirty="0">
                <a:latin typeface="+mj-lt"/>
              </a:rPr>
              <a:t> </a:t>
            </a:r>
            <a:r>
              <a:rPr lang="en-US" sz="1400" i="1" dirty="0" err="1">
                <a:latin typeface="+mj-lt"/>
              </a:rPr>
              <a:t>quỳ</a:t>
            </a:r>
            <a:r>
              <a:rPr lang="en-US" sz="1400" i="1" dirty="0">
                <a:latin typeface="+mj-lt"/>
              </a:rPr>
              <a:t> </a:t>
            </a:r>
            <a:r>
              <a:rPr lang="en-US" sz="1400" i="1" dirty="0" err="1">
                <a:latin typeface="+mj-lt"/>
              </a:rPr>
              <a:t>tím</a:t>
            </a:r>
            <a:r>
              <a:rPr lang="en-US" sz="1400" i="1" dirty="0">
                <a:latin typeface="+mj-lt"/>
              </a:rPr>
              <a:t> </a:t>
            </a:r>
            <a:r>
              <a:rPr lang="en-US" sz="1400" i="1" dirty="0" err="1">
                <a:latin typeface="+mj-lt"/>
              </a:rPr>
              <a:t>chuyển</a:t>
            </a:r>
            <a:r>
              <a:rPr lang="en-US" sz="1400" i="1" dirty="0">
                <a:latin typeface="+mj-lt"/>
              </a:rPr>
              <a:t> sang </a:t>
            </a:r>
            <a:r>
              <a:rPr lang="en-US" sz="1400" i="1" dirty="0" err="1">
                <a:latin typeface="+mj-lt"/>
              </a:rPr>
              <a:t>màu</a:t>
            </a:r>
            <a:r>
              <a:rPr lang="en-US" sz="1400" i="1" dirty="0">
                <a:latin typeface="+mj-lt"/>
              </a:rPr>
              <a:t> </a:t>
            </a:r>
            <a:r>
              <a:rPr lang="en-US" sz="1400" i="1" dirty="0" err="1">
                <a:latin typeface="+mj-lt"/>
              </a:rPr>
              <a:t>đỏ</a:t>
            </a:r>
            <a:r>
              <a:rPr lang="en-US" sz="1400" i="1" dirty="0">
                <a:latin typeface="+mj-lt"/>
              </a:rPr>
              <a:t> </a:t>
            </a:r>
            <a:r>
              <a:rPr lang="en-US" sz="1400" i="1" dirty="0" err="1">
                <a:latin typeface="+mj-lt"/>
              </a:rPr>
              <a:t>nên</a:t>
            </a:r>
            <a:r>
              <a:rPr lang="en-US" sz="1400" i="1" dirty="0">
                <a:latin typeface="+mj-lt"/>
              </a:rPr>
              <a:t> dung </a:t>
            </a:r>
            <a:r>
              <a:rPr lang="en-US" sz="1400" i="1" dirty="0" err="1">
                <a:latin typeface="+mj-lt"/>
              </a:rPr>
              <a:t>dịch</a:t>
            </a:r>
            <a:r>
              <a:rPr lang="en-US" sz="1400" i="1" dirty="0">
                <a:latin typeface="+mj-lt"/>
              </a:rPr>
              <a:t> X </a:t>
            </a:r>
            <a:r>
              <a:rPr lang="en-US" sz="1400" i="1" dirty="0" err="1">
                <a:latin typeface="+mj-lt"/>
              </a:rPr>
              <a:t>có</a:t>
            </a:r>
            <a:r>
              <a:rPr lang="en-US" sz="1400" i="1" dirty="0">
                <a:latin typeface="+mj-lt"/>
              </a:rPr>
              <a:t> </a:t>
            </a:r>
            <a:r>
              <a:rPr lang="en-US" sz="1400" i="1" dirty="0" err="1">
                <a:latin typeface="+mj-lt"/>
              </a:rPr>
              <a:t>môi</a:t>
            </a:r>
            <a:r>
              <a:rPr lang="en-US" sz="1400" i="1" dirty="0">
                <a:latin typeface="+mj-lt"/>
              </a:rPr>
              <a:t> </a:t>
            </a:r>
            <a:r>
              <a:rPr lang="en-US" sz="1400" i="1" dirty="0" err="1">
                <a:latin typeface="+mj-lt"/>
              </a:rPr>
              <a:t>trường</a:t>
            </a:r>
            <a:r>
              <a:rPr lang="en-US" sz="1400" i="1" dirty="0">
                <a:latin typeface="+mj-lt"/>
              </a:rPr>
              <a:t> acid, do </a:t>
            </a:r>
            <a:r>
              <a:rPr lang="en-US" sz="1400" i="1" dirty="0" err="1">
                <a:latin typeface="+mj-lt"/>
              </a:rPr>
              <a:t>đó</a:t>
            </a:r>
            <a:r>
              <a:rPr lang="en-US" sz="1400" i="1" dirty="0">
                <a:latin typeface="+mj-lt"/>
              </a:rPr>
              <a:t> pH </a:t>
            </a:r>
            <a:r>
              <a:rPr lang="en-US" sz="1400" i="1" dirty="0" err="1">
                <a:latin typeface="+mj-lt"/>
              </a:rPr>
              <a:t>của</a:t>
            </a:r>
            <a:r>
              <a:rPr lang="en-US" sz="1400" i="1" dirty="0">
                <a:latin typeface="+mj-lt"/>
              </a:rPr>
              <a:t> dung </a:t>
            </a:r>
            <a:r>
              <a:rPr lang="en-US" sz="1400" i="1" dirty="0" err="1">
                <a:latin typeface="+mj-lt"/>
              </a:rPr>
              <a:t>dịch</a:t>
            </a:r>
            <a:r>
              <a:rPr lang="en-US" sz="1400" i="1" dirty="0">
                <a:latin typeface="+mj-lt"/>
              </a:rPr>
              <a:t> X </a:t>
            </a:r>
            <a:r>
              <a:rPr lang="en-US" sz="1400" i="1" dirty="0" err="1">
                <a:latin typeface="+mj-lt"/>
              </a:rPr>
              <a:t>nhỏ</a:t>
            </a:r>
            <a:r>
              <a:rPr lang="en-US" sz="1400" i="1" dirty="0">
                <a:latin typeface="+mj-lt"/>
              </a:rPr>
              <a:t> </a:t>
            </a:r>
            <a:r>
              <a:rPr lang="en-US" sz="1400" i="1" dirty="0" err="1">
                <a:latin typeface="+mj-lt"/>
              </a:rPr>
              <a:t>hơn</a:t>
            </a:r>
            <a:r>
              <a:rPr lang="en-US" sz="1400" i="1" dirty="0">
                <a:latin typeface="+mj-lt"/>
              </a:rPr>
              <a:t> 7.</a:t>
            </a:r>
            <a:endParaRPr lang="en-US" sz="1400" dirty="0">
              <a:latin typeface="+mj-lt"/>
            </a:endParaRPr>
          </a:p>
          <a:p>
            <a:pPr marL="0" indent="0">
              <a:buNone/>
            </a:pPr>
            <a:r>
              <a:rPr lang="vi-VN" sz="1400" b="1" dirty="0">
                <a:latin typeface="+mj-lt"/>
              </a:rPr>
              <a:t>Câu </a:t>
            </a:r>
            <a:r>
              <a:rPr lang="en-US" sz="1400" b="1" dirty="0">
                <a:latin typeface="+mj-lt"/>
              </a:rPr>
              <a:t>4</a:t>
            </a:r>
            <a:r>
              <a:rPr lang="vi-VN" sz="1400" b="1" dirty="0">
                <a:latin typeface="+mj-lt"/>
              </a:rPr>
              <a:t>:</a:t>
            </a:r>
            <a:r>
              <a:rPr lang="vi-VN" sz="1400" dirty="0">
                <a:latin typeface="+mj-lt"/>
              </a:rPr>
              <a:t> </a:t>
            </a:r>
            <a:r>
              <a:rPr lang="en-US" sz="1400" dirty="0" err="1">
                <a:latin typeface="+mj-lt"/>
              </a:rPr>
              <a:t>Đọc</a:t>
            </a:r>
            <a:r>
              <a:rPr lang="en-US" sz="1400" dirty="0">
                <a:latin typeface="+mj-lt"/>
              </a:rPr>
              <a:t> </a:t>
            </a:r>
            <a:r>
              <a:rPr lang="en-US" sz="1400" dirty="0" err="1">
                <a:latin typeface="+mj-lt"/>
              </a:rPr>
              <a:t>thông</a:t>
            </a:r>
            <a:r>
              <a:rPr lang="en-US" sz="1400" dirty="0">
                <a:latin typeface="+mj-lt"/>
              </a:rPr>
              <a:t> tin SGK, </a:t>
            </a:r>
            <a:r>
              <a:rPr lang="en-US" sz="1400" dirty="0" err="1">
                <a:latin typeface="+mj-lt"/>
              </a:rPr>
              <a:t>em</a:t>
            </a:r>
            <a:r>
              <a:rPr lang="en-US" sz="1400" dirty="0">
                <a:latin typeface="+mj-lt"/>
              </a:rPr>
              <a:t> </a:t>
            </a:r>
            <a:r>
              <a:rPr lang="en-US" sz="1400" dirty="0" err="1">
                <a:latin typeface="+mj-lt"/>
              </a:rPr>
              <a:t>hãy</a:t>
            </a:r>
            <a:r>
              <a:rPr lang="en-US" sz="1400" dirty="0">
                <a:latin typeface="+mj-lt"/>
              </a:rPr>
              <a:t> </a:t>
            </a:r>
            <a:r>
              <a:rPr lang="en-US" sz="1400" dirty="0" err="1">
                <a:latin typeface="+mj-lt"/>
              </a:rPr>
              <a:t>cho</a:t>
            </a:r>
            <a:r>
              <a:rPr lang="en-US" sz="1400" dirty="0">
                <a:latin typeface="+mj-lt"/>
              </a:rPr>
              <a:t> </a:t>
            </a:r>
            <a:r>
              <a:rPr lang="en-US" sz="1400" dirty="0" err="1">
                <a:latin typeface="+mj-lt"/>
              </a:rPr>
              <a:t>biết</a:t>
            </a:r>
            <a:r>
              <a:rPr lang="en-US" sz="1400" dirty="0">
                <a:latin typeface="+mj-lt"/>
              </a:rPr>
              <a:t> </a:t>
            </a:r>
            <a:r>
              <a:rPr lang="en-US" sz="1400" dirty="0" err="1">
                <a:latin typeface="+mj-lt"/>
              </a:rPr>
              <a:t>vì</a:t>
            </a:r>
            <a:r>
              <a:rPr lang="en-US" sz="1400" dirty="0">
                <a:latin typeface="+mj-lt"/>
              </a:rPr>
              <a:t> </a:t>
            </a:r>
            <a:r>
              <a:rPr lang="en-US" sz="1400" dirty="0" err="1">
                <a:latin typeface="+mj-lt"/>
              </a:rPr>
              <a:t>sao</a:t>
            </a:r>
            <a:r>
              <a:rPr lang="en-US" sz="1400" dirty="0">
                <a:latin typeface="+mj-lt"/>
              </a:rPr>
              <a:t> </a:t>
            </a:r>
            <a:r>
              <a:rPr lang="en-US" sz="1400" dirty="0" err="1">
                <a:latin typeface="+mj-lt"/>
              </a:rPr>
              <a:t>cần</a:t>
            </a:r>
            <a:r>
              <a:rPr lang="en-US" sz="1400" dirty="0">
                <a:latin typeface="+mj-lt"/>
              </a:rPr>
              <a:t> </a:t>
            </a:r>
            <a:r>
              <a:rPr lang="en-US" sz="1400" dirty="0" err="1">
                <a:latin typeface="+mj-lt"/>
              </a:rPr>
              <a:t>quan</a:t>
            </a:r>
            <a:r>
              <a:rPr lang="en-US" sz="1400" dirty="0">
                <a:latin typeface="+mj-lt"/>
              </a:rPr>
              <a:t> </a:t>
            </a:r>
            <a:r>
              <a:rPr lang="en-US" sz="1400" dirty="0" err="1">
                <a:latin typeface="+mj-lt"/>
              </a:rPr>
              <a:t>tâm</a:t>
            </a:r>
            <a:r>
              <a:rPr lang="en-US" sz="1400" dirty="0">
                <a:latin typeface="+mj-lt"/>
              </a:rPr>
              <a:t> </a:t>
            </a:r>
            <a:r>
              <a:rPr lang="en-US" sz="1400" dirty="0" err="1">
                <a:latin typeface="+mj-lt"/>
              </a:rPr>
              <a:t>đến</a:t>
            </a:r>
            <a:r>
              <a:rPr lang="en-US" sz="1400" dirty="0">
                <a:latin typeface="+mj-lt"/>
              </a:rPr>
              <a:t> pH </a:t>
            </a:r>
            <a:r>
              <a:rPr lang="en-US" sz="1400" dirty="0" err="1">
                <a:latin typeface="+mj-lt"/>
              </a:rPr>
              <a:t>của</a:t>
            </a:r>
            <a:r>
              <a:rPr lang="en-US" sz="1400" dirty="0">
                <a:latin typeface="+mj-lt"/>
              </a:rPr>
              <a:t> </a:t>
            </a:r>
            <a:r>
              <a:rPr lang="en-US" sz="1400" dirty="0" err="1">
                <a:latin typeface="+mj-lt"/>
              </a:rPr>
              <a:t>môi</a:t>
            </a:r>
            <a:r>
              <a:rPr lang="en-US" sz="1400" dirty="0">
                <a:latin typeface="+mj-lt"/>
              </a:rPr>
              <a:t> </a:t>
            </a:r>
            <a:r>
              <a:rPr lang="en-US" sz="1400" dirty="0" err="1">
                <a:latin typeface="+mj-lt"/>
              </a:rPr>
              <a:t>trường</a:t>
            </a:r>
            <a:r>
              <a:rPr lang="en-US" sz="1400" dirty="0">
                <a:latin typeface="+mj-lt"/>
              </a:rPr>
              <a:t> </a:t>
            </a:r>
            <a:r>
              <a:rPr lang="en-US" sz="1400" dirty="0" err="1">
                <a:latin typeface="+mj-lt"/>
              </a:rPr>
              <a:t>nước</a:t>
            </a:r>
            <a:r>
              <a:rPr lang="en-US" sz="1400" dirty="0">
                <a:latin typeface="+mj-lt"/>
              </a:rPr>
              <a:t>, </a:t>
            </a:r>
            <a:r>
              <a:rPr lang="en-US" sz="1400" dirty="0" err="1">
                <a:latin typeface="+mj-lt"/>
              </a:rPr>
              <a:t>môi</a:t>
            </a:r>
            <a:r>
              <a:rPr lang="en-US" sz="1400" dirty="0">
                <a:latin typeface="+mj-lt"/>
              </a:rPr>
              <a:t> </a:t>
            </a:r>
            <a:r>
              <a:rPr lang="en-US" sz="1400" dirty="0" err="1">
                <a:latin typeface="+mj-lt"/>
              </a:rPr>
              <a:t>trườngđất</a:t>
            </a:r>
            <a:r>
              <a:rPr lang="en-US" sz="1400" dirty="0">
                <a:latin typeface="+mj-lt"/>
              </a:rPr>
              <a:t>? </a:t>
            </a:r>
            <a:r>
              <a:rPr lang="en-US" sz="1400" dirty="0" err="1">
                <a:latin typeface="+mj-lt"/>
              </a:rPr>
              <a:t>Em</a:t>
            </a:r>
            <a:r>
              <a:rPr lang="en-US" sz="1400" dirty="0">
                <a:latin typeface="+mj-lt"/>
              </a:rPr>
              <a:t> </a:t>
            </a:r>
            <a:r>
              <a:rPr lang="en-US" sz="1400" dirty="0" err="1">
                <a:latin typeface="+mj-lt"/>
              </a:rPr>
              <a:t>hiều</a:t>
            </a:r>
            <a:r>
              <a:rPr lang="en-US" sz="1400" dirty="0">
                <a:latin typeface="+mj-lt"/>
              </a:rPr>
              <a:t> </a:t>
            </a:r>
            <a:r>
              <a:rPr lang="en-US" sz="1400" dirty="0" err="1">
                <a:latin typeface="+mj-lt"/>
              </a:rPr>
              <a:t>thế</a:t>
            </a:r>
            <a:r>
              <a:rPr lang="en-US" sz="1400" dirty="0">
                <a:latin typeface="+mj-lt"/>
              </a:rPr>
              <a:t> </a:t>
            </a:r>
            <a:r>
              <a:rPr lang="en-US" sz="1400" dirty="0" err="1">
                <a:latin typeface="+mj-lt"/>
              </a:rPr>
              <a:t>nào</a:t>
            </a:r>
            <a:r>
              <a:rPr lang="en-US" sz="1400" dirty="0">
                <a:latin typeface="+mj-lt"/>
              </a:rPr>
              <a:t> </a:t>
            </a:r>
            <a:r>
              <a:rPr lang="en-US" sz="1400" dirty="0" err="1">
                <a:latin typeface="+mj-lt"/>
              </a:rPr>
              <a:t>là</a:t>
            </a:r>
            <a:r>
              <a:rPr lang="en-US" sz="1400" dirty="0">
                <a:latin typeface="+mj-lt"/>
              </a:rPr>
              <a:t> </a:t>
            </a:r>
            <a:r>
              <a:rPr lang="en-US" sz="1400" dirty="0" err="1">
                <a:latin typeface="+mj-lt"/>
              </a:rPr>
              <a:t>hiện</a:t>
            </a:r>
            <a:r>
              <a:rPr lang="en-US" sz="1400" dirty="0">
                <a:latin typeface="+mj-lt"/>
              </a:rPr>
              <a:t> </a:t>
            </a:r>
            <a:r>
              <a:rPr lang="en-US" sz="1400" dirty="0" err="1">
                <a:latin typeface="+mj-lt"/>
              </a:rPr>
              <a:t>tượng</a:t>
            </a:r>
            <a:r>
              <a:rPr lang="en-US" sz="1400" dirty="0">
                <a:latin typeface="+mj-lt"/>
              </a:rPr>
              <a:t> </a:t>
            </a:r>
            <a:r>
              <a:rPr lang="en-US" sz="1400" dirty="0" err="1">
                <a:latin typeface="+mj-lt"/>
              </a:rPr>
              <a:t>mưa</a:t>
            </a:r>
            <a:r>
              <a:rPr lang="en-US" sz="1400" dirty="0">
                <a:latin typeface="+mj-lt"/>
              </a:rPr>
              <a:t> acid?</a:t>
            </a:r>
          </a:p>
          <a:p>
            <a:pPr marL="0" indent="0">
              <a:buNone/>
            </a:pPr>
            <a:r>
              <a:rPr lang="en-US" sz="1400" i="1" dirty="0">
                <a:latin typeface="+mj-lt"/>
              </a:rPr>
              <a:t>- pH </a:t>
            </a:r>
            <a:r>
              <a:rPr lang="en-US" sz="1400" i="1" dirty="0" err="1">
                <a:latin typeface="+mj-lt"/>
              </a:rPr>
              <a:t>của</a:t>
            </a:r>
            <a:r>
              <a:rPr lang="en-US" sz="1400" i="1" dirty="0">
                <a:latin typeface="+mj-lt"/>
              </a:rPr>
              <a:t> </a:t>
            </a:r>
            <a:r>
              <a:rPr lang="en-US" sz="1400" i="1" dirty="0" err="1">
                <a:latin typeface="+mj-lt"/>
              </a:rPr>
              <a:t>môi</a:t>
            </a:r>
            <a:r>
              <a:rPr lang="en-US" sz="1400" i="1" dirty="0">
                <a:latin typeface="+mj-lt"/>
              </a:rPr>
              <a:t> </a:t>
            </a:r>
            <a:r>
              <a:rPr lang="en-US" sz="1400" i="1" dirty="0" err="1">
                <a:latin typeface="+mj-lt"/>
              </a:rPr>
              <a:t>trường</a:t>
            </a:r>
            <a:r>
              <a:rPr lang="en-US" sz="1400" i="1" dirty="0">
                <a:latin typeface="+mj-lt"/>
              </a:rPr>
              <a:t> </a:t>
            </a:r>
            <a:r>
              <a:rPr lang="en-US" sz="1400" i="1" dirty="0" err="1">
                <a:latin typeface="+mj-lt"/>
              </a:rPr>
              <a:t>có</a:t>
            </a:r>
            <a:r>
              <a:rPr lang="en-US" sz="1400" i="1" dirty="0">
                <a:latin typeface="+mj-lt"/>
              </a:rPr>
              <a:t> </a:t>
            </a:r>
            <a:r>
              <a:rPr lang="en-US" sz="1400" i="1" dirty="0" err="1">
                <a:latin typeface="+mj-lt"/>
              </a:rPr>
              <a:t>ảnh</a:t>
            </a:r>
            <a:r>
              <a:rPr lang="en-US" sz="1400" i="1" dirty="0">
                <a:latin typeface="+mj-lt"/>
              </a:rPr>
              <a:t> </a:t>
            </a:r>
            <a:r>
              <a:rPr lang="en-US" sz="1400" i="1" dirty="0" err="1">
                <a:latin typeface="+mj-lt"/>
              </a:rPr>
              <a:t>hưởng</a:t>
            </a:r>
            <a:r>
              <a:rPr lang="en-US" sz="1400" i="1" dirty="0">
                <a:latin typeface="+mj-lt"/>
              </a:rPr>
              <a:t> </a:t>
            </a:r>
            <a:r>
              <a:rPr lang="en-US" sz="1400" i="1" dirty="0" err="1">
                <a:latin typeface="+mj-lt"/>
              </a:rPr>
              <a:t>nhiều</a:t>
            </a:r>
            <a:r>
              <a:rPr lang="en-US" sz="1400" i="1" dirty="0">
                <a:latin typeface="+mj-lt"/>
              </a:rPr>
              <a:t> </a:t>
            </a:r>
            <a:r>
              <a:rPr lang="en-US" sz="1400" i="1" dirty="0" err="1">
                <a:latin typeface="+mj-lt"/>
              </a:rPr>
              <a:t>đến</a:t>
            </a:r>
            <a:r>
              <a:rPr lang="en-US" sz="1400" i="1" dirty="0">
                <a:latin typeface="+mj-lt"/>
              </a:rPr>
              <a:t> </a:t>
            </a:r>
            <a:r>
              <a:rPr lang="en-US" sz="1400" i="1" dirty="0" err="1">
                <a:latin typeface="+mj-lt"/>
              </a:rPr>
              <a:t>đời</a:t>
            </a:r>
            <a:r>
              <a:rPr lang="en-US" sz="1400" i="1" dirty="0">
                <a:latin typeface="+mj-lt"/>
              </a:rPr>
              <a:t> </a:t>
            </a:r>
            <a:r>
              <a:rPr lang="en-US" sz="1400" i="1" dirty="0" err="1">
                <a:latin typeface="+mj-lt"/>
              </a:rPr>
              <a:t>sống</a:t>
            </a:r>
            <a:r>
              <a:rPr lang="en-US" sz="1400" i="1" dirty="0">
                <a:latin typeface="+mj-lt"/>
              </a:rPr>
              <a:t> </a:t>
            </a:r>
            <a:r>
              <a:rPr lang="en-US" sz="1400" i="1" dirty="0" err="1">
                <a:latin typeface="+mj-lt"/>
              </a:rPr>
              <a:t>của</a:t>
            </a:r>
            <a:r>
              <a:rPr lang="en-US" sz="1400" i="1" dirty="0">
                <a:latin typeface="+mj-lt"/>
              </a:rPr>
              <a:t> </a:t>
            </a:r>
            <a:r>
              <a:rPr lang="en-US" sz="1400" i="1" dirty="0" err="1">
                <a:latin typeface="+mj-lt"/>
              </a:rPr>
              <a:t>động</a:t>
            </a:r>
            <a:r>
              <a:rPr lang="en-US" sz="1400" i="1" dirty="0">
                <a:latin typeface="+mj-lt"/>
              </a:rPr>
              <a:t> </a:t>
            </a:r>
            <a:r>
              <a:rPr lang="en-US" sz="1400" i="1" dirty="0" err="1">
                <a:latin typeface="+mj-lt"/>
              </a:rPr>
              <a:t>vật</a:t>
            </a:r>
            <a:r>
              <a:rPr lang="en-US" sz="1400" i="1" dirty="0">
                <a:latin typeface="+mj-lt"/>
              </a:rPr>
              <a:t> </a:t>
            </a:r>
            <a:r>
              <a:rPr lang="en-US" sz="1400" i="1" dirty="0" err="1">
                <a:latin typeface="+mj-lt"/>
              </a:rPr>
              <a:t>và</a:t>
            </a:r>
            <a:r>
              <a:rPr lang="en-US" sz="1400" i="1" dirty="0">
                <a:latin typeface="+mj-lt"/>
              </a:rPr>
              <a:t> </a:t>
            </a:r>
            <a:r>
              <a:rPr lang="en-US" sz="1400" i="1" dirty="0" err="1">
                <a:latin typeface="+mj-lt"/>
              </a:rPr>
              <a:t>thực</a:t>
            </a:r>
            <a:r>
              <a:rPr lang="en-US" sz="1400" i="1" dirty="0">
                <a:latin typeface="+mj-lt"/>
              </a:rPr>
              <a:t> </a:t>
            </a:r>
            <a:r>
              <a:rPr lang="en-US" sz="1400" i="1" dirty="0" err="1">
                <a:latin typeface="+mj-lt"/>
              </a:rPr>
              <a:t>vật</a:t>
            </a:r>
            <a:r>
              <a:rPr lang="en-US" sz="1400" i="1" dirty="0">
                <a:latin typeface="+mj-lt"/>
              </a:rPr>
              <a:t>, do </a:t>
            </a:r>
            <a:r>
              <a:rPr lang="en-US" sz="1400" i="1" dirty="0" err="1">
                <a:latin typeface="+mj-lt"/>
              </a:rPr>
              <a:t>đó</a:t>
            </a:r>
            <a:r>
              <a:rPr lang="en-US" sz="1400" i="1" dirty="0">
                <a:latin typeface="+mj-lt"/>
              </a:rPr>
              <a:t> </a:t>
            </a:r>
            <a:r>
              <a:rPr lang="vi-VN" sz="1400" i="1" dirty="0">
                <a:latin typeface="+mj-lt"/>
              </a:rPr>
              <a:t>cần quan tâm đến pH của môi trường nước, môi trường đất</a:t>
            </a:r>
            <a:r>
              <a:rPr lang="en-US" sz="1400" i="1" dirty="0">
                <a:latin typeface="+mj-lt"/>
              </a:rPr>
              <a:t> </a:t>
            </a:r>
            <a:r>
              <a:rPr lang="en-US" sz="1400" i="1" dirty="0" err="1">
                <a:latin typeface="+mj-lt"/>
              </a:rPr>
              <a:t>để</a:t>
            </a:r>
            <a:r>
              <a:rPr lang="en-US" sz="1400" i="1" dirty="0">
                <a:latin typeface="+mj-lt"/>
              </a:rPr>
              <a:t> </a:t>
            </a:r>
            <a:r>
              <a:rPr lang="en-US" sz="1400" i="1" dirty="0" err="1">
                <a:latin typeface="+mj-lt"/>
              </a:rPr>
              <a:t>có</a:t>
            </a:r>
            <a:r>
              <a:rPr lang="en-US" sz="1400" i="1" dirty="0">
                <a:latin typeface="+mj-lt"/>
              </a:rPr>
              <a:t> </a:t>
            </a:r>
            <a:r>
              <a:rPr lang="en-US" sz="1400" i="1" dirty="0" err="1">
                <a:latin typeface="+mj-lt"/>
              </a:rPr>
              <a:t>những</a:t>
            </a:r>
            <a:r>
              <a:rPr lang="en-US" sz="1400" i="1" dirty="0">
                <a:latin typeface="+mj-lt"/>
              </a:rPr>
              <a:t> </a:t>
            </a:r>
            <a:r>
              <a:rPr lang="en-US" sz="1400" i="1" dirty="0" err="1">
                <a:latin typeface="+mj-lt"/>
              </a:rPr>
              <a:t>biện</a:t>
            </a:r>
            <a:r>
              <a:rPr lang="en-US" sz="1400" i="1" dirty="0">
                <a:latin typeface="+mj-lt"/>
              </a:rPr>
              <a:t> </a:t>
            </a:r>
            <a:r>
              <a:rPr lang="en-US" sz="1400" i="1" dirty="0" err="1">
                <a:latin typeface="+mj-lt"/>
              </a:rPr>
              <a:t>pháp</a:t>
            </a:r>
            <a:r>
              <a:rPr lang="en-US" sz="1400" i="1" dirty="0">
                <a:latin typeface="+mj-lt"/>
              </a:rPr>
              <a:t> can </a:t>
            </a:r>
            <a:r>
              <a:rPr lang="en-US" sz="1400" i="1" dirty="0" err="1">
                <a:latin typeface="+mj-lt"/>
              </a:rPr>
              <a:t>thiệp</a:t>
            </a:r>
            <a:r>
              <a:rPr lang="en-US" sz="1400" i="1" dirty="0">
                <a:latin typeface="+mj-lt"/>
              </a:rPr>
              <a:t> </a:t>
            </a:r>
            <a:r>
              <a:rPr lang="en-US" sz="1400" i="1" dirty="0" err="1">
                <a:latin typeface="+mj-lt"/>
              </a:rPr>
              <a:t>kịp</a:t>
            </a:r>
            <a:r>
              <a:rPr lang="en-US" sz="1400" i="1" dirty="0">
                <a:latin typeface="+mj-lt"/>
              </a:rPr>
              <a:t> </a:t>
            </a:r>
            <a:r>
              <a:rPr lang="en-US" sz="1400" i="1" dirty="0" err="1">
                <a:latin typeface="+mj-lt"/>
              </a:rPr>
              <a:t>thời</a:t>
            </a:r>
            <a:r>
              <a:rPr lang="en-US" sz="1400" i="1" dirty="0">
                <a:latin typeface="+mj-lt"/>
              </a:rPr>
              <a:t> </a:t>
            </a:r>
            <a:r>
              <a:rPr lang="en-US" sz="1400" i="1" dirty="0" err="1">
                <a:latin typeface="+mj-lt"/>
              </a:rPr>
              <a:t>nhằm</a:t>
            </a:r>
            <a:r>
              <a:rPr lang="en-US" sz="1400" i="1" dirty="0">
                <a:latin typeface="+mj-lt"/>
              </a:rPr>
              <a:t> </a:t>
            </a:r>
            <a:r>
              <a:rPr lang="en-US" sz="1400" i="1" dirty="0" err="1">
                <a:latin typeface="+mj-lt"/>
              </a:rPr>
              <a:t>duy</a:t>
            </a:r>
            <a:r>
              <a:rPr lang="en-US" sz="1400" i="1" dirty="0">
                <a:latin typeface="+mj-lt"/>
              </a:rPr>
              <a:t> </a:t>
            </a:r>
            <a:r>
              <a:rPr lang="en-US" sz="1400" i="1" dirty="0" err="1">
                <a:latin typeface="+mj-lt"/>
              </a:rPr>
              <a:t>trì</a:t>
            </a:r>
            <a:r>
              <a:rPr lang="en-US" sz="1400" i="1" dirty="0">
                <a:latin typeface="+mj-lt"/>
              </a:rPr>
              <a:t> </a:t>
            </a:r>
            <a:r>
              <a:rPr lang="en-US" sz="1400" i="1" dirty="0" err="1">
                <a:latin typeface="+mj-lt"/>
              </a:rPr>
              <a:t>được</a:t>
            </a:r>
            <a:r>
              <a:rPr lang="en-US" sz="1400" i="1" dirty="0">
                <a:latin typeface="+mj-lt"/>
              </a:rPr>
              <a:t> pH </a:t>
            </a:r>
            <a:r>
              <a:rPr lang="en-US" sz="1400" i="1" dirty="0" err="1">
                <a:latin typeface="+mj-lt"/>
              </a:rPr>
              <a:t>tối</a:t>
            </a:r>
            <a:r>
              <a:rPr lang="en-US" sz="1400" i="1" dirty="0">
                <a:latin typeface="+mj-lt"/>
              </a:rPr>
              <a:t> </a:t>
            </a:r>
            <a:r>
              <a:rPr lang="en-US" sz="1400" i="1" dirty="0" err="1">
                <a:latin typeface="+mj-lt"/>
              </a:rPr>
              <a:t>ưu</a:t>
            </a:r>
            <a:r>
              <a:rPr lang="en-US" sz="1400" i="1" dirty="0">
                <a:latin typeface="+mj-lt"/>
              </a:rPr>
              <a:t> </a:t>
            </a:r>
            <a:r>
              <a:rPr lang="en-US" sz="1400" i="1" dirty="0" err="1">
                <a:latin typeface="+mj-lt"/>
              </a:rPr>
              <a:t>đối</a:t>
            </a:r>
            <a:r>
              <a:rPr lang="en-US" sz="1400" i="1" dirty="0">
                <a:latin typeface="+mj-lt"/>
              </a:rPr>
              <a:t> </a:t>
            </a:r>
            <a:r>
              <a:rPr lang="en-US" sz="1400" i="1" dirty="0" err="1">
                <a:latin typeface="+mj-lt"/>
              </a:rPr>
              <a:t>với</a:t>
            </a:r>
            <a:r>
              <a:rPr lang="en-US" sz="1400" i="1" dirty="0">
                <a:latin typeface="+mj-lt"/>
              </a:rPr>
              <a:t> </a:t>
            </a:r>
            <a:r>
              <a:rPr lang="en-US" sz="1400" i="1" dirty="0" err="1">
                <a:latin typeface="+mj-lt"/>
              </a:rPr>
              <a:t>đời</a:t>
            </a:r>
            <a:r>
              <a:rPr lang="en-US" sz="1400" i="1" dirty="0">
                <a:latin typeface="+mj-lt"/>
              </a:rPr>
              <a:t> </a:t>
            </a:r>
            <a:r>
              <a:rPr lang="en-US" sz="1400" i="1" dirty="0" err="1">
                <a:latin typeface="+mj-lt"/>
              </a:rPr>
              <a:t>sống</a:t>
            </a:r>
            <a:r>
              <a:rPr lang="en-US" sz="1400" i="1" dirty="0">
                <a:latin typeface="+mj-lt"/>
              </a:rPr>
              <a:t> </a:t>
            </a:r>
            <a:r>
              <a:rPr lang="en-US" sz="1400" i="1" dirty="0" err="1">
                <a:latin typeface="+mj-lt"/>
              </a:rPr>
              <a:t>của</a:t>
            </a:r>
            <a:r>
              <a:rPr lang="en-US" sz="1400" i="1" dirty="0">
                <a:latin typeface="+mj-lt"/>
              </a:rPr>
              <a:t> </a:t>
            </a:r>
            <a:r>
              <a:rPr lang="en-US" sz="1400" i="1" dirty="0" err="1">
                <a:latin typeface="+mj-lt"/>
              </a:rPr>
              <a:t>người</a:t>
            </a:r>
            <a:r>
              <a:rPr lang="en-US" sz="1400" i="1" dirty="0">
                <a:latin typeface="+mj-lt"/>
              </a:rPr>
              <a:t>, </a:t>
            </a:r>
            <a:r>
              <a:rPr lang="en-US" sz="1400" i="1" dirty="0" err="1">
                <a:latin typeface="+mj-lt"/>
              </a:rPr>
              <a:t>động</a:t>
            </a:r>
            <a:r>
              <a:rPr lang="en-US" sz="1400" i="1" dirty="0">
                <a:latin typeface="+mj-lt"/>
              </a:rPr>
              <a:t> </a:t>
            </a:r>
            <a:r>
              <a:rPr lang="en-US" sz="1400" i="1" dirty="0" err="1">
                <a:latin typeface="+mj-lt"/>
              </a:rPr>
              <a:t>vật</a:t>
            </a:r>
            <a:r>
              <a:rPr lang="en-US" sz="1400" i="1" dirty="0">
                <a:latin typeface="+mj-lt"/>
              </a:rPr>
              <a:t> </a:t>
            </a:r>
            <a:r>
              <a:rPr lang="en-US" sz="1400" i="1" dirty="0" err="1">
                <a:latin typeface="+mj-lt"/>
              </a:rPr>
              <a:t>và</a:t>
            </a:r>
            <a:r>
              <a:rPr lang="en-US" sz="1400" i="1" dirty="0">
                <a:latin typeface="+mj-lt"/>
              </a:rPr>
              <a:t> </a:t>
            </a:r>
            <a:r>
              <a:rPr lang="en-US" sz="1400" i="1" dirty="0" err="1">
                <a:latin typeface="+mj-lt"/>
              </a:rPr>
              <a:t>thực</a:t>
            </a:r>
            <a:r>
              <a:rPr lang="en-US" sz="1400" i="1" dirty="0">
                <a:latin typeface="+mj-lt"/>
              </a:rPr>
              <a:t> </a:t>
            </a:r>
            <a:r>
              <a:rPr lang="en-US" sz="1400" i="1" dirty="0" err="1">
                <a:latin typeface="+mj-lt"/>
              </a:rPr>
              <a:t>vật</a:t>
            </a:r>
            <a:r>
              <a:rPr lang="en-US" sz="1400" i="1" dirty="0">
                <a:latin typeface="+mj-lt"/>
              </a:rPr>
              <a:t>.</a:t>
            </a:r>
            <a:endParaRPr lang="en-US" sz="1400" dirty="0">
              <a:latin typeface="+mj-lt"/>
            </a:endParaRPr>
          </a:p>
          <a:p>
            <a:pPr marL="0" indent="0">
              <a:buNone/>
            </a:pPr>
            <a:r>
              <a:rPr lang="vi-VN" sz="1400" i="1" dirty="0">
                <a:latin typeface="+mj-lt"/>
              </a:rPr>
              <a:t>- Ở một số khu vực, không khí bị ô nhiễm bởi các chất khí như SO</a:t>
            </a:r>
            <a:r>
              <a:rPr lang="vi-VN" sz="1400" i="1" baseline="-25000" dirty="0">
                <a:latin typeface="+mj-lt"/>
              </a:rPr>
              <a:t>2</a:t>
            </a:r>
            <a:r>
              <a:rPr lang="vi-VN" sz="1400" i="1" dirty="0">
                <a:latin typeface="+mj-lt"/>
              </a:rPr>
              <a:t>, NO</a:t>
            </a:r>
            <a:r>
              <a:rPr lang="vi-VN" sz="1400" i="1" baseline="-25000" dirty="0">
                <a:latin typeface="+mj-lt"/>
              </a:rPr>
              <a:t>2</a:t>
            </a:r>
            <a:r>
              <a:rPr lang="vi-VN" sz="1400" i="1" dirty="0">
                <a:latin typeface="+mj-lt"/>
              </a:rPr>
              <a:t>, … sinh ra trong sản xuất công nghiệp và đốt cháy nhiên liệu. Các khí này có thể hòa tan vào nước mưa và làm pH của nước mưa giảm đi. Khi pH của nước mưa nhỏ hơn 5,6 gọi là hiện tượng mưa acid.</a:t>
            </a:r>
            <a:endParaRPr lang="en-US" sz="1400" dirty="0">
              <a:latin typeface="+mj-lt"/>
            </a:endParaRPr>
          </a:p>
        </p:txBody>
      </p:sp>
    </p:spTree>
    <p:extLst>
      <p:ext uri="{BB962C8B-B14F-4D97-AF65-F5344CB8AC3E}">
        <p14:creationId xmlns:p14="http://schemas.microsoft.com/office/powerpoint/2010/main" val="246271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3.png"/>
          <p:cNvPicPr>
            <a:picLocks noGrp="1"/>
          </p:cNvPicPr>
          <p:nvPr>
            <p:ph idx="1"/>
          </p:nvPr>
        </p:nvPicPr>
        <p:blipFill>
          <a:blip r:embed="rId2"/>
          <a:srcRect/>
          <a:stretch>
            <a:fillRect/>
          </a:stretch>
        </p:blipFill>
        <p:spPr>
          <a:xfrm>
            <a:off x="539552" y="1196752"/>
            <a:ext cx="7920880" cy="1080120"/>
          </a:xfrm>
          <a:prstGeom prst="rect">
            <a:avLst/>
          </a:prstGeom>
        </p:spPr>
      </p:pic>
      <p:sp>
        <p:nvSpPr>
          <p:cNvPr id="5" name="TextBox 4"/>
          <p:cNvSpPr txBox="1"/>
          <p:nvPr/>
        </p:nvSpPr>
        <p:spPr>
          <a:xfrm>
            <a:off x="827584" y="2708920"/>
            <a:ext cx="7344816" cy="1200329"/>
          </a:xfrm>
          <a:prstGeom prst="rect">
            <a:avLst/>
          </a:prstGeom>
          <a:noFill/>
        </p:spPr>
        <p:txBody>
          <a:bodyPr wrap="square" rtlCol="0">
            <a:spAutoFit/>
          </a:bodyPr>
          <a:lstStyle/>
          <a:p>
            <a:r>
              <a:rPr lang="en-US" dirty="0">
                <a:latin typeface="Times New Roman" pitchFamily="18" charset="0"/>
                <a:cs typeface="Times New Roman" pitchFamily="18" charset="0"/>
              </a:rPr>
              <a:t>- pH = 7: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pH &gt; 7: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base.</a:t>
            </a:r>
          </a:p>
          <a:p>
            <a:r>
              <a:rPr lang="en-US" dirty="0">
                <a:latin typeface="Times New Roman" pitchFamily="18" charset="0"/>
                <a:cs typeface="Times New Roman" pitchFamily="18" charset="0"/>
              </a:rPr>
              <a:t>- pH &lt; 7: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acid.</a:t>
            </a:r>
          </a:p>
          <a:p>
            <a:endParaRPr lang="en-US" dirty="0"/>
          </a:p>
        </p:txBody>
      </p:sp>
    </p:spTree>
    <p:extLst>
      <p:ext uri="{BB962C8B-B14F-4D97-AF65-F5344CB8AC3E}">
        <p14:creationId xmlns:p14="http://schemas.microsoft.com/office/powerpoint/2010/main" val="3419262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51520" y="260648"/>
            <a:ext cx="8229600" cy="4525963"/>
          </a:xfrm>
        </p:spPr>
        <p:txBody>
          <a:bodyPr>
            <a:normAutofit/>
          </a:bodyPr>
          <a:lstStyle/>
          <a:p>
            <a:r>
              <a:rPr lang="en-US" sz="1400" dirty="0" err="1">
                <a:latin typeface="Times New Roman" pitchFamily="18" charset="0"/>
                <a:cs typeface="Times New Roman" pitchFamily="18" charset="0"/>
              </a:rPr>
              <a:t>Phiếu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2</a:t>
            </a:r>
          </a:p>
          <a:p>
            <a:r>
              <a:rPr lang="en-US" sz="1400" dirty="0" err="1">
                <a:latin typeface="Times New Roman" pitchFamily="18" charset="0"/>
                <a:cs typeface="Times New Roman" pitchFamily="18" charset="0"/>
              </a:rPr>
              <a:t>Xác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PH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các</a:t>
            </a:r>
            <a:r>
              <a:rPr lang="en-US" sz="1400" dirty="0">
                <a:latin typeface="Times New Roman" pitchFamily="18" charset="0"/>
                <a:cs typeface="Times New Roman" pitchFamily="18" charset="0"/>
              </a:rPr>
              <a:t> dung </a:t>
            </a:r>
            <a:r>
              <a:rPr lang="en-US" sz="1400" dirty="0" err="1">
                <a:latin typeface="Times New Roman" pitchFamily="18" charset="0"/>
                <a:cs typeface="Times New Roman" pitchFamily="18" charset="0"/>
              </a:rPr>
              <a:t>dịch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giấm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ăn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phòng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vôi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endParaRPr lang="en-US" sz="1400" dirty="0">
              <a:latin typeface="Times New Roman" pitchFamily="18" charset="0"/>
              <a:cs typeface="Times New Roman" pitchFamily="18" charset="0"/>
            </a:endParaRPr>
          </a:p>
          <a:p>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pH </a:t>
            </a:r>
            <a:r>
              <a:rPr lang="en-US" sz="1400" dirty="0" err="1">
                <a:latin typeface="Times New Roman" pitchFamily="18" charset="0"/>
                <a:cs typeface="Times New Roman" pitchFamily="18" charset="0"/>
              </a:rPr>
              <a:t>cho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điều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gì</a:t>
            </a:r>
            <a:r>
              <a:rPr lang="en-US" sz="1400" dirty="0">
                <a:latin typeface="Times New Roman" pitchFamily="18" charset="0"/>
                <a:cs typeface="Times New Roman" pitchFamily="18" charset="0"/>
              </a:rPr>
              <a:t>?</a:t>
            </a:r>
          </a:p>
          <a:p>
            <a:r>
              <a:rPr lang="en-US" sz="1400" dirty="0" err="1">
                <a:latin typeface="Times New Roman" pitchFamily="18" charset="0"/>
                <a:cs typeface="Times New Roman" pitchFamily="18" charset="0"/>
              </a:rPr>
              <a:t>Câu</a:t>
            </a:r>
            <a:r>
              <a:rPr lang="en-US" sz="1400" dirty="0">
                <a:latin typeface="Times New Roman" pitchFamily="18" charset="0"/>
                <a:cs typeface="Times New Roman" pitchFamily="18" charset="0"/>
              </a:rPr>
              <a:t> 2</a:t>
            </a:r>
          </a:p>
          <a:p>
            <a:r>
              <a:rPr lang="en-US" sz="1400" dirty="0" err="1">
                <a:latin typeface="Times New Roman" pitchFamily="18" charset="0"/>
                <a:cs typeface="Times New Roman" pitchFamily="18" charset="0"/>
              </a:rPr>
              <a:t>Xác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pH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một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loại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nước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ép</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Chanh</a:t>
            </a:r>
            <a:r>
              <a:rPr lang="en-US" sz="1400" dirty="0">
                <a:latin typeface="Times New Roman" pitchFamily="18" charset="0"/>
                <a:cs typeface="Times New Roman" pitchFamily="18" charset="0"/>
              </a:rPr>
              <a:t>, cam, </a:t>
            </a:r>
            <a:r>
              <a:rPr lang="en-US" sz="1400" dirty="0" err="1">
                <a:latin typeface="Times New Roman" pitchFamily="18" charset="0"/>
                <a:cs typeface="Times New Roman" pitchFamily="18" charset="0"/>
              </a:rPr>
              <a:t>táo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dưa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hấu</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ghi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lại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kết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quả</a:t>
            </a: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70EAAAF2-85A1-C422-1CAB-02F08BF30208}"/>
              </a:ext>
            </a:extLst>
          </p:cNvPr>
          <p:cNvSpPr txBox="1"/>
          <p:nvPr/>
        </p:nvSpPr>
        <p:spPr>
          <a:xfrm>
            <a:off x="245132" y="6093296"/>
            <a:ext cx="4572000" cy="646331"/>
          </a:xfrm>
          <a:prstGeom prst="rect">
            <a:avLst/>
          </a:prstGeom>
          <a:noFill/>
        </p:spPr>
        <p:txBody>
          <a:bodyPr wrap="square">
            <a:spAutoFit/>
          </a:bodyPr>
          <a:lstStyle/>
          <a:p>
            <a:r>
              <a:rPr lang="en-US"/>
              <a:t>Tài liệu được chia sẻ bởi Website VnTeach.Com</a:t>
            </a:r>
          </a:p>
          <a:p>
            <a:r>
              <a:rPr lang="en-US"/>
              <a:t>https://www.vnteach.com</a:t>
            </a:r>
          </a:p>
        </p:txBody>
      </p:sp>
    </p:spTree>
    <p:extLst>
      <p:ext uri="{BB962C8B-B14F-4D97-AF65-F5344CB8AC3E}">
        <p14:creationId xmlns:p14="http://schemas.microsoft.com/office/powerpoint/2010/main" val="519942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4525963"/>
          </a:xfrm>
        </p:spPr>
        <p:txBody>
          <a:bodyPr>
            <a:normAutofit fontScale="47500" lnSpcReduction="20000"/>
          </a:bodyPr>
          <a:lstStyle/>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Thang</a:t>
            </a:r>
            <a:r>
              <a:rPr lang="en-US" dirty="0">
                <a:latin typeface="Times New Roman" pitchFamily="18" charset="0"/>
                <a:cs typeface="Times New Roman" pitchFamily="18" charset="0"/>
              </a:rPr>
              <a:t> pH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trị</a:t>
            </a: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7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14.	            </a:t>
            </a:r>
            <a:r>
              <a:rPr lang="en-US" b="1" dirty="0">
                <a:latin typeface="Times New Roman" pitchFamily="18" charset="0"/>
                <a:cs typeface="Times New Roman" pitchFamily="18" charset="0"/>
              </a:rPr>
              <a:t>B.</a:t>
            </a:r>
            <a:r>
              <a:rPr lang="en-US" u="sng"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14.	     </a:t>
            </a: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3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14.	            </a:t>
            </a: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7.</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2. </a:t>
            </a:r>
            <a:r>
              <a:rPr lang="en-US" dirty="0">
                <a:latin typeface="Times New Roman" pitchFamily="18" charset="0"/>
                <a:cs typeface="Times New Roman" pitchFamily="18" charset="0"/>
              </a:rPr>
              <a:t>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3,0;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9,0.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X, Y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a:t>
            </a:r>
          </a:p>
          <a:p>
            <a:pPr marL="0" indent="0">
              <a:buNone/>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acid.	</a:t>
            </a:r>
          </a:p>
          <a:p>
            <a:pPr marL="0" indent="0">
              <a:buNone/>
            </a:pPr>
            <a:r>
              <a:rPr lang="en-US" b="1" dirty="0">
                <a:latin typeface="Times New Roman" pitchFamily="18" charset="0"/>
                <a:cs typeface="Times New Roman" pitchFamily="18" charset="0"/>
              </a:rPr>
              <a:t>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base.	</a:t>
            </a:r>
          </a:p>
          <a:p>
            <a:pPr marL="0" indent="0">
              <a:buNone/>
            </a:pP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acid, Y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base.	</a:t>
            </a:r>
          </a:p>
          <a:p>
            <a:pPr marL="0" indent="0">
              <a:buNone/>
            </a:pP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base, Y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acid.</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giấm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NaCl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&gt; 7 </a:t>
            </a:r>
            <a:r>
              <a:rPr lang="en-US" dirty="0" err="1">
                <a:latin typeface="Times New Roman" pitchFamily="18" charset="0"/>
                <a:cs typeface="Times New Roman" pitchFamily="18" charset="0"/>
              </a:rPr>
              <a:t>là</a:t>
            </a: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1.	                             </a:t>
            </a:r>
            <a:r>
              <a:rPr lang="en-US" b="1" dirty="0">
                <a:latin typeface="Times New Roman" pitchFamily="18" charset="0"/>
                <a:cs typeface="Times New Roman" pitchFamily="18" charset="0"/>
              </a:rPr>
              <a:t>B.</a:t>
            </a:r>
            <a:r>
              <a:rPr lang="en-US" dirty="0">
                <a:latin typeface="Times New Roman" pitchFamily="18" charset="0"/>
                <a:cs typeface="Times New Roman" pitchFamily="18" charset="0"/>
              </a:rPr>
              <a:t> 2. 	                        </a:t>
            </a: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 3. 	                                  </a:t>
            </a: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4.</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4.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3,0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5,0.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acid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hơn</a:t>
            </a:r>
            <a:r>
              <a:rPr lang="en-US" dirty="0">
                <a:latin typeface="Times New Roman" pitchFamily="18" charset="0"/>
                <a:cs typeface="Times New Roman" pitchFamily="18" charset="0"/>
              </a:rPr>
              <a:t>?</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5.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trị</a:t>
            </a:r>
            <a:r>
              <a:rPr lang="en-US" dirty="0">
                <a:latin typeface="Times New Roman" pitchFamily="18" charset="0"/>
                <a:cs typeface="Times New Roman" pitchFamily="18" charset="0"/>
              </a:rPr>
              <a:t> pH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máu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bọt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a. pH </a:t>
            </a:r>
            <a:r>
              <a:rPr lang="en-US" dirty="0" err="1">
                <a:latin typeface="Times New Roman" pitchFamily="18" charset="0"/>
                <a:cs typeface="Times New Roman" pitchFamily="18" charset="0"/>
              </a:rPr>
              <a:t>nhỏ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b. pH </a:t>
            </a:r>
            <a:r>
              <a:rPr lang="en-US" dirty="0" err="1">
                <a:latin typeface="Times New Roman" pitchFamily="18" charset="0"/>
                <a:cs typeface="Times New Roman" pitchFamily="18" charset="0"/>
              </a:rPr>
              <a:t>ổn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047703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5040560"/>
          </a:xfrm>
        </p:spPr>
        <p:txBody>
          <a:bodyPr>
            <a:normAutofit fontScale="47500" lnSpcReduction="20000"/>
          </a:bodyPr>
          <a:lstStyle/>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Thang</a:t>
            </a:r>
            <a:r>
              <a:rPr lang="en-US" dirty="0">
                <a:latin typeface="Times New Roman" pitchFamily="18" charset="0"/>
                <a:cs typeface="Times New Roman" pitchFamily="18" charset="0"/>
              </a:rPr>
              <a:t> pH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trị</a:t>
            </a: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7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14.	            </a:t>
            </a:r>
            <a:r>
              <a:rPr lang="en-US" b="1" i="1" dirty="0">
                <a:latin typeface="Times New Roman" pitchFamily="18" charset="0"/>
                <a:cs typeface="Times New Roman" pitchFamily="18" charset="0"/>
              </a:rPr>
              <a:t>B. </a:t>
            </a:r>
            <a:r>
              <a:rPr lang="en-US" b="1" i="1" dirty="0" err="1">
                <a:latin typeface="Times New Roman" pitchFamily="18" charset="0"/>
                <a:cs typeface="Times New Roman" pitchFamily="18" charset="0"/>
              </a:rPr>
              <a:t>Từ</a:t>
            </a:r>
            <a:r>
              <a:rPr lang="en-US" b="1" i="1" dirty="0">
                <a:latin typeface="Times New Roman" pitchFamily="18" charset="0"/>
                <a:cs typeface="Times New Roman" pitchFamily="18" charset="0"/>
              </a:rPr>
              <a:t> 1 </a:t>
            </a:r>
            <a:r>
              <a:rPr lang="en-US" b="1" i="1" dirty="0" err="1">
                <a:latin typeface="Times New Roman" pitchFamily="18" charset="0"/>
                <a:cs typeface="Times New Roman" pitchFamily="18" charset="0"/>
              </a:rPr>
              <a:t>đến</a:t>
            </a:r>
            <a:r>
              <a:rPr lang="en-US" b="1" i="1" dirty="0">
                <a:latin typeface="Times New Roman" pitchFamily="18" charset="0"/>
                <a:cs typeface="Times New Roman" pitchFamily="18" charset="0"/>
              </a:rPr>
              <a:t> 14.</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3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14.	            </a:t>
            </a: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7.</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2. </a:t>
            </a:r>
            <a:r>
              <a:rPr lang="en-US" dirty="0">
                <a:latin typeface="Times New Roman" pitchFamily="18" charset="0"/>
                <a:cs typeface="Times New Roman" pitchFamily="18" charset="0"/>
              </a:rPr>
              <a:t>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3,0;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9,0.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X, Y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a:t>
            </a:r>
          </a:p>
          <a:p>
            <a:pPr marL="0" indent="0">
              <a:buNone/>
            </a:pPr>
            <a:r>
              <a:rPr lang="en-US" b="1" dirty="0">
                <a:latin typeface="Times New Roman" pitchFamily="18" charset="0"/>
                <a:cs typeface="Times New Roman" pitchFamily="18" charset="0"/>
              </a:rPr>
              <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acid.	</a:t>
            </a:r>
          </a:p>
          <a:p>
            <a:pPr marL="0" indent="0">
              <a:buNone/>
            </a:pPr>
            <a:r>
              <a:rPr lang="en-US" b="1" dirty="0">
                <a:latin typeface="Times New Roman" pitchFamily="18" charset="0"/>
                <a:cs typeface="Times New Roman" pitchFamily="18" charset="0"/>
              </a:rPr>
              <a:t>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Y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base.	</a:t>
            </a:r>
          </a:p>
          <a:p>
            <a:pPr marL="0" indent="0">
              <a:buNone/>
            </a:pPr>
            <a:r>
              <a:rPr lang="en-US" b="1" i="1" dirty="0">
                <a:latin typeface="Times New Roman" pitchFamily="18" charset="0"/>
                <a:cs typeface="Times New Roman" pitchFamily="18" charset="0"/>
              </a:rPr>
              <a:t>C. X </a:t>
            </a:r>
            <a:r>
              <a:rPr lang="en-US" b="1" i="1" dirty="0" err="1">
                <a:latin typeface="Times New Roman" pitchFamily="18" charset="0"/>
                <a:cs typeface="Times New Roman" pitchFamily="18" charset="0"/>
              </a:rPr>
              <a:t>là</a:t>
            </a:r>
            <a:r>
              <a:rPr lang="en-US" b="1" i="1" dirty="0">
                <a:latin typeface="Times New Roman" pitchFamily="18" charset="0"/>
                <a:cs typeface="Times New Roman" pitchFamily="18" charset="0"/>
              </a:rPr>
              <a:t> dung </a:t>
            </a:r>
            <a:r>
              <a:rPr lang="en-US" b="1" i="1" dirty="0" err="1">
                <a:latin typeface="Times New Roman" pitchFamily="18" charset="0"/>
                <a:cs typeface="Times New Roman" pitchFamily="18" charset="0"/>
              </a:rPr>
              <a:t>dịch</a:t>
            </a:r>
            <a:r>
              <a:rPr lang="en-US" b="1" i="1" dirty="0">
                <a:latin typeface="Times New Roman" pitchFamily="18" charset="0"/>
                <a:cs typeface="Times New Roman" pitchFamily="18" charset="0"/>
              </a:rPr>
              <a:t> acid, Y </a:t>
            </a:r>
            <a:r>
              <a:rPr lang="en-US" b="1" i="1" dirty="0" err="1">
                <a:latin typeface="Times New Roman" pitchFamily="18" charset="0"/>
                <a:cs typeface="Times New Roman" pitchFamily="18" charset="0"/>
              </a:rPr>
              <a:t>là</a:t>
            </a:r>
            <a:r>
              <a:rPr lang="en-US" b="1" i="1" dirty="0">
                <a:latin typeface="Times New Roman" pitchFamily="18" charset="0"/>
                <a:cs typeface="Times New Roman" pitchFamily="18" charset="0"/>
              </a:rPr>
              <a:t> dung </a:t>
            </a:r>
            <a:r>
              <a:rPr lang="en-US" b="1" i="1" dirty="0" err="1">
                <a:latin typeface="Times New Roman" pitchFamily="18" charset="0"/>
                <a:cs typeface="Times New Roman" pitchFamily="18" charset="0"/>
              </a:rPr>
              <a:t>dịch</a:t>
            </a:r>
            <a:r>
              <a:rPr lang="en-US" b="1" i="1" dirty="0">
                <a:latin typeface="Times New Roman" pitchFamily="18" charset="0"/>
                <a:cs typeface="Times New Roman" pitchFamily="18" charset="0"/>
              </a:rPr>
              <a:t> base.	</a:t>
            </a: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X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base, Y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acid.</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giấm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NaCl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&gt; 7 </a:t>
            </a:r>
            <a:r>
              <a:rPr lang="en-US" dirty="0" err="1">
                <a:latin typeface="Times New Roman" pitchFamily="18" charset="0"/>
                <a:cs typeface="Times New Roman" pitchFamily="18" charset="0"/>
              </a:rPr>
              <a:t>là</a:t>
            </a:r>
            <a:endParaRPr lang="en-US" dirty="0">
              <a:latin typeface="Times New Roman" pitchFamily="18" charset="0"/>
              <a:cs typeface="Times New Roman" pitchFamily="18" charset="0"/>
            </a:endParaRPr>
          </a:p>
          <a:p>
            <a:pPr marL="0" indent="0">
              <a:buNone/>
            </a:pPr>
            <a:r>
              <a:rPr lang="en-US" b="1" i="1" dirty="0">
                <a:latin typeface="Times New Roman" pitchFamily="18" charset="0"/>
                <a:cs typeface="Times New Roman" pitchFamily="18" charset="0"/>
              </a:rPr>
              <a:t>A. 1.</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B.</a:t>
            </a:r>
            <a:r>
              <a:rPr lang="en-US" dirty="0">
                <a:latin typeface="Times New Roman" pitchFamily="18" charset="0"/>
                <a:cs typeface="Times New Roman" pitchFamily="18" charset="0"/>
              </a:rPr>
              <a:t> 2. 	                        </a:t>
            </a:r>
            <a:r>
              <a:rPr lang="en-US" b="1" dirty="0">
                <a:latin typeface="Times New Roman" pitchFamily="18" charset="0"/>
                <a:cs typeface="Times New Roman" pitchFamily="18" charset="0"/>
              </a:rPr>
              <a:t>C.</a:t>
            </a:r>
            <a:r>
              <a:rPr lang="en-US" dirty="0">
                <a:latin typeface="Times New Roman" pitchFamily="18" charset="0"/>
                <a:cs typeface="Times New Roman" pitchFamily="18" charset="0"/>
              </a:rPr>
              <a:t> 3. 	                                  </a:t>
            </a: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4.</a:t>
            </a: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4.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3,0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pH = 5,0.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acid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hơn</a:t>
            </a:r>
            <a:r>
              <a:rPr lang="en-US" dirty="0">
                <a:latin typeface="Times New Roman" pitchFamily="18" charset="0"/>
                <a:cs typeface="Times New Roman" pitchFamily="18" charset="0"/>
              </a:rPr>
              <a:t>?</a:t>
            </a:r>
          </a:p>
          <a:p>
            <a:pPr marL="0" indent="0">
              <a:buNone/>
            </a:pPr>
            <a:r>
              <a:rPr lang="en-US" b="1" i="1" dirty="0" err="1">
                <a:latin typeface="Times New Roman" pitchFamily="18" charset="0"/>
                <a:cs typeface="Times New Roman" pitchFamily="18" charset="0"/>
              </a:rPr>
              <a:t>Nước</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ép</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táo</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có</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độ</a:t>
            </a:r>
            <a:r>
              <a:rPr lang="en-US" b="1" i="1" dirty="0">
                <a:latin typeface="Times New Roman" pitchFamily="18" charset="0"/>
                <a:cs typeface="Times New Roman" pitchFamily="18" charset="0"/>
              </a:rPr>
              <a:t> acid </a:t>
            </a:r>
            <a:r>
              <a:rPr lang="en-US" b="1" i="1" dirty="0" err="1">
                <a:latin typeface="Times New Roman" pitchFamily="18" charset="0"/>
                <a:cs typeface="Times New Roman" pitchFamily="18" charset="0"/>
              </a:rPr>
              <a:t>lớn</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hơn</a:t>
            </a:r>
            <a:r>
              <a:rPr lang="en-US" b="1"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5.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trị</a:t>
            </a:r>
            <a:r>
              <a:rPr lang="en-US" dirty="0">
                <a:latin typeface="Times New Roman" pitchFamily="18" charset="0"/>
                <a:cs typeface="Times New Roman" pitchFamily="18" charset="0"/>
              </a:rPr>
              <a:t> pH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máu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bọt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a. pH </a:t>
            </a:r>
            <a:r>
              <a:rPr lang="en-US" dirty="0" err="1">
                <a:latin typeface="Times New Roman" pitchFamily="18" charset="0"/>
                <a:cs typeface="Times New Roman" pitchFamily="18" charset="0"/>
              </a:rPr>
              <a:t>nhỏ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b. pH </a:t>
            </a:r>
            <a:r>
              <a:rPr lang="en-US" dirty="0" err="1">
                <a:latin typeface="Times New Roman" pitchFamily="18" charset="0"/>
                <a:cs typeface="Times New Roman" pitchFamily="18" charset="0"/>
              </a:rPr>
              <a:t>ổn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a:t>
            </a:r>
          </a:p>
          <a:p>
            <a:pPr marL="0" indent="0">
              <a:buNone/>
            </a:pPr>
            <a:r>
              <a:rPr lang="vi-VN" b="1" i="1" dirty="0">
                <a:latin typeface="Times New Roman" pitchFamily="18" charset="0"/>
                <a:cs typeface="Times New Roman" pitchFamily="18" charset="0"/>
              </a:rPr>
              <a:t>pH của dịch vị dạ dày nhỏ nhất, pH của máu ổn định nhất</a:t>
            </a:r>
            <a:r>
              <a:rPr lang="en-US" b="1"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140889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439"/>
            <a:ext cx="8229600" cy="5224761"/>
          </a:xfrm>
        </p:spPr>
        <p:txBody>
          <a:bodyPr>
            <a:normAutofit/>
          </a:bodyPr>
          <a:lstStyle/>
          <a:p>
            <a:pPr marL="0" indent="0">
              <a:buNone/>
            </a:pPr>
            <a:r>
              <a:rPr lang="en-US" sz="1500" dirty="0" err="1">
                <a:latin typeface="Times New Roman" pitchFamily="18" charset="0"/>
                <a:cs typeface="Times New Roman" pitchFamily="18" charset="0"/>
              </a:rPr>
              <a:t>Tìm</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hiểu</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sự</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đổi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màu</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của</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nước</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bắp</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cải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tím</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khi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tác</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dụng</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với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các</a:t>
            </a:r>
            <a:r>
              <a:rPr lang="en-US" sz="1500" dirty="0">
                <a:latin typeface="Times New Roman" pitchFamily="18" charset="0"/>
                <a:cs typeface="Times New Roman" pitchFamily="18" charset="0"/>
              </a:rPr>
              <a:t> dung </a:t>
            </a:r>
            <a:r>
              <a:rPr lang="en-US" sz="1500" dirty="0" err="1">
                <a:latin typeface="Times New Roman" pitchFamily="18" charset="0"/>
                <a:cs typeface="Times New Roman" pitchFamily="18" charset="0"/>
              </a:rPr>
              <a:t>dịch</a:t>
            </a:r>
            <a:r>
              <a:rPr lang="en-US" sz="1500" dirty="0">
                <a:latin typeface="Times New Roman" pitchFamily="18" charset="0"/>
                <a:cs typeface="Times New Roman" pitchFamily="18" charset="0"/>
              </a:rPr>
              <a:t> acid </a:t>
            </a:r>
            <a:r>
              <a:rPr lang="en-US" sz="1500" dirty="0" err="1">
                <a:latin typeface="Times New Roman" pitchFamily="18" charset="0"/>
                <a:cs typeface="Times New Roman" pitchFamily="18" charset="0"/>
              </a:rPr>
              <a:t>và</a:t>
            </a:r>
            <a:r>
              <a:rPr lang="en-US" sz="1500" dirty="0">
                <a:latin typeface="Times New Roman" pitchFamily="18" charset="0"/>
                <a:cs typeface="Times New Roman" pitchFamily="18" charset="0"/>
              </a:rPr>
              <a:t> base</a:t>
            </a:r>
          </a:p>
          <a:p>
            <a:pPr marL="0" indent="0">
              <a:buNone/>
            </a:pPr>
            <a:r>
              <a:rPr lang="en-US" sz="1500" dirty="0" err="1">
                <a:solidFill>
                  <a:srgbClr val="000000"/>
                </a:solidFill>
                <a:latin typeface="Times New Roman" pitchFamily="18" charset="0"/>
                <a:cs typeface="Times New Roman" pitchFamily="18" charset="0"/>
                <a:hlinkClick r:id="rId2"/>
              </a:rPr>
              <a:t>Xay</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bắp</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cải</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tím</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với</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lọc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bã</a:t>
            </a:r>
            <a:r>
              <a:rPr lang="en-US" sz="1500" dirty="0">
                <a:solidFill>
                  <a:srgbClr val="000000"/>
                </a:solidFill>
                <a:latin typeface="Times New Roman" pitchFamily="18" charset="0"/>
                <a:cs typeface="Times New Roman" pitchFamily="18" charset="0"/>
                <a:hlinkClick r:id="rId2"/>
              </a:rPr>
              <a:t> qua </a:t>
            </a:r>
            <a:r>
              <a:rPr lang="en-US" sz="1500" dirty="0" err="1">
                <a:solidFill>
                  <a:srgbClr val="000000"/>
                </a:solidFill>
                <a:latin typeface="Times New Roman" pitchFamily="18" charset="0"/>
                <a:cs typeface="Times New Roman" pitchFamily="18" charset="0"/>
                <a:hlinkClick r:id="rId2"/>
              </a:rPr>
              <a:t>rây</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để</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giữ</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lại</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lọc</a:t>
            </a:r>
            <a:r>
              <a:rPr lang="en-US" sz="1500" dirty="0">
                <a:solidFill>
                  <a:srgbClr val="000000"/>
                </a:solidFill>
                <a:latin typeface="Times New Roman" pitchFamily="18" charset="0"/>
                <a:cs typeface="Times New Roman" pitchFamily="18" charset="0"/>
                <a:hlinkClick r:id="rId2"/>
              </a:rPr>
              <a:t>. Cho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lọc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thu</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được</a:t>
            </a:r>
            <a:r>
              <a:rPr lang="en-US" sz="1500" dirty="0">
                <a:solidFill>
                  <a:srgbClr val="000000"/>
                </a:solidFill>
                <a:latin typeface="Times New Roman" pitchFamily="18" charset="0"/>
                <a:cs typeface="Times New Roman" pitchFamily="18" charset="0"/>
                <a:hlinkClick r:id="rId2"/>
              </a:rPr>
              <a:t> ở </a:t>
            </a:r>
            <a:r>
              <a:rPr lang="en-US" sz="1500" dirty="0" err="1">
                <a:solidFill>
                  <a:srgbClr val="000000"/>
                </a:solidFill>
                <a:latin typeface="Times New Roman" pitchFamily="18" charset="0"/>
                <a:cs typeface="Times New Roman" pitchFamily="18" charset="0"/>
                <a:hlinkClick r:id="rId2"/>
              </a:rPr>
              <a:t>trên</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vào</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bốn</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thuỷ</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tinh</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không</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màu</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có</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đánh</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số</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từ</a:t>
            </a:r>
            <a:r>
              <a:rPr lang="en-US" sz="1500" dirty="0">
                <a:solidFill>
                  <a:srgbClr val="000000"/>
                </a:solidFill>
                <a:latin typeface="Times New Roman" pitchFamily="18" charset="0"/>
                <a:cs typeface="Times New Roman" pitchFamily="18" charset="0"/>
                <a:hlinkClick r:id="rId2"/>
              </a:rPr>
              <a:t> 1 </a:t>
            </a:r>
            <a:r>
              <a:rPr lang="en-US" sz="1500" dirty="0" err="1">
                <a:solidFill>
                  <a:srgbClr val="000000"/>
                </a:solidFill>
                <a:latin typeface="Times New Roman" pitchFamily="18" charset="0"/>
                <a:cs typeface="Times New Roman" pitchFamily="18" charset="0"/>
                <a:hlinkClick r:id="rId2"/>
              </a:rPr>
              <a:t>đến</a:t>
            </a:r>
            <a:r>
              <a:rPr lang="en-US" sz="1500" dirty="0">
                <a:solidFill>
                  <a:srgbClr val="000000"/>
                </a:solidFill>
                <a:latin typeface="Times New Roman" pitchFamily="18" charset="0"/>
                <a:cs typeface="Times New Roman" pitchFamily="18" charset="0"/>
                <a:hlinkClick r:id="rId2"/>
              </a:rPr>
              <a:t> 4, </a:t>
            </a:r>
            <a:r>
              <a:rPr lang="en-US" sz="1500" dirty="0" err="1">
                <a:solidFill>
                  <a:srgbClr val="000000"/>
                </a:solidFill>
                <a:latin typeface="Times New Roman" pitchFamily="18" charset="0"/>
                <a:cs typeface="Times New Roman" pitchFamily="18" charset="0"/>
                <a:hlinkClick r:id="rId2"/>
              </a:rPr>
              <a:t>sau</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đó</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thêm</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vào</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các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 1: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vắt</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từ</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quả</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chanh</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 2: dung </a:t>
            </a:r>
            <a:r>
              <a:rPr lang="en-US" sz="1500" dirty="0" err="1">
                <a:solidFill>
                  <a:srgbClr val="000000"/>
                </a:solidFill>
                <a:latin typeface="Times New Roman" pitchFamily="18" charset="0"/>
                <a:cs typeface="Times New Roman" pitchFamily="18" charset="0"/>
                <a:hlinkClick r:id="rId2"/>
              </a:rPr>
              <a:t>dịch</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rửa</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bát</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chén</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 3: </a:t>
            </a:r>
            <a:r>
              <a:rPr lang="en-US" sz="1500" dirty="0" err="1">
                <a:solidFill>
                  <a:srgbClr val="000000"/>
                </a:solidFill>
                <a:latin typeface="Times New Roman" pitchFamily="18" charset="0"/>
                <a:cs typeface="Times New Roman" pitchFamily="18" charset="0"/>
                <a:hlinkClick r:id="rId2"/>
              </a:rPr>
              <a:t>nước</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xà</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phòng</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Cốc</a:t>
            </a:r>
            <a:r>
              <a:rPr lang="en-US" sz="1500" dirty="0">
                <a:solidFill>
                  <a:srgbClr val="000000"/>
                </a:solidFill>
                <a:latin typeface="Times New Roman" pitchFamily="18" charset="0"/>
                <a:cs typeface="Times New Roman" pitchFamily="18" charset="0"/>
                <a:hlinkClick r:id="rId2"/>
              </a:rPr>
              <a:t> 4: </a:t>
            </a:r>
            <a:r>
              <a:rPr lang="en-US" sz="1500" dirty="0" err="1">
                <a:solidFill>
                  <a:srgbClr val="000000"/>
                </a:solidFill>
                <a:latin typeface="Times New Roman" pitchFamily="18" charset="0"/>
                <a:cs typeface="Times New Roman" pitchFamily="18" charset="0"/>
                <a:hlinkClick r:id="rId2"/>
              </a:rPr>
              <a:t>giấm</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ăn</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r>
              <a:rPr lang="en-US" sz="1500" dirty="0" err="1">
                <a:solidFill>
                  <a:srgbClr val="000000"/>
                </a:solidFill>
                <a:latin typeface="Times New Roman" pitchFamily="18" charset="0"/>
                <a:cs typeface="Times New Roman" pitchFamily="18" charset="0"/>
                <a:hlinkClick r:id="rId2"/>
              </a:rPr>
              <a:t>Quan</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sát</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hiện</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tượng</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xảy</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ra</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và</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nhận</a:t>
            </a:r>
            <a:r>
              <a:rPr lang="en-US" sz="1500" dirty="0">
                <a:solidFill>
                  <a:srgbClr val="000000"/>
                </a:solidFill>
                <a:latin typeface="Times New Roman" pitchFamily="18" charset="0"/>
                <a:cs typeface="Times New Roman" pitchFamily="18" charset="0"/>
                <a:hlinkClick r:id="rId2"/>
              </a:rPr>
              <a:t> </a:t>
            </a:r>
            <a:r>
              <a:rPr lang="en-US" sz="1500" dirty="0" err="1">
                <a:solidFill>
                  <a:srgbClr val="000000"/>
                </a:solidFill>
                <a:latin typeface="Times New Roman" pitchFamily="18" charset="0"/>
                <a:cs typeface="Times New Roman" pitchFamily="18" charset="0"/>
                <a:hlinkClick r:id="rId2"/>
              </a:rPr>
              <a:t>xét</a:t>
            </a:r>
            <a:r>
              <a:rPr lang="en-US" sz="1500" dirty="0">
                <a:solidFill>
                  <a:srgbClr val="000000"/>
                </a:solidFill>
                <a:latin typeface="Times New Roman" pitchFamily="18" charset="0"/>
                <a:cs typeface="Times New Roman" pitchFamily="18" charset="0"/>
                <a:hlinkClick r:id="rId2"/>
              </a:rPr>
              <a:t>.</a:t>
            </a:r>
            <a:endParaRPr lang="en-US" sz="1500" dirty="0">
              <a:solidFill>
                <a:srgbClr val="000000"/>
              </a:solidFill>
              <a:latin typeface="Times New Roman" pitchFamily="18" charset="0"/>
              <a:cs typeface="Times New Roman" pitchFamily="18" charset="0"/>
            </a:endParaRPr>
          </a:p>
          <a:p>
            <a:pPr marL="0" indent="0">
              <a:buNone/>
            </a:pPr>
            <a:endParaRPr lang="en-US" dirty="0">
              <a:solidFill>
                <a:srgbClr val="000000"/>
              </a:solidFill>
            </a:endParaRPr>
          </a:p>
        </p:txBody>
      </p:sp>
    </p:spTree>
    <p:extLst>
      <p:ext uri="{BB962C8B-B14F-4D97-AF65-F5344CB8AC3E}">
        <p14:creationId xmlns:p14="http://schemas.microsoft.com/office/powerpoint/2010/main" val="2651991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1392</Words>
  <Application>Microsoft Office PowerPoint</Application>
  <PresentationFormat>On-screen Show (4:3)</PresentationFormat>
  <Paragraphs>78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2021-09-08T04:31:50Z</dcterms:created>
  <dcterms:modified xsi:type="dcterms:W3CDTF">2024-01-08T01:39:46Z</dcterms:modified>
</cp:coreProperties>
</file>