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6"/>
  </p:notesMasterIdLst>
  <p:handoutMasterIdLst>
    <p:handoutMasterId r:id="rId30"/>
  </p:handoutMasterIdLst>
  <p:sldIdLst>
    <p:sldId id="329" r:id="rId5"/>
    <p:sldId id="292" r:id="rId7"/>
    <p:sldId id="306" r:id="rId8"/>
    <p:sldId id="31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6" r:id="rId23"/>
    <p:sldId id="347" r:id="rId24"/>
    <p:sldId id="311" r:id="rId25"/>
    <p:sldId id="343" r:id="rId26"/>
    <p:sldId id="344" r:id="rId27"/>
    <p:sldId id="345" r:id="rId28"/>
    <p:sldId id="352" r:id="rId29"/>
  </p:sldIdLst>
  <p:sldSz cx="12192000" cy="6858000"/>
  <p:notesSz cx="9309100" cy="705358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 Black" panose="020B0A040201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FF66"/>
    <a:srgbClr val="CCFFCC"/>
    <a:srgbClr val="66FFCC"/>
    <a:srgbClr val="FFFF99"/>
    <a:srgbClr val="3399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397"/>
    <p:restoredTop sz="95444"/>
  </p:normalViewPr>
  <p:slideViewPr>
    <p:cSldViewPr snapToObjects="1" showGuides="1">
      <p:cViewPr varScale="1">
        <p:scale>
          <a:sx n="66" d="100"/>
          <a:sy n="66" d="100"/>
        </p:scale>
        <p:origin x="1596" y="54"/>
      </p:cViewPr>
      <p:guideLst>
        <p:guide orient="horz" pos="2304"/>
        <p:guide pos="3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5242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675" y="0"/>
            <a:ext cx="4033838" cy="35242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E642AD-1CA5-4054-A3E9-46B2566B2F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99250"/>
            <a:ext cx="4033838" cy="35242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675" y="6699250"/>
            <a:ext cx="4033838" cy="352425"/>
          </a:xfrm>
          <a:prstGeom prst="rect">
            <a:avLst/>
          </a:prstGeom>
        </p:spPr>
        <p:txBody>
          <a:bodyPr vert="horz" wrap="square" lIns="93497" tIns="46749" rIns="93497" bIns="46749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FB8980-FBC4-42F7-AE50-170D28FB81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3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2" y="0"/>
            <a:ext cx="4033943" cy="3539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38476" y="881698"/>
            <a:ext cx="4232148" cy="238058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94535"/>
            <a:ext cx="7447280" cy="277734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99677"/>
            <a:ext cx="4033943" cy="353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2" y="6699677"/>
            <a:ext cx="4033943" cy="3539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Rectangle 7"/>
          <p:cNvSpPr txBox="1">
            <a:spLocks noGrp="1"/>
          </p:cNvSpPr>
          <p:nvPr>
            <p:ph type="sldNum" sz="quarter"/>
          </p:nvPr>
        </p:nvSpPr>
        <p:spPr>
          <a:xfrm>
            <a:off x="5273675" y="6699250"/>
            <a:ext cx="4033838" cy="35242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sz="1200" dirty="0"/>
            </a:fld>
            <a:endParaRPr lang="en-US" sz="1200" dirty="0"/>
          </a:p>
        </p:txBody>
      </p:sp>
      <p:sp>
        <p:nvSpPr>
          <p:cNvPr id="58371" name="Rectangle 2"/>
          <p:cNvSpPr>
            <a:spLocks noRo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>
                <a:latin typeface="Arial Black" panose="020B0A04020102020204" pitchFamily="34" charset="0"/>
              </a:rPr>
            </a:fld>
            <a:endParaRPr lang="en-US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8300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320800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521884" y="0"/>
            <a:ext cx="30691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454151" y="5500688"/>
            <a:ext cx="184151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540000" y="4495800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3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10352617" y="1174750"/>
            <a:ext cx="3048000" cy="381000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4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9436100" y="4181475"/>
            <a:ext cx="4876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767417" y="4929188"/>
            <a:ext cx="812800" cy="5175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58EDD68-1F9F-4B09-9E28-203B2DF18FAB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F039925-C3E5-48FC-8EC8-1345A4C285F3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8300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320800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521884" y="0"/>
            <a:ext cx="30691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454151" y="5500688"/>
            <a:ext cx="184151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506133" y="4479925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Straight Connector 31"/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10350500" y="1169988"/>
            <a:ext cx="3048000" cy="381000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solidFill>
                  <a:srgbClr val="FFF39D"/>
                </a:solidFill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39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9436100" y="4178300"/>
            <a:ext cx="4876800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solidFill>
                  <a:srgbClr val="FFF39D"/>
                </a:solidFill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39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786467" y="4929188"/>
            <a:ext cx="812800" cy="5175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2AF571-3F99-4EAE-8E5D-3669844BF163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3"/>
          <p:cNvSpPr>
            <a:spLocks noGrp="1"/>
          </p:cNvSpPr>
          <p:nvPr>
            <p:ph type="dt" sz="half" idx="1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C6F7C4D-66D8-4352-9A06-52714A6E1838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1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5A8AF90-94AF-49F8-AF72-A470BCA0D9BA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34B648-1929-4F4E-8EE7-285273E4154B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384510D-D301-427D-A2F4-6460BDF5C43D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4" name="Straight Connector 17"/>
          <p:cNvSpPr/>
          <p:nvPr/>
        </p:nvSpPr>
        <p:spPr>
          <a:xfrm>
            <a:off x="8257117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Straight Connector 18"/>
          <p:cNvSpPr/>
          <p:nvPr/>
        </p:nvSpPr>
        <p:spPr>
          <a:xfrm>
            <a:off x="119888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Straight Connector 20"/>
          <p:cNvSpPr/>
          <p:nvPr/>
        </p:nvSpPr>
        <p:spPr>
          <a:xfrm>
            <a:off x="118872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Oval 20"/>
          <p:cNvSpPr/>
          <p:nvPr/>
        </p:nvSpPr>
        <p:spPr>
          <a:xfrm>
            <a:off x="10875433" y="5715000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495800" y="3200400"/>
            <a:ext cx="841248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4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5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30439F-9476-433A-9943-8E25F6F04365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6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875433" y="5715000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traight Connector 17"/>
          <p:cNvSpPr/>
          <p:nvPr/>
        </p:nvSpPr>
        <p:spPr>
          <a:xfrm>
            <a:off x="119888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" name="Rectangle 17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Straight Connector 19"/>
          <p:cNvSpPr/>
          <p:nvPr/>
        </p:nvSpPr>
        <p:spPr>
          <a:xfrm>
            <a:off x="118872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72" name="Straight Connector 23"/>
          <p:cNvSpPr/>
          <p:nvPr/>
        </p:nvSpPr>
        <p:spPr>
          <a:xfrm>
            <a:off x="8257117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466844" y="3200400"/>
            <a:ext cx="841248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4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E6D87F-B048-4C80-BCFE-5A0A9DC9BBFD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6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rtlCol="0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A720B7-4681-4A78-A19E-74FB318C94E1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235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9FFC35-CE17-43E7-9099-9603572AC040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>
                <a:latin typeface="Arial Black" panose="020B0A04020102020204" pitchFamily="34" charset="0"/>
              </a:rPr>
            </a:fld>
            <a:endParaRPr lang="en-US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118725" y="1081881"/>
            <a:ext cx="2681817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rgbClr val="575F6D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319684" y="3736975"/>
            <a:ext cx="42672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rgbClr val="575F6D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75F6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6" name="Straight Connector 8"/>
          <p:cNvSpPr/>
          <p:nvPr/>
        </p:nvSpPr>
        <p:spPr>
          <a:xfrm>
            <a:off x="119888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8" name="Straight Connector 10"/>
          <p:cNvSpPr/>
          <p:nvPr/>
        </p:nvSpPr>
        <p:spPr>
          <a:xfrm>
            <a:off x="118872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10875433" y="5715000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400" b="1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20D835-D2BF-4ECE-A86F-CBAD920DC596}" type="slidenum"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anose="02040604050505020304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880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182880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666424-08C6-4EAA-B05C-E28404EB59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wmf"/><Relationship Id="rId1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wmf"/><Relationship Id="rId1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1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933450" y="1998980"/>
            <a:ext cx="10865485" cy="1076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sz="3200" b="1" i="1" u="sng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3200" b="1" i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i="1" u="sng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sz="3200" b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3200" b="1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/>
          <p:nvPr/>
        </p:nvGrpSpPr>
        <p:grpSpPr>
          <a:xfrm>
            <a:off x="3352800" y="3686175"/>
            <a:ext cx="3790950" cy="1123950"/>
            <a:chOff x="480" y="3456"/>
            <a:chExt cx="2388" cy="708"/>
          </a:xfrm>
        </p:grpSpPr>
        <p:sp>
          <p:nvSpPr>
            <p:cNvPr id="36872" name="Text Box 49"/>
            <p:cNvSpPr txBox="1"/>
            <p:nvPr/>
          </p:nvSpPr>
          <p:spPr>
            <a:xfrm>
              <a:off x="480" y="3618"/>
              <a:ext cx="129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>
                <a:buFont typeface="Wingdings" panose="05000000000000000000" pitchFamily="2" charset="2"/>
              </a:pPr>
              <a:r>
                <a:rPr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3200" b="1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sz="32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sz="3200" b="1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sz="32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sz="3200" b="1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6873" name="Object 50"/>
            <p:cNvGraphicFramePr>
              <a:graphicFrameLocks noChangeAspect="1"/>
            </p:cNvGraphicFramePr>
            <p:nvPr/>
          </p:nvGraphicFramePr>
          <p:xfrm>
            <a:off x="2160" y="3456"/>
            <a:ext cx="708" cy="7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0" name="" r:id="rId2" imgW="419100" imgH="419100" progId="Equation.3">
                    <p:embed/>
                  </p:oleObj>
                </mc:Choice>
                <mc:Fallback>
                  <p:oleObj name="" r:id="rId2" imgW="419100" imgH="419100" progId="Equation.3">
                    <p:embed/>
                    <p:pic>
                      <p:nvPicPr>
                        <p:cNvPr id="0" name="Picture 3079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160" y="3456"/>
                          <a:ext cx="708" cy="70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TextBox 7"/>
          <p:cNvSpPr txBox="1"/>
          <p:nvPr/>
        </p:nvSpPr>
        <p:spPr>
          <a:xfrm>
            <a:off x="2133600" y="5162550"/>
            <a:ext cx="7820025" cy="15684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J )</a:t>
            </a:r>
            <a:endParaRPr sz="3200">
              <a:solidFill>
                <a:srgbClr val="1F0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charset="0"/>
              </a:rPr>
              <a:t>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(V)</a:t>
            </a:r>
            <a:endParaRPr sz="3200">
              <a:solidFill>
                <a:srgbClr val="1F0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Q: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sz="3200">
                <a:solidFill>
                  <a:srgbClr val="1F0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C )</a:t>
            </a:r>
            <a:endParaRPr sz="3200">
              <a:solidFill>
                <a:srgbClr val="1F0C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9" name="Rectangle 9"/>
          <p:cNvSpPr/>
          <p:nvPr/>
        </p:nvSpPr>
        <p:spPr>
          <a:xfrm>
            <a:off x="4267200" y="1123633"/>
            <a:ext cx="4432935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>
              <a:spcBef>
                <a:spcPct val="50000"/>
              </a:spcBef>
            </a:pPr>
            <a:r>
              <a:rPr sz="4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sz="4000" b="1" i="1" u="sng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69" grpId="1"/>
      <p:bldP spid="66567" grpId="0" animBg="1"/>
      <p:bldP spid="66567" grpId="1" animBg="1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Freeform 472"/>
          <p:cNvSpPr/>
          <p:nvPr/>
        </p:nvSpPr>
        <p:spPr>
          <a:xfrm>
            <a:off x="7239000" y="5753100"/>
            <a:ext cx="1771650" cy="495300"/>
          </a:xfrm>
          <a:custGeom>
            <a:avLst/>
            <a:gdLst>
              <a:gd name="txL" fmla="*/ 0 w 1008"/>
              <a:gd name="txT" fmla="*/ 0 h 264"/>
              <a:gd name="txR" fmla="*/ 1008 w 1008"/>
              <a:gd name="txB" fmla="*/ 264 h 26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1008" h="264">
                <a:moveTo>
                  <a:pt x="1008" y="24"/>
                </a:moveTo>
                <a:cubicBezTo>
                  <a:pt x="956" y="12"/>
                  <a:pt x="904" y="0"/>
                  <a:pt x="816" y="24"/>
                </a:cubicBezTo>
                <a:cubicBezTo>
                  <a:pt x="728" y="48"/>
                  <a:pt x="616" y="128"/>
                  <a:pt x="480" y="168"/>
                </a:cubicBezTo>
                <a:cubicBezTo>
                  <a:pt x="344" y="208"/>
                  <a:pt x="172" y="236"/>
                  <a:pt x="0" y="264"/>
                </a:cubicBezTo>
              </a:path>
            </a:pathLst>
          </a:custGeom>
          <a:noFill/>
          <a:ln w="9525" cap="flat" cmpd="sng">
            <a:solidFill>
              <a:srgbClr val="E00A3D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2645" name="Rectangle 485"/>
          <p:cNvSpPr/>
          <p:nvPr/>
        </p:nvSpPr>
        <p:spPr>
          <a:xfrm>
            <a:off x="9753600" y="5715000"/>
            <a:ext cx="228600" cy="228600"/>
          </a:xfrm>
          <a:prstGeom prst="rect">
            <a:avLst/>
          </a:prstGeom>
          <a:solidFill>
            <a:srgbClr val="E00A3D"/>
          </a:solidFill>
          <a:ln w="9525" cap="flat" cmpd="sng">
            <a:solidFill>
              <a:srgbClr val="E00A3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solidFill>
                <a:srgbClr val="E00A3D"/>
              </a:solidFill>
              <a:latin typeface="Arial Black" panose="020B0A04020102020204" pitchFamily="34" charset="0"/>
            </a:endParaRPr>
          </a:p>
        </p:txBody>
      </p:sp>
      <p:sp>
        <p:nvSpPr>
          <p:cNvPr id="46084" name="Freeform 478"/>
          <p:cNvSpPr/>
          <p:nvPr/>
        </p:nvSpPr>
        <p:spPr>
          <a:xfrm>
            <a:off x="7239000" y="1285875"/>
            <a:ext cx="1047750" cy="195263"/>
          </a:xfrm>
          <a:custGeom>
            <a:avLst/>
            <a:gdLst>
              <a:gd name="txL" fmla="*/ 0 w 528"/>
              <a:gd name="txT" fmla="*/ 0 h 104"/>
              <a:gd name="txR" fmla="*/ 528 w 528"/>
              <a:gd name="txB" fmla="*/ 104 h 104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528" h="104">
                <a:moveTo>
                  <a:pt x="0" y="104"/>
                </a:moveTo>
                <a:cubicBezTo>
                  <a:pt x="100" y="60"/>
                  <a:pt x="200" y="16"/>
                  <a:pt x="288" y="8"/>
                </a:cubicBezTo>
                <a:cubicBezTo>
                  <a:pt x="376" y="0"/>
                  <a:pt x="488" y="48"/>
                  <a:pt x="528" y="56"/>
                </a:cubicBezTo>
              </a:path>
            </a:pathLst>
          </a:custGeom>
          <a:noFill/>
          <a:ln w="9525" cap="flat" cmpd="sng">
            <a:solidFill>
              <a:srgbClr val="E00A3D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6085" name="Oval 4"/>
          <p:cNvSpPr/>
          <p:nvPr/>
        </p:nvSpPr>
        <p:spPr>
          <a:xfrm>
            <a:off x="2286000" y="342900"/>
            <a:ext cx="4419600" cy="4648200"/>
          </a:xfrm>
          <a:prstGeom prst="ellipse">
            <a:avLst/>
          </a:prstGeom>
          <a:solidFill>
            <a:schemeClr val="hlink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086" name="AutoShape 5"/>
          <p:cNvSpPr/>
          <p:nvPr/>
        </p:nvSpPr>
        <p:spPr>
          <a:xfrm>
            <a:off x="3314700" y="1104900"/>
            <a:ext cx="2476500" cy="2667000"/>
          </a:xfrm>
          <a:prstGeom prst="flowChartAlternateProcess">
            <a:avLst/>
          </a:prstGeom>
          <a:solidFill>
            <a:srgbClr val="FFFFFF"/>
          </a:solidFill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92256" name="Rectangle 96"/>
          <p:cNvSpPr>
            <a:spLocks noChangeArrowheads="1"/>
          </p:cNvSpPr>
          <p:nvPr/>
        </p:nvSpPr>
        <p:spPr bwMode="auto">
          <a:xfrm>
            <a:off x="3505200" y="1714500"/>
            <a:ext cx="1981200" cy="304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6088" name="Rectangle 97"/>
          <p:cNvSpPr/>
          <p:nvPr/>
        </p:nvSpPr>
        <p:spPr>
          <a:xfrm>
            <a:off x="3505200" y="1714500"/>
            <a:ext cx="381000" cy="304800"/>
          </a:xfrm>
          <a:prstGeom prst="rect">
            <a:avLst/>
          </a:prstGeom>
          <a:solidFill>
            <a:srgbClr val="0000FF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089" name="Rectangle 98"/>
          <p:cNvSpPr/>
          <p:nvPr/>
        </p:nvSpPr>
        <p:spPr>
          <a:xfrm>
            <a:off x="4267200" y="1714500"/>
            <a:ext cx="381000" cy="304800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  <a:tileRect/>
          </a:gra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090" name="Rectangle 99"/>
          <p:cNvSpPr/>
          <p:nvPr/>
        </p:nvSpPr>
        <p:spPr>
          <a:xfrm>
            <a:off x="5105400" y="1714500"/>
            <a:ext cx="381000" cy="304800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  <a:tileRect/>
          </a:gra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92260" name="Rectangle 100"/>
          <p:cNvSpPr/>
          <p:nvPr/>
        </p:nvSpPr>
        <p:spPr>
          <a:xfrm>
            <a:off x="5124450" y="2349500"/>
            <a:ext cx="314325" cy="2289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092" name="Line 105"/>
          <p:cNvSpPr/>
          <p:nvPr/>
        </p:nvSpPr>
        <p:spPr>
          <a:xfrm>
            <a:off x="5105400" y="3771900"/>
            <a:ext cx="381000" cy="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2267" name="Rectangle 107"/>
          <p:cNvSpPr/>
          <p:nvPr/>
        </p:nvSpPr>
        <p:spPr>
          <a:xfrm flipV="1">
            <a:off x="4724400" y="18145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094" name="Rectangle 109"/>
          <p:cNvSpPr/>
          <p:nvPr/>
        </p:nvSpPr>
        <p:spPr>
          <a:xfrm>
            <a:off x="3895725" y="2357438"/>
            <a:ext cx="314325" cy="2289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095" name="Line 111"/>
          <p:cNvSpPr/>
          <p:nvPr/>
        </p:nvSpPr>
        <p:spPr>
          <a:xfrm>
            <a:off x="3530600" y="2019300"/>
            <a:ext cx="19050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096" name="Oval 118"/>
          <p:cNvSpPr/>
          <p:nvPr/>
        </p:nvSpPr>
        <p:spPr>
          <a:xfrm>
            <a:off x="3581400" y="4152900"/>
            <a:ext cx="1905000" cy="838200"/>
          </a:xfrm>
          <a:prstGeom prst="ellipse">
            <a:avLst/>
          </a:prstGeom>
          <a:solidFill>
            <a:schemeClr val="hlink"/>
          </a:solidFill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097" name="Rectangle 119"/>
          <p:cNvSpPr/>
          <p:nvPr/>
        </p:nvSpPr>
        <p:spPr>
          <a:xfrm>
            <a:off x="3733800" y="3803650"/>
            <a:ext cx="1752600" cy="685800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 useBgFill="1">
        <p:nvSpPr>
          <p:cNvPr id="46098" name="Freeform 124"/>
          <p:cNvSpPr/>
          <p:nvPr/>
        </p:nvSpPr>
        <p:spPr>
          <a:xfrm>
            <a:off x="3775075" y="4838700"/>
            <a:ext cx="1635125" cy="806450"/>
          </a:xfrm>
          <a:custGeom>
            <a:avLst/>
            <a:gdLst>
              <a:gd name="txL" fmla="*/ 0 w 1030"/>
              <a:gd name="txT" fmla="*/ 0 h 508"/>
              <a:gd name="txR" fmla="*/ 1030 w 1030"/>
              <a:gd name="txB" fmla="*/ 508 h 508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030" h="508">
                <a:moveTo>
                  <a:pt x="50" y="40"/>
                </a:moveTo>
                <a:cubicBezTo>
                  <a:pt x="87" y="45"/>
                  <a:pt x="119" y="56"/>
                  <a:pt x="154" y="68"/>
                </a:cubicBezTo>
                <a:cubicBezTo>
                  <a:pt x="168" y="73"/>
                  <a:pt x="187" y="83"/>
                  <a:pt x="202" y="84"/>
                </a:cubicBezTo>
                <a:cubicBezTo>
                  <a:pt x="229" y="85"/>
                  <a:pt x="255" y="87"/>
                  <a:pt x="282" y="88"/>
                </a:cubicBezTo>
                <a:cubicBezTo>
                  <a:pt x="358" y="103"/>
                  <a:pt x="432" y="105"/>
                  <a:pt x="510" y="108"/>
                </a:cubicBezTo>
                <a:cubicBezTo>
                  <a:pt x="575" y="106"/>
                  <a:pt x="631" y="103"/>
                  <a:pt x="694" y="96"/>
                </a:cubicBezTo>
                <a:cubicBezTo>
                  <a:pt x="723" y="86"/>
                  <a:pt x="746" y="83"/>
                  <a:pt x="778" y="80"/>
                </a:cubicBezTo>
                <a:cubicBezTo>
                  <a:pt x="804" y="73"/>
                  <a:pt x="832" y="71"/>
                  <a:pt x="858" y="64"/>
                </a:cubicBezTo>
                <a:cubicBezTo>
                  <a:pt x="892" y="55"/>
                  <a:pt x="921" y="39"/>
                  <a:pt x="954" y="28"/>
                </a:cubicBezTo>
                <a:cubicBezTo>
                  <a:pt x="970" y="23"/>
                  <a:pt x="986" y="13"/>
                  <a:pt x="1002" y="8"/>
                </a:cubicBezTo>
                <a:cubicBezTo>
                  <a:pt x="1010" y="5"/>
                  <a:pt x="1026" y="0"/>
                  <a:pt x="1026" y="0"/>
                </a:cubicBezTo>
                <a:cubicBezTo>
                  <a:pt x="1025" y="164"/>
                  <a:pt x="1030" y="328"/>
                  <a:pt x="1022" y="492"/>
                </a:cubicBezTo>
                <a:cubicBezTo>
                  <a:pt x="1022" y="496"/>
                  <a:pt x="1008" y="495"/>
                  <a:pt x="950" y="500"/>
                </a:cubicBezTo>
                <a:cubicBezTo>
                  <a:pt x="919" y="503"/>
                  <a:pt x="858" y="508"/>
                  <a:pt x="858" y="508"/>
                </a:cubicBezTo>
                <a:cubicBezTo>
                  <a:pt x="660" y="498"/>
                  <a:pt x="464" y="488"/>
                  <a:pt x="266" y="484"/>
                </a:cubicBezTo>
                <a:cubicBezTo>
                  <a:pt x="204" y="478"/>
                  <a:pt x="152" y="471"/>
                  <a:pt x="90" y="468"/>
                </a:cubicBezTo>
                <a:cubicBezTo>
                  <a:pt x="77" y="464"/>
                  <a:pt x="63" y="460"/>
                  <a:pt x="50" y="456"/>
                </a:cubicBezTo>
                <a:cubicBezTo>
                  <a:pt x="0" y="380"/>
                  <a:pt x="68" y="151"/>
                  <a:pt x="50" y="40"/>
                </a:cubicBezTo>
                <a:close/>
              </a:path>
            </a:pathLst>
          </a:custGeom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6099" name="Freeform 125"/>
          <p:cNvSpPr/>
          <p:nvPr/>
        </p:nvSpPr>
        <p:spPr>
          <a:xfrm>
            <a:off x="4800600" y="4800600"/>
            <a:ext cx="609600" cy="190500"/>
          </a:xfrm>
          <a:custGeom>
            <a:avLst/>
            <a:gdLst>
              <a:gd name="txL" fmla="*/ 0 w 264"/>
              <a:gd name="txT" fmla="*/ 0 h 96"/>
              <a:gd name="txR" fmla="*/ 264 w 264"/>
              <a:gd name="txB" fmla="*/ 96 h 96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264" h="96">
                <a:moveTo>
                  <a:pt x="0" y="96"/>
                </a:moveTo>
                <a:cubicBezTo>
                  <a:pt x="79" y="70"/>
                  <a:pt x="170" y="63"/>
                  <a:pt x="240" y="16"/>
                </a:cubicBezTo>
                <a:cubicBezTo>
                  <a:pt x="245" y="1"/>
                  <a:pt x="249" y="0"/>
                  <a:pt x="264" y="0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6100" name="Freeform 126"/>
          <p:cNvSpPr/>
          <p:nvPr/>
        </p:nvSpPr>
        <p:spPr>
          <a:xfrm>
            <a:off x="3841750" y="4883150"/>
            <a:ext cx="958850" cy="120650"/>
          </a:xfrm>
          <a:custGeom>
            <a:avLst/>
            <a:gdLst>
              <a:gd name="txL" fmla="*/ 0 w 604"/>
              <a:gd name="txT" fmla="*/ 0 h 76"/>
              <a:gd name="txR" fmla="*/ 604 w 604"/>
              <a:gd name="txB" fmla="*/ 76 h 76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604" h="76">
                <a:moveTo>
                  <a:pt x="0" y="0"/>
                </a:moveTo>
                <a:cubicBezTo>
                  <a:pt x="44" y="15"/>
                  <a:pt x="87" y="34"/>
                  <a:pt x="132" y="44"/>
                </a:cubicBezTo>
                <a:cubicBezTo>
                  <a:pt x="189" y="57"/>
                  <a:pt x="248" y="62"/>
                  <a:pt x="304" y="76"/>
                </a:cubicBezTo>
                <a:cubicBezTo>
                  <a:pt x="405" y="74"/>
                  <a:pt x="503" y="68"/>
                  <a:pt x="604" y="68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6101" name="Line 128"/>
          <p:cNvSpPr/>
          <p:nvPr/>
        </p:nvSpPr>
        <p:spPr>
          <a:xfrm>
            <a:off x="3733800" y="1104900"/>
            <a:ext cx="1752600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102" name="Rectangle 131"/>
          <p:cNvSpPr/>
          <p:nvPr/>
        </p:nvSpPr>
        <p:spPr>
          <a:xfrm>
            <a:off x="3886200" y="698500"/>
            <a:ext cx="1600200" cy="381000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103" name="Freeform 132"/>
          <p:cNvSpPr/>
          <p:nvPr/>
        </p:nvSpPr>
        <p:spPr>
          <a:xfrm>
            <a:off x="3544888" y="304800"/>
            <a:ext cx="2273300" cy="820738"/>
          </a:xfrm>
          <a:custGeom>
            <a:avLst/>
            <a:gdLst>
              <a:gd name="txL" fmla="*/ 0 w 1432"/>
              <a:gd name="txT" fmla="*/ 0 h 464"/>
              <a:gd name="txR" fmla="*/ 1432 w 1432"/>
              <a:gd name="txB" fmla="*/ 464 h 464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432" h="464">
                <a:moveTo>
                  <a:pt x="136" y="112"/>
                </a:moveTo>
                <a:cubicBezTo>
                  <a:pt x="152" y="56"/>
                  <a:pt x="224" y="80"/>
                  <a:pt x="280" y="64"/>
                </a:cubicBezTo>
                <a:cubicBezTo>
                  <a:pt x="336" y="48"/>
                  <a:pt x="408" y="24"/>
                  <a:pt x="472" y="16"/>
                </a:cubicBezTo>
                <a:cubicBezTo>
                  <a:pt x="536" y="8"/>
                  <a:pt x="560" y="0"/>
                  <a:pt x="664" y="16"/>
                </a:cubicBezTo>
                <a:cubicBezTo>
                  <a:pt x="768" y="32"/>
                  <a:pt x="984" y="64"/>
                  <a:pt x="1096" y="112"/>
                </a:cubicBezTo>
                <a:cubicBezTo>
                  <a:pt x="1208" y="160"/>
                  <a:pt x="1312" y="248"/>
                  <a:pt x="1336" y="304"/>
                </a:cubicBezTo>
                <a:cubicBezTo>
                  <a:pt x="1360" y="360"/>
                  <a:pt x="1432" y="432"/>
                  <a:pt x="1240" y="448"/>
                </a:cubicBezTo>
                <a:cubicBezTo>
                  <a:pt x="1048" y="464"/>
                  <a:pt x="368" y="456"/>
                  <a:pt x="184" y="400"/>
                </a:cubicBezTo>
                <a:cubicBezTo>
                  <a:pt x="0" y="344"/>
                  <a:pt x="120" y="168"/>
                  <a:pt x="136" y="112"/>
                </a:cubicBezTo>
                <a:close/>
              </a:path>
            </a:pathLst>
          </a:custGeom>
          <a:solidFill>
            <a:schemeClr val="hlink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 useBgFill="1">
        <p:nvSpPr>
          <p:cNvPr id="46104" name="Freeform 133"/>
          <p:cNvSpPr/>
          <p:nvPr/>
        </p:nvSpPr>
        <p:spPr>
          <a:xfrm>
            <a:off x="3673475" y="215900"/>
            <a:ext cx="1958975" cy="412750"/>
          </a:xfrm>
          <a:custGeom>
            <a:avLst/>
            <a:gdLst>
              <a:gd name="txL" fmla="*/ 0 w 1234"/>
              <a:gd name="txT" fmla="*/ 0 h 260"/>
              <a:gd name="txR" fmla="*/ 1234 w 1234"/>
              <a:gd name="txB" fmla="*/ 260 h 260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234" h="260">
                <a:moveTo>
                  <a:pt x="38" y="24"/>
                </a:moveTo>
                <a:cubicBezTo>
                  <a:pt x="23" y="68"/>
                  <a:pt x="0" y="143"/>
                  <a:pt x="50" y="160"/>
                </a:cubicBezTo>
                <a:cubicBezTo>
                  <a:pt x="113" y="149"/>
                  <a:pt x="170" y="119"/>
                  <a:pt x="234" y="112"/>
                </a:cubicBezTo>
                <a:cubicBezTo>
                  <a:pt x="266" y="101"/>
                  <a:pt x="305" y="99"/>
                  <a:pt x="338" y="96"/>
                </a:cubicBezTo>
                <a:cubicBezTo>
                  <a:pt x="370" y="85"/>
                  <a:pt x="404" y="77"/>
                  <a:pt x="438" y="72"/>
                </a:cubicBezTo>
                <a:cubicBezTo>
                  <a:pt x="504" y="78"/>
                  <a:pt x="571" y="74"/>
                  <a:pt x="638" y="76"/>
                </a:cubicBezTo>
                <a:cubicBezTo>
                  <a:pt x="660" y="83"/>
                  <a:pt x="679" y="88"/>
                  <a:pt x="702" y="92"/>
                </a:cubicBezTo>
                <a:cubicBezTo>
                  <a:pt x="746" y="87"/>
                  <a:pt x="786" y="104"/>
                  <a:pt x="830" y="108"/>
                </a:cubicBezTo>
                <a:cubicBezTo>
                  <a:pt x="875" y="123"/>
                  <a:pt x="921" y="137"/>
                  <a:pt x="966" y="152"/>
                </a:cubicBezTo>
                <a:cubicBezTo>
                  <a:pt x="975" y="155"/>
                  <a:pt x="981" y="165"/>
                  <a:pt x="990" y="168"/>
                </a:cubicBezTo>
                <a:cubicBezTo>
                  <a:pt x="1021" y="178"/>
                  <a:pt x="1043" y="198"/>
                  <a:pt x="1074" y="208"/>
                </a:cubicBezTo>
                <a:cubicBezTo>
                  <a:pt x="1103" y="218"/>
                  <a:pt x="1130" y="236"/>
                  <a:pt x="1158" y="248"/>
                </a:cubicBezTo>
                <a:cubicBezTo>
                  <a:pt x="1166" y="251"/>
                  <a:pt x="1174" y="253"/>
                  <a:pt x="1182" y="256"/>
                </a:cubicBezTo>
                <a:cubicBezTo>
                  <a:pt x="1186" y="257"/>
                  <a:pt x="1194" y="260"/>
                  <a:pt x="1194" y="260"/>
                </a:cubicBezTo>
                <a:cubicBezTo>
                  <a:pt x="1222" y="251"/>
                  <a:pt x="1225" y="206"/>
                  <a:pt x="1230" y="180"/>
                </a:cubicBezTo>
                <a:cubicBezTo>
                  <a:pt x="1231" y="157"/>
                  <a:pt x="1234" y="135"/>
                  <a:pt x="1234" y="112"/>
                </a:cubicBezTo>
                <a:cubicBezTo>
                  <a:pt x="1234" y="11"/>
                  <a:pt x="1234" y="33"/>
                  <a:pt x="1134" y="28"/>
                </a:cubicBezTo>
                <a:cubicBezTo>
                  <a:pt x="1097" y="19"/>
                  <a:pt x="1077" y="15"/>
                  <a:pt x="1038" y="12"/>
                </a:cubicBezTo>
                <a:cubicBezTo>
                  <a:pt x="1017" y="5"/>
                  <a:pt x="995" y="7"/>
                  <a:pt x="974" y="0"/>
                </a:cubicBezTo>
                <a:cubicBezTo>
                  <a:pt x="775" y="2"/>
                  <a:pt x="631" y="5"/>
                  <a:pt x="450" y="20"/>
                </a:cubicBezTo>
                <a:cubicBezTo>
                  <a:pt x="354" y="44"/>
                  <a:pt x="245" y="24"/>
                  <a:pt x="146" y="20"/>
                </a:cubicBezTo>
                <a:cubicBezTo>
                  <a:pt x="110" y="16"/>
                  <a:pt x="95" y="12"/>
                  <a:pt x="58" y="16"/>
                </a:cubicBezTo>
                <a:cubicBezTo>
                  <a:pt x="26" y="20"/>
                  <a:pt x="22" y="16"/>
                  <a:pt x="38" y="24"/>
                </a:cubicBezTo>
                <a:close/>
              </a:path>
            </a:pathLst>
          </a:custGeom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6105" name="Freeform 135"/>
          <p:cNvSpPr/>
          <p:nvPr/>
        </p:nvSpPr>
        <p:spPr>
          <a:xfrm>
            <a:off x="3733800" y="319088"/>
            <a:ext cx="1828800" cy="317500"/>
          </a:xfrm>
          <a:custGeom>
            <a:avLst/>
            <a:gdLst>
              <a:gd name="txL" fmla="*/ 0 w 1152"/>
              <a:gd name="txT" fmla="*/ 0 h 200"/>
              <a:gd name="txR" fmla="*/ 1152 w 1152"/>
              <a:gd name="txB" fmla="*/ 200 h 200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1152" h="200">
                <a:moveTo>
                  <a:pt x="0" y="104"/>
                </a:moveTo>
                <a:cubicBezTo>
                  <a:pt x="40" y="88"/>
                  <a:pt x="80" y="72"/>
                  <a:pt x="144" y="56"/>
                </a:cubicBezTo>
                <a:cubicBezTo>
                  <a:pt x="208" y="40"/>
                  <a:pt x="304" y="16"/>
                  <a:pt x="384" y="8"/>
                </a:cubicBezTo>
                <a:cubicBezTo>
                  <a:pt x="464" y="0"/>
                  <a:pt x="544" y="0"/>
                  <a:pt x="624" y="8"/>
                </a:cubicBezTo>
                <a:cubicBezTo>
                  <a:pt x="704" y="16"/>
                  <a:pt x="776" y="24"/>
                  <a:pt x="864" y="56"/>
                </a:cubicBezTo>
                <a:cubicBezTo>
                  <a:pt x="952" y="88"/>
                  <a:pt x="1104" y="176"/>
                  <a:pt x="1152" y="200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6106" name="Rectangle 292"/>
          <p:cNvSpPr/>
          <p:nvPr/>
        </p:nvSpPr>
        <p:spPr>
          <a:xfrm flipV="1">
            <a:off x="4714875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53" name="Rectangle 293"/>
          <p:cNvSpPr/>
          <p:nvPr/>
        </p:nvSpPr>
        <p:spPr>
          <a:xfrm rot="-10800000" flipV="1">
            <a:off x="4714875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54" name="Rectangle 294"/>
          <p:cNvSpPr/>
          <p:nvPr/>
        </p:nvSpPr>
        <p:spPr>
          <a:xfrm rot="-10800000" flipV="1">
            <a:off x="4724400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55" name="Rectangle 295"/>
          <p:cNvSpPr/>
          <p:nvPr/>
        </p:nvSpPr>
        <p:spPr>
          <a:xfrm rot="-10800000" flipV="1">
            <a:off x="4714875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56" name="Rectangle 296"/>
          <p:cNvSpPr/>
          <p:nvPr/>
        </p:nvSpPr>
        <p:spPr>
          <a:xfrm rot="-10800000" flipV="1">
            <a:off x="4724400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57" name="Rectangle 297"/>
          <p:cNvSpPr/>
          <p:nvPr/>
        </p:nvSpPr>
        <p:spPr>
          <a:xfrm rot="-10800000" flipV="1">
            <a:off x="4724400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58" name="Rectangle 298"/>
          <p:cNvSpPr/>
          <p:nvPr/>
        </p:nvSpPr>
        <p:spPr>
          <a:xfrm rot="-10800000" flipV="1">
            <a:off x="4724400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59" name="Rectangle 299"/>
          <p:cNvSpPr/>
          <p:nvPr/>
        </p:nvSpPr>
        <p:spPr>
          <a:xfrm rot="-10800000" flipV="1">
            <a:off x="4724400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60" name="Rectangle 300"/>
          <p:cNvSpPr/>
          <p:nvPr/>
        </p:nvSpPr>
        <p:spPr>
          <a:xfrm rot="-10800000" flipV="1">
            <a:off x="4714875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61" name="Rectangle 301"/>
          <p:cNvSpPr/>
          <p:nvPr/>
        </p:nvSpPr>
        <p:spPr>
          <a:xfrm rot="-10800000" flipV="1">
            <a:off x="4724400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62" name="Rectangle 302"/>
          <p:cNvSpPr/>
          <p:nvPr/>
        </p:nvSpPr>
        <p:spPr>
          <a:xfrm rot="-10800000" flipV="1">
            <a:off x="4724400" y="20812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117" name="Rectangle 303"/>
          <p:cNvSpPr/>
          <p:nvPr/>
        </p:nvSpPr>
        <p:spPr>
          <a:xfrm flipV="1">
            <a:off x="4708525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64" name="Rectangle 304"/>
          <p:cNvSpPr/>
          <p:nvPr/>
        </p:nvSpPr>
        <p:spPr>
          <a:xfrm rot="-10800000" flipV="1">
            <a:off x="4708525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65" name="Rectangle 305"/>
          <p:cNvSpPr/>
          <p:nvPr/>
        </p:nvSpPr>
        <p:spPr>
          <a:xfrm rot="-10800000" flipV="1">
            <a:off x="4718050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66" name="Rectangle 306"/>
          <p:cNvSpPr/>
          <p:nvPr/>
        </p:nvSpPr>
        <p:spPr>
          <a:xfrm rot="-10800000" flipV="1">
            <a:off x="4708525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67" name="Rectangle 307"/>
          <p:cNvSpPr/>
          <p:nvPr/>
        </p:nvSpPr>
        <p:spPr>
          <a:xfrm rot="-10800000" flipV="1">
            <a:off x="4718050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68" name="Rectangle 308"/>
          <p:cNvSpPr/>
          <p:nvPr/>
        </p:nvSpPr>
        <p:spPr>
          <a:xfrm rot="-10800000" flipV="1">
            <a:off x="4718050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69" name="Rectangle 309"/>
          <p:cNvSpPr/>
          <p:nvPr/>
        </p:nvSpPr>
        <p:spPr>
          <a:xfrm rot="-10800000" flipV="1">
            <a:off x="4718050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70" name="Rectangle 310"/>
          <p:cNvSpPr/>
          <p:nvPr/>
        </p:nvSpPr>
        <p:spPr>
          <a:xfrm rot="-10800000" flipV="1">
            <a:off x="4718050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71" name="Rectangle 311"/>
          <p:cNvSpPr/>
          <p:nvPr/>
        </p:nvSpPr>
        <p:spPr>
          <a:xfrm rot="-10800000" flipV="1">
            <a:off x="4708525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72" name="Rectangle 312"/>
          <p:cNvSpPr/>
          <p:nvPr/>
        </p:nvSpPr>
        <p:spPr>
          <a:xfrm rot="-10800000" flipV="1">
            <a:off x="4718050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73" name="Rectangle 313"/>
          <p:cNvSpPr/>
          <p:nvPr/>
        </p:nvSpPr>
        <p:spPr>
          <a:xfrm rot="-10800000" flipV="1">
            <a:off x="4718050" y="2085975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128" name="Rectangle 314"/>
          <p:cNvSpPr/>
          <p:nvPr/>
        </p:nvSpPr>
        <p:spPr>
          <a:xfrm flipV="1">
            <a:off x="471170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75" name="Rectangle 315"/>
          <p:cNvSpPr/>
          <p:nvPr/>
        </p:nvSpPr>
        <p:spPr>
          <a:xfrm rot="-10800000" flipV="1">
            <a:off x="471170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76" name="Rectangle 316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77" name="Rectangle 317"/>
          <p:cNvSpPr/>
          <p:nvPr/>
        </p:nvSpPr>
        <p:spPr>
          <a:xfrm rot="-10800000" flipV="1">
            <a:off x="471170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78" name="Rectangle 318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79" name="Rectangle 319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80" name="Rectangle 320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81" name="Rectangle 321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82" name="Rectangle 322"/>
          <p:cNvSpPr/>
          <p:nvPr/>
        </p:nvSpPr>
        <p:spPr>
          <a:xfrm rot="-10800000" flipV="1">
            <a:off x="471170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83" name="Rectangle 323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84" name="Rectangle 324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139" name="Rectangle 325"/>
          <p:cNvSpPr/>
          <p:nvPr/>
        </p:nvSpPr>
        <p:spPr>
          <a:xfrm flipV="1">
            <a:off x="470535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86" name="Rectangle 326"/>
          <p:cNvSpPr/>
          <p:nvPr/>
        </p:nvSpPr>
        <p:spPr>
          <a:xfrm rot="-10800000" flipV="1">
            <a:off x="470535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87" name="Rectangle 327"/>
          <p:cNvSpPr/>
          <p:nvPr/>
        </p:nvSpPr>
        <p:spPr>
          <a:xfrm rot="-10800000" flipV="1">
            <a:off x="471487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88" name="Rectangle 328"/>
          <p:cNvSpPr/>
          <p:nvPr/>
        </p:nvSpPr>
        <p:spPr>
          <a:xfrm rot="-10800000" flipV="1">
            <a:off x="470535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89" name="Rectangle 329"/>
          <p:cNvSpPr/>
          <p:nvPr/>
        </p:nvSpPr>
        <p:spPr>
          <a:xfrm rot="-10800000" flipV="1">
            <a:off x="471487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90" name="Rectangle 330"/>
          <p:cNvSpPr/>
          <p:nvPr/>
        </p:nvSpPr>
        <p:spPr>
          <a:xfrm rot="-10800000" flipV="1">
            <a:off x="471487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91" name="Rectangle 331"/>
          <p:cNvSpPr/>
          <p:nvPr/>
        </p:nvSpPr>
        <p:spPr>
          <a:xfrm rot="-10800000" flipV="1">
            <a:off x="471487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92" name="Rectangle 332"/>
          <p:cNvSpPr/>
          <p:nvPr/>
        </p:nvSpPr>
        <p:spPr>
          <a:xfrm rot="-10800000" flipV="1">
            <a:off x="471487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93" name="Rectangle 333"/>
          <p:cNvSpPr/>
          <p:nvPr/>
        </p:nvSpPr>
        <p:spPr>
          <a:xfrm rot="-10800000" flipV="1">
            <a:off x="470535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94" name="Rectangle 334"/>
          <p:cNvSpPr/>
          <p:nvPr/>
        </p:nvSpPr>
        <p:spPr>
          <a:xfrm rot="-10800000" flipV="1">
            <a:off x="471487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95" name="Rectangle 335"/>
          <p:cNvSpPr/>
          <p:nvPr/>
        </p:nvSpPr>
        <p:spPr>
          <a:xfrm rot="-10800000" flipV="1">
            <a:off x="471487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150" name="Rectangle 336"/>
          <p:cNvSpPr/>
          <p:nvPr/>
        </p:nvSpPr>
        <p:spPr>
          <a:xfrm flipV="1">
            <a:off x="471170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97" name="Rectangle 337"/>
          <p:cNvSpPr/>
          <p:nvPr/>
        </p:nvSpPr>
        <p:spPr>
          <a:xfrm rot="-10800000" flipV="1">
            <a:off x="471170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98" name="Rectangle 338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499" name="Rectangle 339"/>
          <p:cNvSpPr/>
          <p:nvPr/>
        </p:nvSpPr>
        <p:spPr>
          <a:xfrm rot="-10800000" flipV="1">
            <a:off x="471170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00" name="Rectangle 340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01" name="Rectangle 341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02" name="Rectangle 342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03" name="Rectangle 343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04" name="Rectangle 344"/>
          <p:cNvSpPr/>
          <p:nvPr/>
        </p:nvSpPr>
        <p:spPr>
          <a:xfrm rot="-10800000" flipV="1">
            <a:off x="4711700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05" name="Rectangle 345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06" name="Rectangle 346"/>
          <p:cNvSpPr/>
          <p:nvPr/>
        </p:nvSpPr>
        <p:spPr>
          <a:xfrm rot="-10800000" flipV="1">
            <a:off x="4721225" y="2078038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161" name="Rectangle 347"/>
          <p:cNvSpPr/>
          <p:nvPr/>
        </p:nvSpPr>
        <p:spPr>
          <a:xfrm flipV="1">
            <a:off x="4705350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08" name="Rectangle 348"/>
          <p:cNvSpPr/>
          <p:nvPr/>
        </p:nvSpPr>
        <p:spPr>
          <a:xfrm rot="-10800000" flipV="1">
            <a:off x="4705350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09" name="Rectangle 349"/>
          <p:cNvSpPr/>
          <p:nvPr/>
        </p:nvSpPr>
        <p:spPr>
          <a:xfrm rot="-10800000" flipV="1">
            <a:off x="4714875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10" name="Rectangle 350"/>
          <p:cNvSpPr/>
          <p:nvPr/>
        </p:nvSpPr>
        <p:spPr>
          <a:xfrm rot="-10800000" flipV="1">
            <a:off x="4705350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11" name="Rectangle 351"/>
          <p:cNvSpPr/>
          <p:nvPr/>
        </p:nvSpPr>
        <p:spPr>
          <a:xfrm rot="-10800000" flipV="1">
            <a:off x="4714875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12" name="Rectangle 352"/>
          <p:cNvSpPr/>
          <p:nvPr/>
        </p:nvSpPr>
        <p:spPr>
          <a:xfrm rot="-10800000" flipV="1">
            <a:off x="4714875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13" name="Rectangle 353"/>
          <p:cNvSpPr/>
          <p:nvPr/>
        </p:nvSpPr>
        <p:spPr>
          <a:xfrm rot="-10800000" flipV="1">
            <a:off x="4714875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14" name="Rectangle 354"/>
          <p:cNvSpPr/>
          <p:nvPr/>
        </p:nvSpPr>
        <p:spPr>
          <a:xfrm rot="-10800000" flipV="1">
            <a:off x="4714875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15" name="Rectangle 355"/>
          <p:cNvSpPr/>
          <p:nvPr/>
        </p:nvSpPr>
        <p:spPr>
          <a:xfrm rot="-10800000" flipV="1">
            <a:off x="4705350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16" name="Rectangle 356"/>
          <p:cNvSpPr/>
          <p:nvPr/>
        </p:nvSpPr>
        <p:spPr>
          <a:xfrm rot="-10800000" flipV="1">
            <a:off x="4714875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17" name="Rectangle 357"/>
          <p:cNvSpPr/>
          <p:nvPr/>
        </p:nvSpPr>
        <p:spPr>
          <a:xfrm rot="-10800000" flipV="1">
            <a:off x="4714875" y="208915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172" name="Rectangle 358"/>
          <p:cNvSpPr/>
          <p:nvPr/>
        </p:nvSpPr>
        <p:spPr>
          <a:xfrm flipV="1">
            <a:off x="4714875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19" name="Rectangle 359"/>
          <p:cNvSpPr/>
          <p:nvPr/>
        </p:nvSpPr>
        <p:spPr>
          <a:xfrm rot="-10800000" flipV="1">
            <a:off x="4714875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20" name="Rectangle 360"/>
          <p:cNvSpPr/>
          <p:nvPr/>
        </p:nvSpPr>
        <p:spPr>
          <a:xfrm rot="-10800000" flipV="1">
            <a:off x="4724400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21" name="Rectangle 361"/>
          <p:cNvSpPr/>
          <p:nvPr/>
        </p:nvSpPr>
        <p:spPr>
          <a:xfrm rot="-10800000" flipV="1">
            <a:off x="4714875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22" name="Rectangle 362"/>
          <p:cNvSpPr/>
          <p:nvPr/>
        </p:nvSpPr>
        <p:spPr>
          <a:xfrm rot="-10800000" flipV="1">
            <a:off x="4724400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23" name="Rectangle 363"/>
          <p:cNvSpPr/>
          <p:nvPr/>
        </p:nvSpPr>
        <p:spPr>
          <a:xfrm rot="-10800000" flipV="1">
            <a:off x="4724400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24" name="Rectangle 364"/>
          <p:cNvSpPr/>
          <p:nvPr/>
        </p:nvSpPr>
        <p:spPr>
          <a:xfrm rot="-10800000" flipV="1">
            <a:off x="4724400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25" name="Rectangle 365"/>
          <p:cNvSpPr/>
          <p:nvPr/>
        </p:nvSpPr>
        <p:spPr>
          <a:xfrm rot="-10800000" flipV="1">
            <a:off x="4724400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26" name="Rectangle 366"/>
          <p:cNvSpPr/>
          <p:nvPr/>
        </p:nvSpPr>
        <p:spPr>
          <a:xfrm rot="-10800000" flipV="1">
            <a:off x="4714875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27" name="Rectangle 367"/>
          <p:cNvSpPr/>
          <p:nvPr/>
        </p:nvSpPr>
        <p:spPr>
          <a:xfrm rot="-10800000" flipV="1">
            <a:off x="4724400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28" name="Rectangle 368"/>
          <p:cNvSpPr/>
          <p:nvPr/>
        </p:nvSpPr>
        <p:spPr>
          <a:xfrm rot="-10800000" flipV="1">
            <a:off x="4724400" y="20828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183" name="Rectangle 369"/>
          <p:cNvSpPr/>
          <p:nvPr/>
        </p:nvSpPr>
        <p:spPr>
          <a:xfrm flipV="1">
            <a:off x="4708525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30" name="Rectangle 370"/>
          <p:cNvSpPr/>
          <p:nvPr/>
        </p:nvSpPr>
        <p:spPr>
          <a:xfrm rot="-10800000" flipV="1">
            <a:off x="4708525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31" name="Rectangle 371"/>
          <p:cNvSpPr/>
          <p:nvPr/>
        </p:nvSpPr>
        <p:spPr>
          <a:xfrm rot="-10800000" flipV="1">
            <a:off x="4718050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32" name="Rectangle 372"/>
          <p:cNvSpPr/>
          <p:nvPr/>
        </p:nvSpPr>
        <p:spPr>
          <a:xfrm rot="-10800000" flipV="1">
            <a:off x="4708525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33" name="Rectangle 373"/>
          <p:cNvSpPr/>
          <p:nvPr/>
        </p:nvSpPr>
        <p:spPr>
          <a:xfrm rot="-10800000" flipV="1">
            <a:off x="4718050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34" name="Rectangle 374"/>
          <p:cNvSpPr/>
          <p:nvPr/>
        </p:nvSpPr>
        <p:spPr>
          <a:xfrm rot="-10800000" flipV="1">
            <a:off x="4718050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35" name="Rectangle 375"/>
          <p:cNvSpPr/>
          <p:nvPr/>
        </p:nvSpPr>
        <p:spPr>
          <a:xfrm rot="-10800000" flipV="1">
            <a:off x="4718050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36" name="Rectangle 376"/>
          <p:cNvSpPr/>
          <p:nvPr/>
        </p:nvSpPr>
        <p:spPr>
          <a:xfrm rot="-10800000" flipV="1">
            <a:off x="4718050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37" name="Rectangle 377"/>
          <p:cNvSpPr/>
          <p:nvPr/>
        </p:nvSpPr>
        <p:spPr>
          <a:xfrm rot="-10800000" flipV="1">
            <a:off x="4708525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38" name="Rectangle 378"/>
          <p:cNvSpPr/>
          <p:nvPr/>
        </p:nvSpPr>
        <p:spPr>
          <a:xfrm rot="-10800000" flipV="1">
            <a:off x="4718050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193" name="Rectangle 379"/>
          <p:cNvSpPr/>
          <p:nvPr/>
        </p:nvSpPr>
        <p:spPr>
          <a:xfrm rot="-10800000" flipV="1">
            <a:off x="4718050" y="20875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40" name="Rectangle 380"/>
          <p:cNvSpPr/>
          <p:nvPr/>
        </p:nvSpPr>
        <p:spPr>
          <a:xfrm flipV="1">
            <a:off x="4324350" y="181451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195" name="Rectangle 382"/>
          <p:cNvSpPr/>
          <p:nvPr/>
        </p:nvSpPr>
        <p:spPr>
          <a:xfrm flipV="1">
            <a:off x="3886200" y="20621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43" name="Rectangle 383"/>
          <p:cNvSpPr/>
          <p:nvPr/>
        </p:nvSpPr>
        <p:spPr>
          <a:xfrm rot="-10800000" flipV="1">
            <a:off x="4333875" y="20621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44" name="Rectangle 384"/>
          <p:cNvSpPr/>
          <p:nvPr/>
        </p:nvSpPr>
        <p:spPr>
          <a:xfrm rot="-10800000" flipV="1">
            <a:off x="4333875" y="20621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2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45" name="Rectangle 385"/>
          <p:cNvSpPr/>
          <p:nvPr/>
        </p:nvSpPr>
        <p:spPr>
          <a:xfrm rot="-10800000" flipV="1">
            <a:off x="4333875" y="20955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3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46" name="Rectangle 386"/>
          <p:cNvSpPr/>
          <p:nvPr/>
        </p:nvSpPr>
        <p:spPr>
          <a:xfrm rot="-10800000" flipV="1">
            <a:off x="4333875" y="20621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4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47" name="Rectangle 387"/>
          <p:cNvSpPr/>
          <p:nvPr/>
        </p:nvSpPr>
        <p:spPr>
          <a:xfrm rot="-10800000" flipV="1">
            <a:off x="4333875" y="20621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5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48" name="Rectangle 388"/>
          <p:cNvSpPr/>
          <p:nvPr/>
        </p:nvSpPr>
        <p:spPr>
          <a:xfrm rot="-10800000" flipV="1">
            <a:off x="4333875" y="2138363"/>
            <a:ext cx="314325" cy="10953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6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49" name="Rectangle 389"/>
          <p:cNvSpPr/>
          <p:nvPr/>
        </p:nvSpPr>
        <p:spPr>
          <a:xfrm rot="-10800000" flipV="1">
            <a:off x="4333875" y="20955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7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550" name="Rectangle 390"/>
          <p:cNvSpPr/>
          <p:nvPr/>
        </p:nvSpPr>
        <p:spPr>
          <a:xfrm rot="-10800000" flipV="1">
            <a:off x="4333875" y="20955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8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204" name="Rectangle 391"/>
          <p:cNvSpPr/>
          <p:nvPr/>
        </p:nvSpPr>
        <p:spPr>
          <a:xfrm rot="-10800000" flipV="1">
            <a:off x="4333875" y="20955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205" name="Rectangle 392"/>
          <p:cNvSpPr/>
          <p:nvPr/>
        </p:nvSpPr>
        <p:spPr>
          <a:xfrm rot="-10800000" flipV="1">
            <a:off x="3581400" y="21717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206" name="Rectangle 393"/>
          <p:cNvSpPr/>
          <p:nvPr/>
        </p:nvSpPr>
        <p:spPr>
          <a:xfrm>
            <a:off x="3581400" y="2019300"/>
            <a:ext cx="1847850" cy="1719263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07" name="Rectangle 394"/>
          <p:cNvSpPr/>
          <p:nvPr/>
        </p:nvSpPr>
        <p:spPr>
          <a:xfrm>
            <a:off x="3733800" y="1092200"/>
            <a:ext cx="1752600" cy="61595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08" name="Line 395"/>
          <p:cNvSpPr/>
          <p:nvPr/>
        </p:nvSpPr>
        <p:spPr>
          <a:xfrm>
            <a:off x="3657600" y="1104900"/>
            <a:ext cx="1828800" cy="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209" name="Line 396"/>
          <p:cNvSpPr/>
          <p:nvPr/>
        </p:nvSpPr>
        <p:spPr>
          <a:xfrm>
            <a:off x="3519488" y="2019300"/>
            <a:ext cx="19050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210" name="Rectangle 397"/>
          <p:cNvSpPr/>
          <p:nvPr/>
        </p:nvSpPr>
        <p:spPr>
          <a:xfrm>
            <a:off x="1843088" y="400050"/>
            <a:ext cx="5257800" cy="6324600"/>
          </a:xfrm>
          <a:prstGeom prst="rect">
            <a:avLst/>
          </a:prstGeom>
          <a:noFill/>
          <a:ln w="762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92558" name="Rectangle 398"/>
          <p:cNvSpPr/>
          <p:nvPr/>
        </p:nvSpPr>
        <p:spPr>
          <a:xfrm>
            <a:off x="5553075" y="1666875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r>
              <a:rPr sz="2000" b="1">
                <a:latin typeface="Times New Roman" panose="02020603050405020304" pitchFamily="18" charset="0"/>
              </a:rPr>
              <a:t>KWh</a:t>
            </a:r>
            <a:endParaRPr sz="2000" b="1">
              <a:latin typeface="Times New Roman" panose="02020603050405020304" pitchFamily="18" charset="0"/>
            </a:endParaRPr>
          </a:p>
        </p:txBody>
      </p:sp>
      <p:sp>
        <p:nvSpPr>
          <p:cNvPr id="46212" name="Line 399"/>
          <p:cNvSpPr/>
          <p:nvPr/>
        </p:nvSpPr>
        <p:spPr>
          <a:xfrm>
            <a:off x="5062538" y="1714500"/>
            <a:ext cx="0" cy="30480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213" name="Rectangle 400"/>
          <p:cNvSpPr/>
          <p:nvPr/>
        </p:nvSpPr>
        <p:spPr>
          <a:xfrm>
            <a:off x="3748088" y="2357438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14" name="Line 402"/>
          <p:cNvSpPr/>
          <p:nvPr/>
        </p:nvSpPr>
        <p:spPr>
          <a:xfrm>
            <a:off x="3833813" y="2433638"/>
            <a:ext cx="1343025" cy="0"/>
          </a:xfrm>
          <a:prstGeom prst="line">
            <a:avLst/>
          </a:prstGeom>
          <a:ln w="76200" cap="flat" cmpd="tri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2565" name="Rectangle 405"/>
          <p:cNvSpPr/>
          <p:nvPr/>
        </p:nvSpPr>
        <p:spPr>
          <a:xfrm>
            <a:off x="3833813" y="2395538"/>
            <a:ext cx="76200" cy="76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16" name="Rectangle 406"/>
          <p:cNvSpPr/>
          <p:nvPr/>
        </p:nvSpPr>
        <p:spPr>
          <a:xfrm>
            <a:off x="1871663" y="5262563"/>
            <a:ext cx="5181600" cy="13716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CÔNG TƠ ĐIỆN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217" name="Rectangle 410"/>
          <p:cNvSpPr/>
          <p:nvPr/>
        </p:nvSpPr>
        <p:spPr>
          <a:xfrm>
            <a:off x="3429000" y="2400300"/>
            <a:ext cx="228600" cy="762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18" name="AutoShape 411"/>
          <p:cNvSpPr/>
          <p:nvPr/>
        </p:nvSpPr>
        <p:spPr>
          <a:xfrm>
            <a:off x="5334000" y="2357438"/>
            <a:ext cx="381000" cy="152400"/>
          </a:xfrm>
          <a:custGeom>
            <a:avLst/>
            <a:gdLst>
              <a:gd name="txL" fmla="*/ 3375 w 21600"/>
              <a:gd name="txT" fmla="*/ 5400 h 21600"/>
              <a:gd name="txR" fmla="*/ 18900 w 21600"/>
              <a:gd name="txB" fmla="*/ 16200 h 21600"/>
            </a:gdLst>
            <a:ahLst/>
            <a:cxnLst>
              <a:cxn ang="17694720">
                <a:pos x="2147483647" y="0"/>
              </a:cxn>
              <a:cxn ang="11796480">
                <a:pos x="0" y="2147483647"/>
              </a:cxn>
              <a:cxn ang="589824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FF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92572" name="Rectangle 412"/>
          <p:cNvSpPr/>
          <p:nvPr/>
        </p:nvSpPr>
        <p:spPr>
          <a:xfrm rot="-10800000" flipV="1">
            <a:off x="4724400" y="2095500"/>
            <a:ext cx="314325" cy="109538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9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220" name="Rectangle 413"/>
          <p:cNvSpPr/>
          <p:nvPr/>
        </p:nvSpPr>
        <p:spPr>
          <a:xfrm>
            <a:off x="4724400" y="2043113"/>
            <a:ext cx="304800" cy="2286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21" name="Rectangle 414"/>
          <p:cNvSpPr/>
          <p:nvPr/>
        </p:nvSpPr>
        <p:spPr>
          <a:xfrm>
            <a:off x="4629150" y="1312863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22" name="Rectangle 435"/>
          <p:cNvSpPr/>
          <p:nvPr/>
        </p:nvSpPr>
        <p:spPr>
          <a:xfrm>
            <a:off x="3538538" y="2781300"/>
            <a:ext cx="2057400" cy="2286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0" tIns="0" rIns="0" bIns="0" anchor="ctr" anchorCtr="0"/>
          <a:p>
            <a:r>
              <a:rPr b="1">
                <a:latin typeface="Times New Roman" panose="02020603050405020304" pitchFamily="18" charset="0"/>
              </a:rPr>
              <a:t>220v – 10(A) – 50Hz</a:t>
            </a:r>
            <a:endParaRPr b="1">
              <a:latin typeface="Times New Roman" panose="02020603050405020304" pitchFamily="18" charset="0"/>
            </a:endParaRPr>
          </a:p>
        </p:txBody>
      </p:sp>
      <p:sp>
        <p:nvSpPr>
          <p:cNvPr id="46223" name="Rectangle 436"/>
          <p:cNvSpPr/>
          <p:nvPr/>
        </p:nvSpPr>
        <p:spPr>
          <a:xfrm>
            <a:off x="3581400" y="3314700"/>
            <a:ext cx="1905000" cy="304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r>
              <a:rPr b="1" err="1">
                <a:latin typeface="Times New Roman" panose="02020603050405020304" pitchFamily="18" charset="0"/>
              </a:rPr>
              <a:t>C.Ty</a:t>
            </a:r>
            <a:r>
              <a:rPr b="1">
                <a:latin typeface="Times New Roman" panose="02020603050405020304" pitchFamily="18" charset="0"/>
              </a:rPr>
              <a:t> ĐIỆN LỰC 2</a:t>
            </a:r>
            <a:endParaRPr b="1">
              <a:latin typeface="Times New Roman" panose="02020603050405020304" pitchFamily="18" charset="0"/>
            </a:endParaRPr>
          </a:p>
        </p:txBody>
      </p:sp>
      <p:sp>
        <p:nvSpPr>
          <p:cNvPr id="46224" name="Line 437"/>
          <p:cNvSpPr/>
          <p:nvPr/>
        </p:nvSpPr>
        <p:spPr>
          <a:xfrm>
            <a:off x="1814513" y="342900"/>
            <a:ext cx="5257800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  <a:scene3d>
            <a:camera prst="legacyObliqueTopRigh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</p:sp>
      <p:sp>
        <p:nvSpPr>
          <p:cNvPr id="46225" name="Line 438"/>
          <p:cNvSpPr/>
          <p:nvPr/>
        </p:nvSpPr>
        <p:spPr>
          <a:xfrm>
            <a:off x="7086600" y="304800"/>
            <a:ext cx="0" cy="6400800"/>
          </a:xfrm>
          <a:prstGeom prst="line">
            <a:avLst/>
          </a:prstGeom>
          <a:ln w="9525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  <a:scene3d>
            <a:camera prst="legacyObliqueTopRight">
              <a:rot lat="0" lon="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</p:sp>
      <p:sp>
        <p:nvSpPr>
          <p:cNvPr id="46226" name="AutoShape 439">
            <a:hlinkClick r:id="" action="ppaction://hlinkshowjump?jump=nextslide"/>
            <a:hlinkHover r:id="" action="ppaction://hlinkshowjump?jump=nextslide"/>
          </p:cNvPr>
          <p:cNvSpPr/>
          <p:nvPr/>
        </p:nvSpPr>
        <p:spPr>
          <a:xfrm>
            <a:off x="10058400" y="6477000"/>
            <a:ext cx="609600" cy="381000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27" name="Rectangle 441"/>
          <p:cNvSpPr/>
          <p:nvPr/>
        </p:nvSpPr>
        <p:spPr>
          <a:xfrm>
            <a:off x="9017000" y="5715000"/>
            <a:ext cx="457200" cy="381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u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618" name="Rectangle 458"/>
          <p:cNvSpPr/>
          <p:nvPr/>
        </p:nvSpPr>
        <p:spPr>
          <a:xfrm>
            <a:off x="9753600" y="5534025"/>
            <a:ext cx="228600" cy="228600"/>
          </a:xfrm>
          <a:prstGeom prst="rect">
            <a:avLst/>
          </a:prstGeom>
          <a:solidFill>
            <a:srgbClr val="E00A3D"/>
          </a:solidFill>
          <a:ln w="9525" cap="flat" cmpd="sng">
            <a:solidFill>
              <a:srgbClr val="E00A3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solidFill>
                <a:srgbClr val="E00A3D"/>
              </a:solidFill>
              <a:latin typeface="Arial Black" panose="020B0A04020102020204" pitchFamily="34" charset="0"/>
            </a:endParaRPr>
          </a:p>
        </p:txBody>
      </p:sp>
      <p:sp>
        <p:nvSpPr>
          <p:cNvPr id="46229" name="Rectangle 459"/>
          <p:cNvSpPr/>
          <p:nvPr/>
        </p:nvSpPr>
        <p:spPr>
          <a:xfrm>
            <a:off x="9715500" y="5695950"/>
            <a:ext cx="304800" cy="17145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30" name="Oval 464"/>
          <p:cNvSpPr/>
          <p:nvPr/>
        </p:nvSpPr>
        <p:spPr>
          <a:xfrm>
            <a:off x="9017000" y="5715000"/>
            <a:ext cx="152400" cy="15240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31" name="Oval 465"/>
          <p:cNvSpPr/>
          <p:nvPr/>
        </p:nvSpPr>
        <p:spPr>
          <a:xfrm>
            <a:off x="9321800" y="5715000"/>
            <a:ext cx="152400" cy="152400"/>
          </a:xfrm>
          <a:prstGeom prst="ellipse">
            <a:avLst/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46232" name="Line 467"/>
          <p:cNvSpPr/>
          <p:nvPr/>
        </p:nvSpPr>
        <p:spPr>
          <a:xfrm flipH="1">
            <a:off x="9017000" y="5638800"/>
            <a:ext cx="152400" cy="304800"/>
          </a:xfrm>
          <a:prstGeom prst="line">
            <a:avLst/>
          </a:prstGeom>
          <a:ln w="9525" cap="flat" cmpd="sng">
            <a:solidFill>
              <a:srgbClr val="E00A3D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233" name="Line 468"/>
          <p:cNvSpPr/>
          <p:nvPr/>
        </p:nvSpPr>
        <p:spPr>
          <a:xfrm flipH="1">
            <a:off x="9321800" y="5638800"/>
            <a:ext cx="152400" cy="304800"/>
          </a:xfrm>
          <a:prstGeom prst="line">
            <a:avLst/>
          </a:prstGeom>
          <a:ln w="9525" cap="flat" cmpd="sng">
            <a:solidFill>
              <a:srgbClr val="E00A3D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234" name="Freeform 469"/>
          <p:cNvSpPr/>
          <p:nvPr/>
        </p:nvSpPr>
        <p:spPr>
          <a:xfrm>
            <a:off x="9721850" y="1295400"/>
            <a:ext cx="698500" cy="4533900"/>
          </a:xfrm>
          <a:custGeom>
            <a:avLst/>
            <a:gdLst>
              <a:gd name="txL" fmla="*/ 0 w 440"/>
              <a:gd name="txT" fmla="*/ 0 h 912"/>
              <a:gd name="txR" fmla="*/ 440 w 440"/>
              <a:gd name="txB" fmla="*/ 912 h 912"/>
            </a:gdLst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440" h="912">
                <a:moveTo>
                  <a:pt x="192" y="888"/>
                </a:moveTo>
                <a:cubicBezTo>
                  <a:pt x="316" y="900"/>
                  <a:pt x="440" y="912"/>
                  <a:pt x="432" y="840"/>
                </a:cubicBezTo>
                <a:cubicBezTo>
                  <a:pt x="424" y="768"/>
                  <a:pt x="160" y="584"/>
                  <a:pt x="144" y="456"/>
                </a:cubicBezTo>
                <a:cubicBezTo>
                  <a:pt x="128" y="328"/>
                  <a:pt x="360" y="144"/>
                  <a:pt x="336" y="72"/>
                </a:cubicBezTo>
                <a:cubicBezTo>
                  <a:pt x="312" y="0"/>
                  <a:pt x="56" y="32"/>
                  <a:pt x="0" y="24"/>
                </a:cubicBezTo>
              </a:path>
            </a:pathLst>
          </a:custGeom>
          <a:noFill/>
          <a:ln w="9525" cap="flat" cmpd="sng">
            <a:solidFill>
              <a:schemeClr val="hlink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6235" name="Line 470"/>
          <p:cNvSpPr/>
          <p:nvPr/>
        </p:nvSpPr>
        <p:spPr>
          <a:xfrm>
            <a:off x="9480550" y="5791200"/>
            <a:ext cx="228600" cy="0"/>
          </a:xfrm>
          <a:prstGeom prst="line">
            <a:avLst/>
          </a:prstGeom>
          <a:ln w="952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212" name="Rectangle 473"/>
          <p:cNvSpPr>
            <a:spLocks noChangeArrowheads="1"/>
          </p:cNvSpPr>
          <p:nvPr/>
        </p:nvSpPr>
        <p:spPr bwMode="auto">
          <a:xfrm>
            <a:off x="8350250" y="1257300"/>
            <a:ext cx="1295400" cy="274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110V-25W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6237" name="Line 475"/>
          <p:cNvSpPr/>
          <p:nvPr/>
        </p:nvSpPr>
        <p:spPr>
          <a:xfrm>
            <a:off x="8318500" y="1317625"/>
            <a:ext cx="1588" cy="138113"/>
          </a:xfrm>
          <a:prstGeom prst="line">
            <a:avLst/>
          </a:prstGeom>
          <a:ln w="7620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238" name="Line 476"/>
          <p:cNvSpPr/>
          <p:nvPr/>
        </p:nvSpPr>
        <p:spPr>
          <a:xfrm>
            <a:off x="9683750" y="1317625"/>
            <a:ext cx="1588" cy="138113"/>
          </a:xfrm>
          <a:prstGeom prst="line">
            <a:avLst/>
          </a:prstGeom>
          <a:ln w="7620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2637" name="Rectangle 477"/>
          <p:cNvSpPr/>
          <p:nvPr/>
        </p:nvSpPr>
        <p:spPr>
          <a:xfrm>
            <a:off x="8350250" y="1249363"/>
            <a:ext cx="1295400" cy="274637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lIns="0" tIns="0" rIns="0" bIns="0" anchor="ctr" anchorCtr="0"/>
          <a:p>
            <a:pPr algn="l"/>
            <a:r>
              <a:rPr sz="1400" b="1">
                <a:latin typeface="Times New Roman" panose="02020603050405020304" pitchFamily="18" charset="0"/>
              </a:rPr>
              <a:t>110V-25W</a:t>
            </a:r>
            <a:endParaRPr sz="1400" b="1">
              <a:latin typeface="Times New Roman" panose="02020603050405020304" pitchFamily="18" charset="0"/>
            </a:endParaRPr>
          </a:p>
        </p:txBody>
      </p:sp>
      <p:sp useBgFill="1">
        <p:nvSpPr>
          <p:cNvPr id="46240" name="Rectangle 479"/>
          <p:cNvSpPr/>
          <p:nvPr/>
        </p:nvSpPr>
        <p:spPr>
          <a:xfrm>
            <a:off x="9601200" y="5873750"/>
            <a:ext cx="533400" cy="228600"/>
          </a:xfrm>
          <a:prstGeom prst="rect">
            <a:avLst/>
          </a:prstGeom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92641" name="Rectangle 481"/>
          <p:cNvSpPr/>
          <p:nvPr/>
        </p:nvSpPr>
        <p:spPr>
          <a:xfrm>
            <a:off x="4248150" y="1714500"/>
            <a:ext cx="381000" cy="304800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  <a:tileRect/>
          </a:gra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642" name="Rectangle 482"/>
          <p:cNvSpPr/>
          <p:nvPr/>
        </p:nvSpPr>
        <p:spPr>
          <a:xfrm>
            <a:off x="4652963" y="1714500"/>
            <a:ext cx="381000" cy="304800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  <a:tileRect/>
          </a:gra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1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643" name="Rectangle 483"/>
          <p:cNvSpPr/>
          <p:nvPr/>
        </p:nvSpPr>
        <p:spPr>
          <a:xfrm>
            <a:off x="5091113" y="1714500"/>
            <a:ext cx="381000" cy="304800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  <a:tileRect/>
          </a:gra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46244" name="Line 484"/>
          <p:cNvSpPr/>
          <p:nvPr/>
        </p:nvSpPr>
        <p:spPr>
          <a:xfrm>
            <a:off x="3657600" y="3771900"/>
            <a:ext cx="1295400" cy="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6245" name="Rectangle 486"/>
          <p:cNvSpPr/>
          <p:nvPr/>
        </p:nvSpPr>
        <p:spPr>
          <a:xfrm>
            <a:off x="3886200" y="1714500"/>
            <a:ext cx="381000" cy="304800"/>
          </a:xfrm>
          <a:prstGeom prst="rect">
            <a:avLst/>
          </a:pr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  <a:tileRect/>
          </a:gra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400" b="1">
                <a:latin typeface="Times New Roman" panose="02020603050405020304" pitchFamily="18" charset="0"/>
              </a:rPr>
              <a:t>0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92650" name="Rectangle 490"/>
          <p:cNvSpPr/>
          <p:nvPr/>
        </p:nvSpPr>
        <p:spPr>
          <a:xfrm>
            <a:off x="6315075" y="1666875"/>
            <a:ext cx="1152525" cy="381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pPr algn="l"/>
            <a:r>
              <a:rPr sz="2000" b="1">
                <a:latin typeface="Times New Roman" panose="02020603050405020304" pitchFamily="18" charset="0"/>
              </a:rPr>
              <a:t>=      ?    J  </a:t>
            </a:r>
            <a:endParaRPr sz="2000" b="1">
              <a:latin typeface="Times New Roman" panose="02020603050405020304" pitchFamily="18" charset="0"/>
            </a:endParaRPr>
          </a:p>
        </p:txBody>
      </p:sp>
      <p:sp>
        <p:nvSpPr>
          <p:cNvPr id="92651" name="Rectangle 491"/>
          <p:cNvSpPr/>
          <p:nvPr/>
        </p:nvSpPr>
        <p:spPr>
          <a:xfrm>
            <a:off x="6362700" y="1666875"/>
            <a:ext cx="1447800" cy="3778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pPr algn="l"/>
            <a:r>
              <a:rPr sz="2000" b="1">
                <a:latin typeface="Times New Roman" panose="02020603050405020304" pitchFamily="18" charset="0"/>
              </a:rPr>
              <a:t>= 3 600 000J  </a:t>
            </a:r>
            <a:endParaRPr sz="2000" b="1">
              <a:latin typeface="Times New Roman" panose="02020603050405020304" pitchFamily="18" charset="0"/>
            </a:endParaRPr>
          </a:p>
        </p:txBody>
      </p:sp>
      <p:sp>
        <p:nvSpPr>
          <p:cNvPr id="46248" name="TextBox 1"/>
          <p:cNvSpPr txBox="1"/>
          <p:nvPr/>
        </p:nvSpPr>
        <p:spPr>
          <a:xfrm>
            <a:off x="7924800" y="342900"/>
            <a:ext cx="2362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C3: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278 L -1.66667E-6 0.0138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2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44444E-6 L 0.13646 4.44444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25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19653E-6 L 0.00261 -0.4700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2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23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62428E-7 L 0.00157 -0.08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2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2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2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2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2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2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2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2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2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64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2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023 L 0.00313 -0.058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2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0"/>
                            </p:stCondLst>
                            <p:childTnLst>
                              <p:par>
                                <p:cTn id="5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46 L 0.00104 -0.0358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2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2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2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000"/>
                            </p:stCondLst>
                            <p:childTnLst>
                              <p:par>
                                <p:cTn id="6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0"/>
                            </p:stCondLst>
                            <p:childTnLst>
                              <p:par>
                                <p:cTn id="6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2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6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2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000"/>
                            </p:stCondLst>
                            <p:childTnLst>
                              <p:par>
                                <p:cTn id="7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9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1000"/>
                            </p:stCondLst>
                            <p:childTnLst>
                              <p:par>
                                <p:cTn id="7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2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3000"/>
                            </p:stCondLst>
                            <p:childTnLst>
                              <p:par>
                                <p:cTn id="7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2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0"/>
                            </p:stCondLst>
                            <p:childTnLst>
                              <p:par>
                                <p:cTn id="7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2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7000"/>
                            </p:stCondLst>
                            <p:childTnLst>
                              <p:par>
                                <p:cTn id="8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92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331 L 0.00104 -0.1027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92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9000"/>
                            </p:stCondLst>
                            <p:childTnLst>
                              <p:par>
                                <p:cTn id="8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07407E-6 L 0.00104 -0.0363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92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92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1000"/>
                            </p:stCondLst>
                            <p:childTnLst>
                              <p:par>
                                <p:cTn id="9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2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3000"/>
                            </p:stCondLst>
                            <p:childTnLst>
                              <p:par>
                                <p:cTn id="9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92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0"/>
                            </p:stCondLst>
                            <p:childTnLst>
                              <p:par>
                                <p:cTn id="9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92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2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0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92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0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92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1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92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5000"/>
                            </p:stCondLst>
                            <p:childTnLst>
                              <p:par>
                                <p:cTn id="11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92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1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92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311 L 8.33333E-7 -0.091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2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2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324 L 0.00104 -0.0379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92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92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1000"/>
                            </p:stCondLst>
                            <p:childTnLst>
                              <p:par>
                                <p:cTn id="12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92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2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92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92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7000"/>
                            </p:stCondLst>
                            <p:childTnLst>
                              <p:par>
                                <p:cTn id="13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92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9000"/>
                            </p:stCondLst>
                            <p:childTnLst>
                              <p:par>
                                <p:cTn id="13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92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1000"/>
                            </p:stCondLst>
                            <p:childTnLst>
                              <p:par>
                                <p:cTn id="14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92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3000"/>
                            </p:stCondLst>
                            <p:childTnLst>
                              <p:par>
                                <p:cTn id="14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92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5000"/>
                            </p:stCondLst>
                            <p:childTnLst>
                              <p:par>
                                <p:cTn id="14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92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7000"/>
                            </p:stCondLst>
                            <p:childTnLst>
                              <p:par>
                                <p:cTn id="15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92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3797 L 8.33333E-7 -0.10787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92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9000"/>
                            </p:stCondLst>
                            <p:childTnLst>
                              <p:par>
                                <p:cTn id="15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07407E-6 L 0.00104 -0.03635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92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92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1000"/>
                            </p:stCondLst>
                            <p:childTnLst>
                              <p:par>
                                <p:cTn id="16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92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3000"/>
                            </p:stCondLst>
                            <p:childTnLst>
                              <p:par>
                                <p:cTn id="16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92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85000"/>
                            </p:stCondLst>
                            <p:childTnLst>
                              <p:par>
                                <p:cTn id="16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92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7000"/>
                            </p:stCondLst>
                            <p:childTnLst>
                              <p:par>
                                <p:cTn id="16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925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17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92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91000"/>
                            </p:stCondLst>
                            <p:childTnLst>
                              <p:par>
                                <p:cTn id="17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92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3000"/>
                            </p:stCondLst>
                            <p:childTnLst>
                              <p:par>
                                <p:cTn id="17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92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5000"/>
                            </p:stCondLst>
                            <p:childTnLst>
                              <p:par>
                                <p:cTn id="18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925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97000"/>
                            </p:stCondLst>
                            <p:childTnLst>
                              <p:par>
                                <p:cTn id="18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925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3936 L 8.33333E-7 -0.0919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92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9000"/>
                            </p:stCondLst>
                            <p:childTnLst>
                              <p:par>
                                <p:cTn id="18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4.07407E-6 L 0.00104 -0.0363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2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0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92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9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92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9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92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20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92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20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92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20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92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20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92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21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92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21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92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17000"/>
                            </p:stCondLst>
                            <p:childTnLst>
                              <p:par>
                                <p:cTn id="21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92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331 L 0.00104 -0.0916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92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22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7 L -0.00052 -0.04763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92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00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92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1000"/>
                            </p:stCondLst>
                            <p:childTnLst>
                              <p:par>
                                <p:cTn id="22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92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23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32" dur="2000" fill="hold"/>
                                        <p:tgtEl>
                                          <p:spTgt spid="92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23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92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27000"/>
                            </p:stCondLst>
                            <p:childTnLst>
                              <p:par>
                                <p:cTn id="23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92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4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92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31000"/>
                            </p:stCondLst>
                            <p:childTnLst>
                              <p:par>
                                <p:cTn id="24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92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33000"/>
                            </p:stCondLst>
                            <p:childTnLst>
                              <p:par>
                                <p:cTn id="24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92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2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92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37000"/>
                            </p:stCondLst>
                            <p:childTnLst>
                              <p:par>
                                <p:cTn id="25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53" dur="2000" fill="hold"/>
                                        <p:tgtEl>
                                          <p:spTgt spid="92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4422 L 8.33333E-7 -0.11412 " pathEditMode="relative" rAng="0" ptsTypes="AA">
                                      <p:cBhvr>
                                        <p:cTn id="255" dur="2000" fill="hold"/>
                                        <p:tgtEl>
                                          <p:spTgt spid="92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39000"/>
                            </p:stCondLst>
                            <p:childTnLst>
                              <p:par>
                                <p:cTn id="25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00174 -0.10417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92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5200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92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26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9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43000"/>
                            </p:stCondLst>
                            <p:childTnLst>
                              <p:par>
                                <p:cTn id="26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92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45000"/>
                            </p:stCondLst>
                            <p:childTnLst>
                              <p:par>
                                <p:cTn id="268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9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47000"/>
                            </p:stCondLst>
                            <p:childTnLst>
                              <p:par>
                                <p:cTn id="27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92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49000"/>
                            </p:stCondLst>
                            <p:childTnLst>
                              <p:par>
                                <p:cTn id="27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75" dur="2000" fill="hold"/>
                                        <p:tgtEl>
                                          <p:spTgt spid="92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27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00052 -0.10301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9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53000"/>
                            </p:stCondLst>
                            <p:childTnLst>
                              <p:par>
                                <p:cTn id="28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671 L 0.00052 -0.10301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9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55000"/>
                            </p:stCondLst>
                            <p:childTnLst>
                              <p:par>
                                <p:cTn id="28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0052 -0.11111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92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57000"/>
                            </p:stCondLst>
                            <p:childTnLst>
                              <p:par>
                                <p:cTn id="28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00052 -0.09676 " pathEditMode="relative" rAng="0" ptsTypes="AA">
                                      <p:cBhvr>
                                        <p:cTn id="287" dur="2000" fill="hold"/>
                                        <p:tgtEl>
                                          <p:spTgt spid="92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00"/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4121 L -0.00052 -0.10787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92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29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97 -0.03958 L -0.04097 -0.08403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92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-0.03334 " pathEditMode="relative" rAng="0" ptsTypes="AA">
                                      <p:cBhvr>
                                        <p:cTn id="296" dur="500" fill="hold"/>
                                        <p:tgtEl>
                                          <p:spTgt spid="92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2" dur="500"/>
                                        <p:tgtEl>
                                          <p:spTgt spid="9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9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9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92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92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0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92650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92650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0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7" dur="500"/>
                                        <p:tgtEl>
                                          <p:spTgt spid="9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45" grpId="0" bldLvl="0" animBg="1"/>
      <p:bldP spid="92260" grpId="0"/>
      <p:bldP spid="92267" grpId="0"/>
      <p:bldP spid="92453" grpId="0"/>
      <p:bldP spid="92454" grpId="0"/>
      <p:bldP spid="92455" grpId="0"/>
      <p:bldP spid="92456" grpId="0"/>
      <p:bldP spid="92457" grpId="0"/>
      <p:bldP spid="92458" grpId="0"/>
      <p:bldP spid="92459" grpId="0"/>
      <p:bldP spid="92460" grpId="0"/>
      <p:bldP spid="92461" grpId="0"/>
      <p:bldP spid="92462" grpId="0"/>
      <p:bldP spid="92464" grpId="0"/>
      <p:bldP spid="92465" grpId="0"/>
      <p:bldP spid="92466" grpId="0"/>
      <p:bldP spid="92467" grpId="0"/>
      <p:bldP spid="92468" grpId="0"/>
      <p:bldP spid="92469" grpId="0"/>
      <p:bldP spid="92470" grpId="0"/>
      <p:bldP spid="92471" grpId="0"/>
      <p:bldP spid="92472" grpId="0"/>
      <p:bldP spid="92473" grpId="0"/>
      <p:bldP spid="92475" grpId="0"/>
      <p:bldP spid="92476" grpId="0"/>
      <p:bldP spid="92477" grpId="0"/>
      <p:bldP spid="92478" grpId="0"/>
      <p:bldP spid="92479" grpId="0"/>
      <p:bldP spid="92480" grpId="0"/>
      <p:bldP spid="92481" grpId="0"/>
      <p:bldP spid="92482" grpId="0"/>
      <p:bldP spid="92483" grpId="0"/>
      <p:bldP spid="92484" grpId="0"/>
      <p:bldP spid="92486" grpId="0"/>
      <p:bldP spid="92487" grpId="0"/>
      <p:bldP spid="92488" grpId="0"/>
      <p:bldP spid="92489" grpId="0"/>
      <p:bldP spid="92490" grpId="0"/>
      <p:bldP spid="92491" grpId="0"/>
      <p:bldP spid="92492" grpId="0"/>
      <p:bldP spid="92493" grpId="0"/>
      <p:bldP spid="92494" grpId="0"/>
      <p:bldP spid="92495" grpId="0"/>
      <p:bldP spid="92497" grpId="0"/>
      <p:bldP spid="92498" grpId="0"/>
      <p:bldP spid="92499" grpId="0"/>
      <p:bldP spid="92500" grpId="0"/>
      <p:bldP spid="92501" grpId="0"/>
      <p:bldP spid="92502" grpId="0"/>
      <p:bldP spid="92503" grpId="0"/>
      <p:bldP spid="92504" grpId="0"/>
      <p:bldP spid="92505" grpId="0"/>
      <p:bldP spid="92506" grpId="0"/>
      <p:bldP spid="92508" grpId="0"/>
      <p:bldP spid="92509" grpId="0"/>
      <p:bldP spid="92510" grpId="0"/>
      <p:bldP spid="92511" grpId="0"/>
      <p:bldP spid="92512" grpId="0"/>
      <p:bldP spid="92513" grpId="0"/>
      <p:bldP spid="92514" grpId="0"/>
      <p:bldP spid="92515" grpId="0"/>
      <p:bldP spid="92516" grpId="0"/>
      <p:bldP spid="92517" grpId="0"/>
      <p:bldP spid="92519" grpId="0"/>
      <p:bldP spid="92520" grpId="0"/>
      <p:bldP spid="92521" grpId="0"/>
      <p:bldP spid="92522" grpId="0"/>
      <p:bldP spid="92523" grpId="0"/>
      <p:bldP spid="92524" grpId="0"/>
      <p:bldP spid="92525" grpId="0"/>
      <p:bldP spid="92526" grpId="0"/>
      <p:bldP spid="92527" grpId="0"/>
      <p:bldP spid="92528" grpId="0"/>
      <p:bldP spid="92530" grpId="0"/>
      <p:bldP spid="92531" grpId="0"/>
      <p:bldP spid="92532" grpId="0"/>
      <p:bldP spid="92533" grpId="0"/>
      <p:bldP spid="92534" grpId="0"/>
      <p:bldP spid="92535" grpId="0"/>
      <p:bldP spid="92536" grpId="0"/>
      <p:bldP spid="92537" grpId="0"/>
      <p:bldP spid="92538" grpId="0"/>
      <p:bldP spid="92540" grpId="0"/>
      <p:bldP spid="92543" grpId="0"/>
      <p:bldP spid="92543" grpId="1"/>
      <p:bldP spid="92544" grpId="0"/>
      <p:bldP spid="92544" grpId="1"/>
      <p:bldP spid="92545" grpId="0"/>
      <p:bldP spid="92545" grpId="1"/>
      <p:bldP spid="92546" grpId="0"/>
      <p:bldP spid="92546" grpId="1"/>
      <p:bldP spid="92547" grpId="0"/>
      <p:bldP spid="92547" grpId="1"/>
      <p:bldP spid="92548" grpId="0"/>
      <p:bldP spid="92548" grpId="1"/>
      <p:bldP spid="92549" grpId="0"/>
      <p:bldP spid="92550" grpId="0"/>
      <p:bldP spid="92558" grpId="0" bldLvl="0" animBg="1"/>
      <p:bldP spid="92565" grpId="0" bldLvl="0" animBg="1"/>
      <p:bldP spid="92572" grpId="0"/>
      <p:bldP spid="92618" grpId="0" bldLvl="0" animBg="1"/>
      <p:bldP spid="92618" grpId="1" bldLvl="0" animBg="1"/>
      <p:bldP spid="92637" grpId="0" bldLvl="0" animBg="1"/>
      <p:bldP spid="92637" grpId="1" bldLvl="0" animBg="1"/>
      <p:bldP spid="92641" grpId="0" bldLvl="0" animBg="1"/>
      <p:bldP spid="92642" grpId="0" bldLvl="0" animBg="1"/>
      <p:bldP spid="92643" grpId="0" bldLvl="0" animBg="1"/>
      <p:bldP spid="92650" grpId="0" animBg="1" build="allAtOnce"/>
      <p:bldP spid="9265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53035" y="1224280"/>
            <a:ext cx="10633710" cy="29533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Và viết biểu thức tính công suất điện                                             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107" name="Rectangle 9"/>
          <p:cNvSpPr/>
          <p:nvPr/>
        </p:nvSpPr>
        <p:spPr>
          <a:xfrm>
            <a:off x="152400" y="640715"/>
            <a:ext cx="89649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Điện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A =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Uq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UIt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152400" y="-33655"/>
            <a:ext cx="9334500" cy="719455"/>
          </a:xfrm>
          <a:prstGeom prst="rect">
            <a:avLst/>
          </a:prstGeom>
          <a:gradFill rotWithShape="1">
            <a:gsLst>
              <a:gs pos="0">
                <a:srgbClr val="175E17">
                  <a:alpha val="0"/>
                </a:srgbClr>
              </a:gs>
              <a:gs pos="50000">
                <a:srgbClr val="CCFF66"/>
              </a:gs>
              <a:gs pos="100000">
                <a:srgbClr val="175E17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ĐIỆN NĂNG TIÊU THỤ VÀ CÔNG SUẤT ĐIỆN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240" y="1718310"/>
            <a:ext cx="11772265" cy="246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suất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tiêu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6413" y="4945063"/>
            <a:ext cx="83820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thức?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3"/>
          <p:cNvGraphicFramePr>
            <a:graphicFrameLocks noChangeAspect="1"/>
          </p:cNvGraphicFramePr>
          <p:nvPr/>
        </p:nvGraphicFramePr>
        <p:xfrm>
          <a:off x="3048000" y="4048125"/>
          <a:ext cx="179705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48665" imgH="393700" progId="Equation.3">
                  <p:embed/>
                </p:oleObj>
              </mc:Choice>
              <mc:Fallback>
                <p:oleObj name="" r:id="rId1" imgW="748665" imgH="393700" progId="Equation.3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48000" y="4048125"/>
                        <a:ext cx="1797050" cy="1019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Table 47113"/>
          <p:cNvGraphicFramePr/>
          <p:nvPr/>
        </p:nvGraphicFramePr>
        <p:xfrm>
          <a:off x="5638800" y="3886200"/>
          <a:ext cx="5858510" cy="2901315"/>
        </p:xfrm>
        <a:graphic>
          <a:graphicData uri="http://schemas.openxmlformats.org/drawingml/2006/table">
            <a:tbl>
              <a:tblPr/>
              <a:tblGrid>
                <a:gridCol w="1673860"/>
                <a:gridCol w="2902585"/>
                <a:gridCol w="1282065"/>
              </a:tblGrid>
              <a:tr h="522605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b="1" err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(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oát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endParaRPr lang="en-US" sz="2400" err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 (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(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370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(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vôn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7230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(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ampe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ldLvl="0" animBg="1"/>
      <p:bldP spid="60420" grpId="1" animBg="1"/>
      <p:bldP spid="2" grpId="0" bldLvl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3" name="Text Box 3"/>
          <p:cNvSpPr txBox="1"/>
          <p:nvPr/>
        </p:nvSpPr>
        <p:spPr>
          <a:xfrm>
            <a:off x="854075" y="1143000"/>
            <a:ext cx="10614660" cy="5077460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p>
            <a:pPr algn="just" eaLnBrk="1" hangingPunct="1">
              <a:spcBef>
                <a:spcPct val="50000"/>
              </a:spcBef>
            </a:pP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1A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dây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6V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suất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600">
                <a:solidFill>
                  <a:srgbClr val="C0504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latin typeface="Times New Roman" panose="02020603050405020304" pitchFamily="18" charset="0"/>
              </a:rPr>
              <a:t>bằng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latin typeface="Times New Roman" panose="02020603050405020304" pitchFamily="18" charset="0"/>
              </a:rPr>
              <a:t>bao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latin typeface="Times New Roman" panose="02020603050405020304" pitchFamily="18" charset="0"/>
              </a:rPr>
              <a:t>nhiêu</a:t>
            </a:r>
            <a:r>
              <a:rPr lang="en-US" altLang="en-US" sz="3600">
                <a:latin typeface="Times New Roman" panose="02020603050405020304" pitchFamily="18" charset="0"/>
              </a:rPr>
              <a:t>?</a:t>
            </a:r>
            <a:endParaRPr lang="en-US" altLang="en-US" sz="36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600">
                <a:latin typeface="Times New Roman" panose="02020603050405020304" pitchFamily="18" charset="0"/>
              </a:rPr>
              <a:t>:</a:t>
            </a:r>
            <a:endParaRPr lang="en-US" altLang="en-US" sz="360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: A =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UIt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ta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: A = 6.1.3600= 21600J.</a:t>
            </a: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suất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err="1">
                <a:solidFill>
                  <a:srgbClr val="000000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sz="3600" b="1">
                <a:latin typeface="Times New Roman" panose="02020603050405020304" pitchFamily="18" charset="0"/>
              </a:rPr>
              <a:t> P = A/t = UI  = 6.1 = 6w.</a:t>
            </a:r>
            <a:endParaRPr lang="en-US" altLang="en-US" sz="3600" b="1">
              <a:solidFill>
                <a:srgbClr val="0066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5"/>
          <p:cNvSpPr/>
          <p:nvPr/>
        </p:nvSpPr>
        <p:spPr>
          <a:xfrm>
            <a:off x="1524000" y="838200"/>
            <a:ext cx="9144000" cy="152400"/>
          </a:xfrm>
          <a:prstGeom prst="rect">
            <a:avLst/>
          </a:prstGeom>
          <a:gradFill rotWithShape="1">
            <a:gsLst>
              <a:gs pos="0">
                <a:srgbClr val="0099CC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</a:ln>
        </p:spPr>
        <p:txBody>
          <a:bodyPr wrap="none" anchor="ctr" anchorCtr="0"/>
          <a:p>
            <a:endParaRPr lang="en-US" altLang="en-US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0966" name="Text Box 6"/>
          <p:cNvSpPr txBox="1"/>
          <p:nvPr/>
        </p:nvSpPr>
        <p:spPr>
          <a:xfrm>
            <a:off x="2219325" y="126365"/>
            <a:ext cx="74676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FF0000"/>
                </a:solidFill>
                <a:latin typeface="Times New Roman" panose="02020603050405020304" pitchFamily="18" charset="0"/>
              </a:rPr>
              <a:t>ví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FF0000"/>
                </a:solidFill>
                <a:latin typeface="Times New Roman" panose="02020603050405020304" pitchFamily="18" charset="0"/>
              </a:rPr>
              <a:t>dụ</a:t>
            </a:r>
            <a:endParaRPr lang="en-US" altLang="en-US" sz="4000" b="1" err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0" end="1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40963">
                                            <p:txEl>
                                              <p:charRg st="0" end="1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161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40963">
                                            <p:txEl>
                                              <p:charRg st="161" end="1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172" end="2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40963">
                                            <p:txEl>
                                              <p:charRg st="172" end="20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03" end="2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00"/>
                                        <p:tgtEl>
                                          <p:spTgt spid="40963">
                                            <p:txEl>
                                              <p:charRg st="203" end="2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42" end="2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1000"/>
                                        <p:tgtEl>
                                          <p:spTgt spid="40963">
                                            <p:txEl>
                                              <p:charRg st="242" end="28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allAtOnce"/>
      <p:bldP spid="409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Rectangle 6"/>
          <p:cNvSpPr/>
          <p:nvPr/>
        </p:nvSpPr>
        <p:spPr>
          <a:xfrm>
            <a:off x="189230" y="1012190"/>
            <a:ext cx="9086850" cy="39077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algn="l">
              <a:buAutoNum type="arabicPeriod"/>
            </a:pPr>
            <a:r>
              <a:rPr sz="3600" b="1" err="1">
                <a:latin typeface="Times New Roman" panose="02020603050405020304" pitchFamily="18" charset="0"/>
              </a:rPr>
              <a:t>Định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luật</a:t>
            </a:r>
            <a:r>
              <a:rPr sz="3600" b="1">
                <a:latin typeface="Times New Roman" panose="02020603050405020304" pitchFamily="18" charset="0"/>
              </a:rPr>
              <a:t> Jun– Len-</a:t>
            </a:r>
            <a:r>
              <a:rPr sz="3600" b="1" err="1">
                <a:latin typeface="Times New Roman" panose="02020603050405020304" pitchFamily="18" charset="0"/>
              </a:rPr>
              <a:t>xơ</a:t>
            </a:r>
            <a:r>
              <a:rPr sz="3600" b="1">
                <a:latin typeface="Times New Roman" panose="02020603050405020304" pitchFamily="18" charset="0"/>
              </a:rPr>
              <a:t> </a:t>
            </a:r>
            <a:endParaRPr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 algn="l">
              <a:buNone/>
            </a:pP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Nhiệt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tỏa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ở 1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tỉ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lệ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thuận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trở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,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bình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cường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độ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dòng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sz="36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dòng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chạy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qua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sz="36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 algn="l">
              <a:buNone/>
            </a:pP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</a:rPr>
              <a:t>				Q = RI</a:t>
            </a:r>
            <a:r>
              <a:rPr sz="36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sz="360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endParaRPr sz="36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 algn="l">
              <a:buNone/>
            </a:pPr>
            <a:r>
              <a:rPr sz="3200" b="1">
                <a:solidFill>
                  <a:srgbClr val="FF9900"/>
                </a:solidFill>
                <a:latin typeface="Times New Roman" panose="02020603050405020304" pitchFamily="18" charset="0"/>
              </a:rPr>
              <a:t>				</a:t>
            </a:r>
            <a:endParaRPr sz="2400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9155" name="Table 49154"/>
          <p:cNvGraphicFramePr/>
          <p:nvPr/>
        </p:nvGraphicFramePr>
        <p:xfrm>
          <a:off x="3585845" y="4613910"/>
          <a:ext cx="5189220" cy="2000250"/>
        </p:xfrm>
        <a:graphic>
          <a:graphicData uri="http://schemas.openxmlformats.org/drawingml/2006/table">
            <a:tbl>
              <a:tblPr/>
              <a:tblGrid>
                <a:gridCol w="1348105"/>
                <a:gridCol w="2130425"/>
                <a:gridCol w="1710690"/>
              </a:tblGrid>
              <a:tr h="666750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28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8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800" b="1" err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 (</a:t>
                      </a:r>
                      <a:r>
                        <a:rPr sz="28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</a:t>
                      </a: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28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8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endParaRPr lang="en-US" sz="2800" b="1" err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 (</a:t>
                      </a:r>
                      <a:r>
                        <a:rPr sz="28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ôm</a:t>
                      </a: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750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8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8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8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800" b="1" err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(</a:t>
                      </a:r>
                      <a:r>
                        <a:rPr sz="28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23520" y="53975"/>
            <a:ext cx="11662410" cy="9531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CÔNG SUẤT TỎA NHIỆT CỦA VẬT DẪN KHI CÓ DÒNG ĐIỆN CHẠY QUA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charRg st="179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2">
                                            <p:txEl>
                                              <p:charRg st="179" end="1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charRg st="197" end="2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842">
                                            <p:txEl>
                                              <p:charRg st="197" end="20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Rectangle 6"/>
          <p:cNvSpPr/>
          <p:nvPr/>
        </p:nvSpPr>
        <p:spPr>
          <a:xfrm>
            <a:off x="152400" y="990283"/>
            <a:ext cx="6172200" cy="14452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algn="l">
              <a:buAutoNum type="arabicPeriod"/>
            </a:pPr>
            <a:r>
              <a:rPr sz="3200" b="1" err="1">
                <a:latin typeface="Times New Roman" panose="02020603050405020304" pitchFamily="18" charset="0"/>
              </a:rPr>
              <a:t>Định</a:t>
            </a:r>
            <a:r>
              <a:rPr sz="3200" b="1">
                <a:latin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</a:rPr>
              <a:t>luật</a:t>
            </a:r>
            <a:r>
              <a:rPr sz="3200" b="1">
                <a:latin typeface="Times New Roman" panose="02020603050405020304" pitchFamily="18" charset="0"/>
              </a:rPr>
              <a:t> Jun – Len-</a:t>
            </a:r>
            <a:r>
              <a:rPr sz="3200" b="1" err="1">
                <a:latin typeface="Times New Roman" panose="02020603050405020304" pitchFamily="18" charset="0"/>
              </a:rPr>
              <a:t>xơ</a:t>
            </a:r>
            <a:r>
              <a:rPr sz="2400" b="1">
                <a:latin typeface="Times New Roman" panose="02020603050405020304" pitchFamily="18" charset="0"/>
              </a:rPr>
              <a:t> </a:t>
            </a:r>
            <a:endParaRPr sz="2400" b="1">
              <a:latin typeface="Times New Roman" panose="02020603050405020304" pitchFamily="18" charset="0"/>
            </a:endParaRPr>
          </a:p>
          <a:p>
            <a:pPr lvl="1" algn="l">
              <a:buNone/>
            </a:pPr>
            <a:r>
              <a:rPr sz="3200">
                <a:solidFill>
                  <a:srgbClr val="FF9900"/>
                </a:solidFill>
                <a:latin typeface="Times New Roman" panose="02020603050405020304" pitchFamily="18" charset="0"/>
              </a:rPr>
              <a:t>     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Q = RI</a:t>
            </a:r>
            <a:r>
              <a:rPr sz="32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endParaRPr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1" algn="l">
              <a:buNone/>
            </a:pPr>
            <a:endParaRPr sz="2400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792" name="Rectangle 8"/>
          <p:cNvSpPr/>
          <p:nvPr/>
        </p:nvSpPr>
        <p:spPr>
          <a:xfrm>
            <a:off x="138430" y="1878965"/>
            <a:ext cx="9132888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b="1">
                <a:latin typeface="Times New Roman" panose="02020603050405020304" pitchFamily="18" charset="0"/>
              </a:rPr>
              <a:t>2. </a:t>
            </a:r>
            <a:r>
              <a:rPr sz="3600" b="1" err="1">
                <a:latin typeface="Times New Roman" panose="02020603050405020304" pitchFamily="18" charset="0"/>
              </a:rPr>
              <a:t>Công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suất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tỏa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nhiệt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của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vật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dẫn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khi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có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dòng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điện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chạy</a:t>
            </a:r>
            <a:r>
              <a:rPr sz="3600" b="1">
                <a:latin typeface="Times New Roman" panose="02020603050405020304" pitchFamily="18" charset="0"/>
              </a:rPr>
              <a:t> qua.</a:t>
            </a:r>
            <a:endParaRPr sz="3600" b="1">
              <a:latin typeface="Times New Roman" panose="02020603050405020304" pitchFamily="18" charset="0"/>
            </a:endParaRPr>
          </a:p>
        </p:txBody>
      </p:sp>
      <p:sp>
        <p:nvSpPr>
          <p:cNvPr id="118793" name="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820795" y="4343400"/>
            <a:ext cx="1470025" cy="1049020"/>
          </a:xfrm>
          <a:prstGeom prst="rect">
            <a:avLst/>
          </a:prstGeom>
          <a:blipFill rotWithShape="1">
            <a:blip r:embed="rId1"/>
            <a:stretch>
              <a:fillRect l="-12698" b="-14706"/>
            </a:stretch>
          </a:blipFill>
          <a:ln w="28575">
            <a:solidFill>
              <a:schemeClr val="tx1"/>
            </a:solidFill>
            <a:miter lim="800000"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8795" name="Rectangle 11"/>
          <p:cNvSpPr/>
          <p:nvPr/>
        </p:nvSpPr>
        <p:spPr>
          <a:xfrm>
            <a:off x="1676400" y="5334000"/>
            <a:ext cx="7924800" cy="1219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algn="l"/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Câu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hỏi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C5: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Chứng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minh  P</a:t>
            </a:r>
            <a:r>
              <a:rPr sz="2800" b="1" i="1">
                <a:solidFill>
                  <a:srgbClr val="0066FF"/>
                </a:solidFill>
                <a:latin typeface=".VnCommercial Script" pitchFamily="34" charset="0"/>
              </a:rPr>
              <a:t> 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= Q/t = RI</a:t>
            </a:r>
            <a:r>
              <a:rPr sz="2800" b="1" i="1" baseline="30000">
                <a:solidFill>
                  <a:srgbClr val="0066FF"/>
                </a:solidFill>
                <a:latin typeface="Times New Roman" panose="02020603050405020304" pitchFamily="18" charset="0"/>
              </a:rPr>
              <a:t>2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= U</a:t>
            </a:r>
            <a:r>
              <a:rPr sz="2800" b="1" i="1" baseline="30000">
                <a:solidFill>
                  <a:srgbClr val="0066FF"/>
                </a:solidFill>
                <a:latin typeface="Times New Roman" panose="02020603050405020304" pitchFamily="18" charset="0"/>
              </a:rPr>
              <a:t>2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/R.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Nêu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đơn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vị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endParaRPr sz="2800" b="1" i="1">
              <a:solidFill>
                <a:srgbClr val="0066FF"/>
              </a:solidFill>
              <a:latin typeface="Times New Roman" panose="02020603050405020304" pitchFamily="18" charset="0"/>
            </a:endParaRPr>
          </a:p>
          <a:p>
            <a:pPr algn="l"/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của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các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đại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lượng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có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mặt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trong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công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thức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sz="2800" b="1" i="1" err="1">
                <a:solidFill>
                  <a:srgbClr val="0066FF"/>
                </a:solidFill>
                <a:latin typeface="Times New Roman" panose="02020603050405020304" pitchFamily="18" charset="0"/>
              </a:rPr>
              <a:t>trên</a:t>
            </a:r>
            <a:r>
              <a:rPr sz="2800" b="1" i="1">
                <a:solidFill>
                  <a:srgbClr val="0066FF"/>
                </a:solidFill>
                <a:latin typeface="Times New Roman" panose="02020603050405020304" pitchFamily="18" charset="0"/>
              </a:rPr>
              <a:t>.</a:t>
            </a:r>
            <a:endParaRPr sz="2800" b="1" i="1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164465" y="-11430"/>
            <a:ext cx="11699240" cy="1076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CÔNG SUẤT TỎA NHIỆT CỦA VẬT DẪN KHI CÓ DÒNG ĐIỆN CHẠY QUA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465" y="2887980"/>
            <a:ext cx="9970770" cy="180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l"/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820795" y="5715000"/>
            <a:ext cx="2359660" cy="6451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Q/t = RI</a:t>
            </a:r>
            <a:r>
              <a:rPr kumimoji="0" lang="en-US" sz="3200" b="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3000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1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8795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795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8795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charRg st="58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95">
                                            <p:txEl>
                                              <p:charRg st="58" end="10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795">
                                            <p:txEl>
                                              <p:charRg st="58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795">
                                            <p:txEl>
                                              <p:charRg st="58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18795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charRg st="0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18795">
                                            <p:txEl>
                                              <p:charRg st="58" end="10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5">
                                            <p:txEl>
                                              <p:charRg st="58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5" grpId="0" uiExpand="1" build="allAtOnce"/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8244" name="Text Box 4"/>
          <p:cNvSpPr txBox="1"/>
          <p:nvPr/>
        </p:nvSpPr>
        <p:spPr>
          <a:xfrm>
            <a:off x="1381760" y="519430"/>
            <a:ext cx="113404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</a:pPr>
            <a:r>
              <a:rPr sz="3200" b="1">
                <a:solidFill>
                  <a:srgbClr val="0000FF"/>
                </a:solidFill>
                <a:latin typeface="Times New Roman" panose="02020603050405020304" pitchFamily="18" charset="0"/>
              </a:rPr>
              <a:t>III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sz="3200" b="1">
                <a:solidFill>
                  <a:srgbClr val="0000FF"/>
                </a:solidFill>
                <a:latin typeface="Times New Roman" panose="02020603050405020304" pitchFamily="18" charset="0"/>
              </a:rPr>
              <a:t> CÔNG VÀ CÔNG SUẤT CỦA NGUỒN ĐIỆN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8245" name="Text Box 5"/>
          <p:cNvSpPr txBox="1"/>
          <p:nvPr/>
        </p:nvSpPr>
        <p:spPr>
          <a:xfrm>
            <a:off x="1339850" y="1067435"/>
            <a:ext cx="42595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nguồn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  <a:endParaRPr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8246" name="Text Box 6"/>
          <p:cNvSpPr txBox="1"/>
          <p:nvPr/>
        </p:nvSpPr>
        <p:spPr>
          <a:xfrm>
            <a:off x="1447800" y="1747838"/>
            <a:ext cx="9030335" cy="1383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Nhắc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tính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suất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nguồn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?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xác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nguồn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38249" name="Object 9"/>
          <p:cNvGraphicFramePr>
            <a:graphicFrameLocks noChangeAspect="1"/>
          </p:cNvGraphicFramePr>
          <p:nvPr/>
        </p:nvGraphicFramePr>
        <p:xfrm>
          <a:off x="2514600" y="2105025"/>
          <a:ext cx="11239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419100" imgH="419100" progId="Equation.3">
                  <p:embed/>
                </p:oleObj>
              </mc:Choice>
              <mc:Fallback>
                <p:oleObj name="" r:id="rId1" imgW="419100" imgH="419100" progId="Equation.3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14600" y="2105025"/>
                        <a:ext cx="1123950" cy="11239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50" name="Text Box 10"/>
          <p:cNvSpPr txBox="1"/>
          <p:nvPr/>
        </p:nvSpPr>
        <p:spPr>
          <a:xfrm>
            <a:off x="4833938" y="2314575"/>
            <a:ext cx="352869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3200" b="1" err="1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sz="3200" b="1" baseline="-25000" err="1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  <a:r>
              <a:rPr sz="3200" b="1">
                <a:solidFill>
                  <a:srgbClr val="0000FF"/>
                </a:solidFill>
                <a:latin typeface="Times New Roman" panose="02020603050405020304" pitchFamily="18" charset="0"/>
              </a:rPr>
              <a:t> = q</a:t>
            </a:r>
            <a:r>
              <a:rPr sz="32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 = It  (*)   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8251" name="Text Box 11"/>
          <p:cNvSpPr txBox="1"/>
          <p:nvPr/>
        </p:nvSpPr>
        <p:spPr>
          <a:xfrm>
            <a:off x="2895600" y="3228975"/>
            <a:ext cx="6047740" cy="18148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 eaLnBrk="1" hangingPunct="1"/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sz="2800" baseline="-25000" err="1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nguồn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(J)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l" eaLnBrk="1" hangingPunct="1">
              <a:buFont typeface="Symbol" panose="05050102010706020507" pitchFamily="18" charset="2"/>
              <a:buChar char="x"/>
            </a:pP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   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Suất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động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nguồn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(V).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algn="l" eaLnBrk="1" hangingPunct="1">
              <a:buFont typeface="Symbol" panose="05050102010706020507" pitchFamily="18" charset="2"/>
            </a:pP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      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Cường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độ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dòng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(A).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algn="l" eaLnBrk="1" hangingPunct="1">
              <a:buFont typeface="Symbol" panose="05050102010706020507" pitchFamily="18" charset="2"/>
            </a:pP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      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thời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gian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dòng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chạy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qua (s)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8256" name="Text Box 16"/>
          <p:cNvSpPr txBox="1"/>
          <p:nvPr/>
        </p:nvSpPr>
        <p:spPr>
          <a:xfrm>
            <a:off x="2451100" y="3733800"/>
            <a:ext cx="713803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ý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đại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(*)?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62400" y="2619375"/>
            <a:ext cx="685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6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8256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8256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56">
                                            <p:txEl>
                                              <p:char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5" grpId="0"/>
      <p:bldP spid="138246" grpId="0"/>
      <p:bldP spid="138246" grpId="1"/>
      <p:bldP spid="138250" grpId="0"/>
      <p:bldP spid="1382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Text Box 7"/>
          <p:cNvSpPr txBox="1"/>
          <p:nvPr/>
        </p:nvSpPr>
        <p:spPr>
          <a:xfrm>
            <a:off x="1386205" y="152400"/>
            <a:ext cx="97796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>
              <a:spcBef>
                <a:spcPct val="50000"/>
              </a:spcBef>
            </a:pPr>
            <a:r>
              <a:rPr sz="3200" b="1">
                <a:solidFill>
                  <a:srgbClr val="0000FF"/>
                </a:solidFill>
                <a:latin typeface="Times New Roman" panose="02020603050405020304" pitchFamily="18" charset="0"/>
              </a:rPr>
              <a:t>III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sz="3200" b="1">
                <a:solidFill>
                  <a:srgbClr val="0000FF"/>
                </a:solidFill>
                <a:latin typeface="Times New Roman" panose="02020603050405020304" pitchFamily="18" charset="0"/>
              </a:rPr>
              <a:t> CÔNG VÀ CÔNG SUẤT CỦA NGUỒN ĐIỆN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9272" name="Text Box 8"/>
          <p:cNvSpPr txBox="1"/>
          <p:nvPr/>
        </p:nvSpPr>
        <p:spPr>
          <a:xfrm>
            <a:off x="1447800" y="685800"/>
            <a:ext cx="508381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suất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nguồn</a:t>
            </a:r>
            <a:r>
              <a:rPr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  <a:endParaRPr sz="3200" b="1" err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9273" name="Text Box 9"/>
          <p:cNvSpPr txBox="1"/>
          <p:nvPr/>
        </p:nvSpPr>
        <p:spPr>
          <a:xfrm>
            <a:off x="2460625" y="1371600"/>
            <a:ext cx="811784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suất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nguồn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xác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định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5373" name="Object 13"/>
          <p:cNvGraphicFramePr>
            <a:graphicFrameLocks noChangeAspect="1"/>
          </p:cNvGraphicFramePr>
          <p:nvPr/>
        </p:nvGraphicFramePr>
        <p:xfrm>
          <a:off x="4891088" y="1981200"/>
          <a:ext cx="18891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685800" imgH="419100" progId="Equation.3">
                  <p:embed/>
                </p:oleObj>
              </mc:Choice>
              <mc:Fallback>
                <p:oleObj name="" r:id="rId1" imgW="685800" imgH="419100" progId="Equation.3">
                  <p:embed/>
                  <p:pic>
                    <p:nvPicPr>
                      <p:cNvPr id="0" name="Picture 307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91088" y="1981200"/>
                        <a:ext cx="1889125" cy="1219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79" name="Text Box 15"/>
          <p:cNvSpPr txBox="1"/>
          <p:nvPr/>
        </p:nvSpPr>
        <p:spPr>
          <a:xfrm>
            <a:off x="2593975" y="3200400"/>
            <a:ext cx="663511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ý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đại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9280" name="Text Box 16"/>
          <p:cNvSpPr txBox="1"/>
          <p:nvPr/>
        </p:nvSpPr>
        <p:spPr>
          <a:xfrm>
            <a:off x="3106738" y="3895725"/>
            <a:ext cx="6183630" cy="23069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 eaLnBrk="1" hangingPunct="1"/>
            <a:r>
              <a:rPr sz="3200" err="1">
                <a:solidFill>
                  <a:srgbClr val="0000FF"/>
                </a:solidFill>
                <a:latin typeface="Blackadder ITC" panose="04020505051007020D02" pitchFamily="82" charset="0"/>
              </a:rPr>
              <a:t>P</a:t>
            </a:r>
            <a:r>
              <a:rPr sz="3200" baseline="-25000" err="1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  <a:r>
              <a:rPr sz="3200">
                <a:solidFill>
                  <a:srgbClr val="0000FF"/>
                </a:solidFill>
                <a:latin typeface="Times New Roman" panose="02020603050405020304" pitchFamily="18" charset="0"/>
              </a:rPr>
              <a:t> 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suất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nguồn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điện(W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l" eaLnBrk="1" hangingPunct="1"/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sz="2800" baseline="-25000" err="1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nguồn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(J).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l" eaLnBrk="1" hangingPunct="1"/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t       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hiện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</a:rPr>
              <a:t>công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</a:rPr>
              <a:t> (s)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l" eaLnBrk="1" hangingPunct="1">
              <a:buFont typeface="Symbol" panose="05050102010706020507" pitchFamily="18" charset="2"/>
              <a:buChar char="x"/>
            </a:pP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    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Suất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động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nguồn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(V)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algn="l" eaLnBrk="1" hangingPunct="1">
              <a:buFont typeface="Symbol" panose="05050102010706020507" pitchFamily="18" charset="2"/>
            </a:pP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        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Cường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độ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dòng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điện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qua </a:t>
            </a:r>
            <a:r>
              <a:rPr sz="280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nguồn</a:t>
            </a:r>
            <a:r>
              <a:rPr sz="280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(A)</a:t>
            </a:r>
            <a:endParaRPr sz="2800">
              <a:solidFill>
                <a:srgbClr val="00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3800" y="2286000"/>
            <a:ext cx="12192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err="1">
                <a:latin typeface="Blackadder ITC" panose="04020505051007020D02" pitchFamily="82" charset="0"/>
              </a:rPr>
              <a:t>P</a:t>
            </a:r>
            <a:r>
              <a:rPr sz="4000" baseline="-25000" err="1">
                <a:latin typeface="Times New Roman" panose="02020603050405020304" pitchFamily="18" charset="0"/>
              </a:rPr>
              <a:t>ng</a:t>
            </a:r>
            <a:endParaRPr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9279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9279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9279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9279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9279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9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9280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>
                                            <p:txEl>
                                              <p:charRg st="34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9280">
                                            <p:txEl>
                                              <p:charRg st="34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>
                                            <p:txEl>
                                              <p:charRg st="66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9280">
                                            <p:txEl>
                                              <p:charRg st="66" end="10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>
                                            <p:txEl>
                                              <p:charRg st="105" end="1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9280">
                                            <p:txEl>
                                              <p:charRg st="105" end="1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>
                                            <p:txEl>
                                              <p:charRg st="147" end="1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9280">
                                            <p:txEl>
                                              <p:charRg st="147" end="19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3" grpId="0"/>
      <p:bldP spid="13927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1752600" y="2759075"/>
            <a:ext cx="9448800" cy="6756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p>
            <a:pPr algn="l"/>
            <a:r>
              <a:rPr sz="19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  <a:t>II. CÔNG SUẤT TỎA NHIỆT CỦA VẬT DẪN KHI CÓ DÒNG ĐIỆN CHẠY QUA.</a:t>
            </a:r>
            <a:br>
              <a:rPr sz="1900" b="1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endParaRPr sz="1900" b="1"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3251" name="Rectangle 10"/>
          <p:cNvSpPr/>
          <p:nvPr/>
        </p:nvSpPr>
        <p:spPr>
          <a:xfrm>
            <a:off x="1927225" y="3124200"/>
            <a:ext cx="3519170" cy="8299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sz="2400" b="1">
                <a:latin typeface="Times New Roman" panose="02020603050405020304" pitchFamily="18" charset="0"/>
              </a:rPr>
              <a:t>1. </a:t>
            </a:r>
            <a:r>
              <a:rPr sz="2400" b="1" err="1">
                <a:latin typeface="Times New Roman" panose="02020603050405020304" pitchFamily="18" charset="0"/>
              </a:rPr>
              <a:t>Định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luật</a:t>
            </a:r>
            <a:r>
              <a:rPr sz="2400" b="1">
                <a:latin typeface="Times New Roman" panose="02020603050405020304" pitchFamily="18" charset="0"/>
              </a:rPr>
              <a:t> Jun – Len-</a:t>
            </a:r>
            <a:r>
              <a:rPr sz="2400" b="1" err="1">
                <a:latin typeface="Times New Roman" panose="02020603050405020304" pitchFamily="18" charset="0"/>
              </a:rPr>
              <a:t>xơ</a:t>
            </a:r>
            <a:br>
              <a:rPr sz="2400" b="1">
                <a:latin typeface="Times New Roman" panose="02020603050405020304" pitchFamily="18" charset="0"/>
              </a:rPr>
            </a:br>
            <a:r>
              <a:rPr sz="2400" b="1">
                <a:latin typeface="Times New Roman" panose="02020603050405020304" pitchFamily="18" charset="0"/>
              </a:rPr>
              <a:t>	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53252" name="Rectangle 11"/>
          <p:cNvSpPr/>
          <p:nvPr/>
        </p:nvSpPr>
        <p:spPr>
          <a:xfrm>
            <a:off x="5813425" y="3124200"/>
            <a:ext cx="128587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sz="2400" b="1">
                <a:latin typeface="Times New Roman" panose="02020603050405020304" pitchFamily="18" charset="0"/>
              </a:rPr>
              <a:t>Q = RI</a:t>
            </a:r>
            <a:r>
              <a:rPr sz="2400" b="1" baseline="30000">
                <a:latin typeface="Times New Roman" panose="02020603050405020304" pitchFamily="18" charset="0"/>
              </a:rPr>
              <a:t>2</a:t>
            </a:r>
            <a:r>
              <a:rPr sz="2400" b="1">
                <a:latin typeface="Times New Roman" panose="02020603050405020304" pitchFamily="18" charset="0"/>
              </a:rPr>
              <a:t>t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53253" name="Rectangle 12"/>
          <p:cNvSpPr/>
          <p:nvPr/>
        </p:nvSpPr>
        <p:spPr>
          <a:xfrm>
            <a:off x="1905000" y="3657600"/>
            <a:ext cx="815213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sz="2400" b="1">
                <a:latin typeface="Times New Roman" panose="02020603050405020304" pitchFamily="18" charset="0"/>
              </a:rPr>
              <a:t>2. </a:t>
            </a:r>
            <a:r>
              <a:rPr sz="2400" b="1" err="1">
                <a:latin typeface="Times New Roman" panose="02020603050405020304" pitchFamily="18" charset="0"/>
              </a:rPr>
              <a:t>Công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suất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tỏa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nhiệt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của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vật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dẫn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khi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có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dòng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điện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chạy</a:t>
            </a:r>
            <a:r>
              <a:rPr sz="2400" b="1">
                <a:latin typeface="Times New Roman" panose="02020603050405020304" pitchFamily="18" charset="0"/>
              </a:rPr>
              <a:t> qua.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53254" name="Rectangle 13"/>
          <p:cNvSpPr/>
          <p:nvPr/>
        </p:nvSpPr>
        <p:spPr>
          <a:xfrm>
            <a:off x="2895600" y="4110038"/>
            <a:ext cx="186563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sz="2400" b="1">
                <a:latin typeface="Times New Roman" panose="02020603050405020304" pitchFamily="18" charset="0"/>
              </a:rPr>
              <a:t>P = Q/t = RI</a:t>
            </a:r>
            <a:r>
              <a:rPr sz="2400" b="1" baseline="30000">
                <a:latin typeface="Times New Roman" panose="02020603050405020304" pitchFamily="18" charset="0"/>
              </a:rPr>
              <a:t>2</a:t>
            </a:r>
            <a:endParaRPr sz="2400" b="1" baseline="30000">
              <a:latin typeface="Times New Roman" panose="02020603050405020304" pitchFamily="18" charset="0"/>
            </a:endParaRPr>
          </a:p>
        </p:txBody>
      </p:sp>
      <p:sp>
        <p:nvSpPr>
          <p:cNvPr id="53255" name="Rectangle 15"/>
          <p:cNvSpPr/>
          <p:nvPr/>
        </p:nvSpPr>
        <p:spPr>
          <a:xfrm>
            <a:off x="1828800" y="1219200"/>
            <a:ext cx="7162800" cy="1447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marL="514350" indent="-514350" algn="l">
              <a:buAutoNum type="romanUcPeriod"/>
            </a:pPr>
            <a:r>
              <a:rPr sz="2400" b="1">
                <a:latin typeface="Times New Roman" panose="02020603050405020304" pitchFamily="18" charset="0"/>
              </a:rPr>
              <a:t>ĐIỆN NĂNG TIÊU THỤ VÀ CÔNG SUẤT ĐIỆN </a:t>
            </a:r>
            <a:br>
              <a:rPr sz="2400" b="1">
                <a:latin typeface="Times New Roman" panose="02020603050405020304" pitchFamily="18" charset="0"/>
              </a:rPr>
            </a:br>
            <a:r>
              <a:rPr sz="2400" b="1">
                <a:latin typeface="Times New Roman" panose="02020603050405020304" pitchFamily="18" charset="0"/>
              </a:rPr>
              <a:t>1.Điện </a:t>
            </a:r>
            <a:r>
              <a:rPr sz="2400" b="1" err="1">
                <a:latin typeface="Times New Roman" panose="02020603050405020304" pitchFamily="18" charset="0"/>
              </a:rPr>
              <a:t>năng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tiêu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thụ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của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đoạn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mạch</a:t>
            </a:r>
            <a:r>
              <a:rPr sz="2400" b="1">
                <a:latin typeface="Times New Roman" panose="02020603050405020304" pitchFamily="18" charset="0"/>
              </a:rPr>
              <a:t>:</a:t>
            </a:r>
            <a:endParaRPr sz="2400" b="1">
              <a:latin typeface="Times New Roman" panose="02020603050405020304" pitchFamily="18" charset="0"/>
            </a:endParaRPr>
          </a:p>
          <a:p>
            <a:pPr marL="514350" indent="-514350" algn="l">
              <a:buNone/>
            </a:pPr>
            <a:r>
              <a:rPr sz="2400" b="1">
                <a:latin typeface="Times New Roman" panose="02020603050405020304" pitchFamily="18" charset="0"/>
              </a:rPr>
              <a:t>			 A = </a:t>
            </a:r>
            <a:r>
              <a:rPr sz="2400" b="1" err="1">
                <a:latin typeface="Times New Roman" panose="02020603050405020304" pitchFamily="18" charset="0"/>
              </a:rPr>
              <a:t>Uq</a:t>
            </a:r>
            <a:r>
              <a:rPr sz="2400" b="1">
                <a:latin typeface="Times New Roman" panose="02020603050405020304" pitchFamily="18" charset="0"/>
              </a:rPr>
              <a:t> = </a:t>
            </a:r>
            <a:r>
              <a:rPr sz="2400" b="1" err="1">
                <a:latin typeface="Times New Roman" panose="02020603050405020304" pitchFamily="18" charset="0"/>
              </a:rPr>
              <a:t>UIt</a:t>
            </a:r>
            <a:br>
              <a:rPr sz="2400" b="1">
                <a:latin typeface="Times New Roman" panose="02020603050405020304" pitchFamily="18" charset="0"/>
              </a:rPr>
            </a:br>
            <a:r>
              <a:rPr sz="2400" b="1">
                <a:latin typeface="Times New Roman" panose="02020603050405020304" pitchFamily="18" charset="0"/>
              </a:rPr>
              <a:t> 2.Công </a:t>
            </a:r>
            <a:r>
              <a:rPr sz="2400" b="1" err="1">
                <a:latin typeface="Times New Roman" panose="02020603050405020304" pitchFamily="18" charset="0"/>
              </a:rPr>
              <a:t>suất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điện</a:t>
            </a:r>
            <a:r>
              <a:rPr sz="2400" b="1">
                <a:latin typeface="Times New Roman" panose="02020603050405020304" pitchFamily="18" charset="0"/>
              </a:rPr>
              <a:t>:</a:t>
            </a:r>
            <a:endParaRPr sz="2400" b="1">
              <a:latin typeface="Times New Roman" panose="02020603050405020304" pitchFamily="18" charset="0"/>
            </a:endParaRPr>
          </a:p>
          <a:p>
            <a:pPr marL="514350" indent="-514350" algn="l">
              <a:buNone/>
            </a:pPr>
            <a:r>
              <a:rPr sz="2400" b="1">
                <a:latin typeface="Times New Roman" panose="02020603050405020304" pitchFamily="18" charset="0"/>
              </a:rPr>
              <a:t>			 P = A/t = UI </a:t>
            </a:r>
            <a:br>
              <a:rPr sz="2400" b="1">
                <a:latin typeface="Times New Roman" panose="02020603050405020304" pitchFamily="18" charset="0"/>
              </a:rPr>
            </a:b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1524000" y="228600"/>
            <a:ext cx="9144000" cy="521970"/>
          </a:xfrm>
          <a:prstGeom prst="rect">
            <a:avLst/>
          </a:prstGeom>
          <a:gradFill rotWithShape="1">
            <a:gsLst>
              <a:gs pos="0">
                <a:srgbClr val="000099"/>
              </a:gs>
              <a:gs pos="50000">
                <a:schemeClr val="tx1"/>
              </a:gs>
              <a:gs pos="100000">
                <a:srgbClr val="000099"/>
              </a:gs>
            </a:gsLst>
            <a:lin ang="5400000" scaled="1"/>
          </a:gradFill>
          <a:ln w="9525" algn="ctr">
            <a:noFill/>
            <a:miter lim="800000"/>
          </a:ln>
          <a:effectLst>
            <a:outerShdw dist="38100" algn="ctr" rotWithShape="0">
              <a:srgbClr val="B2B2B2">
                <a:alpha val="80000"/>
              </a:srgbClr>
            </a:outerShdw>
          </a:effectLst>
          <a:scene3d>
            <a:camera prst="legacyPerspectiveTop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spAutoFit/>
            <a:flatTx/>
          </a:bodyPr>
          <a:lstStyle/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2800" b="1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TÓM TẮT KIẾN THỨC</a:t>
            </a:r>
            <a:endParaRPr kumimoji="0" lang="en-US" sz="2800" b="1" kern="1200" cap="none" spc="0" normalizeH="0" baseline="0" noProof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3257" name="Rectangle 9"/>
          <p:cNvSpPr/>
          <p:nvPr/>
        </p:nvSpPr>
        <p:spPr>
          <a:xfrm>
            <a:off x="1905000" y="4572000"/>
            <a:ext cx="77438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eaLnBrk="1" hangingPunct="1">
              <a:spcBef>
                <a:spcPct val="50000"/>
              </a:spcBef>
            </a:pPr>
            <a:r>
              <a:rPr sz="2400" b="1">
                <a:latin typeface="Times New Roman" panose="02020603050405020304" pitchFamily="18" charset="0"/>
              </a:rPr>
              <a:t>III/ CÔNG VÀ CÔNG SUẤT CỦA NGUỒN ĐIỆN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53258" name="Rectangle 10"/>
          <p:cNvSpPr/>
          <p:nvPr/>
        </p:nvSpPr>
        <p:spPr>
          <a:xfrm>
            <a:off x="1981200" y="5105400"/>
            <a:ext cx="334200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2400" b="1">
                <a:latin typeface="Times New Roman" panose="02020603050405020304" pitchFamily="18" charset="0"/>
              </a:rPr>
              <a:t>1. </a:t>
            </a:r>
            <a:r>
              <a:rPr sz="2400" b="1" err="1">
                <a:latin typeface="Times New Roman" panose="02020603050405020304" pitchFamily="18" charset="0"/>
              </a:rPr>
              <a:t>Công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của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nguồn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điện</a:t>
            </a:r>
            <a:r>
              <a:rPr sz="2400" b="1">
                <a:latin typeface="Times New Roman" panose="02020603050405020304" pitchFamily="18" charset="0"/>
              </a:rPr>
              <a:t>: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53259" name="Rectangle 11"/>
          <p:cNvSpPr/>
          <p:nvPr/>
        </p:nvSpPr>
        <p:spPr>
          <a:xfrm>
            <a:off x="1981200" y="6096000"/>
            <a:ext cx="396049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2400" b="1">
                <a:latin typeface="Times New Roman" panose="02020603050405020304" pitchFamily="18" charset="0"/>
              </a:rPr>
              <a:t>2. </a:t>
            </a:r>
            <a:r>
              <a:rPr sz="2400" b="1" err="1">
                <a:latin typeface="Times New Roman" panose="02020603050405020304" pitchFamily="18" charset="0"/>
              </a:rPr>
              <a:t>Công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suất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của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nguồn</a:t>
            </a:r>
            <a:r>
              <a:rPr sz="2400" b="1">
                <a:latin typeface="Times New Roman" panose="02020603050405020304" pitchFamily="18" charset="0"/>
              </a:rPr>
              <a:t> </a:t>
            </a:r>
            <a:r>
              <a:rPr sz="2400" b="1" err="1">
                <a:latin typeface="Times New Roman" panose="02020603050405020304" pitchFamily="18" charset="0"/>
              </a:rPr>
              <a:t>điện</a:t>
            </a:r>
            <a:r>
              <a:rPr sz="2400" b="1">
                <a:latin typeface="Times New Roman" panose="02020603050405020304" pitchFamily="18" charset="0"/>
              </a:rPr>
              <a:t>:</a:t>
            </a:r>
            <a:endParaRPr sz="2400" b="1">
              <a:latin typeface="Times New Roman" panose="02020603050405020304" pitchFamily="18" charset="0"/>
            </a:endParaRPr>
          </a:p>
        </p:txBody>
      </p:sp>
      <p:sp>
        <p:nvSpPr>
          <p:cNvPr id="13" name="Text Box 10"/>
          <p:cNvSpPr txBox="1"/>
          <p:nvPr/>
        </p:nvSpPr>
        <p:spPr>
          <a:xfrm>
            <a:off x="5824538" y="5029200"/>
            <a:ext cx="305498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sz="3200" b="1" err="1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sz="3200" b="1" baseline="-25000" err="1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  <a:r>
              <a:rPr sz="3200" b="1">
                <a:solidFill>
                  <a:srgbClr val="0000FF"/>
                </a:solidFill>
                <a:latin typeface="Times New Roman" panose="02020603050405020304" pitchFamily="18" charset="0"/>
              </a:rPr>
              <a:t> = q</a:t>
            </a:r>
            <a:r>
              <a:rPr sz="3200" b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 = It     </a:t>
            </a:r>
            <a:endParaRPr sz="3200" b="1">
              <a:solidFill>
                <a:srgbClr val="0000FF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950075" y="5638800"/>
          <a:ext cx="24225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" imgW="685800" imgH="419100" progId="Equation.3">
                  <p:embed/>
                </p:oleObj>
              </mc:Choice>
              <mc:Fallback>
                <p:oleObj name="" r:id="rId1" imgW="685800" imgH="419100" progId="Equation.3">
                  <p:embed/>
                  <p:pic>
                    <p:nvPicPr>
                      <p:cNvPr id="0" name="Picture 307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950075" y="5638800"/>
                        <a:ext cx="2422525" cy="1219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6084253" y="5975985"/>
            <a:ext cx="1563687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err="1">
                <a:latin typeface="Blackadder ITC" panose="04020505051007020D02" pitchFamily="82" charset="0"/>
              </a:rPr>
              <a:t>P</a:t>
            </a:r>
            <a:r>
              <a:rPr sz="4000" baseline="-25000" err="1">
                <a:latin typeface="Times New Roman" panose="02020603050405020304" pitchFamily="18" charset="0"/>
              </a:rPr>
              <a:t>ng</a:t>
            </a:r>
            <a:endParaRPr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295015" y="228600"/>
            <a:ext cx="5602288" cy="52197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0" indent="-457200" algn="ctr" eaLnBrk="1" hangingPunct="1"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 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14283" y="2714625"/>
            <a:ext cx="7099300" cy="1428750"/>
            <a:chOff x="4388014" y="3656660"/>
            <a:chExt cx="5677537" cy="3204312"/>
          </a:xfrm>
        </p:grpSpPr>
        <p:sp>
          <p:nvSpPr>
            <p:cNvPr id="7" name="AutoShape 19"/>
            <p:cNvSpPr>
              <a:spLocks noChangeArrowheads="1"/>
            </p:cNvSpPr>
            <p:nvPr/>
          </p:nvSpPr>
          <p:spPr bwMode="ltGray">
            <a:xfrm>
              <a:off x="4388014" y="3656660"/>
              <a:ext cx="5677537" cy="3204312"/>
            </a:xfrm>
            <a:prstGeom prst="roundRect">
              <a:avLst>
                <a:gd name="adj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59" name="Rectangle 20"/>
            <p:cNvSpPr/>
            <p:nvPr/>
          </p:nvSpPr>
          <p:spPr>
            <a:xfrm>
              <a:off x="4568927" y="3928007"/>
              <a:ext cx="5315708" cy="268877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342900" lvl="0" indent="-342900"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các biện pháp tiết kiệm điện năng?</a:t>
              </a:r>
              <a:endPara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00" y="193040"/>
            <a:ext cx="9144000" cy="6535420"/>
          </a:xfrm>
          <a:prstGeom prst="rect">
            <a:avLst/>
          </a:prstGeom>
          <a:noFill/>
          <a:ln w="9525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VIDEO Một số giải pháp tiết kiệm điện năn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690" y="635"/>
            <a:ext cx="1213231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6386" name="Picture 8" descr="D:\LOP 11\thao giảng\nồi cơm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0688" y="463550"/>
            <a:ext cx="2476500" cy="2671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7" name="Picture 9" descr="D:\LOP 11\thao giảng\bàn là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988" y="438150"/>
            <a:ext cx="3122612" cy="238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8" name="AutoShape 13" descr="Kết quả hình ảnh cho ấm siêu tốc"/>
          <p:cNvSpPr>
            <a:spLocks noChangeAspect="1"/>
          </p:cNvSpPr>
          <p:nvPr/>
        </p:nvSpPr>
        <p:spPr>
          <a:xfrm>
            <a:off x="1679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390" name="Picture 19" descr="Kết quả hình ảnh cho bóng đèn sợi đố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841638">
            <a:off x="7505700" y="862013"/>
            <a:ext cx="3040063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7" descr="D:\LOP 11\thao giảng\quạ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50" y="3825875"/>
            <a:ext cx="2576513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288" y="4138613"/>
            <a:ext cx="3414712" cy="242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6" name="Picture 12" descr="Ắc quy ô tô Đồng Nai NS60S nước (12v - 45ah) tại Hà Nộ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863" y="4060825"/>
            <a:ext cx="2725737" cy="242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22860" y="-635"/>
            <a:ext cx="12169140" cy="6858635"/>
          </a:xfrm>
          <a:prstGeom prst="rect">
            <a:avLst/>
          </a:prstGeom>
          <a:noFill/>
          <a:ln w="9525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898" name="Text Box 37897"/>
          <p:cNvSpPr txBox="1"/>
          <p:nvPr/>
        </p:nvSpPr>
        <p:spPr>
          <a:xfrm>
            <a:off x="2876550" y="2992755"/>
            <a:ext cx="6179820" cy="1076325"/>
          </a:xfrm>
          <a:prstGeom prst="rect">
            <a:avLst/>
          </a:prstGeom>
          <a:noFill/>
          <a:ln w="9525">
            <a:noFill/>
          </a:ln>
          <a:scene3d>
            <a:camera prst="legacyPerspectiveTop">
              <a:rot lat="0" lon="0" rev="0"/>
            </a:camera>
            <a:lightRig rig="legacyFlat3" dir="b"/>
          </a:scene3d>
          <a:sp3d extrusionH="121893000" prstMaterial="legacyMatte">
            <a:bevelT w="13500" h="13500" prst="angle"/>
            <a:bevelB w="13500" h="13500" prst="angle"/>
          </a:sp3d>
        </p:spPr>
        <p:txBody>
          <a:bodyPr wrap="square">
            <a:spAutoFit/>
            <a:flatTx/>
          </a:bodyPr>
          <a:p>
            <a:pPr algn="ctr"/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/>
      <p:bldP spid="3789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Oval 4"/>
          <p:cNvSpPr/>
          <p:nvPr/>
        </p:nvSpPr>
        <p:spPr>
          <a:xfrm>
            <a:off x="4882900" y="3065843"/>
            <a:ext cx="2254827" cy="109104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 w="28575">
                  <a:solidFill>
                    <a:schemeClr val="tx1"/>
                  </a:solidFill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KIỆM ĐIỆN</a:t>
            </a:r>
            <a:endParaRPr kumimoji="0" lang="en-US" sz="2100" b="0" i="0" u="none" strike="noStrike" kern="1200" cap="none" spc="0" normalizeH="0" baseline="0" noProof="0" dirty="0">
              <a:ln w="3175">
                <a:solidFill>
                  <a:schemeClr val="tx1"/>
                </a:solidFill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689225" y="1927225"/>
            <a:ext cx="1925638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thiết bị ở trạng thái “chờ”</a:t>
            </a:r>
            <a:endParaRPr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05000" y="3143250"/>
            <a:ext cx="1646238" cy="10810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Hưởng ứng giờ Trái đất</a:t>
            </a:r>
            <a:endParaRPr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14863" y="1441450"/>
            <a:ext cx="2041525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bóng đèn LED thay cho bóng đèn thường</a:t>
            </a:r>
            <a:endParaRPr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45463" y="2444750"/>
            <a:ext cx="2003425" cy="8651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sản phẩm công nghệ Inverter</a:t>
            </a:r>
            <a:endParaRPr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20913" y="4302125"/>
            <a:ext cx="2033588" cy="9969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nguồn điện năng lượng mặt trời</a:t>
            </a:r>
            <a:endParaRPr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53413" y="3656013"/>
            <a:ext cx="2114550" cy="9271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thiết bị hẹn giờ để tắt các thiết bị điện</a:t>
            </a:r>
            <a:endParaRPr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94463" y="4772025"/>
            <a:ext cx="2159000" cy="1074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thiết bị điện có xác nhận tiết kiệm điện</a:t>
            </a:r>
            <a:endParaRPr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32288" y="4800600"/>
            <a:ext cx="1905000" cy="10652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Tận dụng tối đa gió v</a:t>
            </a:r>
            <a:r>
              <a:rPr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ánh sang từ bên ngo</a:t>
            </a:r>
            <a:r>
              <a:rPr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7" name="Curved Connector 16"/>
          <p:cNvCxnSpPr>
            <a:stCxn id="5" idx="1"/>
            <a:endCxn id="8" idx="5"/>
          </p:cNvCxnSpPr>
          <p:nvPr/>
        </p:nvCxnSpPr>
        <p:spPr>
          <a:xfrm rot="16200000" flipV="1">
            <a:off x="4514056" y="2526506"/>
            <a:ext cx="517525" cy="881063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5" idx="0"/>
            <a:endCxn id="10" idx="4"/>
          </p:cNvCxnSpPr>
          <p:nvPr/>
        </p:nvCxnSpPr>
        <p:spPr>
          <a:xfrm rot="16200000" flipV="1">
            <a:off x="5468144" y="2523331"/>
            <a:ext cx="709613" cy="374650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673850" y="1443038"/>
            <a:ext cx="2100263" cy="10398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Lắp các thiết bị cảm biến chuyển động để tránh lãng phí</a:t>
            </a:r>
            <a:endParaRPr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3" name="Curved Connector 22"/>
          <p:cNvCxnSpPr/>
          <p:nvPr/>
        </p:nvCxnSpPr>
        <p:spPr>
          <a:xfrm rot="5400000" flipH="1" flipV="1">
            <a:off x="6389688" y="2446338"/>
            <a:ext cx="752475" cy="625475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5" idx="6"/>
            <a:endCxn id="13" idx="2"/>
          </p:cNvCxnSpPr>
          <p:nvPr/>
        </p:nvCxnSpPr>
        <p:spPr>
          <a:xfrm>
            <a:off x="7137400" y="3611563"/>
            <a:ext cx="1116013" cy="508000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5" idx="7"/>
            <a:endCxn id="11" idx="2"/>
          </p:cNvCxnSpPr>
          <p:nvPr/>
        </p:nvCxnSpPr>
        <p:spPr>
          <a:xfrm rot="5400000" flipH="1" flipV="1">
            <a:off x="7301706" y="2382044"/>
            <a:ext cx="349250" cy="1338263"/>
          </a:xfrm>
          <a:prstGeom prst="curvedConnector2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5" idx="5"/>
            <a:endCxn id="14" idx="0"/>
          </p:cNvCxnSpPr>
          <p:nvPr/>
        </p:nvCxnSpPr>
        <p:spPr>
          <a:xfrm rot="16200000" flipH="1">
            <a:off x="6803231" y="4001294"/>
            <a:ext cx="774700" cy="766763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5" idx="2"/>
            <a:endCxn id="9" idx="7"/>
          </p:cNvCxnSpPr>
          <p:nvPr/>
        </p:nvCxnSpPr>
        <p:spPr>
          <a:xfrm rot="10800000">
            <a:off x="3309938" y="3302000"/>
            <a:ext cx="1573213" cy="309563"/>
          </a:xfrm>
          <a:prstGeom prst="curvedConnector4">
            <a:avLst>
              <a:gd name="adj1" fmla="val 42336"/>
              <a:gd name="adj2" fmla="val 15533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/>
          <p:nvPr/>
        </p:nvCxnSpPr>
        <p:spPr>
          <a:xfrm rot="5400000">
            <a:off x="4073525" y="3162300"/>
            <a:ext cx="304800" cy="1974850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5" idx="4"/>
            <a:endCxn id="15" idx="0"/>
          </p:cNvCxnSpPr>
          <p:nvPr/>
        </p:nvCxnSpPr>
        <p:spPr>
          <a:xfrm rot="5400000">
            <a:off x="5326063" y="4116388"/>
            <a:ext cx="642938" cy="725488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524000" y="135890"/>
            <a:ext cx="9144000" cy="6604000"/>
          </a:xfrm>
          <a:prstGeom prst="rect">
            <a:avLst/>
          </a:prstGeom>
          <a:noFill/>
          <a:ln w="9525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98" name="Text Box 39"/>
          <p:cNvSpPr txBox="1"/>
          <p:nvPr/>
        </p:nvSpPr>
        <p:spPr>
          <a:xfrm>
            <a:off x="3127375" y="210503"/>
            <a:ext cx="6053138" cy="768350"/>
          </a:xfrm>
          <a:prstGeom prst="rect">
            <a:avLst/>
          </a:prstGeom>
          <a:solidFill>
            <a:srgbClr val="66FF66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Giải pháp tiết kiệm điện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2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1295400" y="1143000"/>
            <a:ext cx="10304780" cy="48310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p>
            <a:pPr algn="l">
              <a:buNone/>
            </a:pPr>
            <a:r>
              <a:rPr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44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44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sz="44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44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sz="44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AutoNum type="alphaUcPeriod"/>
            </a:pP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44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44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AutoNum type="alphaUcPeriod"/>
            </a:pP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acquy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AutoNum type="alphaUcPeriod"/>
            </a:pP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AutoNum type="alphaUcPeriod"/>
            </a:pPr>
            <a:r>
              <a:rPr lang="en-US"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sz="440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Text Box 8"/>
          <p:cNvSpPr txBox="1"/>
          <p:nvPr/>
        </p:nvSpPr>
        <p:spPr>
          <a:xfrm>
            <a:off x="3429000" y="304800"/>
            <a:ext cx="6096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4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BÀI TẬP</a:t>
            </a:r>
            <a:endParaRPr sz="4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charRg st="0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0294">
                                            <p:txEl>
                                              <p:charRg st="0" end="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charRg st="99" end="10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0294">
                                            <p:txEl>
                                              <p:charRg st="99" end="10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charRg st="107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0294">
                                            <p:txEl>
                                              <p:charRg st="107" end="1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charRg st="119" end="1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0294">
                                            <p:txEl>
                                              <p:charRg st="119" end="1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charRg st="133" end="1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0294">
                                            <p:txEl>
                                              <p:charRg st="133" end="1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autoRev="1" fill="hold"/>
                                        <p:tgtEl>
                                          <p:spTgt spid="140294">
                                            <p:txEl>
                                              <p:charRg st="107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140294">
                                            <p:txEl>
                                              <p:charRg st="107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140294">
                                            <p:txEl>
                                              <p:charRg st="107" end="11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1318" name="Rectangle 6"/>
          <p:cNvSpPr/>
          <p:nvPr/>
        </p:nvSpPr>
        <p:spPr>
          <a:xfrm>
            <a:off x="609600" y="1066800"/>
            <a:ext cx="7516495" cy="41541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L="342900" indent="-342900" algn="l">
              <a:buNone/>
            </a:pPr>
            <a:r>
              <a:rPr sz="4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None/>
            </a:pP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AutoNum type="alphaUcPeriod"/>
            </a:pP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AutoNum type="alphaUcPeriod"/>
            </a:pP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Ampe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AutoNum type="alphaUcPeriod"/>
            </a:pP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AutoNum type="alphaUcPeriod"/>
            </a:pP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sz="440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Text Box 8"/>
          <p:cNvSpPr txBox="1"/>
          <p:nvPr/>
        </p:nvSpPr>
        <p:spPr>
          <a:xfrm>
            <a:off x="3200400" y="219075"/>
            <a:ext cx="6096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40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BÀI TẬP</a:t>
            </a:r>
            <a:endParaRPr sz="4000" b="1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charRg st="53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1318">
                                            <p:txEl>
                                              <p:charRg st="53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charRg st="61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1318">
                                            <p:txEl>
                                              <p:charRg st="61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charRg st="70" end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1318">
                                            <p:txEl>
                                              <p:charRg st="70" end="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>
                                            <p:txEl>
                                              <p:charRg st="84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1318">
                                            <p:txEl>
                                              <p:charRg st="84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autoRev="1" fill="hold"/>
                                        <p:tgtEl>
                                          <p:spTgt spid="141318">
                                            <p:txEl>
                                              <p:charRg st="84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autoRev="1" fill="hold"/>
                                        <p:tgtEl>
                                          <p:spTgt spid="141318">
                                            <p:txEl>
                                              <p:charRg st="84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autoRev="1" fill="hold"/>
                                        <p:tgtEl>
                                          <p:spTgt spid="141318">
                                            <p:txEl>
                                              <p:charRg st="84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52705" y="781685"/>
            <a:ext cx="1077023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/>
            <a:r>
              <a:rPr sz="3200" b="1" u="sng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32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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thì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công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suất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à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20W.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trở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à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50  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thì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công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suất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à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bao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nhiêu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 </a:t>
            </a:r>
            <a:endParaRPr sz="3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05" y="2325370"/>
            <a:ext cx="107886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/>
            <a:r>
              <a:rPr sz="3200" b="1" u="sng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32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2A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100W.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1A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3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5110" y="1766253"/>
            <a:ext cx="1752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ĐS: 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40W</a:t>
            </a:r>
            <a:endParaRPr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03055" y="3291205"/>
            <a:ext cx="1805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ĐS: 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25W</a:t>
            </a:r>
            <a:endParaRPr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10" y="3949700"/>
            <a:ext cx="107950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/>
            <a:r>
              <a:rPr sz="3200" b="1" u="sng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32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1kg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1A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 .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Biết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nhiệt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dung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riêng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nước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à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4200J/kgK.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Tính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thời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gian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cần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thiết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để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đun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sôi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20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nước</a:t>
            </a:r>
            <a:r>
              <a:rPr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  <a:endParaRPr sz="32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935" y="5501005"/>
            <a:ext cx="17399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ĐS: </a:t>
            </a:r>
            <a:r>
              <a:rPr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600s </a:t>
            </a:r>
            <a:endParaRPr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/>
          <p:nvPr/>
        </p:nvSpPr>
        <p:spPr>
          <a:xfrm>
            <a:off x="1769110" y="66040"/>
            <a:ext cx="74676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7410" name="Picture 5" descr="EVN gấp rút lấy ý kiến thay đổi mẫu hóa đơn tiền điện - Zing - Tri thức  trực tuyế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0"/>
            <a:ext cx="1166368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44450" y="0"/>
            <a:ext cx="12148185" cy="6858000"/>
          </a:xfrm>
          <a:prstGeom prst="rect">
            <a:avLst/>
          </a:prstGeom>
          <a:noFill/>
          <a:ln w="9525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4" name="WordArt 4"/>
          <p:cNvSpPr>
            <a:spLocks noTextEdit="1"/>
          </p:cNvSpPr>
          <p:nvPr/>
        </p:nvSpPr>
        <p:spPr>
          <a:xfrm>
            <a:off x="2209800" y="603250"/>
            <a:ext cx="7696200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2700" b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8:</a:t>
            </a:r>
            <a:endParaRPr lang="en-US" sz="2700" b="1">
              <a:ln w="9525" cap="flat" cmpd="sng">
                <a:solidFill>
                  <a:srgbClr val="CC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700" b="1">
                <a:ln w="9525" cap="flat" cmpd="sng">
                  <a:solidFill>
                    <a:srgbClr val="CC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ĐIỆN NĂNG . CÔNG SUẤT ĐIỆN</a:t>
            </a:r>
            <a:endParaRPr lang="en-US" sz="2700" b="1">
              <a:ln w="9525" cap="flat" cmpd="sng">
                <a:solidFill>
                  <a:srgbClr val="CC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Vertical Scroll 11"/>
          <p:cNvSpPr/>
          <p:nvPr/>
        </p:nvSpPr>
        <p:spPr>
          <a:xfrm>
            <a:off x="1963738" y="2209800"/>
            <a:ext cx="2532063" cy="2895600"/>
          </a:xfrm>
          <a:prstGeom prst="verticalScroll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ĐIỆN NĂNG TIÊU THỤ VÀ CÔNG SUẤT ĐIỆN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4729163" y="2590800"/>
            <a:ext cx="2657475" cy="3581400"/>
          </a:xfrm>
          <a:prstGeom prst="verticalScroll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 SUẤT TỎA NHIỆT CỦA VẬT DẪN KHI CÓ DÒNG ĐIỆN CHẠY QUA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Vertical Scroll 13"/>
          <p:cNvSpPr/>
          <p:nvPr/>
        </p:nvSpPr>
        <p:spPr>
          <a:xfrm>
            <a:off x="7620000" y="3106738"/>
            <a:ext cx="2659063" cy="3294063"/>
          </a:xfrm>
          <a:prstGeom prst="verticalScroll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III.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 VÀ CÔNG SUẤT CỦA NGUỒN ĐIỆN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8223" name="Rectangle 159"/>
          <p:cNvSpPr/>
          <p:nvPr/>
        </p:nvSpPr>
        <p:spPr>
          <a:xfrm>
            <a:off x="4906963" y="4038600"/>
            <a:ext cx="228600" cy="228600"/>
          </a:xfrm>
          <a:prstGeom prst="rect">
            <a:avLst/>
          </a:prstGeom>
          <a:solidFill>
            <a:srgbClr val="E00A3D"/>
          </a:solidFill>
          <a:ln w="9525" cap="flat" cmpd="sng">
            <a:solidFill>
              <a:srgbClr val="E00A3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solidFill>
                <a:srgbClr val="E00A3D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" name="Group 36"/>
          <p:cNvGrpSpPr/>
          <p:nvPr/>
        </p:nvGrpSpPr>
        <p:grpSpPr>
          <a:xfrm>
            <a:off x="2497138" y="2133600"/>
            <a:ext cx="3352800" cy="457200"/>
            <a:chOff x="192" y="1920"/>
            <a:chExt cx="2112" cy="288"/>
          </a:xfrm>
        </p:grpSpPr>
        <p:sp>
          <p:nvSpPr>
            <p:cNvPr id="39993" name="Line 5"/>
            <p:cNvSpPr/>
            <p:nvPr/>
          </p:nvSpPr>
          <p:spPr>
            <a:xfrm>
              <a:off x="192" y="2064"/>
              <a:ext cx="2112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94" name="Rectangle 6"/>
            <p:cNvSpPr/>
            <p:nvPr/>
          </p:nvSpPr>
          <p:spPr>
            <a:xfrm>
              <a:off x="912" y="1920"/>
              <a:ext cx="672" cy="288"/>
            </a:xfrm>
            <a:prstGeom prst="rect">
              <a:avLst/>
            </a:prstGeom>
            <a:solidFill>
              <a:srgbClr val="808080"/>
            </a:soli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 anchorCtr="0">
              <a:flatTx/>
            </a:bodyPr>
            <a:p>
              <a:r>
                <a:rPr sz="3200" b="1">
                  <a:latin typeface="Times New Roman" panose="02020603050405020304" pitchFamily="18" charset="0"/>
                </a:rPr>
                <a:t>R</a:t>
              </a:r>
              <a:endParaRPr sz="32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56"/>
          <p:cNvGrpSpPr/>
          <p:nvPr/>
        </p:nvGrpSpPr>
        <p:grpSpPr>
          <a:xfrm>
            <a:off x="2497138" y="2328863"/>
            <a:ext cx="3352800" cy="2624137"/>
            <a:chOff x="192" y="1488"/>
            <a:chExt cx="2112" cy="1653"/>
          </a:xfrm>
        </p:grpSpPr>
        <p:sp>
          <p:nvSpPr>
            <p:cNvPr id="39986" name="Line 13"/>
            <p:cNvSpPr/>
            <p:nvPr/>
          </p:nvSpPr>
          <p:spPr>
            <a:xfrm>
              <a:off x="192" y="2757"/>
              <a:ext cx="912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oval" w="med" len="med"/>
            </a:ln>
          </p:spPr>
        </p:sp>
        <p:sp>
          <p:nvSpPr>
            <p:cNvPr id="39987" name="Line 11"/>
            <p:cNvSpPr/>
            <p:nvPr/>
          </p:nvSpPr>
          <p:spPr>
            <a:xfrm>
              <a:off x="192" y="1488"/>
              <a:ext cx="0" cy="1296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88" name="Line 12"/>
            <p:cNvSpPr/>
            <p:nvPr/>
          </p:nvSpPr>
          <p:spPr>
            <a:xfrm>
              <a:off x="2304" y="1488"/>
              <a:ext cx="0" cy="1296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9989" name="Line 14"/>
            <p:cNvSpPr/>
            <p:nvPr/>
          </p:nvSpPr>
          <p:spPr>
            <a:xfrm>
              <a:off x="1344" y="2760"/>
              <a:ext cx="960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oval" w="med" len="med"/>
              <a:tailEnd type="none" w="med" len="med"/>
            </a:ln>
          </p:spPr>
        </p:sp>
        <p:sp>
          <p:nvSpPr>
            <p:cNvPr id="39990" name="Rectangle 17"/>
            <p:cNvSpPr/>
            <p:nvPr/>
          </p:nvSpPr>
          <p:spPr>
            <a:xfrm>
              <a:off x="1056" y="2901"/>
              <a:ext cx="288" cy="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2400" b="1">
                  <a:latin typeface="Times New Roman" panose="02020603050405020304" pitchFamily="18" charset="0"/>
                </a:rPr>
                <a:t>U</a:t>
              </a:r>
              <a:endParaRPr sz="2400" b="1">
                <a:latin typeface="Times New Roman" panose="02020603050405020304" pitchFamily="18" charset="0"/>
              </a:endParaRPr>
            </a:p>
          </p:txBody>
        </p:sp>
        <p:sp>
          <p:nvSpPr>
            <p:cNvPr id="39991" name="Rectangle 253"/>
            <p:cNvSpPr/>
            <p:nvPr/>
          </p:nvSpPr>
          <p:spPr>
            <a:xfrm>
              <a:off x="1008" y="2448"/>
              <a:ext cx="192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2400" b="1">
                  <a:latin typeface="Times New Roman" panose="02020603050405020304" pitchFamily="18" charset="0"/>
                </a:rPr>
                <a:t>-</a:t>
              </a:r>
              <a:endParaRPr sz="2400" b="1">
                <a:latin typeface="Times New Roman" panose="02020603050405020304" pitchFamily="18" charset="0"/>
              </a:endParaRPr>
            </a:p>
          </p:txBody>
        </p:sp>
        <p:sp>
          <p:nvSpPr>
            <p:cNvPr id="39992" name="Rectangle 254"/>
            <p:cNvSpPr/>
            <p:nvPr/>
          </p:nvSpPr>
          <p:spPr>
            <a:xfrm>
              <a:off x="1248" y="2448"/>
              <a:ext cx="192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2400" b="1">
                  <a:latin typeface="Times New Roman" panose="02020603050405020304" pitchFamily="18" charset="0"/>
                </a:rPr>
                <a:t>+</a:t>
              </a:r>
              <a:endParaRPr sz="24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88071" name="Rectangle 7"/>
          <p:cNvSpPr/>
          <p:nvPr/>
        </p:nvSpPr>
        <p:spPr>
          <a:xfrm>
            <a:off x="915035" y="685800"/>
            <a:ext cx="8410575" cy="181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4000" b="1">
                <a:latin typeface="Times New Roman" panose="02020603050405020304" pitchFamily="18" charset="0"/>
              </a:rPr>
              <a:t>1.</a:t>
            </a:r>
            <a:r>
              <a:rPr lang="en-US" sz="4000" b="1">
                <a:latin typeface="Times New Roman" panose="02020603050405020304" pitchFamily="18" charset="0"/>
              </a:rPr>
              <a:t> </a:t>
            </a:r>
            <a:r>
              <a:rPr sz="4000" b="1">
                <a:latin typeface="Times New Roman" panose="02020603050405020304" pitchFamily="18" charset="0"/>
              </a:rPr>
              <a:t>Điện </a:t>
            </a:r>
            <a:r>
              <a:rPr sz="4000" b="1" err="1">
                <a:latin typeface="Times New Roman" panose="02020603050405020304" pitchFamily="18" charset="0"/>
              </a:rPr>
              <a:t>năng</a:t>
            </a:r>
            <a:r>
              <a:rPr sz="4000" b="1">
                <a:latin typeface="Times New Roman" panose="02020603050405020304" pitchFamily="18" charset="0"/>
              </a:rPr>
              <a:t> </a:t>
            </a:r>
            <a:r>
              <a:rPr sz="4000" b="1" err="1">
                <a:latin typeface="Times New Roman" panose="02020603050405020304" pitchFamily="18" charset="0"/>
              </a:rPr>
              <a:t>tiêu</a:t>
            </a:r>
            <a:r>
              <a:rPr sz="4000" b="1">
                <a:latin typeface="Times New Roman" panose="02020603050405020304" pitchFamily="18" charset="0"/>
              </a:rPr>
              <a:t> </a:t>
            </a:r>
            <a:r>
              <a:rPr sz="4000" b="1" err="1">
                <a:latin typeface="Times New Roman" panose="02020603050405020304" pitchFamily="18" charset="0"/>
              </a:rPr>
              <a:t>thụ</a:t>
            </a:r>
            <a:r>
              <a:rPr sz="4000" b="1">
                <a:latin typeface="Times New Roman" panose="02020603050405020304" pitchFamily="18" charset="0"/>
              </a:rPr>
              <a:t> </a:t>
            </a:r>
            <a:r>
              <a:rPr sz="4000" b="1" err="1">
                <a:latin typeface="Times New Roman" panose="02020603050405020304" pitchFamily="18" charset="0"/>
              </a:rPr>
              <a:t>của</a:t>
            </a:r>
            <a:r>
              <a:rPr sz="4000" b="1">
                <a:latin typeface="Times New Roman" panose="02020603050405020304" pitchFamily="18" charset="0"/>
              </a:rPr>
              <a:t> </a:t>
            </a:r>
            <a:r>
              <a:rPr sz="4000" b="1" err="1">
                <a:latin typeface="Times New Roman" panose="02020603050405020304" pitchFamily="18" charset="0"/>
              </a:rPr>
              <a:t>đoạn</a:t>
            </a:r>
            <a:r>
              <a:rPr sz="4000" b="1">
                <a:latin typeface="Times New Roman" panose="02020603050405020304" pitchFamily="18" charset="0"/>
              </a:rPr>
              <a:t> </a:t>
            </a:r>
            <a:r>
              <a:rPr sz="4000" b="1" err="1">
                <a:latin typeface="Times New Roman" panose="02020603050405020304" pitchFamily="18" charset="0"/>
              </a:rPr>
              <a:t>mạch</a:t>
            </a:r>
            <a:endParaRPr sz="4000" b="1">
              <a:latin typeface="Times New Roman" panose="02020603050405020304" pitchFamily="18" charset="0"/>
            </a:endParaRPr>
          </a:p>
          <a:p>
            <a:pPr algn="l"/>
            <a:r>
              <a:rPr sz="3600" b="1">
                <a:solidFill>
                  <a:srgbClr val="FF9900"/>
                </a:solidFill>
                <a:latin typeface="Times New Roman" panose="02020603050405020304" pitchFamily="18" charset="0"/>
              </a:rPr>
              <a:t>	</a:t>
            </a:r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</a:rPr>
              <a:t>Xét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</a:rPr>
              <a:t>đoạn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FF0000"/>
                </a:solidFill>
                <a:latin typeface="Times New Roman" panose="02020603050405020304" pitchFamily="18" charset="0"/>
              </a:rPr>
              <a:t>mạch</a:t>
            </a:r>
            <a:r>
              <a:rPr sz="3600" b="1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/>
            <a:endParaRPr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224"/>
          <p:cNvGrpSpPr/>
          <p:nvPr/>
        </p:nvGrpSpPr>
        <p:grpSpPr>
          <a:xfrm>
            <a:off x="2559050" y="4076700"/>
            <a:ext cx="242888" cy="152400"/>
            <a:chOff x="231" y="2568"/>
            <a:chExt cx="153" cy="96"/>
          </a:xfrm>
        </p:grpSpPr>
        <p:sp>
          <p:nvSpPr>
            <p:cNvPr id="39984" name="Line 42"/>
            <p:cNvSpPr/>
            <p:nvPr/>
          </p:nvSpPr>
          <p:spPr>
            <a:xfrm flipH="1">
              <a:off x="231" y="2664"/>
              <a:ext cx="153" cy="0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triangle" w="med" len="med"/>
              <a:tailEnd type="none" w="med" len="med"/>
            </a:ln>
          </p:spPr>
        </p:sp>
        <p:sp>
          <p:nvSpPr>
            <p:cNvPr id="39985" name="Rectangle 46"/>
            <p:cNvSpPr/>
            <p:nvPr/>
          </p:nvSpPr>
          <p:spPr>
            <a:xfrm>
              <a:off x="279" y="2568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227"/>
          <p:cNvGrpSpPr/>
          <p:nvPr/>
        </p:nvGrpSpPr>
        <p:grpSpPr>
          <a:xfrm>
            <a:off x="4325938" y="4089400"/>
            <a:ext cx="242887" cy="152400"/>
            <a:chOff x="1344" y="2576"/>
            <a:chExt cx="153" cy="96"/>
          </a:xfrm>
        </p:grpSpPr>
        <p:sp>
          <p:nvSpPr>
            <p:cNvPr id="39982" name="Line 41"/>
            <p:cNvSpPr/>
            <p:nvPr/>
          </p:nvSpPr>
          <p:spPr>
            <a:xfrm flipH="1">
              <a:off x="1344" y="2672"/>
              <a:ext cx="153" cy="0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triangle" w="med" len="med"/>
              <a:tailEnd type="none" w="med" len="med"/>
            </a:ln>
          </p:spPr>
        </p:sp>
        <p:sp>
          <p:nvSpPr>
            <p:cNvPr id="39983" name="Rectangle 47"/>
            <p:cNvSpPr/>
            <p:nvPr/>
          </p:nvSpPr>
          <p:spPr>
            <a:xfrm>
              <a:off x="1392" y="2576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56"/>
          <p:cNvGrpSpPr/>
          <p:nvPr/>
        </p:nvGrpSpPr>
        <p:grpSpPr>
          <a:xfrm>
            <a:off x="5545138" y="2451100"/>
            <a:ext cx="242887" cy="152400"/>
            <a:chOff x="864" y="2448"/>
            <a:chExt cx="153" cy="96"/>
          </a:xfrm>
        </p:grpSpPr>
        <p:sp>
          <p:nvSpPr>
            <p:cNvPr id="39980" name="Line 19"/>
            <p:cNvSpPr/>
            <p:nvPr/>
          </p:nvSpPr>
          <p:spPr>
            <a:xfrm flipH="1">
              <a:off x="864" y="2448"/>
              <a:ext cx="153" cy="0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9981" name="Rectangle 49"/>
            <p:cNvSpPr/>
            <p:nvPr/>
          </p:nvSpPr>
          <p:spPr>
            <a:xfrm>
              <a:off x="912" y="2448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225"/>
          <p:cNvGrpSpPr/>
          <p:nvPr/>
        </p:nvGrpSpPr>
        <p:grpSpPr>
          <a:xfrm>
            <a:off x="2628900" y="2462213"/>
            <a:ext cx="82550" cy="228600"/>
            <a:chOff x="240" y="1536"/>
            <a:chExt cx="52" cy="144"/>
          </a:xfrm>
        </p:grpSpPr>
        <p:sp>
          <p:nvSpPr>
            <p:cNvPr id="39978" name="Rectangle 48"/>
            <p:cNvSpPr/>
            <p:nvPr/>
          </p:nvSpPr>
          <p:spPr>
            <a:xfrm>
              <a:off x="244" y="1536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</a:endParaRPr>
            </a:p>
          </p:txBody>
        </p:sp>
        <p:sp>
          <p:nvSpPr>
            <p:cNvPr id="39979" name="Line 54"/>
            <p:cNvSpPr/>
            <p:nvPr/>
          </p:nvSpPr>
          <p:spPr>
            <a:xfrm flipV="1">
              <a:off x="240" y="1536"/>
              <a:ext cx="0" cy="144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triangle" w="med" len="med"/>
              <a:tailEnd type="none" w="med" len="med"/>
            </a:ln>
          </p:spPr>
        </p:sp>
      </p:grpSp>
      <p:grpSp>
        <p:nvGrpSpPr>
          <p:cNvPr id="8" name="Group 226"/>
          <p:cNvGrpSpPr/>
          <p:nvPr/>
        </p:nvGrpSpPr>
        <p:grpSpPr>
          <a:xfrm>
            <a:off x="5653088" y="4038600"/>
            <a:ext cx="95250" cy="228600"/>
            <a:chOff x="2180" y="2544"/>
            <a:chExt cx="60" cy="144"/>
          </a:xfrm>
        </p:grpSpPr>
        <p:sp>
          <p:nvSpPr>
            <p:cNvPr id="39976" name="Rectangle 58"/>
            <p:cNvSpPr/>
            <p:nvPr/>
          </p:nvSpPr>
          <p:spPr>
            <a:xfrm>
              <a:off x="2180" y="2592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</a:endParaRPr>
            </a:p>
          </p:txBody>
        </p:sp>
        <p:sp>
          <p:nvSpPr>
            <p:cNvPr id="39977" name="Line 59"/>
            <p:cNvSpPr/>
            <p:nvPr/>
          </p:nvSpPr>
          <p:spPr>
            <a:xfrm flipV="1">
              <a:off x="2240" y="2544"/>
              <a:ext cx="0" cy="144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88147" name="Oval 83"/>
          <p:cNvSpPr/>
          <p:nvPr/>
        </p:nvSpPr>
        <p:spPr>
          <a:xfrm>
            <a:off x="3322638" y="4305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151" name="Oval 87"/>
          <p:cNvSpPr/>
          <p:nvPr/>
        </p:nvSpPr>
        <p:spPr>
          <a:xfrm>
            <a:off x="3868738" y="4305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154" name="Oval 90"/>
          <p:cNvSpPr/>
          <p:nvPr/>
        </p:nvSpPr>
        <p:spPr>
          <a:xfrm>
            <a:off x="2789238" y="4311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157" name="Oval 93"/>
          <p:cNvSpPr/>
          <p:nvPr/>
        </p:nvSpPr>
        <p:spPr>
          <a:xfrm rot="5400000">
            <a:off x="2463800" y="3810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</a:endParaRPr>
          </a:p>
        </p:txBody>
      </p:sp>
      <p:sp>
        <p:nvSpPr>
          <p:cNvPr id="88161" name="Oval 97"/>
          <p:cNvSpPr/>
          <p:nvPr/>
        </p:nvSpPr>
        <p:spPr>
          <a:xfrm rot="5400000">
            <a:off x="2459038" y="4279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</a:endParaRPr>
          </a:p>
        </p:txBody>
      </p:sp>
      <p:sp>
        <p:nvSpPr>
          <p:cNvPr id="88165" name="Oval 101"/>
          <p:cNvSpPr/>
          <p:nvPr/>
        </p:nvSpPr>
        <p:spPr>
          <a:xfrm rot="5400000">
            <a:off x="2452688" y="2692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</a:endParaRPr>
          </a:p>
        </p:txBody>
      </p:sp>
      <p:sp>
        <p:nvSpPr>
          <p:cNvPr id="88167" name="Oval 103"/>
          <p:cNvSpPr/>
          <p:nvPr/>
        </p:nvSpPr>
        <p:spPr>
          <a:xfrm rot="5400000">
            <a:off x="2452688" y="3263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</a:endParaRPr>
          </a:p>
        </p:txBody>
      </p:sp>
      <p:sp>
        <p:nvSpPr>
          <p:cNvPr id="88187" name="Oval 123"/>
          <p:cNvSpPr/>
          <p:nvPr/>
        </p:nvSpPr>
        <p:spPr>
          <a:xfrm>
            <a:off x="5316538" y="4311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190" name="Oval 126"/>
          <p:cNvSpPr/>
          <p:nvPr/>
        </p:nvSpPr>
        <p:spPr>
          <a:xfrm>
            <a:off x="4783138" y="4311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191" name="Oval 127"/>
          <p:cNvSpPr/>
          <p:nvPr/>
        </p:nvSpPr>
        <p:spPr>
          <a:xfrm rot="5400000">
            <a:off x="5816600" y="38290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</a:endParaRPr>
          </a:p>
        </p:txBody>
      </p:sp>
      <p:sp>
        <p:nvSpPr>
          <p:cNvPr id="88193" name="Oval 129"/>
          <p:cNvSpPr/>
          <p:nvPr/>
        </p:nvSpPr>
        <p:spPr>
          <a:xfrm rot="5400000">
            <a:off x="5811838" y="42989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</a:endParaRPr>
          </a:p>
        </p:txBody>
      </p:sp>
      <p:sp>
        <p:nvSpPr>
          <p:cNvPr id="88195" name="Oval 131"/>
          <p:cNvSpPr/>
          <p:nvPr/>
        </p:nvSpPr>
        <p:spPr>
          <a:xfrm rot="5400000">
            <a:off x="5805488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</a:endParaRPr>
          </a:p>
        </p:txBody>
      </p:sp>
      <p:sp>
        <p:nvSpPr>
          <p:cNvPr id="88197" name="Oval 133"/>
          <p:cNvSpPr/>
          <p:nvPr/>
        </p:nvSpPr>
        <p:spPr>
          <a:xfrm rot="5400000">
            <a:off x="5805488" y="32829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</a:endParaRPr>
          </a:p>
        </p:txBody>
      </p:sp>
      <p:sp>
        <p:nvSpPr>
          <p:cNvPr id="88199" name="Oval 135"/>
          <p:cNvSpPr/>
          <p:nvPr/>
        </p:nvSpPr>
        <p:spPr>
          <a:xfrm>
            <a:off x="2995613" y="2317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202" name="Oval 138"/>
          <p:cNvSpPr/>
          <p:nvPr/>
        </p:nvSpPr>
        <p:spPr>
          <a:xfrm>
            <a:off x="2459038" y="2324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>
                <a:latin typeface="Times New Roman" panose="02020603050405020304" pitchFamily="18" charset="0"/>
              </a:rPr>
              <a:t>-</a:t>
            </a:r>
            <a:endParaRPr sz="1200">
              <a:latin typeface="Times New Roman" panose="02020603050405020304" pitchFamily="18" charset="0"/>
            </a:endParaRPr>
          </a:p>
        </p:txBody>
      </p:sp>
      <p:sp>
        <p:nvSpPr>
          <p:cNvPr id="88204" name="Oval 140"/>
          <p:cNvSpPr/>
          <p:nvPr/>
        </p:nvSpPr>
        <p:spPr>
          <a:xfrm>
            <a:off x="4681538" y="2317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206" name="Oval 142"/>
          <p:cNvSpPr/>
          <p:nvPr/>
        </p:nvSpPr>
        <p:spPr>
          <a:xfrm>
            <a:off x="5291138" y="2317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221" name="Oval 157"/>
          <p:cNvSpPr/>
          <p:nvPr/>
        </p:nvSpPr>
        <p:spPr>
          <a:xfrm rot="5400000">
            <a:off x="5811838" y="2317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</a:endParaRPr>
          </a:p>
        </p:txBody>
      </p:sp>
      <p:sp>
        <p:nvSpPr>
          <p:cNvPr id="88254" name="Rectangle 190"/>
          <p:cNvSpPr/>
          <p:nvPr/>
        </p:nvSpPr>
        <p:spPr>
          <a:xfrm>
            <a:off x="6324600" y="2743200"/>
            <a:ext cx="55041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sz="3600" b="1">
                <a:latin typeface="Times New Roman" panose="02020603050405020304" pitchFamily="18" charset="0"/>
              </a:rPr>
              <a:t>-</a:t>
            </a:r>
            <a:r>
              <a:rPr lang="en-US"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Nêu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điều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kiện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để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có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dòng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điện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chạy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trong</a:t>
            </a:r>
            <a:r>
              <a:rPr sz="3600" b="1">
                <a:latin typeface="Times New Roman" panose="02020603050405020304" pitchFamily="18" charset="0"/>
              </a:rPr>
              <a:t> </a:t>
            </a:r>
            <a:r>
              <a:rPr sz="3600" b="1" err="1">
                <a:latin typeface="Times New Roman" panose="02020603050405020304" pitchFamily="18" charset="0"/>
              </a:rPr>
              <a:t>mạch</a:t>
            </a:r>
            <a:r>
              <a:rPr sz="3600" b="1">
                <a:latin typeface="Times New Roman" panose="02020603050405020304" pitchFamily="18" charset="0"/>
              </a:rPr>
              <a:t>?</a:t>
            </a:r>
            <a:endParaRPr sz="3600" b="1">
              <a:latin typeface="Times New Roman" panose="02020603050405020304" pitchFamily="18" charset="0"/>
            </a:endParaRPr>
          </a:p>
        </p:txBody>
      </p:sp>
      <p:sp>
        <p:nvSpPr>
          <p:cNvPr id="88315" name="Oval 251"/>
          <p:cNvSpPr/>
          <p:nvPr/>
        </p:nvSpPr>
        <p:spPr>
          <a:xfrm>
            <a:off x="3600450" y="23129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316" name="Oval 252"/>
          <p:cNvSpPr/>
          <p:nvPr/>
        </p:nvSpPr>
        <p:spPr>
          <a:xfrm>
            <a:off x="4152900" y="23193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</a:endParaRPr>
          </a:p>
        </p:txBody>
      </p:sp>
      <p:sp>
        <p:nvSpPr>
          <p:cNvPr id="88224" name="Rectangle 160"/>
          <p:cNvSpPr/>
          <p:nvPr/>
        </p:nvSpPr>
        <p:spPr>
          <a:xfrm>
            <a:off x="4859338" y="4248150"/>
            <a:ext cx="304800" cy="17145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88322" name="Rectangle 258"/>
          <p:cNvSpPr/>
          <p:nvPr/>
        </p:nvSpPr>
        <p:spPr>
          <a:xfrm>
            <a:off x="4706938" y="4419600"/>
            <a:ext cx="533400" cy="30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88321" name="Rectangle 257"/>
          <p:cNvSpPr/>
          <p:nvPr/>
        </p:nvSpPr>
        <p:spPr>
          <a:xfrm>
            <a:off x="4859338" y="4419600"/>
            <a:ext cx="3048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endParaRPr>
              <a:latin typeface="Arial Black" panose="020B0A04020102020204" pitchFamily="34" charset="0"/>
            </a:endParaRPr>
          </a:p>
        </p:txBody>
      </p:sp>
      <p:sp>
        <p:nvSpPr>
          <p:cNvPr id="88323" name="Rectangle 259"/>
          <p:cNvSpPr/>
          <p:nvPr/>
        </p:nvSpPr>
        <p:spPr>
          <a:xfrm>
            <a:off x="1597025" y="5334000"/>
            <a:ext cx="9829800" cy="534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</a:pP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  <a:sym typeface="Symbol" panose="05050102010706020507" charset="0"/>
              </a:rPr>
              <a:t>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Đặt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vào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hai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đầu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đoạn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mạch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một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hiệu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điện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 </a:t>
            </a:r>
            <a:r>
              <a:rPr sz="3600" b="1" err="1">
                <a:solidFill>
                  <a:srgbClr val="E00A3D"/>
                </a:solidFill>
                <a:latin typeface="Times New Roman" panose="02020603050405020304" pitchFamily="18" charset="0"/>
              </a:rPr>
              <a:t>thế</a:t>
            </a:r>
            <a:r>
              <a:rPr sz="3600" b="1">
                <a:solidFill>
                  <a:srgbClr val="E00A3D"/>
                </a:solidFill>
                <a:latin typeface="Times New Roman" panose="02020603050405020304" pitchFamily="18" charset="0"/>
              </a:rPr>
              <a:t>.</a:t>
            </a:r>
            <a:endParaRPr sz="3600" b="1">
              <a:solidFill>
                <a:srgbClr val="E00A3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996" name="Picture 399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009325">
            <a:off x="4733925" y="3338513"/>
            <a:ext cx="661988" cy="384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395" name="Rectangle 259"/>
          <p:cNvSpPr>
            <a:spLocks noGrp="1" noChangeArrowheads="1"/>
          </p:cNvSpPr>
          <p:nvPr/>
        </p:nvSpPr>
        <p:spPr bwMode="auto">
          <a:xfrm>
            <a:off x="886460" y="1270"/>
            <a:ext cx="10481945" cy="646430"/>
          </a:xfrm>
          <a:prstGeom prst="rect">
            <a:avLst/>
          </a:prstGeom>
          <a:gradFill rotWithShape="1">
            <a:gsLst>
              <a:gs pos="0">
                <a:srgbClr val="175E17">
                  <a:alpha val="0"/>
                </a:srgbClr>
              </a:gs>
              <a:gs pos="50000">
                <a:srgbClr val="CCFF66"/>
              </a:gs>
              <a:gs pos="100000">
                <a:srgbClr val="175E17">
                  <a:alpha val="0"/>
                </a:srgbClr>
              </a:gs>
            </a:gsLst>
            <a:lin ang="5400000" scaled="1"/>
          </a:gradFill>
          <a:ln w="9525" cmpd="sng">
            <a:noFill/>
            <a:prstDash val="solid"/>
            <a:miter lim="800000"/>
          </a:ln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ĐIỆN NĂNG TIÊU THỤ VÀ CÔNG SUẤT ĐIỆN</a:t>
            </a:r>
            <a:endParaRPr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54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8254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8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8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2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37 L 2.77778E-7 0.039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278 L -0.00104 0.01944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88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8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8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8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8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8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8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8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8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05834 0.00047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88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46 L -0.05417 -0.00046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88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3.33333E-6 L -0.0625 -3.33333E-6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88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3.33333E-6 L -0.05556 3.33333E-6 " pathEditMode="relative" rAng="0" ptsTypes="AA">
                                      <p:cBhvr>
                                        <p:cTn id="137" dur="500" fill="hold"/>
                                        <p:tgtEl>
                                          <p:spTgt spid="88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-0.00093 L -0.03334 -0.00185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88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278 L -0.00069 -0.07129 " pathEditMode="relative" rAng="0" ptsTypes="AA">
                                      <p:cBhvr>
                                        <p:cTn id="141" dur="500" fill="hold"/>
                                        <p:tgtEl>
                                          <p:spTgt spid="88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278 L -0.00174 -0.08611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88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00121 -0.075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88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833 L 0.00191 -0.04537 " pathEditMode="relative" rAng="0" ptsTypes="AA">
                                      <p:cBhvr>
                                        <p:cTn id="147" dur="500" fill="hold"/>
                                        <p:tgtEl>
                                          <p:spTgt spid="88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0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2.22222E-6 L 0.05955 2.22222E-6 " pathEditMode="relative" rAng="0" ptsTypes="AA">
                                      <p:cBhvr>
                                        <p:cTn id="149" dur="500" fill="hold"/>
                                        <p:tgtEl>
                                          <p:spTgt spid="8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05937 -0.00093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8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1.48148E-6 L 0.07361 0.00092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8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37 L 0.05955 0.00463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8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463 L 0.00052 0.06111 " pathEditMode="relative" rAng="0" ptsTypes="AA">
                                      <p:cBhvr>
                                        <p:cTn id="157" dur="500" fill="hold"/>
                                        <p:tgtEl>
                                          <p:spTgt spid="88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37 L 0.00191 0.09166 " pathEditMode="relative" rAng="0" ptsTypes="AA">
                                      <p:cBhvr>
                                        <p:cTn id="159" dur="500" fill="hold"/>
                                        <p:tgtEl>
                                          <p:spTgt spid="8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0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-0.00017 0.07408 " pathEditMode="relative" rAng="0" ptsTypes="AA">
                                      <p:cBhvr>
                                        <p:cTn id="161" dur="500" fill="hold"/>
                                        <p:tgtEl>
                                          <p:spTgt spid="8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555 L -0.00139 0.05 " pathEditMode="relative" rAng="0" ptsTypes="AA">
                                      <p:cBhvr>
                                        <p:cTn id="163" dur="500" fill="hold"/>
                                        <p:tgtEl>
                                          <p:spTgt spid="88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46 L -0.05833 0.00046 " pathEditMode="relative" rAng="0" ptsTypes="AA">
                                      <p:cBhvr>
                                        <p:cTn id="165" dur="500" fill="hold"/>
                                        <p:tgtEl>
                                          <p:spTgt spid="88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902 L -0.00452 0.21528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120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555 L 0.11007 0.01111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30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37 L 0.12847 0.0074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200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85 L -0.31805 -0.00371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-100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833 L -0.00035 -0.21945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0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185 L 0.0658 0.00278 " pathEditMode="relative" rAng="0" ptsTypes="AA">
                                      <p:cBhvr>
                                        <p:cTn id="177" dur="1000" fill="hold"/>
                                        <p:tgtEl>
                                          <p:spTgt spid="88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0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0185 L 0.05816 0.00185 " pathEditMode="relative" rAng="0" ptsTypes="AA">
                                      <p:cBhvr>
                                        <p:cTn id="179" dur="1000" fill="hold"/>
                                        <p:tgtEl>
                                          <p:spTgt spid="88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223"/>
                  </p:tgtEl>
                </p:cond>
              </p:nextCondLst>
            </p:seq>
          </p:childTnLst>
        </p:cTn>
      </p:par>
    </p:tnLst>
    <p:bldLst>
      <p:bldP spid="88223" grpId="0" bldLvl="0" animBg="1"/>
      <p:bldP spid="88223" grpId="1" bldLvl="0" animBg="1"/>
      <p:bldP spid="88151" grpId="0" bldLvl="0" animBg="1"/>
      <p:bldP spid="88224" grpId="0" bldLvl="0" animBg="1"/>
      <p:bldP spid="88322" grpId="0" animBg="1"/>
      <p:bldP spid="88321" grpId="0"/>
      <p:bldP spid="883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Line 7"/>
          <p:cNvSpPr/>
          <p:nvPr/>
        </p:nvSpPr>
        <p:spPr>
          <a:xfrm>
            <a:off x="5638800" y="1676400"/>
            <a:ext cx="33338" cy="490537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0963" name="Rectangle 55"/>
          <p:cNvSpPr/>
          <p:nvPr/>
        </p:nvSpPr>
        <p:spPr>
          <a:xfrm>
            <a:off x="914718" y="457835"/>
            <a:ext cx="79359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1.Điện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sz="3200" b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Rectangle 208"/>
          <p:cNvSpPr/>
          <p:nvPr/>
        </p:nvSpPr>
        <p:spPr>
          <a:xfrm>
            <a:off x="4271963" y="5962650"/>
            <a:ext cx="228600" cy="228600"/>
          </a:xfrm>
          <a:prstGeom prst="rect">
            <a:avLst/>
          </a:prstGeom>
          <a:solidFill>
            <a:srgbClr val="E00A3D"/>
          </a:solidFill>
          <a:ln w="9525" cap="flat" cmpd="sng">
            <a:solidFill>
              <a:srgbClr val="E00A3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solidFill>
                <a:srgbClr val="E00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965" name="Group 209"/>
          <p:cNvGrpSpPr/>
          <p:nvPr/>
        </p:nvGrpSpPr>
        <p:grpSpPr>
          <a:xfrm>
            <a:off x="1862138" y="3962400"/>
            <a:ext cx="3352800" cy="457200"/>
            <a:chOff x="192" y="1920"/>
            <a:chExt cx="2112" cy="288"/>
          </a:xfrm>
        </p:grpSpPr>
        <p:sp>
          <p:nvSpPr>
            <p:cNvPr id="41054" name="Line 210"/>
            <p:cNvSpPr/>
            <p:nvPr/>
          </p:nvSpPr>
          <p:spPr>
            <a:xfrm>
              <a:off x="192" y="2064"/>
              <a:ext cx="2112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055" name="Rectangle 211"/>
            <p:cNvSpPr/>
            <p:nvPr/>
          </p:nvSpPr>
          <p:spPr>
            <a:xfrm>
              <a:off x="912" y="1920"/>
              <a:ext cx="672" cy="288"/>
            </a:xfrm>
            <a:prstGeom prst="rect">
              <a:avLst/>
            </a:prstGeom>
            <a:solidFill>
              <a:srgbClr val="808080"/>
            </a:soli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Perspectiv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1C1C1C"/>
              </a:extrusionClr>
            </a:sp3d>
          </p:spPr>
          <p:txBody>
            <a:bodyPr wrap="none" anchor="ctr" anchorCtr="0">
              <a:flatTx/>
            </a:bodyPr>
            <a:p>
              <a:r>
                <a:rPr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966" name="Group 212"/>
          <p:cNvGrpSpPr/>
          <p:nvPr/>
        </p:nvGrpSpPr>
        <p:grpSpPr>
          <a:xfrm>
            <a:off x="1862138" y="4157663"/>
            <a:ext cx="3352800" cy="2624137"/>
            <a:chOff x="192" y="1488"/>
            <a:chExt cx="2112" cy="1653"/>
          </a:xfrm>
        </p:grpSpPr>
        <p:sp>
          <p:nvSpPr>
            <p:cNvPr id="41047" name="Line 213"/>
            <p:cNvSpPr/>
            <p:nvPr/>
          </p:nvSpPr>
          <p:spPr>
            <a:xfrm>
              <a:off x="192" y="2757"/>
              <a:ext cx="912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oval" w="med" len="med"/>
            </a:ln>
          </p:spPr>
        </p:sp>
        <p:sp>
          <p:nvSpPr>
            <p:cNvPr id="41048" name="Line 214"/>
            <p:cNvSpPr/>
            <p:nvPr/>
          </p:nvSpPr>
          <p:spPr>
            <a:xfrm>
              <a:off x="192" y="1488"/>
              <a:ext cx="0" cy="1296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049" name="Line 215"/>
            <p:cNvSpPr/>
            <p:nvPr/>
          </p:nvSpPr>
          <p:spPr>
            <a:xfrm>
              <a:off x="2304" y="1488"/>
              <a:ext cx="0" cy="1296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050" name="Line 216"/>
            <p:cNvSpPr/>
            <p:nvPr/>
          </p:nvSpPr>
          <p:spPr>
            <a:xfrm>
              <a:off x="1344" y="2760"/>
              <a:ext cx="960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oval" w="med" len="med"/>
              <a:tailEnd type="none" w="med" len="med"/>
            </a:ln>
          </p:spPr>
        </p:sp>
        <p:sp>
          <p:nvSpPr>
            <p:cNvPr id="41051" name="Rectangle 217"/>
            <p:cNvSpPr/>
            <p:nvPr/>
          </p:nvSpPr>
          <p:spPr>
            <a:xfrm>
              <a:off x="1056" y="2901"/>
              <a:ext cx="288" cy="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52" name="Rectangle 218"/>
            <p:cNvSpPr/>
            <p:nvPr/>
          </p:nvSpPr>
          <p:spPr>
            <a:xfrm>
              <a:off x="1008" y="2448"/>
              <a:ext cx="192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53" name="Rectangle 219"/>
            <p:cNvSpPr/>
            <p:nvPr/>
          </p:nvSpPr>
          <p:spPr>
            <a:xfrm>
              <a:off x="1248" y="2448"/>
              <a:ext cx="192" cy="1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220"/>
          <p:cNvGrpSpPr/>
          <p:nvPr/>
        </p:nvGrpSpPr>
        <p:grpSpPr>
          <a:xfrm>
            <a:off x="1924050" y="5905500"/>
            <a:ext cx="242888" cy="152400"/>
            <a:chOff x="231" y="2568"/>
            <a:chExt cx="153" cy="96"/>
          </a:xfrm>
        </p:grpSpPr>
        <p:sp>
          <p:nvSpPr>
            <p:cNvPr id="41045" name="Line 221"/>
            <p:cNvSpPr/>
            <p:nvPr/>
          </p:nvSpPr>
          <p:spPr>
            <a:xfrm flipH="1">
              <a:off x="231" y="2664"/>
              <a:ext cx="153" cy="0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triangle" w="med" len="med"/>
              <a:tailEnd type="none" w="med" len="med"/>
            </a:ln>
          </p:spPr>
        </p:sp>
        <p:sp>
          <p:nvSpPr>
            <p:cNvPr id="41046" name="Rectangle 222"/>
            <p:cNvSpPr/>
            <p:nvPr/>
          </p:nvSpPr>
          <p:spPr>
            <a:xfrm>
              <a:off x="279" y="2568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223"/>
          <p:cNvGrpSpPr/>
          <p:nvPr/>
        </p:nvGrpSpPr>
        <p:grpSpPr>
          <a:xfrm>
            <a:off x="3690938" y="5918200"/>
            <a:ext cx="242887" cy="152400"/>
            <a:chOff x="1344" y="2576"/>
            <a:chExt cx="153" cy="96"/>
          </a:xfrm>
        </p:grpSpPr>
        <p:sp>
          <p:nvSpPr>
            <p:cNvPr id="41043" name="Line 224"/>
            <p:cNvSpPr/>
            <p:nvPr/>
          </p:nvSpPr>
          <p:spPr>
            <a:xfrm flipH="1">
              <a:off x="1344" y="2672"/>
              <a:ext cx="153" cy="0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triangle" w="med" len="med"/>
              <a:tailEnd type="none" w="med" len="med"/>
            </a:ln>
          </p:spPr>
        </p:sp>
        <p:sp>
          <p:nvSpPr>
            <p:cNvPr id="41044" name="Rectangle 225"/>
            <p:cNvSpPr/>
            <p:nvPr/>
          </p:nvSpPr>
          <p:spPr>
            <a:xfrm>
              <a:off x="1392" y="2576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226"/>
          <p:cNvGrpSpPr/>
          <p:nvPr/>
        </p:nvGrpSpPr>
        <p:grpSpPr>
          <a:xfrm>
            <a:off x="4910138" y="4279900"/>
            <a:ext cx="242887" cy="152400"/>
            <a:chOff x="864" y="2448"/>
            <a:chExt cx="153" cy="96"/>
          </a:xfrm>
        </p:grpSpPr>
        <p:sp>
          <p:nvSpPr>
            <p:cNvPr id="41041" name="Line 227"/>
            <p:cNvSpPr/>
            <p:nvPr/>
          </p:nvSpPr>
          <p:spPr>
            <a:xfrm flipH="1">
              <a:off x="864" y="2448"/>
              <a:ext cx="153" cy="0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41042" name="Rectangle 228"/>
            <p:cNvSpPr/>
            <p:nvPr/>
          </p:nvSpPr>
          <p:spPr>
            <a:xfrm>
              <a:off x="912" y="2448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229"/>
          <p:cNvGrpSpPr/>
          <p:nvPr/>
        </p:nvGrpSpPr>
        <p:grpSpPr>
          <a:xfrm>
            <a:off x="1993900" y="4291013"/>
            <a:ext cx="82550" cy="228600"/>
            <a:chOff x="240" y="1536"/>
            <a:chExt cx="52" cy="144"/>
          </a:xfrm>
        </p:grpSpPr>
        <p:sp>
          <p:nvSpPr>
            <p:cNvPr id="41039" name="Rectangle 230"/>
            <p:cNvSpPr/>
            <p:nvPr/>
          </p:nvSpPr>
          <p:spPr>
            <a:xfrm>
              <a:off x="244" y="1536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40" name="Line 231"/>
            <p:cNvSpPr/>
            <p:nvPr/>
          </p:nvSpPr>
          <p:spPr>
            <a:xfrm flipV="1">
              <a:off x="240" y="1536"/>
              <a:ext cx="0" cy="144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triangle" w="med" len="med"/>
              <a:tailEnd type="none" w="med" len="med"/>
            </a:ln>
          </p:spPr>
        </p:sp>
      </p:grpSp>
      <p:grpSp>
        <p:nvGrpSpPr>
          <p:cNvPr id="8" name="Group 232"/>
          <p:cNvGrpSpPr/>
          <p:nvPr/>
        </p:nvGrpSpPr>
        <p:grpSpPr>
          <a:xfrm>
            <a:off x="5018088" y="5867400"/>
            <a:ext cx="95250" cy="228600"/>
            <a:chOff x="2180" y="2544"/>
            <a:chExt cx="60" cy="144"/>
          </a:xfrm>
        </p:grpSpPr>
        <p:sp>
          <p:nvSpPr>
            <p:cNvPr id="41037" name="Rectangle 233"/>
            <p:cNvSpPr/>
            <p:nvPr/>
          </p:nvSpPr>
          <p:spPr>
            <a:xfrm>
              <a:off x="2180" y="2592"/>
              <a:ext cx="48" cy="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 anchorCtr="0"/>
            <a:p>
              <a:r>
                <a:rPr sz="1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sz="1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38" name="Line 234"/>
            <p:cNvSpPr/>
            <p:nvPr/>
          </p:nvSpPr>
          <p:spPr>
            <a:xfrm flipV="1">
              <a:off x="2240" y="2544"/>
              <a:ext cx="0" cy="144"/>
            </a:xfrm>
            <a:prstGeom prst="line">
              <a:avLst/>
            </a:prstGeom>
            <a:ln w="9525" cap="flat" cmpd="sng">
              <a:solidFill>
                <a:srgbClr val="FF9933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91371" name="Oval 235"/>
          <p:cNvSpPr/>
          <p:nvPr/>
        </p:nvSpPr>
        <p:spPr>
          <a:xfrm>
            <a:off x="2687638" y="6134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72" name="Oval 236"/>
          <p:cNvSpPr/>
          <p:nvPr/>
        </p:nvSpPr>
        <p:spPr>
          <a:xfrm>
            <a:off x="3233738" y="6134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73" name="Oval 237"/>
          <p:cNvSpPr/>
          <p:nvPr/>
        </p:nvSpPr>
        <p:spPr>
          <a:xfrm>
            <a:off x="2154238" y="6140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74" name="Oval 238"/>
          <p:cNvSpPr/>
          <p:nvPr/>
        </p:nvSpPr>
        <p:spPr>
          <a:xfrm rot="5400000">
            <a:off x="1828800" y="5638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75" name="Oval 239"/>
          <p:cNvSpPr/>
          <p:nvPr/>
        </p:nvSpPr>
        <p:spPr>
          <a:xfrm rot="5400000">
            <a:off x="1824038" y="6108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76" name="Oval 240"/>
          <p:cNvSpPr/>
          <p:nvPr/>
        </p:nvSpPr>
        <p:spPr>
          <a:xfrm rot="5400000">
            <a:off x="1817688" y="4521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77" name="Oval 241"/>
          <p:cNvSpPr/>
          <p:nvPr/>
        </p:nvSpPr>
        <p:spPr>
          <a:xfrm rot="5400000">
            <a:off x="1817688" y="5092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78" name="Oval 242"/>
          <p:cNvSpPr/>
          <p:nvPr/>
        </p:nvSpPr>
        <p:spPr>
          <a:xfrm>
            <a:off x="4681538" y="6140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79" name="Oval 243"/>
          <p:cNvSpPr/>
          <p:nvPr/>
        </p:nvSpPr>
        <p:spPr>
          <a:xfrm>
            <a:off x="4148138" y="6140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0" name="Oval 244"/>
          <p:cNvSpPr/>
          <p:nvPr/>
        </p:nvSpPr>
        <p:spPr>
          <a:xfrm rot="5400000">
            <a:off x="5181600" y="56578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1" name="Oval 245"/>
          <p:cNvSpPr/>
          <p:nvPr/>
        </p:nvSpPr>
        <p:spPr>
          <a:xfrm rot="5400000">
            <a:off x="5176838" y="6127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2" name="Oval 246"/>
          <p:cNvSpPr/>
          <p:nvPr/>
        </p:nvSpPr>
        <p:spPr>
          <a:xfrm rot="5400000">
            <a:off x="5170488" y="45402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3" name="Oval 247"/>
          <p:cNvSpPr/>
          <p:nvPr/>
        </p:nvSpPr>
        <p:spPr>
          <a:xfrm rot="5400000">
            <a:off x="5170488" y="5111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4" name="Oval 248"/>
          <p:cNvSpPr/>
          <p:nvPr/>
        </p:nvSpPr>
        <p:spPr>
          <a:xfrm>
            <a:off x="2360613" y="41465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5" name="Oval 249"/>
          <p:cNvSpPr/>
          <p:nvPr/>
        </p:nvSpPr>
        <p:spPr>
          <a:xfrm>
            <a:off x="1824038" y="4152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6" name="Oval 250"/>
          <p:cNvSpPr/>
          <p:nvPr/>
        </p:nvSpPr>
        <p:spPr>
          <a:xfrm>
            <a:off x="4046538" y="41465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7" name="Oval 251"/>
          <p:cNvSpPr/>
          <p:nvPr/>
        </p:nvSpPr>
        <p:spPr>
          <a:xfrm>
            <a:off x="4656138" y="41465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8" name="Oval 252"/>
          <p:cNvSpPr/>
          <p:nvPr/>
        </p:nvSpPr>
        <p:spPr>
          <a:xfrm rot="5400000">
            <a:off x="5176838" y="41465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4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sz="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89" name="Oval 253"/>
          <p:cNvSpPr/>
          <p:nvPr/>
        </p:nvSpPr>
        <p:spPr>
          <a:xfrm>
            <a:off x="2965450" y="41417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90" name="Oval 254"/>
          <p:cNvSpPr/>
          <p:nvPr/>
        </p:nvSpPr>
        <p:spPr>
          <a:xfrm>
            <a:off x="3517900" y="41481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lIns="0" tIns="0" rIns="0" bIns="0" anchor="ctr" anchorCtr="0"/>
          <a:p>
            <a:r>
              <a:rPr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sz="1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2" name="Rectangle 255"/>
          <p:cNvSpPr/>
          <p:nvPr/>
        </p:nvSpPr>
        <p:spPr>
          <a:xfrm>
            <a:off x="4224338" y="6076950"/>
            <a:ext cx="304800" cy="17145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92" name="Rectangle 256"/>
          <p:cNvSpPr/>
          <p:nvPr/>
        </p:nvSpPr>
        <p:spPr>
          <a:xfrm>
            <a:off x="4071938" y="6248400"/>
            <a:ext cx="533400" cy="30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93" name="Rectangle 257"/>
          <p:cNvSpPr/>
          <p:nvPr/>
        </p:nvSpPr>
        <p:spPr>
          <a:xfrm>
            <a:off x="4224338" y="6248400"/>
            <a:ext cx="304800" cy="152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395" name="Rectangle 259"/>
          <p:cNvSpPr>
            <a:spLocks noGrp="1" noChangeArrowheads="1"/>
          </p:cNvSpPr>
          <p:nvPr>
            <p:ph type="title"/>
          </p:nvPr>
        </p:nvSpPr>
        <p:spPr bwMode="auto">
          <a:xfrm>
            <a:off x="717550" y="0"/>
            <a:ext cx="10765790" cy="533400"/>
          </a:xfrm>
          <a:prstGeom prst="rect">
            <a:avLst/>
          </a:prstGeom>
          <a:gradFill rotWithShape="1">
            <a:gsLst>
              <a:gs pos="0">
                <a:srgbClr val="175E17">
                  <a:alpha val="0"/>
                </a:srgbClr>
              </a:gs>
              <a:gs pos="50000">
                <a:srgbClr val="CCFF66"/>
              </a:gs>
              <a:gs pos="100000">
                <a:srgbClr val="175E17">
                  <a:alpha val="0"/>
                </a:srgbClr>
              </a:gs>
            </a:gsLst>
            <a:lin ang="5400000" scaled="1"/>
          </a:gradFill>
          <a:ln w="9525" cmpd="sng">
            <a:noFill/>
            <a:prstDash val="solid"/>
            <a:miter lim="800000"/>
          </a:ln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p>
            <a:pPr eaLnBrk="1" hangingPunct="1"/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ĐIỆN NĂNG TIÊU THỤ VÀ CÔNG SUẤT ĐIỆN</a:t>
            </a:r>
            <a:endParaRPr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192"/>
          <p:cNvSpPr/>
          <p:nvPr/>
        </p:nvSpPr>
        <p:spPr>
          <a:xfrm>
            <a:off x="5672138" y="1676400"/>
            <a:ext cx="4638675" cy="17837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91"/>
          <p:cNvSpPr/>
          <p:nvPr/>
        </p:nvSpPr>
        <p:spPr>
          <a:xfrm>
            <a:off x="5715000" y="3810000"/>
            <a:ext cx="4519613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93"/>
          <p:cNvSpPr/>
          <p:nvPr/>
        </p:nvSpPr>
        <p:spPr>
          <a:xfrm>
            <a:off x="5672138" y="5181600"/>
            <a:ext cx="497363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260"/>
          <p:cNvSpPr/>
          <p:nvPr/>
        </p:nvSpPr>
        <p:spPr>
          <a:xfrm>
            <a:off x="6496050" y="3081338"/>
            <a:ext cx="1323340" cy="3860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</a:pPr>
            <a:r>
              <a:rPr sz="2400" b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q = It</a:t>
            </a:r>
            <a:endParaRPr sz="2400" b="1">
              <a:solidFill>
                <a:srgbClr val="E00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261"/>
          <p:cNvSpPr/>
          <p:nvPr/>
        </p:nvSpPr>
        <p:spPr>
          <a:xfrm>
            <a:off x="5957888" y="4641850"/>
            <a:ext cx="4113530" cy="3860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</a:pPr>
            <a:r>
              <a:rPr sz="2400" b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sz="2400" b="1" err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sz="2400" b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err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sz="2400" b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err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sz="2400" b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err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2400" b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err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sz="2400" b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err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sz="2400" b="1">
              <a:solidFill>
                <a:srgbClr val="E00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97"/>
          <p:cNvSpPr/>
          <p:nvPr/>
        </p:nvSpPr>
        <p:spPr>
          <a:xfrm>
            <a:off x="5957888" y="6115050"/>
            <a:ext cx="1590675" cy="4851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</a:pPr>
            <a:r>
              <a:rPr sz="3200" b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sz="3200" b="1" err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Uq</a:t>
            </a:r>
            <a:endParaRPr sz="3200" b="1">
              <a:solidFill>
                <a:srgbClr val="E00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05675" y="6096000"/>
            <a:ext cx="1914525" cy="4851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</a:pPr>
            <a:r>
              <a:rPr sz="3200" b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sz="3200" b="1" err="1">
                <a:solidFill>
                  <a:srgbClr val="E00A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</a:t>
            </a:r>
            <a:endParaRPr sz="3200" b="1">
              <a:solidFill>
                <a:srgbClr val="E00A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56"/>
          <p:cNvSpPr/>
          <p:nvPr/>
        </p:nvSpPr>
        <p:spPr>
          <a:xfrm>
            <a:off x="5715000" y="3033713"/>
            <a:ext cx="510540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C1: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058" name="Table 41057"/>
          <p:cNvGraphicFramePr/>
          <p:nvPr/>
        </p:nvGraphicFramePr>
        <p:xfrm>
          <a:off x="5649595" y="3114358"/>
          <a:ext cx="4989195" cy="3648392"/>
        </p:xfrm>
        <a:graphic>
          <a:graphicData uri="http://schemas.openxmlformats.org/drawingml/2006/table">
            <a:tbl>
              <a:tblPr/>
              <a:tblGrid>
                <a:gridCol w="967105"/>
                <a:gridCol w="2380615"/>
                <a:gridCol w="1641475"/>
              </a:tblGrid>
              <a:tr h="935355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6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11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6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1600" b="1" err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6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11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68312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endParaRPr lang="en-US" sz="2400" err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 ( Jun)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66725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 (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Vôn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68313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(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Culong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841375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(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Ampe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68312"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4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273050" lvl="0" indent="-2730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buChar char=""/>
                        <a:defRPr sz="2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40080" lvl="1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buChar char="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lvl="2" indent="-24638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buChar char=""/>
                        <a:defRPr sz="1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187450" lvl="3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462405" lvl="4" indent="-2095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buChar char="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(</a:t>
                      </a:r>
                      <a:r>
                        <a:rPr sz="240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41036" name="Rectangle 66"/>
          <p:cNvSpPr/>
          <p:nvPr/>
        </p:nvSpPr>
        <p:spPr>
          <a:xfrm>
            <a:off x="6724650" y="2295525"/>
            <a:ext cx="2762250" cy="52197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Uq</a:t>
            </a:r>
            <a:r>
              <a: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</a:t>
            </a:r>
            <a:endParaRPr sz="280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56"/>
          <p:cNvSpPr/>
          <p:nvPr/>
        </p:nvSpPr>
        <p:spPr>
          <a:xfrm>
            <a:off x="5638800" y="1143000"/>
            <a:ext cx="5105400" cy="1537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61" name="Picture 410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6950" y="1479550"/>
            <a:ext cx="2533650" cy="2406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05834 0.00047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9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046 L -0.05417 -0.00046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91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3.33333E-6 L -0.0625 -3.33333E-6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91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3.33333E-6 L -0.05556 3.33333E-6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91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-0.00093 L -0.03334 -0.00185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91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278 L -0.00069 -0.07129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91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278 L -0.00174 -0.08611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91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00121 -0.075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91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4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833 L 0.00191 -0.04537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91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0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2.22222E-6 L 0.05955 2.22222E-6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91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05937 -0.00093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91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1.48148E-6 L 0.07361 0.00092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91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37 L 0.05955 0.00463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91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463 L 0.00052 0.06111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91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37 L 0.00191 0.09166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91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0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-0.00017 0.07408 " pathEditMode="relative" rAng="0" ptsTypes="AA">
                                      <p:cBhvr>
                                        <p:cTn id="117" dur="500" fill="hold"/>
                                        <p:tgtEl>
                                          <p:spTgt spid="91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555 L -0.00139 0.05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91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46 L -0.05833 0.0004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91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0902 L -0.00452 0.21528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120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555 L 0.11007 0.01111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30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037 L 0.12847 0.00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20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185 L -0.31805 -0.00371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-1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833 L -0.00035 -0.2194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185 L 0.0658 0.0027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91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0185 L 0.05816 0.00185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91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91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1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59">
                                            <p:txEl>
                                              <p:charRg st="0" end="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3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64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1" dur="500"/>
                                        <p:tgtEl>
                                          <p:spTgt spid="59">
                                            <p:txEl>
                                              <p:charRg st="0" end="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char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0" dur="500"/>
                                        <p:tgtEl>
                                          <p:spTgt spid="63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2">
                                            <p:txEl>
                                              <p:charRg st="0" end="1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4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0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65">
                                            <p:txEl>
                                              <p:charRg st="0" end="7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65">
                                            <p:txEl>
                                              <p:charRg st="0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5">
                                            <p:txEl>
                                              <p:charRg st="0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charRg st="0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4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71" grpId="0" bldLvl="0" animBg="1"/>
      <p:bldP spid="91371" grpId="1" bldLvl="0" animBg="1"/>
      <p:bldP spid="91372" grpId="0" bldLvl="0" animBg="1"/>
      <p:bldP spid="91372" grpId="1" bldLvl="0" animBg="1"/>
      <p:bldP spid="91373" grpId="0" bldLvl="0" animBg="1"/>
      <p:bldP spid="91373" grpId="1" bldLvl="0" animBg="1"/>
      <p:bldP spid="91374" grpId="0" bldLvl="0" animBg="1"/>
      <p:bldP spid="91374" grpId="1" bldLvl="0" animBg="1"/>
      <p:bldP spid="91375" grpId="0" bldLvl="0" animBg="1"/>
      <p:bldP spid="91375" grpId="1" bldLvl="0" animBg="1"/>
      <p:bldP spid="91376" grpId="0" bldLvl="0" animBg="1"/>
      <p:bldP spid="91376" grpId="1" bldLvl="0" animBg="1"/>
      <p:bldP spid="91377" grpId="0" bldLvl="0" animBg="1"/>
      <p:bldP spid="91377" grpId="1" bldLvl="0" animBg="1"/>
      <p:bldP spid="91378" grpId="0" bldLvl="0" animBg="1"/>
      <p:bldP spid="91378" grpId="1" bldLvl="0" animBg="1"/>
      <p:bldP spid="91379" grpId="0" bldLvl="0" animBg="1"/>
      <p:bldP spid="91379" grpId="1" bldLvl="0" animBg="1"/>
      <p:bldP spid="91380" grpId="0" bldLvl="0" animBg="1"/>
      <p:bldP spid="91380" grpId="1" bldLvl="0" animBg="1"/>
      <p:bldP spid="91381" grpId="0" bldLvl="0" animBg="1"/>
      <p:bldP spid="91381" grpId="1" bldLvl="0" animBg="1"/>
      <p:bldP spid="91382" grpId="0" bldLvl="0" animBg="1"/>
      <p:bldP spid="91382" grpId="1" bldLvl="0" animBg="1"/>
      <p:bldP spid="91383" grpId="0" bldLvl="0" animBg="1"/>
      <p:bldP spid="91383" grpId="1" bldLvl="0" animBg="1"/>
      <p:bldP spid="91384" grpId="0" bldLvl="0" animBg="1"/>
      <p:bldP spid="91384" grpId="1" bldLvl="0" animBg="1"/>
      <p:bldP spid="91385" grpId="0" bldLvl="0" animBg="1"/>
      <p:bldP spid="91385" grpId="1" bldLvl="0" animBg="1"/>
      <p:bldP spid="91386" grpId="0" bldLvl="0" animBg="1"/>
      <p:bldP spid="91386" grpId="1" bldLvl="0" animBg="1"/>
      <p:bldP spid="91387" grpId="0" bldLvl="0" animBg="1"/>
      <p:bldP spid="91387" grpId="1" bldLvl="0" animBg="1"/>
      <p:bldP spid="91388" grpId="0" bldLvl="0" animBg="1"/>
      <p:bldP spid="91388" grpId="1" bldLvl="0" animBg="1"/>
      <p:bldP spid="91388" grpId="2" bldLvl="0" animBg="1"/>
      <p:bldP spid="91389" grpId="0" bldLvl="0" animBg="1"/>
      <p:bldP spid="91389" grpId="1" bldLvl="0" animBg="1"/>
      <p:bldP spid="91390" grpId="0" bldLvl="0" animBg="1"/>
      <p:bldP spid="91390" grpId="1" bldLvl="0" animBg="1"/>
      <p:bldP spid="91392" grpId="0" animBg="1"/>
      <p:bldP spid="91393" grpId="0"/>
      <p:bldP spid="58" grpId="1"/>
      <p:bldP spid="59" grpId="0" build="allAtOnce"/>
      <p:bldP spid="60" grpId="0"/>
      <p:bldP spid="60" grpId="1"/>
      <p:bldP spid="61" grpId="0"/>
      <p:bldP spid="61" grpId="1"/>
      <p:bldP spid="62" grpId="0"/>
      <p:bldP spid="62" grpId="1"/>
      <p:bldP spid="63" grpId="0" build="allAtOnce"/>
      <p:bldP spid="64" grpId="0" build="allAtOnce"/>
      <p:bldP spid="4103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val 3"/>
          <p:cNvSpPr/>
          <p:nvPr/>
        </p:nvSpPr>
        <p:spPr>
          <a:xfrm>
            <a:off x="1524000" y="1752600"/>
            <a:ext cx="2133600" cy="3657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 ĐIỆN CÓ TÁC 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06950" y="477203"/>
            <a:ext cx="2590800" cy="104616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 SÁNG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53000" y="2666365"/>
            <a:ext cx="2590800" cy="10033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DỤNG TỪ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922838" y="3743960"/>
            <a:ext cx="2590800" cy="9080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 NHIỆT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53000" y="5791200"/>
            <a:ext cx="2590800" cy="8382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19131302">
            <a:off x="3095625" y="1916113"/>
            <a:ext cx="2017713" cy="176213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992" name="Right Arrow 15"/>
          <p:cNvSpPr/>
          <p:nvPr/>
        </p:nvSpPr>
        <p:spPr>
          <a:xfrm rot="-826714">
            <a:off x="3506788" y="3376613"/>
            <a:ext cx="1368425" cy="171450"/>
          </a:xfrm>
          <a:prstGeom prst="rightArrow">
            <a:avLst>
              <a:gd name="adj1" fmla="val 50000"/>
              <a:gd name="adj2" fmla="val 49995"/>
            </a:avLst>
          </a:prstGeom>
          <a:solidFill>
            <a:srgbClr val="0000FF"/>
          </a:solidFill>
          <a:ln w="2540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endParaRPr sz="2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917943">
            <a:off x="3430588" y="4064000"/>
            <a:ext cx="1368425" cy="1714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 rot="2413346">
            <a:off x="3006725" y="5183188"/>
            <a:ext cx="2060575" cy="19367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7351713" y="31750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37513" y="1676400"/>
            <a:ext cx="2249488" cy="3733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 ĐIỆN CÓ NĂNG LƯỢNG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19980" y="1588453"/>
            <a:ext cx="2590800" cy="100171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LÝ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998" name="Right Arrow 20"/>
          <p:cNvSpPr/>
          <p:nvPr/>
        </p:nvSpPr>
        <p:spPr>
          <a:xfrm rot="-2079519">
            <a:off x="3346450" y="2619375"/>
            <a:ext cx="1714500" cy="46038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DFE3EE"/>
          </a:solidFill>
          <a:ln w="762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endParaRPr sz="2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57"/>
          <p:cNvSpPr/>
          <p:nvPr/>
        </p:nvSpPr>
        <p:spPr>
          <a:xfrm>
            <a:off x="1894205" y="-35560"/>
            <a:ext cx="93243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C2: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959350" y="4718050"/>
            <a:ext cx="2590800" cy="99695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001" name="Right Arrow 23"/>
          <p:cNvSpPr/>
          <p:nvPr/>
        </p:nvSpPr>
        <p:spPr>
          <a:xfrm rot="1354444">
            <a:off x="3440113" y="4610100"/>
            <a:ext cx="1530350" cy="298450"/>
          </a:xfrm>
          <a:prstGeom prst="rightArrow">
            <a:avLst>
              <a:gd name="adj1" fmla="val 50000"/>
              <a:gd name="adj2" fmla="val 49994"/>
            </a:avLst>
          </a:prstGeom>
          <a:solidFill>
            <a:srgbClr val="C8D6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endParaRPr sz="28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8" grpId="0" bldLvl="0" animBg="1"/>
      <p:bldP spid="19" grpId="0" bldLvl="0" animBg="1"/>
      <p:bldP spid="20" grpId="0" bldLvl="0" animBg="1"/>
      <p:bldP spid="15" grpId="0" bldLvl="0" animBg="1"/>
      <p:bldP spid="41998" grpId="0" bldLvl="0" animBg="1"/>
      <p:bldP spid="2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val 3"/>
          <p:cNvSpPr/>
          <p:nvPr/>
        </p:nvSpPr>
        <p:spPr>
          <a:xfrm>
            <a:off x="1600200" y="3124200"/>
            <a:ext cx="1905000" cy="17526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 NĂNG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72000" y="1295400"/>
            <a:ext cx="2590800" cy="12192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QUANG NĂNG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48200" y="2590800"/>
            <a:ext cx="2590800" cy="12192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NĂNG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724400" y="3886200"/>
            <a:ext cx="2590800" cy="12192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NĂNG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48200" y="5181600"/>
            <a:ext cx="2590800" cy="12192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 NĂNG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9131302">
            <a:off x="3065463" y="2646363"/>
            <a:ext cx="1503363" cy="153988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20773286">
            <a:off x="3316288" y="3357563"/>
            <a:ext cx="1368425" cy="1714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761807">
            <a:off x="3354388" y="4119563"/>
            <a:ext cx="1368425" cy="1714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2413346">
            <a:off x="3233738" y="4862513"/>
            <a:ext cx="1368425" cy="17145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7173913" y="3619500"/>
            <a:ext cx="685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859713" y="1143000"/>
            <a:ext cx="2351088" cy="5257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 NĂNG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CÔNG CỦA LỰC 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4" name="AutoShape 4"/>
          <p:cNvSpPr>
            <a:spLocks noChangeArrowheads="1"/>
          </p:cNvSpPr>
          <p:nvPr/>
        </p:nvSpPr>
        <p:spPr bwMode="auto">
          <a:xfrm>
            <a:off x="1828800" y="1524000"/>
            <a:ext cx="8229600" cy="4648200"/>
          </a:xfrm>
          <a:prstGeom prst="star16">
            <a:avLst>
              <a:gd name="adj" fmla="val 37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 cụ gì được dùng để đo điện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năng tiêu thụ? Mỗi số đo trên dụng cụ đó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giá trị bao nhiêu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jun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 Box 9"/>
          <p:cNvSpPr txBox="1"/>
          <p:nvPr/>
        </p:nvSpPr>
        <p:spPr>
          <a:xfrm>
            <a:off x="990600" y="219075"/>
            <a:ext cx="86137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endParaRPr lang="en-US" altLang="en-US" sz="32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en-US" altLang="en-US" sz="3200" b="1">
                <a:latin typeface="Times New Roman" panose="02020603050405020304" pitchFamily="18" charset="0"/>
              </a:rPr>
              <a:t>1. </a:t>
            </a:r>
            <a:r>
              <a:rPr lang="en-US" altLang="en-US" sz="3200" b="1" err="1">
                <a:latin typeface="Times New Roman" panose="02020603050405020304" pitchFamily="18" charset="0"/>
              </a:rPr>
              <a:t>Điện</a:t>
            </a:r>
            <a:r>
              <a:rPr lang="en-US" altLang="en-US" sz="3200" b="1">
                <a:latin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</a:rPr>
              <a:t>năng</a:t>
            </a:r>
            <a:r>
              <a:rPr lang="en-US" altLang="en-US" sz="3200" b="1">
                <a:latin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</a:rPr>
              <a:t>tiêu</a:t>
            </a:r>
            <a:r>
              <a:rPr lang="en-US" altLang="en-US" sz="3200" b="1">
                <a:latin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</a:rPr>
              <a:t>thụ</a:t>
            </a:r>
            <a:r>
              <a:rPr lang="en-US" altLang="en-US" sz="3200" b="1">
                <a:latin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>
                <a:latin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</a:rPr>
              <a:t>đoạn</a:t>
            </a:r>
            <a:r>
              <a:rPr lang="en-US" altLang="en-US" sz="3200" b="1">
                <a:latin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</a:rPr>
              <a:t>mạch</a:t>
            </a:r>
            <a:endParaRPr lang="en-US" altLang="en-US" sz="3200" b="1" err="1">
              <a:latin typeface="Times New Roman" panose="02020603050405020304" pitchFamily="18" charset="0"/>
            </a:endParaRPr>
          </a:p>
        </p:txBody>
      </p:sp>
      <p:pic>
        <p:nvPicPr>
          <p:cNvPr id="4" name="Picture 3" descr="D:\LOP 11\thao giảng\công tơ điện 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165" y="1295400"/>
            <a:ext cx="8880475" cy="556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1395" name="Rectangle 259"/>
          <p:cNvSpPr>
            <a:spLocks noGrp="1" noChangeArrowheads="1"/>
          </p:cNvSpPr>
          <p:nvPr>
            <p:ph type="title"/>
          </p:nvPr>
        </p:nvSpPr>
        <p:spPr bwMode="auto">
          <a:xfrm>
            <a:off x="728345" y="32385"/>
            <a:ext cx="10765790" cy="533400"/>
          </a:xfrm>
          <a:prstGeom prst="rect">
            <a:avLst/>
          </a:prstGeom>
          <a:gradFill rotWithShape="1">
            <a:gsLst>
              <a:gs pos="0">
                <a:srgbClr val="175E17">
                  <a:alpha val="0"/>
                </a:srgbClr>
              </a:gs>
              <a:gs pos="50000">
                <a:srgbClr val="CCFF66"/>
              </a:gs>
              <a:gs pos="100000">
                <a:srgbClr val="175E17">
                  <a:alpha val="0"/>
                </a:srgbClr>
              </a:gs>
            </a:gsLst>
            <a:lin ang="5400000" scaled="1"/>
          </a:gradFill>
          <a:ln w="9525" cmpd="sng">
            <a:noFill/>
            <a:prstDash val="solid"/>
            <a:miter lim="800000"/>
          </a:ln>
          <a:effectLst/>
          <a:scene3d>
            <a:camera prst="orthographicFront"/>
            <a:lightRig rig="balanced" dir="t"/>
          </a:scene3d>
          <a:sp3d prstMaterial="plastic"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/>
          <a:p>
            <a:pPr eaLnBrk="1" hangingPunct="1"/>
            <a:r>
              <a:rPr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ĐIỆN NĂNG TIÊU THỤ VÀ CÔNG SUẤT ĐIỆN</a:t>
            </a:r>
            <a:endParaRPr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6198</Words>
  <Application>WPS Presentation</Application>
  <PresentationFormat>On-screen Show (4:3)</PresentationFormat>
  <Paragraphs>726</Paragraphs>
  <Slides>24</Slides>
  <Notes>0</Notes>
  <HiddenSlides>0</HiddenSlides>
  <MMClips>5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24</vt:i4>
      </vt:variant>
    </vt:vector>
  </HeadingPairs>
  <TitlesOfParts>
    <vt:vector size="48" baseType="lpstr">
      <vt:lpstr>Arial</vt:lpstr>
      <vt:lpstr>SimSun</vt:lpstr>
      <vt:lpstr>Wingdings</vt:lpstr>
      <vt:lpstr>Arial Black</vt:lpstr>
      <vt:lpstr>Calibri</vt:lpstr>
      <vt:lpstr>Century Schoolbook</vt:lpstr>
      <vt:lpstr>Wingdings 2</vt:lpstr>
      <vt:lpstr>Wingdings</vt:lpstr>
      <vt:lpstr>Times New Roman</vt:lpstr>
      <vt:lpstr>Symbol</vt:lpstr>
      <vt:lpstr>Microsoft YaHei</vt:lpstr>
      <vt:lpstr>Arial Unicode MS</vt:lpstr>
      <vt:lpstr>.VnCommercial Script</vt:lpstr>
      <vt:lpstr>Segoe Print</vt:lpstr>
      <vt:lpstr>Symbol</vt:lpstr>
      <vt:lpstr>Blackadder ITC</vt:lpstr>
      <vt:lpstr>Office Theme</vt:lpstr>
      <vt:lpstr>2_Oriel</vt:lpstr>
      <vt:lpstr>1_Office Theme</vt:lpstr>
      <vt:lpstr>Equation.3</vt:lpstr>
      <vt:lpstr>Equation.3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I. ĐIỆN NĂNG TIÊU THỤ VÀ CÔNG SUẤT ĐIỆN</vt:lpstr>
      <vt:lpstr>PowerPoint 演示文稿</vt:lpstr>
      <vt:lpstr>PowerPoint 演示文稿</vt:lpstr>
      <vt:lpstr>I. ĐIỆN NĂNG TIÊU THỤ VÀ CÔNG SUẤT ĐIỆN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PC</cp:lastModifiedBy>
  <cp:revision>7</cp:revision>
  <cp:lastPrinted>2017-10-05T05:34:00Z</cp:lastPrinted>
  <dcterms:created xsi:type="dcterms:W3CDTF">2007-10-11T15:51:00Z</dcterms:created>
  <dcterms:modified xsi:type="dcterms:W3CDTF">2021-08-20T13:53:40Z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14777D0C2D644F4EADE2585A0066A2A3</vt:lpwstr>
  </property>
  <property fmtid="{D5CDD505-2E9C-101B-9397-08002B2CF9AE}" pid="3" name="KSOProductBuildVer">
    <vt:lpwstr>1033-11.2.0.10258</vt:lpwstr>
  </property>
</Properties>
</file>