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Lst>
  <p:notesMasterIdLst>
    <p:notesMasterId r:id="rId64"/>
  </p:notesMasterIdLst>
  <p:handoutMasterIdLst>
    <p:handoutMasterId r:id="rId65"/>
  </p:handoutMasterIdLst>
  <p:sldIdLst>
    <p:sldId id="330" r:id="rId2"/>
    <p:sldId id="368" r:id="rId3"/>
    <p:sldId id="393" r:id="rId4"/>
    <p:sldId id="316" r:id="rId5"/>
    <p:sldId id="400" r:id="rId6"/>
    <p:sldId id="401" r:id="rId7"/>
    <p:sldId id="402" r:id="rId8"/>
    <p:sldId id="399" r:id="rId9"/>
    <p:sldId id="464" r:id="rId10"/>
    <p:sldId id="404" r:id="rId11"/>
    <p:sldId id="405" r:id="rId12"/>
    <p:sldId id="408" r:id="rId13"/>
    <p:sldId id="406" r:id="rId14"/>
    <p:sldId id="407" r:id="rId15"/>
    <p:sldId id="410" r:id="rId16"/>
    <p:sldId id="409" r:id="rId17"/>
    <p:sldId id="411" r:id="rId18"/>
    <p:sldId id="412" r:id="rId19"/>
    <p:sldId id="413" r:id="rId20"/>
    <p:sldId id="414" r:id="rId21"/>
    <p:sldId id="415" r:id="rId22"/>
    <p:sldId id="417" r:id="rId23"/>
    <p:sldId id="416" r:id="rId24"/>
    <p:sldId id="418" r:id="rId25"/>
    <p:sldId id="419" r:id="rId26"/>
    <p:sldId id="420" r:id="rId27"/>
    <p:sldId id="421" r:id="rId28"/>
    <p:sldId id="422" r:id="rId29"/>
    <p:sldId id="423" r:id="rId30"/>
    <p:sldId id="466" r:id="rId31"/>
    <p:sldId id="430" r:id="rId32"/>
    <p:sldId id="425" r:id="rId33"/>
    <p:sldId id="426" r:id="rId34"/>
    <p:sldId id="432" r:id="rId35"/>
    <p:sldId id="433" r:id="rId36"/>
    <p:sldId id="427" r:id="rId37"/>
    <p:sldId id="434" r:id="rId38"/>
    <p:sldId id="437" r:id="rId39"/>
    <p:sldId id="435" r:id="rId40"/>
    <p:sldId id="428" r:id="rId41"/>
    <p:sldId id="441" r:id="rId42"/>
    <p:sldId id="439" r:id="rId43"/>
    <p:sldId id="442" r:id="rId44"/>
    <p:sldId id="443" r:id="rId45"/>
    <p:sldId id="446" r:id="rId46"/>
    <p:sldId id="445" r:id="rId47"/>
    <p:sldId id="444" r:id="rId48"/>
    <p:sldId id="447" r:id="rId49"/>
    <p:sldId id="449" r:id="rId50"/>
    <p:sldId id="450" r:id="rId51"/>
    <p:sldId id="451" r:id="rId52"/>
    <p:sldId id="453" r:id="rId53"/>
    <p:sldId id="456" r:id="rId54"/>
    <p:sldId id="454" r:id="rId55"/>
    <p:sldId id="455" r:id="rId56"/>
    <p:sldId id="458" r:id="rId57"/>
    <p:sldId id="459" r:id="rId58"/>
    <p:sldId id="457" r:id="rId59"/>
    <p:sldId id="460" r:id="rId60"/>
    <p:sldId id="461" r:id="rId61"/>
    <p:sldId id="462" r:id="rId62"/>
    <p:sldId id="467" r:id="rId63"/>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VnTime" panose="020B7200000000000000"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VnTime" panose="020B7200000000000000"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VnTime" panose="020B7200000000000000"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VnTime" panose="020B7200000000000000"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VnTime" panose="020B7200000000000000"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VnTime" panose="020B7200000000000000"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VnTime" panose="020B7200000000000000"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VnTime" panose="020B7200000000000000"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VnTime" panose="020B7200000000000000" pitchFamily="34" charset="0"/>
        <a:ea typeface="+mn-ea"/>
        <a:cs typeface="+mn-cs"/>
      </a:defRPr>
    </a:lvl9pPr>
  </p:defaultTextStyle>
  <p:extLst>
    <p:ext uri="{521415D9-36F7-43E2-AB2F-B90AF26B5E84}">
      <p14:sectionLst xmlns:p14="http://schemas.microsoft.com/office/powerpoint/2010/main">
        <p14:section name="Untitled Section" id="{0F785D17-21C3-4762-83CB-6C5FC8D316E6}">
          <p14:sldIdLst>
            <p14:sldId id="330"/>
            <p14:sldId id="368"/>
            <p14:sldId id="393"/>
            <p14:sldId id="316"/>
            <p14:sldId id="400"/>
            <p14:sldId id="401"/>
            <p14:sldId id="402"/>
            <p14:sldId id="399"/>
            <p14:sldId id="464"/>
            <p14:sldId id="404"/>
            <p14:sldId id="405"/>
            <p14:sldId id="408"/>
            <p14:sldId id="406"/>
            <p14:sldId id="407"/>
            <p14:sldId id="410"/>
            <p14:sldId id="409"/>
            <p14:sldId id="411"/>
            <p14:sldId id="412"/>
            <p14:sldId id="413"/>
            <p14:sldId id="414"/>
            <p14:sldId id="415"/>
            <p14:sldId id="417"/>
            <p14:sldId id="416"/>
            <p14:sldId id="418"/>
            <p14:sldId id="419"/>
            <p14:sldId id="420"/>
            <p14:sldId id="421"/>
            <p14:sldId id="422"/>
            <p14:sldId id="423"/>
            <p14:sldId id="466"/>
            <p14:sldId id="430"/>
            <p14:sldId id="425"/>
            <p14:sldId id="426"/>
            <p14:sldId id="432"/>
            <p14:sldId id="433"/>
            <p14:sldId id="427"/>
            <p14:sldId id="434"/>
            <p14:sldId id="437"/>
            <p14:sldId id="435"/>
            <p14:sldId id="428"/>
            <p14:sldId id="441"/>
            <p14:sldId id="439"/>
            <p14:sldId id="442"/>
            <p14:sldId id="443"/>
            <p14:sldId id="446"/>
            <p14:sldId id="445"/>
            <p14:sldId id="444"/>
            <p14:sldId id="447"/>
            <p14:sldId id="449"/>
            <p14:sldId id="450"/>
            <p14:sldId id="451"/>
            <p14:sldId id="453"/>
            <p14:sldId id="456"/>
            <p14:sldId id="454"/>
            <p14:sldId id="455"/>
            <p14:sldId id="458"/>
            <p14:sldId id="459"/>
            <p14:sldId id="457"/>
            <p14:sldId id="460"/>
            <p14:sldId id="461"/>
            <p14:sldId id="462"/>
            <p14:sldId id="4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FF00"/>
    <a:srgbClr val="FF66FF"/>
    <a:srgbClr val="0066FF"/>
    <a:srgbClr val="FFCC66"/>
    <a:srgbClr val="CC9900"/>
    <a:srgbClr val="FF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32" autoAdjust="0"/>
    <p:restoredTop sz="89055"/>
  </p:normalViewPr>
  <p:slideViewPr>
    <p:cSldViewPr showGuides="1">
      <p:cViewPr varScale="1">
        <p:scale>
          <a:sx n="74" d="100"/>
          <a:sy n="74" d="100"/>
        </p:scale>
        <p:origin x="1098" y="72"/>
      </p:cViewPr>
      <p:guideLst>
        <p:guide orient="horz" pos="2160"/>
        <p:guide pos="2880"/>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spcBef>
                <a:spcPct val="0"/>
              </a:spcBef>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0582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spcBef>
                <a:spcPct val="0"/>
              </a:spcBef>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0582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eaLnBrk="1" hangingPunct="1">
              <a:spcBef>
                <a:spcPct val="0"/>
              </a:spcBef>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0582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lvl="0" algn="r" eaLnBrk="1" hangingPunct="1">
              <a:buNone/>
            </a:pPr>
            <a:fld id="{9A0DB2DC-4C9A-4742-B13C-FB6460FD3503}" type="slidenum">
              <a:rPr lang="en-US" altLang="en-US" sz="1200" dirty="0">
                <a:latin typeface="Arial" panose="020B0604020202020204" pitchFamily="34" charset="0"/>
              </a:rPr>
              <a:t>‹#›</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86839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spcBef>
                <a:spcPct val="0"/>
              </a:spcBef>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095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spcBef>
                <a:spcPct val="0"/>
              </a:spcBef>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8916"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095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Fifth level</a:t>
            </a:r>
          </a:p>
        </p:txBody>
      </p:sp>
      <p:sp>
        <p:nvSpPr>
          <p:cNvPr id="1095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eaLnBrk="1" hangingPunct="1">
              <a:spcBef>
                <a:spcPct val="0"/>
              </a:spcBef>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095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lvl="0" algn="r" eaLnBrk="1" hangingPunct="1">
              <a:buNone/>
            </a:pPr>
            <a:fld id="{9A0DB2DC-4C9A-4742-B13C-FB6460FD3503}" type="slidenum">
              <a:rPr lang="en-US" altLang="en-US" sz="1200" dirty="0">
                <a:latin typeface="Arial" panose="020B0604020202020204" pitchFamily="34" charset="0"/>
              </a:rPr>
              <a:t>‹#›</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8638285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t>‹#›</a:t>
            </a:fld>
            <a:endParaRPr lang="en-US" altLang="en-US" dirty="0">
              <a:latin typeface=".VnTime" panose="020B7200000000000000" pitchFamily="34" charset="0"/>
            </a:endParaRPr>
          </a:p>
        </p:txBody>
      </p:sp>
    </p:spTree>
    <p:extLst>
      <p:ext uri="{BB962C8B-B14F-4D97-AF65-F5344CB8AC3E}">
        <p14:creationId xmlns:p14="http://schemas.microsoft.com/office/powerpoint/2010/main" val="933309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t>‹#›</a:t>
            </a:fld>
            <a:endParaRPr lang="en-US" altLang="en-US" dirty="0">
              <a:latin typeface=".VnTime" panose="020B7200000000000000" pitchFamily="34" charset="0"/>
            </a:endParaRPr>
          </a:p>
        </p:txBody>
      </p:sp>
    </p:spTree>
    <p:extLst>
      <p:ext uri="{BB962C8B-B14F-4D97-AF65-F5344CB8AC3E}">
        <p14:creationId xmlns:p14="http://schemas.microsoft.com/office/powerpoint/2010/main" val="85593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t>‹#›</a:t>
            </a:fld>
            <a:endParaRPr lang="en-US" altLang="en-US" dirty="0">
              <a:latin typeface=".VnTime" panose="020B7200000000000000" pitchFamily="34" charset="0"/>
            </a:endParaRPr>
          </a:p>
        </p:txBody>
      </p:sp>
    </p:spTree>
    <p:extLst>
      <p:ext uri="{BB962C8B-B14F-4D97-AF65-F5344CB8AC3E}">
        <p14:creationId xmlns:p14="http://schemas.microsoft.com/office/powerpoint/2010/main" val="1425410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t>‹#›</a:t>
            </a:fld>
            <a:endParaRPr lang="en-US" altLang="en-US" dirty="0">
              <a:latin typeface=".VnTime" panose="020B7200000000000000" pitchFamily="34" charset="0"/>
            </a:endParaRPr>
          </a:p>
        </p:txBody>
      </p:sp>
    </p:spTree>
    <p:extLst>
      <p:ext uri="{BB962C8B-B14F-4D97-AF65-F5344CB8AC3E}">
        <p14:creationId xmlns:p14="http://schemas.microsoft.com/office/powerpoint/2010/main" val="168081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en-US" smtClean="0"/>
              <a:t>‹#›</a:t>
            </a:fld>
            <a:endParaRPr lang="en-US" altLang="en-US" dirty="0">
              <a:latin typeface=".VnTime" panose="020B7200000000000000" pitchFamily="34" charset="0"/>
            </a:endParaRPr>
          </a:p>
        </p:txBody>
      </p:sp>
    </p:spTree>
    <p:extLst>
      <p:ext uri="{BB962C8B-B14F-4D97-AF65-F5344CB8AC3E}">
        <p14:creationId xmlns:p14="http://schemas.microsoft.com/office/powerpoint/2010/main" val="3975938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smtClean="0"/>
              <a:t>‹#›</a:t>
            </a:fld>
            <a:endParaRPr lang="en-US" altLang="en-US" dirty="0">
              <a:latin typeface=".VnTime" panose="020B7200000000000000" pitchFamily="34" charset="0"/>
            </a:endParaRPr>
          </a:p>
        </p:txBody>
      </p:sp>
    </p:spTree>
    <p:extLst>
      <p:ext uri="{BB962C8B-B14F-4D97-AF65-F5344CB8AC3E}">
        <p14:creationId xmlns:p14="http://schemas.microsoft.com/office/powerpoint/2010/main" val="1054140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en-US" smtClean="0"/>
              <a:t>‹#›</a:t>
            </a:fld>
            <a:endParaRPr lang="en-US" altLang="en-US" dirty="0">
              <a:latin typeface=".VnTime" panose="020B7200000000000000" pitchFamily="34" charset="0"/>
            </a:endParaRPr>
          </a:p>
        </p:txBody>
      </p:sp>
    </p:spTree>
    <p:extLst>
      <p:ext uri="{BB962C8B-B14F-4D97-AF65-F5344CB8AC3E}">
        <p14:creationId xmlns:p14="http://schemas.microsoft.com/office/powerpoint/2010/main" val="1109076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smtClean="0"/>
              <a:t>‹#›</a:t>
            </a:fld>
            <a:endParaRPr lang="en-US" altLang="en-US" dirty="0">
              <a:latin typeface=".VnTime" panose="020B7200000000000000" pitchFamily="34" charset="0"/>
            </a:endParaRPr>
          </a:p>
        </p:txBody>
      </p:sp>
    </p:spTree>
    <p:extLst>
      <p:ext uri="{BB962C8B-B14F-4D97-AF65-F5344CB8AC3E}">
        <p14:creationId xmlns:p14="http://schemas.microsoft.com/office/powerpoint/2010/main" val="1009399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en-US" smtClean="0"/>
              <a:t>‹#›</a:t>
            </a:fld>
            <a:endParaRPr lang="en-US" altLang="en-US" dirty="0">
              <a:latin typeface=".VnTime" panose="020B7200000000000000" pitchFamily="34" charset="0"/>
            </a:endParaRPr>
          </a:p>
        </p:txBody>
      </p:sp>
    </p:spTree>
    <p:extLst>
      <p:ext uri="{BB962C8B-B14F-4D97-AF65-F5344CB8AC3E}">
        <p14:creationId xmlns:p14="http://schemas.microsoft.com/office/powerpoint/2010/main" val="79994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smtClean="0"/>
              <a:t>‹#›</a:t>
            </a:fld>
            <a:endParaRPr lang="en-US" altLang="en-US" dirty="0">
              <a:latin typeface=".VnTime" panose="020B7200000000000000" pitchFamily="34" charset="0"/>
            </a:endParaRPr>
          </a:p>
        </p:txBody>
      </p:sp>
    </p:spTree>
    <p:extLst>
      <p:ext uri="{BB962C8B-B14F-4D97-AF65-F5344CB8AC3E}">
        <p14:creationId xmlns:p14="http://schemas.microsoft.com/office/powerpoint/2010/main" val="3103687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en-US" smtClean="0"/>
              <a:t>‹#›</a:t>
            </a:fld>
            <a:endParaRPr lang="en-US" altLang="en-US" dirty="0">
              <a:latin typeface=".VnTime" panose="020B7200000000000000" pitchFamily="34" charset="0"/>
            </a:endParaRPr>
          </a:p>
        </p:txBody>
      </p:sp>
    </p:spTree>
    <p:extLst>
      <p:ext uri="{BB962C8B-B14F-4D97-AF65-F5344CB8AC3E}">
        <p14:creationId xmlns:p14="http://schemas.microsoft.com/office/powerpoint/2010/main" val="323034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eaLnBrk="1" hangingPunct="1">
              <a:buNone/>
            </a:pPr>
            <a:fld id="{9A0DB2DC-4C9A-4742-B13C-FB6460FD3503}" type="slidenum">
              <a:rPr lang="en-US" altLang="en-US" smtClean="0"/>
              <a:t>‹#›</a:t>
            </a:fld>
            <a:endParaRPr lang="en-US" altLang="en-US" dirty="0">
              <a:latin typeface=".VnTime" panose="020B7200000000000000" pitchFamily="34" charset="0"/>
            </a:endParaRPr>
          </a:p>
        </p:txBody>
      </p:sp>
    </p:spTree>
    <p:extLst>
      <p:ext uri="{BB962C8B-B14F-4D97-AF65-F5344CB8AC3E}">
        <p14:creationId xmlns:p14="http://schemas.microsoft.com/office/powerpoint/2010/main" val="39472454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J023"/>
          <p:cNvPicPr>
            <a:picLocks noChangeAspect="1"/>
          </p:cNvPicPr>
          <p:nvPr/>
        </p:nvPicPr>
        <p:blipFill>
          <a:blip r:embed="rId2"/>
          <a:srcRect l="10834" t="5556" r="5833" b="3333"/>
          <a:stretch>
            <a:fillRect/>
          </a:stretch>
        </p:blipFill>
        <p:spPr>
          <a:xfrm>
            <a:off x="6350" y="0"/>
            <a:ext cx="9144000" cy="6858000"/>
          </a:xfrm>
          <a:prstGeom prst="rect">
            <a:avLst/>
          </a:prstGeom>
          <a:noFill/>
          <a:ln w="9525">
            <a:noFill/>
          </a:ln>
        </p:spPr>
      </p:pic>
      <p:sp>
        <p:nvSpPr>
          <p:cNvPr id="2" name="Rectangle 1"/>
          <p:cNvSpPr/>
          <p:nvPr/>
        </p:nvSpPr>
        <p:spPr>
          <a:xfrm>
            <a:off x="1066800" y="2551837"/>
            <a:ext cx="7239000" cy="1446550"/>
          </a:xfrm>
          <a:prstGeom prst="rect">
            <a:avLst/>
          </a:prstGeom>
          <a:noFill/>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lang="en-US" sz="44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CHÀO</a:t>
            </a:r>
            <a:r>
              <a:rPr kumimoji="0" lang="en-US" sz="4400" b="1" i="0" u="none" strike="noStrike" kern="1200" cap="none" spc="0" normalizeH="0" baseline="0" noProof="0" dirty="0" smtClean="0">
                <a:ln w="9525">
                  <a:solidFill>
                    <a:schemeClr val="bg1"/>
                  </a:solidFill>
                  <a:prstDash val="solid"/>
                </a:ln>
                <a:solidFill>
                  <a:srgbClr val="002060"/>
                </a:solidFill>
                <a:effectLst>
                  <a:outerShdw blurRad="12700" dist="38100" dir="2700000" algn="tl" rotWithShape="0">
                    <a:schemeClr val="bg1">
                      <a:lumMod val="50000"/>
                    </a:scheme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w="9525">
                  <a:solidFill>
                    <a:schemeClr val="bg1"/>
                  </a:solidFill>
                  <a:prstDash val="solid"/>
                </a:ln>
                <a:solidFill>
                  <a:srgbClr val="002060"/>
                </a:solidFill>
                <a:effectLst>
                  <a:outerShdw blurRad="12700" dist="38100" dir="2700000" algn="tl" rotWithShape="0">
                    <a:schemeClr val="bg1">
                      <a:lumMod val="50000"/>
                    </a:schemeClr>
                  </a:outerShdw>
                </a:effectLst>
                <a:uLnTx/>
                <a:uFillTx/>
                <a:latin typeface="Times New Roman" panose="02020603050405020304" pitchFamily="18" charset="0"/>
                <a:ea typeface="+mn-ea"/>
                <a:cs typeface="Times New Roman" panose="02020603050405020304" pitchFamily="18" charset="0"/>
              </a:rPr>
              <a:t>MỪNG CÁC EM HỌC SINH THÂN YÊU!</a:t>
            </a:r>
            <a:endParaRPr kumimoji="0" lang="en-US" sz="4400" b="1" i="0" u="none" strike="noStrike" kern="1200" cap="none" spc="0" normalizeH="0" baseline="0" noProof="0" dirty="0">
              <a:ln w="9525">
                <a:solidFill>
                  <a:schemeClr val="bg1"/>
                </a:solidFill>
                <a:prstDash val="solid"/>
              </a:ln>
              <a:solidFill>
                <a:srgbClr val="002060"/>
              </a:solidFill>
              <a:effectLst>
                <a:outerShdw blurRad="12700" dist="38100" dir="2700000" algn="tl" rotWithShape="0">
                  <a:schemeClr val="bg1">
                    <a:lumMod val="50000"/>
                  </a:schemeClr>
                </a:outerShdw>
              </a:effectLst>
              <a:uLnTx/>
              <a:uFillTx/>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6" name="Rectangle 5"/>
          <p:cNvSpPr/>
          <p:nvPr/>
        </p:nvSpPr>
        <p:spPr bwMode="auto">
          <a:xfrm>
            <a:off x="533400" y="2590800"/>
            <a:ext cx="3238500" cy="14478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7" name="Rectangle 6"/>
          <p:cNvSpPr/>
          <p:nvPr/>
        </p:nvSpPr>
        <p:spPr bwMode="auto">
          <a:xfrm>
            <a:off x="133350" y="991916"/>
            <a:ext cx="403860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2.1 </a:t>
            </a:r>
            <a:r>
              <a:rPr lang="en-US" sz="2800" b="1" dirty="0" err="1" smtClean="0">
                <a:solidFill>
                  <a:srgbClr val="FF0000"/>
                </a:solidFill>
                <a:latin typeface="Times New Roman" panose="02020603050405020304" pitchFamily="18" charset="0"/>
                <a:cs typeface="Times New Roman" panose="02020603050405020304" pitchFamily="18" charset="0"/>
              </a:rPr>
              <a:t>Chuẩn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sở</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nuôi</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0" y="1548406"/>
            <a:ext cx="8536546" cy="5262979"/>
          </a:xfrm>
          <a:prstGeom prst="rect">
            <a:avLst/>
          </a:prstGeom>
        </p:spPr>
        <p:txBody>
          <a:bodyPr wrap="square">
            <a:spAutoFit/>
          </a:bodyPr>
          <a:lstStyle/>
          <a:p>
            <a:pPr eaLnBrk="1" hangingPunct="1">
              <a:spcBef>
                <a:spcPct val="50000"/>
              </a:spcBef>
            </a:pPr>
            <a:r>
              <a:rPr lang="en-US" dirty="0">
                <a:solidFill>
                  <a:srgbClr val="C00000"/>
                </a:solidFill>
                <a:latin typeface="Times New Roman" panose="02020603050405020304" pitchFamily="18" charset="0"/>
                <a:cs typeface="Times New Roman" panose="02020603050405020304" pitchFamily="18" charset="0"/>
              </a:rPr>
              <a:t>GV chia </a:t>
            </a:r>
            <a:r>
              <a:rPr lang="en-US" dirty="0" err="1">
                <a:solidFill>
                  <a:srgbClr val="C00000"/>
                </a:solidFill>
                <a:latin typeface="Times New Roman" panose="02020603050405020304" pitchFamily="18" charset="0"/>
                <a:cs typeface="Times New Roman" panose="02020603050405020304" pitchFamily="18" charset="0"/>
              </a:rPr>
              <a:t>lớp</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thành</a:t>
            </a:r>
            <a:r>
              <a:rPr lang="en-US" dirty="0">
                <a:solidFill>
                  <a:srgbClr val="C00000"/>
                </a:solidFill>
                <a:latin typeface="Times New Roman" panose="02020603050405020304" pitchFamily="18" charset="0"/>
                <a:cs typeface="Times New Roman" panose="02020603050405020304" pitchFamily="18" charset="0"/>
              </a:rPr>
              <a:t> 4 </a:t>
            </a:r>
            <a:r>
              <a:rPr lang="en-US" dirty="0" err="1">
                <a:solidFill>
                  <a:srgbClr val="C00000"/>
                </a:solidFill>
                <a:latin typeface="Times New Roman" panose="02020603050405020304" pitchFamily="18" charset="0"/>
                <a:cs typeface="Times New Roman" panose="02020603050405020304" pitchFamily="18" charset="0"/>
              </a:rPr>
              <a:t>nhóm</a:t>
            </a:r>
            <a:r>
              <a:rPr lang="en-US" dirty="0">
                <a:solidFill>
                  <a:srgbClr val="C00000"/>
                </a:solidFill>
                <a:latin typeface="Times New Roman" panose="02020603050405020304" pitchFamily="18" charset="0"/>
                <a:cs typeface="Times New Roman" panose="02020603050405020304" pitchFamily="18" charset="0"/>
              </a:rPr>
              <a:t>:</a:t>
            </a:r>
          </a:p>
          <a:p>
            <a:pPr eaLnBrk="1" hangingPunct="1">
              <a:spcBef>
                <a:spcPct val="50000"/>
              </a:spcBef>
            </a:pP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Giao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nhiệm</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vụ</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các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nhóm</a:t>
            </a:r>
            <a:r>
              <a:rPr lang="en-US" dirty="0">
                <a:solidFill>
                  <a:srgbClr val="C00000"/>
                </a:solidFill>
                <a:latin typeface="Times New Roman" panose="02020603050405020304" pitchFamily="18" charset="0"/>
                <a:cs typeface="Times New Roman" panose="02020603050405020304" pitchFamily="18" charset="0"/>
              </a:rPr>
              <a:t> </a:t>
            </a:r>
            <a:r>
              <a:rPr lang="en-US" dirty="0" smtClean="0">
                <a:solidFill>
                  <a:srgbClr val="C00000"/>
                </a:solidFill>
                <a:latin typeface="Times New Roman" panose="02020603050405020304" pitchFamily="18" charset="0"/>
                <a:cs typeface="Times New Roman" panose="02020603050405020304" pitchFamily="18" charset="0"/>
              </a:rPr>
              <a:t>ở </a:t>
            </a:r>
            <a:r>
              <a:rPr lang="en-US" dirty="0" err="1" smtClean="0">
                <a:solidFill>
                  <a:srgbClr val="C00000"/>
                </a:solidFill>
                <a:latin typeface="Times New Roman" panose="02020603050405020304" pitchFamily="18" charset="0"/>
                <a:cs typeface="Times New Roman" panose="02020603050405020304" pitchFamily="18" charset="0"/>
              </a:rPr>
              <a:t>tiết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trước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nghiên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cứu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mục</a:t>
            </a:r>
            <a:r>
              <a:rPr lang="en-US" dirty="0">
                <a:solidFill>
                  <a:srgbClr val="C00000"/>
                </a:solidFill>
                <a:latin typeface="Times New Roman" panose="02020603050405020304" pitchFamily="18" charset="0"/>
                <a:cs typeface="Times New Roman" panose="02020603050405020304" pitchFamily="18" charset="0"/>
              </a:rPr>
              <a:t> </a:t>
            </a:r>
            <a:r>
              <a:rPr lang="en-US" dirty="0" smtClean="0">
                <a:solidFill>
                  <a:srgbClr val="C00000"/>
                </a:solidFill>
                <a:latin typeface="Times New Roman" panose="02020603050405020304" pitchFamily="18" charset="0"/>
                <a:cs typeface="Times New Roman" panose="02020603050405020304" pitchFamily="18" charset="0"/>
              </a:rPr>
              <a:t>2.1 SGK </a:t>
            </a:r>
            <a:r>
              <a:rPr lang="en-US" dirty="0" err="1">
                <a:solidFill>
                  <a:srgbClr val="C00000"/>
                </a:solidFill>
                <a:latin typeface="Times New Roman" panose="02020603050405020304" pitchFamily="18" charset="0"/>
                <a:cs typeface="Times New Roman" panose="02020603050405020304" pitchFamily="18" charset="0"/>
              </a:rPr>
              <a:t>và</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thảo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luận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nhóm</a:t>
            </a:r>
            <a:r>
              <a:rPr lang="en-US" dirty="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trình</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bày</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bằng</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Powerpoint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cử</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đại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diện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thuyết</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trình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sản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phẩm</a:t>
            </a:r>
            <a:r>
              <a:rPr lang="en-US" dirty="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nhóm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các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nhóm</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khác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bổ</a:t>
            </a:r>
            <a:r>
              <a:rPr lang="en-US" dirty="0">
                <a:solidFill>
                  <a:srgbClr val="C00000"/>
                </a:solidFill>
                <a:latin typeface="Times New Roman" panose="02020603050405020304" pitchFamily="18" charset="0"/>
                <a:cs typeface="Times New Roman" panose="02020603050405020304" pitchFamily="18" charset="0"/>
              </a:rPr>
              <a:t> sung</a:t>
            </a:r>
          </a:p>
          <a:p>
            <a:pPr eaLnBrk="1" hangingPunct="1">
              <a:spcBef>
                <a:spcPct val="50000"/>
              </a:spcBef>
            </a:pPr>
            <a:r>
              <a:rPr lang="en-US" dirty="0" err="1">
                <a:solidFill>
                  <a:srgbClr val="C00000"/>
                </a:solidFill>
                <a:latin typeface="Times New Roman" panose="02020603050405020304" pitchFamily="18" charset="0"/>
                <a:cs typeface="Times New Roman" panose="02020603050405020304" pitchFamily="18" charset="0"/>
              </a:rPr>
              <a:t>Lưu</a:t>
            </a:r>
            <a:r>
              <a:rPr lang="en-US" dirty="0">
                <a:solidFill>
                  <a:srgbClr val="C00000"/>
                </a:solidFill>
                <a:latin typeface="Times New Roman" panose="02020603050405020304" pitchFamily="18" charset="0"/>
                <a:cs typeface="Times New Roman" panose="02020603050405020304" pitchFamily="18" charset="0"/>
              </a:rPr>
              <a:t> ý </a:t>
            </a: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thời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gian</a:t>
            </a:r>
            <a:r>
              <a:rPr lang="en-US" dirty="0">
                <a:solidFill>
                  <a:srgbClr val="C00000"/>
                </a:solidFill>
                <a:latin typeface="Times New Roman" panose="02020603050405020304" pitchFamily="18" charset="0"/>
                <a:cs typeface="Times New Roman" panose="02020603050405020304" pitchFamily="18" charset="0"/>
              </a:rPr>
              <a:t> </a:t>
            </a:r>
            <a:r>
              <a:rPr lang="en-US" dirty="0" smtClean="0">
                <a:solidFill>
                  <a:srgbClr val="C00000"/>
                </a:solidFill>
                <a:latin typeface="Times New Roman" panose="02020603050405020304" pitchFamily="18" charset="0"/>
                <a:cs typeface="Times New Roman" panose="02020603050405020304" pitchFamily="18" charset="0"/>
              </a:rPr>
              <a:t>2 </a:t>
            </a:r>
            <a:r>
              <a:rPr lang="en-US" dirty="0" err="1">
                <a:solidFill>
                  <a:srgbClr val="C00000"/>
                </a:solidFill>
                <a:latin typeface="Times New Roman" panose="02020603050405020304" pitchFamily="18" charset="0"/>
                <a:cs typeface="Times New Roman" panose="02020603050405020304" pitchFamily="18" charset="0"/>
              </a:rPr>
              <a:t>phút</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thảo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luận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và</a:t>
            </a:r>
            <a:r>
              <a:rPr lang="en-US" dirty="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Trình</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bày</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sản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phẩm</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Powerpoin</a:t>
            </a:r>
            <a:endParaRPr lang="en-US" dirty="0">
              <a:solidFill>
                <a:srgbClr val="C00000"/>
              </a:solidFill>
              <a:latin typeface="Times New Roman" panose="02020603050405020304" pitchFamily="18" charset="0"/>
              <a:cs typeface="Times New Roman" panose="02020603050405020304" pitchFamily="18" charset="0"/>
            </a:endParaRPr>
          </a:p>
          <a:p>
            <a:pPr eaLnBrk="1" hangingPunct="1">
              <a:spcBef>
                <a:spcPct val="50000"/>
              </a:spcBef>
            </a:pPr>
            <a:r>
              <a:rPr lang="en-US" dirty="0" err="1">
                <a:solidFill>
                  <a:srgbClr val="C00000"/>
                </a:solidFill>
                <a:latin typeface="Times New Roman" panose="02020603050405020304" pitchFamily="18" charset="0"/>
                <a:cs typeface="Times New Roman" panose="02020603050405020304" pitchFamily="18" charset="0"/>
              </a:rPr>
              <a:t>Yêu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cầu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trình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bày</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đẹp</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chính</a:t>
            </a:r>
            <a:r>
              <a:rPr lang="en-US" dirty="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xác</a:t>
            </a:r>
            <a:r>
              <a:rPr lang="en-US" dirty="0" smtClean="0">
                <a:solidFill>
                  <a:srgbClr val="C00000"/>
                </a:solidFill>
                <a:latin typeface="Times New Roman" panose="02020603050405020304" pitchFamily="18" charset="0"/>
                <a:cs typeface="Times New Roman" panose="02020603050405020304" pitchFamily="18" charset="0"/>
              </a:rPr>
              <a:t> </a:t>
            </a:r>
            <a:r>
              <a:rPr lang="en-US" dirty="0">
                <a:solidFill>
                  <a:srgbClr val="C00000"/>
                </a:solidFill>
                <a:latin typeface="Times New Roman" panose="02020603050405020304" pitchFamily="18" charset="0"/>
                <a:cs typeface="Times New Roman" panose="02020603050405020304" pitchFamily="18" charset="0"/>
              </a:rPr>
              <a:t>5 đ, </a:t>
            </a:r>
            <a:r>
              <a:rPr lang="en-US" dirty="0" err="1">
                <a:solidFill>
                  <a:srgbClr val="C00000"/>
                </a:solidFill>
                <a:latin typeface="Times New Roman" panose="02020603050405020304" pitchFamily="18" charset="0"/>
                <a:cs typeface="Times New Roman" panose="02020603050405020304" pitchFamily="18" charset="0"/>
              </a:rPr>
              <a:t>thuyết</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trình</a:t>
            </a:r>
            <a:r>
              <a:rPr lang="en-US" dirty="0">
                <a:solidFill>
                  <a:srgbClr val="C00000"/>
                </a:solidFill>
                <a:latin typeface="Times New Roman" panose="02020603050405020304" pitchFamily="18" charset="0"/>
                <a:cs typeface="Times New Roman" panose="02020603050405020304" pitchFamily="18" charset="0"/>
              </a:rPr>
              <a:t> 5 </a:t>
            </a:r>
            <a:r>
              <a:rPr lang="en-US" dirty="0" err="1">
                <a:solidFill>
                  <a:srgbClr val="C00000"/>
                </a:solidFill>
                <a:latin typeface="Times New Roman" panose="02020603050405020304" pitchFamily="18" charset="0"/>
                <a:cs typeface="Times New Roman" panose="02020603050405020304" pitchFamily="18" charset="0"/>
              </a:rPr>
              <a:t>điểm</a:t>
            </a:r>
            <a:endParaRPr 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6146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0"/>
            <a:ext cx="8686800" cy="5478423"/>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Nhiệm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vụ</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các</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endParaRPr lang="en-US" sz="2800" u="sng" dirty="0" smtClean="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pPr>
            <a:r>
              <a:rPr lang="en-US" sz="2800" dirty="0" err="1" smtClean="0">
                <a:solidFill>
                  <a:srgbClr val="C00000"/>
                </a:solidFill>
                <a:latin typeface="Times New Roman" panose="02020603050405020304" pitchFamily="18" charset="0"/>
                <a:cs typeface="Times New Roman" panose="02020603050405020304" pitchFamily="18" charset="0"/>
              </a:rPr>
              <a:t>Nhóm</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1: </a:t>
            </a:r>
            <a:r>
              <a:rPr lang="en-US" sz="2800" dirty="0" err="1" smtClean="0">
                <a:solidFill>
                  <a:srgbClr val="C00000"/>
                </a:solidFill>
                <a:latin typeface="Times New Roman" panose="02020603050405020304" pitchFamily="18" charset="0"/>
                <a:cs typeface="Times New Roman" panose="02020603050405020304" pitchFamily="18" charset="0"/>
              </a:rPr>
              <a:t>Lựa</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chọn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địa</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điểm</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đảm</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nào</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eaLnBrk="1" hangingPunct="1">
              <a:spcBef>
                <a:spcPct val="50000"/>
              </a:spcBef>
            </a:pP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2</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Cơ</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sở</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hạ</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tầng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của</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cơ</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sở</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đảm</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nào</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eaLnBrk="1" hangingPunct="1">
              <a:spcBef>
                <a:spcPct val="50000"/>
              </a:spcBef>
            </a:pP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Trang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thiết</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bị</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máy</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móc</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dụng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cụ</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dảm</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nào</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eaLnBrk="1" hangingPunct="1">
              <a:spcBef>
                <a:spcPct val="50000"/>
              </a:spcBef>
            </a:pP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4</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Yêu</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cầu</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nhân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sự</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trong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cơ</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sở</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dảm</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nào</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a:p>
            <a:pPr eaLnBrk="1" hangingPunct="1">
              <a:spcBef>
                <a:spcPct val="50000"/>
              </a:spcBef>
            </a:pPr>
            <a:endPar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9283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76200"/>
            <a:ext cx="8686800" cy="6705599"/>
          </a:xfrm>
          <a:prstGeom prst="rect">
            <a:avLst/>
          </a:prstGeom>
        </p:spPr>
      </p:pic>
      <p:sp>
        <p:nvSpPr>
          <p:cNvPr id="3" name="Heart 2"/>
          <p:cNvSpPr/>
          <p:nvPr/>
        </p:nvSpPr>
        <p:spPr>
          <a:xfrm>
            <a:off x="2286000" y="914400"/>
            <a:ext cx="5486400" cy="4495800"/>
          </a:xfrm>
          <a:prstGeom prst="hear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solidFill>
                  <a:srgbClr val="002060"/>
                </a:solidFill>
              </a:rPr>
              <a:t>SẢN </a:t>
            </a:r>
            <a:r>
              <a:rPr lang="en-US" b="1" dirty="0">
                <a:solidFill>
                  <a:srgbClr val="002060"/>
                </a:solidFill>
              </a:rPr>
              <a:t>PHẨM CÁC NHÓM</a:t>
            </a:r>
          </a:p>
        </p:txBody>
      </p:sp>
    </p:spTree>
    <p:extLst>
      <p:ext uri="{BB962C8B-B14F-4D97-AF65-F5344CB8AC3E}">
        <p14:creationId xmlns:p14="http://schemas.microsoft.com/office/powerpoint/2010/main" val="28223886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6" name="Rectangle 5"/>
          <p:cNvSpPr/>
          <p:nvPr/>
        </p:nvSpPr>
        <p:spPr bwMode="auto">
          <a:xfrm>
            <a:off x="1219200" y="2549341"/>
            <a:ext cx="7620000" cy="830997"/>
          </a:xfrm>
          <a:prstGeom prst="rect">
            <a:avLst/>
          </a:prstGeom>
          <a:noFill/>
          <a:ln>
            <a:noFill/>
          </a:ln>
        </p:spPr>
        <p:txBody>
          <a:bodyPr vert="horz" wrap="square" lIns="91440" tIns="45720" rIns="91440" bIns="45720" numCol="1" rtlCol="0" anchor="t" anchorCtr="0" compatLnSpc="1">
            <a:spAutoFit/>
          </a:bodyPr>
          <a:lstStyle/>
          <a:p>
            <a:r>
              <a:rPr lang="vi-VN" sz="2400" b="1" dirty="0">
                <a:latin typeface="Times New Roman" panose="02020603050405020304" pitchFamily="18" charset="0"/>
                <a:cs typeface="Times New Roman" panose="02020603050405020304" pitchFamily="18" charset="0"/>
              </a:rPr>
              <a:t>Khảo sát kỹ lưỡng các yếu tố môi trường trước khi quyết định</a:t>
            </a:r>
            <a:endParaRPr lang="vi-VN" sz="2400" dirty="0">
              <a:latin typeface="Times New Roman" panose="02020603050405020304" pitchFamily="18" charset="0"/>
              <a:cs typeface="Times New Roman" panose="02020603050405020304" pitchFamily="18" charset="0"/>
            </a:endParaRPr>
          </a:p>
        </p:txBody>
      </p:sp>
      <p:sp>
        <p:nvSpPr>
          <p:cNvPr id="7" name="Rectangle 6"/>
          <p:cNvSpPr/>
          <p:nvPr/>
        </p:nvSpPr>
        <p:spPr bwMode="auto">
          <a:xfrm>
            <a:off x="133350" y="443935"/>
            <a:ext cx="4038600" cy="1169551"/>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err="1" smtClean="0">
                <a:solidFill>
                  <a:srgbClr val="FF0000"/>
                </a:solidFill>
                <a:latin typeface="Times New Roman" panose="02020603050405020304" pitchFamily="18" charset="0"/>
                <a:cs typeface="Times New Roman" panose="02020603050405020304" pitchFamily="18" charset="0"/>
              </a:rPr>
              <a:t>Nhóm</a:t>
            </a:r>
            <a:r>
              <a:rPr lang="en-US" sz="2800" b="1" dirty="0" smtClean="0">
                <a:solidFill>
                  <a:srgbClr val="FF0000"/>
                </a:solidFill>
                <a:latin typeface="Times New Roman" panose="02020603050405020304" pitchFamily="18" charset="0"/>
                <a:cs typeface="Times New Roman" panose="02020603050405020304" pitchFamily="18" charset="0"/>
              </a:rPr>
              <a:t> 1: </a:t>
            </a:r>
          </a:p>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2.1 </a:t>
            </a:r>
            <a:r>
              <a:rPr lang="en-US" sz="2800" b="1" dirty="0" err="1" smtClean="0">
                <a:solidFill>
                  <a:srgbClr val="FF0000"/>
                </a:solidFill>
                <a:latin typeface="Times New Roman" panose="02020603050405020304" pitchFamily="18" charset="0"/>
                <a:cs typeface="Times New Roman" panose="02020603050405020304" pitchFamily="18" charset="0"/>
              </a:rPr>
              <a:t>Chuẩn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sở</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nuôi</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96323" y="2011995"/>
            <a:ext cx="8536546" cy="584775"/>
          </a:xfrm>
          <a:prstGeom prst="rect">
            <a:avLst/>
          </a:prstGeom>
        </p:spPr>
        <p:txBody>
          <a:bodyPr wrap="square">
            <a:spAutoFit/>
          </a:bodyPr>
          <a:lstStyle/>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a. </a:t>
            </a:r>
            <a:r>
              <a:rPr lang="en-US" dirty="0" err="1" smtClean="0">
                <a:solidFill>
                  <a:srgbClr val="C00000"/>
                </a:solidFill>
                <a:latin typeface="Times New Roman" panose="02020603050405020304" pitchFamily="18" charset="0"/>
                <a:cs typeface="Times New Roman" panose="02020603050405020304" pitchFamily="18" charset="0"/>
              </a:rPr>
              <a:t>Lựa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chọn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địa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điểm</a:t>
            </a:r>
            <a:r>
              <a:rPr lang="en-US" dirty="0" smtClean="0">
                <a:solidFill>
                  <a:srgbClr val="C00000"/>
                </a:solidFill>
                <a:latin typeface="Times New Roman" panose="02020603050405020304" pitchFamily="18" charset="0"/>
                <a:cs typeface="Times New Roman" panose="02020603050405020304" pitchFamily="18" charset="0"/>
              </a:rPr>
              <a:t> </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1026" name="Picture 2" descr="https://www.vietstock.org/wp-content/uploads/2024/06/cach-chon-dia-diem-nuoi-trong-thuy-san-nuoc-ngot-2-min-1024x6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432" y="3737746"/>
            <a:ext cx="6303135" cy="3079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602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6" name="Rectangle 5"/>
          <p:cNvSpPr/>
          <p:nvPr/>
        </p:nvSpPr>
        <p:spPr bwMode="auto">
          <a:xfrm>
            <a:off x="419100" y="1696860"/>
            <a:ext cx="8382000" cy="1384995"/>
          </a:xfrm>
          <a:prstGeom prst="rect">
            <a:avLst/>
          </a:prstGeom>
          <a:solidFill>
            <a:srgbClr val="0070C0"/>
          </a:solidFill>
          <a:ln>
            <a:noFill/>
          </a:ln>
        </p:spPr>
        <p:txBody>
          <a:bodyPr vert="horz" wrap="square" lIns="91440" tIns="45720" rIns="91440" bIns="45720" numCol="1" rtlCol="0" anchor="t" anchorCtr="0" compatLnSpc="1">
            <a:spAutoFit/>
          </a:bodyPr>
          <a:lstStyle/>
          <a:p>
            <a:r>
              <a:rPr lang="en-US" sz="2800" dirty="0" err="1" smtClean="0">
                <a:solidFill>
                  <a:srgbClr val="FFFF00"/>
                </a:solidFill>
                <a:latin typeface="Times New Roman" panose="02020603050405020304" pitchFamily="18" charset="0"/>
                <a:cs typeface="Times New Roman" panose="02020603050405020304" pitchFamily="18" charset="0"/>
              </a:rPr>
              <a:t>Địa</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điểm</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nuôi</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nằm</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trong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vùng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hoạch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nuôi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thủy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sản</a:t>
            </a:r>
            <a:endParaRPr lang="vi-VN" sz="2800" dirty="0">
              <a:solidFill>
                <a:srgbClr val="FFFF00"/>
              </a:solidFill>
              <a:latin typeface="Times New Roman" panose="02020603050405020304" pitchFamily="18" charset="0"/>
              <a:cs typeface="Times New Roman" panose="02020603050405020304" pitchFamily="18" charset="0"/>
            </a:endParaRPr>
          </a:p>
          <a:p>
            <a:r>
              <a:rPr lang="en-US" sz="2800" dirty="0" err="1" smtClean="0">
                <a:solidFill>
                  <a:srgbClr val="FFFF00"/>
                </a:solidFill>
                <a:latin typeface="Times New Roman" panose="02020603050405020304" pitchFamily="18" charset="0"/>
                <a:cs typeface="Times New Roman" panose="02020603050405020304" pitchFamily="18" charset="0"/>
              </a:rPr>
              <a:t>những</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khu</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vực</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ít</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bị</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ảnh</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hưởng</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hoặc</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nguy</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cơ</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thấp</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bởi</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các</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mối</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nguy</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gây</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mất</a:t>
            </a:r>
            <a:r>
              <a:rPr lang="en-US" sz="2800" dirty="0" smtClean="0">
                <a:solidFill>
                  <a:srgbClr val="FFFF00"/>
                </a:solidFill>
                <a:latin typeface="Times New Roman" panose="02020603050405020304" pitchFamily="18" charset="0"/>
                <a:cs typeface="Times New Roman" panose="02020603050405020304" pitchFamily="18" charset="0"/>
              </a:rPr>
              <a:t> an </a:t>
            </a:r>
            <a:r>
              <a:rPr lang="en-US" sz="2800" dirty="0" err="1" smtClean="0">
                <a:solidFill>
                  <a:srgbClr val="FFFF00"/>
                </a:solidFill>
                <a:latin typeface="Times New Roman" panose="02020603050405020304" pitchFamily="18" charset="0"/>
                <a:cs typeface="Times New Roman" panose="02020603050405020304" pitchFamily="18" charset="0"/>
              </a:rPr>
              <a:t>toàn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thực</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phẩm</a:t>
            </a:r>
            <a:r>
              <a:rPr lang="en-US" sz="2800" dirty="0" smtClean="0">
                <a:solidFill>
                  <a:srgbClr val="FFFF00"/>
                </a:solidFill>
                <a:latin typeface="Times New Roman" panose="02020603050405020304" pitchFamily="18" charset="0"/>
                <a:cs typeface="Times New Roman" panose="02020603050405020304" pitchFamily="18" charset="0"/>
              </a:rPr>
              <a:t> .</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7" name="Rectangle 6"/>
          <p:cNvSpPr/>
          <p:nvPr/>
        </p:nvSpPr>
        <p:spPr bwMode="auto">
          <a:xfrm>
            <a:off x="152400" y="397795"/>
            <a:ext cx="403860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2.1 </a:t>
            </a:r>
            <a:r>
              <a:rPr lang="en-US" sz="2800" b="1" dirty="0" err="1" smtClean="0">
                <a:solidFill>
                  <a:srgbClr val="FF0000"/>
                </a:solidFill>
                <a:latin typeface="Times New Roman" panose="02020603050405020304" pitchFamily="18" charset="0"/>
                <a:cs typeface="Times New Roman" panose="02020603050405020304" pitchFamily="18" charset="0"/>
              </a:rPr>
              <a:t>Chuẩn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sở</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nuôi</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0" y="994965"/>
            <a:ext cx="8536546" cy="584775"/>
          </a:xfrm>
          <a:prstGeom prst="rect">
            <a:avLst/>
          </a:prstGeom>
        </p:spPr>
        <p:txBody>
          <a:bodyPr wrap="square">
            <a:spAutoFit/>
          </a:bodyPr>
          <a:lstStyle/>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a. </a:t>
            </a:r>
            <a:r>
              <a:rPr lang="en-US" dirty="0" err="1" smtClean="0">
                <a:solidFill>
                  <a:srgbClr val="C00000"/>
                </a:solidFill>
                <a:latin typeface="Times New Roman" panose="02020603050405020304" pitchFamily="18" charset="0"/>
                <a:cs typeface="Times New Roman" panose="02020603050405020304" pitchFamily="18" charset="0"/>
              </a:rPr>
              <a:t>Lựa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chọn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địa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điểm</a:t>
            </a:r>
            <a:r>
              <a:rPr lang="en-US" dirty="0" smtClean="0">
                <a:solidFill>
                  <a:srgbClr val="C00000"/>
                </a:solidFill>
                <a:latin typeface="Times New Roman" panose="02020603050405020304" pitchFamily="18" charset="0"/>
                <a:cs typeface="Times New Roman" panose="02020603050405020304" pitchFamily="18" charset="0"/>
              </a:rPr>
              <a:t> </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19100" y="3374452"/>
            <a:ext cx="8382000" cy="161907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FF00"/>
                </a:solidFill>
                <a:latin typeface="Times New Roman" panose="02020603050405020304" pitchFamily="18" charset="0"/>
                <a:cs typeface="Times New Roman" panose="02020603050405020304" pitchFamily="18" charset="0"/>
              </a:rPr>
              <a:t>Nằm</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ngoài</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các</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khu</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vực</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bảo</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tồn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quốc</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gia</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quốc</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tế</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phân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khu</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bảo</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tồn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đất</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ngập</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nước</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và</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khu</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bảo</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tồn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biển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khu</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vực</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rừng</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ngập</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mặn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và</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hệ</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sinh</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thái</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biển</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57200" y="5405779"/>
            <a:ext cx="8343900" cy="1295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FF00"/>
                </a:solidFill>
                <a:latin typeface="Times New Roman" panose="02020603050405020304" pitchFamily="18" charset="0"/>
                <a:cs typeface="Times New Roman" panose="02020603050405020304" pitchFamily="18" charset="0"/>
              </a:rPr>
              <a:t>Có</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đủ</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yêu</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cầu</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pháp</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lí</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về</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quyền</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sử</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dụng</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đất</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mặt</a:t>
            </a:r>
            <a:r>
              <a:rPr lang="en-US" sz="2800" dirty="0" smtClean="0">
                <a:solidFill>
                  <a:srgbClr val="FFFF00"/>
                </a:solidFill>
                <a:latin typeface="Times New Roman" panose="02020603050405020304" pitchFamily="18" charset="0"/>
                <a:cs typeface="Times New Roman" panose="02020603050405020304" pitchFamily="18" charset="0"/>
              </a:rPr>
              <a:t> </a:t>
            </a:r>
            <a:r>
              <a:rPr lang="en-US" sz="2800" dirty="0" err="1" smtClean="0">
                <a:solidFill>
                  <a:srgbClr val="FFFF00"/>
                </a:solidFill>
                <a:latin typeface="Times New Roman" panose="02020603050405020304" pitchFamily="18" charset="0"/>
                <a:cs typeface="Times New Roman" panose="02020603050405020304" pitchFamily="18" charset="0"/>
              </a:rPr>
              <a:t>nước</a:t>
            </a:r>
            <a:r>
              <a:rPr lang="en-US" sz="2800" dirty="0" smtClean="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591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phẩm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2</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8" name="Rectangle 7"/>
          <p:cNvSpPr/>
          <p:nvPr/>
        </p:nvSpPr>
        <p:spPr>
          <a:xfrm>
            <a:off x="75127" y="750201"/>
            <a:ext cx="8536546" cy="1077218"/>
          </a:xfrm>
          <a:prstGeom prst="rect">
            <a:avLst/>
          </a:prstGeom>
        </p:spPr>
        <p:txBody>
          <a:bodyPr wrap="square">
            <a:spAutoFit/>
          </a:bodyPr>
          <a:lstStyle/>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b. </a:t>
            </a:r>
            <a:r>
              <a:rPr lang="en-US" dirty="0" err="1">
                <a:solidFill>
                  <a:srgbClr val="C00000"/>
                </a:solidFill>
                <a:latin typeface="Times New Roman" panose="02020603050405020304" pitchFamily="18" charset="0"/>
                <a:cs typeface="Times New Roman" panose="02020603050405020304" pitchFamily="18" charset="0"/>
              </a:rPr>
              <a:t>Cơ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sở</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tầng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của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sở</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đảm</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sau</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5127" y="2057400"/>
            <a:ext cx="5411273" cy="464377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dirty="0" smtClean="0">
                <a:solidFill>
                  <a:srgbClr val="002060"/>
                </a:solidFill>
                <a:latin typeface="Times New Roman" panose="02020603050405020304" pitchFamily="18" charset="0"/>
                <a:cs typeface="Times New Roman" panose="02020603050405020304" pitchFamily="18" charset="0"/>
              </a:rPr>
              <a:t>1- </a:t>
            </a:r>
            <a:r>
              <a:rPr lang="en-US" sz="2400" dirty="0" err="1">
                <a:solidFill>
                  <a:srgbClr val="002060"/>
                </a:solidFill>
                <a:latin typeface="Times New Roman" panose="02020603050405020304" pitchFamily="18" charset="0"/>
                <a:cs typeface="Times New Roman" panose="02020603050405020304" pitchFamily="18" charset="0"/>
              </a:rPr>
              <a:t>Xây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bờ</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gây</a:t>
            </a:r>
            <a:r>
              <a:rPr lang="en-US" sz="2400" dirty="0">
                <a:solidFill>
                  <a:srgbClr val="002060"/>
                </a:solidFill>
                <a:latin typeface="Times New Roman" panose="02020603050405020304" pitchFamily="18" charset="0"/>
                <a:cs typeface="Times New Roman" panose="02020603050405020304" pitchFamily="18" charset="0"/>
              </a:rPr>
              <a:t> ô </a:t>
            </a:r>
            <a:r>
              <a:rPr lang="en-US" sz="2400" dirty="0" err="1">
                <a:solidFill>
                  <a:srgbClr val="002060"/>
                </a:solidFill>
                <a:latin typeface="Times New Roman" panose="02020603050405020304" pitchFamily="18" charset="0"/>
                <a:cs typeface="Times New Roman" panose="02020603050405020304" pitchFamily="18" charset="0"/>
              </a:rPr>
              <a:t>nhiễm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gây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thuỷ</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rò</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rỉ</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a:t>
            </a:r>
          </a:p>
          <a:p>
            <a:pPr lvl="0" algn="just"/>
            <a:r>
              <a:rPr lang="en-US" sz="2400" dirty="0" smtClean="0">
                <a:solidFill>
                  <a:srgbClr val="002060"/>
                </a:solidFill>
                <a:latin typeface="Times New Roman" panose="02020603050405020304" pitchFamily="18" charset="0"/>
                <a:cs typeface="Times New Roman" panose="02020603050405020304" pitchFamily="18" charset="0"/>
              </a:rPr>
              <a:t>2 -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cấp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riêng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biệt</a:t>
            </a:r>
            <a:r>
              <a:rPr lang="en-US" sz="2400" dirty="0">
                <a:solidFill>
                  <a:srgbClr val="002060"/>
                </a:solidFill>
                <a:latin typeface="Times New Roman" panose="02020603050405020304" pitchFamily="18" charset="0"/>
                <a:cs typeface="Times New Roman" panose="02020603050405020304" pitchFamily="18" charset="0"/>
              </a:rPr>
              <a:t>.</a:t>
            </a:r>
          </a:p>
          <a:p>
            <a:pPr lvl="0" algn="just"/>
            <a:r>
              <a:rPr lang="en-US" sz="2400" dirty="0" smtClean="0">
                <a:solidFill>
                  <a:srgbClr val="002060"/>
                </a:solidFill>
                <a:latin typeface="Times New Roman" panose="02020603050405020304" pitchFamily="18" charset="0"/>
                <a:cs typeface="Times New Roman" panose="02020603050405020304" pitchFamily="18" charset="0"/>
              </a:rPr>
              <a:t>3 -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chứa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bùn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r>
              <a:rPr lang="en-US" sz="2800" dirty="0">
                <a:solidFill>
                  <a:srgbClr val="002060"/>
                </a:solidFill>
                <a:latin typeface="Roboto"/>
              </a:rPr>
              <a:t>.</a:t>
            </a:r>
            <a:endParaRPr lang="en-US" sz="1200" dirty="0">
              <a:solidFill>
                <a:srgbClr val="002060"/>
              </a:solidFill>
            </a:endParaRPr>
          </a:p>
          <a:p>
            <a:pPr algn="just"/>
            <a:r>
              <a:rPr lang="en-US" sz="2400" dirty="0" smtClean="0">
                <a:solidFill>
                  <a:srgbClr val="002060"/>
                </a:solidFill>
                <a:latin typeface="Times New Roman" panose="02020603050405020304" pitchFamily="18" charset="0"/>
                <a:cs typeface="Times New Roman" panose="02020603050405020304" pitchFamily="18" charset="0"/>
              </a:rPr>
              <a:t>4</a:t>
            </a:r>
            <a:r>
              <a:rPr lang="vi-VN" sz="2400" dirty="0" smtClean="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Có nơi chứa và xử lí nước thải, chất thải sinh hoạt nếu có người lao động ở tại cơ sở nuôi</a:t>
            </a:r>
            <a:r>
              <a:rPr lang="vi-VN" sz="2800" dirty="0">
                <a:solidFill>
                  <a:srgbClr val="002060"/>
                </a:solidFill>
                <a:latin typeface="Roboto"/>
              </a:rPr>
              <a:t>.</a:t>
            </a:r>
            <a:endParaRPr lang="en-US" sz="2800" dirty="0">
              <a:solidFill>
                <a:srgbClr val="002060"/>
              </a:solidFill>
            </a:endParaRPr>
          </a:p>
          <a:p>
            <a:pPr algn="ctr"/>
            <a:endParaRPr lang="en-US" sz="2800" dirty="0">
              <a:solidFill>
                <a:srgbClr val="FFFF00"/>
              </a:solidFill>
              <a:latin typeface="Times New Roman" panose="02020603050405020304" pitchFamily="18" charset="0"/>
              <a:cs typeface="Times New Roman" panose="02020603050405020304" pitchFamily="18" charset="0"/>
            </a:endParaRPr>
          </a:p>
        </p:txBody>
      </p:sp>
      <p:pic>
        <p:nvPicPr>
          <p:cNvPr id="11" name="Picture 2" descr="Hỏi đáp về VietGAP thủy sản trong nuôi trồng thủy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4172" y="2054180"/>
            <a:ext cx="3085027" cy="259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794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phẩm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2</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8" name="Rectangle 7"/>
          <p:cNvSpPr/>
          <p:nvPr/>
        </p:nvSpPr>
        <p:spPr>
          <a:xfrm>
            <a:off x="75127" y="750201"/>
            <a:ext cx="8536546" cy="1077218"/>
          </a:xfrm>
          <a:prstGeom prst="rect">
            <a:avLst/>
          </a:prstGeom>
        </p:spPr>
        <p:txBody>
          <a:bodyPr wrap="square">
            <a:spAutoFit/>
          </a:bodyPr>
          <a:lstStyle/>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b. </a:t>
            </a:r>
            <a:r>
              <a:rPr lang="en-US" dirty="0" err="1">
                <a:solidFill>
                  <a:srgbClr val="C00000"/>
                </a:solidFill>
                <a:latin typeface="Times New Roman" panose="02020603050405020304" pitchFamily="18" charset="0"/>
                <a:cs typeface="Times New Roman" panose="02020603050405020304" pitchFamily="18" charset="0"/>
              </a:rPr>
              <a:t>Cơ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sở</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tầng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của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sở</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đảm</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sau</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2360819"/>
            <a:ext cx="5334000" cy="4340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5 -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Bố</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trí</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nơi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chứa</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rác</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thải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nguy</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hại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riêng</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biệt</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với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nơi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chứa</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xử</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lí</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thuỷ</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sản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chết</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tách</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biệt</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với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khu</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nuôi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trồng</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làm</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ảnh</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hưởng</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đến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môi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trường</a:t>
            </a:r>
            <a:r>
              <a:rPr lang="en-US" sz="2400" dirty="0">
                <a:solidFill>
                  <a:schemeClr val="accent6">
                    <a:lumMod val="75000"/>
                  </a:schemeClr>
                </a:solidFill>
                <a:latin typeface="Times New Roman" panose="02020603050405020304" pitchFamily="18" charset="0"/>
                <a:cs typeface="Times New Roman" panose="02020603050405020304" pitchFamily="18" charset="0"/>
              </a:rPr>
              <a:t>.</a:t>
            </a:r>
          </a:p>
          <a:p>
            <a:pPr lvl="0" algn="just"/>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6 -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Bố</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trí</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nơi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chứa</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tư</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đầu</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vào</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theo</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đúng</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hướng</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dẫn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nhà</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sản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xuất</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đảm</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bảo</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có</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sự</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xâm</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nhập</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địch</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hại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tránh</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nhầm</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lẫn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sử</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dụng</a:t>
            </a:r>
            <a:r>
              <a:rPr lang="en-US" sz="2400" dirty="0">
                <a:solidFill>
                  <a:schemeClr val="accent6">
                    <a:lumMod val="75000"/>
                  </a:schemeClr>
                </a:solidFill>
                <a:latin typeface="Times New Roman" panose="02020603050405020304" pitchFamily="18" charset="0"/>
                <a:cs typeface="Times New Roman" panose="02020603050405020304" pitchFamily="18" charset="0"/>
              </a:rPr>
              <a:t>.</a:t>
            </a:r>
          </a:p>
          <a:p>
            <a:pPr algn="ctr"/>
            <a:endParaRPr lang="en-US" sz="28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1" name="AutoShape 3" descr="Hướng dẫn về phân loại chất thải rắn sinh hoạt tại nguồn trên địa bàn tỉnh  Thừa Thiên Huế (05/06/20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2"/>
          <a:stretch>
            <a:fillRect/>
          </a:stretch>
        </p:blipFill>
        <p:spPr>
          <a:xfrm>
            <a:off x="5961845" y="2360820"/>
            <a:ext cx="2953555" cy="3125580"/>
          </a:xfrm>
          <a:prstGeom prst="rect">
            <a:avLst/>
          </a:prstGeom>
        </p:spPr>
      </p:pic>
    </p:spTree>
    <p:extLst>
      <p:ext uri="{BB962C8B-B14F-4D97-AF65-F5344CB8AC3E}">
        <p14:creationId xmlns:p14="http://schemas.microsoft.com/office/powerpoint/2010/main" val="365299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phẩm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2</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8" name="Rectangle 7"/>
          <p:cNvSpPr/>
          <p:nvPr/>
        </p:nvSpPr>
        <p:spPr>
          <a:xfrm>
            <a:off x="75127" y="750201"/>
            <a:ext cx="8536546" cy="1077218"/>
          </a:xfrm>
          <a:prstGeom prst="rect">
            <a:avLst/>
          </a:prstGeom>
        </p:spPr>
        <p:txBody>
          <a:bodyPr wrap="square">
            <a:spAutoFit/>
          </a:bodyPr>
          <a:lstStyle/>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b. </a:t>
            </a:r>
            <a:r>
              <a:rPr lang="en-US" dirty="0" err="1">
                <a:solidFill>
                  <a:srgbClr val="C00000"/>
                </a:solidFill>
                <a:latin typeface="Times New Roman" panose="02020603050405020304" pitchFamily="18" charset="0"/>
                <a:cs typeface="Times New Roman" panose="02020603050405020304" pitchFamily="18" charset="0"/>
              </a:rPr>
              <a:t>Cơ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sở</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tầng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của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sở</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đảm</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sau</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5127" y="2360819"/>
            <a:ext cx="4863921" cy="4340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7-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Có</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sơ</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đồ</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chỉ</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dẫn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khu</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nuôi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thuỷ</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sản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phù</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hợp</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với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thực</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tế</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có</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biển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báo</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từng</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khu</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vực</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a:p>
            <a:pPr lvl="0" algn="just"/>
            <a:endParaRPr lang="en-US" sz="2400" dirty="0" smtClean="0">
              <a:solidFill>
                <a:schemeClr val="accent6">
                  <a:lumMod val="75000"/>
                </a:schemeClr>
              </a:solidFill>
              <a:latin typeface="Times New Roman" panose="02020603050405020304" pitchFamily="18" charset="0"/>
              <a:cs typeface="Times New Roman" panose="02020603050405020304" pitchFamily="18" charset="0"/>
            </a:endParaRPr>
          </a:p>
          <a:p>
            <a:pPr lvl="0" algn="just"/>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8-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Có</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biện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pháp</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đảm</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bảo</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ngăn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ngừa</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địch</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hại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nuôi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khác</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chó</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mèo</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vịt</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gà</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xâm</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nhập</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vào</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cơ</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sở</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nuôi</a:t>
            </a:r>
            <a:r>
              <a:rPr lang="en-US" sz="2400" dirty="0">
                <a:solidFill>
                  <a:schemeClr val="accent6">
                    <a:lumMod val="75000"/>
                  </a:schemeClr>
                </a:solidFill>
                <a:latin typeface="Times New Roman" panose="02020603050405020304" pitchFamily="18" charset="0"/>
                <a:cs typeface="Times New Roman" panose="02020603050405020304" pitchFamily="18" charset="0"/>
              </a:rPr>
              <a:t>.</a:t>
            </a:r>
          </a:p>
          <a:p>
            <a:pPr algn="ct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9048" y="2550777"/>
            <a:ext cx="3990304" cy="3011824"/>
          </a:xfrm>
          <a:prstGeom prst="rect">
            <a:avLst/>
          </a:prstGeom>
        </p:spPr>
      </p:pic>
    </p:spTree>
    <p:extLst>
      <p:ext uri="{BB962C8B-B14F-4D97-AF65-F5344CB8AC3E}">
        <p14:creationId xmlns:p14="http://schemas.microsoft.com/office/powerpoint/2010/main" val="1109807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phẩm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8" name="Rectangle 7"/>
          <p:cNvSpPr/>
          <p:nvPr/>
        </p:nvSpPr>
        <p:spPr>
          <a:xfrm>
            <a:off x="75127" y="750201"/>
            <a:ext cx="8536546" cy="1569660"/>
          </a:xfrm>
          <a:prstGeom prst="rect">
            <a:avLst/>
          </a:prstGeom>
        </p:spPr>
        <p:txBody>
          <a:bodyPr wrap="square">
            <a:spAutoFit/>
          </a:bodyPr>
          <a:lstStyle/>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c. </a:t>
            </a:r>
            <a:r>
              <a:rPr lang="en-US" dirty="0" err="1" smtClean="0">
                <a:solidFill>
                  <a:srgbClr val="C00000"/>
                </a:solidFill>
                <a:latin typeface="Times New Roman" panose="02020603050405020304" pitchFamily="18" charset="0"/>
                <a:cs typeface="Times New Roman" panose="02020603050405020304" pitchFamily="18" charset="0"/>
              </a:rPr>
              <a:t>Trang</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thiết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bị</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máy</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móc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dụng</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cụ</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của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sở</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đảm</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sau</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5127" y="3060872"/>
            <a:ext cx="4268273" cy="311977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smtClean="0">
                <a:solidFill>
                  <a:srgbClr val="002060"/>
                </a:solidFill>
                <a:latin typeface="Times New Roman" panose="02020603050405020304" pitchFamily="18" charset="0"/>
                <a:cs typeface="Times New Roman" panose="02020603050405020304" pitchFamily="18" charset="0"/>
              </a:rPr>
              <a:t>1- </a:t>
            </a:r>
            <a:r>
              <a:rPr lang="en-US" sz="2800" dirty="0" err="1" smtClean="0">
                <a:solidFill>
                  <a:srgbClr val="002060"/>
                </a:solidFill>
                <a:latin typeface="Times New Roman" panose="02020603050405020304" pitchFamily="18" charset="0"/>
                <a:cs typeface="Times New Roman" panose="02020603050405020304" pitchFamily="18" charset="0"/>
              </a:rPr>
              <a:t>Phù</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hợp</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với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yêu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cầu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sản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xuất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để</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xử</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lí</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sự</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cố</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xảy</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ra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trong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quá</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trình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nuôi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trồng</a:t>
            </a:r>
            <a:r>
              <a:rPr 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a:p>
            <a:pPr algn="ct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11" name="Picture 2" descr="Hỏi đáp về VietGAP thủy sản trong nuôi trồng thủy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017460"/>
            <a:ext cx="3313627" cy="315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26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phẩm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8" name="Rectangle 7"/>
          <p:cNvSpPr/>
          <p:nvPr/>
        </p:nvSpPr>
        <p:spPr>
          <a:xfrm>
            <a:off x="75127" y="750201"/>
            <a:ext cx="8536546" cy="1569660"/>
          </a:xfrm>
          <a:prstGeom prst="rect">
            <a:avLst/>
          </a:prstGeom>
        </p:spPr>
        <p:txBody>
          <a:bodyPr wrap="square">
            <a:spAutoFit/>
          </a:bodyPr>
          <a:lstStyle/>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c. </a:t>
            </a:r>
            <a:r>
              <a:rPr lang="en-US" dirty="0" err="1" smtClean="0">
                <a:solidFill>
                  <a:srgbClr val="C00000"/>
                </a:solidFill>
                <a:latin typeface="Times New Roman" panose="02020603050405020304" pitchFamily="18" charset="0"/>
                <a:cs typeface="Times New Roman" panose="02020603050405020304" pitchFamily="18" charset="0"/>
              </a:rPr>
              <a:t>Trang</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thiết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bị</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máy</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móc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dụng</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cụ</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của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sở</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đảm</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sau</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57200" y="2781300"/>
            <a:ext cx="4268273" cy="311977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smtClean="0">
                <a:solidFill>
                  <a:srgbClr val="002060"/>
                </a:solidFill>
                <a:latin typeface="Times New Roman" panose="02020603050405020304" pitchFamily="18" charset="0"/>
                <a:cs typeface="Times New Roman" panose="02020603050405020304" pitchFamily="18" charset="0"/>
              </a:rPr>
              <a:t>2- </a:t>
            </a:r>
            <a:r>
              <a:rPr lang="en-US" sz="2800" dirty="0" err="1" smtClean="0">
                <a:solidFill>
                  <a:srgbClr val="002060"/>
                </a:solidFill>
                <a:latin typeface="Times New Roman" panose="02020603050405020304" pitchFamily="18" charset="0"/>
                <a:cs typeface="Times New Roman" panose="02020603050405020304" pitchFamily="18" charset="0"/>
              </a:rPr>
              <a:t>Được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làm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bằng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vật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liệu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dễ</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vệ</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sinh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không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gây</a:t>
            </a:r>
            <a:r>
              <a:rPr lang="en-US" sz="2800" dirty="0" smtClean="0">
                <a:solidFill>
                  <a:srgbClr val="002060"/>
                </a:solidFill>
                <a:latin typeface="Times New Roman" panose="02020603050405020304" pitchFamily="18" charset="0"/>
                <a:cs typeface="Times New Roman" panose="02020603050405020304" pitchFamily="18" charset="0"/>
              </a:rPr>
              <a:t> ô </a:t>
            </a:r>
            <a:r>
              <a:rPr lang="en-US" sz="2800" dirty="0" err="1" smtClean="0">
                <a:solidFill>
                  <a:srgbClr val="002060"/>
                </a:solidFill>
                <a:latin typeface="Times New Roman" panose="02020603050405020304" pitchFamily="18" charset="0"/>
                <a:cs typeface="Times New Roman" panose="02020603050405020304" pitchFamily="18" charset="0"/>
              </a:rPr>
              <a:t>nhiễm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môi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trường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không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gây</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mất</a:t>
            </a:r>
            <a:r>
              <a:rPr lang="en-US" sz="2800" dirty="0" smtClean="0">
                <a:solidFill>
                  <a:srgbClr val="002060"/>
                </a:solidFill>
                <a:latin typeface="Times New Roman" panose="02020603050405020304" pitchFamily="18" charset="0"/>
                <a:cs typeface="Times New Roman" panose="02020603050405020304" pitchFamily="18" charset="0"/>
              </a:rPr>
              <a:t> an </a:t>
            </a:r>
            <a:r>
              <a:rPr lang="en-US" sz="2800" dirty="0" err="1" smtClean="0">
                <a:solidFill>
                  <a:srgbClr val="002060"/>
                </a:solidFill>
                <a:latin typeface="Times New Roman" panose="02020603050405020304" pitchFamily="18" charset="0"/>
                <a:cs typeface="Times New Roman" panose="02020603050405020304" pitchFamily="18" charset="0"/>
              </a:rPr>
              <a:t>toàn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thực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phẩm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đối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với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thủy</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sản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nuôi</a:t>
            </a:r>
            <a:endParaRPr lang="en-US" sz="2800" dirty="0">
              <a:solidFill>
                <a:srgbClr val="002060"/>
              </a:solidFill>
              <a:latin typeface="Times New Roman" panose="02020603050405020304" pitchFamily="18" charset="0"/>
              <a:cs typeface="Times New Roman" panose="02020603050405020304" pitchFamily="18" charset="0"/>
            </a:endParaRPr>
          </a:p>
          <a:p>
            <a:pPr algn="ct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257800" y="3017460"/>
            <a:ext cx="2959719" cy="2240340"/>
          </a:xfrm>
          <a:prstGeom prst="rect">
            <a:avLst/>
          </a:prstGeom>
        </p:spPr>
      </p:pic>
    </p:spTree>
    <p:extLst>
      <p:ext uri="{BB962C8B-B14F-4D97-AF65-F5344CB8AC3E}">
        <p14:creationId xmlns:p14="http://schemas.microsoft.com/office/powerpoint/2010/main" val="505754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0"/>
          <p:cNvSpPr txBox="1">
            <a:spLocks noChangeArrowheads="1"/>
          </p:cNvSpPr>
          <p:nvPr/>
        </p:nvSpPr>
        <p:spPr bwMode="auto">
          <a:xfrm>
            <a:off x="533400" y="381000"/>
            <a:ext cx="7839075" cy="541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buNone/>
            </a:pPr>
            <a:r>
              <a:rPr lang="en-US" altLang="en-US" b="1" dirty="0">
                <a:solidFill>
                  <a:srgbClr val="C00000"/>
                </a:solidFill>
                <a:latin typeface="Times New Roman" panose="02020603050405020304" pitchFamily="18" charset="0"/>
                <a:cs typeface="Times New Roman" panose="02020603050405020304" pitchFamily="18" charset="0"/>
              </a:rPr>
              <a:t>TRÒ CHƠI “AI NHANH HƠN”</a:t>
            </a:r>
          </a:p>
          <a:p>
            <a:pPr algn="just" eaLnBrk="1" hangingPunct="1">
              <a:spcBef>
                <a:spcPct val="50000"/>
              </a:spcBef>
              <a:buNone/>
            </a:pPr>
            <a:r>
              <a:rPr lang="en-US" altLang="en-US" b="1" dirty="0">
                <a:solidFill>
                  <a:srgbClr val="CC9900"/>
                </a:solidFill>
                <a:latin typeface="Times New Roman" panose="02020603050405020304" pitchFamily="18" charset="0"/>
                <a:cs typeface="Times New Roman" panose="02020603050405020304" pitchFamily="18" charset="0"/>
              </a:rPr>
              <a:t>Câu hỏi: “</a:t>
            </a:r>
            <a:r>
              <a:rPr lang="en-US" altLang="en-US" b="1" dirty="0" err="1">
                <a:solidFill>
                  <a:srgbClr val="CC9900"/>
                </a:solidFill>
                <a:latin typeface="Times New Roman" panose="02020603050405020304" pitchFamily="18" charset="0"/>
                <a:cs typeface="Times New Roman" panose="02020603050405020304" pitchFamily="18" charset="0"/>
              </a:rPr>
              <a:t>Hãy</a:t>
            </a:r>
            <a:r>
              <a:rPr lang="en-US" altLang="en-US" b="1" dirty="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kể</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tên</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các</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tiêu</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chuẩn</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của</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Việt</a:t>
            </a:r>
            <a:r>
              <a:rPr lang="en-US" altLang="en-US" b="1" dirty="0" smtClean="0">
                <a:solidFill>
                  <a:srgbClr val="CC9900"/>
                </a:solidFill>
                <a:latin typeface="Times New Roman" panose="02020603050405020304" pitchFamily="18" charset="0"/>
                <a:cs typeface="Times New Roman" panose="02020603050405020304" pitchFamily="18" charset="0"/>
              </a:rPr>
              <a:t> Nam </a:t>
            </a:r>
            <a:r>
              <a:rPr lang="en-US" altLang="en-US" b="1" dirty="0" err="1" smtClean="0">
                <a:solidFill>
                  <a:srgbClr val="CC9900"/>
                </a:solidFill>
                <a:latin typeface="Times New Roman" panose="02020603050405020304" pitchFamily="18" charset="0"/>
                <a:cs typeface="Times New Roman" panose="02020603050405020304" pitchFamily="18" charset="0"/>
              </a:rPr>
              <a:t>và</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quốc</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tế</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được</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áp</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dụng</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trong</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thủy</a:t>
            </a:r>
            <a:r>
              <a:rPr lang="en-US" altLang="en-US" b="1" dirty="0" smtClean="0">
                <a:solidFill>
                  <a:srgbClr val="CC9900"/>
                </a:solidFill>
                <a:latin typeface="Times New Roman" panose="02020603050405020304" pitchFamily="18" charset="0"/>
                <a:cs typeface="Times New Roman" panose="02020603050405020304" pitchFamily="18" charset="0"/>
              </a:rPr>
              <a:t> </a:t>
            </a:r>
            <a:r>
              <a:rPr lang="en-US" altLang="en-US" b="1" dirty="0" err="1" smtClean="0">
                <a:solidFill>
                  <a:srgbClr val="CC9900"/>
                </a:solidFill>
                <a:latin typeface="Times New Roman" panose="02020603050405020304" pitchFamily="18" charset="0"/>
                <a:cs typeface="Times New Roman" panose="02020603050405020304" pitchFamily="18" charset="0"/>
              </a:rPr>
              <a:t>sản</a:t>
            </a:r>
            <a:r>
              <a:rPr lang="en-US" altLang="en-US" b="1" dirty="0" smtClean="0">
                <a:solidFill>
                  <a:srgbClr val="CC9900"/>
                </a:solidFill>
                <a:latin typeface="Times New Roman" panose="02020603050405020304" pitchFamily="18" charset="0"/>
                <a:cs typeface="Times New Roman" panose="02020603050405020304" pitchFamily="18" charset="0"/>
              </a:rPr>
              <a:t>”</a:t>
            </a:r>
            <a:endParaRPr lang="en-US" altLang="en-US" b="1" dirty="0">
              <a:solidFill>
                <a:srgbClr val="CC9900"/>
              </a:solidFill>
              <a:latin typeface="Times New Roman" panose="02020603050405020304" pitchFamily="18" charset="0"/>
              <a:cs typeface="Times New Roman" panose="02020603050405020304" pitchFamily="18" charset="0"/>
            </a:endParaRPr>
          </a:p>
          <a:p>
            <a:pPr eaLnBrk="1" hangingPunct="1">
              <a:spcBef>
                <a:spcPct val="50000"/>
              </a:spcBef>
              <a:buNone/>
            </a:pPr>
            <a:r>
              <a:rPr lang="en-US" altLang="en-US" b="1" dirty="0">
                <a:solidFill>
                  <a:srgbClr val="FF0000"/>
                </a:solidFill>
                <a:latin typeface="Times New Roman" panose="02020603050405020304" pitchFamily="18" charset="0"/>
                <a:cs typeface="Times New Roman" panose="02020603050405020304" pitchFamily="18" charset="0"/>
              </a:rPr>
              <a:t>Luật chơi: Trong thời gian 1 phút 30 giây, ai ghi được nhiều đáp án chính xác nhất sẽ là người chiến thắng.</a:t>
            </a:r>
          </a:p>
          <a:p>
            <a:pPr eaLnBrk="1" hangingPunct="1">
              <a:spcBef>
                <a:spcPct val="50000"/>
              </a:spcBef>
              <a:buNone/>
            </a:pPr>
            <a:endParaRPr lang="en-US" altLang="en-US" b="1" dirty="0">
              <a:solidFill>
                <a:srgbClr val="161645"/>
              </a:solidFill>
              <a:latin typeface="Times New Roman" panose="02020603050405020304" pitchFamily="18" charset="0"/>
              <a:cs typeface="Times New Roman" panose="02020603050405020304" pitchFamily="18" charset="0"/>
            </a:endParaRPr>
          </a:p>
          <a:p>
            <a:pPr eaLnBrk="1" hangingPunct="1">
              <a:spcBef>
                <a:spcPct val="50000"/>
              </a:spcBef>
              <a:buNone/>
            </a:pP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phẩm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8" name="Rectangle 7"/>
          <p:cNvSpPr/>
          <p:nvPr/>
        </p:nvSpPr>
        <p:spPr>
          <a:xfrm>
            <a:off x="75127" y="750201"/>
            <a:ext cx="8536546" cy="1569660"/>
          </a:xfrm>
          <a:prstGeom prst="rect">
            <a:avLst/>
          </a:prstGeom>
        </p:spPr>
        <p:txBody>
          <a:bodyPr wrap="square">
            <a:spAutoFit/>
          </a:bodyPr>
          <a:lstStyle/>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c. </a:t>
            </a:r>
            <a:r>
              <a:rPr lang="en-US" dirty="0" err="1" smtClean="0">
                <a:solidFill>
                  <a:srgbClr val="C00000"/>
                </a:solidFill>
                <a:latin typeface="Times New Roman" panose="02020603050405020304" pitchFamily="18" charset="0"/>
                <a:cs typeface="Times New Roman" panose="02020603050405020304" pitchFamily="18" charset="0"/>
              </a:rPr>
              <a:t>Trang</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thiết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bị</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máy</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móc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dụng</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cụ</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của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sở</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đảm</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sau</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57200" y="2781300"/>
            <a:ext cx="4268273" cy="311977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smtClean="0">
                <a:solidFill>
                  <a:srgbClr val="002060"/>
                </a:solidFill>
                <a:latin typeface="Times New Roman" panose="02020603050405020304" pitchFamily="18" charset="0"/>
                <a:cs typeface="Times New Roman" panose="02020603050405020304" pitchFamily="18" charset="0"/>
              </a:rPr>
              <a:t>3- </a:t>
            </a:r>
            <a:r>
              <a:rPr lang="en-US" sz="2800" dirty="0" err="1" smtClean="0">
                <a:solidFill>
                  <a:srgbClr val="002060"/>
                </a:solidFill>
                <a:latin typeface="Times New Roman" panose="02020603050405020304" pitchFamily="18" charset="0"/>
                <a:cs typeface="Times New Roman" panose="02020603050405020304" pitchFamily="18" charset="0"/>
              </a:rPr>
              <a:t>Được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vận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hành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bảo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dưỡng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bảo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quản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theo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hướng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dẫn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của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nhà</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sản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xuất</a:t>
            </a:r>
            <a:endParaRPr lang="en-US" sz="2800" dirty="0">
              <a:solidFill>
                <a:srgbClr val="002060"/>
              </a:solidFill>
              <a:latin typeface="Times New Roman" panose="02020603050405020304" pitchFamily="18" charset="0"/>
              <a:cs typeface="Times New Roman" panose="02020603050405020304" pitchFamily="18" charset="0"/>
            </a:endParaRPr>
          </a:p>
          <a:p>
            <a:pPr algn="ct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257800" y="3017460"/>
            <a:ext cx="2959719" cy="2240340"/>
          </a:xfrm>
          <a:prstGeom prst="rect">
            <a:avLst/>
          </a:prstGeom>
        </p:spPr>
      </p:pic>
    </p:spTree>
    <p:extLst>
      <p:ext uri="{BB962C8B-B14F-4D97-AF65-F5344CB8AC3E}">
        <p14:creationId xmlns:p14="http://schemas.microsoft.com/office/powerpoint/2010/main" val="3092329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phẩm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4</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8" name="Rectangle 7"/>
          <p:cNvSpPr/>
          <p:nvPr/>
        </p:nvSpPr>
        <p:spPr>
          <a:xfrm>
            <a:off x="75127" y="750201"/>
            <a:ext cx="8536546" cy="1077218"/>
          </a:xfrm>
          <a:prstGeom prst="rect">
            <a:avLst/>
          </a:prstGeom>
        </p:spPr>
        <p:txBody>
          <a:bodyPr wrap="square">
            <a:spAutoFit/>
          </a:bodyPr>
          <a:lstStyle/>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d. </a:t>
            </a:r>
            <a:r>
              <a:rPr lang="en-US" dirty="0" err="1" smtClean="0">
                <a:solidFill>
                  <a:srgbClr val="C00000"/>
                </a:solidFill>
                <a:latin typeface="Times New Roman" panose="02020603050405020304" pitchFamily="18" charset="0"/>
                <a:cs typeface="Times New Roman" panose="02020603050405020304" pitchFamily="18" charset="0"/>
              </a:rPr>
              <a:t>Yêu</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cầu</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về</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nhân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sự</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của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sở</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đảm</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sau</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0" y="2235234"/>
            <a:ext cx="4648200" cy="4190999"/>
          </a:xfrm>
          <a:prstGeom prst="rect">
            <a:avLst/>
          </a:prstGeom>
        </p:spPr>
      </p:pic>
      <p:sp>
        <p:nvSpPr>
          <p:cNvPr id="7" name="Oval 6"/>
          <p:cNvSpPr/>
          <p:nvPr/>
        </p:nvSpPr>
        <p:spPr>
          <a:xfrm>
            <a:off x="3819123" y="1447800"/>
            <a:ext cx="5504645" cy="52460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C00000"/>
                </a:solidFill>
                <a:latin typeface="Times New Roman" panose="02020603050405020304" pitchFamily="18" charset="0"/>
                <a:cs typeface="Times New Roman" panose="02020603050405020304" pitchFamily="18" charset="0"/>
              </a:rPr>
              <a:t>1</a:t>
            </a:r>
            <a:r>
              <a:rPr lang="vi-VN" sz="2400" dirty="0">
                <a:solidFill>
                  <a:srgbClr val="C00000"/>
                </a:solidFill>
                <a:latin typeface="Times New Roman" panose="02020603050405020304" pitchFamily="18" charset="0"/>
                <a:cs typeface="Times New Roman" panose="02020603050405020304" pitchFamily="18" charset="0"/>
              </a:rPr>
              <a:t>- Người quản lí cơ sở nuôi phải có kiến thức về nuôi trồng thuỷ sản, được tập huấn thực hành nuôi trồng thuỷ sản tốt theo tiêu chuẩn VietGAP.</a:t>
            </a:r>
          </a:p>
        </p:txBody>
      </p:sp>
    </p:spTree>
    <p:extLst>
      <p:ext uri="{BB962C8B-B14F-4D97-AF65-F5344CB8AC3E}">
        <p14:creationId xmlns:p14="http://schemas.microsoft.com/office/powerpoint/2010/main" val="3465754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390362" y="1877866"/>
            <a:ext cx="5753637" cy="50292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Times New Roman" panose="02020603050405020304" pitchFamily="18" charset="0"/>
                <a:cs typeface="Times New Roman" panose="02020603050405020304" pitchFamily="18" charset="0"/>
              </a:rPr>
              <a:t>2</a:t>
            </a:r>
            <a:r>
              <a:rPr lang="vi-VN" sz="2400" dirty="0">
                <a:solidFill>
                  <a:srgbClr val="C00000"/>
                </a:solidFill>
                <a:latin typeface="Times New Roman" panose="02020603050405020304" pitchFamily="18" charset="0"/>
                <a:cs typeface="Times New Roman" panose="02020603050405020304" pitchFamily="18" charset="0"/>
              </a:rPr>
              <a:t>- Người lao động làm việc tại cơ sở nuôi phải đủ 16 tuổi trở lên, được trang bị bảo hộ lao động phù hợp, đảm bảo điều kiện làm việc. được tập huấn về về thực hành nuôi trồng thuỷ sản tốt theo tiêu chuẩn VietGAP và an toàn lao động theo đúng các vị trí làm việc</a:t>
            </a:r>
            <a:endParaRPr lang="en-US" sz="2400" dirty="0"/>
          </a:p>
        </p:txBody>
      </p:sp>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phẩm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4</a:t>
            </a:r>
            <a:endParaRPr lang="en-US" sz="2800" dirty="0">
              <a:latin typeface="Arial" charset="0"/>
              <a:cs typeface="Arial"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8" name="Rectangle 7"/>
          <p:cNvSpPr/>
          <p:nvPr/>
        </p:nvSpPr>
        <p:spPr>
          <a:xfrm>
            <a:off x="47223" y="708273"/>
            <a:ext cx="8536546" cy="1077218"/>
          </a:xfrm>
          <a:prstGeom prst="rect">
            <a:avLst/>
          </a:prstGeom>
        </p:spPr>
        <p:txBody>
          <a:bodyPr wrap="square">
            <a:spAutoFit/>
          </a:bodyPr>
          <a:lstStyle/>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d. </a:t>
            </a:r>
            <a:r>
              <a:rPr lang="en-US" dirty="0" err="1" smtClean="0">
                <a:solidFill>
                  <a:srgbClr val="C00000"/>
                </a:solidFill>
                <a:latin typeface="Times New Roman" panose="02020603050405020304" pitchFamily="18" charset="0"/>
                <a:cs typeface="Times New Roman" panose="02020603050405020304" pitchFamily="18" charset="0"/>
              </a:rPr>
              <a:t>Yêu</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cầu</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về</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nhân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sự</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của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sở</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đảm</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sau</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2362200"/>
            <a:ext cx="4267200" cy="4114800"/>
          </a:xfrm>
          <a:prstGeom prst="rect">
            <a:avLst/>
          </a:prstGeom>
        </p:spPr>
      </p:pic>
    </p:spTree>
    <p:extLst>
      <p:ext uri="{BB962C8B-B14F-4D97-AF65-F5344CB8AC3E}">
        <p14:creationId xmlns:p14="http://schemas.microsoft.com/office/powerpoint/2010/main" val="639924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phẩm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4</a:t>
            </a:r>
            <a:endParaRPr lang="en-US" sz="2800" dirty="0">
              <a:latin typeface="Arial" charset="0"/>
              <a:cs typeface="Arial"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8" name="Rectangle 7"/>
          <p:cNvSpPr/>
          <p:nvPr/>
        </p:nvSpPr>
        <p:spPr>
          <a:xfrm>
            <a:off x="75127" y="750201"/>
            <a:ext cx="8536546" cy="1077218"/>
          </a:xfrm>
          <a:prstGeom prst="rect">
            <a:avLst/>
          </a:prstGeom>
        </p:spPr>
        <p:txBody>
          <a:bodyPr wrap="square">
            <a:spAutoFit/>
          </a:bodyPr>
          <a:lstStyle/>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d. </a:t>
            </a:r>
            <a:r>
              <a:rPr lang="en-US" dirty="0" err="1" smtClean="0">
                <a:solidFill>
                  <a:srgbClr val="C00000"/>
                </a:solidFill>
                <a:latin typeface="Times New Roman" panose="02020603050405020304" pitchFamily="18" charset="0"/>
                <a:cs typeface="Times New Roman" panose="02020603050405020304" pitchFamily="18" charset="0"/>
              </a:rPr>
              <a:t>Yêu</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cầu</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về</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nhân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sự</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của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cơ</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sở</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đảm</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những</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yêu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cầu</a:t>
            </a:r>
            <a:r>
              <a:rPr lang="en-US"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sau</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5127" y="2302327"/>
            <a:ext cx="5029200" cy="3793673"/>
          </a:xfrm>
          <a:prstGeom prst="rect">
            <a:avLst/>
          </a:prstGeom>
        </p:spPr>
      </p:pic>
      <p:sp>
        <p:nvSpPr>
          <p:cNvPr id="3" name="Oval 2"/>
          <p:cNvSpPr/>
          <p:nvPr/>
        </p:nvSpPr>
        <p:spPr>
          <a:xfrm>
            <a:off x="4191000" y="1691807"/>
            <a:ext cx="5201992" cy="501471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Times New Roman" panose="02020603050405020304" pitchFamily="18" charset="0"/>
                <a:cs typeface="Times New Roman" panose="02020603050405020304" pitchFamily="18" charset="0"/>
              </a:rPr>
              <a:t>3</a:t>
            </a:r>
            <a:r>
              <a:rPr lang="vi-VN" sz="2400" dirty="0">
                <a:solidFill>
                  <a:srgbClr val="C00000"/>
                </a:solidFill>
                <a:latin typeface="Times New Roman" panose="02020603050405020304" pitchFamily="18" charset="0"/>
                <a:cs typeface="Times New Roman" panose="02020603050405020304" pitchFamily="18" charset="0"/>
              </a:rPr>
              <a:t>- </a:t>
            </a:r>
            <a:r>
              <a:rPr lang="en-US" sz="2400" dirty="0">
                <a:solidFill>
                  <a:srgbClr val="C00000"/>
                </a:solidFill>
                <a:latin typeface="Times New Roman" panose="02020603050405020304" pitchFamily="18" charset="0"/>
                <a:cs typeface="Times New Roman" panose="02020603050405020304" pitchFamily="18" charset="0"/>
              </a:rPr>
              <a:t>C</a:t>
            </a:r>
            <a:r>
              <a:rPr lang="vi-VN" sz="2400" dirty="0">
                <a:solidFill>
                  <a:srgbClr val="C00000"/>
                </a:solidFill>
                <a:latin typeface="Times New Roman" panose="02020603050405020304" pitchFamily="18" charset="0"/>
                <a:cs typeface="Times New Roman" panose="02020603050405020304" pitchFamily="18" charset="0"/>
              </a:rPr>
              <a:t>ơ sở nuôi phải đảm bảo yêu cầu về đa dạng sinh học, bảo vệ môi trường, an toàn lao động và trách nhiệm xã hội.</a:t>
            </a:r>
          </a:p>
          <a:p>
            <a:pPr algn="ctr"/>
            <a:endParaRPr lang="en-US" dirty="0"/>
          </a:p>
        </p:txBody>
      </p:sp>
    </p:spTree>
    <p:extLst>
      <p:ext uri="{BB962C8B-B14F-4D97-AF65-F5344CB8AC3E}">
        <p14:creationId xmlns:p14="http://schemas.microsoft.com/office/powerpoint/2010/main" val="1022886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6" name="Rectangle 5"/>
          <p:cNvSpPr/>
          <p:nvPr/>
        </p:nvSpPr>
        <p:spPr bwMode="auto">
          <a:xfrm>
            <a:off x="533400" y="2590800"/>
            <a:ext cx="3238500" cy="14478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7" name="Rectangle 6"/>
          <p:cNvSpPr/>
          <p:nvPr/>
        </p:nvSpPr>
        <p:spPr bwMode="auto">
          <a:xfrm>
            <a:off x="133350" y="991916"/>
            <a:ext cx="741045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2.2 </a:t>
            </a:r>
            <a:r>
              <a:rPr lang="en-US" sz="2800" b="1" dirty="0" err="1" smtClean="0">
                <a:solidFill>
                  <a:srgbClr val="FF0000"/>
                </a:solidFill>
                <a:latin typeface="Times New Roman" panose="02020603050405020304" pitchFamily="18" charset="0"/>
                <a:cs typeface="Times New Roman" panose="02020603050405020304" pitchFamily="18" charset="0"/>
              </a:rPr>
              <a:t>Lựa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chọn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giống</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0" y="1913020"/>
            <a:ext cx="8384146"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a:defRPr>
                <a:solidFill>
                  <a:schemeClr val="tx1"/>
                </a:solidFill>
                <a:latin typeface="Arial" panose="020B0604020202020204" pitchFamily="34" charset="0"/>
              </a:defRPr>
            </a:lvl6pPr>
            <a:lvl7pPr>
              <a:defRPr>
                <a:solidFill>
                  <a:schemeClr val="tx1"/>
                </a:solidFill>
                <a:latin typeface="Arial" panose="020B0604020202020204" pitchFamily="34" charset="0"/>
              </a:defRPr>
            </a:lvl7pPr>
            <a:lvl8pPr>
              <a:defRPr>
                <a:solidFill>
                  <a:schemeClr val="tx1"/>
                </a:solidFill>
                <a:latin typeface="Arial" panose="020B0604020202020204" pitchFamily="34" charset="0"/>
              </a:defRPr>
            </a:lvl8pPr>
            <a:lvl9pP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333333"/>
                </a:solidFill>
                <a:effectLst/>
                <a:latin typeface="Roboto"/>
              </a:rPr>
              <a:t/>
            </a:r>
            <a:br>
              <a:rPr kumimoji="0" lang="en-US" sz="1300" b="0" i="0" u="none" strike="noStrike" cap="none" normalizeH="0" baseline="0" dirty="0" smtClean="0">
                <a:ln>
                  <a:noFill/>
                </a:ln>
                <a:solidFill>
                  <a:srgbClr val="333333"/>
                </a:solidFill>
                <a:effectLst/>
                <a:latin typeface="Roboto"/>
              </a:rPr>
            </a:b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Oval Callout 3"/>
          <p:cNvSpPr/>
          <p:nvPr/>
        </p:nvSpPr>
        <p:spPr>
          <a:xfrm>
            <a:off x="723900" y="1715158"/>
            <a:ext cx="7696200" cy="4646884"/>
          </a:xfrm>
          <a:prstGeom prst="wedgeEllipseCallout">
            <a:avLst>
              <a:gd name="adj1" fmla="val -54636"/>
              <a:gd name="adj2" fmla="val 53631"/>
            </a:avLst>
          </a:prstGeom>
        </p:spPr>
        <p:style>
          <a:lnRef idx="2">
            <a:schemeClr val="accent2"/>
          </a:lnRef>
          <a:fillRef idx="1">
            <a:schemeClr val="lt1"/>
          </a:fillRef>
          <a:effectRef idx="0">
            <a:schemeClr val="accent2"/>
          </a:effectRef>
          <a:fontRef idx="minor">
            <a:schemeClr val="dk1"/>
          </a:fontRef>
        </p:style>
        <p:txBody>
          <a:bodyPr rtlCol="0" anchor="ctr"/>
          <a:lstStyle/>
          <a:p>
            <a:pPr lvl="0" eaLnBrk="1" hangingPunct="1">
              <a:spcBef>
                <a:spcPct val="50000"/>
              </a:spcBef>
            </a:pPr>
            <a:r>
              <a:rPr lang="en-US" dirty="0" err="1">
                <a:solidFill>
                  <a:srgbClr val="C00000"/>
                </a:solidFill>
                <a:latin typeface="Times New Roman" panose="02020603050405020304" pitchFamily="18" charset="0"/>
                <a:cs typeface="Times New Roman" panose="02020603050405020304" pitchFamily="18" charset="0"/>
              </a:rPr>
              <a:t>Nhiệm</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vụ</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nghiên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cứu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mục</a:t>
            </a:r>
            <a:r>
              <a:rPr lang="en-US" dirty="0">
                <a:solidFill>
                  <a:srgbClr val="C00000"/>
                </a:solidFill>
                <a:latin typeface="Times New Roman" panose="02020603050405020304" pitchFamily="18" charset="0"/>
                <a:cs typeface="Times New Roman" panose="02020603050405020304" pitchFamily="18" charset="0"/>
              </a:rPr>
              <a:t> 2.2 SGK trang103 </a:t>
            </a:r>
            <a:r>
              <a:rPr lang="en-US" dirty="0" err="1">
                <a:solidFill>
                  <a:srgbClr val="C00000"/>
                </a:solidFill>
                <a:latin typeface="Times New Roman" panose="02020603050405020304" pitchFamily="18" charset="0"/>
                <a:cs typeface="Times New Roman" panose="02020603050405020304" pitchFamily="18" charset="0"/>
              </a:rPr>
              <a:t>và</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thảo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luận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nhóm</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trình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bày</a:t>
            </a:r>
            <a:r>
              <a:rPr lang="en-US"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Giống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thuỷ</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sản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cần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đảm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bảo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những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yêu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cầu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nào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theo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tiêu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chuẩn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VietGAP</a:t>
            </a:r>
            <a:r>
              <a:rPr lang="en-US" sz="28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2470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6" name="Rectangle 5"/>
          <p:cNvSpPr/>
          <p:nvPr/>
        </p:nvSpPr>
        <p:spPr bwMode="auto">
          <a:xfrm>
            <a:off x="533400" y="2590800"/>
            <a:ext cx="3238500" cy="14478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7" name="Rectangle 6"/>
          <p:cNvSpPr/>
          <p:nvPr/>
        </p:nvSpPr>
        <p:spPr bwMode="auto">
          <a:xfrm>
            <a:off x="133350" y="991916"/>
            <a:ext cx="741045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2.2 </a:t>
            </a:r>
            <a:r>
              <a:rPr lang="en-US" sz="2800" b="1" dirty="0" err="1" smtClean="0">
                <a:solidFill>
                  <a:srgbClr val="FF0000"/>
                </a:solidFill>
                <a:latin typeface="Times New Roman" panose="02020603050405020304" pitchFamily="18" charset="0"/>
                <a:cs typeface="Times New Roman" panose="02020603050405020304" pitchFamily="18" charset="0"/>
              </a:rPr>
              <a:t>Lựa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chọn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giống</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75127" y="2057400"/>
            <a:ext cx="4573073" cy="461665"/>
          </a:xfrm>
          <a:prstGeom prst="rect">
            <a:avLst/>
          </a:prstGeom>
        </p:spPr>
        <p:txBody>
          <a:bodyPr wrap="square">
            <a:spAutoFit/>
          </a:bodyPr>
          <a:lstStyle/>
          <a:p>
            <a:r>
              <a:rPr lang="vi-VN" sz="2400" dirty="0" smtClean="0">
                <a:solidFill>
                  <a:schemeClr val="accent1">
                    <a:lumMod val="50000"/>
                  </a:schemeClr>
                </a:solidFill>
                <a:latin typeface="+mj-lt"/>
              </a:rPr>
              <a:t>.</a:t>
            </a:r>
            <a:endParaRPr lang="vi-VN" sz="2400" dirty="0">
              <a:solidFill>
                <a:schemeClr val="accent1">
                  <a:lumMod val="50000"/>
                </a:schemeClr>
              </a:solidFill>
              <a:latin typeface="+mj-lt"/>
            </a:endParaRPr>
          </a:p>
        </p:txBody>
      </p:sp>
      <p:sp>
        <p:nvSpPr>
          <p:cNvPr id="2" name="Rectangle 1"/>
          <p:cNvSpPr>
            <a:spLocks noChangeArrowheads="1"/>
          </p:cNvSpPr>
          <p:nvPr/>
        </p:nvSpPr>
        <p:spPr bwMode="auto">
          <a:xfrm>
            <a:off x="0" y="1913020"/>
            <a:ext cx="8384146"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a:defRPr>
                <a:solidFill>
                  <a:schemeClr val="tx1"/>
                </a:solidFill>
                <a:latin typeface="Arial" panose="020B0604020202020204" pitchFamily="34" charset="0"/>
              </a:defRPr>
            </a:lvl6pPr>
            <a:lvl7pPr>
              <a:defRPr>
                <a:solidFill>
                  <a:schemeClr val="tx1"/>
                </a:solidFill>
                <a:latin typeface="Arial" panose="020B0604020202020204" pitchFamily="34" charset="0"/>
              </a:defRPr>
            </a:lvl7pPr>
            <a:lvl8pPr>
              <a:defRPr>
                <a:solidFill>
                  <a:schemeClr val="tx1"/>
                </a:solidFill>
                <a:latin typeface="Arial" panose="020B0604020202020204" pitchFamily="34" charset="0"/>
              </a:defRPr>
            </a:lvl8pPr>
            <a:lvl9pP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333333"/>
                </a:solidFill>
                <a:effectLst/>
                <a:latin typeface="Roboto"/>
              </a:rPr>
              <a:t/>
            </a:r>
            <a:br>
              <a:rPr kumimoji="0" lang="en-US" sz="1300" b="0" i="0" u="none" strike="noStrike" cap="none" normalizeH="0" baseline="0" dirty="0" smtClean="0">
                <a:ln>
                  <a:noFill/>
                </a:ln>
                <a:solidFill>
                  <a:srgbClr val="333333"/>
                </a:solidFill>
                <a:effectLst/>
                <a:latin typeface="Roboto"/>
              </a:rPr>
            </a:b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75126" y="2379652"/>
            <a:ext cx="4344473" cy="3883489"/>
          </a:xfrm>
          <a:prstGeom prst="rect">
            <a:avLst/>
          </a:prstGeom>
        </p:spPr>
      </p:pic>
      <p:sp>
        <p:nvSpPr>
          <p:cNvPr id="5" name="Oval 4"/>
          <p:cNvSpPr/>
          <p:nvPr/>
        </p:nvSpPr>
        <p:spPr>
          <a:xfrm>
            <a:off x="3583545" y="1515136"/>
            <a:ext cx="5943601" cy="535360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Tx/>
              <a:buChar char="-"/>
            </a:pPr>
            <a:r>
              <a:rPr lang="vi-VN" sz="2400" dirty="0" smtClean="0">
                <a:solidFill>
                  <a:schemeClr val="accent1">
                    <a:lumMod val="50000"/>
                  </a:schemeClr>
                </a:solidFill>
                <a:latin typeface="Times New Roman" panose="02020603050405020304" pitchFamily="18" charset="0"/>
                <a:cs typeface="Times New Roman" panose="02020603050405020304" pitchFamily="18" charset="0"/>
              </a:rPr>
              <a:t>Con </a:t>
            </a:r>
            <a:r>
              <a:rPr lang="vi-VN" sz="2400" dirty="0">
                <a:solidFill>
                  <a:schemeClr val="accent1">
                    <a:lumMod val="50000"/>
                  </a:schemeClr>
                </a:solidFill>
                <a:latin typeface="Times New Roman" panose="02020603050405020304" pitchFamily="18" charset="0"/>
                <a:cs typeface="Times New Roman" panose="02020603050405020304" pitchFamily="18" charset="0"/>
              </a:rPr>
              <a:t>giống phải nằm trong </a:t>
            </a:r>
            <a:r>
              <a:rPr lang="en-US" sz="2400" dirty="0">
                <a:solidFill>
                  <a:schemeClr val="accent1">
                    <a:lumMod val="50000"/>
                  </a:schemeClr>
                </a:solidFill>
                <a:latin typeface="Times New Roman" panose="02020603050405020304" pitchFamily="18" charset="0"/>
                <a:cs typeface="Times New Roman" panose="02020603050405020304" pitchFamily="18" charset="0"/>
              </a:rPr>
              <a:t>d</a:t>
            </a:r>
            <a:r>
              <a:rPr lang="vi-VN" sz="2400" dirty="0">
                <a:solidFill>
                  <a:schemeClr val="accent1">
                    <a:lumMod val="50000"/>
                  </a:schemeClr>
                </a:solidFill>
                <a:latin typeface="Times New Roman" panose="02020603050405020304" pitchFamily="18" charset="0"/>
                <a:cs typeface="Times New Roman" panose="02020603050405020304" pitchFamily="18" charset="0"/>
              </a:rPr>
              <a:t>anh mục các loài thuỷ sản được phép kinh doanh. </a:t>
            </a:r>
            <a:endParaRPr lang="en-US" sz="2400" dirty="0" smtClean="0">
              <a:solidFill>
                <a:schemeClr val="accent1">
                  <a:lumMod val="50000"/>
                </a:schemeClr>
              </a:solidFill>
              <a:latin typeface="Times New Roman" panose="02020603050405020304" pitchFamily="18" charset="0"/>
              <a:cs typeface="Times New Roman" panose="02020603050405020304" pitchFamily="18" charset="0"/>
            </a:endParaRPr>
          </a:p>
          <a:p>
            <a:pPr marL="342900" indent="-342900" algn="just">
              <a:buFontTx/>
              <a:buChar char="-"/>
            </a:pPr>
            <a:r>
              <a:rPr lang="vi-VN" sz="2400" dirty="0" smtClean="0">
                <a:solidFill>
                  <a:schemeClr val="accent1">
                    <a:lumMod val="50000"/>
                  </a:schemeClr>
                </a:solidFill>
                <a:latin typeface="Times New Roman" panose="02020603050405020304" pitchFamily="18" charset="0"/>
                <a:cs typeface="Times New Roman" panose="02020603050405020304" pitchFamily="18" charset="0"/>
              </a:rPr>
              <a:t>Con </a:t>
            </a:r>
            <a:r>
              <a:rPr lang="vi-VN" sz="2400" dirty="0">
                <a:solidFill>
                  <a:schemeClr val="accent1">
                    <a:lumMod val="50000"/>
                  </a:schemeClr>
                </a:solidFill>
                <a:latin typeface="Times New Roman" panose="02020603050405020304" pitchFamily="18" charset="0"/>
                <a:cs typeface="Times New Roman" panose="02020603050405020304" pitchFamily="18" charset="0"/>
              </a:rPr>
              <a:t>giống phải đảm bảo chất lượng và được kiểm dịch theo quy </a:t>
            </a:r>
            <a:r>
              <a:rPr lang="vi-VN" sz="2400" dirty="0" smtClean="0">
                <a:solidFill>
                  <a:schemeClr val="accent1">
                    <a:lumMod val="50000"/>
                  </a:schemeClr>
                </a:solidFill>
                <a:latin typeface="Times New Roman" panose="02020603050405020304" pitchFamily="18" charset="0"/>
                <a:cs typeface="Times New Roman" panose="02020603050405020304" pitchFamily="18" charset="0"/>
              </a:rPr>
              <a:t>định</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a:t>
            </a:r>
          </a:p>
          <a:p>
            <a:pPr marL="342900" indent="-342900" algn="just">
              <a:buFontTx/>
              <a:buChar char="-"/>
            </a:pP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K</a:t>
            </a:r>
            <a:r>
              <a:rPr lang="vi-VN" sz="2400" dirty="0" smtClean="0">
                <a:solidFill>
                  <a:schemeClr val="accent1">
                    <a:lumMod val="50000"/>
                  </a:schemeClr>
                </a:solidFill>
                <a:latin typeface="Times New Roman" panose="02020603050405020304" pitchFamily="18" charset="0"/>
                <a:cs typeface="Times New Roman" panose="02020603050405020304" pitchFamily="18" charset="0"/>
              </a:rPr>
              <a:t>hông </a:t>
            </a:r>
            <a:r>
              <a:rPr lang="vi-VN" sz="2400" dirty="0">
                <a:solidFill>
                  <a:schemeClr val="accent1">
                    <a:lumMod val="50000"/>
                  </a:schemeClr>
                </a:solidFill>
                <a:latin typeface="Times New Roman" panose="02020603050405020304" pitchFamily="18" charset="0"/>
                <a:cs typeface="Times New Roman" panose="02020603050405020304" pitchFamily="18" charset="0"/>
              </a:rPr>
              <a:t>sử dụng con giống biến đổi gene và không sử dụng con giống khai thác từ bãi đẻ, khu vực di c</a:t>
            </a:r>
            <a:r>
              <a:rPr lang="en-US" sz="2400" dirty="0">
                <a:solidFill>
                  <a:schemeClr val="accent1">
                    <a:lumMod val="50000"/>
                  </a:schemeClr>
                </a:solidFill>
                <a:latin typeface="Times New Roman" panose="02020603050405020304" pitchFamily="18" charset="0"/>
                <a:cs typeface="Times New Roman" panose="02020603050405020304" pitchFamily="18" charset="0"/>
              </a:rPr>
              <a:t>ư</a:t>
            </a:r>
            <a:r>
              <a:rPr lang="vi-VN" sz="2400" dirty="0">
                <a:solidFill>
                  <a:schemeClr val="accent1">
                    <a:lumMod val="50000"/>
                  </a:schemeClr>
                </a:solidFill>
                <a:latin typeface="Times New Roman" panose="02020603050405020304" pitchFamily="18" charset="0"/>
                <a:cs typeface="Times New Roman" panose="02020603050405020304" pitchFamily="18" charset="0"/>
              </a:rPr>
              <a:t> sinh sản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195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38801" y="2482407"/>
            <a:ext cx="3467636" cy="3352799"/>
          </a:xfrm>
          <a:prstGeom prst="rect">
            <a:avLst/>
          </a:prstGeom>
        </p:spPr>
      </p:pic>
      <p:sp>
        <p:nvSpPr>
          <p:cNvPr id="5" name="Oval 4"/>
          <p:cNvSpPr/>
          <p:nvPr/>
        </p:nvSpPr>
        <p:spPr>
          <a:xfrm>
            <a:off x="-321436" y="1417619"/>
            <a:ext cx="6705600" cy="5522893"/>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6" name="Rectangle 5"/>
          <p:cNvSpPr/>
          <p:nvPr/>
        </p:nvSpPr>
        <p:spPr bwMode="auto">
          <a:xfrm>
            <a:off x="533400" y="2590800"/>
            <a:ext cx="3238500" cy="14478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7" name="Rectangle 6"/>
          <p:cNvSpPr/>
          <p:nvPr/>
        </p:nvSpPr>
        <p:spPr bwMode="auto">
          <a:xfrm>
            <a:off x="133350" y="991916"/>
            <a:ext cx="741045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2.2 </a:t>
            </a:r>
            <a:r>
              <a:rPr lang="en-US" sz="2800" b="1" dirty="0" err="1" smtClean="0">
                <a:solidFill>
                  <a:srgbClr val="FF0000"/>
                </a:solidFill>
                <a:latin typeface="Times New Roman" panose="02020603050405020304" pitchFamily="18" charset="0"/>
                <a:cs typeface="Times New Roman" panose="02020603050405020304" pitchFamily="18" charset="0"/>
              </a:rPr>
              <a:t>Lựa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chọn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giống</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668628" y="2286240"/>
            <a:ext cx="4725473" cy="3785652"/>
          </a:xfrm>
          <a:prstGeom prst="rect">
            <a:avLst/>
          </a:prstGeom>
        </p:spPr>
        <p:txBody>
          <a:bodyPr wrap="square">
            <a:spAutoFit/>
          </a:bodyPr>
          <a:lstStyle/>
          <a:p>
            <a:pPr marL="342900" indent="-342900">
              <a:buFontTx/>
              <a:buChar char="-"/>
            </a:pPr>
            <a:r>
              <a:rPr lang="vi-VN" sz="2400" dirty="0" smtClean="0">
                <a:solidFill>
                  <a:schemeClr val="accent1">
                    <a:lumMod val="50000"/>
                  </a:schemeClr>
                </a:solidFill>
                <a:latin typeface="+mj-lt"/>
              </a:rPr>
              <a:t>Quá </a:t>
            </a:r>
            <a:r>
              <a:rPr lang="vi-VN" sz="2400" dirty="0">
                <a:solidFill>
                  <a:schemeClr val="accent1">
                    <a:lumMod val="50000"/>
                  </a:schemeClr>
                </a:solidFill>
                <a:latin typeface="+mj-lt"/>
              </a:rPr>
              <a:t>trình vận chuyển con giống phải đảm bảo không ảnh hưởng đến sức sống về chất lượng con giống. </a:t>
            </a:r>
            <a:endParaRPr lang="en-US" sz="2400" dirty="0" smtClean="0">
              <a:solidFill>
                <a:schemeClr val="accent1">
                  <a:lumMod val="50000"/>
                </a:schemeClr>
              </a:solidFill>
              <a:latin typeface="+mj-lt"/>
            </a:endParaRPr>
          </a:p>
          <a:p>
            <a:pPr marL="342900" indent="-342900">
              <a:buFontTx/>
              <a:buChar char="-"/>
            </a:pPr>
            <a:r>
              <a:rPr lang="en-US" sz="2400" dirty="0" smtClean="0">
                <a:solidFill>
                  <a:schemeClr val="accent1">
                    <a:lumMod val="50000"/>
                  </a:schemeClr>
                </a:solidFill>
                <a:latin typeface="+mj-lt"/>
              </a:rPr>
              <a:t>--</a:t>
            </a:r>
            <a:r>
              <a:rPr lang="vi-VN" sz="2400" dirty="0" smtClean="0">
                <a:solidFill>
                  <a:schemeClr val="accent1">
                    <a:lumMod val="50000"/>
                  </a:schemeClr>
                </a:solidFill>
                <a:latin typeface="+mj-lt"/>
              </a:rPr>
              <a:t>Khi </a:t>
            </a:r>
            <a:r>
              <a:rPr lang="vi-VN" sz="2400" dirty="0">
                <a:solidFill>
                  <a:schemeClr val="accent1">
                    <a:lumMod val="50000"/>
                  </a:schemeClr>
                </a:solidFill>
                <a:latin typeface="+mj-lt"/>
              </a:rPr>
              <a:t>thả giống lưu ý cân bằng giữa môi trường ao (bể) nuôi và môi trường nước vận chuyển, tránh gây sốc cho con giống</a:t>
            </a:r>
            <a:r>
              <a:rPr lang="vi-VN" sz="2400" dirty="0" smtClean="0">
                <a:solidFill>
                  <a:schemeClr val="accent1">
                    <a:lumMod val="50000"/>
                  </a:schemeClr>
                </a:solidFill>
                <a:latin typeface="+mj-lt"/>
              </a:rPr>
              <a:t>.</a:t>
            </a:r>
            <a:endParaRPr lang="en-US" sz="2400" dirty="0" smtClean="0">
              <a:solidFill>
                <a:schemeClr val="accent1">
                  <a:lumMod val="50000"/>
                </a:schemeClr>
              </a:solidFill>
              <a:latin typeface="+mj-lt"/>
            </a:endParaRPr>
          </a:p>
          <a:p>
            <a:pPr marL="342900" indent="-342900">
              <a:buFontTx/>
              <a:buChar char="-"/>
            </a:pPr>
            <a:r>
              <a:rPr lang="vi-VN" sz="2400" dirty="0" smtClean="0">
                <a:solidFill>
                  <a:schemeClr val="accent1">
                    <a:lumMod val="50000"/>
                  </a:schemeClr>
                </a:solidFill>
                <a:latin typeface="+mj-lt"/>
              </a:rPr>
              <a:t> </a:t>
            </a:r>
            <a:r>
              <a:rPr lang="vi-VN" sz="2400" dirty="0">
                <a:solidFill>
                  <a:schemeClr val="accent1">
                    <a:lumMod val="50000"/>
                  </a:schemeClr>
                </a:solidFill>
                <a:latin typeface="+mj-lt"/>
              </a:rPr>
              <a:t>Mật độ và mùa vụ thả phải tuân theo quy trình nuôi.</a:t>
            </a:r>
          </a:p>
        </p:txBody>
      </p:sp>
      <p:sp>
        <p:nvSpPr>
          <p:cNvPr id="2" name="Rectangle 1"/>
          <p:cNvSpPr>
            <a:spLocks noChangeArrowheads="1"/>
          </p:cNvSpPr>
          <p:nvPr/>
        </p:nvSpPr>
        <p:spPr bwMode="auto">
          <a:xfrm>
            <a:off x="0" y="1913020"/>
            <a:ext cx="8384146"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a:defRPr>
                <a:solidFill>
                  <a:schemeClr val="tx1"/>
                </a:solidFill>
                <a:latin typeface="Arial" panose="020B0604020202020204" pitchFamily="34" charset="0"/>
              </a:defRPr>
            </a:lvl6pPr>
            <a:lvl7pPr>
              <a:defRPr>
                <a:solidFill>
                  <a:schemeClr val="tx1"/>
                </a:solidFill>
                <a:latin typeface="Arial" panose="020B0604020202020204" pitchFamily="34" charset="0"/>
              </a:defRPr>
            </a:lvl7pPr>
            <a:lvl8pPr>
              <a:defRPr>
                <a:solidFill>
                  <a:schemeClr val="tx1"/>
                </a:solidFill>
                <a:latin typeface="Arial" panose="020B0604020202020204" pitchFamily="34" charset="0"/>
              </a:defRPr>
            </a:lvl8pPr>
            <a:lvl9pP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333333"/>
                </a:solidFill>
                <a:effectLst/>
                <a:latin typeface="Roboto"/>
              </a:rPr>
              <a:t/>
            </a:r>
            <a:br>
              <a:rPr kumimoji="0" lang="en-US" sz="1300" b="0" i="0" u="none" strike="noStrike" cap="none" normalizeH="0" baseline="0" dirty="0" smtClean="0">
                <a:ln>
                  <a:noFill/>
                </a:ln>
                <a:solidFill>
                  <a:srgbClr val="333333"/>
                </a:solidFill>
                <a:effectLst/>
                <a:latin typeface="Roboto"/>
              </a:rPr>
            </a:b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4476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Text Box 3"/>
          <p:cNvSpPr txBox="1">
            <a:spLocks noChangeArrowheads="1"/>
          </p:cNvSpPr>
          <p:nvPr/>
        </p:nvSpPr>
        <p:spPr bwMode="auto">
          <a:xfrm>
            <a:off x="1066800" y="914400"/>
            <a:ext cx="6575425" cy="1600438"/>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5400000" scaled="1"/>
                </a:gra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None/>
            </a:pPr>
            <a:r>
              <a:rPr lang="en-US" altLang="en-US" sz="2800" b="1" dirty="0" err="1" smtClean="0">
                <a:solidFill>
                  <a:srgbClr val="FF0000"/>
                </a:solidFill>
                <a:effectLst>
                  <a:outerShdw blurRad="38100" dist="38100" dir="2700000">
                    <a:srgbClr val="000000"/>
                  </a:outerShdw>
                </a:effectLst>
                <a:latin typeface="Times New Roman" panose="02020603050405020304" pitchFamily="18" charset="0"/>
              </a:rPr>
              <a:t>Tiết</a:t>
            </a:r>
            <a:r>
              <a:rPr lang="en-US" altLang="en-US" sz="2800" b="1" dirty="0" smtClean="0">
                <a:solidFill>
                  <a:srgbClr val="FF0000"/>
                </a:solidFill>
                <a:effectLst>
                  <a:outerShdw blurRad="38100" dist="38100" dir="2700000">
                    <a:srgbClr val="000000"/>
                  </a:outerShdw>
                </a:effectLst>
                <a:latin typeface="Times New Roman" panose="02020603050405020304" pitchFamily="18" charset="0"/>
              </a:rPr>
              <a:t> 2 </a:t>
            </a:r>
            <a:r>
              <a:rPr lang="en-US" altLang="en-US" sz="2800" b="1" dirty="0" err="1" smtClean="0">
                <a:solidFill>
                  <a:srgbClr val="FF0000"/>
                </a:solidFill>
                <a:effectLst>
                  <a:outerShdw blurRad="38100" dist="38100" dir="2700000">
                    <a:srgbClr val="000000"/>
                  </a:outerShdw>
                </a:effectLst>
                <a:latin typeface="Times New Roman" panose="02020603050405020304" pitchFamily="18" charset="0"/>
              </a:rPr>
              <a:t>Bài</a:t>
            </a:r>
            <a:r>
              <a:rPr lang="en-US" altLang="en-US" sz="2800" b="1" dirty="0" smtClean="0">
                <a:solidFill>
                  <a:srgbClr val="FF0000"/>
                </a:solidFill>
                <a:effectLst>
                  <a:outerShdw blurRad="38100" dist="38100" dir="2700000">
                    <a:srgbClr val="000000"/>
                  </a:outerShdw>
                </a:effectLst>
                <a:latin typeface="Times New Roman" panose="02020603050405020304" pitchFamily="18" charset="0"/>
              </a:rPr>
              <a:t> 19:</a:t>
            </a:r>
          </a:p>
          <a:p>
            <a:pPr algn="ctr">
              <a:spcBef>
                <a:spcPct val="50000"/>
              </a:spcBef>
              <a:buNone/>
            </a:pPr>
            <a:r>
              <a:rPr lang="en-US" altLang="en-US" sz="2800" b="1" dirty="0" smtClean="0">
                <a:solidFill>
                  <a:srgbClr val="FF0000"/>
                </a:solidFill>
                <a:effectLst>
                  <a:outerShdw blurRad="38100" dist="38100" dir="2700000">
                    <a:srgbClr val="000000"/>
                  </a:outerShdw>
                </a:effectLst>
                <a:latin typeface="Times New Roman" panose="02020603050405020304" pitchFamily="18" charset="0"/>
              </a:rPr>
              <a:t>QUY TRÌNH NUÔI  THỦY SẢN THEO TIÊU CHUẨN VIETGAP</a:t>
            </a:r>
            <a:endParaRPr lang="en-US" altLang="en-US" sz="4000" b="1" dirty="0">
              <a:solidFill>
                <a:srgbClr val="FF0000"/>
              </a:solidFill>
              <a:effectLst>
                <a:outerShdw blurRad="38100" dist="38100" dir="2700000">
                  <a:srgbClr val="000000"/>
                </a:outerShdw>
              </a:effectLst>
              <a:latin typeface=".VnTimeH" panose="020B7200000000000000" pitchFamily="34" charset="0"/>
            </a:endParaRPr>
          </a:p>
        </p:txBody>
      </p:sp>
    </p:spTree>
    <p:extLst>
      <p:ext uri="{BB962C8B-B14F-4D97-AF65-F5344CB8AC3E}">
        <p14:creationId xmlns:p14="http://schemas.microsoft.com/office/powerpoint/2010/main" val="4096582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0835"/>
                                        </p:tgtEl>
                                        <p:attrNameLst>
                                          <p:attrName>style.visibility</p:attrName>
                                        </p:attrNameLst>
                                      </p:cBhvr>
                                      <p:to>
                                        <p:strVal val="visible"/>
                                      </p:to>
                                    </p:set>
                                    <p:animEffect transition="in" filter="barn(inVertical)">
                                      <p:cBhvr>
                                        <p:cTn id="7" dur="500"/>
                                        <p:tgtEl>
                                          <p:spTgt spid="120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6" name="Rectangle 5"/>
          <p:cNvSpPr/>
          <p:nvPr/>
        </p:nvSpPr>
        <p:spPr bwMode="auto">
          <a:xfrm>
            <a:off x="533400" y="2590800"/>
            <a:ext cx="3238500" cy="14478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7" name="Rectangle 6"/>
          <p:cNvSpPr/>
          <p:nvPr/>
        </p:nvSpPr>
        <p:spPr bwMode="auto">
          <a:xfrm>
            <a:off x="133350" y="991916"/>
            <a:ext cx="403860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2.3 </a:t>
            </a:r>
            <a:r>
              <a:rPr lang="en-US" sz="2800" b="1" dirty="0" err="1" smtClean="0">
                <a:solidFill>
                  <a:srgbClr val="FF0000"/>
                </a:solidFill>
                <a:latin typeface="Times New Roman" panose="02020603050405020304" pitchFamily="18" charset="0"/>
                <a:cs typeface="Times New Roman" panose="02020603050405020304" pitchFamily="18" charset="0"/>
              </a:rPr>
              <a:t>Quản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chăm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sóc</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0" y="1548406"/>
            <a:ext cx="8839200" cy="5262979"/>
          </a:xfrm>
          <a:prstGeom prst="rect">
            <a:avLst/>
          </a:prstGeom>
        </p:spPr>
        <p:txBody>
          <a:bodyPr wrap="square">
            <a:spAutoFit/>
          </a:bodyPr>
          <a:lstStyle/>
          <a:p>
            <a:pPr eaLnBrk="1" hangingPunct="1">
              <a:spcBef>
                <a:spcPct val="50000"/>
              </a:spcBef>
            </a:pPr>
            <a:r>
              <a:rPr lang="en-US" dirty="0">
                <a:solidFill>
                  <a:srgbClr val="C00000"/>
                </a:solidFill>
                <a:latin typeface="Times New Roman" panose="02020603050405020304" pitchFamily="18" charset="0"/>
                <a:cs typeface="Times New Roman" panose="02020603050405020304" pitchFamily="18" charset="0"/>
              </a:rPr>
              <a:t>GV chia </a:t>
            </a:r>
            <a:r>
              <a:rPr lang="en-US" dirty="0" err="1">
                <a:solidFill>
                  <a:srgbClr val="C00000"/>
                </a:solidFill>
                <a:latin typeface="Times New Roman" panose="02020603050405020304" pitchFamily="18" charset="0"/>
                <a:cs typeface="Times New Roman" panose="02020603050405020304" pitchFamily="18" charset="0"/>
              </a:rPr>
              <a:t>lớp</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thành</a:t>
            </a:r>
            <a:r>
              <a:rPr lang="en-US" dirty="0">
                <a:solidFill>
                  <a:srgbClr val="C00000"/>
                </a:solidFill>
                <a:latin typeface="Times New Roman" panose="02020603050405020304" pitchFamily="18" charset="0"/>
                <a:cs typeface="Times New Roman" panose="02020603050405020304" pitchFamily="18" charset="0"/>
              </a:rPr>
              <a:t> 4 </a:t>
            </a:r>
            <a:r>
              <a:rPr lang="en-US" dirty="0" err="1">
                <a:solidFill>
                  <a:srgbClr val="C00000"/>
                </a:solidFill>
                <a:latin typeface="Times New Roman" panose="02020603050405020304" pitchFamily="18" charset="0"/>
                <a:cs typeface="Times New Roman" panose="02020603050405020304" pitchFamily="18" charset="0"/>
              </a:rPr>
              <a:t>nhóm</a:t>
            </a:r>
            <a:r>
              <a:rPr lang="en-US" dirty="0">
                <a:solidFill>
                  <a:srgbClr val="C00000"/>
                </a:solidFill>
                <a:latin typeface="Times New Roman" panose="02020603050405020304" pitchFamily="18" charset="0"/>
                <a:cs typeface="Times New Roman" panose="02020603050405020304" pitchFamily="18" charset="0"/>
              </a:rPr>
              <a:t>:</a:t>
            </a:r>
          </a:p>
          <a:p>
            <a:pPr eaLnBrk="1" hangingPunct="1">
              <a:spcBef>
                <a:spcPct val="50000"/>
              </a:spcBef>
            </a:pP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Giao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nhiệm</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vụ</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các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nhóm</a:t>
            </a:r>
            <a:r>
              <a:rPr lang="en-US" dirty="0">
                <a:solidFill>
                  <a:srgbClr val="C00000"/>
                </a:solidFill>
                <a:latin typeface="Times New Roman" panose="02020603050405020304" pitchFamily="18" charset="0"/>
                <a:cs typeface="Times New Roman" panose="02020603050405020304" pitchFamily="18" charset="0"/>
              </a:rPr>
              <a:t> </a:t>
            </a:r>
            <a:r>
              <a:rPr lang="en-US" dirty="0" smtClean="0">
                <a:solidFill>
                  <a:srgbClr val="C00000"/>
                </a:solidFill>
                <a:latin typeface="Times New Roman" panose="02020603050405020304" pitchFamily="18" charset="0"/>
                <a:cs typeface="Times New Roman" panose="02020603050405020304" pitchFamily="18" charset="0"/>
              </a:rPr>
              <a:t>ở </a:t>
            </a:r>
            <a:r>
              <a:rPr lang="en-US" dirty="0" err="1" smtClean="0">
                <a:solidFill>
                  <a:srgbClr val="C00000"/>
                </a:solidFill>
                <a:latin typeface="Times New Roman" panose="02020603050405020304" pitchFamily="18" charset="0"/>
                <a:cs typeface="Times New Roman" panose="02020603050405020304" pitchFamily="18" charset="0"/>
              </a:rPr>
              <a:t>tiết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trước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nghiên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cứu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mục</a:t>
            </a:r>
            <a:r>
              <a:rPr lang="en-US" dirty="0">
                <a:solidFill>
                  <a:srgbClr val="C00000"/>
                </a:solidFill>
                <a:latin typeface="Times New Roman" panose="02020603050405020304" pitchFamily="18" charset="0"/>
                <a:cs typeface="Times New Roman" panose="02020603050405020304" pitchFamily="18" charset="0"/>
              </a:rPr>
              <a:t> </a:t>
            </a:r>
            <a:r>
              <a:rPr lang="en-US" dirty="0" smtClean="0">
                <a:solidFill>
                  <a:srgbClr val="C00000"/>
                </a:solidFill>
                <a:latin typeface="Times New Roman" panose="02020603050405020304" pitchFamily="18" charset="0"/>
                <a:cs typeface="Times New Roman" panose="02020603050405020304" pitchFamily="18" charset="0"/>
              </a:rPr>
              <a:t>2.1 SGK </a:t>
            </a:r>
            <a:r>
              <a:rPr lang="en-US" dirty="0" err="1">
                <a:solidFill>
                  <a:srgbClr val="C00000"/>
                </a:solidFill>
                <a:latin typeface="Times New Roman" panose="02020603050405020304" pitchFamily="18" charset="0"/>
                <a:cs typeface="Times New Roman" panose="02020603050405020304" pitchFamily="18" charset="0"/>
              </a:rPr>
              <a:t>và</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thảo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luận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nhóm</a:t>
            </a:r>
            <a:r>
              <a:rPr lang="en-US" dirty="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trình</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bày</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bằng</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Powerpoint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cử</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đại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diện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thuyết</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trình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sản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phẩm</a:t>
            </a:r>
            <a:r>
              <a:rPr lang="en-US" dirty="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nhóm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các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nhóm</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khác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bổ</a:t>
            </a:r>
            <a:r>
              <a:rPr lang="en-US" dirty="0">
                <a:solidFill>
                  <a:srgbClr val="C00000"/>
                </a:solidFill>
                <a:latin typeface="Times New Roman" panose="02020603050405020304" pitchFamily="18" charset="0"/>
                <a:cs typeface="Times New Roman" panose="02020603050405020304" pitchFamily="18" charset="0"/>
              </a:rPr>
              <a:t> sung</a:t>
            </a:r>
          </a:p>
          <a:p>
            <a:pPr eaLnBrk="1" hangingPunct="1">
              <a:spcBef>
                <a:spcPct val="50000"/>
              </a:spcBef>
            </a:pPr>
            <a:r>
              <a:rPr lang="en-US" dirty="0" err="1">
                <a:solidFill>
                  <a:srgbClr val="C00000"/>
                </a:solidFill>
                <a:latin typeface="Times New Roman" panose="02020603050405020304" pitchFamily="18" charset="0"/>
                <a:cs typeface="Times New Roman" panose="02020603050405020304" pitchFamily="18" charset="0"/>
              </a:rPr>
              <a:t>Lưu</a:t>
            </a:r>
            <a:r>
              <a:rPr lang="en-US" dirty="0">
                <a:solidFill>
                  <a:srgbClr val="C00000"/>
                </a:solidFill>
                <a:latin typeface="Times New Roman" panose="02020603050405020304" pitchFamily="18" charset="0"/>
                <a:cs typeface="Times New Roman" panose="02020603050405020304" pitchFamily="18" charset="0"/>
              </a:rPr>
              <a:t> ý </a:t>
            </a: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thời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gian</a:t>
            </a:r>
            <a:r>
              <a:rPr lang="en-US" dirty="0">
                <a:solidFill>
                  <a:srgbClr val="C00000"/>
                </a:solidFill>
                <a:latin typeface="Times New Roman" panose="02020603050405020304" pitchFamily="18" charset="0"/>
                <a:cs typeface="Times New Roman" panose="02020603050405020304" pitchFamily="18" charset="0"/>
              </a:rPr>
              <a:t> </a:t>
            </a:r>
            <a:r>
              <a:rPr lang="en-US" dirty="0" smtClean="0">
                <a:solidFill>
                  <a:srgbClr val="C00000"/>
                </a:solidFill>
                <a:latin typeface="Times New Roman" panose="02020603050405020304" pitchFamily="18" charset="0"/>
                <a:cs typeface="Times New Roman" panose="02020603050405020304" pitchFamily="18" charset="0"/>
              </a:rPr>
              <a:t>2 </a:t>
            </a:r>
            <a:r>
              <a:rPr lang="en-US" dirty="0" err="1">
                <a:solidFill>
                  <a:srgbClr val="C00000"/>
                </a:solidFill>
                <a:latin typeface="Times New Roman" panose="02020603050405020304" pitchFamily="18" charset="0"/>
                <a:cs typeface="Times New Roman" panose="02020603050405020304" pitchFamily="18" charset="0"/>
              </a:rPr>
              <a:t>phút</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thảo</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luận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và</a:t>
            </a:r>
            <a:r>
              <a:rPr lang="en-US" dirty="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Trình</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bày</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sản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phẩm</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Powerpoin</a:t>
            </a:r>
            <a:endParaRPr lang="en-US" dirty="0">
              <a:solidFill>
                <a:srgbClr val="C00000"/>
              </a:solidFill>
              <a:latin typeface="Times New Roman" panose="02020603050405020304" pitchFamily="18" charset="0"/>
              <a:cs typeface="Times New Roman" panose="02020603050405020304" pitchFamily="18" charset="0"/>
            </a:endParaRPr>
          </a:p>
          <a:p>
            <a:pPr eaLnBrk="1" hangingPunct="1">
              <a:spcBef>
                <a:spcPct val="50000"/>
              </a:spcBef>
            </a:pPr>
            <a:r>
              <a:rPr lang="en-US" dirty="0" err="1">
                <a:solidFill>
                  <a:srgbClr val="C00000"/>
                </a:solidFill>
                <a:latin typeface="Times New Roman" panose="02020603050405020304" pitchFamily="18" charset="0"/>
                <a:cs typeface="Times New Roman" panose="02020603050405020304" pitchFamily="18" charset="0"/>
              </a:rPr>
              <a:t>Yêu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cầu</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trình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bày</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đẹp</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chính</a:t>
            </a:r>
            <a:r>
              <a:rPr lang="en-US" dirty="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xác</a:t>
            </a:r>
            <a:r>
              <a:rPr lang="en-US" dirty="0" smtClean="0">
                <a:solidFill>
                  <a:srgbClr val="C00000"/>
                </a:solidFill>
                <a:latin typeface="Times New Roman" panose="02020603050405020304" pitchFamily="18" charset="0"/>
                <a:cs typeface="Times New Roman" panose="02020603050405020304" pitchFamily="18" charset="0"/>
              </a:rPr>
              <a:t> </a:t>
            </a:r>
            <a:r>
              <a:rPr lang="en-US" dirty="0">
                <a:solidFill>
                  <a:srgbClr val="C00000"/>
                </a:solidFill>
                <a:latin typeface="Times New Roman" panose="02020603050405020304" pitchFamily="18" charset="0"/>
                <a:cs typeface="Times New Roman" panose="02020603050405020304" pitchFamily="18" charset="0"/>
              </a:rPr>
              <a:t>5 đ, </a:t>
            </a:r>
            <a:r>
              <a:rPr lang="en-US" dirty="0" err="1">
                <a:solidFill>
                  <a:srgbClr val="C00000"/>
                </a:solidFill>
                <a:latin typeface="Times New Roman" panose="02020603050405020304" pitchFamily="18" charset="0"/>
                <a:cs typeface="Times New Roman" panose="02020603050405020304" pitchFamily="18" charset="0"/>
              </a:rPr>
              <a:t>thuyết</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trình</a:t>
            </a:r>
            <a:r>
              <a:rPr lang="en-US" dirty="0">
                <a:solidFill>
                  <a:srgbClr val="C00000"/>
                </a:solidFill>
                <a:latin typeface="Times New Roman" panose="02020603050405020304" pitchFamily="18" charset="0"/>
                <a:cs typeface="Times New Roman" panose="02020603050405020304" pitchFamily="18" charset="0"/>
              </a:rPr>
              <a:t> 5 </a:t>
            </a:r>
            <a:r>
              <a:rPr lang="en-US" dirty="0" err="1">
                <a:solidFill>
                  <a:srgbClr val="C00000"/>
                </a:solidFill>
                <a:latin typeface="Times New Roman" panose="02020603050405020304" pitchFamily="18" charset="0"/>
                <a:cs typeface="Times New Roman" panose="02020603050405020304" pitchFamily="18" charset="0"/>
              </a:rPr>
              <a:t>điểm</a:t>
            </a:r>
            <a:endParaRPr 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800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0"/>
            <a:ext cx="8686800" cy="4832092"/>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Nhiệm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vụ</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các</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endParaRPr lang="en-US" sz="2800" u="sng" dirty="0" smtClean="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pPr>
            <a:r>
              <a:rPr lang="en-US" sz="2800" dirty="0" err="1" smtClean="0">
                <a:solidFill>
                  <a:srgbClr val="C00000"/>
                </a:solidFill>
                <a:latin typeface="Times New Roman" panose="02020603050405020304" pitchFamily="18" charset="0"/>
                <a:cs typeface="Times New Roman" panose="02020603050405020304" pitchFamily="18" charset="0"/>
              </a:rPr>
              <a:t>Nhóm</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1: </a:t>
            </a:r>
            <a:r>
              <a:rPr lang="en-US" sz="2800" dirty="0" err="1" smtClean="0">
                <a:solidFill>
                  <a:srgbClr val="C00000"/>
                </a:solidFill>
                <a:latin typeface="Times New Roman" panose="02020603050405020304" pitchFamily="18" charset="0"/>
                <a:cs typeface="Times New Roman" panose="02020603050405020304" pitchFamily="18" charset="0"/>
              </a:rPr>
              <a:t>Việc</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sử</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dụng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thức</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ăn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cần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đảm</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bảo</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những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yêu</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cầu</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gì</a:t>
            </a:r>
            <a:r>
              <a:rPr lang="en-US" sz="2800" dirty="0" smtClean="0">
                <a:solidFill>
                  <a:srgbClr val="C00000"/>
                </a:solidFill>
                <a:latin typeface="Times New Roman" panose="02020603050405020304" pitchFamily="18" charset="0"/>
                <a:cs typeface="Times New Roman" panose="02020603050405020304" pitchFamily="18" charset="0"/>
              </a:rPr>
              <a:t>?</a:t>
            </a:r>
            <a:endPar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eaLnBrk="1" hangingPunct="1">
              <a:spcBef>
                <a:spcPct val="50000"/>
              </a:spcBef>
            </a:pPr>
            <a:r>
              <a:rPr lang="en-US" sz="2800"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2</a:t>
            </a:r>
            <a:r>
              <a:rPr lang="en-US" sz="2800" dirty="0">
                <a:solidFill>
                  <a:srgbClr val="C00000"/>
                </a:solidFill>
                <a:latin typeface="Times New Roman" panose="02020603050405020304" pitchFamily="18" charset="0"/>
                <a:cs typeface="Times New Roman" panose="02020603050405020304" pitchFamily="18" charset="0"/>
              </a:rPr>
              <a:t>: </a:t>
            </a:r>
            <a:r>
              <a:rPr lang="vi-VN" sz="2800" dirty="0">
                <a:solidFill>
                  <a:srgbClr val="C00000"/>
                </a:solidFill>
                <a:latin typeface="Times New Roman" panose="02020603050405020304" pitchFamily="18" charset="0"/>
                <a:cs typeface="Times New Roman" panose="02020603050405020304" pitchFamily="18" charset="0"/>
              </a:rPr>
              <a:t>Môi trường nuôi thuỷ sản được kiểm soát như thế nào trong tiêu chuẩn VietGAP</a:t>
            </a:r>
            <a:r>
              <a:rPr lang="vi-VN" sz="2800" dirty="0" smtClean="0">
                <a:solidFill>
                  <a:srgbClr val="C00000"/>
                </a:solidFill>
                <a:latin typeface="Times New Roman" panose="02020603050405020304" pitchFamily="18" charset="0"/>
                <a:cs typeface="Times New Roman" panose="02020603050405020304" pitchFamily="18" charset="0"/>
              </a:rPr>
              <a:t>?</a:t>
            </a:r>
            <a:endParaRPr lang="en-US" sz="2800" dirty="0" smtClean="0">
              <a:solidFill>
                <a:srgbClr val="C00000"/>
              </a:solidFill>
              <a:latin typeface="Times New Roman" panose="02020603050405020304" pitchFamily="18" charset="0"/>
              <a:cs typeface="Times New Roman" panose="02020603050405020304" pitchFamily="18" charset="0"/>
            </a:endParaRPr>
          </a:p>
          <a:p>
            <a:pPr eaLnBrk="1" hangingPunct="1">
              <a:spcBef>
                <a:spcPct val="50000"/>
              </a:spcBef>
            </a:pP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dirty="0">
                <a:solidFill>
                  <a:srgbClr val="C00000"/>
                </a:solidFill>
                <a:latin typeface="Times New Roman" panose="02020603050405020304" pitchFamily="18" charset="0"/>
                <a:cs typeface="Times New Roman" panose="02020603050405020304" pitchFamily="18" charset="0"/>
              </a:rPr>
              <a:t>Việc quản lí dịch bệnh trong quy trình nuôi thuỷ sản theo tiêu chuẩn VietGAP được thực hiện như thế nào</a:t>
            </a:r>
            <a:r>
              <a:rPr lang="vi-VN" sz="2800" dirty="0" smtClean="0">
                <a:solidFill>
                  <a:srgbClr val="C00000"/>
                </a:solidFill>
                <a:latin typeface="Times New Roman" panose="02020603050405020304" pitchFamily="18" charset="0"/>
                <a:cs typeface="Times New Roman" panose="02020603050405020304" pitchFamily="18" charset="0"/>
              </a:rPr>
              <a:t>?</a:t>
            </a:r>
            <a:endParaRPr lang="en-US" sz="2800" dirty="0" smtClean="0">
              <a:solidFill>
                <a:srgbClr val="C00000"/>
              </a:solidFill>
              <a:latin typeface="Times New Roman" panose="02020603050405020304" pitchFamily="18" charset="0"/>
              <a:cs typeface="Times New Roman" panose="02020603050405020304" pitchFamily="18" charset="0"/>
            </a:endParaRPr>
          </a:p>
          <a:p>
            <a:pPr eaLnBrk="1" hangingPunct="1">
              <a:spcBef>
                <a:spcPct val="50000"/>
              </a:spcBef>
            </a:pPr>
            <a:r>
              <a:rPr lang="en-US" sz="2800" dirty="0" err="1" smtClean="0">
                <a:solidFill>
                  <a:srgbClr val="C00000"/>
                </a:solidFill>
                <a:latin typeface="Times New Roman" panose="02020603050405020304" pitchFamily="18" charset="0"/>
                <a:cs typeface="Times New Roman" panose="02020603050405020304" pitchFamily="18" charset="0"/>
              </a:rPr>
              <a:t>Nhóm</a:t>
            </a:r>
            <a:r>
              <a:rPr lang="en-US" sz="2800" dirty="0" smtClean="0">
                <a:solidFill>
                  <a:srgbClr val="C00000"/>
                </a:solidFill>
                <a:latin typeface="Times New Roman" panose="02020603050405020304" pitchFamily="18" charset="0"/>
                <a:cs typeface="Times New Roman" panose="02020603050405020304" pitchFamily="18" charset="0"/>
              </a:rPr>
              <a:t> 4: </a:t>
            </a:r>
            <a:r>
              <a:rPr lang="en-US" sz="2800" dirty="0" err="1">
                <a:solidFill>
                  <a:srgbClr val="C00000"/>
                </a:solidFill>
                <a:latin typeface="Times New Roman" panose="02020603050405020304" pitchFamily="18" charset="0"/>
                <a:cs typeface="Times New Roman" panose="02020603050405020304" pitchFamily="18" charset="0"/>
              </a:rPr>
              <a:t>Tìm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hiểu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chứng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nuôi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thuỷ</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sản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GlobalGAP</a:t>
            </a:r>
            <a:r>
              <a:rPr lang="en-US" sz="2800" dirty="0">
                <a:solidFill>
                  <a:srgbClr val="C00000"/>
                </a:solidFill>
                <a:latin typeface="Times New Roman" panose="02020603050405020304" pitchFamily="18" charset="0"/>
                <a:cs typeface="Times New Roman" panose="02020603050405020304" pitchFamily="18" charset="0"/>
              </a:rPr>
              <a:t>, ASC, MSC.</a:t>
            </a:r>
            <a:endPar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1360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0"/>
          <p:cNvSpPr txBox="1">
            <a:spLocks noChangeArrowheads="1"/>
          </p:cNvSpPr>
          <p:nvPr/>
        </p:nvSpPr>
        <p:spPr bwMode="auto">
          <a:xfrm>
            <a:off x="609600" y="457200"/>
            <a:ext cx="7839075"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cs typeface="Times New Roman" panose="02020603050405020304" pitchFamily="18" charset="0"/>
              </a:rPr>
              <a:t> Nam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quốc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smtClean="0">
                <a:solidFill>
                  <a:srgbClr val="002060"/>
                </a:solidFill>
                <a:latin typeface="Times New Roman" panose="02020603050405020304" pitchFamily="18" charset="0"/>
                <a:cs typeface="Times New Roman" panose="02020603050405020304" pitchFamily="18" charset="0"/>
              </a:rPr>
              <a:t>1 </a:t>
            </a:r>
            <a:r>
              <a:rPr lang="en-US" sz="2400" dirty="0" err="1">
                <a:solidFill>
                  <a:srgbClr val="002060"/>
                </a:solidFill>
                <a:latin typeface="Times New Roman" panose="02020603050405020304" pitchFamily="18" charset="0"/>
                <a:cs typeface="Times New Roman" panose="02020603050405020304" pitchFamily="18" charset="0"/>
              </a:rPr>
              <a:t>Tiêu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GlobalGAP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trồng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smtClean="0">
                <a:solidFill>
                  <a:srgbClr val="002060"/>
                </a:solidFill>
                <a:latin typeface="Times New Roman" panose="02020603050405020304" pitchFamily="18" charset="0"/>
                <a:cs typeface="Times New Roman" panose="02020603050405020304" pitchFamily="18" charset="0"/>
              </a:rPr>
              <a:t>2 </a:t>
            </a:r>
            <a:r>
              <a:rPr lang="en-US" sz="2400" dirty="0" err="1">
                <a:solidFill>
                  <a:srgbClr val="002060"/>
                </a:solidFill>
                <a:latin typeface="Times New Roman" panose="02020603050405020304" pitchFamily="18" charset="0"/>
                <a:cs typeface="Times New Roman" panose="02020603050405020304" pitchFamily="18" charset="0"/>
              </a:rPr>
              <a:t>Tiêu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chuẩn</a:t>
            </a:r>
            <a:r>
              <a:rPr lang="en-US" sz="2400" dirty="0">
                <a:solidFill>
                  <a:srgbClr val="002060"/>
                </a:solidFill>
                <a:latin typeface="Times New Roman" panose="02020603050405020304" pitchFamily="18" charset="0"/>
                <a:cs typeface="Times New Roman" panose="02020603050405020304" pitchFamily="18" charset="0"/>
              </a:rPr>
              <a:t> ASC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trồng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tôm</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smtClean="0">
                <a:solidFill>
                  <a:srgbClr val="002060"/>
                </a:solidFill>
                <a:latin typeface="Times New Roman" panose="02020603050405020304" pitchFamily="18" charset="0"/>
                <a:cs typeface="Times New Roman" panose="02020603050405020304" pitchFamily="18" charset="0"/>
              </a:rPr>
              <a:t>3 </a:t>
            </a:r>
            <a:r>
              <a:rPr lang="en-US" sz="2400" dirty="0" err="1">
                <a:solidFill>
                  <a:srgbClr val="002060"/>
                </a:solidFill>
                <a:latin typeface="Times New Roman" panose="02020603050405020304" pitchFamily="18" charset="0"/>
                <a:cs typeface="Times New Roman" panose="02020603050405020304" pitchFamily="18" charset="0"/>
              </a:rPr>
              <a:t>Tiêu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smtClean="0">
                <a:solidFill>
                  <a:srgbClr val="002060"/>
                </a:solidFill>
                <a:latin typeface="Times New Roman" panose="02020603050405020304" pitchFamily="18" charset="0"/>
                <a:cs typeface="Times New Roman" panose="02020603050405020304" pitchFamily="18" charset="0"/>
              </a:rPr>
              <a:t>MSC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trồng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hồi</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smtClean="0">
                <a:solidFill>
                  <a:srgbClr val="002060"/>
                </a:solidFill>
                <a:latin typeface="Times New Roman" panose="02020603050405020304" pitchFamily="18" charset="0"/>
                <a:cs typeface="Times New Roman" panose="02020603050405020304" pitchFamily="18" charset="0"/>
              </a:rPr>
              <a:t>4 </a:t>
            </a:r>
            <a:r>
              <a:rPr lang="en-US" sz="2400" dirty="0">
                <a:solidFill>
                  <a:srgbClr val="002060"/>
                </a:solidFill>
                <a:latin typeface="Times New Roman" panose="02020603050405020304" pitchFamily="18" charset="0"/>
                <a:cs typeface="Times New Roman" panose="02020603050405020304" pitchFamily="18" charset="0"/>
              </a:rPr>
              <a:t>TCVN 4378:2001: </a:t>
            </a:r>
            <a:r>
              <a:rPr lang="en-US" sz="2400" dirty="0" err="1">
                <a:solidFill>
                  <a:srgbClr val="002060"/>
                </a:solidFill>
                <a:latin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Điều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đảm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bảo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lượng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sinh</a:t>
            </a:r>
            <a:r>
              <a:rPr lang="en-US" sz="2400" dirty="0">
                <a:solidFill>
                  <a:srgbClr val="002060"/>
                </a:solidFill>
                <a:latin typeface="Times New Roman" panose="02020603050405020304" pitchFamily="18" charset="0"/>
                <a:cs typeface="Times New Roman" panose="02020603050405020304" pitchFamily="18" charset="0"/>
              </a:rPr>
              <a:t> an </a:t>
            </a:r>
            <a:r>
              <a:rPr lang="en-US" sz="2400" dirty="0" err="1">
                <a:solidFill>
                  <a:srgbClr val="002060"/>
                </a:solidFill>
                <a:latin typeface="Times New Roman" panose="02020603050405020304" pitchFamily="18" charset="0"/>
                <a:cs typeface="Times New Roman" panose="02020603050405020304" pitchFamily="18" charset="0"/>
              </a:rPr>
              <a:t>toàn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phẩm</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smtClean="0">
                <a:solidFill>
                  <a:srgbClr val="002060"/>
                </a:solidFill>
                <a:latin typeface="Times New Roman" panose="02020603050405020304" pitchFamily="18" charset="0"/>
                <a:cs typeface="Times New Roman" panose="02020603050405020304" pitchFamily="18" charset="0"/>
              </a:rPr>
              <a:t>5 </a:t>
            </a:r>
            <a:r>
              <a:rPr lang="en-US" sz="2400" dirty="0">
                <a:solidFill>
                  <a:srgbClr val="002060"/>
                </a:solidFill>
                <a:latin typeface="Times New Roman" panose="02020603050405020304" pitchFamily="18" charset="0"/>
                <a:cs typeface="Times New Roman" panose="02020603050405020304" pitchFamily="18" charset="0"/>
              </a:rPr>
              <a:t>TCVN 5287:2008: </a:t>
            </a:r>
            <a:r>
              <a:rPr lang="en-US" sz="2400" dirty="0" err="1">
                <a:solidFill>
                  <a:srgbClr val="002060"/>
                </a:solidFill>
                <a:latin typeface="Times New Roman" panose="02020603050405020304" pitchFamily="18" charset="0"/>
                <a:cs typeface="Times New Roman" panose="02020603050405020304" pitchFamily="18" charset="0"/>
              </a:rPr>
              <a:t>Thủy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lạnh</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Phương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vi </a:t>
            </a:r>
            <a:r>
              <a:rPr lang="en-US" sz="2400" dirty="0" err="1">
                <a:solidFill>
                  <a:srgbClr val="002060"/>
                </a:solidFill>
                <a:latin typeface="Times New Roman" panose="02020603050405020304" pitchFamily="18" charset="0"/>
                <a:cs typeface="Times New Roman" panose="02020603050405020304" pitchFamily="18" charset="0"/>
              </a:rPr>
              <a:t>sinh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smtClean="0">
                <a:solidFill>
                  <a:srgbClr val="002060"/>
                </a:solidFill>
                <a:latin typeface="Times New Roman" panose="02020603050405020304" pitchFamily="18" charset="0"/>
                <a:cs typeface="Times New Roman" panose="02020603050405020304" pitchFamily="18" charset="0"/>
              </a:rPr>
              <a:t>6 </a:t>
            </a:r>
            <a:r>
              <a:rPr lang="en-US" sz="2400" dirty="0">
                <a:solidFill>
                  <a:srgbClr val="002060"/>
                </a:solidFill>
                <a:latin typeface="Times New Roman" panose="02020603050405020304" pitchFamily="18" charset="0"/>
                <a:cs typeface="Times New Roman" panose="02020603050405020304" pitchFamily="18" charset="0"/>
              </a:rPr>
              <a:t>TCVN 3701:2009: </a:t>
            </a:r>
            <a:r>
              <a:rPr lang="en-US" sz="2400" dirty="0" err="1">
                <a:solidFill>
                  <a:srgbClr val="002060"/>
                </a:solidFill>
                <a:latin typeface="Times New Roman" panose="02020603050405020304" pitchFamily="18" charset="0"/>
                <a:cs typeface="Times New Roman" panose="02020603050405020304" pitchFamily="18" charset="0"/>
              </a:rPr>
              <a:t>Thủy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phẩm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Xác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hàm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lượng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natri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clorua</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smtClean="0">
                <a:solidFill>
                  <a:srgbClr val="002060"/>
                </a:solidFill>
                <a:latin typeface="Times New Roman" panose="02020603050405020304" pitchFamily="18" charset="0"/>
                <a:cs typeface="Times New Roman" panose="02020603050405020304" pitchFamily="18" charset="0"/>
              </a:rPr>
              <a:t>7- </a:t>
            </a:r>
            <a:r>
              <a:rPr lang="en-US" sz="2400" dirty="0">
                <a:solidFill>
                  <a:srgbClr val="002060"/>
                </a:solidFill>
                <a:latin typeface="Times New Roman" panose="02020603050405020304" pitchFamily="18" charset="0"/>
                <a:cs typeface="Times New Roman" panose="02020603050405020304" pitchFamily="18" charset="0"/>
              </a:rPr>
              <a:t>QCVN 8-2:2011/BYT: </a:t>
            </a:r>
            <a:r>
              <a:rPr lang="en-US" sz="2400" dirty="0" err="1">
                <a:solidFill>
                  <a:srgbClr val="002060"/>
                </a:solidFill>
                <a:latin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kỹ</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quốc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phép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loại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nặng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phẩm</a:t>
            </a:r>
            <a:endParaRPr lang="en-US" sz="2400"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buNone/>
            </a:pPr>
            <a:endParaRPr lang="en-US" altLang="en-US" sz="2400" b="1" dirty="0">
              <a:solidFill>
                <a:srgbClr val="161645"/>
              </a:solidFill>
              <a:latin typeface="Times New Roman" panose="02020603050405020304" pitchFamily="18" charset="0"/>
              <a:cs typeface="Times New Roman" panose="02020603050405020304" pitchFamily="18" charset="0"/>
            </a:endParaRPr>
          </a:p>
          <a:p>
            <a:pPr eaLnBrk="1" hangingPunct="1">
              <a:spcBef>
                <a:spcPct val="50000"/>
              </a:spcBef>
              <a:buNone/>
            </a:pPr>
            <a:endParaRPr lang="en-US" altLang="en-US" sz="28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854711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1000"/>
                                        <p:tgtEl>
                                          <p:spTgt spid="2">
                                            <p:txEl>
                                              <p:pRg st="4" end="4"/>
                                            </p:txEl>
                                          </p:spTgt>
                                        </p:tgtEl>
                                      </p:cBhvr>
                                    </p:animEffect>
                                    <p:anim calcmode="lin" valueType="num">
                                      <p:cBhvr>
                                        <p:cTn id="2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76200"/>
            <a:ext cx="8686800" cy="6705599"/>
          </a:xfrm>
          <a:prstGeom prst="rect">
            <a:avLst/>
          </a:prstGeom>
        </p:spPr>
      </p:pic>
      <p:sp>
        <p:nvSpPr>
          <p:cNvPr id="3" name="Heart 2"/>
          <p:cNvSpPr/>
          <p:nvPr/>
        </p:nvSpPr>
        <p:spPr>
          <a:xfrm>
            <a:off x="2286000" y="914400"/>
            <a:ext cx="5486400" cy="4495800"/>
          </a:xfrm>
          <a:prstGeom prst="hear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solidFill>
                  <a:srgbClr val="002060"/>
                </a:solidFill>
              </a:rPr>
              <a:t>SẢN </a:t>
            </a:r>
            <a:r>
              <a:rPr lang="en-US" b="1" dirty="0">
                <a:solidFill>
                  <a:srgbClr val="002060"/>
                </a:solidFill>
              </a:rPr>
              <a:t>PHẨM CÁC NHÓM</a:t>
            </a:r>
          </a:p>
        </p:txBody>
      </p:sp>
    </p:spTree>
    <p:extLst>
      <p:ext uri="{BB962C8B-B14F-4D97-AF65-F5344CB8AC3E}">
        <p14:creationId xmlns:p14="http://schemas.microsoft.com/office/powerpoint/2010/main" val="29403533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735" y="2412642"/>
            <a:ext cx="3755265" cy="3429000"/>
          </a:xfrm>
          <a:prstGeom prst="rect">
            <a:avLst/>
          </a:prstGeom>
        </p:spPr>
      </p:pic>
      <p:sp>
        <p:nvSpPr>
          <p:cNvPr id="5" name="Oval 4"/>
          <p:cNvSpPr/>
          <p:nvPr/>
        </p:nvSpPr>
        <p:spPr>
          <a:xfrm>
            <a:off x="3048000" y="1447800"/>
            <a:ext cx="6324600" cy="54102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1465" y="152400"/>
            <a:ext cx="8686800" cy="1600438"/>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1:</a:t>
            </a:r>
          </a:p>
          <a:p>
            <a:pPr eaLnBrk="1" hangingPunct="1">
              <a:spcBef>
                <a:spcPct val="50000"/>
              </a:spcBef>
            </a:pPr>
            <a:r>
              <a:rPr lang="en-US" sz="2800" dirty="0" err="1" smtClean="0">
                <a:solidFill>
                  <a:srgbClr val="C00000"/>
                </a:solidFill>
                <a:latin typeface="Times New Roman" panose="02020603050405020304" pitchFamily="18" charset="0"/>
                <a:cs typeface="Times New Roman" panose="02020603050405020304" pitchFamily="18" charset="0"/>
              </a:rPr>
              <a:t>Nhóm</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1: </a:t>
            </a:r>
            <a:r>
              <a:rPr lang="en-US" sz="2800" dirty="0" err="1" smtClean="0">
                <a:solidFill>
                  <a:srgbClr val="C00000"/>
                </a:solidFill>
                <a:latin typeface="Times New Roman" panose="02020603050405020304" pitchFamily="18" charset="0"/>
                <a:cs typeface="Times New Roman" panose="02020603050405020304" pitchFamily="18" charset="0"/>
              </a:rPr>
              <a:t>Việc</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sử</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dụng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thức</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ăn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cần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đảm</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bảo</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những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yêu</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cầu</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sau</a:t>
            </a:r>
            <a:r>
              <a:rPr lang="en-US" sz="2800" dirty="0" smtClean="0">
                <a:solidFill>
                  <a:srgbClr val="C00000"/>
                </a:solidFill>
                <a:latin typeface="Times New Roman" panose="02020603050405020304" pitchFamily="18" charset="0"/>
                <a:cs typeface="Times New Roman" panose="02020603050405020304" pitchFamily="18" charset="0"/>
              </a:rPr>
              <a:t>:</a:t>
            </a:r>
            <a:endPar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3962400" y="2438400"/>
            <a:ext cx="4572000" cy="2677656"/>
          </a:xfrm>
          <a:prstGeom prst="rect">
            <a:avLst/>
          </a:prstGeom>
        </p:spPr>
        <p:txBody>
          <a:bodyPr wrap="square">
            <a:spAutoFit/>
          </a:bodyPr>
          <a:lstStyle/>
          <a:p>
            <a:pPr algn="just"/>
            <a:r>
              <a:rPr lang="en-US" sz="2400" dirty="0" smtClean="0">
                <a:solidFill>
                  <a:srgbClr val="002060"/>
                </a:solidFill>
                <a:latin typeface="+mj-lt"/>
              </a:rPr>
              <a:t>1. </a:t>
            </a:r>
            <a:r>
              <a:rPr lang="en-US" sz="2400" dirty="0" smtClean="0">
                <a:solidFill>
                  <a:srgbClr val="002060"/>
                </a:solidFill>
                <a:latin typeface="+mj-lt"/>
              </a:rPr>
              <a:t>S</a:t>
            </a:r>
            <a:r>
              <a:rPr lang="vi-VN" sz="2400" dirty="0" smtClean="0">
                <a:solidFill>
                  <a:srgbClr val="002060"/>
                </a:solidFill>
                <a:latin typeface="+mj-lt"/>
              </a:rPr>
              <a:t>ử </a:t>
            </a:r>
            <a:r>
              <a:rPr lang="vi-VN" sz="2400" dirty="0">
                <a:solidFill>
                  <a:srgbClr val="002060"/>
                </a:solidFill>
                <a:latin typeface="+mj-lt"/>
              </a:rPr>
              <a:t>dụng thức ăn phù hợp với nhu cầu dinh dưỡng, độ tuổi của đối tượng nuôi. </a:t>
            </a:r>
            <a:endParaRPr lang="en-US" sz="2400" dirty="0" smtClean="0">
              <a:solidFill>
                <a:srgbClr val="002060"/>
              </a:solidFill>
              <a:latin typeface="+mj-lt"/>
            </a:endParaRPr>
          </a:p>
          <a:p>
            <a:pPr algn="just"/>
            <a:r>
              <a:rPr lang="en-US" sz="2400" dirty="0" smtClean="0">
                <a:solidFill>
                  <a:srgbClr val="002060"/>
                </a:solidFill>
                <a:latin typeface="+mj-lt"/>
              </a:rPr>
              <a:t>2. </a:t>
            </a:r>
            <a:r>
              <a:rPr lang="vi-VN" sz="2400" dirty="0" smtClean="0">
                <a:solidFill>
                  <a:srgbClr val="002060"/>
                </a:solidFill>
                <a:latin typeface="+mj-lt"/>
              </a:rPr>
              <a:t>Thức </a:t>
            </a:r>
            <a:r>
              <a:rPr lang="vi-VN" sz="2400" dirty="0">
                <a:solidFill>
                  <a:srgbClr val="002060"/>
                </a:solidFill>
                <a:latin typeface="+mj-lt"/>
              </a:rPr>
              <a:t>ăn không chứa chất cấm theo quy định của pháp luật, không sử dụng hormone và chất kích thích sinh trưởng trong quá trình nuôi, </a:t>
            </a:r>
            <a:endParaRPr lang="en-US" sz="2400" dirty="0" smtClean="0">
              <a:solidFill>
                <a:srgbClr val="002060"/>
              </a:solidFill>
              <a:latin typeface="+mj-lt"/>
            </a:endParaRPr>
          </a:p>
        </p:txBody>
      </p:sp>
    </p:spTree>
    <p:extLst>
      <p:ext uri="{BB962C8B-B14F-4D97-AF65-F5344CB8AC3E}">
        <p14:creationId xmlns:p14="http://schemas.microsoft.com/office/powerpoint/2010/main" val="2735055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581400" y="1905000"/>
            <a:ext cx="5791200" cy="49530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 y="762000"/>
            <a:ext cx="8686800" cy="1600438"/>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1:</a:t>
            </a:r>
          </a:p>
          <a:p>
            <a:pPr eaLnBrk="1" hangingPunct="1">
              <a:spcBef>
                <a:spcPct val="50000"/>
              </a:spcBef>
            </a:pPr>
            <a:r>
              <a:rPr lang="en-US" sz="2800" dirty="0" err="1" smtClean="0">
                <a:solidFill>
                  <a:srgbClr val="C00000"/>
                </a:solidFill>
                <a:latin typeface="Times New Roman" panose="02020603050405020304" pitchFamily="18" charset="0"/>
                <a:cs typeface="Times New Roman" panose="02020603050405020304" pitchFamily="18" charset="0"/>
              </a:rPr>
              <a:t>Nhóm</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1: </a:t>
            </a:r>
            <a:r>
              <a:rPr lang="en-US" sz="2800" dirty="0" err="1" smtClean="0">
                <a:solidFill>
                  <a:srgbClr val="C00000"/>
                </a:solidFill>
                <a:latin typeface="Times New Roman" panose="02020603050405020304" pitchFamily="18" charset="0"/>
                <a:cs typeface="Times New Roman" panose="02020603050405020304" pitchFamily="18" charset="0"/>
              </a:rPr>
              <a:t>Việc</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sử</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dụng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thức</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ăn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cần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đảm</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bảo</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những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yêu</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cầu</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gì</a:t>
            </a:r>
            <a:r>
              <a:rPr lang="en-US" sz="2800" dirty="0" smtClean="0">
                <a:solidFill>
                  <a:srgbClr val="C00000"/>
                </a:solidFill>
                <a:latin typeface="Times New Roman" panose="02020603050405020304" pitchFamily="18" charset="0"/>
                <a:cs typeface="Times New Roman" panose="02020603050405020304" pitchFamily="18" charset="0"/>
              </a:rPr>
              <a:t>?</a:t>
            </a:r>
            <a:endPar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4191000" y="3048000"/>
            <a:ext cx="4343400" cy="2677656"/>
          </a:xfrm>
          <a:prstGeom prst="rect">
            <a:avLst/>
          </a:prstGeom>
        </p:spPr>
        <p:txBody>
          <a:bodyPr wrap="square">
            <a:spAutoFit/>
          </a:bodyPr>
          <a:lstStyle/>
          <a:p>
            <a:pPr algn="just"/>
            <a:r>
              <a:rPr lang="en-US" sz="2400" dirty="0">
                <a:solidFill>
                  <a:srgbClr val="002060"/>
                </a:solidFill>
                <a:latin typeface="Times New Roman" panose="02020603050405020304" pitchFamily="18" charset="0"/>
                <a:cs typeface="Times New Roman" panose="02020603050405020304" pitchFamily="18" charset="0"/>
              </a:rPr>
              <a:t>3. </a:t>
            </a:r>
            <a:r>
              <a:rPr lang="vi-VN" sz="2400" dirty="0">
                <a:solidFill>
                  <a:srgbClr val="002060"/>
                </a:solidFill>
                <a:latin typeface="Times New Roman" panose="02020603050405020304" pitchFamily="18" charset="0"/>
                <a:cs typeface="Times New Roman" panose="02020603050405020304" pitchFamily="18" charset="0"/>
              </a:rPr>
              <a:t>Thức ăn phải được bảo quản theo hướng dẫn của nhà sản xuất</a:t>
            </a:r>
            <a:r>
              <a:rPr lang="vi-VN" sz="2400" dirty="0">
                <a:solidFill>
                  <a:srgbClr val="002060"/>
                </a:solidFill>
              </a:rPr>
              <a:t>.</a:t>
            </a:r>
          </a:p>
          <a:p>
            <a:pPr algn="just"/>
            <a:r>
              <a:rPr lang="en-US" sz="2400" dirty="0" smtClean="0">
                <a:solidFill>
                  <a:srgbClr val="002060"/>
                </a:solidFill>
                <a:latin typeface="+mj-lt"/>
              </a:rPr>
              <a:t>4. </a:t>
            </a:r>
            <a:r>
              <a:rPr lang="vi-VN" sz="2400" dirty="0" smtClean="0">
                <a:solidFill>
                  <a:srgbClr val="002060"/>
                </a:solidFill>
                <a:latin typeface="+mj-lt"/>
              </a:rPr>
              <a:t>Trong </a:t>
            </a:r>
            <a:r>
              <a:rPr lang="vi-VN" sz="2400" dirty="0">
                <a:solidFill>
                  <a:srgbClr val="002060"/>
                </a:solidFill>
                <a:latin typeface="+mj-lt"/>
              </a:rPr>
              <a:t>trường hợp tự sản xuất thức ăn, </a:t>
            </a:r>
            <a:r>
              <a:rPr lang="vi-VN" sz="2400" dirty="0" smtClean="0">
                <a:solidFill>
                  <a:srgbClr val="002060"/>
                </a:solidFill>
                <a:latin typeface="+mj-lt"/>
              </a:rPr>
              <a:t>đảm </a:t>
            </a:r>
            <a:r>
              <a:rPr lang="vi-VN" sz="2400" dirty="0">
                <a:solidFill>
                  <a:srgbClr val="002060"/>
                </a:solidFill>
                <a:latin typeface="+mj-lt"/>
              </a:rPr>
              <a:t>bảo các chỉ tiêu an toàn đáp ứng quy định của pháp luật</a:t>
            </a:r>
          </a:p>
        </p:txBody>
      </p:sp>
      <p:pic>
        <p:nvPicPr>
          <p:cNvPr id="4" name="Picture 3"/>
          <p:cNvPicPr>
            <a:picLocks noChangeAspect="1"/>
          </p:cNvPicPr>
          <p:nvPr/>
        </p:nvPicPr>
        <p:blipFill>
          <a:blip r:embed="rId2"/>
          <a:stretch>
            <a:fillRect/>
          </a:stretch>
        </p:blipFill>
        <p:spPr>
          <a:xfrm>
            <a:off x="76200" y="3237994"/>
            <a:ext cx="3810000" cy="2667000"/>
          </a:xfrm>
          <a:prstGeom prst="rect">
            <a:avLst/>
          </a:prstGeom>
        </p:spPr>
      </p:pic>
    </p:spTree>
    <p:extLst>
      <p:ext uri="{BB962C8B-B14F-4D97-AF65-F5344CB8AC3E}">
        <p14:creationId xmlns:p14="http://schemas.microsoft.com/office/powerpoint/2010/main" val="3866442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57200"/>
            <a:ext cx="8686800" cy="1600438"/>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2:</a:t>
            </a:r>
          </a:p>
          <a:p>
            <a:pPr eaLnBrk="1" hangingPunct="1">
              <a:spcBef>
                <a:spcPct val="50000"/>
              </a:spcBef>
            </a:pP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a:t>
            </a:r>
            <a:r>
              <a:rPr lang="en-US" sz="2800" dirty="0">
                <a:solidFill>
                  <a:srgbClr val="C00000"/>
                </a:solidFill>
                <a:latin typeface="Times New Roman" panose="02020603050405020304" pitchFamily="18" charset="0"/>
                <a:cs typeface="Times New Roman" panose="02020603050405020304" pitchFamily="18" charset="0"/>
              </a:rPr>
              <a:t>: </a:t>
            </a:r>
            <a:r>
              <a:rPr lang="vi-VN" sz="2800" dirty="0">
                <a:solidFill>
                  <a:srgbClr val="C00000"/>
                </a:solidFill>
                <a:latin typeface="Times New Roman" panose="02020603050405020304" pitchFamily="18" charset="0"/>
                <a:cs typeface="Times New Roman" panose="02020603050405020304" pitchFamily="18" charset="0"/>
              </a:rPr>
              <a:t>Môi trường nuôi thuỷ sản được kiểm soát như thế nào trong tiêu chuẩn VietGAP</a:t>
            </a:r>
            <a:r>
              <a:rPr lang="vi-VN" sz="2800" dirty="0" smtClean="0">
                <a:solidFill>
                  <a:srgbClr val="C00000"/>
                </a:solidFill>
                <a:latin typeface="Times New Roman" panose="02020603050405020304" pitchFamily="18" charset="0"/>
                <a:cs typeface="Times New Roman" panose="02020603050405020304" pitchFamily="18" charset="0"/>
              </a:rPr>
              <a:t>?</a:t>
            </a:r>
            <a:endParaRPr lang="en-US" sz="2800" dirty="0" smtClean="0">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62000" y="2514600"/>
            <a:ext cx="2833687" cy="1743075"/>
          </a:xfrm>
          <a:prstGeom prst="rect">
            <a:avLst/>
          </a:prstGeom>
        </p:spPr>
      </p:pic>
      <p:pic>
        <p:nvPicPr>
          <p:cNvPr id="4" name="Picture 3"/>
          <p:cNvPicPr>
            <a:picLocks noChangeAspect="1"/>
          </p:cNvPicPr>
          <p:nvPr/>
        </p:nvPicPr>
        <p:blipFill>
          <a:blip r:embed="rId3"/>
          <a:stretch>
            <a:fillRect/>
          </a:stretch>
        </p:blipFill>
        <p:spPr>
          <a:xfrm>
            <a:off x="4724400" y="2586037"/>
            <a:ext cx="3048000" cy="1600200"/>
          </a:xfrm>
          <a:prstGeom prst="rect">
            <a:avLst/>
          </a:prstGeom>
        </p:spPr>
      </p:pic>
      <p:pic>
        <p:nvPicPr>
          <p:cNvPr id="5" name="Picture 4"/>
          <p:cNvPicPr>
            <a:picLocks noChangeAspect="1"/>
          </p:cNvPicPr>
          <p:nvPr/>
        </p:nvPicPr>
        <p:blipFill>
          <a:blip r:embed="rId4"/>
          <a:stretch>
            <a:fillRect/>
          </a:stretch>
        </p:blipFill>
        <p:spPr>
          <a:xfrm>
            <a:off x="762000" y="4714637"/>
            <a:ext cx="2962275" cy="1543050"/>
          </a:xfrm>
          <a:prstGeom prst="rect">
            <a:avLst/>
          </a:prstGeom>
        </p:spPr>
      </p:pic>
      <p:pic>
        <p:nvPicPr>
          <p:cNvPr id="6" name="Picture 5"/>
          <p:cNvPicPr>
            <a:picLocks noChangeAspect="1"/>
          </p:cNvPicPr>
          <p:nvPr/>
        </p:nvPicPr>
        <p:blipFill>
          <a:blip r:embed="rId5"/>
          <a:stretch>
            <a:fillRect/>
          </a:stretch>
        </p:blipFill>
        <p:spPr>
          <a:xfrm>
            <a:off x="4755524" y="4503611"/>
            <a:ext cx="3016876" cy="1724025"/>
          </a:xfrm>
          <a:prstGeom prst="rect">
            <a:avLst/>
          </a:prstGeom>
        </p:spPr>
      </p:pic>
      <p:sp>
        <p:nvSpPr>
          <p:cNvPr id="7" name="Rectangle 6"/>
          <p:cNvSpPr/>
          <p:nvPr/>
        </p:nvSpPr>
        <p:spPr>
          <a:xfrm>
            <a:off x="685800" y="2057637"/>
            <a:ext cx="7696200" cy="3474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002060"/>
                </a:solidFill>
              </a:rPr>
              <a:t>Một</a:t>
            </a:r>
            <a:r>
              <a:rPr lang="en-US" dirty="0" smtClean="0">
                <a:solidFill>
                  <a:srgbClr val="002060"/>
                </a:solidFill>
              </a:rPr>
              <a:t> </a:t>
            </a:r>
            <a:r>
              <a:rPr lang="en-US" dirty="0" err="1" smtClean="0">
                <a:solidFill>
                  <a:srgbClr val="002060"/>
                </a:solidFill>
              </a:rPr>
              <a:t>số</a:t>
            </a:r>
            <a:r>
              <a:rPr lang="en-US" dirty="0" smtClean="0">
                <a:solidFill>
                  <a:srgbClr val="002060"/>
                </a:solidFill>
              </a:rPr>
              <a:t> </a:t>
            </a:r>
            <a:r>
              <a:rPr lang="en-US" dirty="0" err="1" smtClean="0">
                <a:solidFill>
                  <a:srgbClr val="002060"/>
                </a:solidFill>
              </a:rPr>
              <a:t>hình</a:t>
            </a:r>
            <a:r>
              <a:rPr lang="en-US" dirty="0" smtClean="0">
                <a:solidFill>
                  <a:srgbClr val="002060"/>
                </a:solidFill>
              </a:rPr>
              <a:t> </a:t>
            </a:r>
            <a:r>
              <a:rPr lang="en-US" dirty="0" err="1" smtClean="0">
                <a:solidFill>
                  <a:srgbClr val="002060"/>
                </a:solidFill>
              </a:rPr>
              <a:t>ảnh</a:t>
            </a:r>
            <a:r>
              <a:rPr lang="en-US" dirty="0" smtClean="0">
                <a:solidFill>
                  <a:srgbClr val="002060"/>
                </a:solidFill>
              </a:rPr>
              <a:t> </a:t>
            </a:r>
            <a:r>
              <a:rPr lang="en-US" dirty="0" err="1" smtClean="0">
                <a:solidFill>
                  <a:srgbClr val="002060"/>
                </a:solidFill>
              </a:rPr>
              <a:t>về</a:t>
            </a:r>
            <a:r>
              <a:rPr lang="en-US" dirty="0" smtClean="0">
                <a:solidFill>
                  <a:srgbClr val="002060"/>
                </a:solidFill>
              </a:rPr>
              <a:t> </a:t>
            </a:r>
            <a:r>
              <a:rPr lang="en-US" dirty="0" err="1" smtClean="0">
                <a:solidFill>
                  <a:srgbClr val="002060"/>
                </a:solidFill>
              </a:rPr>
              <a:t>kiểm</a:t>
            </a:r>
            <a:r>
              <a:rPr lang="en-US" dirty="0" smtClean="0">
                <a:solidFill>
                  <a:srgbClr val="002060"/>
                </a:solidFill>
              </a:rPr>
              <a:t> </a:t>
            </a:r>
            <a:r>
              <a:rPr lang="en-US" dirty="0" err="1" smtClean="0">
                <a:solidFill>
                  <a:srgbClr val="002060"/>
                </a:solidFill>
              </a:rPr>
              <a:t>soát</a:t>
            </a:r>
            <a:r>
              <a:rPr lang="en-US" dirty="0" smtClean="0">
                <a:solidFill>
                  <a:srgbClr val="002060"/>
                </a:solidFill>
              </a:rPr>
              <a:t> </a:t>
            </a:r>
            <a:r>
              <a:rPr lang="en-US" dirty="0" err="1" smtClean="0">
                <a:solidFill>
                  <a:srgbClr val="002060"/>
                </a:solidFill>
              </a:rPr>
              <a:t>môi</a:t>
            </a:r>
            <a:r>
              <a:rPr lang="en-US" dirty="0" smtClean="0">
                <a:solidFill>
                  <a:srgbClr val="002060"/>
                </a:solidFill>
              </a:rPr>
              <a:t> </a:t>
            </a:r>
            <a:r>
              <a:rPr lang="en-US" dirty="0" err="1" smtClean="0">
                <a:solidFill>
                  <a:srgbClr val="002060"/>
                </a:solidFill>
              </a:rPr>
              <a:t>trường</a:t>
            </a:r>
            <a:endParaRPr lang="en-US" dirty="0">
              <a:solidFill>
                <a:srgbClr val="002060"/>
              </a:solidFill>
            </a:endParaRPr>
          </a:p>
        </p:txBody>
      </p:sp>
    </p:spTree>
    <p:extLst>
      <p:ext uri="{BB962C8B-B14F-4D97-AF65-F5344CB8AC3E}">
        <p14:creationId xmlns:p14="http://schemas.microsoft.com/office/powerpoint/2010/main" val="3315092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57200"/>
            <a:ext cx="8686800" cy="1600438"/>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2:</a:t>
            </a:r>
          </a:p>
          <a:p>
            <a:pPr eaLnBrk="1" hangingPunct="1">
              <a:spcBef>
                <a:spcPct val="50000"/>
              </a:spcBef>
            </a:pP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a:t>
            </a:r>
            <a:r>
              <a:rPr lang="en-US" sz="2800" dirty="0">
                <a:solidFill>
                  <a:srgbClr val="C00000"/>
                </a:solidFill>
                <a:latin typeface="Times New Roman" panose="02020603050405020304" pitchFamily="18" charset="0"/>
                <a:cs typeface="Times New Roman" panose="02020603050405020304" pitchFamily="18" charset="0"/>
              </a:rPr>
              <a:t>: </a:t>
            </a:r>
            <a:r>
              <a:rPr lang="vi-VN" sz="2800" dirty="0">
                <a:solidFill>
                  <a:srgbClr val="C00000"/>
                </a:solidFill>
                <a:latin typeface="Times New Roman" panose="02020603050405020304" pitchFamily="18" charset="0"/>
                <a:cs typeface="Times New Roman" panose="02020603050405020304" pitchFamily="18" charset="0"/>
              </a:rPr>
              <a:t>Môi trường nuôi thuỷ sản được kiểm soát </a:t>
            </a:r>
            <a:r>
              <a:rPr lang="en-US" sz="2800" dirty="0" err="1" smtClean="0">
                <a:solidFill>
                  <a:srgbClr val="C00000"/>
                </a:solidFill>
                <a:latin typeface="Times New Roman" panose="02020603050405020304" pitchFamily="18" charset="0"/>
                <a:cs typeface="Times New Roman" panose="02020603050405020304" pitchFamily="18" charset="0"/>
              </a:rPr>
              <a:t>theo</a:t>
            </a:r>
            <a:r>
              <a:rPr lang="vi-VN" sz="2800" dirty="0" smtClean="0">
                <a:solidFill>
                  <a:srgbClr val="C00000"/>
                </a:solidFill>
                <a:latin typeface="Times New Roman" panose="02020603050405020304" pitchFamily="18" charset="0"/>
                <a:cs typeface="Times New Roman" panose="02020603050405020304" pitchFamily="18" charset="0"/>
              </a:rPr>
              <a:t> </a:t>
            </a:r>
            <a:r>
              <a:rPr lang="vi-VN" sz="2800" dirty="0">
                <a:solidFill>
                  <a:srgbClr val="C00000"/>
                </a:solidFill>
                <a:latin typeface="Times New Roman" panose="02020603050405020304" pitchFamily="18" charset="0"/>
                <a:cs typeface="Times New Roman" panose="02020603050405020304" pitchFamily="18" charset="0"/>
              </a:rPr>
              <a:t>tiêu chuẩn </a:t>
            </a:r>
            <a:r>
              <a:rPr lang="vi-VN" sz="2800" dirty="0" smtClean="0">
                <a:solidFill>
                  <a:srgbClr val="C00000"/>
                </a:solidFill>
                <a:latin typeface="Times New Roman" panose="02020603050405020304" pitchFamily="18" charset="0"/>
                <a:cs typeface="Times New Roman" panose="02020603050405020304" pitchFamily="18" charset="0"/>
              </a:rPr>
              <a:t>VietGAP</a:t>
            </a:r>
            <a:r>
              <a:rPr lang="en-US" sz="2800" dirty="0" smtClean="0">
                <a:solidFill>
                  <a:srgbClr val="C00000"/>
                </a:solidFill>
                <a:latin typeface="Times New Roman" panose="02020603050405020304" pitchFamily="18" charset="0"/>
                <a:cs typeface="Times New Roman" panose="02020603050405020304" pitchFamily="18" charset="0"/>
              </a:rPr>
              <a:t>:</a:t>
            </a:r>
          </a:p>
        </p:txBody>
      </p:sp>
      <p:sp>
        <p:nvSpPr>
          <p:cNvPr id="8" name="Rectangle 7"/>
          <p:cNvSpPr/>
          <p:nvPr/>
        </p:nvSpPr>
        <p:spPr>
          <a:xfrm>
            <a:off x="381000" y="2819400"/>
            <a:ext cx="3581400" cy="2308324"/>
          </a:xfrm>
          <a:prstGeom prst="rect">
            <a:avLst/>
          </a:prstGeom>
        </p:spPr>
        <p:txBody>
          <a:bodyPr wrap="square">
            <a:spAutoFit/>
          </a:bodyPr>
          <a:lstStyle/>
          <a:p>
            <a:pPr algn="just"/>
            <a:r>
              <a:rPr lang="vi-VN" sz="2400" dirty="0">
                <a:solidFill>
                  <a:srgbClr val="002060"/>
                </a:solidFill>
                <a:latin typeface="Times New Roman" panose="02020603050405020304" pitchFamily="18" charset="0"/>
                <a:cs typeface="Times New Roman" panose="02020603050405020304" pitchFamily="18" charset="0"/>
              </a:rPr>
              <a:t>- Nước cấp vào ao nuôi phải được xử lí và kiểm soát các chỉ tiêu về an toàn thực phẩm. Chất lượng nước nuôi phải thích hợp với loài thuỷ </a:t>
            </a:r>
            <a:r>
              <a:rPr lang="vi-VN" sz="2400" dirty="0" smtClean="0">
                <a:solidFill>
                  <a:srgbClr val="002060"/>
                </a:solidFill>
                <a:latin typeface="Times New Roman" panose="02020603050405020304" pitchFamily="18" charset="0"/>
                <a:cs typeface="Times New Roman" panose="02020603050405020304" pitchFamily="18" charset="0"/>
              </a:rPr>
              <a:t>sản</a:t>
            </a:r>
            <a:r>
              <a:rPr lang="en-US" sz="2400" dirty="0" smtClean="0">
                <a:solidFill>
                  <a:srgbClr val="002060"/>
                </a:solidFill>
                <a:latin typeface="Times New Roman" panose="02020603050405020304" pitchFamily="18" charset="0"/>
                <a:cs typeface="Times New Roman" panose="02020603050405020304" pitchFamily="18" charset="0"/>
              </a:rPr>
              <a:t>.</a:t>
            </a:r>
            <a:endParaRPr lang="vi-VN" sz="2400" dirty="0">
              <a:solidFill>
                <a:srgbClr val="00206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4526924" y="2819400"/>
            <a:ext cx="3855076" cy="3352800"/>
          </a:xfrm>
          <a:prstGeom prst="rect">
            <a:avLst/>
          </a:prstGeom>
        </p:spPr>
      </p:pic>
    </p:spTree>
    <p:extLst>
      <p:ext uri="{BB962C8B-B14F-4D97-AF65-F5344CB8AC3E}">
        <p14:creationId xmlns:p14="http://schemas.microsoft.com/office/powerpoint/2010/main" val="635526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267200" y="1600200"/>
            <a:ext cx="4855335" cy="5029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 y="457200"/>
            <a:ext cx="8686800" cy="1600438"/>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2:</a:t>
            </a:r>
          </a:p>
          <a:p>
            <a:pPr eaLnBrk="1" hangingPunct="1">
              <a:spcBef>
                <a:spcPct val="50000"/>
              </a:spcBef>
            </a:pP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a:t>
            </a:r>
            <a:r>
              <a:rPr lang="en-US" sz="2800" dirty="0">
                <a:solidFill>
                  <a:srgbClr val="C00000"/>
                </a:solidFill>
                <a:latin typeface="Times New Roman" panose="02020603050405020304" pitchFamily="18" charset="0"/>
                <a:cs typeface="Times New Roman" panose="02020603050405020304" pitchFamily="18" charset="0"/>
              </a:rPr>
              <a:t>: </a:t>
            </a:r>
            <a:r>
              <a:rPr lang="vi-VN" sz="2800" dirty="0">
                <a:solidFill>
                  <a:srgbClr val="C00000"/>
                </a:solidFill>
                <a:latin typeface="Times New Roman" panose="02020603050405020304" pitchFamily="18" charset="0"/>
                <a:cs typeface="Times New Roman" panose="02020603050405020304" pitchFamily="18" charset="0"/>
              </a:rPr>
              <a:t>Môi trường nuôi thuỷ sản được kiểm soát </a:t>
            </a:r>
            <a:r>
              <a:rPr lang="en-US" sz="2800" dirty="0" err="1" smtClean="0">
                <a:solidFill>
                  <a:srgbClr val="C00000"/>
                </a:solidFill>
                <a:latin typeface="Times New Roman" panose="02020603050405020304" pitchFamily="18" charset="0"/>
                <a:cs typeface="Times New Roman" panose="02020603050405020304" pitchFamily="18" charset="0"/>
              </a:rPr>
              <a:t>theo</a:t>
            </a:r>
            <a:r>
              <a:rPr lang="vi-VN" sz="2800" dirty="0" smtClean="0">
                <a:solidFill>
                  <a:srgbClr val="C00000"/>
                </a:solidFill>
                <a:latin typeface="Times New Roman" panose="02020603050405020304" pitchFamily="18" charset="0"/>
                <a:cs typeface="Times New Roman" panose="02020603050405020304" pitchFamily="18" charset="0"/>
              </a:rPr>
              <a:t> </a:t>
            </a:r>
            <a:r>
              <a:rPr lang="vi-VN" sz="2800" dirty="0">
                <a:solidFill>
                  <a:srgbClr val="C00000"/>
                </a:solidFill>
                <a:latin typeface="Times New Roman" panose="02020603050405020304" pitchFamily="18" charset="0"/>
                <a:cs typeface="Times New Roman" panose="02020603050405020304" pitchFamily="18" charset="0"/>
              </a:rPr>
              <a:t>tiêu chuẩn </a:t>
            </a:r>
            <a:r>
              <a:rPr lang="vi-VN" sz="2800" dirty="0" smtClean="0">
                <a:solidFill>
                  <a:srgbClr val="C00000"/>
                </a:solidFill>
                <a:latin typeface="Times New Roman" panose="02020603050405020304" pitchFamily="18" charset="0"/>
                <a:cs typeface="Times New Roman" panose="02020603050405020304" pitchFamily="18" charset="0"/>
              </a:rPr>
              <a:t>VietGAP</a:t>
            </a:r>
            <a:r>
              <a:rPr lang="en-US" sz="2800" dirty="0" smtClean="0">
                <a:solidFill>
                  <a:srgbClr val="C00000"/>
                </a:solidFill>
                <a:latin typeface="Times New Roman" panose="02020603050405020304" pitchFamily="18" charset="0"/>
                <a:cs typeface="Times New Roman" panose="02020603050405020304" pitchFamily="18" charset="0"/>
              </a:rPr>
              <a:t>:</a:t>
            </a:r>
          </a:p>
        </p:txBody>
      </p:sp>
      <p:sp>
        <p:nvSpPr>
          <p:cNvPr id="8" name="Rectangle 7"/>
          <p:cNvSpPr/>
          <p:nvPr/>
        </p:nvSpPr>
        <p:spPr>
          <a:xfrm>
            <a:off x="533400" y="2057638"/>
            <a:ext cx="3581400" cy="3416320"/>
          </a:xfrm>
          <a:prstGeom prst="rect">
            <a:avLst/>
          </a:prstGeom>
        </p:spPr>
        <p:txBody>
          <a:bodyPr wrap="square">
            <a:spAutoFit/>
          </a:bodyPr>
          <a:lstStyle/>
          <a:p>
            <a:pPr algn="just"/>
            <a:r>
              <a:rPr lang="en-US" sz="2400" dirty="0" smtClean="0">
                <a:solidFill>
                  <a:srgbClr val="002060"/>
                </a:solidFill>
                <a:latin typeface="Times New Roman" panose="02020603050405020304" pitchFamily="18" charset="0"/>
                <a:cs typeface="Times New Roman" panose="02020603050405020304" pitchFamily="18" charset="0"/>
              </a:rPr>
              <a:t>- Đ</a:t>
            </a:r>
            <a:r>
              <a:rPr lang="vi-VN" sz="2400" dirty="0" smtClean="0">
                <a:solidFill>
                  <a:srgbClr val="002060"/>
                </a:solidFill>
                <a:latin typeface="Times New Roman" panose="02020603050405020304" pitchFamily="18" charset="0"/>
                <a:cs typeface="Times New Roman" panose="02020603050405020304" pitchFamily="18" charset="0"/>
              </a:rPr>
              <a:t>ịnh </a:t>
            </a:r>
            <a:r>
              <a:rPr lang="vi-VN" sz="2400" dirty="0">
                <a:solidFill>
                  <a:srgbClr val="002060"/>
                </a:solidFill>
                <a:latin typeface="Times New Roman" panose="02020603050405020304" pitchFamily="18" charset="0"/>
                <a:cs typeface="Times New Roman" panose="02020603050405020304" pitchFamily="18" charset="0"/>
              </a:rPr>
              <a:t>kì kiểm tra chất lượng nước ao nuôi về một số chỉ tiêu </a:t>
            </a:r>
            <a:r>
              <a:rPr lang="vi-VN" sz="2400" dirty="0" smtClean="0">
                <a:solidFill>
                  <a:srgbClr val="002060"/>
                </a:solidFill>
                <a:latin typeface="Times New Roman" panose="02020603050405020304" pitchFamily="18" charset="0"/>
                <a:cs typeface="Times New Roman" panose="02020603050405020304" pitchFamily="18" charset="0"/>
              </a:rPr>
              <a:t>lí</a:t>
            </a:r>
            <a:r>
              <a:rPr lang="en-US" sz="2400" dirty="0" smtClean="0">
                <a:solidFill>
                  <a:srgbClr val="002060"/>
                </a:solidFill>
                <a:latin typeface="Times New Roman" panose="02020603050405020304" pitchFamily="18" charset="0"/>
                <a:cs typeface="Times New Roman" panose="02020603050405020304" pitchFamily="18" charset="0"/>
              </a:rPr>
              <a:t> - </a:t>
            </a:r>
            <a:r>
              <a:rPr lang="vi-VN" sz="2400" dirty="0" smtClean="0">
                <a:solidFill>
                  <a:srgbClr val="002060"/>
                </a:solidFill>
                <a:latin typeface="Times New Roman" panose="02020603050405020304" pitchFamily="18" charset="0"/>
                <a:cs typeface="Times New Roman" panose="02020603050405020304" pitchFamily="18" charset="0"/>
              </a:rPr>
              <a:t>hoá </a:t>
            </a:r>
            <a:endParaRPr lang="en-US" sz="2400" dirty="0" smtClean="0">
              <a:solidFill>
                <a:srgbClr val="002060"/>
              </a:solidFill>
              <a:latin typeface="Times New Roman" panose="02020603050405020304" pitchFamily="18" charset="0"/>
              <a:cs typeface="Times New Roman" panose="02020603050405020304" pitchFamily="18" charset="0"/>
            </a:endParaRPr>
          </a:p>
          <a:p>
            <a:pPr algn="just"/>
            <a:r>
              <a:rPr lang="en-US" sz="2400" dirty="0" smtClean="0">
                <a:solidFill>
                  <a:srgbClr val="002060"/>
                </a:solidFill>
                <a:latin typeface="Times New Roman" panose="02020603050405020304" pitchFamily="18" charset="0"/>
                <a:cs typeface="Times New Roman" panose="02020603050405020304" pitchFamily="18" charset="0"/>
              </a:rPr>
              <a:t>- </a:t>
            </a:r>
            <a:r>
              <a:rPr lang="vi-VN" sz="2400" dirty="0" smtClean="0">
                <a:solidFill>
                  <a:srgbClr val="002060"/>
                </a:solidFill>
                <a:latin typeface="Times New Roman" panose="02020603050405020304" pitchFamily="18" charset="0"/>
                <a:cs typeface="Times New Roman" panose="02020603050405020304" pitchFamily="18" charset="0"/>
              </a:rPr>
              <a:t>Các </a:t>
            </a:r>
            <a:r>
              <a:rPr lang="vi-VN" sz="2400" dirty="0">
                <a:solidFill>
                  <a:srgbClr val="002060"/>
                </a:solidFill>
                <a:latin typeface="Times New Roman" panose="02020603050405020304" pitchFamily="18" charset="0"/>
                <a:cs typeface="Times New Roman" panose="02020603050405020304" pitchFamily="18" charset="0"/>
              </a:rPr>
              <a:t>chỉ tiêu môi trường theo dõi bao gồm: pH, hàm lượng oxygen hoà tan, lượng chất rắn lơ lửng, hàm lượng </a:t>
            </a:r>
            <a:r>
              <a:rPr lang="vi-VN" sz="2400" dirty="0" smtClean="0">
                <a:solidFill>
                  <a:srgbClr val="002060"/>
                </a:solidFill>
                <a:latin typeface="Times New Roman" panose="02020603050405020304" pitchFamily="18" charset="0"/>
                <a:cs typeface="Times New Roman" panose="02020603050405020304" pitchFamily="18" charset="0"/>
              </a:rPr>
              <a:t>amonia</a:t>
            </a:r>
            <a:r>
              <a:rPr lang="vi-VN" sz="2400" dirty="0">
                <a:solidFill>
                  <a:srgbClr val="002060"/>
                </a:solidFill>
                <a:latin typeface="Times New Roman" panose="02020603050405020304" pitchFamily="18" charset="0"/>
                <a:cs typeface="Times New Roman" panose="02020603050405020304" pitchFamily="18" charset="0"/>
              </a:rPr>
              <a:t>, hydro sulfide, độ </a:t>
            </a:r>
            <a:r>
              <a:rPr lang="vi-VN" sz="2400" dirty="0" smtClean="0">
                <a:solidFill>
                  <a:srgbClr val="002060"/>
                </a:solidFill>
                <a:latin typeface="Times New Roman" panose="02020603050405020304" pitchFamily="18" charset="0"/>
                <a:cs typeface="Times New Roman" panose="02020603050405020304" pitchFamily="18" charset="0"/>
              </a:rPr>
              <a:t>mặn</a:t>
            </a:r>
            <a:r>
              <a:rPr lang="en-US" sz="2400" dirty="0" smtClean="0">
                <a:solidFill>
                  <a:srgbClr val="002060"/>
                </a:solidFill>
                <a:latin typeface="Times New Roman" panose="02020603050405020304" pitchFamily="18" charset="0"/>
                <a:cs typeface="Times New Roman" panose="02020603050405020304" pitchFamily="18" charset="0"/>
              </a:rPr>
              <a:t>.</a:t>
            </a:r>
            <a:endParaRPr lang="vi-VN" sz="2400"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721180" y="2649230"/>
            <a:ext cx="4118020" cy="2971800"/>
          </a:xfrm>
          <a:prstGeom prst="rect">
            <a:avLst/>
          </a:prstGeom>
        </p:spPr>
      </p:pic>
    </p:spTree>
    <p:extLst>
      <p:ext uri="{BB962C8B-B14F-4D97-AF65-F5344CB8AC3E}">
        <p14:creationId xmlns:p14="http://schemas.microsoft.com/office/powerpoint/2010/main" val="3808098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85" y="228600"/>
            <a:ext cx="8686800" cy="1600438"/>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3:</a:t>
            </a:r>
          </a:p>
          <a:p>
            <a:pPr eaLnBrk="1" hangingPunct="1">
              <a:spcBef>
                <a:spcPct val="50000"/>
              </a:spcBef>
            </a:pPr>
            <a:r>
              <a:rPr lang="en-US" sz="2800" dirty="0" err="1"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a:t>
            </a:r>
            <a:r>
              <a:rPr lang="en-US" sz="280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dirty="0">
                <a:solidFill>
                  <a:srgbClr val="C00000"/>
                </a:solidFill>
                <a:latin typeface="Times New Roman" panose="02020603050405020304" pitchFamily="18" charset="0"/>
                <a:cs typeface="Times New Roman" panose="02020603050405020304" pitchFamily="18" charset="0"/>
              </a:rPr>
              <a:t>Việc quản lí dịch bệnh trong quy trình nuôi thuỷ sản theo tiêu chuẩn VietGAP được thực hiện như thế nào</a:t>
            </a:r>
            <a:r>
              <a:rPr lang="vi-VN" sz="2800" dirty="0" smtClean="0">
                <a:solidFill>
                  <a:srgbClr val="C00000"/>
                </a:solidFill>
                <a:latin typeface="Times New Roman" panose="02020603050405020304" pitchFamily="18" charset="0"/>
                <a:cs typeface="Times New Roman" panose="02020603050405020304" pitchFamily="18" charset="0"/>
              </a:rPr>
              <a:t>?</a:t>
            </a:r>
            <a:endParaRPr lang="en-US" sz="2800" dirty="0" smtClean="0">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62000" y="4572000"/>
            <a:ext cx="3352800" cy="1743075"/>
          </a:xfrm>
          <a:prstGeom prst="rect">
            <a:avLst/>
          </a:prstGeom>
        </p:spPr>
      </p:pic>
      <p:pic>
        <p:nvPicPr>
          <p:cNvPr id="4" name="Picture 3"/>
          <p:cNvPicPr>
            <a:picLocks noChangeAspect="1"/>
          </p:cNvPicPr>
          <p:nvPr/>
        </p:nvPicPr>
        <p:blipFill>
          <a:blip r:embed="rId3"/>
          <a:stretch>
            <a:fillRect/>
          </a:stretch>
        </p:blipFill>
        <p:spPr>
          <a:xfrm>
            <a:off x="5105400" y="4572000"/>
            <a:ext cx="3429000" cy="1743075"/>
          </a:xfrm>
          <a:prstGeom prst="rect">
            <a:avLst/>
          </a:prstGeom>
        </p:spPr>
      </p:pic>
      <p:pic>
        <p:nvPicPr>
          <p:cNvPr id="5" name="Picture 4"/>
          <p:cNvPicPr>
            <a:picLocks noChangeAspect="1"/>
          </p:cNvPicPr>
          <p:nvPr/>
        </p:nvPicPr>
        <p:blipFill>
          <a:blip r:embed="rId4"/>
          <a:stretch>
            <a:fillRect/>
          </a:stretch>
        </p:blipFill>
        <p:spPr>
          <a:xfrm>
            <a:off x="2362200" y="1819274"/>
            <a:ext cx="4038600" cy="2295526"/>
          </a:xfrm>
          <a:prstGeom prst="rect">
            <a:avLst/>
          </a:prstGeom>
        </p:spPr>
      </p:pic>
    </p:spTree>
    <p:extLst>
      <p:ext uri="{BB962C8B-B14F-4D97-AF65-F5344CB8AC3E}">
        <p14:creationId xmlns:p14="http://schemas.microsoft.com/office/powerpoint/2010/main" val="268233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276600" y="1752600"/>
            <a:ext cx="6324600" cy="5029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4685" y="228600"/>
            <a:ext cx="8686800" cy="523220"/>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3:</a:t>
            </a:r>
          </a:p>
        </p:txBody>
      </p:sp>
      <p:pic>
        <p:nvPicPr>
          <p:cNvPr id="3" name="Picture 2"/>
          <p:cNvPicPr>
            <a:picLocks noChangeAspect="1"/>
          </p:cNvPicPr>
          <p:nvPr/>
        </p:nvPicPr>
        <p:blipFill>
          <a:blip r:embed="rId2"/>
          <a:stretch>
            <a:fillRect/>
          </a:stretch>
        </p:blipFill>
        <p:spPr>
          <a:xfrm>
            <a:off x="52588" y="2895600"/>
            <a:ext cx="3681211" cy="2971800"/>
          </a:xfrm>
          <a:prstGeom prst="rect">
            <a:avLst/>
          </a:prstGeom>
        </p:spPr>
      </p:pic>
      <p:sp>
        <p:nvSpPr>
          <p:cNvPr id="6" name="Rectangle 5"/>
          <p:cNvSpPr/>
          <p:nvPr/>
        </p:nvSpPr>
        <p:spPr>
          <a:xfrm>
            <a:off x="4139485" y="2743200"/>
            <a:ext cx="4572000" cy="2616101"/>
          </a:xfrm>
          <a:prstGeom prst="rect">
            <a:avLst/>
          </a:prstGeom>
        </p:spPr>
        <p:txBody>
          <a:bodyPr>
            <a:spAutoFit/>
          </a:bodyPr>
          <a:lstStyle/>
          <a:p>
            <a:pPr marL="30480" marR="30480" algn="just">
              <a:spcAft>
                <a:spcPts val="1200"/>
              </a:spcAft>
            </a:pPr>
            <a:r>
              <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dõi</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kịp</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spcAft>
                <a:spcPts val="1200"/>
              </a:spcAft>
            </a:pPr>
            <a:r>
              <a:rPr lang="en-US" sz="24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ngăn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ngừa</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marL="30480" marR="30480" algn="just">
              <a:spcAft>
                <a:spcPts val="1200"/>
              </a:spcAft>
            </a:pP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ngăn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chặn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lây</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lan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228600" y="935995"/>
            <a:ext cx="8610600" cy="1133965"/>
          </a:xfrm>
          <a:prstGeom prst="rect">
            <a:avLst/>
          </a:prstGeom>
        </p:spPr>
        <p:txBody>
          <a:bodyPr wrap="square">
            <a:spAutoFit/>
          </a:bodyPr>
          <a:lstStyle/>
          <a:p>
            <a:pPr marL="30480" marR="30480" algn="just">
              <a:lnSpc>
                <a:spcPct val="150000"/>
              </a:lnSpc>
              <a:spcAft>
                <a:spcPts val="1200"/>
              </a:spcAft>
            </a:pP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thuỷ</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VietGAP</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14577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429000" y="1371600"/>
            <a:ext cx="5702121" cy="53340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4685" y="228600"/>
            <a:ext cx="8686800" cy="523220"/>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3:</a:t>
            </a:r>
          </a:p>
        </p:txBody>
      </p:sp>
      <p:pic>
        <p:nvPicPr>
          <p:cNvPr id="4" name="Picture 3"/>
          <p:cNvPicPr>
            <a:picLocks noChangeAspect="1"/>
          </p:cNvPicPr>
          <p:nvPr/>
        </p:nvPicPr>
        <p:blipFill>
          <a:blip r:embed="rId2"/>
          <a:stretch>
            <a:fillRect/>
          </a:stretch>
        </p:blipFill>
        <p:spPr>
          <a:xfrm>
            <a:off x="-36490" y="2438400"/>
            <a:ext cx="3886200" cy="3505200"/>
          </a:xfrm>
          <a:prstGeom prst="rect">
            <a:avLst/>
          </a:prstGeom>
        </p:spPr>
      </p:pic>
      <p:sp>
        <p:nvSpPr>
          <p:cNvPr id="6" name="Rectangle 5"/>
          <p:cNvSpPr/>
          <p:nvPr/>
        </p:nvSpPr>
        <p:spPr>
          <a:xfrm>
            <a:off x="4495800" y="3124200"/>
            <a:ext cx="3733800" cy="2308324"/>
          </a:xfrm>
          <a:prstGeom prst="rect">
            <a:avLst/>
          </a:prstGeom>
        </p:spPr>
        <p:txBody>
          <a:bodyPr wrap="square">
            <a:spAutoFit/>
          </a:bodyPr>
          <a:lstStyle/>
          <a:p>
            <a:pPr marL="30480" marR="30480" algn="just">
              <a:spcAft>
                <a:spcPts val="1200"/>
              </a:spcAft>
            </a:pP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mắc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thuỷ</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cáo</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ngay</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228600" y="840432"/>
            <a:ext cx="3980000" cy="584775"/>
          </a:xfrm>
          <a:prstGeom prst="rect">
            <a:avLst/>
          </a:prstGeom>
        </p:spPr>
        <p:txBody>
          <a:bodyPr wrap="none">
            <a:spAutoFit/>
          </a:bodyPr>
          <a:lstStyle/>
          <a:p>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2189495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505200" y="1371600"/>
            <a:ext cx="6019800" cy="57150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4685" y="228600"/>
            <a:ext cx="8686800" cy="523220"/>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3:</a:t>
            </a:r>
          </a:p>
        </p:txBody>
      </p:sp>
      <p:pic>
        <p:nvPicPr>
          <p:cNvPr id="5" name="Picture 4"/>
          <p:cNvPicPr>
            <a:picLocks noChangeAspect="1"/>
          </p:cNvPicPr>
          <p:nvPr/>
        </p:nvPicPr>
        <p:blipFill>
          <a:blip r:embed="rId2"/>
          <a:stretch>
            <a:fillRect/>
          </a:stretch>
        </p:blipFill>
        <p:spPr>
          <a:xfrm>
            <a:off x="-91761" y="2357808"/>
            <a:ext cx="4038600" cy="3858965"/>
          </a:xfrm>
          <a:prstGeom prst="rect">
            <a:avLst/>
          </a:prstGeom>
        </p:spPr>
      </p:pic>
      <p:sp>
        <p:nvSpPr>
          <p:cNvPr id="6" name="Rectangle 5"/>
          <p:cNvSpPr/>
          <p:nvPr/>
        </p:nvSpPr>
        <p:spPr>
          <a:xfrm>
            <a:off x="4388477" y="2209799"/>
            <a:ext cx="4086896" cy="2308324"/>
          </a:xfrm>
          <a:prstGeom prst="rect">
            <a:avLst/>
          </a:prstGeom>
        </p:spPr>
        <p:txBody>
          <a:bodyPr wrap="square">
            <a:spAutoFit/>
          </a:bodyPr>
          <a:lstStyle/>
          <a:p>
            <a:pPr marL="30480" marR="30480" algn="just">
              <a:spcAft>
                <a:spcPts val="1200"/>
              </a:spcAft>
            </a:pP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thuỷ</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tuân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ngừng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thuỷ</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30589" y="733575"/>
            <a:ext cx="3980000" cy="584775"/>
          </a:xfrm>
          <a:prstGeom prst="rect">
            <a:avLst/>
          </a:prstGeom>
        </p:spPr>
        <p:txBody>
          <a:bodyPr wrap="none">
            <a:spAutoFit/>
          </a:bodyPr>
          <a:lstStyle/>
          <a:p>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233462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120835" name="Text Box 3"/>
          <p:cNvSpPr txBox="1">
            <a:spLocks noChangeArrowheads="1"/>
          </p:cNvSpPr>
          <p:nvPr/>
        </p:nvSpPr>
        <p:spPr bwMode="auto">
          <a:xfrm>
            <a:off x="1066800" y="914400"/>
            <a:ext cx="6575425" cy="1600438"/>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5400000" scaled="1"/>
                </a:gra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None/>
            </a:pPr>
            <a:r>
              <a:rPr lang="en-US" altLang="en-US" sz="2800" b="1" dirty="0" err="1" smtClean="0">
                <a:solidFill>
                  <a:srgbClr val="FF0000"/>
                </a:solidFill>
                <a:effectLst>
                  <a:outerShdw blurRad="38100" dist="38100" dir="2700000">
                    <a:srgbClr val="000000"/>
                  </a:outerShdw>
                </a:effectLst>
                <a:latin typeface="Times New Roman" panose="02020603050405020304" pitchFamily="18" charset="0"/>
              </a:rPr>
              <a:t>Tiết</a:t>
            </a:r>
            <a:r>
              <a:rPr lang="en-US" altLang="en-US" sz="2800" b="1" dirty="0" smtClean="0">
                <a:solidFill>
                  <a:srgbClr val="FF0000"/>
                </a:solidFill>
                <a:effectLst>
                  <a:outerShdw blurRad="38100" dist="38100" dir="2700000">
                    <a:srgbClr val="000000"/>
                  </a:outerShdw>
                </a:effectLst>
                <a:latin typeface="Times New Roman" panose="02020603050405020304" pitchFamily="18" charset="0"/>
              </a:rPr>
              <a:t> 1  </a:t>
            </a:r>
            <a:r>
              <a:rPr lang="en-US" altLang="en-US" sz="2800" b="1" dirty="0" err="1" smtClean="0">
                <a:solidFill>
                  <a:srgbClr val="FF0000"/>
                </a:solidFill>
                <a:effectLst>
                  <a:outerShdw blurRad="38100" dist="38100" dir="2700000">
                    <a:srgbClr val="000000"/>
                  </a:outerShdw>
                </a:effectLst>
                <a:latin typeface="Times New Roman" panose="02020603050405020304" pitchFamily="18" charset="0"/>
              </a:rPr>
              <a:t>Bài</a:t>
            </a:r>
            <a:r>
              <a:rPr lang="en-US" altLang="en-US" sz="2800" b="1" dirty="0" smtClean="0">
                <a:solidFill>
                  <a:srgbClr val="FF0000"/>
                </a:solidFill>
                <a:effectLst>
                  <a:outerShdw blurRad="38100" dist="38100" dir="2700000">
                    <a:srgbClr val="000000"/>
                  </a:outerShdw>
                </a:effectLst>
                <a:latin typeface="Times New Roman" panose="02020603050405020304" pitchFamily="18" charset="0"/>
              </a:rPr>
              <a:t> 19:</a:t>
            </a:r>
          </a:p>
          <a:p>
            <a:pPr algn="ctr">
              <a:spcBef>
                <a:spcPct val="50000"/>
              </a:spcBef>
              <a:buNone/>
            </a:pPr>
            <a:r>
              <a:rPr lang="en-US" altLang="en-US" sz="2800" b="1" dirty="0" smtClean="0">
                <a:solidFill>
                  <a:srgbClr val="FF0000"/>
                </a:solidFill>
                <a:effectLst>
                  <a:outerShdw blurRad="38100" dist="38100" dir="2700000">
                    <a:srgbClr val="000000"/>
                  </a:outerShdw>
                </a:effectLst>
                <a:latin typeface="Times New Roman" panose="02020603050405020304" pitchFamily="18" charset="0"/>
              </a:rPr>
              <a:t>QUY TRÌNH NUÔI  THỦY SẢN THEO TIÊU CHUẨN VIETGAP</a:t>
            </a:r>
            <a:endParaRPr lang="en-US" altLang="en-US" sz="4000" b="1" dirty="0">
              <a:solidFill>
                <a:srgbClr val="FF0000"/>
              </a:solidFill>
              <a:effectLst>
                <a:outerShdw blurRad="38100" dist="38100" dir="2700000">
                  <a:srgbClr val="000000"/>
                </a:outerShdw>
              </a:effectLst>
              <a:latin typeface=".VnTimeH" panose="020B72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0835"/>
                                        </p:tgtEl>
                                        <p:attrNameLst>
                                          <p:attrName>style.visibility</p:attrName>
                                        </p:attrNameLst>
                                      </p:cBhvr>
                                      <p:to>
                                        <p:strVal val="visible"/>
                                      </p:to>
                                    </p:set>
                                    <p:animEffect transition="in" filter="barn(inVertical)">
                                      <p:cBhvr>
                                        <p:cTn id="7" dur="500"/>
                                        <p:tgtEl>
                                          <p:spTgt spid="120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9600"/>
            <a:ext cx="8686800" cy="1600438"/>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4:</a:t>
            </a:r>
          </a:p>
          <a:p>
            <a:pPr eaLnBrk="1" hangingPunct="1">
              <a:spcBef>
                <a:spcPct val="50000"/>
              </a:spcBef>
            </a:pPr>
            <a:r>
              <a:rPr lang="en-US" sz="2800" dirty="0" err="1" smtClean="0">
                <a:solidFill>
                  <a:srgbClr val="C00000"/>
                </a:solidFill>
                <a:latin typeface="Times New Roman" panose="02020603050405020304" pitchFamily="18" charset="0"/>
                <a:cs typeface="Times New Roman" panose="02020603050405020304" pitchFamily="18" charset="0"/>
              </a:rPr>
              <a:t>Nhóm</a:t>
            </a:r>
            <a:r>
              <a:rPr lang="en-US" sz="2800" dirty="0" smtClean="0">
                <a:solidFill>
                  <a:srgbClr val="C00000"/>
                </a:solidFill>
                <a:latin typeface="Times New Roman" panose="02020603050405020304" pitchFamily="18" charset="0"/>
                <a:cs typeface="Times New Roman" panose="02020603050405020304" pitchFamily="18" charset="0"/>
              </a:rPr>
              <a:t> 4: </a:t>
            </a:r>
            <a:r>
              <a:rPr lang="en-US" sz="2800" dirty="0" err="1">
                <a:solidFill>
                  <a:srgbClr val="C00000"/>
                </a:solidFill>
                <a:latin typeface="Times New Roman" panose="02020603050405020304" pitchFamily="18" charset="0"/>
                <a:cs typeface="Times New Roman" panose="02020603050405020304" pitchFamily="18" charset="0"/>
              </a:rPr>
              <a:t>Tìm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hiểu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chứng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nuôi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thuỷ</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sản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GlobalGAP</a:t>
            </a:r>
            <a:r>
              <a:rPr lang="en-US" sz="2800" dirty="0">
                <a:solidFill>
                  <a:srgbClr val="C00000"/>
                </a:solidFill>
                <a:latin typeface="Times New Roman" panose="02020603050405020304" pitchFamily="18" charset="0"/>
                <a:cs typeface="Times New Roman" panose="02020603050405020304" pitchFamily="18" charset="0"/>
              </a:rPr>
              <a:t>, ASC, MSC.</a:t>
            </a:r>
            <a:endPar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864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9600"/>
            <a:ext cx="8686800" cy="1169551"/>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4:</a:t>
            </a:r>
          </a:p>
          <a:p>
            <a:pPr eaLnBrk="1" hangingPunct="1">
              <a:spcBef>
                <a:spcPct val="50000"/>
              </a:spcBef>
            </a:pPr>
            <a:r>
              <a:rPr lang="en-US" sz="2800" dirty="0" err="1" smtClean="0">
                <a:solidFill>
                  <a:srgbClr val="C00000"/>
                </a:solidFill>
                <a:latin typeface="Times New Roman" panose="02020603050405020304" pitchFamily="18" charset="0"/>
                <a:cs typeface="Times New Roman" panose="02020603050405020304" pitchFamily="18" charset="0"/>
              </a:rPr>
              <a:t>Chứng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nuôi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thuỷ</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sản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smtClean="0">
                <a:solidFill>
                  <a:srgbClr val="C00000"/>
                </a:solidFill>
                <a:latin typeface="Times New Roman" panose="02020603050405020304" pitchFamily="18" charset="0"/>
                <a:cs typeface="Times New Roman" panose="02020603050405020304" pitchFamily="18" charset="0"/>
              </a:rPr>
              <a:t>GlobalGAP</a:t>
            </a:r>
            <a:r>
              <a:rPr lang="en-US" sz="2800" dirty="0" smtClean="0">
                <a:solidFill>
                  <a:srgbClr val="C00000"/>
                </a:solidFill>
                <a:latin typeface="Times New Roman" panose="02020603050405020304" pitchFamily="18" charset="0"/>
                <a:cs typeface="Times New Roman" panose="02020603050405020304" pitchFamily="18" charset="0"/>
              </a:rPr>
              <a:t>.</a:t>
            </a:r>
            <a:endPar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114800" y="3505200"/>
            <a:ext cx="4724400" cy="3048000"/>
          </a:xfrm>
          <a:prstGeom prst="rect">
            <a:avLst/>
          </a:prstGeom>
        </p:spPr>
      </p:pic>
      <p:pic>
        <p:nvPicPr>
          <p:cNvPr id="4" name="Picture 3"/>
          <p:cNvPicPr>
            <a:picLocks noChangeAspect="1"/>
          </p:cNvPicPr>
          <p:nvPr/>
        </p:nvPicPr>
        <p:blipFill>
          <a:blip r:embed="rId3"/>
          <a:stretch>
            <a:fillRect/>
          </a:stretch>
        </p:blipFill>
        <p:spPr>
          <a:xfrm>
            <a:off x="152400" y="3505200"/>
            <a:ext cx="3962399" cy="3124200"/>
          </a:xfrm>
          <a:prstGeom prst="rect">
            <a:avLst/>
          </a:prstGeom>
        </p:spPr>
      </p:pic>
      <p:sp>
        <p:nvSpPr>
          <p:cNvPr id="5" name="Rectangle 4"/>
          <p:cNvSpPr/>
          <p:nvPr/>
        </p:nvSpPr>
        <p:spPr>
          <a:xfrm>
            <a:off x="762000" y="1795250"/>
            <a:ext cx="7848600" cy="1200329"/>
          </a:xfrm>
          <a:prstGeom prst="rect">
            <a:avLst/>
          </a:prstGeom>
        </p:spPr>
        <p:txBody>
          <a:bodyPr wrap="square">
            <a:spAutoFit/>
          </a:bodyPr>
          <a:lstStyle/>
          <a:p>
            <a:pPr marL="30480" marR="30480" algn="just">
              <a:spcAft>
                <a:spcPts val="1200"/>
              </a:spcAft>
            </a:pP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(Good Agricultural Practices)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0787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686800" cy="2739211"/>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4:</a:t>
            </a:r>
          </a:p>
          <a:p>
            <a:pPr eaLnBrk="1" hangingPunct="1">
              <a:spcBef>
                <a:spcPct val="50000"/>
              </a:spcBef>
            </a:pPr>
            <a:r>
              <a:rPr lang="en-US" sz="2800" dirty="0" err="1" smtClean="0">
                <a:solidFill>
                  <a:srgbClr val="C00000"/>
                </a:solidFill>
                <a:latin typeface="Times New Roman" panose="02020603050405020304" pitchFamily="18" charset="0"/>
                <a:cs typeface="Times New Roman" panose="02020603050405020304" pitchFamily="18" charset="0"/>
              </a:rPr>
              <a:t>Chứng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nuôi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thuỷ</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sản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smtClean="0">
                <a:solidFill>
                  <a:srgbClr val="C00000"/>
                </a:solidFill>
                <a:latin typeface="Times New Roman" panose="02020603050405020304" pitchFamily="18" charset="0"/>
                <a:cs typeface="Times New Roman" panose="02020603050405020304" pitchFamily="18" charset="0"/>
              </a:rPr>
              <a:t>ASC</a:t>
            </a:r>
            <a:endPar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eaLnBrk="1" hangingPunct="1">
              <a:spcBef>
                <a:spcPct val="50000"/>
              </a:spcBef>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tắt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Aquaculture Stewardship Council,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chức</a:t>
            </a:r>
            <a:r>
              <a:rPr lang="en-US" sz="2400" dirty="0">
                <a:solidFill>
                  <a:srgbClr val="002060"/>
                </a:solidFill>
                <a:latin typeface="Times New Roman" panose="02020603050405020304" pitchFamily="18" charset="0"/>
                <a:cs typeface="Times New Roman" panose="02020603050405020304" pitchFamily="18" charset="0"/>
              </a:rPr>
              <a:t> phi </a:t>
            </a:r>
            <a:r>
              <a:rPr lang="en-US" sz="2400" dirty="0" err="1">
                <a:solidFill>
                  <a:srgbClr val="002060"/>
                </a:solidFill>
                <a:latin typeface="Times New Roman" panose="02020603050405020304" pitchFamily="18" charset="0"/>
                <a:cs typeface="Times New Roman" panose="02020603050405020304" pitchFamily="18" charset="0"/>
              </a:rPr>
              <a:t>lợi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nhuận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trồng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bền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vững</a:t>
            </a:r>
            <a:r>
              <a:rPr lang="en-US" sz="2400" dirty="0">
                <a:solidFill>
                  <a:srgbClr val="002060"/>
                </a:solidFill>
                <a:latin typeface="Times New Roman" panose="02020603050405020304" pitchFamily="18" charset="0"/>
                <a:cs typeface="Times New Roman" panose="02020603050405020304" pitchFamily="18" charset="0"/>
              </a:rPr>
              <a:t>.</a:t>
            </a:r>
          </a:p>
          <a:p>
            <a:pPr eaLnBrk="1" hangingPunct="1">
              <a:spcBef>
                <a:spcPct val="50000"/>
              </a:spcBef>
            </a:pPr>
            <a:endParaRPr lang="en-US" sz="2800" u="sng" dirty="0" smtClean="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52400" y="2667000"/>
            <a:ext cx="8534400" cy="4267200"/>
          </a:xfrm>
          <a:prstGeom prst="rect">
            <a:avLst/>
          </a:prstGeom>
        </p:spPr>
      </p:pic>
    </p:spTree>
    <p:extLst>
      <p:ext uri="{BB962C8B-B14F-4D97-AF65-F5344CB8AC3E}">
        <p14:creationId xmlns:p14="http://schemas.microsoft.com/office/powerpoint/2010/main" val="103302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686800" cy="2554545"/>
          </a:xfrm>
          <a:prstGeom prst="rect">
            <a:avLst/>
          </a:prstGeom>
        </p:spPr>
        <p:txBody>
          <a:bodyPr wrap="square">
            <a:spAutoFit/>
          </a:bodyPr>
          <a:lstStyle/>
          <a:p>
            <a:pPr eaLnBrk="1" hangingPunct="1">
              <a:spcBef>
                <a:spcPct val="50000"/>
              </a:spcBef>
            </a:pPr>
            <a:r>
              <a:rPr lang="en-US" sz="2800" u="sng" dirty="0" err="1" smtClean="0">
                <a:solidFill>
                  <a:srgbClr val="FF0000"/>
                </a:solidFill>
                <a:latin typeface="Times New Roman" panose="02020603050405020304" pitchFamily="18" charset="0"/>
                <a:cs typeface="Times New Roman" panose="02020603050405020304" pitchFamily="18" charset="0"/>
              </a:rPr>
              <a:t>Sản</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phẩm</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nhóm</a:t>
            </a:r>
            <a:r>
              <a:rPr lang="en-US" sz="2800" u="sng" dirty="0" smtClean="0">
                <a:solidFill>
                  <a:srgbClr val="FF0000"/>
                </a:solidFill>
                <a:latin typeface="Times New Roman" panose="02020603050405020304" pitchFamily="18" charset="0"/>
                <a:cs typeface="Times New Roman" panose="02020603050405020304" pitchFamily="18" charset="0"/>
              </a:rPr>
              <a:t> 4:</a:t>
            </a:r>
          </a:p>
          <a:p>
            <a:pPr eaLnBrk="1" hangingPunct="1">
              <a:spcBef>
                <a:spcPct val="50000"/>
              </a:spcBef>
            </a:pPr>
            <a:r>
              <a:rPr lang="en-US" sz="2800" dirty="0" err="1" smtClean="0">
                <a:solidFill>
                  <a:srgbClr val="C00000"/>
                </a:solidFill>
                <a:latin typeface="Times New Roman" panose="02020603050405020304" pitchFamily="18" charset="0"/>
                <a:cs typeface="Times New Roman" panose="02020603050405020304" pitchFamily="18" charset="0"/>
              </a:rPr>
              <a:t>Chứng</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nuôi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thuỷ</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sản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smtClean="0">
                <a:solidFill>
                  <a:srgbClr val="C00000"/>
                </a:solidFill>
                <a:latin typeface="Times New Roman" panose="02020603050405020304" pitchFamily="18" charset="0"/>
                <a:cs typeface="Times New Roman" panose="02020603050405020304" pitchFamily="18" charset="0"/>
              </a:rPr>
              <a:t>MSC</a:t>
            </a:r>
            <a:endParaRPr lang="en-US" sz="2800"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tắt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Marine Stewardship Council,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chức</a:t>
            </a:r>
            <a:r>
              <a:rPr lang="en-US" sz="2400" dirty="0">
                <a:solidFill>
                  <a:srgbClr val="002060"/>
                </a:solidFill>
                <a:latin typeface="Times New Roman" panose="02020603050405020304" pitchFamily="18" charset="0"/>
                <a:cs typeface="Times New Roman" panose="02020603050405020304" pitchFamily="18" charset="0"/>
              </a:rPr>
              <a:t> phi </a:t>
            </a:r>
            <a:r>
              <a:rPr lang="en-US" sz="2400" dirty="0" err="1">
                <a:solidFill>
                  <a:srgbClr val="002060"/>
                </a:solidFill>
                <a:latin typeface="Times New Roman" panose="02020603050405020304" pitchFamily="18" charset="0"/>
                <a:cs typeface="Times New Roman" panose="02020603050405020304" pitchFamily="18" charset="0"/>
              </a:rPr>
              <a:t>lợi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nhuận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bền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vững</a:t>
            </a:r>
            <a:r>
              <a:rPr lang="en-US" sz="2400" dirty="0">
                <a:solidFill>
                  <a:srgbClr val="002060"/>
                </a:solidFill>
                <a:latin typeface="Times New Roman" panose="02020603050405020304" pitchFamily="18" charset="0"/>
                <a:cs typeface="Times New Roman" panose="02020603050405020304" pitchFamily="18" charset="0"/>
              </a:rPr>
              <a:t>.</a:t>
            </a:r>
          </a:p>
          <a:p>
            <a:pPr eaLnBrk="1" hangingPunct="1">
              <a:spcBef>
                <a:spcPct val="50000"/>
              </a:spcBef>
            </a:pPr>
            <a:endParaRPr lang="en-US" sz="2800" u="sng" dirty="0" smtClean="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990600" y="2819400"/>
            <a:ext cx="6677025" cy="3810000"/>
          </a:xfrm>
          <a:prstGeom prst="rect">
            <a:avLst/>
          </a:prstGeom>
        </p:spPr>
      </p:pic>
    </p:spTree>
    <p:extLst>
      <p:ext uri="{BB962C8B-B14F-4D97-AF65-F5344CB8AC3E}">
        <p14:creationId xmlns:p14="http://schemas.microsoft.com/office/powerpoint/2010/main" val="1471105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04489526"/>
              </p:ext>
            </p:extLst>
          </p:nvPr>
        </p:nvGraphicFramePr>
        <p:xfrm>
          <a:off x="76200" y="0"/>
          <a:ext cx="8991600" cy="6912952"/>
        </p:xfrm>
        <a:graphic>
          <a:graphicData uri="http://schemas.openxmlformats.org/drawingml/2006/table">
            <a:tbl>
              <a:tblPr firstRow="1" firstCol="1" bandRow="1">
                <a:tableStyleId>{5C22544A-7EE6-4342-B048-85BDC9FD1C3A}</a:tableStyleId>
              </a:tblPr>
              <a:tblGrid>
                <a:gridCol w="1172817"/>
                <a:gridCol w="7818783"/>
              </a:tblGrid>
              <a:tr h="914400">
                <a:tc>
                  <a:txBody>
                    <a:bodyPr/>
                    <a:lstStyle/>
                    <a:p>
                      <a:pPr marL="30480" marR="30480" algn="ctr">
                        <a:lnSpc>
                          <a:spcPct val="100000"/>
                        </a:lnSpc>
                        <a:spcAft>
                          <a:spcPts val="1200"/>
                        </a:spcAft>
                      </a:pPr>
                      <a:r>
                        <a:rPr lang="en-US" sz="2400" dirty="0" err="1">
                          <a:effectLst/>
                          <a:latin typeface="Times New Roman" panose="02020603050405020304" pitchFamily="18" charset="0"/>
                          <a:cs typeface="Times New Roman" panose="02020603050405020304" pitchFamily="18" charset="0"/>
                        </a:rPr>
                        <a:t>Chứng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0480" marR="30480" algn="ctr">
                        <a:lnSpc>
                          <a:spcPct val="100000"/>
                        </a:lnSpc>
                        <a:spcAft>
                          <a:spcPts val="1200"/>
                        </a:spcAft>
                      </a:pP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2427044">
                <a:tc>
                  <a:txBody>
                    <a:bodyPr/>
                    <a:lstStyle/>
                    <a:p>
                      <a:pPr marL="30480" marR="30480" algn="just">
                        <a:lnSpc>
                          <a:spcPct val="100000"/>
                        </a:lnSpc>
                        <a:spcAft>
                          <a:spcPts val="1200"/>
                        </a:spcAft>
                      </a:pPr>
                      <a:r>
                        <a:rPr lang="en-US" sz="2400" dirty="0" err="1">
                          <a:effectLst/>
                          <a:latin typeface="Times New Roman" panose="02020603050405020304" pitchFamily="18" charset="0"/>
                          <a:cs typeface="Times New Roman" panose="02020603050405020304" pitchFamily="18" charset="0"/>
                        </a:rPr>
                        <a:t>GlobalGAP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0480" marR="30480" algn="just">
                        <a:lnSpc>
                          <a:spcPct val="100000"/>
                        </a:lnSpc>
                        <a:spcAft>
                          <a:spcPts val="120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Là</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tiêu</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chuẩn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quốc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tế</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về</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thực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hành</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nông</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nghiệp</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tốt</a:t>
                      </a:r>
                      <a:r>
                        <a:rPr lang="en-US" sz="2400" dirty="0">
                          <a:solidFill>
                            <a:srgbClr val="0070C0"/>
                          </a:solidFill>
                          <a:effectLst/>
                          <a:latin typeface="Times New Roman" panose="02020603050405020304" pitchFamily="18" charset="0"/>
                          <a:cs typeface="Times New Roman" panose="02020603050405020304" pitchFamily="18" charset="0"/>
                        </a:rPr>
                        <a:t> (Good Agricultural Practices) </a:t>
                      </a:r>
                      <a:r>
                        <a:rPr lang="en-US" sz="2400" dirty="0" err="1">
                          <a:solidFill>
                            <a:srgbClr val="0070C0"/>
                          </a:solidFill>
                          <a:effectLst/>
                          <a:latin typeface="Times New Roman" panose="02020603050405020304" pitchFamily="18" charset="0"/>
                          <a:cs typeface="Times New Roman" panose="02020603050405020304" pitchFamily="18" charset="0"/>
                        </a:rPr>
                        <a:t>được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áp</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dụng</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cho</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nhiều</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loại</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nông</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sản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bao</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gồm</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cả</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thủy</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sản</a:t>
                      </a:r>
                      <a:r>
                        <a:rPr lang="en-US" sz="2400" dirty="0">
                          <a:solidFill>
                            <a:srgbClr val="0070C0"/>
                          </a:solidFill>
                          <a:effectLst/>
                          <a:latin typeface="Times New Roman" panose="02020603050405020304" pitchFamily="18" charset="0"/>
                          <a:cs typeface="Times New Roman" panose="02020603050405020304" pitchFamily="18" charset="0"/>
                        </a:rPr>
                        <a:t>.</a:t>
                      </a:r>
                    </a:p>
                    <a:p>
                      <a:pPr marL="30480" marR="30480" algn="just">
                        <a:lnSpc>
                          <a:spcPct val="100000"/>
                        </a:lnSpc>
                        <a:spcAft>
                          <a:spcPts val="120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Mục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đích</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Đảm</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bảo</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sản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xuất</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thủy</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sản</a:t>
                      </a:r>
                      <a:r>
                        <a:rPr lang="en-US" sz="2400" dirty="0">
                          <a:solidFill>
                            <a:srgbClr val="0070C0"/>
                          </a:solidFill>
                          <a:effectLst/>
                          <a:latin typeface="Times New Roman" panose="02020603050405020304" pitchFamily="18" charset="0"/>
                          <a:cs typeface="Times New Roman" panose="02020603050405020304" pitchFamily="18" charset="0"/>
                        </a:rPr>
                        <a:t> an </a:t>
                      </a:r>
                      <a:r>
                        <a:rPr lang="en-US" sz="2400" dirty="0" err="1">
                          <a:solidFill>
                            <a:srgbClr val="0070C0"/>
                          </a:solidFill>
                          <a:effectLst/>
                          <a:latin typeface="Times New Roman" panose="02020603050405020304" pitchFamily="18" charset="0"/>
                          <a:cs typeface="Times New Roman" panose="02020603050405020304" pitchFamily="18" charset="0"/>
                        </a:rPr>
                        <a:t>toàn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bền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vững</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và</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có</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trách</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nhiệm</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với</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môi</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trường</a:t>
                      </a:r>
                      <a:r>
                        <a:rPr lang="en-US" sz="2400" dirty="0">
                          <a:solidFill>
                            <a:srgbClr val="0070C0"/>
                          </a:solidFill>
                          <a:effectLst/>
                          <a:latin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4">
                        <a:lumMod val="20000"/>
                        <a:lumOff val="80000"/>
                      </a:schemeClr>
                    </a:solidFill>
                  </a:tcPr>
                </a:tc>
              </a:tr>
              <a:tr h="1999517">
                <a:tc>
                  <a:txBody>
                    <a:bodyPr/>
                    <a:lstStyle/>
                    <a:p>
                      <a:pPr marL="30480" marR="30480" algn="just">
                        <a:lnSpc>
                          <a:spcPct val="100000"/>
                        </a:lnSpc>
                        <a:spcAft>
                          <a:spcPts val="1200"/>
                        </a:spcAft>
                      </a:pPr>
                      <a:r>
                        <a:rPr lang="en-US" sz="2400">
                          <a:effectLst/>
                          <a:latin typeface="Times New Roman" panose="02020603050405020304" pitchFamily="18" charset="0"/>
                          <a:cs typeface="Times New Roman" panose="02020603050405020304" pitchFamily="18" charset="0"/>
                        </a:rPr>
                        <a:t>ASC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0480" marR="30480" algn="just">
                        <a:lnSpc>
                          <a:spcPct val="100000"/>
                        </a:lnSpc>
                        <a:spcAft>
                          <a:spcPts val="1200"/>
                        </a:spcAft>
                      </a:pP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Là</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viết</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tắt</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của</a:t>
                      </a:r>
                      <a:r>
                        <a:rPr lang="en-US" sz="2400" dirty="0">
                          <a:solidFill>
                            <a:schemeClr val="accent2"/>
                          </a:solidFill>
                          <a:effectLst/>
                          <a:latin typeface="Times New Roman" panose="02020603050405020304" pitchFamily="18" charset="0"/>
                          <a:cs typeface="Times New Roman" panose="02020603050405020304" pitchFamily="18" charset="0"/>
                        </a:rPr>
                        <a:t> Aquaculture Stewardship Council, </a:t>
                      </a:r>
                      <a:r>
                        <a:rPr lang="en-US" sz="2400" dirty="0" err="1">
                          <a:solidFill>
                            <a:schemeClr val="accent2"/>
                          </a:solidFill>
                          <a:effectLst/>
                          <a:latin typeface="Times New Roman" panose="02020603050405020304" pitchFamily="18" charset="0"/>
                          <a:cs typeface="Times New Roman" panose="02020603050405020304" pitchFamily="18" charset="0"/>
                        </a:rPr>
                        <a:t>là</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tổ</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chức</a:t>
                      </a:r>
                      <a:r>
                        <a:rPr lang="en-US" sz="2400" dirty="0">
                          <a:solidFill>
                            <a:schemeClr val="accent2"/>
                          </a:solidFill>
                          <a:effectLst/>
                          <a:latin typeface="Times New Roman" panose="02020603050405020304" pitchFamily="18" charset="0"/>
                          <a:cs typeface="Times New Roman" panose="02020603050405020304" pitchFamily="18" charset="0"/>
                        </a:rPr>
                        <a:t> phi </a:t>
                      </a:r>
                      <a:r>
                        <a:rPr lang="en-US" sz="2400" dirty="0" err="1">
                          <a:solidFill>
                            <a:schemeClr val="accent2"/>
                          </a:solidFill>
                          <a:effectLst/>
                          <a:latin typeface="Times New Roman" panose="02020603050405020304" pitchFamily="18" charset="0"/>
                          <a:cs typeface="Times New Roman" panose="02020603050405020304" pitchFamily="18" charset="0"/>
                        </a:rPr>
                        <a:t>lợi</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nhuận</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phát</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triển</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tiêu</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chuẩn</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cho</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nuôi</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trồng</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thủy</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sản</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bền</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vững</a:t>
                      </a:r>
                      <a:r>
                        <a:rPr lang="en-US" sz="2400" dirty="0">
                          <a:solidFill>
                            <a:schemeClr val="accent2"/>
                          </a:solidFill>
                          <a:effectLst/>
                          <a:latin typeface="Times New Roman" panose="02020603050405020304" pitchFamily="18" charset="0"/>
                          <a:cs typeface="Times New Roman" panose="02020603050405020304" pitchFamily="18" charset="0"/>
                        </a:rPr>
                        <a:t>.</a:t>
                      </a:r>
                    </a:p>
                    <a:p>
                      <a:pPr marL="30480" marR="30480" algn="just">
                        <a:lnSpc>
                          <a:spcPct val="100000"/>
                        </a:lnSpc>
                        <a:spcAft>
                          <a:spcPts val="1200"/>
                        </a:spcAft>
                      </a:pP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Mục</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đích</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Khuyến</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khích</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thực</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hành</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nuôi</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trồng</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thủy</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sản</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có</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trách</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nhiệm</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bảo</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vệ</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môi</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trường</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và</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hệ</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sinh</a:t>
                      </a:r>
                      <a:r>
                        <a:rPr lang="en-US" sz="2400" dirty="0">
                          <a:solidFill>
                            <a:schemeClr val="accent2"/>
                          </a:solidFill>
                          <a:effectLst/>
                          <a:latin typeface="Times New Roman" panose="02020603050405020304" pitchFamily="18" charset="0"/>
                          <a:cs typeface="Times New Roman" panose="02020603050405020304" pitchFamily="18" charset="0"/>
                        </a:rPr>
                        <a:t> </a:t>
                      </a:r>
                      <a:r>
                        <a:rPr lang="en-US" sz="2400" dirty="0" err="1">
                          <a:solidFill>
                            <a:schemeClr val="accent2"/>
                          </a:solidFill>
                          <a:effectLst/>
                          <a:latin typeface="Times New Roman" panose="02020603050405020304" pitchFamily="18" charset="0"/>
                          <a:cs typeface="Times New Roman" panose="02020603050405020304" pitchFamily="18" charset="0"/>
                        </a:rPr>
                        <a:t>thái</a:t>
                      </a:r>
                      <a:r>
                        <a:rPr lang="en-US" sz="2400" dirty="0">
                          <a:solidFill>
                            <a:schemeClr val="accent2"/>
                          </a:solidFill>
                          <a:effectLst/>
                          <a:latin typeface="Times New Roman" panose="02020603050405020304" pitchFamily="18" charset="0"/>
                          <a:cs typeface="Times New Roman" panose="02020603050405020304" pitchFamily="18" charset="0"/>
                        </a:rPr>
                        <a:t>.</a:t>
                      </a:r>
                      <a:endParaRPr lang="en-US" sz="24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1571991">
                <a:tc>
                  <a:txBody>
                    <a:bodyPr/>
                    <a:lstStyle/>
                    <a:p>
                      <a:pPr marL="30480" marR="30480" algn="just">
                        <a:lnSpc>
                          <a:spcPct val="100000"/>
                        </a:lnSpc>
                        <a:spcAft>
                          <a:spcPts val="1200"/>
                        </a:spcAft>
                      </a:pPr>
                      <a:r>
                        <a:rPr lang="en-US" sz="2400">
                          <a:effectLst/>
                          <a:latin typeface="Times New Roman" panose="02020603050405020304" pitchFamily="18" charset="0"/>
                          <a:cs typeface="Times New Roman" panose="02020603050405020304" pitchFamily="18" charset="0"/>
                        </a:rPr>
                        <a:t>MSC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0480" marR="30480" algn="just">
                        <a:lnSpc>
                          <a:spcPct val="100000"/>
                        </a:lnSpc>
                        <a:spcAft>
                          <a:spcPts val="120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Là</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viết</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tắt</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cs typeface="Times New Roman" panose="02020603050405020304" pitchFamily="18" charset="0"/>
                        </a:rPr>
                        <a:t> Marine Stewardship Council, </a:t>
                      </a:r>
                      <a:r>
                        <a:rPr lang="en-US" sz="2400" dirty="0" err="1">
                          <a:solidFill>
                            <a:srgbClr val="0070C0"/>
                          </a:solidFill>
                          <a:effectLst/>
                          <a:latin typeface="Times New Roman" panose="02020603050405020304" pitchFamily="18" charset="0"/>
                          <a:cs typeface="Times New Roman" panose="02020603050405020304" pitchFamily="18" charset="0"/>
                        </a:rPr>
                        <a:t>là</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tổ</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chức</a:t>
                      </a:r>
                      <a:r>
                        <a:rPr lang="en-US" sz="2400" dirty="0">
                          <a:solidFill>
                            <a:srgbClr val="0070C0"/>
                          </a:solidFill>
                          <a:effectLst/>
                          <a:latin typeface="Times New Roman" panose="02020603050405020304" pitchFamily="18" charset="0"/>
                          <a:cs typeface="Times New Roman" panose="02020603050405020304" pitchFamily="18" charset="0"/>
                        </a:rPr>
                        <a:t> phi </a:t>
                      </a:r>
                      <a:r>
                        <a:rPr lang="en-US" sz="2400" dirty="0" err="1">
                          <a:solidFill>
                            <a:srgbClr val="0070C0"/>
                          </a:solidFill>
                          <a:effectLst/>
                          <a:latin typeface="Times New Roman" panose="02020603050405020304" pitchFamily="18" charset="0"/>
                          <a:cs typeface="Times New Roman" panose="02020603050405020304" pitchFamily="18" charset="0"/>
                        </a:rPr>
                        <a:t>lợi</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nhuận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phát</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triển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tiêu</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chuẩn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cho</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nghề</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cá</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bền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vững</a:t>
                      </a:r>
                      <a:r>
                        <a:rPr lang="en-US" sz="2400" dirty="0">
                          <a:solidFill>
                            <a:srgbClr val="0070C0"/>
                          </a:solidFill>
                          <a:effectLst/>
                          <a:latin typeface="Times New Roman" panose="02020603050405020304" pitchFamily="18" charset="0"/>
                          <a:cs typeface="Times New Roman" panose="02020603050405020304" pitchFamily="18" charset="0"/>
                        </a:rPr>
                        <a:t>.</a:t>
                      </a:r>
                    </a:p>
                    <a:p>
                      <a:pPr marL="30480" marR="30480" algn="just">
                        <a:lnSpc>
                          <a:spcPct val="100000"/>
                        </a:lnSpc>
                        <a:spcAft>
                          <a:spcPts val="120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Mục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đích</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Bảo</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vệ</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nguồn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lợi</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thủy</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sản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và</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hệ</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sinh</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thái</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biển</a:t>
                      </a:r>
                      <a:r>
                        <a:rPr lang="en-US" sz="2400" dirty="0">
                          <a:solidFill>
                            <a:srgbClr val="0070C0"/>
                          </a:solidFill>
                          <a:effectLst/>
                          <a:latin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accent4">
                        <a:lumMod val="20000"/>
                        <a:lumOff val="80000"/>
                      </a:schemeClr>
                    </a:solidFill>
                  </a:tcPr>
                </a:tc>
              </a:tr>
            </a:tbl>
          </a:graphicData>
        </a:graphic>
      </p:graphicFrame>
    </p:spTree>
    <p:extLst>
      <p:ext uri="{BB962C8B-B14F-4D97-AF65-F5344CB8AC3E}">
        <p14:creationId xmlns:p14="http://schemas.microsoft.com/office/powerpoint/2010/main" val="38601792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1219201" y="1553236"/>
            <a:ext cx="6191250" cy="4695164"/>
          </a:xfrm>
          <a:prstGeom prst="wedgeEllipseCallout">
            <a:avLst>
              <a:gd name="adj1" fmla="val -63716"/>
              <a:gd name="adj2" fmla="val 6879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6" name="Rectangle 5"/>
          <p:cNvSpPr/>
          <p:nvPr/>
        </p:nvSpPr>
        <p:spPr bwMode="auto">
          <a:xfrm>
            <a:off x="1676400" y="2565210"/>
            <a:ext cx="4875861" cy="2308324"/>
          </a:xfrm>
          <a:prstGeom prst="rect">
            <a:avLst/>
          </a:prstGeom>
          <a:noFill/>
          <a:ln>
            <a:noFill/>
          </a:ln>
        </p:spPr>
        <p:txBody>
          <a:bodyPr vert="horz" wrap="square" lIns="91440" tIns="45720" rIns="91440" bIns="45720" numCol="1" rtlCol="0" anchor="t" anchorCtr="0" compatLnSpc="1">
            <a:spAutoFit/>
          </a:bodyPr>
          <a:lstStyle/>
          <a:p>
            <a:r>
              <a:rPr lang="en-US" sz="2400" dirty="0" err="1">
                <a:solidFill>
                  <a:schemeClr val="accent6">
                    <a:lumMod val="75000"/>
                  </a:schemeClr>
                </a:solidFill>
                <a:latin typeface="Times New Roman" panose="02020603050405020304" pitchFamily="18" charset="0"/>
                <a:cs typeface="Times New Roman" panose="02020603050405020304" pitchFamily="18" charset="0"/>
              </a:rPr>
              <a:t>Nhiệm</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vụ</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nghiên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cứu</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mục</a:t>
            </a:r>
            <a:r>
              <a:rPr lang="en-US" sz="2400" dirty="0">
                <a:solidFill>
                  <a:schemeClr val="accent6">
                    <a:lumMod val="75000"/>
                  </a:schemeClr>
                </a:solidFill>
                <a:latin typeface="Times New Roman" panose="02020603050405020304" pitchFamily="18" charset="0"/>
                <a:cs typeface="Times New Roman" panose="02020603050405020304" pitchFamily="18" charset="0"/>
              </a:rPr>
              <a:t> 2.4 SGK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trả</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lời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hỏi</a:t>
            </a:r>
            <a:r>
              <a:rPr lang="en-US" sz="2400" dirty="0">
                <a:solidFill>
                  <a:schemeClr val="accent6">
                    <a:lumMod val="75000"/>
                  </a:schemeClr>
                </a:solidFill>
                <a:latin typeface="Times New Roman" panose="02020603050405020304" pitchFamily="18" charset="0"/>
                <a:cs typeface="Times New Roman" panose="02020603050405020304" pitchFamily="18" charset="0"/>
              </a:rPr>
              <a:t>:</a:t>
            </a:r>
          </a:p>
          <a:p>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quy</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trình</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nuôi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thuỷ</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sản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theo</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tiêu</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chuẩn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VietGAP</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cơ</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sở</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thu</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hoạch</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như</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thế</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thế</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nào</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để</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dẩm</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bảo</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an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toàn</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thực</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phẩm</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và</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chất</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lượng</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thủy</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sản</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bwMode="auto">
          <a:xfrm>
            <a:off x="133350" y="991916"/>
            <a:ext cx="403860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2.4 Thu </a:t>
            </a:r>
            <a:r>
              <a:rPr lang="en-US" sz="2800" b="1" dirty="0" err="1" smtClean="0">
                <a:solidFill>
                  <a:srgbClr val="FF0000"/>
                </a:solidFill>
                <a:latin typeface="Times New Roman" panose="02020603050405020304" pitchFamily="18" charset="0"/>
                <a:cs typeface="Times New Roman" panose="02020603050405020304" pitchFamily="18" charset="0"/>
              </a:rPr>
              <a:t>hoạch</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0440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7" name="Rectangle 6"/>
          <p:cNvSpPr/>
          <p:nvPr/>
        </p:nvSpPr>
        <p:spPr bwMode="auto">
          <a:xfrm>
            <a:off x="133350" y="991916"/>
            <a:ext cx="7486650" cy="2677656"/>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2.4 Thu </a:t>
            </a:r>
            <a:r>
              <a:rPr lang="en-US" sz="2800" b="1" dirty="0" err="1" smtClean="0">
                <a:solidFill>
                  <a:srgbClr val="FF0000"/>
                </a:solidFill>
                <a:latin typeface="Times New Roman" panose="02020603050405020304" pitchFamily="18" charset="0"/>
                <a:cs typeface="Times New Roman" panose="02020603050405020304" pitchFamily="18" charset="0"/>
              </a:rPr>
              <a:t>hoạch</a:t>
            </a:r>
            <a:endParaRPr lang="en-US" sz="2800" b="1" dirty="0" smtClean="0">
              <a:solidFill>
                <a:srgbClr val="FF0000"/>
              </a:solidFill>
              <a:latin typeface="Times New Roman" panose="02020603050405020304" pitchFamily="18" charset="0"/>
              <a:cs typeface="Times New Roman" panose="02020603050405020304" pitchFamily="18" charset="0"/>
            </a:endParaRPr>
          </a:p>
          <a:p>
            <a:pPr marL="0" marR="0" indent="0" defTabSz="914400" rtl="0" eaLnBrk="1" fontAlgn="base" latinLnBrk="0" hangingPunct="1">
              <a:lnSpc>
                <a:spcPct val="100000"/>
              </a:lnSpc>
              <a:spcBef>
                <a:spcPct val="50000"/>
              </a:spcBef>
              <a:spcAft>
                <a:spcPct val="0"/>
              </a:spcAft>
              <a:buClrTx/>
              <a:buSzTx/>
              <a:buFontTx/>
              <a:buNone/>
            </a:pPr>
            <a:r>
              <a:rPr kumimoji="0" lang="en-US" sz="280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Cơ</a:t>
            </a:r>
            <a:r>
              <a:rPr kumimoji="0" lang="en-US" sz="280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sở</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nuôi</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cần</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có</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kế</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hoạch</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và</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biện</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pháp</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phù</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hợp</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với</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từng</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loài</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và</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hình</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thức</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nuôi</a:t>
            </a:r>
            <a:r>
              <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2800"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trồng</a:t>
            </a:r>
            <a:endParaRPr kumimoji="0" lang="en-US" sz="2800"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endParaRPr>
          </a:p>
          <a:p>
            <a:pPr marL="0" marR="0" indent="0" defTabSz="914400" rtl="0" eaLnBrk="1" fontAlgn="base" latinLnBrk="0" hangingPunct="1">
              <a:lnSpc>
                <a:spcPct val="100000"/>
              </a:lnSpc>
              <a:spcBef>
                <a:spcPct val="50000"/>
              </a:spcBef>
              <a:spcAft>
                <a:spcPct val="0"/>
              </a:spcAft>
              <a:buClrTx/>
              <a:buSzTx/>
              <a:buFontTx/>
              <a:buNone/>
            </a:pPr>
            <a:r>
              <a:rPr lang="en-US" sz="2800" baseline="0" dirty="0" err="1" smtClean="0">
                <a:solidFill>
                  <a:srgbClr val="002060"/>
                </a:solidFill>
                <a:latin typeface="Times New Roman" panose="02020603050405020304" pitchFamily="18" charset="0"/>
                <a:cs typeface="Times New Roman" panose="02020603050405020304" pitchFamily="18" charset="0"/>
              </a:rPr>
              <a:t>Mục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đích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Đảm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bảo</a:t>
            </a:r>
            <a:r>
              <a:rPr lang="en-US" sz="2800" dirty="0" smtClean="0">
                <a:solidFill>
                  <a:srgbClr val="002060"/>
                </a:solidFill>
                <a:latin typeface="Times New Roman" panose="02020603050405020304" pitchFamily="18" charset="0"/>
                <a:cs typeface="Times New Roman" panose="02020603050405020304" pitchFamily="18" charset="0"/>
              </a:rPr>
              <a:t> an </a:t>
            </a:r>
            <a:r>
              <a:rPr lang="en-US" sz="2800" dirty="0" err="1" smtClean="0">
                <a:solidFill>
                  <a:srgbClr val="002060"/>
                </a:solidFill>
                <a:latin typeface="Times New Roman" panose="02020603050405020304" pitchFamily="18" charset="0"/>
                <a:cs typeface="Times New Roman" panose="02020603050405020304" pitchFamily="18" charset="0"/>
              </a:rPr>
              <a:t>toàn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chất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lượng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và</a:t>
            </a:r>
            <a:r>
              <a:rPr lang="en-US" sz="2800" dirty="0" smtClean="0">
                <a:solidFill>
                  <a:srgbClr val="002060"/>
                </a:solidFill>
                <a:latin typeface="Times New Roman" panose="02020603050405020304" pitchFamily="18" charset="0"/>
                <a:cs typeface="Times New Roman" panose="02020603050405020304" pitchFamily="18" charset="0"/>
              </a:rPr>
              <a:t> an </a:t>
            </a:r>
            <a:r>
              <a:rPr lang="en-US" sz="2800" dirty="0" err="1" smtClean="0">
                <a:solidFill>
                  <a:srgbClr val="002060"/>
                </a:solidFill>
                <a:latin typeface="Times New Roman" panose="02020603050405020304" pitchFamily="18" charset="0"/>
                <a:cs typeface="Times New Roman" panose="02020603050405020304" pitchFamily="18" charset="0"/>
              </a:rPr>
              <a:t>toàn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thực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phẩm</a:t>
            </a:r>
            <a:endParaRPr kumimoji="0" lang="en-US" sz="280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3740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barn(inVertical)">
                                      <p:cBhvr>
                                        <p:cTn id="1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1447800" y="1753917"/>
            <a:ext cx="6096000" cy="4189684"/>
          </a:xfrm>
          <a:prstGeom prst="wedgeEllipseCallout">
            <a:avLst>
              <a:gd name="adj1" fmla="val -65622"/>
              <a:gd name="adj2" fmla="val 6957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6" name="Rectangle 5"/>
          <p:cNvSpPr/>
          <p:nvPr/>
        </p:nvSpPr>
        <p:spPr bwMode="auto">
          <a:xfrm>
            <a:off x="2324100" y="2590800"/>
            <a:ext cx="4495800" cy="1938992"/>
          </a:xfrm>
          <a:prstGeom prst="rect">
            <a:avLst/>
          </a:prstGeom>
          <a:noFill/>
          <a:ln>
            <a:noFill/>
          </a:ln>
        </p:spPr>
        <p:txBody>
          <a:bodyPr vert="horz" wrap="square" lIns="91440" tIns="45720" rIns="91440" bIns="45720" numCol="1" rtlCol="0" anchor="t" anchorCtr="0" compatLnSpc="1">
            <a:spAutoFit/>
          </a:bodyPr>
          <a:lstStyle/>
          <a:p>
            <a:r>
              <a:rPr lang="en-US" sz="2400" dirty="0" err="1">
                <a:solidFill>
                  <a:schemeClr val="accent6">
                    <a:lumMod val="75000"/>
                  </a:schemeClr>
                </a:solidFill>
                <a:latin typeface="Times New Roman" panose="02020603050405020304" pitchFamily="18" charset="0"/>
                <a:cs typeface="Times New Roman" panose="02020603050405020304" pitchFamily="18" charset="0"/>
              </a:rPr>
              <a:t>Nhiệm</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vụ</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nghiên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cứu</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mục</a:t>
            </a:r>
            <a:r>
              <a:rPr lang="en-US" sz="2400" dirty="0">
                <a:solidFill>
                  <a:schemeClr val="accent6">
                    <a:lumMod val="75000"/>
                  </a:schemeClr>
                </a:solidFill>
                <a:latin typeface="Times New Roman" panose="02020603050405020304" pitchFamily="18" charset="0"/>
                <a:cs typeface="Times New Roman" panose="02020603050405020304" pitchFamily="18" charset="0"/>
              </a:rPr>
              <a:t> 2.5 SGK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trả</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lời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hỏi</a:t>
            </a:r>
            <a:r>
              <a:rPr lang="en-US" sz="2400" dirty="0">
                <a:solidFill>
                  <a:schemeClr val="accent6">
                    <a:lumMod val="75000"/>
                  </a:schemeClr>
                </a:solidFill>
                <a:latin typeface="Times New Roman" panose="02020603050405020304" pitchFamily="18" charset="0"/>
                <a:cs typeface="Times New Roman" panose="02020603050405020304" pitchFamily="18" charset="0"/>
              </a:rPr>
              <a:t>:</a:t>
            </a:r>
          </a:p>
          <a:p>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Trong</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quy</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trình</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nuôi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thuỷ</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sản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theo</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tiêu</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chuẩn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VietGAP</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chất</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thải</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được</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thu</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gom</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xử</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lí</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như</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thế</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nào</a:t>
            </a:r>
            <a:r>
              <a:rPr lang="en-US" sz="2400"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7" name="Rectangle 6"/>
          <p:cNvSpPr/>
          <p:nvPr/>
        </p:nvSpPr>
        <p:spPr bwMode="auto">
          <a:xfrm>
            <a:off x="133350" y="991916"/>
            <a:ext cx="535305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2.5 Thu </a:t>
            </a:r>
            <a:r>
              <a:rPr lang="en-US" sz="2800" b="1" dirty="0" err="1" smtClean="0">
                <a:solidFill>
                  <a:srgbClr val="FF0000"/>
                </a:solidFill>
                <a:latin typeface="Times New Roman" panose="02020603050405020304" pitchFamily="18" charset="0"/>
                <a:cs typeface="Times New Roman" panose="02020603050405020304" pitchFamily="18" charset="0"/>
              </a:rPr>
              <a:t>gom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thải</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807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7" name="Rectangle 6"/>
          <p:cNvSpPr/>
          <p:nvPr/>
        </p:nvSpPr>
        <p:spPr bwMode="auto">
          <a:xfrm>
            <a:off x="133350" y="991916"/>
            <a:ext cx="535305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2.5. Thu </a:t>
            </a:r>
            <a:r>
              <a:rPr lang="en-US" sz="2800" b="1" dirty="0" err="1" smtClean="0">
                <a:solidFill>
                  <a:srgbClr val="FF0000"/>
                </a:solidFill>
                <a:latin typeface="Times New Roman" panose="02020603050405020304" pitchFamily="18" charset="0"/>
                <a:cs typeface="Times New Roman" panose="02020603050405020304" pitchFamily="18" charset="0"/>
              </a:rPr>
              <a:t>gom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thải</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143009" y="1833891"/>
            <a:ext cx="8705850" cy="4031873"/>
          </a:xfrm>
          <a:prstGeom prst="rect">
            <a:avLst/>
          </a:prstGeom>
        </p:spPr>
        <p:txBody>
          <a:bodyPr wrap="square">
            <a:spAutoFit/>
          </a:bodyPr>
          <a:lstStyle/>
          <a:p>
            <a:pPr marL="30480" marR="30480" algn="just">
              <a:spcAft>
                <a:spcPts val="1200"/>
              </a:spcAft>
            </a:pP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gom</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373380" marR="30480" indent="-342900" algn="just">
              <a:spcAft>
                <a:spcPts val="1200"/>
              </a:spcAft>
              <a:buFontTx/>
              <a:buChar char="-"/>
            </a:pP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nguy</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gom</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nguy</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373380" marR="30480" indent="-342900" algn="just">
              <a:spcAft>
                <a:spcPts val="1200"/>
              </a:spcAft>
              <a:buFontTx/>
              <a:buChar char="-"/>
            </a:pP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thuỷ</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lây</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lan</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373380" marR="30480" indent="-342900" algn="just">
              <a:spcAft>
                <a:spcPts val="1200"/>
              </a:spcAft>
              <a:buFontTx/>
              <a:buChar char="-"/>
            </a:pPr>
            <a:endPar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spcAft>
                <a:spcPts val="1200"/>
              </a:spcAft>
            </a:pP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763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p:cNvSpPr/>
          <p:nvPr/>
        </p:nvSpPr>
        <p:spPr>
          <a:xfrm>
            <a:off x="381000" y="1441361"/>
            <a:ext cx="8610600" cy="5403761"/>
          </a:xfrm>
          <a:prstGeom prst="wedgeEllipseCallout">
            <a:avLst>
              <a:gd name="adj1" fmla="val -52542"/>
              <a:gd name="adj2" fmla="val 6024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7" name="Rectangle 6"/>
          <p:cNvSpPr/>
          <p:nvPr/>
        </p:nvSpPr>
        <p:spPr bwMode="auto">
          <a:xfrm>
            <a:off x="133350" y="991916"/>
            <a:ext cx="878205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2.6. </a:t>
            </a:r>
            <a:r>
              <a:rPr lang="en-US" sz="2800" b="1" dirty="0" err="1" smtClean="0">
                <a:solidFill>
                  <a:srgbClr val="FF0000"/>
                </a:solidFill>
                <a:latin typeface="Times New Roman" panose="02020603050405020304" pitchFamily="18" charset="0"/>
                <a:cs typeface="Times New Roman" panose="02020603050405020304" pitchFamily="18" charset="0"/>
              </a:rPr>
              <a:t>Lưu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trữ</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hồ</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truy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xuất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nguồn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gốc</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1790700" y="1964581"/>
            <a:ext cx="5791200" cy="4549322"/>
          </a:xfrm>
          <a:prstGeom prst="rect">
            <a:avLst/>
          </a:prstGeom>
        </p:spPr>
        <p:txBody>
          <a:bodyPr wrap="square">
            <a:spAutoFit/>
          </a:bodyPr>
          <a:lstStyle/>
          <a:p>
            <a:pPr>
              <a:lnSpc>
                <a:spcPct val="107000"/>
              </a:lnSpc>
              <a:spcAft>
                <a:spcPts val="800"/>
              </a:spcAft>
            </a:pPr>
            <a:r>
              <a:rPr lang="en-US" sz="2800" dirty="0" err="1">
                <a:solidFill>
                  <a:schemeClr val="accent6">
                    <a:lumMod val="75000"/>
                  </a:schemeClr>
                </a:solidFill>
                <a:latin typeface="Times New Roman" panose="02020603050405020304" pitchFamily="18" charset="0"/>
                <a:cs typeface="Times New Roman" panose="02020603050405020304" pitchFamily="18" charset="0"/>
              </a:rPr>
              <a:t>Nhiệm</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vụ</a:t>
            </a:r>
            <a:r>
              <a:rPr lang="en-US" sz="2800" dirty="0">
                <a:solidFill>
                  <a:schemeClr val="accent6">
                    <a:lumMod val="75000"/>
                  </a:schemeClr>
                </a:solidFill>
                <a:latin typeface="Times New Roman" panose="02020603050405020304" pitchFamily="18" charset="0"/>
                <a:cs typeface="Times New Roman" panose="02020603050405020304" pitchFamily="18" charset="0"/>
              </a:rPr>
              <a:t> HS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nghiên</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cứu</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mục</a:t>
            </a:r>
            <a:r>
              <a:rPr lang="en-US" sz="2800" dirty="0">
                <a:solidFill>
                  <a:schemeClr val="accent6">
                    <a:lumMod val="75000"/>
                  </a:schemeClr>
                </a:solidFill>
                <a:latin typeface="Times New Roman" panose="02020603050405020304" pitchFamily="18" charset="0"/>
                <a:cs typeface="Times New Roman" panose="02020603050405020304" pitchFamily="18" charset="0"/>
              </a:rPr>
              <a:t> 2.6 SGK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trả</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lời</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hỏi</a:t>
            </a:r>
            <a:r>
              <a:rPr lang="en-US" sz="2800" dirty="0">
                <a:solidFill>
                  <a:schemeClr val="accent6">
                    <a:lumMod val="75000"/>
                  </a:schemeClr>
                </a:solidFill>
                <a:latin typeface="Times New Roman" panose="02020603050405020304" pitchFamily="18" charset="0"/>
                <a:cs typeface="Times New Roman" panose="02020603050405020304" pitchFamily="18" charset="0"/>
              </a:rPr>
              <a:t>:</a:t>
            </a:r>
          </a:p>
          <a:p>
            <a:pPr>
              <a:lnSpc>
                <a:spcPct val="107000"/>
              </a:lnSpc>
              <a:spcAft>
                <a:spcPts val="800"/>
              </a:spcAft>
            </a:pP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trữ</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hồ</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sơ</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quy</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nuôi</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thuỷ</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VietGAP</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nhằm</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mục</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smtClean="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2</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quy</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truy</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gốc</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thử</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endParaRPr lang="en-US" sz="2800"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234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VIETGAP TRONG NUÔI TRỒNG THỦY SẢN</a:t>
            </a:r>
          </a:p>
          <a:p>
            <a:pPr>
              <a:defRPr/>
            </a:pPr>
            <a:r>
              <a:rPr lang="en-US" sz="2800" dirty="0" smtClean="0">
                <a:solidFill>
                  <a:srgbClr val="0000FF"/>
                </a:solidFill>
                <a:effectLst>
                  <a:outerShdw blurRad="38100" dist="38100" dir="2700000" algn="tl">
                    <a:srgbClr val="C0C0C0"/>
                  </a:outerShdw>
                </a:effectLst>
                <a:latin typeface="Arial" charset="0"/>
                <a:cs typeface="Arial" charset="0"/>
              </a:rPr>
              <a:t>1.1. KHÁI NIỆM</a:t>
            </a:r>
            <a:endParaRPr lang="en-US" sz="2800" dirty="0">
              <a:latin typeface="Arial" charset="0"/>
              <a:cs typeface="Arial" charset="0"/>
            </a:endParaRPr>
          </a:p>
        </p:txBody>
      </p:sp>
      <p:sp>
        <p:nvSpPr>
          <p:cNvPr id="6150" name="Text Box 6"/>
          <p:cNvSpPr txBox="1">
            <a:spLocks noChangeArrowheads="1"/>
          </p:cNvSpPr>
          <p:nvPr/>
        </p:nvSpPr>
        <p:spPr bwMode="auto">
          <a:xfrm>
            <a:off x="609600" y="1600200"/>
            <a:ext cx="7086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dirty="0" err="1">
                <a:solidFill>
                  <a:srgbClr val="0000FF"/>
                </a:solidFill>
                <a:latin typeface="Times New Roman" panose="02020603050405020304" pitchFamily="18" charset="0"/>
                <a:cs typeface="Times New Roman" panose="02020603050405020304" pitchFamily="18" charset="0"/>
              </a:rPr>
              <a:t>Quan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sát</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hình</a:t>
            </a:r>
            <a:r>
              <a:rPr lang="en-US" dirty="0">
                <a:solidFill>
                  <a:srgbClr val="0000FF"/>
                </a:solidFill>
                <a:latin typeface="Times New Roman" panose="02020603050405020304" pitchFamily="18" charset="0"/>
                <a:cs typeface="Times New Roman" panose="02020603050405020304" pitchFamily="18" charset="0"/>
              </a:rPr>
              <a:t> </a:t>
            </a:r>
            <a:r>
              <a:rPr lang="en-US" dirty="0" err="1" smtClean="0">
                <a:solidFill>
                  <a:srgbClr val="0000FF"/>
                </a:solidFill>
                <a:latin typeface="Times New Roman" panose="02020603050405020304" pitchFamily="18" charset="0"/>
                <a:cs typeface="Times New Roman" panose="02020603050405020304" pitchFamily="18" charset="0"/>
              </a:rPr>
              <a:t>ảnh</a:t>
            </a:r>
            <a:r>
              <a:rPr lang="en-US" dirty="0" smtClean="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cho</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biết</a:t>
            </a:r>
            <a:r>
              <a:rPr lang="en-US" dirty="0">
                <a:solidFill>
                  <a:srgbClr val="0000FF"/>
                </a:solidFill>
                <a:latin typeface="Times New Roman" panose="02020603050405020304" pitchFamily="18" charset="0"/>
                <a:cs typeface="Times New Roman" panose="02020603050405020304" pitchFamily="18" charset="0"/>
              </a:rPr>
              <a:t>:</a:t>
            </a:r>
          </a:p>
        </p:txBody>
      </p:sp>
      <p:sp>
        <p:nvSpPr>
          <p:cNvPr id="6151" name="Text Box 7"/>
          <p:cNvSpPr txBox="1">
            <a:spLocks noChangeArrowheads="1"/>
          </p:cNvSpPr>
          <p:nvPr/>
        </p:nvSpPr>
        <p:spPr bwMode="auto">
          <a:xfrm>
            <a:off x="609600" y="5334000"/>
            <a:ext cx="7924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dirty="0" err="1" smtClean="0">
                <a:solidFill>
                  <a:srgbClr val="FF0000"/>
                </a:solidFill>
                <a:latin typeface="Times New Roman" panose="02020603050405020304" pitchFamily="18" charset="0"/>
                <a:cs typeface="Times New Roman" panose="02020603050405020304" pitchFamily="18" charset="0"/>
              </a:rPr>
              <a:t>Quy</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trình</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nuôi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thủy</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sản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theo</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tiêu</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chuẩn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VietGAP</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như</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thế</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nào</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362200"/>
            <a:ext cx="7315200" cy="2057400"/>
          </a:xfrm>
          <a:prstGeom prst="rect">
            <a:avLst/>
          </a:prstGeom>
        </p:spPr>
      </p:pic>
    </p:spTree>
    <p:extLst>
      <p:ext uri="{BB962C8B-B14F-4D97-AF65-F5344CB8AC3E}">
        <p14:creationId xmlns:p14="http://schemas.microsoft.com/office/powerpoint/2010/main" val="3754817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150"/>
                                        </p:tgtEl>
                                        <p:attrNameLst>
                                          <p:attrName>style.visibility</p:attrName>
                                        </p:attrNameLst>
                                      </p:cBhvr>
                                      <p:to>
                                        <p:strVal val="visible"/>
                                      </p:to>
                                    </p:set>
                                    <p:anim calcmode="lin" valueType="num">
                                      <p:cBhvr>
                                        <p:cTn id="7" dur="1000" fill="hold"/>
                                        <p:tgtEl>
                                          <p:spTgt spid="6150"/>
                                        </p:tgtEl>
                                        <p:attrNameLst>
                                          <p:attrName>ppt_w</p:attrName>
                                        </p:attrNameLst>
                                      </p:cBhvr>
                                      <p:tavLst>
                                        <p:tav tm="0">
                                          <p:val>
                                            <p:fltVal val="0"/>
                                          </p:val>
                                        </p:tav>
                                        <p:tav tm="100000">
                                          <p:val>
                                            <p:strVal val="#ppt_w"/>
                                          </p:val>
                                        </p:tav>
                                      </p:tavLst>
                                    </p:anim>
                                    <p:anim calcmode="lin" valueType="num">
                                      <p:cBhvr>
                                        <p:cTn id="8" dur="1000" fill="hold"/>
                                        <p:tgtEl>
                                          <p:spTgt spid="6150"/>
                                        </p:tgtEl>
                                        <p:attrNameLst>
                                          <p:attrName>ppt_h</p:attrName>
                                        </p:attrNameLst>
                                      </p:cBhvr>
                                      <p:tavLst>
                                        <p:tav tm="0">
                                          <p:val>
                                            <p:fltVal val="0"/>
                                          </p:val>
                                        </p:tav>
                                        <p:tav tm="100000">
                                          <p:val>
                                            <p:strVal val="#ppt_h"/>
                                          </p:val>
                                        </p:tav>
                                      </p:tavLst>
                                    </p:anim>
                                    <p:anim calcmode="lin" valueType="num">
                                      <p:cBhvr>
                                        <p:cTn id="9" dur="1000" fill="hold"/>
                                        <p:tgtEl>
                                          <p:spTgt spid="6150"/>
                                        </p:tgtEl>
                                        <p:attrNameLst>
                                          <p:attrName>style.rotation</p:attrName>
                                        </p:attrNameLst>
                                      </p:cBhvr>
                                      <p:tavLst>
                                        <p:tav tm="0">
                                          <p:val>
                                            <p:fltVal val="90"/>
                                          </p:val>
                                        </p:tav>
                                        <p:tav tm="100000">
                                          <p:val>
                                            <p:fltVal val="0"/>
                                          </p:val>
                                        </p:tav>
                                      </p:tavLst>
                                    </p:anim>
                                    <p:animEffect transition="in" filter="fade">
                                      <p:cBhvr>
                                        <p:cTn id="10" dur="1000"/>
                                        <p:tgtEl>
                                          <p:spTgt spid="615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6151">
                                            <p:txEl>
                                              <p:pRg st="0" end="0"/>
                                            </p:txEl>
                                          </p:spTgt>
                                        </p:tgtEl>
                                        <p:attrNameLst>
                                          <p:attrName>style.visibility</p:attrName>
                                        </p:attrNameLst>
                                      </p:cBhvr>
                                      <p:to>
                                        <p:strVal val="visible"/>
                                      </p:to>
                                    </p:set>
                                    <p:animEffect transition="in" filter="checkerboard(across)">
                                      <p:cBhvr>
                                        <p:cTn id="15" dur="500"/>
                                        <p:tgtEl>
                                          <p:spTgt spid="61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457200" y="1554625"/>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92030" y="2354652"/>
            <a:ext cx="8823370" cy="4154984"/>
          </a:xfrm>
          <a:prstGeom prst="rect">
            <a:avLst/>
          </a:prstGeom>
          <a:noFill/>
          <a:ln>
            <a:noFill/>
          </a:ln>
        </p:spPr>
        <p:txBody>
          <a:bodyPr vert="horz" wrap="square" lIns="91440" tIns="45720" rIns="91440" bIns="45720" numCol="1" rtlCol="0" anchor="t" anchorCtr="0" compatLnSpc="1">
            <a:spAutoFit/>
          </a:bodyPr>
          <a:lstStyle/>
          <a:p>
            <a:r>
              <a:rPr lang="en-US" sz="2400" dirty="0" err="1">
                <a:solidFill>
                  <a:srgbClr val="002060"/>
                </a:solidFill>
                <a:latin typeface="Times New Roman" panose="02020603050405020304" pitchFamily="18" charset="0"/>
                <a:cs typeface="Times New Roman" panose="02020603050405020304" pitchFamily="18" charset="0"/>
              </a:rPr>
              <a:t>Việc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lưu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hồ</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thuỷ</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VietGAP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nhằm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smtClean="0">
                <a:solidFill>
                  <a:srgbClr val="002060"/>
                </a:solidFill>
                <a:latin typeface="Times New Roman" panose="02020603050405020304" pitchFamily="18" charset="0"/>
                <a:cs typeface="Times New Roman" panose="02020603050405020304" pitchFamily="18" charset="0"/>
              </a:rPr>
              <a:t>5 </a:t>
            </a:r>
            <a:r>
              <a:rPr lang="en-US" sz="2400" dirty="0" err="1" smtClean="0">
                <a:solidFill>
                  <a:srgbClr val="002060"/>
                </a:solidFill>
                <a:latin typeface="Times New Roman" panose="02020603050405020304" pitchFamily="18" charset="0"/>
                <a:cs typeface="Times New Roman" panose="02020603050405020304" pitchFamily="18" charset="0"/>
              </a:rPr>
              <a:t>mục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đích</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Bảo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thương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phẩm</a:t>
            </a:r>
            <a:r>
              <a:rPr lang="en-US" sz="2400" dirty="0">
                <a:solidFill>
                  <a:srgbClr val="002060"/>
                </a:solidFill>
                <a:latin typeface="Times New Roman" panose="02020603050405020304" pitchFamily="18" charset="0"/>
                <a:cs typeface="Times New Roman" panose="02020603050405020304" pitchFamily="18" charset="0"/>
              </a:rPr>
              <a:t>.</a:t>
            </a:r>
          </a:p>
          <a:p>
            <a:pPr marL="342900" indent="-342900">
              <a:buFontTx/>
              <a:buChar char="-"/>
            </a:pPr>
            <a:r>
              <a:rPr lang="en-US" sz="2400" dirty="0" err="1" smtClean="0">
                <a:solidFill>
                  <a:srgbClr val="002060"/>
                </a:solidFill>
                <a:latin typeface="Times New Roman" panose="02020603050405020304" pitchFamily="18" charset="0"/>
                <a:cs typeface="Times New Roman" panose="02020603050405020304" pitchFamily="18" charset="0"/>
              </a:rPr>
              <a:t>Để</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đánh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tuân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VietGAP</a:t>
            </a:r>
            <a:endParaRPr lang="en-US" sz="2400" dirty="0" smtClean="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chép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dõi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giúp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họ</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yếu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nâng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xuất</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cấp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chứng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lượng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phẩm</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Giúp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ứng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yêu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thị</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nâng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năng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phẩm</a:t>
            </a:r>
            <a:r>
              <a:rPr lang="en-US" sz="2400" dirty="0">
                <a:solidFill>
                  <a:srgbClr val="002060"/>
                </a:solidFill>
                <a:latin typeface="Times New Roman" panose="02020603050405020304" pitchFamily="18" charset="0"/>
                <a:cs typeface="Times New Roman" panose="02020603050405020304" pitchFamily="18" charset="0"/>
              </a:rPr>
              <a:t>.</a:t>
            </a:r>
          </a:p>
          <a:p>
            <a:pPr marL="342900" indent="-342900">
              <a:buFontTx/>
              <a:buChar char="-"/>
            </a:pP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bwMode="auto">
          <a:xfrm>
            <a:off x="133350" y="991916"/>
            <a:ext cx="878205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2.6. </a:t>
            </a:r>
            <a:r>
              <a:rPr lang="en-US" sz="2800" b="1" dirty="0" err="1" smtClean="0">
                <a:solidFill>
                  <a:srgbClr val="FF0000"/>
                </a:solidFill>
                <a:latin typeface="Times New Roman" panose="02020603050405020304" pitchFamily="18" charset="0"/>
                <a:cs typeface="Times New Roman" panose="02020603050405020304" pitchFamily="18" charset="0"/>
              </a:rPr>
              <a:t>Lưu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trữ</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hồ</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truy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xuất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nguồn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gốc</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206330" y="1750696"/>
            <a:ext cx="9128975" cy="522259"/>
          </a:xfrm>
          <a:prstGeom prst="rect">
            <a:avLst/>
          </a:prstGeom>
        </p:spPr>
        <p:txBody>
          <a:bodyPr wrap="square">
            <a:spAutoFit/>
          </a:bodyPr>
          <a:lstStyle/>
          <a:p>
            <a:pPr>
              <a:lnSpc>
                <a:spcPct val="107000"/>
              </a:lnSpc>
              <a:spcAft>
                <a:spcPts val="800"/>
              </a:spcAft>
            </a:pP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Tài</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lưu</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trữ</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hồ</a:t>
            </a:r>
            <a:r>
              <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sơ</a:t>
            </a:r>
            <a:endParaRPr lang="en-US" sz="28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995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anim calcmode="lin" valueType="num">
                                      <p:cBhvr>
                                        <p:cTn id="2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anim calcmode="lin" valueType="num">
                                      <p:cBhvr>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fade">
                                      <p:cBhvr>
                                        <p:cTn id="33" dur="1000"/>
                                        <p:tgtEl>
                                          <p:spTgt spid="5">
                                            <p:txEl>
                                              <p:pRg st="5" end="5"/>
                                            </p:txEl>
                                          </p:spTgt>
                                        </p:tgtEl>
                                      </p:cBhvr>
                                    </p:animEffect>
                                    <p:anim calcmode="lin" valueType="num">
                                      <p:cBhvr>
                                        <p:cTn id="34"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7" name="Rectangle 6"/>
          <p:cNvSpPr/>
          <p:nvPr/>
        </p:nvSpPr>
        <p:spPr bwMode="auto">
          <a:xfrm>
            <a:off x="133350" y="991916"/>
            <a:ext cx="8782050" cy="1169551"/>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2.6. </a:t>
            </a:r>
            <a:r>
              <a:rPr lang="en-US" sz="2800" b="1" dirty="0" err="1" smtClean="0">
                <a:solidFill>
                  <a:srgbClr val="FF0000"/>
                </a:solidFill>
                <a:latin typeface="Times New Roman" panose="02020603050405020304" pitchFamily="18" charset="0"/>
                <a:cs typeface="Times New Roman" panose="02020603050405020304" pitchFamily="18" charset="0"/>
              </a:rPr>
              <a:t>Lưu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trữ</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hồ</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truy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xuất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nguồn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gốc</a:t>
            </a:r>
            <a:endParaRPr lang="en-US" sz="2800" b="1" dirty="0" smtClean="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pPr>
            <a:r>
              <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b.</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Truy</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gốc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0" y="2386753"/>
            <a:ext cx="8629650" cy="1014380"/>
          </a:xfrm>
          <a:prstGeom prst="rect">
            <a:avLst/>
          </a:prstGeom>
        </p:spPr>
        <p:txBody>
          <a:bodyPr wrap="square">
            <a:spAutoFit/>
          </a:bodyPr>
          <a:lstStyle/>
          <a:p>
            <a:pPr>
              <a:lnSpc>
                <a:spcPct val="107000"/>
              </a:lnSpc>
              <a:spcAft>
                <a:spcPts val="800"/>
              </a:spcAf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gốc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9303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7" name="Rectangle 6"/>
          <p:cNvSpPr/>
          <p:nvPr/>
        </p:nvSpPr>
        <p:spPr bwMode="auto">
          <a:xfrm>
            <a:off x="133350" y="991916"/>
            <a:ext cx="8782050" cy="1169551"/>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2.6. </a:t>
            </a:r>
            <a:r>
              <a:rPr lang="en-US" sz="2800" b="1" dirty="0" err="1" smtClean="0">
                <a:solidFill>
                  <a:srgbClr val="FF0000"/>
                </a:solidFill>
                <a:latin typeface="Times New Roman" panose="02020603050405020304" pitchFamily="18" charset="0"/>
                <a:cs typeface="Times New Roman" panose="02020603050405020304" pitchFamily="18" charset="0"/>
              </a:rPr>
              <a:t>Lưu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trữ</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hồ</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truy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xuất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nguồn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gốc</a:t>
            </a:r>
            <a:endParaRPr lang="en-US" sz="2800" b="1" dirty="0" smtClean="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pPr>
            <a:r>
              <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b.</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Truy</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gốc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0" y="2362200"/>
            <a:ext cx="8629650" cy="5139356"/>
          </a:xfrm>
          <a:prstGeom prst="rect">
            <a:avLst/>
          </a:prstGeom>
        </p:spPr>
        <p:txBody>
          <a:bodyPr wrap="square">
            <a:spAutoFit/>
          </a:bodyPr>
          <a:lstStyle/>
          <a:p>
            <a:r>
              <a:rPr lang="en-US" sz="2400" dirty="0" err="1">
                <a:solidFill>
                  <a:srgbClr val="002060"/>
                </a:solidFill>
                <a:latin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gốc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vì</a:t>
            </a:r>
            <a:r>
              <a:rPr lang="en-US" sz="2400" dirty="0">
                <a:solidFill>
                  <a:srgbClr val="002060"/>
                </a:solidFill>
                <a:latin typeface="Times New Roman" panose="02020603050405020304" pitchFamily="18" charset="0"/>
                <a:cs typeface="Times New Roman" panose="02020603050405020304" pitchFamily="18" charset="0"/>
              </a:rPr>
              <a:t>: </a:t>
            </a:r>
          </a:p>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vấn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tiềm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gốc</a:t>
            </a:r>
            <a:endParaRPr lang="en-US" sz="2400"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gốc</a:t>
            </a:r>
            <a:endParaRPr lang="en-US" sz="2400" dirty="0">
              <a:solidFill>
                <a:srgbClr val="002060"/>
              </a:solidFill>
              <a:latin typeface="Times New Roman" panose="02020603050405020304" pitchFamily="18" charset="0"/>
              <a:cs typeface="Times New Roman" panose="02020603050405020304" pitchFamily="18" charset="0"/>
            </a:endParaRPr>
          </a:p>
          <a:p>
            <a:pPr marL="342900" indent="-342900">
              <a:buFontTx/>
              <a:buChar char="-"/>
            </a:pPr>
            <a:r>
              <a:rPr lang="en-US" sz="2400" dirty="0" err="1" smtClean="0">
                <a:solidFill>
                  <a:srgbClr val="002060"/>
                </a:solidFill>
                <a:latin typeface="Times New Roman" panose="02020603050405020304" pitchFamily="18" charset="0"/>
                <a:cs typeface="Times New Roman" panose="02020603050405020304" pitchFamily="18" charset="0"/>
              </a:rPr>
              <a:t>Để</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nâng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gốc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thông</a:t>
            </a:r>
            <a:r>
              <a:rPr lang="en-US" sz="2400" dirty="0">
                <a:solidFill>
                  <a:srgbClr val="002060"/>
                </a:solidFill>
                <a:latin typeface="Times New Roman" panose="02020603050405020304" pitchFamily="18" charset="0"/>
                <a:cs typeface="Times New Roman" panose="02020603050405020304" pitchFamily="18" charset="0"/>
              </a:rPr>
              <a:t> qua </a:t>
            </a:r>
            <a:r>
              <a:rPr lang="en-US" sz="2400" dirty="0" err="1" smtClean="0">
                <a:solidFill>
                  <a:srgbClr val="002060"/>
                </a:solidFill>
                <a:latin typeface="Times New Roman" panose="02020603050405020304" pitchFamily="18" charset="0"/>
                <a:cs typeface="Times New Roman" panose="02020603050405020304" pitchFamily="18" charset="0"/>
              </a:rPr>
              <a:t>việc:Cải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thập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Hoàn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lưu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Bổ</a:t>
            </a:r>
            <a:r>
              <a:rPr lang="en-US" sz="2400" dirty="0">
                <a:solidFill>
                  <a:srgbClr val="002060"/>
                </a:solidFill>
                <a:latin typeface="Times New Roman" panose="02020603050405020304" pitchFamily="18" charset="0"/>
                <a:cs typeface="Times New Roman" panose="02020603050405020304" pitchFamily="18" charset="0"/>
              </a:rPr>
              <a:t> sung </a:t>
            </a:r>
            <a:r>
              <a:rPr lang="en-US" sz="2400" dirty="0" err="1">
                <a:solidFill>
                  <a:srgbClr val="002060"/>
                </a:solidFill>
                <a:latin typeface="Times New Roman" panose="02020603050405020304" pitchFamily="18" charset="0"/>
                <a:cs typeface="Times New Roman" panose="02020603050405020304" pitchFamily="18" charset="0"/>
              </a:rPr>
              <a:t>thông</a:t>
            </a:r>
            <a:r>
              <a:rPr lang="en-US" sz="2400" dirty="0">
                <a:solidFill>
                  <a:srgbClr val="002060"/>
                </a:solidFill>
                <a:latin typeface="Times New Roman" panose="02020603050405020304" pitchFamily="18" charset="0"/>
                <a:cs typeface="Times New Roman" panose="02020603050405020304" pitchFamily="18" charset="0"/>
              </a:rPr>
              <a:t> tin </a:t>
            </a:r>
            <a:r>
              <a:rPr lang="en-US" sz="2400" dirty="0" err="1">
                <a:solidFill>
                  <a:srgbClr val="002060"/>
                </a:solidFill>
                <a:latin typeface="Times New Roman" panose="02020603050405020304" pitchFamily="18" charset="0"/>
                <a:cs typeface="Times New Roman" panose="02020603050405020304" pitchFamily="18" charset="0"/>
              </a:rPr>
              <a:t>thiếu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hụt;Đơn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hóa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smtClean="0">
                <a:solidFill>
                  <a:srgbClr val="002060"/>
                </a:solidFill>
                <a:latin typeface="Times New Roman" panose="02020603050405020304" pitchFamily="18" charset="0"/>
                <a:cs typeface="Times New Roman" panose="02020603050405020304" pitchFamily="18" charset="0"/>
              </a:rPr>
              <a:t>tin </a:t>
            </a:r>
          </a:p>
          <a:p>
            <a:pPr marL="342900" indent="-342900">
              <a:buFontTx/>
              <a:buChar char="-"/>
            </a:pPr>
            <a:r>
              <a:rPr lang="en-US" sz="2400" dirty="0" err="1" smtClean="0">
                <a:solidFill>
                  <a:srgbClr val="002060"/>
                </a:solidFill>
                <a:latin typeface="Times New Roman" panose="02020603050405020304" pitchFamily="18" charset="0"/>
                <a:cs typeface="Times New Roman" panose="02020603050405020304" pitchFamily="18" charset="0"/>
              </a:rPr>
              <a:t>Để</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tin </a:t>
            </a:r>
            <a:r>
              <a:rPr lang="en-US" sz="2400" dirty="0" err="1">
                <a:solidFill>
                  <a:srgbClr val="002060"/>
                </a:solidFill>
                <a:latin typeface="Times New Roman" panose="02020603050405020304" pitchFamily="18" charset="0"/>
                <a:cs typeface="Times New Roman" panose="02020603050405020304" pitchFamily="18" charset="0"/>
              </a:rPr>
              <a:t>tưởng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quan</a:t>
            </a:r>
            <a:endParaRPr lang="en-US" sz="2400"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đảm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bảo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doanh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nghiệp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tuân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xuất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gốc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tuân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giúp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doanh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nghiệp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rủi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lý</a:t>
            </a:r>
            <a:endParaRPr lang="en-US" sz="2400" dirty="0">
              <a:solidFill>
                <a:srgbClr val="002060"/>
              </a:solidFill>
              <a:latin typeface="Times New Roman" panose="02020603050405020304" pitchFamily="18" charset="0"/>
              <a:cs typeface="Times New Roman" panose="02020603050405020304" pitchFamily="18" charset="0"/>
            </a:endParaRPr>
          </a:p>
          <a:p>
            <a:pPr>
              <a:lnSpc>
                <a:spcPct val="107000"/>
              </a:lnSpc>
              <a:spcAft>
                <a:spcPts val="800"/>
              </a:spcAft>
            </a:pPr>
            <a:endParaRPr lang="en-US"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3503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7" name="Rectangle 6"/>
          <p:cNvSpPr/>
          <p:nvPr/>
        </p:nvSpPr>
        <p:spPr bwMode="auto">
          <a:xfrm>
            <a:off x="133350" y="991916"/>
            <a:ext cx="8782050" cy="2246769"/>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2.6. </a:t>
            </a:r>
            <a:r>
              <a:rPr lang="en-US" sz="2800" b="1" dirty="0" err="1" smtClean="0">
                <a:solidFill>
                  <a:srgbClr val="FF0000"/>
                </a:solidFill>
                <a:latin typeface="Times New Roman" panose="02020603050405020304" pitchFamily="18" charset="0"/>
                <a:cs typeface="Times New Roman" panose="02020603050405020304" pitchFamily="18" charset="0"/>
              </a:rPr>
              <a:t>Lưu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trữ</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hồ</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truy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xuất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nguồn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gốc</a:t>
            </a:r>
            <a:endParaRPr lang="en-US" sz="2800" b="1" dirty="0" smtClean="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pPr>
            <a:r>
              <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b.</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Truy</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gốc</a:t>
            </a:r>
            <a:endPar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spcBef>
                <a:spcPct val="50000"/>
              </a:spcBef>
            </a:pP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truy</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gốc</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04875" y="4078201"/>
            <a:ext cx="7239000" cy="2591025"/>
          </a:xfrm>
          <a:prstGeom prst="rect">
            <a:avLst/>
          </a:prstGeom>
        </p:spPr>
      </p:pic>
    </p:spTree>
    <p:extLst>
      <p:ext uri="{BB962C8B-B14F-4D97-AF65-F5344CB8AC3E}">
        <p14:creationId xmlns:p14="http://schemas.microsoft.com/office/powerpoint/2010/main" val="2817719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1524000" y="1592652"/>
            <a:ext cx="6019800" cy="4046148"/>
          </a:xfrm>
          <a:prstGeom prst="wedgeEllipseCallout">
            <a:avLst>
              <a:gd name="adj1" fmla="val -76318"/>
              <a:gd name="adj2" fmla="val 69968"/>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6" name="Rectangle 5"/>
          <p:cNvSpPr/>
          <p:nvPr/>
        </p:nvSpPr>
        <p:spPr bwMode="auto">
          <a:xfrm>
            <a:off x="2495282" y="2703493"/>
            <a:ext cx="4419600" cy="1938992"/>
          </a:xfrm>
          <a:prstGeom prst="rect">
            <a:avLst/>
          </a:prstGeom>
          <a:noFill/>
          <a:ln>
            <a:noFill/>
          </a:ln>
        </p:spPr>
        <p:txBody>
          <a:bodyPr vert="horz" wrap="square" lIns="91440" tIns="45720" rIns="91440" bIns="45720" numCol="1" rtlCol="0" anchor="t" anchorCtr="0" compatLnSpc="1">
            <a:spAutoFit/>
          </a:bodyPr>
          <a:lstStyle/>
          <a:p>
            <a:r>
              <a:rPr lang="en-US" sz="2400" dirty="0" err="1">
                <a:solidFill>
                  <a:srgbClr val="C00000"/>
                </a:solidFill>
                <a:latin typeface="Times New Roman" panose="02020603050405020304" pitchFamily="18" charset="0"/>
                <a:cs typeface="Times New Roman" panose="02020603050405020304" pitchFamily="18" charset="0"/>
              </a:rPr>
              <a:t>Nhiệm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vụ</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nghiên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cứu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mục</a:t>
            </a:r>
            <a:r>
              <a:rPr lang="en-US" sz="2400" dirty="0">
                <a:solidFill>
                  <a:srgbClr val="C00000"/>
                </a:solidFill>
                <a:latin typeface="Times New Roman" panose="02020603050405020304" pitchFamily="18" charset="0"/>
                <a:cs typeface="Times New Roman" panose="02020603050405020304" pitchFamily="18" charset="0"/>
              </a:rPr>
              <a:t> 2.7 SGK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trả</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lời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câu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hỏi</a:t>
            </a:r>
            <a:r>
              <a:rPr lang="en-US" sz="2400" dirty="0">
                <a:solidFill>
                  <a:srgbClr val="C00000"/>
                </a:solidFill>
                <a:latin typeface="Times New Roman" panose="02020603050405020304" pitchFamily="18" charset="0"/>
                <a:cs typeface="Times New Roman" panose="02020603050405020304" pitchFamily="18" charset="0"/>
              </a:rPr>
              <a:t>:</a:t>
            </a:r>
          </a:p>
          <a:p>
            <a:r>
              <a:rPr lang="en-US" sz="2400" dirty="0" err="1" smtClean="0">
                <a:solidFill>
                  <a:srgbClr val="C00000"/>
                </a:solidFill>
                <a:latin typeface="Times New Roman" panose="02020603050405020304" pitchFamily="18" charset="0"/>
                <a:cs typeface="Times New Roman" panose="02020603050405020304" pitchFamily="18" charset="0"/>
              </a:rPr>
              <a:t>Kiểm</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tra</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nội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bộ</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gì</a:t>
            </a:r>
            <a:r>
              <a:rPr lang="en-US" sz="2400" dirty="0">
                <a:solidFill>
                  <a:srgbClr val="C00000"/>
                </a:solidFill>
                <a:latin typeface="Times New Roman" panose="02020603050405020304" pitchFamily="18" charset="0"/>
                <a:cs typeface="Times New Roman" panose="02020603050405020304" pitchFamily="18" charset="0"/>
              </a:rPr>
              <a:t>? Ai </a:t>
            </a:r>
            <a:r>
              <a:rPr lang="en-US" sz="2400" dirty="0" err="1">
                <a:solidFill>
                  <a:srgbClr val="C00000"/>
                </a:solidFill>
                <a:latin typeface="Times New Roman" panose="02020603050405020304" pitchFamily="18" charset="0"/>
                <a:cs typeface="Times New Roman" panose="02020603050405020304" pitchFamily="18" charset="0"/>
              </a:rPr>
              <a:t>thực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hiện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tại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sao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phải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Kiểm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nội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bộ</a:t>
            </a:r>
            <a:r>
              <a:rPr lang="en-US" sz="2400" dirty="0">
                <a:solidFill>
                  <a:srgbClr val="C00000"/>
                </a:solidFill>
                <a:latin typeface="Times New Roman" panose="02020603050405020304" pitchFamily="18" charset="0"/>
                <a:cs typeface="Times New Roman" panose="02020603050405020304" pitchFamily="18" charset="0"/>
              </a:rPr>
              <a:t>? </a:t>
            </a:r>
          </a:p>
        </p:txBody>
      </p:sp>
      <p:sp>
        <p:nvSpPr>
          <p:cNvPr id="7" name="Rectangle 6"/>
          <p:cNvSpPr/>
          <p:nvPr/>
        </p:nvSpPr>
        <p:spPr bwMode="auto">
          <a:xfrm>
            <a:off x="133350" y="991916"/>
            <a:ext cx="403860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2.7 </a:t>
            </a:r>
            <a:r>
              <a:rPr lang="en-US" sz="2800" b="1" dirty="0" err="1" smtClean="0">
                <a:solidFill>
                  <a:srgbClr val="FF0000"/>
                </a:solidFill>
                <a:latin typeface="Times New Roman" panose="02020603050405020304" pitchFamily="18" charset="0"/>
                <a:cs typeface="Times New Roman" panose="02020603050405020304" pitchFamily="18" charset="0"/>
              </a:rPr>
              <a:t>Kiểm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nội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bộ</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034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QUY TRÌNH NUÔI </a:t>
            </a:r>
            <a:r>
              <a:rPr lang="en-US" sz="28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 </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 THEO TIÊU CHUẨN VIETGAP</a:t>
            </a:r>
            <a:endParaRPr lang="en-US" sz="2800" dirty="0">
              <a:latin typeface="Arial" charset="0"/>
              <a:cs typeface="Arial" charset="0"/>
            </a:endParaRPr>
          </a:p>
        </p:txBody>
      </p:sp>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7" name="Rectangle 6"/>
          <p:cNvSpPr/>
          <p:nvPr/>
        </p:nvSpPr>
        <p:spPr bwMode="auto">
          <a:xfrm>
            <a:off x="133350" y="991916"/>
            <a:ext cx="4038600" cy="523220"/>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b="1" dirty="0" smtClean="0">
                <a:solidFill>
                  <a:srgbClr val="FF0000"/>
                </a:solidFill>
                <a:latin typeface="Times New Roman" panose="02020603050405020304" pitchFamily="18" charset="0"/>
                <a:cs typeface="Times New Roman" panose="02020603050405020304" pitchFamily="18" charset="0"/>
              </a:rPr>
              <a:t>2.7 </a:t>
            </a:r>
            <a:r>
              <a:rPr lang="en-US" sz="2800" b="1" dirty="0" err="1" smtClean="0">
                <a:solidFill>
                  <a:srgbClr val="FF0000"/>
                </a:solidFill>
                <a:latin typeface="Times New Roman" panose="02020603050405020304" pitchFamily="18" charset="0"/>
                <a:cs typeface="Times New Roman" panose="02020603050405020304" pitchFamily="18" charset="0"/>
              </a:rPr>
              <a:t>Kiểm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nội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bộ</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304800" y="1537674"/>
            <a:ext cx="8534400" cy="4849597"/>
          </a:xfrm>
          <a:prstGeom prst="rect">
            <a:avLst/>
          </a:prstGeom>
        </p:spPr>
        <p:txBody>
          <a:bodyPr wrap="square">
            <a:spAutoFit/>
          </a:bodyPr>
          <a:lstStyle/>
          <a:p>
            <a:pPr>
              <a:lnSpc>
                <a:spcPct val="107000"/>
              </a:lnSpc>
              <a:spcAft>
                <a:spcPts val="800"/>
              </a:spcAft>
            </a:pP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Kiểm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tra</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bởi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nhằm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VietGAP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VietGAP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VietGAP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400" dirty="0">
                <a:latin typeface="Times New Roman" panose="02020603050405020304" pitchFamily="18" charset="0"/>
                <a:ea typeface="Calibri" panose="020F0502020204030204" pitchFamily="34" charset="0"/>
                <a:cs typeface="Times New Roman" panose="02020603050405020304" pitchFamily="18" charset="0"/>
              </a:rPr>
              <a:t> do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chưa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nắm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086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down)">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LUYỆN TẬP</a:t>
            </a:r>
            <a:endParaRPr lang="en-US" sz="2800" dirty="0">
              <a:solidFill>
                <a:srgbClr val="FF0000"/>
              </a:solidFill>
              <a:latin typeface="Arial" charset="0"/>
              <a:cs typeface="Arial" charset="0"/>
            </a:endParaRPr>
          </a:p>
        </p:txBody>
      </p:sp>
      <p:sp>
        <p:nvSpPr>
          <p:cNvPr id="3" name="Rectangle 2"/>
          <p:cNvSpPr/>
          <p:nvPr/>
        </p:nvSpPr>
        <p:spPr bwMode="auto">
          <a:xfrm>
            <a:off x="457200" y="828020"/>
            <a:ext cx="8001000" cy="830997"/>
          </a:xfrm>
          <a:prstGeom prst="rect">
            <a:avLst/>
          </a:prstGeom>
          <a:noFill/>
          <a:ln>
            <a:noFill/>
          </a:ln>
        </p:spPr>
        <p:txBody>
          <a:bodyPr vert="horz" wrap="square" lIns="91440" tIns="45720" rIns="91440" bIns="45720" numCol="1" rtlCol="0" anchor="t" anchorCtr="0" compatLnSpc="1">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1. </a:t>
            </a:r>
            <a:r>
              <a:rPr lang="en-US" sz="2400" dirty="0" err="1" smtClean="0">
                <a:solidFill>
                  <a:srgbClr val="0070C0"/>
                </a:solidFill>
                <a:latin typeface="Times New Roman" panose="02020603050405020304" pitchFamily="18" charset="0"/>
                <a:cs typeface="Times New Roman" panose="02020603050405020304" pitchFamily="18" charset="0"/>
              </a:rPr>
              <a:t>Vì</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nuôi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trồng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thuỷ</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sản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theo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tiêu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chuẩn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VietGAP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gây</a:t>
            </a:r>
            <a:r>
              <a:rPr lang="en-US" sz="2400" dirty="0">
                <a:solidFill>
                  <a:srgbClr val="0070C0"/>
                </a:solidFill>
                <a:latin typeface="Times New Roman" panose="02020603050405020304" pitchFamily="18" charset="0"/>
                <a:cs typeface="Times New Roman" panose="02020603050405020304" pitchFamily="18" charset="0"/>
              </a:rPr>
              <a:t> ô </a:t>
            </a:r>
            <a:r>
              <a:rPr lang="en-US" sz="2400" dirty="0" err="1">
                <a:solidFill>
                  <a:srgbClr val="0070C0"/>
                </a:solidFill>
                <a:latin typeface="Times New Roman" panose="02020603050405020304" pitchFamily="18" charset="0"/>
                <a:cs typeface="Times New Roman" panose="02020603050405020304" pitchFamily="18" charset="0"/>
              </a:rPr>
              <a:t>nhiễm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môi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trường</a:t>
            </a:r>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4" name="Rectangle 3"/>
          <p:cNvSpPr/>
          <p:nvPr/>
        </p:nvSpPr>
        <p:spPr>
          <a:xfrm>
            <a:off x="304800" y="2133600"/>
            <a:ext cx="8534400" cy="3785652"/>
          </a:xfrm>
          <a:prstGeom prst="rect">
            <a:avLst/>
          </a:prstGeom>
        </p:spPr>
        <p:txBody>
          <a:bodyPr wrap="square">
            <a:spAutoFit/>
          </a:bodyPr>
          <a:lstStyle/>
          <a:p>
            <a:r>
              <a:rPr lang="en-US" sz="2400" dirty="0" err="1">
                <a:solidFill>
                  <a:srgbClr val="002060"/>
                </a:solidFill>
                <a:latin typeface="Times New Roman" panose="02020603050405020304" pitchFamily="18" charset="0"/>
                <a:cs typeface="Times New Roman" panose="02020603050405020304" pitchFamily="18" charset="0"/>
              </a:rPr>
              <a:t>Nuôi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trồng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thuỷ</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VietGAP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gây</a:t>
            </a:r>
            <a:r>
              <a:rPr lang="en-US" sz="2400" dirty="0">
                <a:solidFill>
                  <a:srgbClr val="002060"/>
                </a:solidFill>
                <a:latin typeface="Times New Roman" panose="02020603050405020304" pitchFamily="18" charset="0"/>
                <a:cs typeface="Times New Roman" panose="02020603050405020304" pitchFamily="18" charset="0"/>
              </a:rPr>
              <a:t> ô </a:t>
            </a:r>
            <a:r>
              <a:rPr lang="en-US" sz="2400" dirty="0" err="1">
                <a:solidFill>
                  <a:srgbClr val="002060"/>
                </a:solidFill>
                <a:latin typeface="Times New Roman" panose="02020603050405020304" pitchFamily="18" charset="0"/>
                <a:cs typeface="Times New Roman" panose="02020603050405020304" pitchFamily="18" charset="0"/>
              </a:rPr>
              <a:t>nhiễm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vì</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lí</a:t>
            </a:r>
            <a:r>
              <a:rPr lang="en-US" sz="2400" dirty="0">
                <a:solidFill>
                  <a:srgbClr val="002060"/>
                </a:solidFill>
                <a:latin typeface="Times New Roman" panose="02020603050405020304" pitchFamily="18" charset="0"/>
                <a:cs typeface="Times New Roman" panose="02020603050405020304" pitchFamily="18" charset="0"/>
              </a:rPr>
              <a:t> do </a:t>
            </a:r>
            <a:r>
              <a:rPr lang="en-US" sz="2400" dirty="0" err="1">
                <a:solidFill>
                  <a:srgbClr val="002060"/>
                </a:solidFill>
                <a:latin typeface="Times New Roman" panose="02020603050405020304" pitchFamily="18" charset="0"/>
                <a:cs typeface="Times New Roman" panose="02020603050405020304" pitchFamily="18" charset="0"/>
              </a:rPr>
              <a:t>sau</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soát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gốc</a:t>
            </a:r>
            <a:r>
              <a:rPr lang="en-US" sz="2400" dirty="0">
                <a:solidFill>
                  <a:srgbClr val="002060"/>
                </a:solidFill>
                <a:latin typeface="Times New Roman" panose="02020603050405020304" pitchFamily="18" charset="0"/>
                <a:cs typeface="Times New Roman" panose="02020603050405020304" pitchFamily="18" charset="0"/>
              </a:rPr>
              <a:t> con </a:t>
            </a:r>
            <a:r>
              <a:rPr lang="en-US" sz="2400" dirty="0" err="1">
                <a:solidFill>
                  <a:srgbClr val="002060"/>
                </a:solidFill>
                <a:latin typeface="Times New Roman" panose="02020603050405020304" pitchFamily="18" charset="0"/>
                <a:cs typeface="Times New Roman" panose="02020603050405020304" pitchFamily="18" charset="0"/>
              </a:rPr>
              <a:t>giống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giúp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dịch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bệnh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giảm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thiểu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hóa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thuốc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thú</a:t>
            </a:r>
            <a:r>
              <a:rPr lang="en-US" sz="2400" dirty="0">
                <a:solidFill>
                  <a:srgbClr val="002060"/>
                </a:solidFill>
                <a:latin typeface="Times New Roman" panose="02020603050405020304" pitchFamily="18" charset="0"/>
                <a:cs typeface="Times New Roman" panose="02020603050405020304" pitchFamily="18" charset="0"/>
              </a:rPr>
              <a:t> y, </a:t>
            </a:r>
            <a:r>
              <a:rPr lang="en-US" sz="2400" dirty="0" err="1">
                <a:solidFill>
                  <a:srgbClr val="002060"/>
                </a:solidFill>
                <a:latin typeface="Times New Roman" panose="02020603050405020304" pitchFamily="18" charset="0"/>
                <a:cs typeface="Times New Roman" panose="02020603050405020304" pitchFamily="18" charset="0"/>
              </a:rPr>
              <a:t>góp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bảo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Giảm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thiểu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lượng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thừa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chế</a:t>
            </a:r>
            <a:r>
              <a:rPr lang="en-US" sz="2400" dirty="0">
                <a:solidFill>
                  <a:srgbClr val="002060"/>
                </a:solidFill>
                <a:latin typeface="Times New Roman" panose="02020603050405020304" pitchFamily="18" charset="0"/>
                <a:cs typeface="Times New Roman" panose="02020603050405020304" pitchFamily="18" charset="0"/>
              </a:rPr>
              <a:t> ô </a:t>
            </a:r>
            <a:r>
              <a:rPr lang="en-US" sz="2400" dirty="0" err="1">
                <a:solidFill>
                  <a:srgbClr val="002060"/>
                </a:solidFill>
                <a:latin typeface="Times New Roman" panose="02020603050405020304" pitchFamily="18" charset="0"/>
                <a:cs typeface="Times New Roman" panose="02020603050405020304" pitchFamily="18" charset="0"/>
              </a:rPr>
              <a:t>nhiễm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do </a:t>
            </a:r>
            <a:r>
              <a:rPr lang="en-US" sz="2400" dirty="0" err="1">
                <a:solidFill>
                  <a:srgbClr val="002060"/>
                </a:solidFill>
                <a:latin typeface="Times New Roman" panose="02020603050405020304" pitchFamily="18" charset="0"/>
                <a:cs typeface="Times New Roman" panose="02020603050405020304" pitchFamily="18" charset="0"/>
              </a:rPr>
              <a:t>chất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ăn</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Giúp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giảm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thiểu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sinh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thái</a:t>
            </a:r>
            <a:r>
              <a:rPr lang="en-US" sz="2400" dirty="0">
                <a:solidFill>
                  <a:srgbClr val="002060"/>
                </a:solidFill>
                <a:latin typeface="Times New Roman" panose="02020603050405020304" pitchFamily="18" charset="0"/>
                <a:cs typeface="Times New Roman" panose="02020603050405020304" pitchFamily="18" charset="0"/>
              </a:rPr>
              <a:t>.</a:t>
            </a:r>
          </a:p>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Giảm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thiểu</a:t>
            </a:r>
            <a:r>
              <a:rPr lang="en-US" sz="2400" dirty="0">
                <a:solidFill>
                  <a:srgbClr val="002060"/>
                </a:solidFill>
                <a:latin typeface="Times New Roman" panose="02020603050405020304" pitchFamily="18" charset="0"/>
                <a:cs typeface="Times New Roman" panose="02020603050405020304" pitchFamily="18" charset="0"/>
              </a:rPr>
              <a:t> ô </a:t>
            </a:r>
            <a:r>
              <a:rPr lang="en-US" sz="2400" dirty="0" err="1">
                <a:solidFill>
                  <a:srgbClr val="002060"/>
                </a:solidFill>
                <a:latin typeface="Times New Roman" panose="02020603050405020304" pitchFamily="18" charset="0"/>
                <a:cs typeface="Times New Roman" panose="02020603050405020304" pitchFamily="18" charset="0"/>
              </a:rPr>
              <a:t>nhiễm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bảo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sinh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khỏe</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đồng</a:t>
            </a:r>
            <a:r>
              <a:rPr lang="en-US" sz="24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47454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ircle(in)">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LUYỆN TẬP</a:t>
            </a:r>
            <a:endParaRPr lang="en-US" sz="2800" dirty="0">
              <a:latin typeface="Arial" charset="0"/>
              <a:cs typeface="Arial" charset="0"/>
            </a:endParaRPr>
          </a:p>
        </p:txBody>
      </p:sp>
      <p:sp>
        <p:nvSpPr>
          <p:cNvPr id="3" name="Rectangle 2"/>
          <p:cNvSpPr/>
          <p:nvPr/>
        </p:nvSpPr>
        <p:spPr bwMode="auto">
          <a:xfrm>
            <a:off x="457200" y="828020"/>
            <a:ext cx="8001000" cy="1200329"/>
          </a:xfrm>
          <a:prstGeom prst="rect">
            <a:avLst/>
          </a:prstGeom>
          <a:noFill/>
          <a:ln>
            <a:noFill/>
          </a:ln>
        </p:spPr>
        <p:txBody>
          <a:bodyPr vert="horz" wrap="square" lIns="91440" tIns="45720" rIns="91440" bIns="45720" numCol="1" rtlCol="0" anchor="t" anchorCtr="0" compatLnSpc="1">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2. </a:t>
            </a:r>
            <a:r>
              <a:rPr lang="en-US" sz="2400" dirty="0" err="1">
                <a:solidFill>
                  <a:srgbClr val="002060"/>
                </a:solidFill>
                <a:latin typeface="Times New Roman" panose="02020603050405020304" pitchFamily="18" charset="0"/>
                <a:cs typeface="Times New Roman" panose="02020603050405020304" pitchFamily="18" charset="0"/>
              </a:rPr>
              <a:t>Bảng</a:t>
            </a:r>
            <a:r>
              <a:rPr lang="en-US" sz="2400" dirty="0">
                <a:solidFill>
                  <a:srgbClr val="002060"/>
                </a:solidFill>
                <a:latin typeface="Times New Roman" panose="02020603050405020304" pitchFamily="18" charset="0"/>
                <a:cs typeface="Times New Roman" panose="02020603050405020304" pitchFamily="18" charset="0"/>
              </a:rPr>
              <a:t> 19.1 – 19.3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chép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dõi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lưu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trữ</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thông</a:t>
            </a:r>
            <a:r>
              <a:rPr lang="en-US" sz="2400" dirty="0">
                <a:solidFill>
                  <a:srgbClr val="002060"/>
                </a:solidFill>
                <a:latin typeface="Times New Roman" panose="02020603050405020304" pitchFamily="18" charset="0"/>
                <a:cs typeface="Times New Roman" panose="02020603050405020304" pitchFamily="18" charset="0"/>
              </a:rPr>
              <a:t> tin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VietGAP</a:t>
            </a:r>
            <a:r>
              <a:rPr lang="en-US" sz="2400" dirty="0">
                <a:solidFill>
                  <a:srgbClr val="002060"/>
                </a:solidFill>
                <a:latin typeface="Times New Roman" panose="02020603050405020304" pitchFamily="18" charset="0"/>
                <a:cs typeface="Times New Roman" panose="02020603050405020304" pitchFamily="18" charset="0"/>
              </a:rPr>
              <a:t>.</a:t>
            </a: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pic>
        <p:nvPicPr>
          <p:cNvPr id="7" name="Picture 6" descr="Bảng 19.1 – 19.3 được sử dụng để ghi chép theo dõi lưu trữ thông tin cho bước nào"/>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80749"/>
            <a:ext cx="8077200" cy="4601051"/>
          </a:xfrm>
          <a:prstGeom prst="rect">
            <a:avLst/>
          </a:prstGeom>
          <a:noFill/>
          <a:ln>
            <a:noFill/>
          </a:ln>
        </p:spPr>
      </p:pic>
    </p:spTree>
    <p:extLst>
      <p:ext uri="{BB962C8B-B14F-4D97-AF65-F5344CB8AC3E}">
        <p14:creationId xmlns:p14="http://schemas.microsoft.com/office/powerpoint/2010/main" val="232459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905506"/>
            <a:ext cx="7391400" cy="2062103"/>
          </a:xfrm>
          <a:prstGeom prst="rect">
            <a:avLst/>
          </a:prstGeom>
        </p:spPr>
        <p:txBody>
          <a:bodyPr wrap="square">
            <a:spAutoFit/>
          </a:bodyPr>
          <a:lstStyle/>
          <a:p>
            <a:r>
              <a:rPr lang="en-US" dirty="0" err="1">
                <a:solidFill>
                  <a:srgbClr val="00B050"/>
                </a:solidFill>
                <a:latin typeface="Times New Roman" panose="02020603050405020304" pitchFamily="18" charset="0"/>
                <a:ea typeface="Calibri" panose="020F0502020204030204" pitchFamily="34" charset="0"/>
              </a:rPr>
              <a:t>Bảng</a:t>
            </a:r>
            <a:r>
              <a:rPr lang="en-US" dirty="0">
                <a:solidFill>
                  <a:srgbClr val="00B050"/>
                </a:solidFill>
                <a:latin typeface="Times New Roman" panose="02020603050405020304" pitchFamily="18" charset="0"/>
                <a:ea typeface="Calibri" panose="020F0502020204030204" pitchFamily="34" charset="0"/>
              </a:rPr>
              <a:t> 19.1 – 19.3 </a:t>
            </a:r>
            <a:r>
              <a:rPr lang="en-US" dirty="0" err="1">
                <a:solidFill>
                  <a:srgbClr val="00B050"/>
                </a:solidFill>
                <a:latin typeface="Times New Roman" panose="02020603050405020304" pitchFamily="18" charset="0"/>
                <a:ea typeface="Calibri" panose="020F0502020204030204" pitchFamily="34" charset="0"/>
              </a:rPr>
              <a:t>được</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sử</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dụng</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để</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ghi</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chép</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theo</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dõi</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lưu</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trữ</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thông</a:t>
            </a:r>
            <a:r>
              <a:rPr lang="en-US" dirty="0">
                <a:solidFill>
                  <a:srgbClr val="00B050"/>
                </a:solidFill>
                <a:latin typeface="Times New Roman" panose="02020603050405020304" pitchFamily="18" charset="0"/>
                <a:ea typeface="Calibri" panose="020F0502020204030204" pitchFamily="34" charset="0"/>
              </a:rPr>
              <a:t> tin </a:t>
            </a:r>
            <a:r>
              <a:rPr lang="en-US" dirty="0" err="1">
                <a:solidFill>
                  <a:srgbClr val="00B050"/>
                </a:solidFill>
                <a:latin typeface="Times New Roman" panose="02020603050405020304" pitchFamily="18" charset="0"/>
                <a:ea typeface="Calibri" panose="020F0502020204030204" pitchFamily="34" charset="0"/>
              </a:rPr>
              <a:t>cho</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bước</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quản</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lí</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và</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chăm</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sóc</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trong</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quy</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trình</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nuôi</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thủy</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sản</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theo</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tiêu</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chuẩn</a:t>
            </a:r>
            <a:r>
              <a:rPr lang="en-US" dirty="0">
                <a:solidFill>
                  <a:srgbClr val="00B050"/>
                </a:solidFill>
                <a:latin typeface="Times New Roman" panose="02020603050405020304" pitchFamily="18" charset="0"/>
                <a:ea typeface="Calibri" panose="020F0502020204030204" pitchFamily="34" charset="0"/>
              </a:rPr>
              <a:t> </a:t>
            </a:r>
            <a:r>
              <a:rPr lang="en-US" dirty="0" err="1">
                <a:solidFill>
                  <a:srgbClr val="00B050"/>
                </a:solidFill>
                <a:latin typeface="Times New Roman" panose="02020603050405020304" pitchFamily="18" charset="0"/>
                <a:ea typeface="Calibri" panose="020F0502020204030204" pitchFamily="34" charset="0"/>
              </a:rPr>
              <a:t>VietGAP</a:t>
            </a:r>
            <a:endParaRPr lang="en-US" dirty="0">
              <a:solidFill>
                <a:srgbClr val="00B050"/>
              </a:solidFill>
            </a:endParaRPr>
          </a:p>
        </p:txBody>
      </p:sp>
    </p:spTree>
    <p:extLst>
      <p:ext uri="{BB962C8B-B14F-4D97-AF65-F5344CB8AC3E}">
        <p14:creationId xmlns:p14="http://schemas.microsoft.com/office/powerpoint/2010/main" val="233436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VẬN DỤNG</a:t>
            </a:r>
            <a:endParaRPr lang="en-US" sz="2800" dirty="0">
              <a:latin typeface="Arial" charset="0"/>
              <a:cs typeface="Arial" charset="0"/>
            </a:endParaRPr>
          </a:p>
        </p:txBody>
      </p:sp>
      <p:sp>
        <p:nvSpPr>
          <p:cNvPr id="3" name="Rectangle 2"/>
          <p:cNvSpPr/>
          <p:nvPr/>
        </p:nvSpPr>
        <p:spPr bwMode="auto">
          <a:xfrm>
            <a:off x="457200" y="828020"/>
            <a:ext cx="8001000" cy="1815882"/>
          </a:xfrm>
          <a:prstGeom prst="rect">
            <a:avLst/>
          </a:prstGeom>
          <a:noFill/>
          <a:ln>
            <a:noFill/>
          </a:ln>
        </p:spPr>
        <p:txBody>
          <a:bodyPr vert="horz" wrap="square" lIns="91440" tIns="45720" rIns="91440" bIns="45720" numCol="1" rtlCol="0" anchor="t" anchorCtr="0" compatLnSpc="1">
            <a:spAutoFit/>
          </a:bodyPr>
          <a:lstStyle/>
          <a:p>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nuôi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nuôi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chuẩn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VietGAP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bwMode="auto">
          <a:xfrm>
            <a:off x="609600" y="2362200"/>
            <a:ext cx="2743200" cy="8382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Tree>
    <p:extLst>
      <p:ext uri="{BB962C8B-B14F-4D97-AF65-F5344CB8AC3E}">
        <p14:creationId xmlns:p14="http://schemas.microsoft.com/office/powerpoint/2010/main" val="2389481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VIETGAP TRONG NUÔI TRỒNG THỦY SẢN</a:t>
            </a:r>
          </a:p>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1.1. KHÁI NIỆM</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011177"/>
            <a:ext cx="7848600" cy="1066800"/>
          </a:xfrm>
          <a:prstGeom prst="rect">
            <a:avLst/>
          </a:prstGeom>
        </p:spPr>
      </p:pic>
      <p:sp>
        <p:nvSpPr>
          <p:cNvPr id="3" name="Rectangle 2"/>
          <p:cNvSpPr/>
          <p:nvPr/>
        </p:nvSpPr>
        <p:spPr bwMode="auto">
          <a:xfrm>
            <a:off x="609600" y="1447800"/>
            <a:ext cx="6324600" cy="914400"/>
          </a:xfrm>
          <a:prstGeom prst="rect">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4" name="Rectangle 3"/>
          <p:cNvSpPr/>
          <p:nvPr/>
        </p:nvSpPr>
        <p:spPr bwMode="auto">
          <a:xfrm>
            <a:off x="685800" y="1447800"/>
            <a:ext cx="7772400" cy="2246769"/>
          </a:xfrm>
          <a:prstGeom prst="rect">
            <a:avLst/>
          </a:prstGeom>
          <a:noFill/>
          <a:ln>
            <a:noFill/>
          </a:ln>
        </p:spPr>
        <p:txBody>
          <a:bodyPr vert="horz" wrap="square" lIns="91440" tIns="45720" rIns="91440" bIns="45720" numCol="1" rtlCol="0" anchor="t" anchorCtr="0" compatLnSpc="1">
            <a:spAutoFit/>
          </a:bodyPr>
          <a:lstStyle/>
          <a:p>
            <a:pPr marL="0" marR="0" indent="0" defTabSz="914400" rtl="0" eaLnBrk="1" fontAlgn="base" latinLnBrk="0" hangingPunct="1">
              <a:lnSpc>
                <a:spcPct val="100000"/>
              </a:lnSpc>
              <a:spcBef>
                <a:spcPct val="50000"/>
              </a:spcBef>
              <a:spcAft>
                <a:spcPct val="0"/>
              </a:spcAft>
              <a:buClrTx/>
              <a:buSzTx/>
              <a:buFontTx/>
              <a:buNone/>
            </a:pP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Quy</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trình</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nuôi</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thủy</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sản</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theo</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tiêu</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chuẩn</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VietGAP</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tuân</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theo</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các</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yêu</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cầu</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thực</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hành</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nuôi</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trồng</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thủy</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sản</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tốt</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trong</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ao</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có</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thể</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kiểm</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soát</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các</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yếu</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tố</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đầu</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vào</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từ</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khâu</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chuẩn</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bị</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ao</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thả</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giống</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đến</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khâu</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thu</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hoạch</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để</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làm</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thực</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phẩm</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Quy</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trình</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gồm</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7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bước</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endParaRPr kumimoji="0" lang="en-US" sz="2800" b="0" i="0" u="none" strike="noStrike" cap="none" normalizeH="0" baseline="0" dirty="0" smtClean="0">
              <a:ln>
                <a:noFill/>
              </a:ln>
              <a:solidFill>
                <a:schemeClr val="accent6">
                  <a:lumMod val="75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1024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1066800"/>
            <a:ext cx="7086600" cy="3886200"/>
          </a:xfrm>
          <a:prstGeom prst="rect">
            <a:avLst/>
          </a:prstGeom>
        </p:spPr>
      </p:pic>
      <p:sp>
        <p:nvSpPr>
          <p:cNvPr id="3" name="Rectangle 2"/>
          <p:cNvSpPr/>
          <p:nvPr/>
        </p:nvSpPr>
        <p:spPr>
          <a:xfrm>
            <a:off x="914400" y="5105400"/>
            <a:ext cx="7467600" cy="830997"/>
          </a:xfrm>
          <a:prstGeom prst="rect">
            <a:avLst/>
          </a:prstGeom>
        </p:spPr>
        <p:txBody>
          <a:bodyPr wrap="square">
            <a:spAutoFit/>
          </a:bodyPr>
          <a:lstStyle/>
          <a:p>
            <a:r>
              <a:rPr lang="en-US" sz="2400" dirty="0" smtClean="0">
                <a:solidFill>
                  <a:srgbClr val="202124"/>
                </a:solidFill>
                <a:latin typeface="Times New Roman" panose="02020603050405020304" pitchFamily="18" charset="0"/>
                <a:cs typeface="Times New Roman" panose="02020603050405020304" pitchFamily="18" charset="0"/>
              </a:rPr>
              <a:t>TT-</a:t>
            </a:r>
            <a:r>
              <a:rPr lang="en-US" sz="2400" dirty="0" err="1" smtClean="0">
                <a:solidFill>
                  <a:srgbClr val="202124"/>
                </a:solidFill>
                <a:latin typeface="Times New Roman" panose="02020603050405020304" pitchFamily="18" charset="0"/>
                <a:cs typeface="Times New Roman" panose="02020603050405020304" pitchFamily="18" charset="0"/>
              </a:rPr>
              <a:t>Huế</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Nuôi</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tôm</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trên</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cát</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bằng</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ao</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tròn</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cứ</a:t>
            </a:r>
            <a:r>
              <a:rPr lang="en-US" sz="2400" dirty="0">
                <a:solidFill>
                  <a:srgbClr val="202124"/>
                </a:solidFill>
                <a:latin typeface="Times New Roman" panose="02020603050405020304" pitchFamily="18" charset="0"/>
                <a:cs typeface="Times New Roman" panose="02020603050405020304" pitchFamily="18" charset="0"/>
              </a:rPr>
              <a:t> 1ha </a:t>
            </a:r>
            <a:r>
              <a:rPr lang="en-US" sz="2400" dirty="0" err="1">
                <a:solidFill>
                  <a:srgbClr val="202124"/>
                </a:solidFill>
                <a:latin typeface="Times New Roman" panose="02020603050405020304" pitchFamily="18" charset="0"/>
                <a:cs typeface="Times New Roman" panose="02020603050405020304" pitchFamily="18" charset="0"/>
              </a:rPr>
              <a:t>nông</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dân</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bắt</a:t>
            </a:r>
            <a:r>
              <a:rPr lang="en-US" sz="2400" dirty="0">
                <a:solidFill>
                  <a:srgbClr val="202124"/>
                </a:solidFill>
                <a:latin typeface="Times New Roman" panose="02020603050405020304" pitchFamily="18" charset="0"/>
                <a:cs typeface="Times New Roman" panose="02020603050405020304" pitchFamily="18" charset="0"/>
              </a:rPr>
              <a:t> 15 </a:t>
            </a:r>
            <a:r>
              <a:rPr lang="en-US" sz="2400" dirty="0" err="1">
                <a:solidFill>
                  <a:srgbClr val="202124"/>
                </a:solidFill>
                <a:latin typeface="Times New Roman" panose="02020603050405020304" pitchFamily="18" charset="0"/>
                <a:cs typeface="Times New Roman" panose="02020603050405020304" pitchFamily="18" charset="0"/>
              </a:rPr>
              <a:t>tấn</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lãi</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ròng</a:t>
            </a:r>
            <a:r>
              <a:rPr lang="en-US" sz="2400" dirty="0">
                <a:solidFill>
                  <a:srgbClr val="202124"/>
                </a:solidFill>
                <a:latin typeface="Times New Roman" panose="02020603050405020304" pitchFamily="18" charset="0"/>
                <a:cs typeface="Times New Roman" panose="02020603050405020304" pitchFamily="18" charset="0"/>
              </a:rPr>
              <a:t> 300-400 </a:t>
            </a:r>
            <a:r>
              <a:rPr lang="en-US" sz="2400" dirty="0" err="1">
                <a:solidFill>
                  <a:srgbClr val="202124"/>
                </a:solidFill>
                <a:latin typeface="Times New Roman" panose="02020603050405020304" pitchFamily="18" charset="0"/>
                <a:cs typeface="Times New Roman" panose="02020603050405020304" pitchFamily="18" charset="0"/>
              </a:rPr>
              <a:t>triệu</a:t>
            </a:r>
            <a:r>
              <a:rPr lang="en-US" sz="2400" dirty="0">
                <a:solidFill>
                  <a:srgbClr val="202124"/>
                </a:solidFill>
                <a:latin typeface="Times New Roman" panose="02020603050405020304" pitchFamily="18" charset="0"/>
                <a:cs typeface="Times New Roman" panose="02020603050405020304" pitchFamily="18" charset="0"/>
              </a:rPr>
              <a:t>/ha </a:t>
            </a:r>
            <a:r>
              <a:rPr lang="en-US" sz="2400" dirty="0" err="1">
                <a:solidFill>
                  <a:srgbClr val="202124"/>
                </a:solidFill>
                <a:latin typeface="Times New Roman" panose="02020603050405020304" pitchFamily="18" charset="0"/>
                <a:cs typeface="Times New Roman" panose="02020603050405020304" pitchFamily="18" charset="0"/>
              </a:rPr>
              <a:t>mỗi</a:t>
            </a:r>
            <a:r>
              <a:rPr lang="en-US" sz="2400" dirty="0">
                <a:solidFill>
                  <a:srgbClr val="202124"/>
                </a:solidFill>
                <a:latin typeface="Times New Roman" panose="02020603050405020304" pitchFamily="18" charset="0"/>
                <a:cs typeface="Times New Roman" panose="02020603050405020304" pitchFamily="18" charset="0"/>
              </a:rPr>
              <a:t> </a:t>
            </a:r>
            <a:r>
              <a:rPr lang="en-US" sz="2400" dirty="0" err="1">
                <a:solidFill>
                  <a:srgbClr val="202124"/>
                </a:solidFill>
                <a:latin typeface="Times New Roman" panose="02020603050405020304" pitchFamily="18" charset="0"/>
                <a:cs typeface="Times New Roman" panose="02020603050405020304" pitchFamily="18" charset="0"/>
              </a:rPr>
              <a:t>vụ</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73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21465"/>
            <a:ext cx="8915400" cy="5388735"/>
          </a:xfrm>
          <a:prstGeom prst="rect">
            <a:avLst/>
          </a:prstGeom>
        </p:spPr>
      </p:pic>
      <p:sp>
        <p:nvSpPr>
          <p:cNvPr id="3" name="Rectangle 2"/>
          <p:cNvSpPr/>
          <p:nvPr/>
        </p:nvSpPr>
        <p:spPr>
          <a:xfrm>
            <a:off x="685800" y="5562600"/>
            <a:ext cx="7924800" cy="830997"/>
          </a:xfrm>
          <a:prstGeom prst="rect">
            <a:avLst/>
          </a:prstGeom>
        </p:spPr>
        <p:txBody>
          <a:bodyPr wrap="square">
            <a:spAutoFit/>
          </a:bodyPr>
          <a:lstStyle/>
          <a:p>
            <a:r>
              <a:rPr lang="vi-VN" sz="2400" dirty="0">
                <a:solidFill>
                  <a:srgbClr val="FF0000"/>
                </a:solidFill>
                <a:latin typeface="+mj-lt"/>
              </a:rPr>
              <a:t>Mô hình nuôi cá tầm đặc sản ở huyện A Lưới, tỉnh Thừa Thiên Huế</a:t>
            </a:r>
            <a:r>
              <a:rPr lang="vi-VN" sz="2400" dirty="0" smtClean="0">
                <a:solidFill>
                  <a:srgbClr val="FF0000"/>
                </a:solidFill>
                <a:latin typeface="+mj-lt"/>
              </a:rPr>
              <a:t>.</a:t>
            </a:r>
            <a:r>
              <a:rPr lang="vi-VN" sz="2400" dirty="0">
                <a:solidFill>
                  <a:srgbClr val="FF0000"/>
                </a:solidFill>
                <a:latin typeface="+mj-lt"/>
              </a:rPr>
              <a:t> mà người dân thu 33 tỷ đồng mỗi năm</a:t>
            </a:r>
            <a:endParaRPr lang="en-US" sz="2400" dirty="0">
              <a:solidFill>
                <a:srgbClr val="FF0000"/>
              </a:solidFill>
              <a:latin typeface="+mj-lt"/>
            </a:endParaRPr>
          </a:p>
        </p:txBody>
      </p:sp>
    </p:spTree>
    <p:extLst>
      <p:ext uri="{BB962C8B-B14F-4D97-AF65-F5344CB8AC3E}">
        <p14:creationId xmlns:p14="http://schemas.microsoft.com/office/powerpoint/2010/main" val="307293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J023"/>
          <p:cNvPicPr>
            <a:picLocks noChangeAspect="1"/>
          </p:cNvPicPr>
          <p:nvPr/>
        </p:nvPicPr>
        <p:blipFill>
          <a:blip r:embed="rId2"/>
          <a:srcRect l="10834" t="5556" r="5833" b="3333"/>
          <a:stretch>
            <a:fillRect/>
          </a:stretch>
        </p:blipFill>
        <p:spPr>
          <a:xfrm>
            <a:off x="6350" y="0"/>
            <a:ext cx="9144000" cy="6858000"/>
          </a:xfrm>
          <a:prstGeom prst="rect">
            <a:avLst/>
          </a:prstGeom>
          <a:noFill/>
          <a:ln w="9525">
            <a:noFill/>
          </a:ln>
        </p:spPr>
      </p:pic>
      <p:sp>
        <p:nvSpPr>
          <p:cNvPr id="2" name="Rectangle 1"/>
          <p:cNvSpPr/>
          <p:nvPr/>
        </p:nvSpPr>
        <p:spPr>
          <a:xfrm>
            <a:off x="1295400" y="1066800"/>
            <a:ext cx="7239000" cy="4031873"/>
          </a:xfrm>
          <a:prstGeom prst="rect">
            <a:avLst/>
          </a:prstGeom>
          <a:noFill/>
        </p:spPr>
        <p:txBody>
          <a:bodyPr>
            <a:spAutoFit/>
          </a:bodyPr>
          <a:lstStyle/>
          <a:p>
            <a:r>
              <a:rPr lang="en-US" b="1" dirty="0">
                <a:latin typeface="Times New Roman" panose="02020603050405020304" pitchFamily="18" charset="0"/>
                <a:cs typeface="Times New Roman" panose="02020603050405020304" pitchFamily="18" charset="0"/>
              </a:rPr>
              <a:t>* HƯỚNG DẪN VỀ NHÀ</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lưu</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nuôi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VietGAP</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rộng</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20: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nuôi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487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304800" y="152400"/>
            <a:ext cx="8686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1.2.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Lợi</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ích</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việc</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endParaRPr lang="en-US" sz="2800" dirty="0">
              <a:latin typeface="Times New Roman" panose="02020603050405020304" pitchFamily="18" charset="0"/>
              <a:cs typeface="Times New Roman" panose="02020603050405020304" pitchFamily="18" charset="0"/>
            </a:endParaRPr>
          </a:p>
        </p:txBody>
      </p:sp>
      <p:sp>
        <p:nvSpPr>
          <p:cNvPr id="6150" name="Text Box 6"/>
          <p:cNvSpPr txBox="1">
            <a:spLocks noChangeArrowheads="1"/>
          </p:cNvSpPr>
          <p:nvPr/>
        </p:nvSpPr>
        <p:spPr bwMode="auto">
          <a:xfrm>
            <a:off x="304800" y="2057400"/>
            <a:ext cx="86868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GV chia </a:t>
            </a:r>
            <a:r>
              <a:rPr lang="en-US" dirty="0" err="1" smtClean="0">
                <a:solidFill>
                  <a:srgbClr val="C00000"/>
                </a:solidFill>
                <a:latin typeface="Times New Roman" panose="02020603050405020304" pitchFamily="18" charset="0"/>
                <a:cs typeface="Times New Roman" panose="02020603050405020304" pitchFamily="18" charset="0"/>
              </a:rPr>
              <a:t>lớp</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thành</a:t>
            </a:r>
            <a:r>
              <a:rPr lang="en-US" dirty="0" smtClean="0">
                <a:solidFill>
                  <a:srgbClr val="C00000"/>
                </a:solidFill>
                <a:latin typeface="Times New Roman" panose="02020603050405020304" pitchFamily="18" charset="0"/>
                <a:cs typeface="Times New Roman" panose="02020603050405020304" pitchFamily="18" charset="0"/>
              </a:rPr>
              <a:t> 4 </a:t>
            </a:r>
            <a:r>
              <a:rPr lang="en-US" dirty="0" err="1" smtClean="0">
                <a:solidFill>
                  <a:srgbClr val="C00000"/>
                </a:solidFill>
                <a:latin typeface="Times New Roman" panose="02020603050405020304" pitchFamily="18" charset="0"/>
                <a:cs typeface="Times New Roman" panose="02020603050405020304" pitchFamily="18" charset="0"/>
              </a:rPr>
              <a:t>nhóm</a:t>
            </a:r>
            <a:r>
              <a:rPr lang="en-US" dirty="0" smtClean="0">
                <a:solidFill>
                  <a:srgbClr val="C00000"/>
                </a:solidFill>
                <a:latin typeface="Times New Roman" panose="02020603050405020304" pitchFamily="18" charset="0"/>
                <a:cs typeface="Times New Roman" panose="02020603050405020304" pitchFamily="18" charset="0"/>
              </a:rPr>
              <a:t>:</a:t>
            </a:r>
          </a:p>
          <a:p>
            <a:pPr eaLnBrk="1" hangingPunct="1">
              <a:spcBef>
                <a:spcPct val="50000"/>
              </a:spcBef>
            </a:pP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Giao</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nhiệm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vụ</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các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nhóm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nghiên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cứu</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mục</a:t>
            </a:r>
            <a:r>
              <a:rPr lang="en-US" dirty="0" smtClean="0">
                <a:solidFill>
                  <a:srgbClr val="C00000"/>
                </a:solidFill>
                <a:latin typeface="Times New Roman" panose="02020603050405020304" pitchFamily="18" charset="0"/>
                <a:cs typeface="Times New Roman" panose="02020603050405020304" pitchFamily="18" charset="0"/>
              </a:rPr>
              <a:t> 1.2 SGK </a:t>
            </a:r>
            <a:r>
              <a:rPr lang="en-US" dirty="0" err="1" smtClean="0">
                <a:solidFill>
                  <a:srgbClr val="C00000"/>
                </a:solidFill>
                <a:latin typeface="Times New Roman" panose="02020603050405020304" pitchFamily="18" charset="0"/>
                <a:cs typeface="Times New Roman" panose="02020603050405020304" pitchFamily="18" charset="0"/>
              </a:rPr>
              <a:t>và</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thảo</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luận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nhóm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ghi</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ra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bảng</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phụ</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cử</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đại</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diện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thuyết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trình</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sản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phẩm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nhóm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các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nhóm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khác</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bổ</a:t>
            </a:r>
            <a:r>
              <a:rPr lang="en-US" dirty="0" smtClean="0">
                <a:solidFill>
                  <a:srgbClr val="C00000"/>
                </a:solidFill>
                <a:latin typeface="Times New Roman" panose="02020603050405020304" pitchFamily="18" charset="0"/>
                <a:cs typeface="Times New Roman" panose="02020603050405020304" pitchFamily="18" charset="0"/>
              </a:rPr>
              <a:t> sung</a:t>
            </a:r>
          </a:p>
          <a:p>
            <a:pPr eaLnBrk="1" hangingPunct="1">
              <a:spcBef>
                <a:spcPct val="50000"/>
              </a:spcBef>
            </a:pPr>
            <a:r>
              <a:rPr lang="en-US" dirty="0" err="1" smtClean="0">
                <a:solidFill>
                  <a:srgbClr val="C00000"/>
                </a:solidFill>
                <a:latin typeface="Times New Roman" panose="02020603050405020304" pitchFamily="18" charset="0"/>
                <a:cs typeface="Times New Roman" panose="02020603050405020304" pitchFamily="18" charset="0"/>
              </a:rPr>
              <a:t>Lưu</a:t>
            </a:r>
            <a:r>
              <a:rPr lang="en-US" dirty="0" smtClean="0">
                <a:solidFill>
                  <a:srgbClr val="C00000"/>
                </a:solidFill>
                <a:latin typeface="Times New Roman" panose="02020603050405020304" pitchFamily="18" charset="0"/>
                <a:cs typeface="Times New Roman" panose="02020603050405020304" pitchFamily="18" charset="0"/>
              </a:rPr>
              <a:t> ý </a:t>
            </a:r>
            <a:r>
              <a:rPr lang="en-US" dirty="0" err="1" smtClean="0">
                <a:solidFill>
                  <a:srgbClr val="C00000"/>
                </a:solidFill>
                <a:latin typeface="Times New Roman" panose="02020603050405020304" pitchFamily="18" charset="0"/>
                <a:cs typeface="Times New Roman" panose="02020603050405020304" pitchFamily="18" charset="0"/>
              </a:rPr>
              <a:t>trong</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thời</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gian</a:t>
            </a:r>
            <a:r>
              <a:rPr lang="en-US" dirty="0" smtClean="0">
                <a:solidFill>
                  <a:srgbClr val="C00000"/>
                </a:solidFill>
                <a:latin typeface="Times New Roman" panose="02020603050405020304" pitchFamily="18" charset="0"/>
                <a:cs typeface="Times New Roman" panose="02020603050405020304" pitchFamily="18" charset="0"/>
              </a:rPr>
              <a:t> 1 </a:t>
            </a:r>
            <a:r>
              <a:rPr lang="en-US" dirty="0" err="1" smtClean="0">
                <a:solidFill>
                  <a:srgbClr val="C00000"/>
                </a:solidFill>
                <a:latin typeface="Times New Roman" panose="02020603050405020304" pitchFamily="18" charset="0"/>
                <a:cs typeface="Times New Roman" panose="02020603050405020304" pitchFamily="18" charset="0"/>
              </a:rPr>
              <a:t>phút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thảo</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luận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và</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viết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sản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phẩm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trên</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bảng</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phụ</a:t>
            </a:r>
            <a:endParaRPr lang="en-US" dirty="0" smtClean="0">
              <a:solidFill>
                <a:srgbClr val="C00000"/>
              </a:solidFill>
              <a:latin typeface="Times New Roman" panose="02020603050405020304" pitchFamily="18" charset="0"/>
              <a:cs typeface="Times New Roman" panose="02020603050405020304" pitchFamily="18" charset="0"/>
            </a:endParaRPr>
          </a:p>
          <a:p>
            <a:pPr eaLnBrk="1" hangingPunct="1">
              <a:spcBef>
                <a:spcPct val="50000"/>
              </a:spcBef>
            </a:pPr>
            <a:r>
              <a:rPr lang="en-US" dirty="0" err="1" smtClean="0">
                <a:solidFill>
                  <a:srgbClr val="C00000"/>
                </a:solidFill>
                <a:latin typeface="Times New Roman" panose="02020603050405020304" pitchFamily="18" charset="0"/>
                <a:cs typeface="Times New Roman" panose="02020603050405020304" pitchFamily="18" charset="0"/>
              </a:rPr>
              <a:t>Yêu</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cầu</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trình</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bày</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đẹp</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chính</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xác</a:t>
            </a:r>
            <a:r>
              <a:rPr lang="en-US" dirty="0" smtClean="0">
                <a:solidFill>
                  <a:srgbClr val="C00000"/>
                </a:solidFill>
                <a:latin typeface="Times New Roman" panose="02020603050405020304" pitchFamily="18" charset="0"/>
                <a:cs typeface="Times New Roman" panose="02020603050405020304" pitchFamily="18" charset="0"/>
              </a:rPr>
              <a:t> 5 đ, </a:t>
            </a:r>
            <a:r>
              <a:rPr lang="en-US" dirty="0" err="1" smtClean="0">
                <a:solidFill>
                  <a:srgbClr val="C00000"/>
                </a:solidFill>
                <a:latin typeface="Times New Roman" panose="02020603050405020304" pitchFamily="18" charset="0"/>
                <a:cs typeface="Times New Roman" panose="02020603050405020304" pitchFamily="18" charset="0"/>
              </a:rPr>
              <a:t>thuyết</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trình</a:t>
            </a:r>
            <a:r>
              <a:rPr lang="en-US" dirty="0" smtClean="0">
                <a:solidFill>
                  <a:srgbClr val="C00000"/>
                </a:solidFill>
                <a:latin typeface="Times New Roman" panose="02020603050405020304" pitchFamily="18" charset="0"/>
                <a:cs typeface="Times New Roman" panose="02020603050405020304" pitchFamily="18" charset="0"/>
              </a:rPr>
              <a:t> 5 </a:t>
            </a:r>
            <a:r>
              <a:rPr lang="en-US" dirty="0" err="1" smtClean="0">
                <a:solidFill>
                  <a:srgbClr val="C00000"/>
                </a:solidFill>
                <a:latin typeface="Times New Roman" panose="02020603050405020304" pitchFamily="18" charset="0"/>
                <a:cs typeface="Times New Roman" panose="02020603050405020304" pitchFamily="18" charset="0"/>
              </a:rPr>
              <a:t>điểm</a:t>
            </a:r>
            <a:endParaRPr lang="en-US" dirty="0" smtClean="0">
              <a:solidFill>
                <a:srgbClr val="C00000"/>
              </a:solidFill>
              <a:latin typeface="Times New Roman" panose="02020603050405020304" pitchFamily="18" charset="0"/>
              <a:cs typeface="Times New Roman" panose="02020603050405020304" pitchFamily="18" charset="0"/>
            </a:endParaRPr>
          </a:p>
          <a:p>
            <a:pPr eaLnBrk="1" hangingPunct="1">
              <a:spcBef>
                <a:spcPct val="50000"/>
              </a:spcBe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106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150"/>
                                        </p:tgtEl>
                                        <p:attrNameLst>
                                          <p:attrName>style.visibility</p:attrName>
                                        </p:attrNameLst>
                                      </p:cBhvr>
                                      <p:to>
                                        <p:strVal val="visible"/>
                                      </p:to>
                                    </p:set>
                                    <p:anim calcmode="lin" valueType="num">
                                      <p:cBhvr>
                                        <p:cTn id="7" dur="1000" fill="hold"/>
                                        <p:tgtEl>
                                          <p:spTgt spid="6150"/>
                                        </p:tgtEl>
                                        <p:attrNameLst>
                                          <p:attrName>ppt_w</p:attrName>
                                        </p:attrNameLst>
                                      </p:cBhvr>
                                      <p:tavLst>
                                        <p:tav tm="0">
                                          <p:val>
                                            <p:fltVal val="0"/>
                                          </p:val>
                                        </p:tav>
                                        <p:tav tm="100000">
                                          <p:val>
                                            <p:strVal val="#ppt_w"/>
                                          </p:val>
                                        </p:tav>
                                      </p:tavLst>
                                    </p:anim>
                                    <p:anim calcmode="lin" valueType="num">
                                      <p:cBhvr>
                                        <p:cTn id="8" dur="1000" fill="hold"/>
                                        <p:tgtEl>
                                          <p:spTgt spid="6150"/>
                                        </p:tgtEl>
                                        <p:attrNameLst>
                                          <p:attrName>ppt_h</p:attrName>
                                        </p:attrNameLst>
                                      </p:cBhvr>
                                      <p:tavLst>
                                        <p:tav tm="0">
                                          <p:val>
                                            <p:fltVal val="0"/>
                                          </p:val>
                                        </p:tav>
                                        <p:tav tm="100000">
                                          <p:val>
                                            <p:strVal val="#ppt_h"/>
                                          </p:val>
                                        </p:tav>
                                      </p:tavLst>
                                    </p:anim>
                                    <p:anim calcmode="lin" valueType="num">
                                      <p:cBhvr>
                                        <p:cTn id="9" dur="1000" fill="hold"/>
                                        <p:tgtEl>
                                          <p:spTgt spid="6150"/>
                                        </p:tgtEl>
                                        <p:attrNameLst>
                                          <p:attrName>style.rotation</p:attrName>
                                        </p:attrNameLst>
                                      </p:cBhvr>
                                      <p:tavLst>
                                        <p:tav tm="0">
                                          <p:val>
                                            <p:fltVal val="90"/>
                                          </p:val>
                                        </p:tav>
                                        <p:tav tm="100000">
                                          <p:val>
                                            <p:fltVal val="0"/>
                                          </p:val>
                                        </p:tav>
                                      </p:tavLst>
                                    </p:anim>
                                    <p:animEffect transition="in" filter="fade">
                                      <p:cBhvr>
                                        <p:cTn id="10"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458200" cy="5509200"/>
          </a:xfrm>
          <a:prstGeom prst="rect">
            <a:avLst/>
          </a:prstGeom>
        </p:spPr>
        <p:txBody>
          <a:bodyPr wrap="square">
            <a:spAutoFit/>
          </a:bodyPr>
          <a:lstStyle/>
          <a:p>
            <a:pPr eaLnBrk="1" hangingPunct="1">
              <a:spcBef>
                <a:spcPct val="50000"/>
              </a:spcBef>
            </a:pPr>
            <a:r>
              <a:rPr lang="en-US" u="sng" dirty="0" err="1" smtClean="0">
                <a:solidFill>
                  <a:srgbClr val="FF0000"/>
                </a:solidFill>
                <a:latin typeface="Times New Roman" panose="02020603050405020304" pitchFamily="18" charset="0"/>
                <a:cs typeface="Times New Roman" panose="02020603050405020304" pitchFamily="18" charset="0"/>
              </a:rPr>
              <a:t>Nhiệm</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vụ</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các</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nhóm</a:t>
            </a:r>
            <a:endParaRPr lang="en-US" u="sng" dirty="0" smtClean="0">
              <a:solidFill>
                <a:srgbClr val="FF0000"/>
              </a:solidFill>
              <a:latin typeface="Times New Roman" panose="02020603050405020304" pitchFamily="18" charset="0"/>
              <a:cs typeface="Times New Roman" panose="02020603050405020304" pitchFamily="18" charset="0"/>
            </a:endParaRPr>
          </a:p>
          <a:p>
            <a:pPr eaLnBrk="1" hangingPunct="1">
              <a:spcBef>
                <a:spcPct val="50000"/>
              </a:spcBef>
            </a:pPr>
            <a:r>
              <a:rPr lang="en-US" dirty="0" err="1" smtClean="0">
                <a:solidFill>
                  <a:srgbClr val="C00000"/>
                </a:solidFill>
                <a:latin typeface="Times New Roman" panose="02020603050405020304" pitchFamily="18" charset="0"/>
                <a:cs typeface="Times New Roman" panose="02020603050405020304" pitchFamily="18" charset="0"/>
              </a:rPr>
              <a:t>Nhóm</a:t>
            </a:r>
            <a:r>
              <a:rPr lang="en-US" dirty="0" smtClean="0">
                <a:solidFill>
                  <a:srgbClr val="C00000"/>
                </a:solidFill>
                <a:latin typeface="Times New Roman" panose="02020603050405020304" pitchFamily="18" charset="0"/>
                <a:cs typeface="Times New Roman" panose="02020603050405020304" pitchFamily="18" charset="0"/>
              </a:rPr>
              <a:t> </a:t>
            </a:r>
            <a:r>
              <a:rPr lang="en-US" dirty="0">
                <a:solidFill>
                  <a:srgbClr val="C00000"/>
                </a:solidFill>
                <a:latin typeface="Times New Roman" panose="02020603050405020304" pitchFamily="18" charset="0"/>
                <a:cs typeface="Times New Roman" panose="02020603050405020304" pitchFamily="18" charset="0"/>
              </a:rPr>
              <a:t>1: </a:t>
            </a:r>
            <a:r>
              <a:rPr lang="en-US" dirty="0" err="1">
                <a:solidFill>
                  <a:srgbClr val="C00000"/>
                </a:solidFill>
                <a:latin typeface="Times New Roman" panose="02020603050405020304" pitchFamily="18" charset="0"/>
                <a:cs typeface="Times New Roman" panose="02020603050405020304" pitchFamily="18" charset="0"/>
              </a:rPr>
              <a:t>Lợi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ích</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việc</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đối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cơ</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sở</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endPar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eaLnBrk="1" hangingPunct="1">
              <a:spcBef>
                <a:spcPct val="50000"/>
              </a:spcBef>
            </a:pP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2</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Lợi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ích</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việc</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đối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người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lao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động</a:t>
            </a:r>
            <a:endPar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eaLnBrk="1" hangingPunct="1">
              <a:spcBef>
                <a:spcPct val="50000"/>
              </a:spcBef>
            </a:pP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a:t>
            </a:r>
            <a:r>
              <a:rPr lang="en-US"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Lợi</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ích</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việc</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đối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người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dùng</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xã</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hội</a:t>
            </a:r>
            <a:endPar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eaLnBrk="1" hangingPunct="1">
              <a:spcBef>
                <a:spcPct val="50000"/>
              </a:spcBef>
            </a:pP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4</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Lợi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ích</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việc</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đối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cơ</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sở</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chế</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biến</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dirty="0" err="1">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endParaRPr lang="en-US"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6126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5800" y="0"/>
            <a:ext cx="73152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6147" name="Rectangle 3"/>
          <p:cNvSpPr>
            <a:spLocks noChangeArrowheads="1"/>
          </p:cNvSpPr>
          <p:nvPr/>
        </p:nvSpPr>
        <p:spPr bwMode="auto">
          <a:xfrm>
            <a:off x="152400" y="-53494"/>
            <a:ext cx="91085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1.2.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Lợi</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ích</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việc</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nuôi</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thủy</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tiêu</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sz="2800"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VietGAP</a:t>
            </a:r>
            <a:endParaRPr lang="en-US" sz="2800" dirty="0">
              <a:latin typeface="Times New Roman" panose="02020603050405020304" pitchFamily="18" charset="0"/>
              <a:cs typeface="Times New Roman" panose="02020603050405020304" pitchFamily="18" charset="0"/>
            </a:endParaRPr>
          </a:p>
        </p:txBody>
      </p:sp>
      <p:sp>
        <p:nvSpPr>
          <p:cNvPr id="6" name="Arc 5"/>
          <p:cNvSpPr/>
          <p:nvPr/>
        </p:nvSpPr>
        <p:spPr bwMode="auto">
          <a:xfrm>
            <a:off x="2362200" y="1676400"/>
            <a:ext cx="914400" cy="914400"/>
          </a:xfrm>
          <a:prstGeom prst="arc">
            <a:avLst/>
          </a:prstGeom>
          <a:noFill/>
          <a:ln>
            <a:noFill/>
          </a:ln>
        </p:spPr>
        <p:txBody>
          <a:bodyPr vert="horz" wrap="square" lIns="91440" tIns="45720" rIns="91440" bIns="45720" numCol="1" rtlCol="0" anchor="t" anchorCtr="0" compatLnSpc="1">
            <a:spAutoFit/>
          </a:bodyPr>
          <a:lstStyle/>
          <a:p>
            <a:pPr marL="0" marR="0" indent="0" algn="r" defTabSz="914400" rtl="0" eaLnBrk="1" fontAlgn="base" latinLnBrk="0" hangingPunct="1">
              <a:lnSpc>
                <a:spcPct val="100000"/>
              </a:lnSpc>
              <a:spcBef>
                <a:spcPct val="50000"/>
              </a:spcBef>
              <a:spcAft>
                <a:spcPct val="0"/>
              </a:spcAft>
              <a:buClrTx/>
              <a:buSzTx/>
              <a:buFontTx/>
              <a:buNone/>
            </a:pPr>
            <a:endParaRPr kumimoji="0" lang="en-US" sz="3200" b="0" i="0" u="none" strike="noStrike" cap="none" normalizeH="0" baseline="0" smtClean="0">
              <a:ln>
                <a:noFill/>
              </a:ln>
              <a:solidFill>
                <a:schemeClr val="tx1"/>
              </a:solidFill>
              <a:effectLst/>
              <a:latin typeface=".VnTime" panose="020B7200000000000000" pitchFamily="34" charset="0"/>
              <a:cs typeface="Arial" panose="020B0604020202020204" pitchFamily="34" charset="0"/>
            </a:endParaRPr>
          </a:p>
        </p:txBody>
      </p:sp>
      <p:sp>
        <p:nvSpPr>
          <p:cNvPr id="2" name="Oval 1"/>
          <p:cNvSpPr/>
          <p:nvPr/>
        </p:nvSpPr>
        <p:spPr>
          <a:xfrm>
            <a:off x="3429001" y="2661771"/>
            <a:ext cx="2298340" cy="229122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Lợi</a:t>
            </a:r>
            <a:r>
              <a:rPr lang="en-US" dirty="0" smtClean="0"/>
              <a:t> </a:t>
            </a:r>
            <a:r>
              <a:rPr lang="en-US" dirty="0" err="1" smtClean="0"/>
              <a:t>ích</a:t>
            </a:r>
            <a:r>
              <a:rPr lang="en-US" dirty="0" smtClean="0"/>
              <a:t> </a:t>
            </a:r>
            <a:r>
              <a:rPr lang="en-US" dirty="0" err="1" smtClean="0"/>
              <a:t>VietGAP</a:t>
            </a:r>
            <a:r>
              <a:rPr lang="en-US" dirty="0" smtClean="0"/>
              <a:t> </a:t>
            </a:r>
            <a:r>
              <a:rPr lang="en-US" dirty="0" err="1" smtClean="0"/>
              <a:t>thủy</a:t>
            </a:r>
            <a:r>
              <a:rPr lang="en-US" dirty="0" smtClean="0"/>
              <a:t> </a:t>
            </a:r>
            <a:r>
              <a:rPr lang="en-US" dirty="0" err="1" smtClean="0"/>
              <a:t>sản</a:t>
            </a:r>
            <a:endParaRPr lang="en-US" dirty="0"/>
          </a:p>
        </p:txBody>
      </p:sp>
      <p:sp>
        <p:nvSpPr>
          <p:cNvPr id="4" name="Rounded Rectangle 3"/>
          <p:cNvSpPr/>
          <p:nvPr/>
        </p:nvSpPr>
        <p:spPr>
          <a:xfrm>
            <a:off x="13952" y="1178133"/>
            <a:ext cx="4038599" cy="1573499"/>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smtClean="0">
                <a:solidFill>
                  <a:srgbClr val="002060"/>
                </a:solidFill>
                <a:latin typeface="Times New Roman" panose="02020603050405020304" pitchFamily="18" charset="0"/>
                <a:cs typeface="Times New Roman" panose="02020603050405020304" pitchFamily="18" charset="0"/>
              </a:rPr>
              <a:t>Giảm</a:t>
            </a:r>
            <a:r>
              <a:rPr lang="en-US" sz="2400" dirty="0" smtClean="0">
                <a:solidFill>
                  <a:srgbClr val="002060"/>
                </a:solidFill>
                <a:latin typeface="Times New Roman" panose="02020603050405020304" pitchFamily="18" charset="0"/>
                <a:cs typeface="Times New Roman" panose="02020603050405020304" pitchFamily="18" charset="0"/>
              </a:rPr>
              <a:t> chi </a:t>
            </a:r>
            <a:r>
              <a:rPr lang="en-US" sz="2400" dirty="0" err="1" smtClean="0">
                <a:solidFill>
                  <a:srgbClr val="002060"/>
                </a:solidFill>
                <a:latin typeface="Times New Roman" panose="02020603050405020304" pitchFamily="18" charset="0"/>
                <a:cs typeface="Times New Roman" panose="02020603050405020304" pitchFamily="18" charset="0"/>
              </a:rPr>
              <a:t>phí</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sản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xuất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sản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phẩm</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có</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chất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chất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lượng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ổn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định</a:t>
            </a:r>
            <a:r>
              <a:rPr lang="en-US" sz="2400" dirty="0" smtClean="0">
                <a:solidFill>
                  <a:srgbClr val="002060"/>
                </a:solidFill>
                <a:latin typeface="Times New Roman" panose="02020603050405020304" pitchFamily="18" charset="0"/>
                <a:cs typeface="Times New Roman" panose="02020603050405020304" pitchFamily="18" charset="0"/>
              </a:rPr>
              <a:t>.</a:t>
            </a:r>
            <a:endParaRPr lang="en-US" sz="2400" dirty="0" smtClean="0">
              <a:solidFill>
                <a:srgbClr val="00206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152400" y="5370210"/>
            <a:ext cx="4038599" cy="1571226"/>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smtClean="0">
                <a:solidFill>
                  <a:srgbClr val="002060"/>
                </a:solidFill>
                <a:latin typeface="Times New Roman" panose="02020603050405020304" pitchFamily="18" charset="0"/>
                <a:cs typeface="Times New Roman" panose="02020603050405020304" pitchFamily="18" charset="0"/>
              </a:rPr>
              <a:t>Biết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rõ</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được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nguồn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gốc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sản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phẩm</a:t>
            </a:r>
            <a:endParaRPr lang="en-US" sz="2400" dirty="0" smtClean="0">
              <a:solidFill>
                <a:srgbClr val="00206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872509" y="1162393"/>
            <a:ext cx="4038599" cy="1444295"/>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smtClean="0">
              <a:solidFill>
                <a:srgbClr val="002060"/>
              </a:solidFill>
              <a:latin typeface="Times New Roman" panose="02020603050405020304" pitchFamily="18" charset="0"/>
              <a:cs typeface="Times New Roman" panose="02020603050405020304" pitchFamily="18" charset="0"/>
            </a:endParaRPr>
          </a:p>
          <a:p>
            <a:pPr algn="just"/>
            <a:r>
              <a:rPr lang="en-US" sz="2400" dirty="0" err="1" smtClean="0">
                <a:solidFill>
                  <a:srgbClr val="002060"/>
                </a:solidFill>
                <a:latin typeface="Times New Roman" panose="02020603050405020304" pitchFamily="18" charset="0"/>
                <a:cs typeface="Times New Roman" panose="02020603050405020304" pitchFamily="18" charset="0"/>
              </a:rPr>
              <a:t>Làm</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việc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trong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môi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trường</a:t>
            </a:r>
            <a:r>
              <a:rPr lang="en-US" sz="2400" dirty="0" smtClean="0">
                <a:solidFill>
                  <a:srgbClr val="002060"/>
                </a:solidFill>
                <a:latin typeface="Times New Roman" panose="02020603050405020304" pitchFamily="18" charset="0"/>
                <a:cs typeface="Times New Roman" panose="02020603050405020304" pitchFamily="18" charset="0"/>
              </a:rPr>
              <a:t> an </a:t>
            </a:r>
            <a:r>
              <a:rPr lang="en-US" sz="2400" dirty="0" err="1" smtClean="0">
                <a:solidFill>
                  <a:srgbClr val="002060"/>
                </a:solidFill>
                <a:latin typeface="Times New Roman" panose="02020603050405020304" pitchFamily="18" charset="0"/>
                <a:cs typeface="Times New Roman" panose="02020603050405020304" pitchFamily="18" charset="0"/>
              </a:rPr>
              <a:t>toàn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đảm</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bảo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vệ</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sinh</a:t>
            </a:r>
            <a:r>
              <a:rPr lang="en-US" sz="2400" dirty="0" smtClean="0">
                <a:solidFill>
                  <a:srgbClr val="002060"/>
                </a:solidFill>
                <a:latin typeface="Times New Roman" panose="02020603050405020304" pitchFamily="18" charset="0"/>
                <a:cs typeface="Times New Roman" panose="02020603050405020304" pitchFamily="18" charset="0"/>
              </a:rPr>
              <a:t>.</a:t>
            </a:r>
          </a:p>
          <a:p>
            <a:pPr algn="just"/>
            <a:r>
              <a:rPr lang="en-US" sz="2400" dirty="0" smtClean="0">
                <a:solidFill>
                  <a:srgbClr val="002060"/>
                </a:solidFill>
                <a:latin typeface="Times New Roman" panose="02020603050405020304" pitchFamily="18" charset="0"/>
                <a:cs typeface="Times New Roman" panose="02020603050405020304" pitchFamily="18" charset="0"/>
              </a:rPr>
              <a:t> </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5105400" y="5375718"/>
            <a:ext cx="4038599" cy="1482282"/>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smtClean="0">
                <a:solidFill>
                  <a:srgbClr val="002060"/>
                </a:solidFill>
                <a:latin typeface="Times New Roman" panose="02020603050405020304" pitchFamily="18" charset="0"/>
                <a:cs typeface="Times New Roman" panose="02020603050405020304" pitchFamily="18" charset="0"/>
              </a:rPr>
              <a:t>Có</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nguồn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nguyên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liệu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đảm</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bảo</a:t>
            </a:r>
            <a:r>
              <a:rPr lang="en-US" sz="2400" dirty="0" smtClean="0">
                <a:solidFill>
                  <a:srgbClr val="002060"/>
                </a:solidFill>
                <a:latin typeface="Times New Roman" panose="02020603050405020304" pitchFamily="18" charset="0"/>
                <a:cs typeface="Times New Roman" panose="02020603050405020304" pitchFamily="18" charset="0"/>
              </a:rPr>
              <a:t>, </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52400" y="589806"/>
            <a:ext cx="3429000" cy="5175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cs typeface="Times New Roman" panose="02020603050405020304" pitchFamily="18" charset="0"/>
              </a:rPr>
              <a:t>Đối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sở</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nuôi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264553" y="4471515"/>
            <a:ext cx="3234745"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latin typeface="Times New Roman" panose="02020603050405020304" pitchFamily="18" charset="0"/>
                <a:cs typeface="Times New Roman" panose="02020603050405020304" pitchFamily="18" charset="0"/>
              </a:rPr>
              <a:t>Đối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với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người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tiêu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smtClean="0">
                <a:solidFill>
                  <a:srgbClr val="002060"/>
                </a:solidFill>
                <a:latin typeface="Times New Roman" panose="02020603050405020304" pitchFamily="18" charset="0"/>
                <a:cs typeface="Times New Roman" panose="02020603050405020304" pitchFamily="18" charset="0"/>
              </a:rPr>
              <a:t>dung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5117208" y="589806"/>
            <a:ext cx="3534176" cy="5175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latin typeface="Times New Roman" panose="02020603050405020304" pitchFamily="18" charset="0"/>
                <a:cs typeface="Times New Roman" panose="02020603050405020304" pitchFamily="18" charset="0"/>
              </a:rPr>
              <a:t>Đối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với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người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lao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động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5703196" y="4677174"/>
            <a:ext cx="3200399" cy="69303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latin typeface="Times New Roman" panose="02020603050405020304" pitchFamily="18" charset="0"/>
                <a:cs typeface="Times New Roman" panose="02020603050405020304" pitchFamily="18" charset="0"/>
              </a:rPr>
              <a:t>Đối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với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cơ</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sở</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chế</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biến</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2944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481</TotalTime>
  <Words>3903</Words>
  <PresentationFormat>On-screen Show (4:3)</PresentationFormat>
  <Paragraphs>259</Paragraphs>
  <Slides>62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.VnTime</vt:lpstr>
      <vt:lpstr>.VnTimeH</vt:lpstr>
      <vt:lpstr>Arial</vt:lpstr>
      <vt:lpstr>Calibri</vt:lpstr>
      <vt:lpstr>Calibri Light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2007-11-19T07:07:05Z</dcterms:created>
  <dcterms:modified xsi:type="dcterms:W3CDTF">2024-08-11T07:56:42Z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8352EA22860B4BA09C592D19C99A9B1C</vt:lpwstr>
  </property>
  <property fmtid="{D5CDD505-2E9C-101B-9397-08002B2CF9AE}" pid="3" name="KSOProductBuildVer">
    <vt:lpwstr>1033-11.2.0.10382</vt:lpwstr>
  </property>
</Properties>
</file>