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68" r:id="rId25"/>
    <p:sldId id="281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617"/>
    <a:srgbClr val="B8B400"/>
    <a:srgbClr val="059D13"/>
    <a:srgbClr val="3DF94F"/>
    <a:srgbClr val="A6F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1059" autoAdjust="0"/>
  </p:normalViewPr>
  <p:slideViewPr>
    <p:cSldViewPr>
      <p:cViewPr varScale="1">
        <p:scale>
          <a:sx n="104" d="100"/>
          <a:sy n="104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1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E058-9BF2-4454-9E0D-86D8BF8151C7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7A99-384C-4EA6-853C-22A0303F0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06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81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05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88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06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3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49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208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47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79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307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61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709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74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29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16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12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93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49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8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51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5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3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8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33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7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47A99-384C-4EA6-853C-22A0303F02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2018\1\10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4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microsoft.com/office/2007/relationships/hdphoto" Target="../media/hdphoto4.wdp"/><Relationship Id="rId4" Type="http://schemas.openxmlformats.org/officeDocument/2006/relationships/image" Target="../media/image13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microsoft.com/office/2007/relationships/hdphoto" Target="../media/hdphoto4.wdp"/><Relationship Id="rId4" Type="http://schemas.openxmlformats.org/officeDocument/2006/relationships/image" Target="../media/image19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319"/>
          <a:stretch/>
        </p:blipFill>
        <p:spPr>
          <a:xfrm flipH="1">
            <a:off x="1524000" y="3632354"/>
            <a:ext cx="3596101" cy="3272466"/>
          </a:xfrm>
          <a:prstGeom prst="rect">
            <a:avLst/>
          </a:prstGeom>
        </p:spPr>
      </p:pic>
      <p:sp>
        <p:nvSpPr>
          <p:cNvPr id="3" name="标题 3">
            <a:extLst>
              <a:ext uri="{FF2B5EF4-FFF2-40B4-BE49-F238E27FC236}">
                <a16:creationId xmlns:a16="http://schemas.microsoft.com/office/drawing/2014/main" id="{D0636E7B-99F2-4382-9BCA-410A9AFFD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56" y="1841515"/>
            <a:ext cx="5380924" cy="971714"/>
          </a:xfrm>
        </p:spPr>
        <p:txBody>
          <a:bodyPr>
            <a:no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消</a:t>
            </a:r>
            <a:r>
              <a:rPr lang="zh-CN" altLang="en-US" sz="6600" dirty="0">
                <a:solidFill>
                  <a:srgbClr val="00B05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防</a:t>
            </a:r>
            <a:r>
              <a:rPr lang="zh-CN" altLang="en-US" sz="6600" dirty="0">
                <a:solidFill>
                  <a:srgbClr val="0070C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安</a:t>
            </a:r>
            <a:r>
              <a:rPr lang="zh-CN" altLang="en-US" sz="6600" dirty="0">
                <a:solidFill>
                  <a:srgbClr val="00B0F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全</a:t>
            </a:r>
            <a:r>
              <a:rPr lang="zh-CN" altLang="en-US" sz="6600" dirty="0">
                <a:solidFill>
                  <a:srgbClr val="00206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培</a:t>
            </a:r>
            <a:r>
              <a:rPr lang="zh-CN" altLang="en-US" sz="6600" dirty="0">
                <a:solidFill>
                  <a:srgbClr val="7030A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训</a:t>
            </a:r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D0636E7B-99F2-4382-9BCA-410A9AFFD9E7}"/>
              </a:ext>
            </a:extLst>
          </p:cNvPr>
          <p:cNvSpPr txBox="1">
            <a:spLocks/>
          </p:cNvSpPr>
          <p:nvPr/>
        </p:nvSpPr>
        <p:spPr>
          <a:xfrm>
            <a:off x="6259692" y="3002175"/>
            <a:ext cx="4084780" cy="683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—</a:t>
            </a:r>
            <a:r>
              <a:rPr lang="en-US" altLang="zh-CN" sz="3600" dirty="0">
                <a:solidFill>
                  <a:srgbClr val="00B05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XX</a:t>
            </a:r>
            <a:r>
              <a:rPr lang="zh-CN" altLang="en-US" sz="3600" dirty="0">
                <a:solidFill>
                  <a:srgbClr val="00B05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年</a:t>
            </a:r>
            <a:r>
              <a:rPr lang="en-US" altLang="zh-CN" sz="3600" dirty="0">
                <a:solidFill>
                  <a:srgbClr val="00B05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XX</a:t>
            </a:r>
            <a:r>
              <a:rPr lang="zh-CN" altLang="en-US" sz="3600" dirty="0">
                <a:solidFill>
                  <a:srgbClr val="00B05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月</a:t>
            </a:r>
            <a:endParaRPr lang="zh-CN" altLang="en-US" sz="3600" dirty="0">
              <a:solidFill>
                <a:srgbClr val="002060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pic>
        <p:nvPicPr>
          <p:cNvPr id="7" name="简单的礼物 simple gif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8600" y="404664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4995">
            <a:off x="2194389" y="2792324"/>
            <a:ext cx="2885440" cy="3079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294" flipH="1">
            <a:off x="3812116" y="4766330"/>
            <a:ext cx="1521257" cy="2299468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10" y="1888857"/>
            <a:ext cx="862843" cy="8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8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43673" y="2158196"/>
            <a:ext cx="7231631" cy="2828897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室内着火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如果当时门窗紧闭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一般来说不应急于打开门窗。因为门窗紧闭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空气不流通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室内供氧不足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火势发展缓慢。一旦门窗打开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大量的新鲜空气涌入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火势就会迅速发展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不利于扑救。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72" y="1107774"/>
            <a:ext cx="1359481" cy="1359481"/>
          </a:xfrm>
          <a:prstGeom prst="rect">
            <a:avLst/>
          </a:prstGeom>
        </p:spPr>
      </p:pic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救火常识知识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圆角矩形 14"/>
          <p:cNvSpPr/>
          <p:nvPr/>
        </p:nvSpPr>
        <p:spPr>
          <a:xfrm>
            <a:off x="4439816" y="1557899"/>
            <a:ext cx="5544616" cy="56197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扑救室内火灾一般不要先开门窗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4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43672" y="2158195"/>
            <a:ext cx="7128792" cy="2891802"/>
            <a:chOff x="4337364" y="2581545"/>
            <a:chExt cx="7313378" cy="2649932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622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当发生火灾时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如果发现火势并不大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且尚未对人造成很大威胁时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当周围有足够的消防器材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如灭火器、消防栓等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应奋力将小火控制、扑灭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千万不要惊慌失措地乱叫乱窜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置小火于不顾而酿成大灾。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救火常识知识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圆角矩形 13"/>
          <p:cNvSpPr/>
          <p:nvPr/>
        </p:nvSpPr>
        <p:spPr>
          <a:xfrm>
            <a:off x="4439816" y="1557899"/>
            <a:ext cx="5544616" cy="56197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扑救室内火灾一般不要先开门窗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50" y="1124744"/>
            <a:ext cx="1428282" cy="142828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2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43672" y="2158195"/>
            <a:ext cx="7128792" cy="3353468"/>
            <a:chOff x="4337364" y="2581545"/>
            <a:chExt cx="7313378" cy="3072984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304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发生火灾时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如果身上着了火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千万不能奔跑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因为奔跑时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会形成一股风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就像是给炉子扇风一样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火会越烧越旺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着火的人乱跑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还会把火种带到其他场所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引起新的燃烧点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身上着火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一般总是先烧着衣服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帽子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裤子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这时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最重要的是先设法把衣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帽、裤脱掉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如果来不及脱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也可卧倒在地上打滚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把身上的火苗压熄灭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或者跳入就近的水池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水缸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小河等水中去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把身上的火熄灭。  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救火常识知识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4439816" y="1557899"/>
            <a:ext cx="5544616" cy="56197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扑救室内火灾一般不要先开门窗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96" y="1179771"/>
            <a:ext cx="1318228" cy="131822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83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Rot by="21600000">
                                      <p:cBhvr>
                                        <p:cTn id="2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1628800"/>
            <a:ext cx="7128792" cy="3815132"/>
            <a:chOff x="4337364" y="2581545"/>
            <a:chExt cx="7313378" cy="3496035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3469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1.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缓和救人术：楼房中受火围困人员较多时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可先引导、疏散受困人员到安全地方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再设法转移到地面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2.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转移救人术：可引导被困人员从屋顶到另一单元的楼梯转移到地面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3.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架梯救人术：利用举高消防车、挂钩梯、单梯等登高工具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抢救被困人员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4.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绳管救人术：利用室外排水管或安全绳实施抢救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5.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控制救人术：用水枪控制楼梯、楼梯间的火势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引导受困人员疏散下来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6.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缓降救人术：利用缓降器把被困人员抢救至地面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7.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拉网救人术：发现有人急欲纵身跳楼时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可用大衣、被褥、帆布等拉成一个“救生网”抢救人命</a:t>
              </a:r>
              <a:r>
                <a:rPr lang="en-US" altLang="zh-CN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 </a:t>
              </a:r>
              <a:endPara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endParaRP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火场人员抢救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403692" y="1296186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如下七种“救人术”十分有效：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5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倘若你来到陌生的地方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特别是在商场、宾馆等庞大建筑物中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为了自身的安全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必须留心一下太平门及疏散通道的位置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楼梯的方位等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以便一旦遇到火灾险情的时候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不至于迷失方向而盲目地往火海里闯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往死胡同里钻。一定要给自己找一条逃生之路。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403692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熟悉环境 暗记出口 </a:t>
            </a: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23" y="1422111"/>
            <a:ext cx="584912" cy="7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02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1776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当楼房突然发生火灾时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首先要强令自己保持镇静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切不可惊惶失措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以免做出错误的决断而冒险跳楼。逃生的路线要注意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朝有照明或明亮处迅速撤离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若在楼梯上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应选择往下跑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若被火档住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就要通过窗口或阳台等往外逃生。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877044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保持冷静 寻路逃生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7805" y="1421367"/>
            <a:ext cx="489239" cy="77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41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据资料统计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在火灾中丧生的人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受烟雾中素、窒息而死亡的比例远比烧死的要高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大约比率达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70%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以上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因此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被烟困住时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防烟雾中毒、防窒息死亡是非常重要的。我们日常生活中的毛巾要顺手捡来须知空气过滤器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人在烟雾中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用折叠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8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层的湿毛巾蒙鼻保护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可减少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60%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烟雾毒气的吸入。 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389685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毛巾妙用 过滤烟素 </a:t>
            </a:r>
          </a:p>
        </p:txBody>
      </p:sp>
      <p:pic>
        <p:nvPicPr>
          <p:cNvPr id="1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2" y="1421486"/>
            <a:ext cx="576064" cy="77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88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固守房中救生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可谓一种选择。你的邻居或别的房间发生火灾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如果用手摸房门感到烫手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则说明房外火势已进入“发展阶段”此时若开门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火焰和浓烟就会迎面而来。对于汹涌而来的烟雾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务必紧闭门窗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并用毛巾、被 子堵塞门缝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并向上泼水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顶住烟火进攻。 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791445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堵塞门户 固守救生</a:t>
            </a:r>
          </a:p>
        </p:txBody>
      </p:sp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84" y="1479443"/>
            <a:ext cx="401760" cy="5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1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5"/>
            <a:ext cx="7128792" cy="3445801"/>
            <a:chOff x="4337364" y="2581545"/>
            <a:chExt cx="7313378" cy="3157595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313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你在跑离火场时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千万不要在弄不清方向的情况下乱跑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如普通楼梯一旦跑进去就遇上断电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就等于钻进死亡的“囚笼”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;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同时也不可躲入床下或壁柜中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这样会令救援者难以发现。正确有选择是：沿烟气不浓、大火尚未烧及的楼梯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应急疏散通道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楼外附设敞开式楼梯等往下跑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一旦在下跑的过程中受到烟火或人为封堵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应从水平方向选择其它通道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或临时退守到房间及避难层内争取时间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进而采用其它方法逃生。 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389685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明辨方向  逃离火场</a:t>
            </a:r>
          </a:p>
        </p:txBody>
      </p:sp>
      <p:pic>
        <p:nvPicPr>
          <p:cNvPr id="14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24" y="1431192"/>
            <a:ext cx="661538" cy="7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09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火灾发生时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如果你身处高楼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就要沿着楼梯向下跑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你如果旅游住的是星级以上酒店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一般都设有安全疏散楼梯间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安全疏散楼梯间都是防火防烟的。除非在最顶层你可向屋面跑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一般情况千万不要往上跑。因为烟和火的速度向上蔓延是非常快的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你肯定难以逃脱烟火的吞食。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883035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身居高楼  沿梯下跑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84" y="1431191"/>
            <a:ext cx="493350" cy="7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51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7"/>
          <p:cNvSpPr txBox="1">
            <a:spLocks/>
          </p:cNvSpPr>
          <p:nvPr/>
        </p:nvSpPr>
        <p:spPr>
          <a:xfrm>
            <a:off x="2063553" y="2090462"/>
            <a:ext cx="440037" cy="21306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火灾的危害</a:t>
            </a:r>
          </a:p>
        </p:txBody>
      </p:sp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28" y="1479444"/>
            <a:ext cx="506486" cy="49333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0AEEC59-3AF1-4CBB-80EB-8222CB93688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85" y="1697294"/>
            <a:ext cx="2557202" cy="1458480"/>
          </a:xfrm>
          <a:prstGeom prst="rect">
            <a:avLst/>
          </a:prstGeom>
          <a:noFill/>
          <a:ln w="57150" cap="sq" cmpd="thickThin">
            <a:noFill/>
            <a:prstDash val="solid"/>
            <a:miter lim="800000"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33" y="3212977"/>
            <a:ext cx="2473701" cy="1457917"/>
          </a:xfrm>
          <a:prstGeom prst="rect">
            <a:avLst/>
          </a:prstGeom>
          <a:noFill/>
          <a:ln w="57150" cap="sq" cmpd="thickThin">
            <a:noFill/>
            <a:prstDash val="solid"/>
            <a:miter lim="800000"/>
          </a:ln>
          <a:effectLst/>
          <a:extLst/>
        </p:spPr>
      </p:pic>
      <p:sp>
        <p:nvSpPr>
          <p:cNvPr id="22" name="圆角矩形 21"/>
          <p:cNvSpPr/>
          <p:nvPr/>
        </p:nvSpPr>
        <p:spPr>
          <a:xfrm>
            <a:off x="6300937" y="1459788"/>
            <a:ext cx="2855589" cy="169598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一、毁坏财物</a:t>
            </a:r>
            <a:r>
              <a:rPr lang="en-US" altLang="zh-CN" sz="24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造成巨大的财产损失。</a:t>
            </a:r>
            <a:endParaRPr lang="en-US" altLang="zh-CN" sz="24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二、残害人类生命。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287689" y="3212977"/>
            <a:ext cx="2876199" cy="168298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三、破坏生态平衡。四、引起不良的社会和政治影响。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5"/>
            <a:ext cx="7128792" cy="3445801"/>
            <a:chOff x="4337364" y="2581545"/>
            <a:chExt cx="7313378" cy="3157595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313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现代建筑虽然比较坚固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但诸如塑料壁线、化纤地板、人造宝丽板等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均为易燃物品。这些化学装饰材料燃烧时散发出的有毒气体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随着浓烟快于人奔跑速度的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4-8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倍迅速蔓延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即使不烧死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也会因烟雾毒气而窒息死亡。所以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当烟雾太浓时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可以用毛巾或湿布捂住口鼻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屏住呼吸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防止烟雾毒气呛入体内。同样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宜俯卧爬行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因烟气及毒气比空气轻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贴近地面的空气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一般比较清洁少烟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且含氧量较多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可避免被毒烟熏倒而窒息。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389685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烟雾场所  匍匐前进</a:t>
            </a: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78" y="1389907"/>
            <a:ext cx="576064" cy="8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5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1776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当你在无法冲出火海的情况下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可以逃进被认为是避难所的房间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如：浴室、卫生间等。因为这些房间既无可燃物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又有水源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进入后产即关门窗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这是以验也是证明了的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在一定条件下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该行为是有效的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可获得较大的生存机会。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961447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走投无路  厕所避难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24" y="1389907"/>
            <a:ext cx="567922" cy="87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74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如果火灾发生时安全通道被堵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求援人员又不能不能及时赶到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情况万分危急时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你可迅速利用身边的绳索或可将窗帘、被罩、床单等撕成条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连接成绳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用水浇湿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一端紧固定在暖气管道或其它负载物体上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另一端沿窗口下垂至地面或较低的楼层的窗口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阳台处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顺绳下滑逃生。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389685" y="1640584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结绳自救  脱离险境</a:t>
            </a:r>
          </a:p>
        </p:txBody>
      </p:sp>
      <p:pic>
        <p:nvPicPr>
          <p:cNvPr id="14" name="图片 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365434"/>
            <a:ext cx="576064" cy="8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16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29665" y="2327524"/>
            <a:ext cx="7128792" cy="2828896"/>
            <a:chOff x="4337364" y="2581545"/>
            <a:chExt cx="7313378" cy="2592288"/>
          </a:xfrm>
          <a:noFill/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4337364" y="2581545"/>
              <a:ext cx="7313378" cy="2592288"/>
            </a:xfrm>
            <a:prstGeom prst="roundRect">
              <a:avLst>
                <a:gd name="adj" fmla="val 6436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4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4604116" y="2608560"/>
              <a:ext cx="6873975" cy="2115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spcBef>
                  <a:spcPts val="1200"/>
                </a:spcBef>
                <a:defRPr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当你听到火警时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但房间的门或走廊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通向出口的楼梯已被火或烟封住了。怎么办呢？从窗口跳下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结果非死即伤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若是从高楼跳下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十有作九要被摔死！这时有一条路线可供你疏散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不知你是否留意？阳台可以帮你大难不死。方法是利用阳台可转移到相邻房间或楼层</a:t>
              </a:r>
              <a:r>
                <a:rPr lang="en-US" altLang="zh-CN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从而逃离起火层。</a:t>
              </a:r>
            </a:p>
          </p:txBody>
        </p:sp>
      </p:grp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22875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火场逃生术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圆角矩形 9"/>
          <p:cNvSpPr/>
          <p:nvPr/>
        </p:nvSpPr>
        <p:spPr>
          <a:xfrm>
            <a:off x="3946377" y="1670125"/>
            <a:ext cx="6580741" cy="332615"/>
          </a:xfrm>
          <a:prstGeom prst="roundRect">
            <a:avLst>
              <a:gd name="adj" fmla="val 12535"/>
            </a:avLst>
          </a:prstGeom>
          <a:noFill/>
          <a:ln w="22225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利用阳台  转移逃生</a:t>
            </a:r>
          </a:p>
        </p:txBody>
      </p:sp>
      <p:pic>
        <p:nvPicPr>
          <p:cNvPr id="11" name="图片 1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84" y="1420792"/>
            <a:ext cx="556692" cy="83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8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075384" y="239366"/>
            <a:ext cx="3533564" cy="741362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3600"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503713" y="1597712"/>
            <a:ext cx="6408711" cy="1577330"/>
          </a:xfrm>
          <a:prstGeom prst="roundRect">
            <a:avLst>
              <a:gd name="adj" fmla="val 408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r>
              <a:rPr lang="zh-CN" altLang="en-US" sz="36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        火灾自救很重要</a:t>
            </a:r>
            <a:r>
              <a:rPr lang="en-US" altLang="zh-CN" sz="36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!</a:t>
            </a:r>
            <a:endParaRPr lang="zh-CN" altLang="en-US" sz="3600" noProof="1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060848"/>
            <a:ext cx="966331" cy="734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圆角矩形 15"/>
          <p:cNvSpPr/>
          <p:nvPr/>
        </p:nvSpPr>
        <p:spPr>
          <a:xfrm>
            <a:off x="3359697" y="3125140"/>
            <a:ext cx="6540849" cy="1577330"/>
          </a:xfrm>
          <a:prstGeom prst="roundRect">
            <a:avLst>
              <a:gd name="adj" fmla="val 408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r>
              <a:rPr lang="zh-CN" altLang="en-US" sz="36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         更重要的是</a:t>
            </a:r>
            <a:r>
              <a:rPr lang="en-US" altLang="zh-CN" sz="36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—</a:t>
            </a:r>
            <a:r>
              <a:rPr lang="zh-CN" altLang="en-US" sz="36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预防火灾</a:t>
            </a:r>
          </a:p>
        </p:txBody>
      </p:sp>
      <p:pic>
        <p:nvPicPr>
          <p:cNvPr id="17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588276"/>
            <a:ext cx="966331" cy="734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32956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火灾预防的基本概念</a:t>
            </a: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9" name="组合 18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08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12" grpId="0"/>
      <p:bldP spid="16" grpId="0"/>
      <p:bldP spid="16" grpId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075384" y="239366"/>
            <a:ext cx="3533564" cy="741362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2800"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grpSp>
        <p:nvGrpSpPr>
          <p:cNvPr id="12" name="组合 25"/>
          <p:cNvGrpSpPr/>
          <p:nvPr/>
        </p:nvGrpSpPr>
        <p:grpSpPr bwMode="auto">
          <a:xfrm>
            <a:off x="6528048" y="1295024"/>
            <a:ext cx="3816424" cy="3646705"/>
            <a:chOff x="3792217" y="1160192"/>
            <a:chExt cx="2713480" cy="2592289"/>
          </a:xfrm>
        </p:grpSpPr>
        <p:grpSp>
          <p:nvGrpSpPr>
            <p:cNvPr id="13" name="组合 26"/>
            <p:cNvGrpSpPr/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452657" y="1540378"/>
                <a:ext cx="2586141" cy="258360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3485">
                  <a:defRPr/>
                </a:pPr>
                <a:endParaRPr lang="zh-CN" altLang="en-US" sz="2255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6" name="组合 29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3485">
                    <a:defRPr/>
                  </a:pPr>
                  <a:endParaRPr lang="zh-CN" altLang="en-US" sz="2255" ker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同心圆 17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3485">
                    <a:defRPr/>
                  </a:pPr>
                  <a:endParaRPr lang="zh-CN" altLang="en-US" sz="2255" ker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" name="矩形 27"/>
            <p:cNvSpPr>
              <a:spLocks noChangeArrowheads="1"/>
            </p:cNvSpPr>
            <p:nvPr/>
          </p:nvSpPr>
          <p:spPr bwMode="auto">
            <a:xfrm>
              <a:off x="3792217" y="1581032"/>
              <a:ext cx="2713480" cy="126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①</a:t>
              </a:r>
              <a:endParaRPr lang="en-US" altLang="zh-CN" sz="2800" b="1" kern="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一定的温度</a:t>
              </a:r>
              <a:endParaRPr lang="en-US" altLang="zh-CN" sz="2800" b="1" kern="0" dirty="0"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endParaRPr>
            </a:p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  <a:sym typeface="+mn-lt"/>
                </a:rPr>
                <a:t>物质燃烧的温度</a:t>
              </a:r>
              <a:endParaRPr lang="en-US" altLang="zh-CN" sz="2800" b="1" kern="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</p:grpSp>
      <p:grpSp>
        <p:nvGrpSpPr>
          <p:cNvPr id="19" name="组合 32"/>
          <p:cNvGrpSpPr/>
          <p:nvPr/>
        </p:nvGrpSpPr>
        <p:grpSpPr bwMode="auto">
          <a:xfrm>
            <a:off x="4409173" y="3554112"/>
            <a:ext cx="3222429" cy="3079469"/>
            <a:chOff x="3792217" y="1160192"/>
            <a:chExt cx="2713479" cy="2592289"/>
          </a:xfrm>
        </p:grpSpPr>
        <p:grpSp>
          <p:nvGrpSpPr>
            <p:cNvPr id="20" name="组合 33"/>
            <p:cNvGrpSpPr/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453686" y="1539313"/>
                <a:ext cx="2584025" cy="258573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3485">
                  <a:defRPr/>
                </a:pPr>
                <a:endParaRPr lang="zh-CN" altLang="en-US" sz="2255" kern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23" name="组合 36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3485">
                    <a:defRPr/>
                  </a:pPr>
                  <a:endParaRPr lang="zh-CN" altLang="en-US" sz="2255" ker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同心圆 24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3485">
                    <a:defRPr/>
                  </a:pPr>
                  <a:endParaRPr lang="zh-CN" altLang="en-US" sz="2255" ker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" name="矩形 34"/>
            <p:cNvSpPr>
              <a:spLocks noChangeArrowheads="1"/>
            </p:cNvSpPr>
            <p:nvPr/>
          </p:nvSpPr>
          <p:spPr bwMode="auto">
            <a:xfrm>
              <a:off x="3792217" y="1785104"/>
              <a:ext cx="2713479" cy="14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② </a:t>
              </a:r>
              <a:endParaRPr lang="en-US" altLang="zh-CN" sz="2800" b="1" kern="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助燃物</a:t>
              </a:r>
              <a:endParaRPr lang="en-US" altLang="zh-CN" sz="2800" b="1" kern="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氧或氧化剂</a:t>
              </a:r>
            </a:p>
          </p:txBody>
        </p:sp>
      </p:grpSp>
      <p:grpSp>
        <p:nvGrpSpPr>
          <p:cNvPr id="26" name="组合 39"/>
          <p:cNvGrpSpPr/>
          <p:nvPr/>
        </p:nvGrpSpPr>
        <p:grpSpPr bwMode="auto">
          <a:xfrm>
            <a:off x="3858751" y="1386254"/>
            <a:ext cx="2662311" cy="2540445"/>
            <a:chOff x="3792216" y="1160192"/>
            <a:chExt cx="2713479" cy="2592289"/>
          </a:xfrm>
        </p:grpSpPr>
        <p:grpSp>
          <p:nvGrpSpPr>
            <p:cNvPr id="27" name="组合 62"/>
            <p:cNvGrpSpPr/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451916" y="1538872"/>
                <a:ext cx="2586637" cy="258661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3485">
                  <a:defRPr/>
                </a:pPr>
                <a:endParaRPr lang="zh-CN" altLang="en-US" sz="2255" kern="0" dirty="0">
                  <a:solidFill>
                    <a:sysClr val="windowText" lastClr="000000"/>
                  </a:solidFill>
                  <a:latin typeface="方正经黑简体" panose="02000000000000000000" pitchFamily="2" charset="-122"/>
                  <a:ea typeface="方正经黑简体" panose="02000000000000000000" pitchFamily="2" charset="-122"/>
                </a:endParaRPr>
              </a:p>
            </p:txBody>
          </p:sp>
          <p:grpSp>
            <p:nvGrpSpPr>
              <p:cNvPr id="30" name="组合 65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3485">
                    <a:defRPr/>
                  </a:pPr>
                  <a:endParaRPr lang="zh-CN" altLang="en-US" sz="2255" ker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同心圆 31"/>
                <p:cNvSpPr/>
                <p:nvPr/>
              </p:nvSpPr>
              <p:spPr>
                <a:xfrm>
                  <a:off x="2614636" y="974427"/>
                  <a:ext cx="1826500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3485">
                    <a:defRPr/>
                  </a:pPr>
                  <a:endParaRPr lang="zh-CN" altLang="en-US" sz="2255" ker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8" name="矩形 63"/>
            <p:cNvSpPr>
              <a:spLocks noChangeArrowheads="1"/>
            </p:cNvSpPr>
            <p:nvPr/>
          </p:nvSpPr>
          <p:spPr bwMode="auto">
            <a:xfrm>
              <a:off x="3792216" y="1673994"/>
              <a:ext cx="2713479" cy="12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146175">
                <a:lnSpc>
                  <a:spcPct val="130000"/>
                </a:lnSpc>
              </a:pPr>
              <a:r>
                <a:rPr lang="zh-CN" altLang="en-US" sz="2800" b="1" kern="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③ </a:t>
              </a:r>
              <a:endParaRPr lang="en-US" altLang="zh-CN" sz="2800" b="1" kern="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pPr algn="ctr" defTabSz="1146175">
                <a:lnSpc>
                  <a:spcPct val="130000"/>
                </a:lnSpc>
              </a:pPr>
              <a:r>
                <a:rPr lang="zh-CN" altLang="en-US" sz="2800" kern="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可燃物质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3242879" y="2344421"/>
            <a:ext cx="615553" cy="2605842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燃烧的基本条件</a:t>
            </a:r>
            <a:endParaRPr lang="zh-CN" altLang="en-US" sz="2800" dirty="0"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34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32956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火灾预防的基本概念</a:t>
            </a:r>
          </a:p>
        </p:txBody>
      </p:sp>
      <p:pic>
        <p:nvPicPr>
          <p:cNvPr id="35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6" name="组合 35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21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33217" y="1717378"/>
            <a:ext cx="1661993" cy="25545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96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谢谢</a:t>
            </a:r>
            <a:endParaRPr lang="zh-CN" altLang="en-US" sz="9600" dirty="0"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90880" y="1717378"/>
            <a:ext cx="4877120" cy="5168007"/>
            <a:chOff x="3056312" y="429021"/>
            <a:chExt cx="6092959" cy="64563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3736241" y="-1479494"/>
            <a:ext cx="1446915" cy="1242220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7952" rIns="224095" bIns="22795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气体火灾</a:t>
            </a:r>
            <a:endParaRPr lang="zh-CN" altLang="en-US" sz="28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2491096" y="-2187624"/>
            <a:ext cx="1446915" cy="124222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4946863" y="-2148919"/>
            <a:ext cx="1446915" cy="1242220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7952" rIns="224095" bIns="22795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金属火灾</a:t>
            </a:r>
            <a:endParaRPr lang="zh-CN" altLang="en-US" sz="28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6168009" y="-1485628"/>
            <a:ext cx="1446915" cy="124222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任意多边形 17"/>
          <p:cNvSpPr/>
          <p:nvPr/>
        </p:nvSpPr>
        <p:spPr>
          <a:xfrm>
            <a:off x="3701718" y="-2831694"/>
            <a:ext cx="1446915" cy="1242220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7952" rIns="224095" bIns="22795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普通火灾</a:t>
            </a:r>
            <a:endParaRPr lang="zh-CN" altLang="en-US" sz="28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4946863" y="-3627784"/>
            <a:ext cx="1446915" cy="124222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任意多边形 21"/>
          <p:cNvSpPr/>
          <p:nvPr/>
        </p:nvSpPr>
        <p:spPr>
          <a:xfrm>
            <a:off x="7467314" y="-2099036"/>
            <a:ext cx="1446915" cy="1242220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7952" rIns="224095" bIns="22795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油类火灾</a:t>
            </a:r>
            <a:endParaRPr lang="zh-CN" altLang="en-US" sz="28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6191625" y="-2900094"/>
            <a:ext cx="1446915" cy="124222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任意多边形 25"/>
          <p:cNvSpPr/>
          <p:nvPr/>
        </p:nvSpPr>
        <p:spPr>
          <a:xfrm>
            <a:off x="7529406" y="-3429844"/>
            <a:ext cx="1446915" cy="1242220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7952" rIns="224095" bIns="22795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电气火灾</a:t>
            </a:r>
            <a:endParaRPr lang="zh-CN" altLang="en-US" sz="28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8753542" y="-2816154"/>
            <a:ext cx="1446915" cy="124222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文本占位符 7">
            <a:extLst>
              <a:ext uri="{FF2B5EF4-FFF2-40B4-BE49-F238E27FC236}">
                <a16:creationId xmlns:a16="http://schemas.microsoft.com/office/drawing/2014/main" id="{9FE5C99C-4257-4021-8689-F73160B786CA}"/>
              </a:ext>
            </a:extLst>
          </p:cNvPr>
          <p:cNvSpPr txBox="1">
            <a:spLocks/>
          </p:cNvSpPr>
          <p:nvPr/>
        </p:nvSpPr>
        <p:spPr>
          <a:xfrm>
            <a:off x="2017834" y="2090462"/>
            <a:ext cx="440037" cy="16985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火灾种类</a:t>
            </a: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316068E1-1784-44D5-9669-6624968D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09" y="1479444"/>
            <a:ext cx="506486" cy="49333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3" name="组合 22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52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3.05556E-6 0.80602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4.16667E-6 0.82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806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82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3.05556E-6 0.806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0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0.824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3.05556E-6 0.806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0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824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3.88889E-6 0.806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0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94444E-6 0.824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14" grpId="0" animBg="1"/>
      <p:bldP spid="14" grpId="1" animBg="1"/>
      <p:bldP spid="18" grpId="0" animBg="1"/>
      <p:bldP spid="18" grpId="1" animBg="1"/>
      <p:bldP spid="22" grpId="0" animBg="1"/>
      <p:bldP spid="22" grpId="1" animBg="1"/>
      <p:bldP spid="26" grpId="0" animBg="1"/>
      <p:bldP spid="26" grpId="1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0186903" y="496695"/>
            <a:ext cx="1084508" cy="25046"/>
          </a:xfrm>
          <a:prstGeom prst="line">
            <a:avLst/>
          </a:prstGeom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2495600" y="2064442"/>
            <a:ext cx="1387354" cy="916647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2872" rIns="224095" bIns="22287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B  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气体火灾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495600" y="2779182"/>
            <a:ext cx="1387354" cy="916647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2872" rIns="224095" bIns="22287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C  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金属火灾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495601" y="1375723"/>
            <a:ext cx="1387355" cy="916646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2872" rIns="224095" bIns="22287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A  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普通火灾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495600" y="3467563"/>
            <a:ext cx="1387354" cy="916647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2872" rIns="224095" bIns="22287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D  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油类火灾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495600" y="4099564"/>
            <a:ext cx="1387354" cy="916647"/>
          </a:xfrm>
          <a:custGeom>
            <a:avLst/>
            <a:gdLst>
              <a:gd name="connsiteX0" fmla="*/ 0 w 1446915"/>
              <a:gd name="connsiteY0" fmla="*/ 621110 h 1242220"/>
              <a:gd name="connsiteX1" fmla="*/ 310555 w 1446915"/>
              <a:gd name="connsiteY1" fmla="*/ 0 h 1242220"/>
              <a:gd name="connsiteX2" fmla="*/ 1136360 w 1446915"/>
              <a:gd name="connsiteY2" fmla="*/ 0 h 1242220"/>
              <a:gd name="connsiteX3" fmla="*/ 1446915 w 1446915"/>
              <a:gd name="connsiteY3" fmla="*/ 621110 h 1242220"/>
              <a:gd name="connsiteX4" fmla="*/ 1136360 w 1446915"/>
              <a:gd name="connsiteY4" fmla="*/ 1242220 h 1242220"/>
              <a:gd name="connsiteX5" fmla="*/ 310555 w 1446915"/>
              <a:gd name="connsiteY5" fmla="*/ 1242220 h 1242220"/>
              <a:gd name="connsiteX6" fmla="*/ 0 w 1446915"/>
              <a:gd name="connsiteY6" fmla="*/ 62111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915" h="1242220">
                <a:moveTo>
                  <a:pt x="0" y="621110"/>
                </a:moveTo>
                <a:lnTo>
                  <a:pt x="310555" y="0"/>
                </a:lnTo>
                <a:lnTo>
                  <a:pt x="1136360" y="0"/>
                </a:lnTo>
                <a:lnTo>
                  <a:pt x="1446915" y="621110"/>
                </a:lnTo>
                <a:lnTo>
                  <a:pt x="1136360" y="1242220"/>
                </a:lnTo>
                <a:lnTo>
                  <a:pt x="310555" y="1242220"/>
                </a:lnTo>
                <a:lnTo>
                  <a:pt x="0" y="62111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095" tIns="222872" rIns="224095" bIns="22287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E   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电气火灾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3719736" y="1548119"/>
            <a:ext cx="7344816" cy="54234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凡由木材、纸张、棉、布、塑胶等固体物质所引起的火灾。</a:t>
            </a:r>
            <a:endParaRPr lang="zh-CN" altLang="en-US" sz="2000" dirty="0"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719736" y="2236839"/>
            <a:ext cx="7344816" cy="54234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凡由引火性液体及固体油脂物体所引起的火灾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如汽油、石油、煤油等。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3719736" y="2951579"/>
            <a:ext cx="7344816" cy="54234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凡是由气体燃烧、爆炸引起的火灾都称为气体火灾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如天然气、煤气等。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3719736" y="3641796"/>
            <a:ext cx="7344816" cy="54234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凡钾、钠、镁、锂及禁水物质引起的火灾。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3719736" y="4271961"/>
            <a:ext cx="7344816" cy="54234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rPr>
              <a:t>凡是由电器走火漏电打火引起的火灾称为电气火灾。</a:t>
            </a:r>
          </a:p>
        </p:txBody>
      </p:sp>
      <p:sp>
        <p:nvSpPr>
          <p:cNvPr id="23" name="文本占位符 7">
            <a:extLst>
              <a:ext uri="{FF2B5EF4-FFF2-40B4-BE49-F238E27FC236}">
                <a16:creationId xmlns:a16="http://schemas.microsoft.com/office/drawing/2014/main" id="{493AAD93-258C-4D81-B970-BC507087E49D}"/>
              </a:ext>
            </a:extLst>
          </p:cNvPr>
          <p:cNvSpPr txBox="1">
            <a:spLocks/>
          </p:cNvSpPr>
          <p:nvPr/>
        </p:nvSpPr>
        <p:spPr>
          <a:xfrm>
            <a:off x="2022338" y="2090462"/>
            <a:ext cx="440037" cy="169857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火灾种类</a:t>
            </a:r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98B3B3DF-9A92-4314-9311-86D11117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13" y="1479444"/>
            <a:ext cx="506486" cy="49333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16" name="组合 15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9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6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8" grpId="0"/>
      <p:bldP spid="15" grpId="0"/>
      <p:bldP spid="17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881682" y="950046"/>
            <a:ext cx="4606807" cy="4274533"/>
            <a:chOff x="4542643" y="1533376"/>
            <a:chExt cx="7354567" cy="4153932"/>
          </a:xfrm>
          <a:noFill/>
          <a:effectLst/>
        </p:grpSpPr>
        <p:sp>
          <p:nvSpPr>
            <p:cNvPr id="13" name="Freeform 7"/>
            <p:cNvSpPr>
              <a:spLocks noChangeAspect="1"/>
            </p:cNvSpPr>
            <p:nvPr/>
          </p:nvSpPr>
          <p:spPr bwMode="auto">
            <a:xfrm>
              <a:off x="4583832" y="1533376"/>
              <a:ext cx="7313378" cy="4153932"/>
            </a:xfrm>
            <a:prstGeom prst="roundRect">
              <a:avLst>
                <a:gd name="adj" fmla="val 6436"/>
              </a:avLst>
            </a:prstGeom>
            <a:grpFill/>
            <a:ln w="444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16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542643" y="1616778"/>
              <a:ext cx="7077069" cy="3932514"/>
            </a:xfrm>
            <a:prstGeom prst="rect">
              <a:avLst/>
            </a:prstGeom>
            <a:noFill/>
            <a:ln w="28575" algn="ctr">
              <a:noFill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    一般情况下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发生火灾后应当报警和救火同时进行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初起火灾首先用灭火器进行灭火。</a:t>
              </a:r>
            </a:p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    当发生火灾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现场只有一个人时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应该一边呼救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一边进行处理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必须赶快报警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边跑边喊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以便取得群众的帮助。</a:t>
              </a:r>
              <a:endPara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endParaRPr>
            </a:p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    报警拨通“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119”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电话后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应沉着、准确地讲清起火单位、所在地点、起火部位、燃烧物是什么、火势大小、报警人姓名以及使用电话的号码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  <a:cs typeface="+mn-ea"/>
                  <a:sym typeface="+mn-lt"/>
                </a:rPr>
                <a:t>有条件的到路口引导消防车进来。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90327" y="1398536"/>
            <a:ext cx="3191354" cy="3826042"/>
            <a:chOff x="449017" y="1412776"/>
            <a:chExt cx="3565446" cy="4274532"/>
          </a:xfrm>
          <a:noFill/>
          <a:effectLst/>
        </p:grpSpPr>
        <p:sp>
          <p:nvSpPr>
            <p:cNvPr id="16" name="Freeform 7"/>
            <p:cNvSpPr>
              <a:spLocks noChangeAspect="1"/>
            </p:cNvSpPr>
            <p:nvPr/>
          </p:nvSpPr>
          <p:spPr bwMode="auto">
            <a:xfrm>
              <a:off x="449017" y="1412776"/>
              <a:ext cx="3565446" cy="4274532"/>
            </a:xfrm>
            <a:prstGeom prst="roundRect">
              <a:avLst>
                <a:gd name="adj" fmla="val 2841"/>
              </a:avLst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18" y="1498600"/>
              <a:ext cx="3367127" cy="2002407"/>
            </a:xfrm>
            <a:prstGeom prst="roundRect">
              <a:avLst>
                <a:gd name="adj" fmla="val 3356"/>
              </a:avLst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18" y="3645023"/>
              <a:ext cx="3362885" cy="1971663"/>
            </a:xfrm>
            <a:prstGeom prst="roundRect">
              <a:avLst>
                <a:gd name="adj" fmla="val 3356"/>
              </a:avLst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19037" y="2090462"/>
            <a:ext cx="493145" cy="335476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发生火灾时怎么办</a:t>
            </a: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12" y="1479444"/>
            <a:ext cx="567614" cy="49333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19" name="组合 18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8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39023" y="1664297"/>
            <a:ext cx="1803422" cy="1528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0" name="任意多边形 9"/>
          <p:cNvSpPr/>
          <p:nvPr/>
        </p:nvSpPr>
        <p:spPr>
          <a:xfrm>
            <a:off x="4977589" y="1761864"/>
            <a:ext cx="1394300" cy="957101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主要适用于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类火灾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3639023" y="1277440"/>
            <a:ext cx="1803422" cy="263119"/>
          </a:xfrm>
          <a:custGeom>
            <a:avLst/>
            <a:gdLst>
              <a:gd name="connsiteX0" fmla="*/ 0 w 1870887"/>
              <a:gd name="connsiteY0" fmla="*/ 0 h 272963"/>
              <a:gd name="connsiteX1" fmla="*/ 1870887 w 1870887"/>
              <a:gd name="connsiteY1" fmla="*/ 0 h 272963"/>
              <a:gd name="connsiteX2" fmla="*/ 1870887 w 1870887"/>
              <a:gd name="connsiteY2" fmla="*/ 272963 h 272963"/>
              <a:gd name="connsiteX3" fmla="*/ 0 w 1870887"/>
              <a:gd name="connsiteY3" fmla="*/ 272963 h 272963"/>
              <a:gd name="connsiteX4" fmla="*/ 0 w 1870887"/>
              <a:gd name="connsiteY4" fmla="*/ 0 h 2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87" h="272963">
                <a:moveTo>
                  <a:pt x="0" y="0"/>
                </a:moveTo>
                <a:lnTo>
                  <a:pt x="1870887" y="0"/>
                </a:lnTo>
                <a:lnTo>
                  <a:pt x="1870887" y="272963"/>
                </a:lnTo>
                <a:lnTo>
                  <a:pt x="0" y="272963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水</a:t>
            </a:r>
          </a:p>
        </p:txBody>
      </p:sp>
      <p:sp>
        <p:nvSpPr>
          <p:cNvPr id="37" name="矩形 36"/>
          <p:cNvSpPr/>
          <p:nvPr/>
        </p:nvSpPr>
        <p:spPr>
          <a:xfrm>
            <a:off x="7248128" y="1664297"/>
            <a:ext cx="1803422" cy="15280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38" name="任意多边形 37"/>
          <p:cNvSpPr/>
          <p:nvPr/>
        </p:nvSpPr>
        <p:spPr>
          <a:xfrm>
            <a:off x="8619502" y="1761864"/>
            <a:ext cx="1304959" cy="957100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适用于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类火灾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7248128" y="1277440"/>
            <a:ext cx="1803422" cy="263119"/>
          </a:xfrm>
          <a:custGeom>
            <a:avLst/>
            <a:gdLst>
              <a:gd name="connsiteX0" fmla="*/ 0 w 1870887"/>
              <a:gd name="connsiteY0" fmla="*/ 0 h 272963"/>
              <a:gd name="connsiteX1" fmla="*/ 1870887 w 1870887"/>
              <a:gd name="connsiteY1" fmla="*/ 0 h 272963"/>
              <a:gd name="connsiteX2" fmla="*/ 1870887 w 1870887"/>
              <a:gd name="connsiteY2" fmla="*/ 272963 h 272963"/>
              <a:gd name="connsiteX3" fmla="*/ 0 w 1870887"/>
              <a:gd name="connsiteY3" fmla="*/ 272963 h 272963"/>
              <a:gd name="connsiteX4" fmla="*/ 0 w 1870887"/>
              <a:gd name="connsiteY4" fmla="*/ 0 h 2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87" h="272963">
                <a:moveTo>
                  <a:pt x="0" y="0"/>
                </a:moveTo>
                <a:lnTo>
                  <a:pt x="1870887" y="0"/>
                </a:lnTo>
                <a:lnTo>
                  <a:pt x="1870887" y="272963"/>
                </a:lnTo>
                <a:lnTo>
                  <a:pt x="0" y="272963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二氧化碳</a:t>
            </a:r>
          </a:p>
        </p:txBody>
      </p:sp>
      <p:sp>
        <p:nvSpPr>
          <p:cNvPr id="42" name="任意多边形 41"/>
          <p:cNvSpPr/>
          <p:nvPr/>
        </p:nvSpPr>
        <p:spPr>
          <a:xfrm>
            <a:off x="3519170" y="3302077"/>
            <a:ext cx="1803422" cy="263119"/>
          </a:xfrm>
          <a:custGeom>
            <a:avLst/>
            <a:gdLst>
              <a:gd name="connsiteX0" fmla="*/ 0 w 1870887"/>
              <a:gd name="connsiteY0" fmla="*/ 0 h 272963"/>
              <a:gd name="connsiteX1" fmla="*/ 1870887 w 1870887"/>
              <a:gd name="connsiteY1" fmla="*/ 0 h 272963"/>
              <a:gd name="connsiteX2" fmla="*/ 1870887 w 1870887"/>
              <a:gd name="connsiteY2" fmla="*/ 272963 h 272963"/>
              <a:gd name="connsiteX3" fmla="*/ 0 w 1870887"/>
              <a:gd name="connsiteY3" fmla="*/ 272963 h 272963"/>
              <a:gd name="connsiteX4" fmla="*/ 0 w 1870887"/>
              <a:gd name="connsiteY4" fmla="*/ 0 h 2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87" h="272963">
                <a:moveTo>
                  <a:pt x="0" y="0"/>
                </a:moveTo>
                <a:lnTo>
                  <a:pt x="1870887" y="0"/>
                </a:lnTo>
                <a:lnTo>
                  <a:pt x="1870887" y="272963"/>
                </a:lnTo>
                <a:lnTo>
                  <a:pt x="0" y="272963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干粉</a:t>
            </a:r>
          </a:p>
        </p:txBody>
      </p:sp>
      <p:sp>
        <p:nvSpPr>
          <p:cNvPr id="43" name="矩形 42"/>
          <p:cNvSpPr/>
          <p:nvPr/>
        </p:nvSpPr>
        <p:spPr>
          <a:xfrm>
            <a:off x="7248128" y="3688934"/>
            <a:ext cx="1803422" cy="15280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任意多边形 43"/>
          <p:cNvSpPr/>
          <p:nvPr/>
        </p:nvSpPr>
        <p:spPr>
          <a:xfrm>
            <a:off x="8586779" y="3786501"/>
            <a:ext cx="1394065" cy="957101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适用于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E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类火灾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7100891" y="3302077"/>
            <a:ext cx="1803422" cy="263119"/>
          </a:xfrm>
          <a:custGeom>
            <a:avLst/>
            <a:gdLst>
              <a:gd name="connsiteX0" fmla="*/ 0 w 1870887"/>
              <a:gd name="connsiteY0" fmla="*/ 0 h 272963"/>
              <a:gd name="connsiteX1" fmla="*/ 1870887 w 1870887"/>
              <a:gd name="connsiteY1" fmla="*/ 0 h 272963"/>
              <a:gd name="connsiteX2" fmla="*/ 1870887 w 1870887"/>
              <a:gd name="connsiteY2" fmla="*/ 272963 h 272963"/>
              <a:gd name="connsiteX3" fmla="*/ 0 w 1870887"/>
              <a:gd name="connsiteY3" fmla="*/ 272963 h 272963"/>
              <a:gd name="connsiteX4" fmla="*/ 0 w 1870887"/>
              <a:gd name="connsiteY4" fmla="*/ 0 h 2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87" h="272963">
                <a:moveTo>
                  <a:pt x="0" y="0"/>
                </a:moveTo>
                <a:lnTo>
                  <a:pt x="1870887" y="0"/>
                </a:lnTo>
                <a:lnTo>
                  <a:pt x="1870887" y="272963"/>
                </a:lnTo>
                <a:lnTo>
                  <a:pt x="0" y="272963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1211</a:t>
            </a:r>
            <a:endParaRPr lang="zh-CN" altLang="en-US" sz="2000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66407" y="3688934"/>
            <a:ext cx="1803422" cy="1528029"/>
            <a:chOff x="1907704" y="3898766"/>
            <a:chExt cx="2019445" cy="1711064"/>
          </a:xfrm>
        </p:grpSpPr>
        <p:sp>
          <p:nvSpPr>
            <p:cNvPr id="40" name="矩形 39"/>
            <p:cNvSpPr/>
            <p:nvPr/>
          </p:nvSpPr>
          <p:spPr>
            <a:xfrm>
              <a:off x="1907704" y="3898766"/>
              <a:ext cx="2019445" cy="17110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6979" y="3979993"/>
              <a:ext cx="1390688" cy="1602150"/>
            </a:xfrm>
            <a:prstGeom prst="rect">
              <a:avLst/>
            </a:prstGeom>
            <a:noFill/>
            <a:ln w="762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任意多边形 40"/>
          <p:cNvSpPr/>
          <p:nvPr/>
        </p:nvSpPr>
        <p:spPr>
          <a:xfrm>
            <a:off x="4975137" y="3786501"/>
            <a:ext cx="1475540" cy="957101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 w="762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适用于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类火   灾或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</a:rPr>
              <a:t>类火灾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2027953" y="2090462"/>
            <a:ext cx="493145" cy="205861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灭火剂分类</a:t>
            </a:r>
          </a:p>
        </p:txBody>
      </p:sp>
      <p:pic>
        <p:nvPicPr>
          <p:cNvPr id="53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62" name="组合 61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  <a:noFill/>
        </p:grpSpPr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  <a:grpFill/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6402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8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375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125"/>
                            </p:stCondLst>
                            <p:childTnLst>
                              <p:par>
                                <p:cTn id="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875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2" grpId="0"/>
      <p:bldP spid="38" grpId="0"/>
      <p:bldP spid="39" grpId="0"/>
      <p:bldP spid="42" grpId="0"/>
      <p:bldP spid="44" grpId="0"/>
      <p:bldP spid="45" grpId="0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557670" y="1211642"/>
            <a:ext cx="1150234" cy="1098176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水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3707904" y="1277632"/>
            <a:ext cx="6564560" cy="1032187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水有显著的吸热冷却效果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水在蒸发时吸收大量热量能使燃烧物质的温度降低到燃点以下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水蒸汽能稀释可燃气体和助燃气体在燃烧内的温度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并能阻止空气中的氧通向燃烧物上去。</a:t>
            </a:r>
            <a:r>
              <a:rPr lang="zh-TW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557670" y="2363771"/>
            <a:ext cx="1150234" cy="1098176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二氧化碳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2557670" y="3515896"/>
            <a:ext cx="1150234" cy="1098176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干粉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2557670" y="4668025"/>
            <a:ext cx="1150234" cy="1098176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1211</a:t>
            </a:r>
            <a:endParaRPr lang="zh-CN" altLang="en-US" sz="2800" b="1" dirty="0">
              <a:solidFill>
                <a:schemeClr val="tx1"/>
              </a:solidFill>
              <a:latin typeface="方正经黑简体" panose="02000000000000000000" pitchFamily="2" charset="-122"/>
              <a:ea typeface="方正经黑简体" panose="02000000000000000000" pitchFamily="2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707904" y="2411334"/>
            <a:ext cx="6564560" cy="1032187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二氧化碳不导电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不污损仪器设备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适用于扑救电器、精密仪器、价值高的生产设备、图书馆、档案馆等火灾。二氧化碳灭火器不能扑灭金属钾、钠、镁、铝等物质的火灾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因为二氧化碳与以上物质能起化学作用。 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3707904" y="3582959"/>
            <a:ext cx="6564560" cy="1032187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二氧化碳不导电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不污损仪器设备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适用于扑救电器、精密仪器、价值高的生产设备、图书馆、档案馆等火灾。二氧化碳灭火器不能扑灭金属钾、钠、镁、铝等物质的火灾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因为二氧化碳与以上物质能起化学作用。 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3707904" y="4869161"/>
            <a:ext cx="6564560" cy="1032187"/>
          </a:xfrm>
          <a:custGeom>
            <a:avLst/>
            <a:gdLst>
              <a:gd name="connsiteX0" fmla="*/ 0 w 887147"/>
              <a:gd name="connsiteY0" fmla="*/ 88715 h 923345"/>
              <a:gd name="connsiteX1" fmla="*/ 88715 w 887147"/>
              <a:gd name="connsiteY1" fmla="*/ 0 h 923345"/>
              <a:gd name="connsiteX2" fmla="*/ 798432 w 887147"/>
              <a:gd name="connsiteY2" fmla="*/ 0 h 923345"/>
              <a:gd name="connsiteX3" fmla="*/ 887147 w 887147"/>
              <a:gd name="connsiteY3" fmla="*/ 88715 h 923345"/>
              <a:gd name="connsiteX4" fmla="*/ 887147 w 887147"/>
              <a:gd name="connsiteY4" fmla="*/ 834630 h 923345"/>
              <a:gd name="connsiteX5" fmla="*/ 798432 w 887147"/>
              <a:gd name="connsiteY5" fmla="*/ 923345 h 923345"/>
              <a:gd name="connsiteX6" fmla="*/ 88715 w 887147"/>
              <a:gd name="connsiteY6" fmla="*/ 923345 h 923345"/>
              <a:gd name="connsiteX7" fmla="*/ 0 w 887147"/>
              <a:gd name="connsiteY7" fmla="*/ 834630 h 923345"/>
              <a:gd name="connsiteX8" fmla="*/ 0 w 887147"/>
              <a:gd name="connsiteY8" fmla="*/ 88715 h 9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147" h="923345">
                <a:moveTo>
                  <a:pt x="0" y="88715"/>
                </a:moveTo>
                <a:cubicBezTo>
                  <a:pt x="0" y="39719"/>
                  <a:pt x="39719" y="0"/>
                  <a:pt x="88715" y="0"/>
                </a:cubicBezTo>
                <a:lnTo>
                  <a:pt x="798432" y="0"/>
                </a:lnTo>
                <a:cubicBezTo>
                  <a:pt x="847428" y="0"/>
                  <a:pt x="887147" y="39719"/>
                  <a:pt x="887147" y="88715"/>
                </a:cubicBezTo>
                <a:lnTo>
                  <a:pt x="887147" y="834630"/>
                </a:lnTo>
                <a:cubicBezTo>
                  <a:pt x="887147" y="883626"/>
                  <a:pt x="847428" y="923345"/>
                  <a:pt x="798432" y="923345"/>
                </a:cubicBezTo>
                <a:lnTo>
                  <a:pt x="88715" y="923345"/>
                </a:lnTo>
                <a:cubicBezTo>
                  <a:pt x="39719" y="923345"/>
                  <a:pt x="0" y="883626"/>
                  <a:pt x="0" y="834630"/>
                </a:cubicBezTo>
                <a:lnTo>
                  <a:pt x="0" y="88715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3614" tIns="113614" rIns="113614" bIns="113614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1211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（二氟一氯一溴甲烷）。由于灭火效能高、毒性低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现在多用于飞机、轮船、坦克和内燃机车等方面。这种灭火剂一般是充填在灭火机内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以氮气充压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并可根据需要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将灭火剂充填在固定灭火装置内。（因对臭氧层有破坏</a:t>
            </a:r>
            <a:r>
              <a:rPr lang="en-US" altLang="zh-CN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sym typeface="+mn-lt"/>
              </a:rPr>
              <a:t>现在正逐步减少其使用）。</a:t>
            </a: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2027953" y="2090462"/>
            <a:ext cx="493145" cy="205861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灭火剂分类</a:t>
            </a: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17" name="组合 16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39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00" y="1834823"/>
            <a:ext cx="452360" cy="4406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" name="组合 1"/>
          <p:cNvGrpSpPr/>
          <p:nvPr/>
        </p:nvGrpSpPr>
        <p:grpSpPr>
          <a:xfrm>
            <a:off x="3935760" y="1604161"/>
            <a:ext cx="5184576" cy="771786"/>
            <a:chOff x="1639230" y="1604161"/>
            <a:chExt cx="6415088" cy="771786"/>
          </a:xfrm>
          <a:noFill/>
          <a:effectLst/>
        </p:grpSpPr>
        <p:sp>
          <p:nvSpPr>
            <p:cNvPr id="23" name="平行四边形 22"/>
            <p:cNvSpPr/>
            <p:nvPr/>
          </p:nvSpPr>
          <p:spPr>
            <a:xfrm>
              <a:off x="1639230" y="1604161"/>
              <a:ext cx="6415088" cy="714375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24" name="文本框 49"/>
            <p:cNvSpPr txBox="1">
              <a:spLocks noChangeArrowheads="1"/>
            </p:cNvSpPr>
            <p:nvPr/>
          </p:nvSpPr>
          <p:spPr bwMode="auto">
            <a:xfrm>
              <a:off x="1926568" y="1668061"/>
              <a:ext cx="5957800" cy="707886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左手紧握鸭舌把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右手把拉环迅速抽出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,</a:t>
              </a:r>
              <a:endPara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随即右手拿起喷嘴做好准备灭火的动作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;</a:t>
              </a:r>
              <a:endPara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</p:grpSp>
      <p:pic>
        <p:nvPicPr>
          <p:cNvPr id="31" name="图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00" y="2761923"/>
            <a:ext cx="452360" cy="4406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" name="图片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00" y="3811260"/>
            <a:ext cx="452360" cy="4406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00" y="4860598"/>
            <a:ext cx="452360" cy="4406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" name="组合 2"/>
          <p:cNvGrpSpPr/>
          <p:nvPr/>
        </p:nvGrpSpPr>
        <p:grpSpPr>
          <a:xfrm>
            <a:off x="3935760" y="2575895"/>
            <a:ext cx="5184576" cy="771786"/>
            <a:chOff x="1639230" y="2575895"/>
            <a:chExt cx="6415088" cy="771786"/>
          </a:xfrm>
          <a:noFill/>
          <a:effectLst/>
        </p:grpSpPr>
        <p:sp>
          <p:nvSpPr>
            <p:cNvPr id="35" name="平行四边形 34"/>
            <p:cNvSpPr/>
            <p:nvPr/>
          </p:nvSpPr>
          <p:spPr>
            <a:xfrm>
              <a:off x="1639230" y="2575895"/>
              <a:ext cx="6415088" cy="714375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36" name="文本框 49"/>
            <p:cNvSpPr txBox="1">
              <a:spLocks noChangeArrowheads="1"/>
            </p:cNvSpPr>
            <p:nvPr/>
          </p:nvSpPr>
          <p:spPr bwMode="auto">
            <a:xfrm>
              <a:off x="1926568" y="2639795"/>
              <a:ext cx="5957800" cy="707886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左手将灭火器提起后用力向下压把手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,</a:t>
              </a:r>
              <a:endPara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右手拿起喷嘴对准火源进行喷洒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;</a:t>
              </a:r>
              <a:endPara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35760" y="3605081"/>
            <a:ext cx="5184576" cy="771786"/>
            <a:chOff x="1639230" y="3605081"/>
            <a:chExt cx="6415088" cy="771786"/>
          </a:xfrm>
          <a:noFill/>
          <a:effectLst/>
        </p:grpSpPr>
        <p:sp>
          <p:nvSpPr>
            <p:cNvPr id="37" name="平行四边形 36"/>
            <p:cNvSpPr/>
            <p:nvPr/>
          </p:nvSpPr>
          <p:spPr>
            <a:xfrm>
              <a:off x="1639230" y="3605081"/>
              <a:ext cx="6415088" cy="714375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38" name="文本框 49"/>
            <p:cNvSpPr txBox="1">
              <a:spLocks noChangeArrowheads="1"/>
            </p:cNvSpPr>
            <p:nvPr/>
          </p:nvSpPr>
          <p:spPr bwMode="auto">
            <a:xfrm>
              <a:off x="1926568" y="3668981"/>
              <a:ext cx="5957800" cy="707886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人站在火势之上风处灭火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,</a:t>
              </a:r>
              <a:endPara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从着火区域边缘开始渐进灭火。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35760" y="4674570"/>
            <a:ext cx="5184576" cy="771786"/>
            <a:chOff x="1639230" y="4674570"/>
            <a:chExt cx="6415088" cy="771786"/>
          </a:xfrm>
          <a:noFill/>
          <a:effectLst/>
        </p:grpSpPr>
        <p:sp>
          <p:nvSpPr>
            <p:cNvPr id="39" name="平行四边形 38"/>
            <p:cNvSpPr/>
            <p:nvPr/>
          </p:nvSpPr>
          <p:spPr>
            <a:xfrm>
              <a:off x="1639230" y="4674570"/>
              <a:ext cx="6415088" cy="714375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/>
              <a:endParaRPr lang="zh-CN" altLang="en-US" sz="2000" noProof="1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sp>
          <p:nvSpPr>
            <p:cNvPr id="40" name="文本框 49"/>
            <p:cNvSpPr txBox="1">
              <a:spLocks noChangeArrowheads="1"/>
            </p:cNvSpPr>
            <p:nvPr/>
          </p:nvSpPr>
          <p:spPr bwMode="auto">
            <a:xfrm>
              <a:off x="1926568" y="4738470"/>
              <a:ext cx="5957800" cy="707886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使用二氧化碳灭火器时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,</a:t>
              </a:r>
              <a:endPara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  <a:p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要手握橡胶喷管</a:t>
              </a:r>
              <a:r>
                <a:rPr lang="en-US" altLang="zh-CN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,</a:t>
              </a:r>
              <a:r>
                <a:rPr lang="zh-CN" altLang="en-US" sz="2000" dirty="0">
                  <a:latin typeface="方正经黑简体" panose="02000000000000000000" pitchFamily="2" charset="-122"/>
                  <a:ea typeface="方正经黑简体" panose="02000000000000000000" pitchFamily="2" charset="-122"/>
                </a:rPr>
                <a:t>防止造成冻伤。</a:t>
              </a:r>
            </a:p>
          </p:txBody>
        </p:sp>
      </p:grpSp>
      <p:sp>
        <p:nvSpPr>
          <p:cNvPr id="25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2027953" y="2090462"/>
            <a:ext cx="493145" cy="205861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灭火剂分类</a:t>
            </a:r>
          </a:p>
        </p:txBody>
      </p:sp>
      <p:pic>
        <p:nvPicPr>
          <p:cNvPr id="26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4" name="组合 33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61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4001" y="0"/>
            <a:ext cx="9144001" cy="687685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414852" y="1844824"/>
            <a:ext cx="3218941" cy="3041290"/>
            <a:chOff x="607612" y="1568613"/>
            <a:chExt cx="3976220" cy="3455124"/>
          </a:xfrm>
          <a:noFill/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Freeform 7"/>
            <p:cNvSpPr>
              <a:spLocks noChangeAspect="1"/>
            </p:cNvSpPr>
            <p:nvPr/>
          </p:nvSpPr>
          <p:spPr bwMode="auto">
            <a:xfrm>
              <a:off x="607612" y="1568613"/>
              <a:ext cx="3976220" cy="3455124"/>
            </a:xfrm>
            <a:prstGeom prst="roundRect">
              <a:avLst>
                <a:gd name="adj" fmla="val 2841"/>
              </a:avLst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46175">
                <a:defRPr/>
              </a:pPr>
              <a:endParaRPr lang="zh-CN" altLang="en-US" sz="2000" kern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680" y="1666044"/>
              <a:ext cx="3802084" cy="326026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</p:pic>
      </p:grpSp>
      <p:grpSp>
        <p:nvGrpSpPr>
          <p:cNvPr id="34" name="组合 33"/>
          <p:cNvGrpSpPr/>
          <p:nvPr/>
        </p:nvGrpSpPr>
        <p:grpSpPr>
          <a:xfrm>
            <a:off x="5303924" y="1897802"/>
            <a:ext cx="5096788" cy="2988311"/>
            <a:chOff x="8121873" y="2010009"/>
            <a:chExt cx="1739454" cy="1132870"/>
          </a:xfrm>
          <a:noFill/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圆角矩形 34"/>
            <p:cNvSpPr/>
            <p:nvPr/>
          </p:nvSpPr>
          <p:spPr>
            <a:xfrm>
              <a:off x="8121873" y="2010009"/>
              <a:ext cx="1739454" cy="1132870"/>
            </a:xfrm>
            <a:prstGeom prst="roundRect">
              <a:avLst>
                <a:gd name="adj" fmla="val 0"/>
              </a:avLst>
            </a:prstGeom>
            <a:grpFill/>
            <a:ln w="317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8159475" y="2045724"/>
              <a:ext cx="1665487" cy="1052215"/>
            </a:xfrm>
            <a:prstGeom prst="roundRect">
              <a:avLst>
                <a:gd name="adj" fmla="val 0"/>
              </a:avLst>
            </a:prstGeom>
            <a:grpFill/>
            <a:ln w="508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7" name="文本框 9"/>
          <p:cNvSpPr txBox="1"/>
          <p:nvPr/>
        </p:nvSpPr>
        <p:spPr>
          <a:xfrm>
            <a:off x="5514893" y="2142297"/>
            <a:ext cx="4768571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消防栓箱的门子一般由玻璃制作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紧急情况下可击碎玻璃取出水带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甩开水带后一端接水枪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一端连接消防栓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技术要求是对准卡口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顺时旋转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45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度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带子不够长度时</a:t>
            </a:r>
            <a:r>
              <a:rPr lang="en-US" altLang="zh-CN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,</a:t>
            </a:r>
            <a:r>
              <a:rPr lang="zh-CN" altLang="en-US" sz="2000" dirty="0">
                <a:latin typeface="方正经黑简体" panose="02000000000000000000" pitchFamily="2" charset="-122"/>
                <a:ea typeface="方正经黑简体" panose="02000000000000000000" pitchFamily="2" charset="-122"/>
              </a:rPr>
              <a:t>可另取一条按上述方法连接。</a:t>
            </a: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C6D5254C-11A0-4E35-8412-7AE3F6882CCB}"/>
              </a:ext>
            </a:extLst>
          </p:cNvPr>
          <p:cNvSpPr txBox="1">
            <a:spLocks/>
          </p:cNvSpPr>
          <p:nvPr/>
        </p:nvSpPr>
        <p:spPr>
          <a:xfrm>
            <a:off x="1956251" y="2005558"/>
            <a:ext cx="644569" cy="4801362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sz="1200" b="1" kern="1200">
                <a:solidFill>
                  <a:srgbClr val="6416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经黑简体" panose="02000000000000000000" pitchFamily="2" charset="-122"/>
                <a:ea typeface="方正经黑简体" panose="02000000000000000000" pitchFamily="2" charset="-122"/>
              </a:rPr>
              <a:t>消防栓与水带的使用方法</a:t>
            </a: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7CC9E0EE-0576-434B-932D-F181BB2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8" y="1479444"/>
            <a:ext cx="567614" cy="49333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7" name="组合 16"/>
          <p:cNvGrpSpPr/>
          <p:nvPr/>
        </p:nvGrpSpPr>
        <p:grpSpPr>
          <a:xfrm>
            <a:off x="9768409" y="5877272"/>
            <a:ext cx="899593" cy="999584"/>
            <a:chOff x="3056312" y="429021"/>
            <a:chExt cx="6092959" cy="645636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19"/>
            <a:stretch/>
          </p:blipFill>
          <p:spPr>
            <a:xfrm>
              <a:off x="3056312" y="1340768"/>
              <a:ext cx="6092959" cy="5544616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5005" flipH="1">
              <a:off x="3553629" y="494741"/>
              <a:ext cx="4361815" cy="423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83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37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37" grpId="0"/>
          <p:bldP spid="1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消防安全教育培训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2145</Words>
  <PresentationFormat>宽屏</PresentationFormat>
  <Paragraphs>144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方正经黑简体</vt:lpstr>
      <vt:lpstr>宋体</vt:lpstr>
      <vt:lpstr>Arial</vt:lpstr>
      <vt:lpstr>Calibri</vt:lpstr>
      <vt:lpstr>Office 主题</vt:lpstr>
      <vt:lpstr>消防安全培训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2017-09-27T12:02:43Z</dcterms:created>
  <dcterms:modified xsi:type="dcterms:W3CDTF">2018-01-10T12:36:13Z</dcterms:modified>
</cp:coreProperties>
</file>