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01" r:id="rId3"/>
    <p:sldId id="638" r:id="rId4"/>
    <p:sldId id="639" r:id="rId5"/>
    <p:sldId id="636" r:id="rId6"/>
    <p:sldId id="637" r:id="rId7"/>
    <p:sldId id="591" r:id="rId8"/>
    <p:sldId id="588" r:id="rId9"/>
    <p:sldId id="640" r:id="rId10"/>
    <p:sldId id="641" r:id="rId11"/>
    <p:sldId id="642" r:id="rId12"/>
    <p:sldId id="592" r:id="rId13"/>
    <p:sldId id="601" r:id="rId14"/>
    <p:sldId id="602" r:id="rId15"/>
    <p:sldId id="603" r:id="rId16"/>
    <p:sldId id="604" r:id="rId17"/>
    <p:sldId id="605" r:id="rId18"/>
    <p:sldId id="643" r:id="rId19"/>
    <p:sldId id="644" r:id="rId20"/>
    <p:sldId id="645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504D"/>
    <a:srgbClr val="F5F5F5"/>
    <a:srgbClr val="3333FF"/>
    <a:srgbClr val="135F82"/>
    <a:srgbClr val="FFA700"/>
    <a:srgbClr val="242452"/>
    <a:srgbClr val="270F6B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>
        <p:scale>
          <a:sx n="33" d="100"/>
          <a:sy n="33" d="100"/>
        </p:scale>
        <p:origin x="-222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05/09/2021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8447" y="4446052"/>
            <a:ext cx="21687288" cy="861744"/>
            <a:chOff x="1788751" y="4446051"/>
            <a:chExt cx="21687288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8751" y="4446051"/>
              <a:ext cx="2168728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LƯỢNG GIÁC </a:t>
              </a:r>
              <a:r>
                <a:rPr lang="en-US" sz="6599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THƯỜNG GẶP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0" y="5796146"/>
            <a:ext cx="7798067" cy="907184"/>
            <a:chOff x="7459670" y="7086600"/>
            <a:chExt cx="779897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16618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 CƠ BẢN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98930" y="10363200"/>
            <a:ext cx="7027021" cy="929775"/>
            <a:chOff x="7459670" y="8524495"/>
            <a:chExt cx="702783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539505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BÀI TẬP SGK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14671" y="11292975"/>
            <a:ext cx="8835210" cy="942109"/>
            <a:chOff x="7459670" y="9982200"/>
            <a:chExt cx="883623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2034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153308" y="6990292"/>
            <a:ext cx="18258892" cy="861774"/>
            <a:chOff x="644526" y="2766774"/>
            <a:chExt cx="18258892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6996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đối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185417" y="8129826"/>
            <a:ext cx="17998183" cy="861774"/>
            <a:chOff x="644526" y="2766774"/>
            <a:chExt cx="17998183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6736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đối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157539" y="9272826"/>
            <a:ext cx="15892461" cy="861774"/>
            <a:chOff x="644526" y="2766774"/>
            <a:chExt cx="158924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1463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sinx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cosx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="" xmlns:a16="http://schemas.microsoft.com/office/drawing/2014/main" id="{44ADB2AE-8B93-41F0-8DD4-34DB95196451}"/>
              </a:ext>
            </a:extLst>
          </p:cNvPr>
          <p:cNvGrpSpPr/>
          <p:nvPr/>
        </p:nvGrpSpPr>
        <p:grpSpPr>
          <a:xfrm>
            <a:off x="960605" y="5548191"/>
            <a:ext cx="22403203" cy="7509641"/>
            <a:chOff x="1270511" y="5867400"/>
            <a:chExt cx="22403203" cy="8308150"/>
          </a:xfrm>
        </p:grpSpPr>
        <p:sp>
          <p:nvSpPr>
            <p:cNvPr id="6" name="Rounded Rectangle 52">
              <a:extLst>
                <a:ext uri="{FF2B5EF4-FFF2-40B4-BE49-F238E27FC236}">
                  <a16:creationId xmlns="" xmlns:a16="http://schemas.microsoft.com/office/drawing/2014/main" id="{38DCB40F-8E10-4D47-A4F5-462637987C57}"/>
                </a:ext>
              </a:extLst>
            </p:cNvPr>
            <p:cNvSpPr/>
            <p:nvPr/>
          </p:nvSpPr>
          <p:spPr>
            <a:xfrm>
              <a:off x="1272210" y="6139009"/>
              <a:ext cx="22401504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0">
              <a:extLst>
                <a:ext uri="{FF2B5EF4-FFF2-40B4-BE49-F238E27FC236}">
                  <a16:creationId xmlns="" xmlns:a16="http://schemas.microsoft.com/office/drawing/2014/main" id="{860F32FC-4B8D-426B-8C8A-AE77254EEE3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8" name="Freeform 20">
                <a:extLst>
                  <a:ext uri="{FF2B5EF4-FFF2-40B4-BE49-F238E27FC236}">
                    <a16:creationId xmlns="" xmlns:a16="http://schemas.microsoft.com/office/drawing/2014/main" id="{D4087BE7-7F64-45BA-A0FC-829CEB6764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656938C-1954-488D-8AC1-D7506095A5C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="" xmlns:a16="http://schemas.microsoft.com/office/drawing/2014/main" id="{5CA15743-277F-4867-8235-81E4C685FDC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A3B123F0-2511-4256-8D69-7C0F526E25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54">
            <a:extLst>
              <a:ext uri="{FF2B5EF4-FFF2-40B4-BE49-F238E27FC236}">
                <a16:creationId xmlns="" xmlns:a16="http://schemas.microsoft.com/office/drawing/2014/main" id="{EDECCC0D-1508-45C9-AC3E-AC254963436F}"/>
              </a:ext>
            </a:extLst>
          </p:cNvPr>
          <p:cNvGrpSpPr/>
          <p:nvPr/>
        </p:nvGrpSpPr>
        <p:grpSpPr>
          <a:xfrm>
            <a:off x="960605" y="1828800"/>
            <a:ext cx="22403203" cy="3505199"/>
            <a:chOff x="1268078" y="3405486"/>
            <a:chExt cx="22403203" cy="3505199"/>
          </a:xfrm>
        </p:grpSpPr>
        <p:sp>
          <p:nvSpPr>
            <p:cNvPr id="13" name="Rounded Rectangle 61">
              <a:extLst>
                <a:ext uri="{FF2B5EF4-FFF2-40B4-BE49-F238E27FC236}">
                  <a16:creationId xmlns="" xmlns:a16="http://schemas.microsoft.com/office/drawing/2014/main" id="{B25DA59E-651C-412A-877C-8F9FD63C7EBD}"/>
                </a:ext>
              </a:extLst>
            </p:cNvPr>
            <p:cNvSpPr/>
            <p:nvPr/>
          </p:nvSpPr>
          <p:spPr>
            <a:xfrm>
              <a:off x="1268078" y="3790950"/>
              <a:ext cx="22403203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="" xmlns:a16="http://schemas.microsoft.com/office/drawing/2014/main" id="{57A2586A-04C8-4B46-9876-DC54151E051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="" xmlns:a16="http://schemas.microsoft.com/office/drawing/2014/main" id="{B39EB32F-DA69-4ACC-B48E-0C2D86199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0EE156C-852F-4C2A-98B3-491F3DC6384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="" xmlns:a16="http://schemas.microsoft.com/office/drawing/2014/main" id="{33FF6282-A29E-499E-AAE1-BF80ACAE166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6644323C-D556-4363-B2BE-C5D9AC5DEC9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="" xmlns:a16="http://schemas.microsoft.com/office/drawing/2014/main" id="{B9D62B58-4C06-43F0-84E8-C3954DC62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="" xmlns:a16="http://schemas.microsoft.com/office/drawing/2014/main" id="{F7B053C7-0576-4F3D-99BB-C9DC0E11C8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="" xmlns:a16="http://schemas.microsoft.com/office/drawing/2014/main" id="{9B5B3420-9398-4B43-A809-A5082124C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="" xmlns:a16="http://schemas.microsoft.com/office/drawing/2014/main" id="{34B91F37-5534-4AED-A02A-3ECC217D9F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="" xmlns:a16="http://schemas.microsoft.com/office/drawing/2014/main" id="{74718318-21E7-4DB6-85EB-AC0328C32B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="" xmlns:a16="http://schemas.microsoft.com/office/drawing/2014/main" id="{D62DDE05-204F-4E90-93A0-F50F5BCF0E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="" xmlns:a16="http://schemas.microsoft.com/office/drawing/2014/main" id="{B5C087CB-675F-468F-9884-0E7F55E3A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="" xmlns:a16="http://schemas.microsoft.com/office/drawing/2014/main" id="{AD47CAA8-DE8B-46C9-A5EC-DE8ADDBA5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="" xmlns:a16="http://schemas.microsoft.com/office/drawing/2014/main" id="{6B7E431A-6BE5-4979-B07D-70A0D04B2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="" xmlns:a16="http://schemas.microsoft.com/office/drawing/2014/main" id="{AAED8A7D-0611-4AE0-A0AF-393B9854D4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="" xmlns:a16="http://schemas.microsoft.com/office/drawing/2014/main" id="{C74AC54E-56AC-49FD-8B31-7ECECDE1F6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="" xmlns:a16="http://schemas.microsoft.com/office/drawing/2014/main" id="{A262BE6A-7EB2-4393-AEAA-E18B9B59C6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="" xmlns:a16="http://schemas.microsoft.com/office/drawing/2014/main" id="{A6C7CC7E-9CB7-4DD5-9AAB-4EB43983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="" xmlns:a16="http://schemas.microsoft.com/office/drawing/2014/main" id="{6A3603FD-10A9-497D-8612-C53A532F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="" xmlns:a16="http://schemas.microsoft.com/office/drawing/2014/main" id="{8610CCF1-FF22-4095-88BC-5422BDAFD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="" xmlns:a16="http://schemas.microsoft.com/office/drawing/2014/main" id="{86FC81F1-4EB9-4B4E-AB8F-986B57F5D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="" xmlns:a16="http://schemas.microsoft.com/office/drawing/2014/main" id="{901D8844-850B-4D87-A3A6-FA8F048DD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="" xmlns:a16="http://schemas.microsoft.com/office/drawing/2014/main" id="{BB1E60DF-49B7-44FE-9A87-FEB1E587E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="" xmlns:a16="http://schemas.microsoft.com/office/drawing/2014/main" id="{84B2827C-8BA7-4590-8909-D3B2C6F0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="" xmlns:a16="http://schemas.microsoft.com/office/drawing/2014/main" id="{E3CCE8B0-3218-42C7-811C-5A32AFEAD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="" xmlns:a16="http://schemas.microsoft.com/office/drawing/2014/main" id="{59668893-B5E1-4381-AC6C-CCB96AA7F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="" xmlns:a16="http://schemas.microsoft.com/office/drawing/2014/main" id="{37A209A5-3F3D-4496-B701-82A1258B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="" xmlns:a16="http://schemas.microsoft.com/office/drawing/2014/main" id="{89BA2C6B-0778-40F1-B4EC-900BA95B6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="" xmlns:a16="http://schemas.microsoft.com/office/drawing/2014/main" id="{19A78A24-A30A-4EAE-8F07-481040F2C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697526D-0B0E-47E1-9517-E26B8BD09AA8}"/>
              </a:ext>
            </a:extLst>
          </p:cNvPr>
          <p:cNvSpPr/>
          <p:nvPr/>
        </p:nvSpPr>
        <p:spPr>
          <a:xfrm>
            <a:off x="4398006" y="2123304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59022" y="3050907"/>
                <a:ext cx="18348578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/>
                  <a:t>a</a:t>
                </a:r>
                <a:r>
                  <a:rPr lang="pt-BR" sz="4400" b="1" dirty="0"/>
                  <a:t>)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𝟓</m:t>
                    </m:r>
                    <m:r>
                      <a:rPr lang="pt-BR" sz="4400" b="1" i="1">
                        <a:latin typeface="Cambria Math"/>
                      </a:rPr>
                      <m:t>𝒔𝒊𝒏𝒙</m:t>
                    </m:r>
                    <m:r>
                      <a:rPr lang="pt-BR" sz="4400" b="1" i="1">
                        <a:latin typeface="Cambria Math"/>
                      </a:rPr>
                      <m:t>+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𝒔𝒊𝒏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/>
                  <a:t>.	</a:t>
                </a:r>
                <a:r>
                  <a:rPr lang="pt-BR" sz="4400" b="1" dirty="0"/>
                  <a:t>                                  b</a:t>
                </a:r>
                <a:r>
                  <a:rPr lang="pt-BR" sz="4400" b="1" dirty="0"/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𝟖𝐬𝐢𝐧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𝐜𝐨𝐬𝟐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pt-BR" sz="4400" dirty="0"/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22" y="3050907"/>
                <a:ext cx="18348578" cy="835293"/>
              </a:xfrm>
              <a:prstGeom prst="rect">
                <a:avLst/>
              </a:prstGeom>
              <a:blipFill rotWithShape="1">
                <a:blip r:embed="rId3"/>
                <a:stretch>
                  <a:fillRect l="-1329" t="-652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FDD76F46-FD89-4C24-B9E0-C9AC3EFCEC8C}"/>
                  </a:ext>
                </a:extLst>
              </p:cNvPr>
              <p:cNvSpPr txBox="1"/>
              <p:nvPr/>
            </p:nvSpPr>
            <p:spPr>
              <a:xfrm>
                <a:off x="1089441" y="6334300"/>
                <a:ext cx="10873959" cy="1590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pt-BR" sz="4400" b="1"/>
                        <m:t>Ta</m:t>
                      </m:r>
                      <m:r>
                        <m:rPr>
                          <m:nor/>
                        </m:rPr>
                        <a:rPr lang="pt-BR" sz="4400" b="1"/>
                        <m:t> </m:t>
                      </m:r>
                      <m:r>
                        <m:rPr>
                          <m:nor/>
                        </m:rPr>
                        <a:rPr lang="pt-BR" sz="4400" b="1"/>
                        <m:t>c</m:t>
                      </m:r>
                      <m:r>
                        <m:rPr>
                          <m:nor/>
                        </m:rPr>
                        <a:rPr lang="pt-BR" sz="4400" b="1"/>
                        <m:t>ó </m:t>
                      </m:r>
                      <m:r>
                        <a:rPr lang="pt-BR" sz="4400" b="1" i="1"/>
                        <m:t>𝟓</m:t>
                      </m:r>
                      <m:r>
                        <a:rPr lang="pt-BR" sz="4400" b="1" i="1"/>
                        <m:t>𝒔𝒊𝒏𝒙</m:t>
                      </m:r>
                      <m:r>
                        <a:rPr lang="pt-BR" sz="4400" b="1" i="1"/>
                        <m:t>+</m:t>
                      </m:r>
                      <m:r>
                        <a:rPr lang="pt-BR" sz="4400" b="1" i="1"/>
                        <m:t>𝟐</m:t>
                      </m:r>
                      <m:r>
                        <a:rPr lang="pt-BR" sz="4400" b="1" i="1"/>
                        <m:t>𝒔𝒊𝒏</m:t>
                      </m:r>
                      <m:r>
                        <a:rPr lang="pt-BR" sz="4400" b="1" i="1"/>
                        <m:t>𝟐</m:t>
                      </m:r>
                      <m:r>
                        <a:rPr lang="pt-BR" sz="4400" b="1" i="1"/>
                        <m:t>𝒙</m:t>
                      </m:r>
                      <m:r>
                        <a:rPr lang="pt-BR" sz="4400" b="1" i="1"/>
                        <m:t>=</m:t>
                      </m:r>
                      <m:r>
                        <a:rPr lang="pt-BR" sz="4400" b="1" i="1"/>
                        <m:t>𝟎</m:t>
                      </m:r>
                      <m:r>
                        <a:rPr lang="pt-BR" sz="4400" b="1" i="1"/>
                        <m:t>⇔</m:t>
                      </m:r>
                      <m:r>
                        <a:rPr lang="pt-BR" sz="4400" b="1" i="1"/>
                        <m:t>𝟓</m:t>
                      </m:r>
                      <m:r>
                        <a:rPr lang="pt-BR" sz="4400" b="1" i="1"/>
                        <m:t>𝒔𝒊𝒏𝒙</m:t>
                      </m:r>
                      <m:r>
                        <a:rPr lang="pt-BR" sz="4400" b="1" i="1"/>
                        <m:t>+</m:t>
                      </m:r>
                      <m:r>
                        <a:rPr lang="pt-BR" sz="4400" b="1" i="1"/>
                        <m:t>𝟒</m:t>
                      </m:r>
                      <m:r>
                        <a:rPr lang="pt-BR" sz="4400" b="1" i="1"/>
                        <m:t>𝒔𝒊𝒏𝒙𝒄𝒐𝒔𝒙</m:t>
                      </m:r>
                      <m:r>
                        <a:rPr lang="pt-BR" sz="4400" b="1" i="1"/>
                        <m:t>=</m:t>
                      </m:r>
                      <m:r>
                        <a:rPr lang="pt-BR" sz="4400" b="1" i="1"/>
                        <m:t>𝟎</m:t>
                      </m:r>
                    </m:oMath>
                  </m:oMathPara>
                </a14:m>
                <a:endParaRPr lang="en-GB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D76F46-FD89-4C24-B9E0-C9AC3EFC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441" y="6334300"/>
                <a:ext cx="10873959" cy="1590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9D5B862-E75F-4231-B906-693F3CD7B734}"/>
                  </a:ext>
                </a:extLst>
              </p:cNvPr>
              <p:cNvSpPr txBox="1"/>
              <p:nvPr/>
            </p:nvSpPr>
            <p:spPr>
              <a:xfrm>
                <a:off x="1020192" y="7771701"/>
                <a:ext cx="11142014" cy="1372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 i="1"/>
                        <m:t>⇔</m:t>
                      </m:r>
                      <m:r>
                        <a:rPr lang="pt-BR" sz="4400" b="1" i="1"/>
                        <m:t>𝒔𝒊𝒏𝒙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pt-BR" sz="4400" b="1" i="1"/>
                            <m:t>𝟓</m:t>
                          </m:r>
                          <m:r>
                            <a:rPr lang="pt-BR" sz="4400" b="1" i="1"/>
                            <m:t>+</m:t>
                          </m:r>
                          <m:r>
                            <a:rPr lang="pt-BR" sz="4400" b="1" i="1"/>
                            <m:t>𝟒</m:t>
                          </m:r>
                          <m:r>
                            <a:rPr lang="pt-BR" sz="4400" b="1" i="1"/>
                            <m:t>𝒄𝒐𝒔𝒙</m:t>
                          </m:r>
                        </m:e>
                      </m:d>
                      <m:r>
                        <a:rPr lang="pt-BR" sz="4400" b="1" i="1"/>
                        <m:t>=</m:t>
                      </m:r>
                      <m:r>
                        <a:rPr lang="pt-BR" sz="4400" b="1" i="1"/>
                        <m:t>𝟎</m:t>
                      </m:r>
                      <m:r>
                        <a:rPr lang="pt-BR" sz="4400" b="1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pt-BR" sz="4400" b="1" i="1"/>
                                  <m:t>𝒔𝒊𝒏𝒙</m:t>
                                </m:r>
                                <m:r>
                                  <a:rPr lang="pt-BR" sz="4400" b="1" i="1"/>
                                  <m:t>=</m:t>
                                </m:r>
                                <m:r>
                                  <a:rPr lang="pt-BR" sz="4400" b="1" i="1"/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4400" b="1" i="1"/>
                                  <m:t>𝟓</m:t>
                                </m:r>
                                <m:r>
                                  <a:rPr lang="pt-BR" sz="4400" b="1" i="1"/>
                                  <m:t>+</m:t>
                                </m:r>
                                <m:r>
                                  <a:rPr lang="pt-BR" sz="4400" b="1" i="1"/>
                                  <m:t>𝟒</m:t>
                                </m:r>
                                <m:r>
                                  <a:rPr lang="pt-BR" sz="4400" b="1" i="1"/>
                                  <m:t>𝒄𝒐𝒔𝒙</m:t>
                                </m:r>
                                <m:r>
                                  <a:rPr lang="pt-BR" sz="4400" b="1" i="1"/>
                                  <m:t>=</m:t>
                                </m:r>
                                <m:r>
                                  <a:rPr lang="pt-BR" sz="4400" b="1" i="1"/>
                                  <m:t>𝟎</m:t>
                                </m:r>
                                <m:r>
                                  <a:rPr lang="pt-BR" sz="4400" b="1"/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D5B862-E75F-4231-B906-693F3CD7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92" y="7771701"/>
                <a:ext cx="11142014" cy="13722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762000" y="9212759"/>
                <a:ext cx="88647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0" b="1"/>
                        <m:t>+ </m:t>
                      </m:r>
                      <m:r>
                        <a:rPr lang="pt-BR" sz="4400" b="1" i="1"/>
                        <m:t>𝐬𝐢𝐧</m:t>
                      </m:r>
                      <m:r>
                        <a:rPr lang="en-US" sz="4400" b="1" i="1"/>
                        <m:t>𝒙</m:t>
                      </m:r>
                      <m:r>
                        <a:rPr lang="pt-BR" sz="4400" b="1" i="1"/>
                        <m:t>=</m:t>
                      </m:r>
                      <m:r>
                        <a:rPr lang="pt-BR" sz="4400" b="1" i="1"/>
                        <m:t>𝟎</m:t>
                      </m:r>
                      <m:r>
                        <a:rPr lang="pt-BR" sz="4400" b="1" i="1"/>
                        <m:t>⇔</m:t>
                      </m:r>
                      <m:r>
                        <a:rPr lang="en-US" sz="4400" b="1" i="1"/>
                        <m:t>𝒙</m:t>
                      </m:r>
                      <m:r>
                        <a:rPr lang="pt-BR" sz="4400" b="1" i="1"/>
                        <m:t>=</m:t>
                      </m:r>
                      <m:r>
                        <a:rPr lang="en-US" sz="4400" b="1" i="1"/>
                        <m:t>𝒌</m:t>
                      </m:r>
                      <m:r>
                        <a:rPr lang="en-US" sz="4400" b="1" i="1"/>
                        <m:t>𝝅</m:t>
                      </m:r>
                      <m:r>
                        <a:rPr lang="pt-BR" sz="4400" b="1"/>
                        <m:t>,</m:t>
                      </m:r>
                      <m:r>
                        <a:rPr lang="pt-BR" sz="4400" b="1" i="1"/>
                        <m:t>  </m:t>
                      </m:r>
                      <m:r>
                        <a:rPr lang="en-US" sz="4400" b="1" i="1"/>
                        <m:t>𝒌</m:t>
                      </m:r>
                      <m:r>
                        <a:rPr lang="pt-BR" sz="4400" b="1" i="1"/>
                        <m:t>∈</m:t>
                      </m:r>
                      <m:r>
                        <a:rPr lang="pt-BR" sz="4400" b="1" i="1"/>
                        <m:t>ℤ</m:t>
                      </m:r>
                      <m:r>
                        <m:rPr>
                          <m:nor/>
                        </m:rPr>
                        <a:rPr lang="pt-BR" sz="4400" b="1"/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212759"/>
                <a:ext cx="886474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B8833E4-FECD-449C-8A8C-695A7AE27B6D}"/>
                  </a:ext>
                </a:extLst>
              </p:cNvPr>
              <p:cNvSpPr txBox="1"/>
              <p:nvPr/>
            </p:nvSpPr>
            <p:spPr>
              <a:xfrm>
                <a:off x="1113005" y="9826202"/>
                <a:ext cx="11002795" cy="1527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0" b="1"/>
                        <m:t>+ </m:t>
                      </m:r>
                      <m:r>
                        <a:rPr lang="pt-BR" sz="4400" b="1" i="1"/>
                        <m:t>𝟓</m:t>
                      </m:r>
                      <m:r>
                        <a:rPr lang="pt-BR" sz="4400" b="1" i="1"/>
                        <m:t>+</m:t>
                      </m:r>
                      <m:r>
                        <a:rPr lang="pt-BR" sz="4400" b="1" i="1"/>
                        <m:t>𝟒𝐜𝐨𝐬</m:t>
                      </m:r>
                      <m:r>
                        <a:rPr lang="en-US" sz="4400" b="1" i="1"/>
                        <m:t>𝒙</m:t>
                      </m:r>
                      <m:r>
                        <a:rPr lang="pt-BR" sz="4400" b="1" i="1"/>
                        <m:t>=</m:t>
                      </m:r>
                      <m:r>
                        <a:rPr lang="pt-BR" sz="4400" b="1" i="1"/>
                        <m:t>𝟎</m:t>
                      </m:r>
                      <m:r>
                        <a:rPr lang="pt-BR" sz="4400" b="1" i="1"/>
                        <m:t>⇔</m:t>
                      </m:r>
                      <m:r>
                        <a:rPr lang="pt-BR" sz="4400" b="1" i="1"/>
                        <m:t>𝐜𝐨𝐬</m:t>
                      </m:r>
                      <m:r>
                        <a:rPr lang="en-US" sz="4400" b="1" i="1"/>
                        <m:t>𝒙</m:t>
                      </m:r>
                      <m:r>
                        <a:rPr lang="pt-BR" sz="4400" b="1" i="1"/>
                        <m:t>=−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pt-BR" sz="4400" b="1" i="1"/>
                            <m:t>𝟓</m:t>
                          </m:r>
                        </m:num>
                        <m:den>
                          <m:r>
                            <a:rPr lang="pt-BR" sz="4400" b="1" i="1"/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pt-BR" sz="4400" b="1"/>
                        <m:t>, </m:t>
                      </m:r>
                      <m:r>
                        <m:rPr>
                          <m:nor/>
                        </m:rPr>
                        <a:rPr lang="pt-BR" sz="4400" b="1"/>
                        <m:t>v</m:t>
                      </m:r>
                      <m:r>
                        <m:rPr>
                          <m:nor/>
                        </m:rPr>
                        <a:rPr lang="pt-BR" sz="4400" b="1"/>
                        <m:t>ô</m:t>
                      </m:r>
                      <m:r>
                        <m:rPr>
                          <m:nor/>
                        </m:rPr>
                        <a:rPr lang="pt-BR" sz="4400" b="1"/>
                        <m:t> </m:t>
                      </m:r>
                      <m:r>
                        <m:rPr>
                          <m:nor/>
                        </m:rPr>
                        <a:rPr lang="pt-BR" sz="4400" b="1"/>
                        <m:t>nghi</m:t>
                      </m:r>
                      <m:r>
                        <m:rPr>
                          <m:nor/>
                        </m:rPr>
                        <a:rPr lang="pt-BR" sz="4400" b="1"/>
                        <m:t>ệ</m:t>
                      </m:r>
                      <m:r>
                        <m:rPr>
                          <m:nor/>
                        </m:rPr>
                        <a:rPr lang="pt-BR" sz="4400" b="1"/>
                        <m:t>m</m:t>
                      </m:r>
                      <m:r>
                        <m:rPr>
                          <m:nor/>
                        </m:rPr>
                        <a:rPr lang="pt-BR" sz="4400" b="1"/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8833E4-FECD-449C-8A8C-695A7AE2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05" y="9826202"/>
                <a:ext cx="11002795" cy="15275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15C66EA0-39D2-42DF-B5F1-B2F13C1D3B91}"/>
              </a:ext>
            </a:extLst>
          </p:cNvPr>
          <p:cNvCxnSpPr>
            <a:stCxn id="6" idx="0"/>
          </p:cNvCxnSpPr>
          <p:nvPr/>
        </p:nvCxnSpPr>
        <p:spPr>
          <a:xfrm flipH="1">
            <a:off x="12162206" y="5793695"/>
            <a:ext cx="850" cy="7129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11837" y="11431250"/>
                <a:ext cx="10111101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/>
                  <a:t>Vậy phương trình đã cho có các nghiệm là </a:t>
                </a:r>
                <a:endParaRPr lang="en-US" sz="4400" b="1" i="1" dirty="0" smtClean="0"/>
              </a:p>
              <a:p>
                <a14:m>
                  <m:oMath xmlns:m="http://schemas.openxmlformats.org/officeDocument/2006/math">
                    <m:r>
                      <a:rPr lang="en-US" sz="4400" b="1" i="1"/>
                      <m:t>𝒙</m:t>
                    </m:r>
                    <m:r>
                      <a:rPr lang="pt-BR" sz="4400" b="1" i="1"/>
                      <m:t>=</m:t>
                    </m:r>
                    <m:r>
                      <a:rPr lang="en-US" sz="4400" b="1" i="1"/>
                      <m:t>𝒌</m:t>
                    </m:r>
                    <m:r>
                      <a:rPr lang="en-US" sz="4400" b="1" i="1"/>
                      <m:t>𝝅</m:t>
                    </m:r>
                    <m:r>
                      <a:rPr lang="pt-BR" sz="4400" b="1"/>
                      <m:t>,</m:t>
                    </m:r>
                    <m:r>
                      <a:rPr lang="pt-BR" sz="4400" b="1" i="1"/>
                      <m:t>  </m:t>
                    </m:r>
                    <m:r>
                      <a:rPr lang="en-US" sz="4400" b="1" i="1"/>
                      <m:t>𝒌</m:t>
                    </m:r>
                    <m:r>
                      <a:rPr lang="pt-BR" sz="4400" b="1" i="1"/>
                      <m:t>∈</m:t>
                    </m:r>
                    <m:r>
                      <a:rPr lang="pt-BR" sz="4400" b="1" i="1"/>
                      <m:t>ℤ</m:t>
                    </m:r>
                  </m:oMath>
                </a14:m>
                <a:r>
                  <a:rPr lang="pt-BR" sz="4400" b="1" dirty="0" smtClean="0"/>
                  <a:t>.</a:t>
                </a:r>
                <a:endParaRPr lang="en-US" sz="4400" b="1" dirty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37" y="11431250"/>
                <a:ext cx="10111101" cy="1446550"/>
              </a:xfrm>
              <a:prstGeom prst="rect">
                <a:avLst/>
              </a:prstGeom>
              <a:blipFill rotWithShape="1">
                <a:blip r:embed="rId8"/>
                <a:stretch>
                  <a:fillRect l="-2473" t="-8403" r="-1508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12344400" y="5791200"/>
                <a:ext cx="10744200" cy="268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0" b="1" smtClean="0">
                          <a:latin typeface="Cambria Math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/>
                        </a:rPr>
                        <m:t>) </m:t>
                      </m:r>
                      <m:r>
                        <a:rPr lang="en-US" sz="4400" b="1" i="1"/>
                        <m:t>𝟖</m:t>
                      </m:r>
                      <m:r>
                        <a:rPr lang="en-US" sz="4400" b="1" i="1"/>
                        <m:t>𝒔𝒊𝒏𝒙𝒄𝒐𝒔𝒙𝒄𝒐𝒔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𝒙</m:t>
                      </m:r>
                      <m:r>
                        <a:rPr lang="en-US" sz="4400" b="1" i="1"/>
                        <m:t>=−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𝟐</m:t>
                          </m:r>
                        </m:e>
                      </m:rad>
                      <m:r>
                        <a:rPr lang="en-US" sz="4400" b="1" i="1" smtClean="0"/>
                        <m:t>⇔</m:t>
                      </m:r>
                      <m:r>
                        <a:rPr lang="en-US" sz="4400" b="1" i="1"/>
                        <m:t>𝟒</m:t>
                      </m:r>
                      <m:r>
                        <a:rPr lang="en-US" sz="4400" b="1" i="1"/>
                        <m:t>𝒔𝒊𝒏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𝒙𝒄𝒐𝒔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𝒙</m:t>
                      </m:r>
                      <m:r>
                        <a:rPr lang="en-US" sz="4400" b="1" i="1"/>
                        <m:t>=−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i="1" dirty="0" smtClean="0"/>
              </a:p>
              <a:p>
                <a:pPr/>
                <a14:m>
                  <m:oMath xmlns:m="http://schemas.openxmlformats.org/officeDocument/2006/math">
                    <m:r>
                      <a:rPr lang="en-US" sz="4400" b="1" i="1"/>
                      <m:t>⇔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𝒔𝒊𝒏</m:t>
                    </m:r>
                    <m:r>
                      <a:rPr lang="en-US" sz="4400" b="1" i="1"/>
                      <m:t>𝟒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=−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𝟐</m:t>
                        </m:r>
                      </m:e>
                    </m:rad>
                  </m:oMath>
                </a14:m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𝒔𝒊𝒏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5791200"/>
                <a:ext cx="10744200" cy="26847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2171731" y="8229600"/>
                <a:ext cx="5119928" cy="2621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/>
                              </m:ctrlPr>
                            </m:mPr>
                            <m:mr>
                              <m:e>
                                <m:r>
                                  <a:rPr lang="en-US" sz="4400"/>
                                  <m:t>4</m:t>
                                </m:r>
                                <m:r>
                                  <a:rPr lang="en-US" sz="4400" i="1"/>
                                  <m:t>𝑥</m:t>
                                </m:r>
                                <m:r>
                                  <a:rPr lang="en-US" sz="4400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i="1"/>
                                    </m:ctrlPr>
                                  </m:fPr>
                                  <m:num>
                                    <m:r>
                                      <a:rPr lang="en-US" sz="4400" i="1"/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400"/>
                                      <m:t>4</m:t>
                                    </m:r>
                                  </m:den>
                                </m:f>
                                <m:r>
                                  <a:rPr lang="en-US" sz="4400" i="1"/>
                                  <m:t>+</m:t>
                                </m:r>
                                <m:r>
                                  <a:rPr lang="en-US" sz="4400" i="1"/>
                                  <m:t>𝑘</m:t>
                                </m:r>
                                <m:r>
                                  <a:rPr lang="en-US" sz="4400"/>
                                  <m:t>2</m:t>
                                </m:r>
                                <m:r>
                                  <a:rPr lang="en-US" sz="4400" i="1"/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/>
                                  <m:t>4</m:t>
                                </m:r>
                                <m:r>
                                  <a:rPr lang="en-US" sz="4400" i="1"/>
                                  <m:t>𝑥</m:t>
                                </m:r>
                                <m:r>
                                  <a:rPr lang="en-US" sz="4400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i="1"/>
                                    </m:ctrlPr>
                                  </m:fPr>
                                  <m:num>
                                    <m:r>
                                      <a:rPr lang="en-US" sz="4400"/>
                                      <m:t>5</m:t>
                                    </m:r>
                                    <m:r>
                                      <a:rPr lang="en-US" sz="4400" i="1"/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400"/>
                                      <m:t>4</m:t>
                                    </m:r>
                                  </m:den>
                                </m:f>
                                <m:r>
                                  <a:rPr lang="en-US" sz="4400" i="1"/>
                                  <m:t>+</m:t>
                                </m:r>
                                <m:r>
                                  <a:rPr lang="en-US" sz="4400" i="1"/>
                                  <m:t>𝑘</m:t>
                                </m:r>
                                <m:r>
                                  <a:rPr lang="en-US" sz="4400"/>
                                  <m:t>2</m:t>
                                </m:r>
                                <m:r>
                                  <a:rPr lang="en-US" sz="4400" i="1"/>
                                  <m:t>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731" y="8229600"/>
                <a:ext cx="5119928" cy="26216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16336392" y="10256028"/>
                <a:ext cx="7133208" cy="330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/>
                              </m:ctrlPr>
                            </m:mPr>
                            <m:mr>
                              <m:e>
                                <m:r>
                                  <a:rPr lang="en-US" sz="4400" i="1"/>
                                  <m:t>𝑥</m:t>
                                </m:r>
                                <m:r>
                                  <a:rPr lang="en-US" sz="4400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i="1"/>
                                    </m:ctrlPr>
                                  </m:fPr>
                                  <m:num>
                                    <m:r>
                                      <a:rPr lang="en-US" sz="4400" i="1"/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400"/>
                                      <m:t>16</m:t>
                                    </m:r>
                                  </m:den>
                                </m:f>
                                <m:r>
                                  <a:rPr lang="en-US" sz="4400" i="1"/>
                                  <m:t>+</m:t>
                                </m:r>
                                <m:r>
                                  <a:rPr lang="en-US" sz="4400" i="1"/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4400" i="1"/>
                                    </m:ctrlPr>
                                  </m:fPr>
                                  <m:num>
                                    <m:r>
                                      <a:rPr lang="en-US" sz="4400" i="1"/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400"/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i="1"/>
                                  <m:t>𝑥</m:t>
                                </m:r>
                                <m:r>
                                  <a:rPr lang="en-US" sz="4400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i="1"/>
                                    </m:ctrlPr>
                                  </m:fPr>
                                  <m:num>
                                    <m:r>
                                      <a:rPr lang="en-US" sz="4400"/>
                                      <m:t>5</m:t>
                                    </m:r>
                                    <m:r>
                                      <a:rPr lang="en-US" sz="4400" i="1"/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400"/>
                                      <m:t>16</m:t>
                                    </m:r>
                                  </m:den>
                                </m:f>
                                <m:r>
                                  <a:rPr lang="en-US" sz="4400" i="1"/>
                                  <m:t>+</m:t>
                                </m:r>
                                <m:r>
                                  <a:rPr lang="en-US" sz="4400" i="1"/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4400" i="1"/>
                                    </m:ctrlPr>
                                  </m:fPr>
                                  <m:num>
                                    <m:r>
                                      <a:rPr lang="en-US" sz="4400" i="1"/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400"/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4400" i="1"/>
                        <m:t>  </m:t>
                      </m:r>
                      <m:d>
                        <m:dPr>
                          <m:ctrlPr>
                            <a:rPr lang="en-US" sz="4400" i="1"/>
                          </m:ctrlPr>
                        </m:dPr>
                        <m:e>
                          <m:r>
                            <a:rPr lang="en-US" sz="4400" i="1"/>
                            <m:t>𝑘</m:t>
                          </m:r>
                          <m:r>
                            <a:rPr lang="en-US" sz="4400" i="1"/>
                            <m:t>∈</m:t>
                          </m:r>
                          <m:r>
                            <a:rPr lang="en-US" sz="4400" i="1"/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/>
                        <m:t>.</m:t>
                      </m:r>
                    </m:oMath>
                  </m:oMathPara>
                </a14:m>
                <a:endParaRPr lang="en-US" sz="4400" dirty="0"/>
              </a:p>
              <a:p>
                <a:pPr/>
                <a:endParaRPr lang="en-GB" sz="44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392" y="10256028"/>
                <a:ext cx="7133208" cy="330757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6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3" grpId="0" autoUpdateAnimBg="0"/>
      <p:bldP spid="45" grpId="0" autoUpdateAnimBg="0"/>
      <p:bldP spid="4" grpId="0" autoUpdateAnimBg="0"/>
      <p:bldP spid="44" grpId="0" autoUpdateAnimBg="0"/>
      <p:bldP spid="46" grpId="0" autoUpdateAnimBg="0"/>
      <p:bldP spid="54" grpId="0"/>
      <p:bldP spid="55" grpId="0" autoUpdateAnimBg="0"/>
      <p:bldP spid="58" grpId="0"/>
      <p:bldP spid="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49">
            <a:extLst>
              <a:ext uri="{FF2B5EF4-FFF2-40B4-BE49-F238E27FC236}">
                <a16:creationId xmlns="" xmlns:a16="http://schemas.microsoft.com/office/drawing/2014/main" id="{CE519B4F-C785-4D3A-88E0-3AB069DE0AFB}"/>
              </a:ext>
            </a:extLst>
          </p:cNvPr>
          <p:cNvSpPr/>
          <p:nvPr/>
        </p:nvSpPr>
        <p:spPr>
          <a:xfrm>
            <a:off x="506618" y="2005359"/>
            <a:ext cx="23479692" cy="7900642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65">
            <a:extLst>
              <a:ext uri="{FF2B5EF4-FFF2-40B4-BE49-F238E27FC236}">
                <a16:creationId xmlns="" xmlns:a16="http://schemas.microsoft.com/office/drawing/2014/main" id="{8DC7B44C-EE51-4594-92DE-3302E4C8D700}"/>
              </a:ext>
            </a:extLst>
          </p:cNvPr>
          <p:cNvGrpSpPr/>
          <p:nvPr/>
        </p:nvGrpSpPr>
        <p:grpSpPr>
          <a:xfrm>
            <a:off x="388284" y="1905118"/>
            <a:ext cx="3208243" cy="798988"/>
            <a:chOff x="504917" y="8945423"/>
            <a:chExt cx="3208243" cy="819857"/>
          </a:xfrm>
        </p:grpSpPr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2FB8377E-8968-4CA6-B1FD-57C521948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91" y="8983337"/>
              <a:ext cx="3126069" cy="78194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="" xmlns:a16="http://schemas.microsoft.com/office/drawing/2014/main" id="{1C521790-3AEA-4320-91FA-37B730015787}"/>
                </a:ext>
              </a:extLst>
            </p:cNvPr>
            <p:cNvGrpSpPr/>
            <p:nvPr/>
          </p:nvGrpSpPr>
          <p:grpSpPr>
            <a:xfrm>
              <a:off x="504917" y="9143167"/>
              <a:ext cx="364016" cy="186966"/>
              <a:chOff x="233418" y="9039946"/>
              <a:chExt cx="407988" cy="20955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="" xmlns:a16="http://schemas.microsoft.com/office/drawing/2014/main" id="{EF105E7F-D1E1-4AE8-B604-8528724EF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="" xmlns:a16="http://schemas.microsoft.com/office/drawing/2014/main" id="{302C611C-8794-4A37-B9BE-B1B9EEC035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="" xmlns:a16="http://schemas.microsoft.com/office/drawing/2014/main" id="{DCF48B9B-B0C8-4F32-933F-7596FBA10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="" xmlns:a16="http://schemas.microsoft.com/office/drawing/2014/main" id="{CEF7094E-E36B-470A-B3C5-417C95B32A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="" xmlns:a16="http://schemas.microsoft.com/office/drawing/2014/main" id="{5176C635-F905-4FC6-8356-64FF37F22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EFEEE6B-9C4D-4A0D-811B-6F8FD6CFD283}"/>
                </a:ext>
              </a:extLst>
            </p:cNvPr>
            <p:cNvSpPr txBox="1"/>
            <p:nvPr/>
          </p:nvSpPr>
          <p:spPr>
            <a:xfrm>
              <a:off x="1244940" y="8945423"/>
              <a:ext cx="1938351" cy="76944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88954" y="3676584"/>
                <a:ext cx="22709246" cy="769441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𝐡𝐢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𝐠𝐢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ả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𝐢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𝐩𝐡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ươ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𝐧𝐠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𝐭𝐫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ì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𝐧𝐡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đư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𝐚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𝐯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ề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𝐩𝐡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ươ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𝐧𝐠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𝐭𝐫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ì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𝐧𝐡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𝐛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ậ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𝐜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𝐧𝐡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ấ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𝐭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đố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𝐢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𝐯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ớ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𝐢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𝐦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ộ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𝐭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𝐦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𝐬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ố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𝐥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ượ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𝐧𝐠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𝐠𝐢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á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𝐜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 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𝐜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ầ</m:t>
                    </m:r>
                    <m:r>
                      <a:rPr lang="en-US" sz="4400" b="1" i="0" baseline="0" smtClean="0">
                        <a:solidFill>
                          <a:srgbClr val="FF0000"/>
                        </a:solidFill>
                        <a:ea typeface="Cambria Math" pitchFamily="18" charset="0"/>
                      </a:rPr>
                      <m:t>𝐧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54" y="3676584"/>
                <a:ext cx="22709246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074" t="-15873" b="-3730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362200" y="5859959"/>
            <a:ext cx="16993066" cy="76944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4747391"/>
            <a:ext cx="20878799" cy="769441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87258" y="9664584"/>
            <a:ext cx="23087142" cy="3137013"/>
            <a:chOff x="1205494" y="6947474"/>
            <a:chExt cx="23090148" cy="4226476"/>
          </a:xfrm>
        </p:grpSpPr>
        <p:sp>
          <p:nvSpPr>
            <p:cNvPr id="41" name="Rounded Rectangle 40"/>
            <p:cNvSpPr/>
            <p:nvPr/>
          </p:nvSpPr>
          <p:spPr>
            <a:xfrm>
              <a:off x="1209585" y="7179458"/>
              <a:ext cx="23086057" cy="39944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05494" y="6947474"/>
              <a:ext cx="3463042" cy="1221783"/>
              <a:chOff x="1205494" y="6947474"/>
              <a:chExt cx="3463042" cy="122178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388627" y="6029926"/>
                <a:ext cx="1221783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26968" y="7073799"/>
                <a:ext cx="2641568" cy="83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05494" y="6951956"/>
                <a:ext cx="774046" cy="95294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468799" y="2362200"/>
            <a:ext cx="23391942" cy="7086600"/>
            <a:chOff x="992187" y="2564544"/>
            <a:chExt cx="22353091" cy="6670037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1145221" y="2667000"/>
              <a:ext cx="22200057" cy="656758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Pentagon 50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5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5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3" name="Chevron 5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8316670" y="109800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6670" y="10980003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1012019" y="2525767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4800" b="1" dirty="0"/>
                  <a:t>Nghiệm của phương trình </a:t>
                </a:r>
                <a14:m>
                  <m:oMath xmlns:m="http://schemas.openxmlformats.org/officeDocument/2006/math">
                    <m:r>
                      <a:rPr lang="pt-BR" sz="4800" b="1" i="1"/>
                      <m:t>𝟐𝐜𝐨𝐬</m:t>
                    </m:r>
                    <m:r>
                      <a:rPr lang="en-US" sz="4800" b="1" i="1"/>
                      <m:t>𝒙</m:t>
                    </m:r>
                    <m:r>
                      <a:rPr lang="pt-BR" sz="4800" b="1" i="1"/>
                      <m:t>+</m:t>
                    </m:r>
                    <m:r>
                      <a:rPr lang="pt-BR" sz="4800" b="1" i="1"/>
                      <m:t>𝟏</m:t>
                    </m:r>
                    <m:r>
                      <a:rPr lang="pt-BR" sz="4800" b="1" i="1"/>
                      <m:t>=</m:t>
                    </m:r>
                    <m:r>
                      <a:rPr lang="pt-BR" sz="4800" b="1" i="1"/>
                      <m:t>𝟎</m:t>
                    </m:r>
                  </m:oMath>
                </a14:m>
                <a:r>
                  <a:rPr lang="pt-BR" sz="4800" b="1" dirty="0"/>
                  <a:t> 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19" y="2525767"/>
                <a:ext cx="22565882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4157717" y="4082579"/>
                <a:ext cx="7282207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/>
                        <m:t>𝒙</m:t>
                      </m:r>
                      <m:r>
                        <a:rPr lang="pt-BR" sz="4800" b="1" i="1"/>
                        <m:t>=±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pt-BR" sz="4800" b="1" i="1"/>
                            <m:t>𝟐</m:t>
                          </m:r>
                          <m:r>
                            <a:rPr lang="en-US" sz="4800" b="1" i="1"/>
                            <m:t>𝝅</m:t>
                          </m:r>
                        </m:num>
                        <m:den>
                          <m:r>
                            <a:rPr lang="pt-BR" sz="4800" b="1" i="1"/>
                            <m:t>𝟑</m:t>
                          </m:r>
                        </m:den>
                      </m:f>
                      <m:r>
                        <a:rPr lang="pt-BR" sz="4800" b="1" i="1"/>
                        <m:t>+</m:t>
                      </m:r>
                      <m:r>
                        <a:rPr lang="en-US" sz="4800" b="1" i="1"/>
                        <m:t>𝒌</m:t>
                      </m:r>
                      <m:r>
                        <a:rPr lang="pt-BR" sz="4800" b="1" i="1"/>
                        <m:t>𝟐</m:t>
                      </m:r>
                      <m:r>
                        <a:rPr lang="en-US" sz="4800" b="1" i="1"/>
                        <m:t>𝝅</m:t>
                      </m:r>
                      <m:r>
                        <a:rPr lang="pt-BR" sz="4800" b="1"/>
                        <m:t>,</m:t>
                      </m:r>
                      <m:r>
                        <a:rPr lang="pt-BR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pt-BR" sz="4800" b="1" i="1"/>
                        <m:t>∈</m:t>
                      </m:r>
                      <m:r>
                        <a:rPr lang="pt-BR" sz="4800" b="1" i="1"/>
                        <m:t>ℤ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717" y="4082579"/>
                <a:ext cx="7282207" cy="14800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12631973" y="3407109"/>
                <a:ext cx="8217715" cy="2841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/>
                              </m:ctrlPr>
                            </m:mP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pt-BR" sz="4800" b="1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pt-BR" sz="4800" b="1" i="1"/>
                                      <m:t>𝟔</m:t>
                                    </m:r>
                                  </m:den>
                                </m:f>
                                <m:r>
                                  <a:rPr lang="pt-BR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pt-BR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pt-BR" sz="48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pt-BR" sz="4800" b="1" i="1"/>
                                      <m:t>𝟕</m:t>
                                    </m:r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pt-BR" sz="4800" b="1" i="1"/>
                                      <m:t>𝟔</m:t>
                                    </m:r>
                                  </m:den>
                                </m:f>
                                <m:r>
                                  <a:rPr lang="pt-BR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pt-BR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4800" b="1"/>
                        <m:t>,</m:t>
                      </m:r>
                      <m:r>
                        <a:rPr lang="pt-BR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pt-BR" sz="4800" b="1" i="1"/>
                        <m:t>∈</m:t>
                      </m:r>
                      <m:r>
                        <a:rPr lang="pt-BR" sz="4800" b="1" i="1"/>
                        <m:t>ℤ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973" y="3407109"/>
                <a:ext cx="8217715" cy="28412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4300213" y="7239000"/>
                <a:ext cx="7139712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=±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𝝅</m:t>
                          </m:r>
                        </m:num>
                        <m:den>
                          <m:r>
                            <a:rPr lang="en-US" sz="4800" b="1" i="1"/>
                            <m:t>𝟔</m:t>
                          </m:r>
                        </m:den>
                      </m:f>
                      <m:r>
                        <a:rPr lang="en-US" sz="4800" b="1" i="1"/>
                        <m:t>+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𝟐</m:t>
                      </m:r>
                      <m:r>
                        <a:rPr lang="en-US" sz="4800" b="1" i="1"/>
                        <m:t>𝝅</m:t>
                      </m:r>
                      <m:r>
                        <a:rPr lang="en-US" sz="4800" b="1"/>
                        <m:t>,</m:t>
                      </m:r>
                      <m:r>
                        <a:rPr lang="en-US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∈</m:t>
                      </m:r>
                      <m:r>
                        <a:rPr lang="en-US" sz="4800" b="1" i="1"/>
                        <m:t>ℤ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13" y="7239000"/>
                <a:ext cx="7139712" cy="13522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3254233" y="6450300"/>
                <a:ext cx="9067800" cy="2846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/>
                              </m:ctrlPr>
                            </m:mP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800" b="1" i="1"/>
                                      <m:t>𝟑</m:t>
                                    </m:r>
                                  </m:den>
                                </m:f>
                                <m:r>
                                  <a:rPr lang="en-US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𝟐</m:t>
                                    </m:r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800" b="1" i="1"/>
                                      <m:t>𝟑</m:t>
                                    </m:r>
                                  </m:den>
                                </m:f>
                                <m:r>
                                  <a:rPr lang="en-US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b="1"/>
                        <m:t>,</m:t>
                      </m:r>
                      <m:r>
                        <a:rPr lang="en-US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∈</m:t>
                      </m:r>
                      <m:r>
                        <a:rPr lang="en-US" sz="4800" b="1" i="1"/>
                        <m:t>ℤ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233" y="6450300"/>
                <a:ext cx="9067800" cy="28461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47"/>
          <p:cNvGrpSpPr/>
          <p:nvPr/>
        </p:nvGrpSpPr>
        <p:grpSpPr>
          <a:xfrm>
            <a:off x="381000" y="1378044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grpSp>
          <p:nvGrpSpPr>
            <p:cNvPr id="70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  <a:grpFill/>
          </p:grpSpPr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3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061905" y="10932496"/>
                <a:ext cx="614783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1"/>
                      <m:t>𝟐</m:t>
                    </m:r>
                    <m:r>
                      <a:rPr lang="en-US" sz="4800" b="1" i="1"/>
                      <m:t>𝒄𝒐𝒔𝒙</m:t>
                    </m:r>
                    <m:r>
                      <a:rPr lang="en-US" sz="4800" b="1" i="1"/>
                      <m:t>+</m:t>
                    </m:r>
                    <m:r>
                      <a:rPr lang="en-US" sz="4800" b="1" i="1"/>
                      <m:t>𝟏</m:t>
                    </m:r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05" y="10932496"/>
                <a:ext cx="6147837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446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4013887" y="43376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660503" y="10668000"/>
                <a:ext cx="499788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⇔</m:t>
                      </m:r>
                      <m:r>
                        <a:rPr lang="en-US" sz="4400" b="1" i="1"/>
                        <m:t>𝒄𝒐𝒔𝒙</m:t>
                      </m:r>
                      <m:r>
                        <a:rPr lang="en-US" sz="4400" b="1" i="1"/>
                        <m:t>=−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503" y="10668000"/>
                <a:ext cx="4997880" cy="13599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273212" y="10868760"/>
                <a:ext cx="7043458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/>
                      <m:t>⇔</m:t>
                    </m:r>
                    <m:r>
                      <a:rPr lang="en-US" sz="4800" b="1" i="1"/>
                      <m:t>𝒙</m:t>
                    </m:r>
                    <m:r>
                      <a:rPr lang="en-US" sz="4800" b="1" i="1"/>
                      <m:t>=±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en-US" sz="4800" b="1" i="1"/>
                          <m:t>𝟐</m:t>
                        </m:r>
                        <m:r>
                          <a:rPr lang="en-US" sz="4800" b="1" i="1"/>
                          <m:t>𝝅</m:t>
                        </m:r>
                      </m:num>
                      <m:den>
                        <m:r>
                          <a:rPr lang="en-US" sz="4800" b="1" i="1"/>
                          <m:t>𝟑</m:t>
                        </m:r>
                      </m:den>
                    </m:f>
                    <m:r>
                      <a:rPr lang="en-US" sz="4800" b="1" i="1"/>
                      <m:t>+</m:t>
                    </m:r>
                    <m:r>
                      <a:rPr lang="en-US" sz="4800" b="1" i="1"/>
                      <m:t>𝒌</m:t>
                    </m:r>
                    <m:r>
                      <a:rPr lang="en-US" sz="4800" b="1" i="1"/>
                      <m:t>𝟐</m:t>
                    </m:r>
                    <m:r>
                      <a:rPr lang="en-US" sz="4800" b="1" i="1"/>
                      <m:t>𝝅</m:t>
                    </m:r>
                    <m:r>
                      <a:rPr lang="en-US" sz="4800" b="1"/>
                      <m:t>,</m:t>
                    </m:r>
                    <m:r>
                      <a:rPr lang="en-US" sz="4800" b="1" i="1"/>
                      <m:t> </m:t>
                    </m:r>
                    <m:r>
                      <a:rPr lang="en-US" sz="4800" b="1" i="1"/>
                      <m:t>𝒌</m:t>
                    </m:r>
                    <m:r>
                      <a:rPr lang="en-US" sz="4800" b="1" i="1"/>
                      <m:t>∈</m:t>
                    </m:r>
                    <m:r>
                      <a:rPr lang="en-US" sz="4800" b="1" i="1"/>
                      <m:t>ℤ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212" y="10868760"/>
                <a:ext cx="7043458" cy="1159228"/>
              </a:xfrm>
              <a:prstGeom prst="rect">
                <a:avLst/>
              </a:prstGeom>
              <a:blipFill rotWithShape="1">
                <a:blip r:embed="rId10"/>
                <a:stretch>
                  <a:fillRect r="-3547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4" grpId="1"/>
      <p:bldP spid="65" grpId="0"/>
      <p:bldP spid="66" grpId="0"/>
      <p:bldP spid="67" grpId="0"/>
      <p:bldP spid="84" grpId="0"/>
      <p:bldP spid="85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057" y="9524999"/>
            <a:ext cx="23235886" cy="3429001"/>
            <a:chOff x="1205494" y="6941416"/>
            <a:chExt cx="23238911" cy="3703995"/>
          </a:xfrm>
        </p:grpSpPr>
        <p:sp>
          <p:nvSpPr>
            <p:cNvPr id="3" name="Rounded Rectangle 2"/>
            <p:cNvSpPr/>
            <p:nvPr/>
          </p:nvSpPr>
          <p:spPr>
            <a:xfrm>
              <a:off x="1209585" y="7179458"/>
              <a:ext cx="23234820" cy="34659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8001" y="1809648"/>
            <a:ext cx="23391942" cy="7410551"/>
            <a:chOff x="992187" y="2564544"/>
            <a:chExt cx="22353091" cy="741151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6999"/>
              <a:ext cx="22200057" cy="73090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880674" y="117420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74" y="11742003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244287" y="2807451"/>
                <a:ext cx="2256588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/>
                  <a:t>Nghiệm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/>
                      <m:t>𝐬𝐢</m:t>
                    </m:r>
                    <m:sSup>
                      <m:sSupPr>
                        <m:ctrlPr>
                          <a:rPr lang="en-US" sz="4800" b="1" i="1"/>
                        </m:ctrlPr>
                      </m:sSupPr>
                      <m:e>
                        <m:r>
                          <a:rPr lang="en-US" sz="4800" b="1" i="1"/>
                          <m:t>𝒏</m:t>
                        </m:r>
                      </m:e>
                      <m:sup>
                        <m:r>
                          <a:rPr lang="en-US" sz="4800" b="1" i="1"/>
                          <m:t>𝟐</m:t>
                        </m:r>
                      </m:sup>
                    </m:sSup>
                    <m:r>
                      <a:rPr lang="en-US" sz="4800" b="1" i="1"/>
                      <m:t>𝒙</m:t>
                    </m:r>
                    <m:r>
                      <a:rPr lang="en-US" sz="4800" b="1" i="1"/>
                      <m:t>+</m:t>
                    </m:r>
                    <m:r>
                      <a:rPr lang="en-US" sz="4800" b="1" i="1"/>
                      <m:t>𝒔𝒊𝒏𝒙</m:t>
                    </m:r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87" y="2807451"/>
                <a:ext cx="22565882" cy="847733"/>
              </a:xfrm>
              <a:prstGeom prst="rect">
                <a:avLst/>
              </a:prstGeom>
              <a:blipFill rotWithShape="1">
                <a:blip r:embed="rId3"/>
                <a:stretch>
                  <a:fillRect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893897" y="4585279"/>
                <a:ext cx="7006869" cy="1358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=−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𝝅</m:t>
                          </m:r>
                        </m:num>
                        <m:den>
                          <m:r>
                            <a:rPr lang="en-US" sz="4800" b="1" i="1"/>
                            <m:t>𝟐</m:t>
                          </m:r>
                        </m:den>
                      </m:f>
                      <m:r>
                        <a:rPr lang="en-US" sz="4800" b="1" i="1"/>
                        <m:t>+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𝝅</m:t>
                      </m:r>
                      <m:r>
                        <a:rPr lang="en-US" sz="4800" b="1"/>
                        <m:t>,</m:t>
                      </m:r>
                      <m:r>
                        <a:rPr lang="en-US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∈</m:t>
                      </m:r>
                      <m:r>
                        <a:rPr lang="en-US" sz="4800" b="1" i="1"/>
                        <m:t>ℤ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97" y="4585279"/>
                <a:ext cx="7006869" cy="13583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4786967" y="4158247"/>
                <a:ext cx="7463433" cy="200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/>
                              </m:ctrlPr>
                            </m:mP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800" b="1" i="1"/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b="1"/>
                        <m:t>,</m:t>
                      </m:r>
                      <m:r>
                        <a:rPr lang="en-US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∈</m:t>
                      </m:r>
                      <m:r>
                        <a:rPr lang="en-US" sz="4800" b="1" i="1"/>
                        <m:t>ℤ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6967" y="4158247"/>
                <a:ext cx="7463433" cy="2008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963923" y="7086600"/>
                <a:ext cx="5336644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</m:t>
                      </m:r>
                      <m:r>
                        <a:rPr lang="en-US" sz="4800" b="1" i="1"/>
                        <m:t>𝒌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𝝅</m:t>
                          </m:r>
                        </m:num>
                        <m:den>
                          <m:r>
                            <a:rPr lang="en-US" sz="4800" b="1" i="1"/>
                            <m:t>𝟐</m:t>
                          </m:r>
                        </m:den>
                      </m:f>
                      <m:r>
                        <a:rPr lang="en-US" sz="4800" b="1"/>
                        <m:t>,</m:t>
                      </m:r>
                      <m:r>
                        <a:rPr lang="en-US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∈</m:t>
                      </m:r>
                      <m:r>
                        <a:rPr lang="en-US" sz="4800" b="1" i="1"/>
                        <m:t>ℤ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23" y="7086600"/>
                <a:ext cx="5336644" cy="13474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4839333" y="7322403"/>
                <a:ext cx="53578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𝟐</m:t>
                      </m:r>
                      <m:r>
                        <a:rPr lang="en-US" sz="4800" b="1" i="1"/>
                        <m:t>𝝅</m:t>
                      </m:r>
                      <m:r>
                        <a:rPr lang="en-US" sz="4800" b="1"/>
                        <m:t>,</m:t>
                      </m:r>
                      <m:r>
                        <a:rPr lang="en-US" sz="4800" b="1" i="1"/>
                        <m:t> 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∈</m:t>
                      </m:r>
                      <m:r>
                        <a:rPr lang="en-US" sz="4800" b="1" i="1"/>
                        <m:t>ℤ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333" y="7322403"/>
                <a:ext cx="5357834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534127" y="10623615"/>
                <a:ext cx="1177417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𝐬𝐢</m:t>
                      </m:r>
                      <m:sSup>
                        <m:sSupPr>
                          <m:ctrlPr>
                            <a:rPr lang="en-US" sz="4800" b="1" i="1"/>
                          </m:ctrlPr>
                        </m:sSupPr>
                        <m:e>
                          <m:r>
                            <a:rPr lang="en-US" sz="4800" b="1" i="1"/>
                            <m:t>𝒏</m:t>
                          </m:r>
                        </m:e>
                        <m:sup>
                          <m:r>
                            <a:rPr lang="en-US" sz="4800" b="1" i="1"/>
                            <m:t>𝟐</m:t>
                          </m:r>
                        </m:sup>
                      </m:sSup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+</m:t>
                      </m:r>
                      <m:r>
                        <a:rPr lang="en-US" sz="4800" b="1" i="1"/>
                        <m:t>𝒔𝒊𝒏𝒙</m:t>
                      </m:r>
                      <m:r>
                        <a:rPr lang="en-US" sz="4800" b="1" i="1"/>
                        <m:t>=</m:t>
                      </m:r>
                      <m:r>
                        <a:rPr lang="en-US" sz="4800" b="1" i="1"/>
                        <m:t>𝟎</m:t>
                      </m:r>
                      <m:r>
                        <a:rPr lang="en-US" sz="4800" b="1" i="1"/>
                        <m:t>⇔</m:t>
                      </m:r>
                      <m:r>
                        <a:rPr lang="en-US" sz="4800" b="1" i="1"/>
                        <m:t>𝒔𝒊𝒏𝒙</m:t>
                      </m:r>
                      <m:d>
                        <m:dPr>
                          <m:ctrlPr>
                            <a:rPr lang="en-US" sz="4800" b="1" i="1"/>
                          </m:ctrlPr>
                        </m:dPr>
                        <m:e>
                          <m:r>
                            <a:rPr lang="en-US" sz="4800" b="1" i="1"/>
                            <m:t>𝒔𝒊𝒏𝒙</m:t>
                          </m:r>
                          <m:r>
                            <a:rPr lang="en-US" sz="4800" b="1" i="1"/>
                            <m:t>+</m:t>
                          </m:r>
                          <m:r>
                            <a:rPr lang="en-US" sz="4800" b="1" i="1"/>
                            <m:t>𝟏</m:t>
                          </m:r>
                        </m:e>
                      </m:d>
                      <m:r>
                        <a:rPr lang="en-US" sz="4800" b="1" i="1"/>
                        <m:t>=</m:t>
                      </m:r>
                      <m:r>
                        <a:rPr lang="en-US" sz="4800" b="1" i="1"/>
                        <m:t>𝟎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27" y="10623615"/>
                <a:ext cx="11774176" cy="8477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4653654" y="47281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1841949" y="10383966"/>
                <a:ext cx="4401630" cy="132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/>
                              </m:ctrlPr>
                            </m:mPr>
                            <m:mr>
                              <m:e>
                                <m:r>
                                  <a:rPr lang="en-US" sz="4800" b="1" i="1"/>
                                  <m:t>𝒔𝒊𝒏𝒙</m:t>
                                </m:r>
                                <m:r>
                                  <a:rPr lang="en-US" sz="4800" b="1" i="1"/>
                                  <m:t>=</m:t>
                                </m:r>
                                <m:r>
                                  <a:rPr lang="en-US" sz="4800" b="1" i="1"/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/>
                                  <m:t>𝒔𝒊𝒏𝒙</m:t>
                                </m:r>
                                <m:r>
                                  <a:rPr lang="en-US" sz="4800" b="1" i="1"/>
                                  <m:t>=−</m:t>
                                </m:r>
                                <m:r>
                                  <a:rPr lang="en-US" sz="4800" b="1" i="1"/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949" y="10383966"/>
                <a:ext cx="4401630" cy="13270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6253104" y="10303484"/>
                <a:ext cx="7153561" cy="173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4800" b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3104" y="10303484"/>
                <a:ext cx="7153561" cy="1736116"/>
              </a:xfrm>
              <a:prstGeom prst="rect">
                <a:avLst/>
              </a:prstGeom>
              <a:blipFill rotWithShape="1">
                <a:blip r:embed="rId10"/>
                <a:stretch>
                  <a:fillRect r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7" grpId="1"/>
      <p:bldP spid="28" grpId="0"/>
      <p:bldP spid="29" grpId="0"/>
      <p:bldP spid="46" grpId="0"/>
      <p:bldP spid="47" grpId="0" animBg="1"/>
      <p:bldP spid="48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81972" y="6172200"/>
            <a:ext cx="23220055" cy="6887174"/>
            <a:chOff x="1205494" y="6941416"/>
            <a:chExt cx="23223078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218986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10085" y="1857974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6221075" y="1185288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075" y="11852889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764953" y="2988235"/>
                <a:ext cx="23069731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/>
                  <a:t>Số điểm biểu diễn các nghiệm của phương trình </a:t>
                </a:r>
                <a14:m>
                  <m:oMath xmlns:m="http://schemas.openxmlformats.org/officeDocument/2006/math">
                    <m:r>
                      <a:rPr lang="en-US" sz="4800" b="1" i="1"/>
                      <m:t>𝐜𝐨</m:t>
                    </m:r>
                    <m:sSup>
                      <m:sSupPr>
                        <m:ctrlPr>
                          <a:rPr lang="en-US" sz="4800" b="1" i="1"/>
                        </m:ctrlPr>
                      </m:sSupPr>
                      <m:e>
                        <m:r>
                          <a:rPr lang="en-US" sz="4800" b="1" i="1"/>
                          <m:t>𝒔</m:t>
                        </m:r>
                      </m:e>
                      <m:sup>
                        <m:r>
                          <a:rPr lang="en-US" sz="4800" b="1" i="1"/>
                          <m:t>𝟐</m:t>
                        </m:r>
                      </m:sup>
                    </m:sSup>
                    <m:r>
                      <a:rPr lang="en-US" sz="4800" b="1" i="1"/>
                      <m:t>𝒙</m:t>
                    </m:r>
                    <m:r>
                      <a:rPr lang="en-US" sz="4800" b="1" i="1"/>
                      <m:t>−</m:t>
                    </m:r>
                    <m:r>
                      <a:rPr lang="en-US" sz="4800" b="1" i="1"/>
                      <m:t>𝒄𝒐𝒔𝒙</m:t>
                    </m:r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r>
                  <a:rPr lang="vi-VN" sz="4800" b="1" dirty="0"/>
                  <a:t> trên đường tròn lượng giác </a:t>
                </a:r>
                <a:r>
                  <a:rPr lang="vi-VN" sz="4800" b="1" dirty="0" smtClean="0"/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3" y="2988235"/>
                <a:ext cx="23069731" cy="1586396"/>
              </a:xfrm>
              <a:prstGeom prst="rect">
                <a:avLst/>
              </a:prstGeom>
              <a:blipFill rotWithShape="1">
                <a:blip r:embed="rId4"/>
                <a:stretch>
                  <a:fillRect l="-1189" t="-8077" r="-23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29285" y="4763226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85" y="4763226"/>
                <a:ext cx="5224926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603943" y="4763226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943" y="4763226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031777" y="477189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77" y="4771890"/>
                <a:ext cx="444710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646424" y="4763226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424" y="4763226"/>
                <a:ext cx="402346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281636" y="7359337"/>
                <a:ext cx="1175014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𝐜𝐨</m:t>
                      </m:r>
                      <m:sSup>
                        <m:sSupPr>
                          <m:ctrlPr>
                            <a:rPr lang="en-US" sz="4800" b="1" i="1"/>
                          </m:ctrlPr>
                        </m:sSupPr>
                        <m:e>
                          <m:r>
                            <a:rPr lang="en-US" sz="4800" b="1" i="1"/>
                            <m:t>𝒔</m:t>
                          </m:r>
                        </m:e>
                        <m:sup>
                          <m:r>
                            <a:rPr lang="en-US" sz="4800" b="1" i="1"/>
                            <m:t>𝟐</m:t>
                          </m:r>
                        </m:sup>
                      </m:sSup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−</m:t>
                      </m:r>
                      <m:r>
                        <a:rPr lang="en-US" sz="4800" b="1" i="1"/>
                        <m:t>𝒄𝒐𝒔𝒙</m:t>
                      </m:r>
                      <m:r>
                        <a:rPr lang="en-US" sz="4800" b="1" i="1"/>
                        <m:t>=</m:t>
                      </m:r>
                      <m:r>
                        <a:rPr lang="en-US" sz="4800" b="1" i="1"/>
                        <m:t>𝟎</m:t>
                      </m:r>
                      <m:r>
                        <a:rPr lang="en-US" sz="4800" b="1" i="1"/>
                        <m:t>⇔</m:t>
                      </m:r>
                      <m:r>
                        <a:rPr lang="en-US" sz="4800" b="1" i="1"/>
                        <m:t>𝒄𝒐𝒔𝒙</m:t>
                      </m:r>
                      <m:d>
                        <m:dPr>
                          <m:ctrlPr>
                            <a:rPr lang="en-US" sz="4800" b="1" i="1"/>
                          </m:ctrlPr>
                        </m:dPr>
                        <m:e>
                          <m:r>
                            <a:rPr lang="en-US" sz="4800" b="1" i="1"/>
                            <m:t>𝒄𝒐𝒔𝒙</m:t>
                          </m:r>
                          <m:r>
                            <a:rPr lang="en-US" sz="4800" b="1" i="1"/>
                            <m:t>−</m:t>
                          </m:r>
                          <m:r>
                            <a:rPr lang="en-US" sz="4800" b="1" i="1"/>
                            <m:t>𝟏</m:t>
                          </m:r>
                        </m:e>
                      </m:d>
                      <m:r>
                        <a:rPr lang="en-US" sz="4800" b="1" i="1"/>
                        <m:t>=</m:t>
                      </m:r>
                      <m:r>
                        <a:rPr lang="en-US" sz="4800" b="1" i="1"/>
                        <m:t>𝟎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36" y="7359337"/>
                <a:ext cx="11750142" cy="8477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585601" y="46424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869645" y="6516960"/>
                <a:ext cx="5445607" cy="2232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/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en-US" sz="4800" b="1" i="1"/>
                                <m:t>𝒄𝒐𝒔𝒙</m:t>
                              </m:r>
                              <m:r>
                                <a:rPr lang="en-US" sz="4800" b="1" i="1"/>
                                <m:t>=</m:t>
                              </m:r>
                              <m:r>
                                <a:rPr lang="en-US" sz="4800" b="1" i="1"/>
                                <m:t>𝟎</m:t>
                              </m:r>
                              <m:r>
                                <a:rPr lang="en-US" sz="4800" b="1" i="1"/>
                                <m:t>    </m:t>
                              </m:r>
                              <m:d>
                                <m:dPr>
                                  <m:ctrlPr>
                                    <a:rPr lang="en-US" sz="4800" b="1" i="1"/>
                                  </m:ctrlPr>
                                </m:dPr>
                                <m:e>
                                  <m:r>
                                    <a:rPr lang="en-US" sz="4800" b="1" i="1"/>
                                    <m:t>𝟏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𝒄𝒐𝒔𝒙</m:t>
                              </m:r>
                              <m:r>
                                <a:rPr lang="en-US" sz="4800" b="1" i="1"/>
                                <m:t>=</m:t>
                              </m:r>
                              <m:r>
                                <a:rPr lang="en-US" sz="4800" b="1" i="1"/>
                                <m:t>𝟏</m:t>
                              </m:r>
                              <m:r>
                                <a:rPr lang="en-US" sz="4800" b="1" i="1"/>
                                <m:t>    </m:t>
                              </m:r>
                              <m:d>
                                <m:dPr>
                                  <m:ctrlPr>
                                    <a:rPr lang="en-US" sz="4800" b="1" i="1"/>
                                  </m:ctrlPr>
                                </m:dPr>
                                <m:e>
                                  <m:r>
                                    <a:rPr lang="en-US" sz="4800" b="1" i="1"/>
                                    <m:t>𝟐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645" y="6516960"/>
                <a:ext cx="5445607" cy="223247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0547" y="8702265"/>
                <a:ext cx="1666693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/>
                  <a:t>Trên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tròn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lượng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giác</a:t>
                </a:r>
                <a:r>
                  <a:rPr lang="en-US" sz="4800" b="1" dirty="0"/>
                  <a:t>, </a:t>
                </a:r>
                <a:r>
                  <a:rPr lang="en-US" sz="4800" b="1" dirty="0" err="1"/>
                  <a:t>các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nghiệm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𝟏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được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biểu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diễn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bởi</a:t>
                </a:r>
                <a:r>
                  <a:rPr lang="en-US" sz="4800" b="1" dirty="0"/>
                  <a:t> 2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, </a:t>
                </a:r>
                <a:r>
                  <a:rPr lang="en-US" sz="4800" b="1" dirty="0" err="1"/>
                  <a:t>các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nghiệm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𝟐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được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biểu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diễn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bởi</a:t>
                </a:r>
                <a:r>
                  <a:rPr lang="en-US" sz="4800" b="1" dirty="0"/>
                  <a:t> 1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.</a:t>
                </a:r>
                <a:endParaRPr lang="en-US" sz="4800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47" y="8702265"/>
                <a:ext cx="16666934" cy="2308324"/>
              </a:xfrm>
              <a:prstGeom prst="rect">
                <a:avLst/>
              </a:prstGeom>
              <a:blipFill rotWithShape="1">
                <a:blip r:embed="rId11"/>
                <a:stretch>
                  <a:fillRect l="-1646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77644" y="11155740"/>
            <a:ext cx="1555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điểm</a:t>
            </a:r>
            <a:r>
              <a:rPr lang="en-US" sz="4800" b="1" dirty="0"/>
              <a:t> </a:t>
            </a:r>
            <a:r>
              <a:rPr lang="en-US" sz="4800" b="1" dirty="0" err="1"/>
              <a:t>biểu</a:t>
            </a:r>
            <a:r>
              <a:rPr lang="en-US" sz="4800" b="1" dirty="0"/>
              <a:t> </a:t>
            </a:r>
            <a:r>
              <a:rPr lang="en-US" sz="4800" b="1" dirty="0" err="1"/>
              <a:t>diễn</a:t>
            </a:r>
            <a:r>
              <a:rPr lang="en-US" sz="4800" b="1" dirty="0"/>
              <a:t> </a:t>
            </a:r>
            <a:r>
              <a:rPr lang="en-US" sz="4800" b="1" dirty="0" err="1"/>
              <a:t>nói</a:t>
            </a:r>
            <a:r>
              <a:rPr lang="en-US" sz="4800" b="1" dirty="0"/>
              <a:t> </a:t>
            </a:r>
            <a:r>
              <a:rPr lang="en-US" sz="4800" b="1" dirty="0" err="1"/>
              <a:t>trên</a:t>
            </a:r>
            <a:r>
              <a:rPr lang="en-US" sz="4800" b="1" dirty="0"/>
              <a:t> </a:t>
            </a:r>
            <a:r>
              <a:rPr lang="en-US" sz="4800" b="1" dirty="0" err="1"/>
              <a:t>không</a:t>
            </a:r>
            <a:r>
              <a:rPr lang="en-US" sz="4800" b="1" dirty="0"/>
              <a:t> </a:t>
            </a:r>
            <a:r>
              <a:rPr lang="en-US" sz="4800" b="1" dirty="0" err="1"/>
              <a:t>trùng</a:t>
            </a:r>
            <a:r>
              <a:rPr lang="en-US" sz="4800" b="1" dirty="0"/>
              <a:t> </a:t>
            </a:r>
            <a:r>
              <a:rPr lang="en-US" sz="4800" b="1" dirty="0" err="1"/>
              <a:t>nhau</a:t>
            </a:r>
            <a:r>
              <a:rPr lang="en-US" sz="4800" b="1" dirty="0"/>
              <a:t> </a:t>
            </a:r>
            <a:r>
              <a:rPr lang="en-US" sz="4800" b="1" dirty="0" err="1"/>
              <a:t>nên</a:t>
            </a:r>
            <a:r>
              <a:rPr lang="en-US" sz="4800" b="1" dirty="0"/>
              <a:t> s</a:t>
            </a:r>
            <a:r>
              <a:rPr lang="vi-VN" sz="4800" b="1" dirty="0"/>
              <a:t>ố điểm biểu diễn các nghiệm của phương trình</a:t>
            </a:r>
            <a:r>
              <a:rPr lang="en-US" sz="4800" b="1" dirty="0"/>
              <a:t> </a:t>
            </a:r>
            <a:r>
              <a:rPr lang="en-US" sz="4800" b="1" dirty="0" err="1"/>
              <a:t>đã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3.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176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1" grpId="0"/>
      <p:bldP spid="57" grpId="0" animBg="1"/>
      <p:bldP spid="3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21688" y="7925163"/>
            <a:ext cx="23140623" cy="5257437"/>
            <a:chOff x="1205494" y="6941416"/>
            <a:chExt cx="23143636" cy="603044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39545" cy="579240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5858" y="1973090"/>
            <a:ext cx="23391942" cy="595207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328771" y="1200852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71" y="12008522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96429" y="3012856"/>
                <a:ext cx="22565882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/>
                  <a:t>Nghiệm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/>
                      <m:t>𝟐𝐬𝐢𝐧</m:t>
                    </m:r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f>
                          <m:fPr>
                            <m:ctrlPr>
                              <a:rPr lang="en-US" sz="4800" b="1" i="1"/>
                            </m:ctrlPr>
                          </m:fPr>
                          <m:num>
                            <m:r>
                              <a:rPr lang="en-US" sz="4800" b="1" i="1"/>
                              <m:t>𝝅</m:t>
                            </m:r>
                          </m:num>
                          <m:den>
                            <m:r>
                              <a:rPr lang="en-US" sz="4800" b="1" i="1"/>
                              <m:t>𝟑</m:t>
                            </m:r>
                          </m:den>
                        </m:f>
                        <m:r>
                          <a:rPr lang="en-US" sz="4800" b="1" i="1"/>
                          <m:t>−</m:t>
                        </m:r>
                        <m:r>
                          <a:rPr lang="en-US" sz="4800" b="1" i="1"/>
                          <m:t>𝒙</m:t>
                        </m:r>
                      </m:e>
                    </m:d>
                    <m:r>
                      <a:rPr lang="en-US" sz="4800" b="1" i="1"/>
                      <m:t>+</m:t>
                    </m:r>
                    <m:r>
                      <a:rPr lang="en-US" sz="4800" b="1" i="1"/>
                      <m:t>𝟏</m:t>
                    </m:r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29" y="3012856"/>
                <a:ext cx="22565882" cy="1197764"/>
              </a:xfrm>
              <a:prstGeom prst="rect">
                <a:avLst/>
              </a:prstGeom>
              <a:blipFill rotWithShape="1">
                <a:blip r:embed="rId4"/>
                <a:stretch>
                  <a:fillRect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37746" y="4570373"/>
                <a:ext cx="5229654" cy="244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=−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𝟕</m:t>
                                  </m:r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" y="4570373"/>
                <a:ext cx="5229654" cy="2440027"/>
              </a:xfrm>
              <a:prstGeom prst="rect">
                <a:avLst/>
              </a:prstGeom>
              <a:blipFill rotWithShape="1">
                <a:blip r:embed="rId5"/>
                <a:stretch>
                  <a:fillRect r="-4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943725" y="4316277"/>
                <a:ext cx="5476875" cy="2856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/>
                              </m:ctrlPr>
                            </m:mP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800" b="1" i="1"/>
                                      <m:t>𝟐</m:t>
                                    </m:r>
                                  </m:den>
                                </m:f>
                                <m:r>
                                  <a:rPr lang="en-US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𝟓</m:t>
                                    </m:r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800" b="1" i="1"/>
                                      <m:t>𝟔</m:t>
                                    </m:r>
                                  </m:den>
                                </m:f>
                                <m:r>
                                  <a:rPr lang="en-US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</m:m>
                          <m:r>
                            <a:rPr lang="en-US" sz="4800" b="1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25" y="4316277"/>
                <a:ext cx="5476875" cy="2856359"/>
              </a:xfrm>
              <a:prstGeom prst="rect">
                <a:avLst/>
              </a:prstGeom>
              <a:blipFill rotWithShape="1">
                <a:blip r:embed="rId6"/>
                <a:stretch>
                  <a:fillRect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139844" y="4389165"/>
                <a:ext cx="4919556" cy="2843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/>
                              </m:ctrlPr>
                            </m:mP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800" b="1" i="1"/>
                                      <m:t>𝟑</m:t>
                                    </m:r>
                                  </m:den>
                                </m:f>
                                <m:r>
                                  <a:rPr lang="en-US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1" i="1"/>
                                    </m:ctrlPr>
                                  </m:fPr>
                                  <m:num>
                                    <m:r>
                                      <a:rPr lang="en-US" sz="4800" b="1" i="1"/>
                                      <m:t>𝟒</m:t>
                                    </m:r>
                                    <m:r>
                                      <a:rPr lang="en-US" sz="48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800" b="1" i="1"/>
                                      <m:t>𝟑</m:t>
                                    </m:r>
                                  </m:den>
                                </m:f>
                                <m:r>
                                  <a:rPr lang="en-US" sz="4800" b="1" i="1"/>
                                  <m:t>+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844" y="4389165"/>
                <a:ext cx="4919556" cy="28434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616597" y="5062036"/>
                <a:ext cx="5005403" cy="1338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/>
                              </m:ctrlPr>
                            </m:mP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=−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/>
                                  <m:t>𝒙</m:t>
                                </m:r>
                                <m:r>
                                  <a:rPr lang="en-US" sz="4800" b="1" i="1"/>
                                  <m:t>=−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  <m:r>
                                  <a:rPr lang="en-US" sz="4800" b="1" i="1"/>
                                  <m:t>−</m:t>
                                </m:r>
                                <m:r>
                                  <a:rPr lang="en-US" sz="4800" b="1" i="1"/>
                                  <m:t>𝒌</m:t>
                                </m:r>
                                <m:r>
                                  <a:rPr lang="en-US" sz="4800" b="1" i="1"/>
                                  <m:t>𝟐</m:t>
                                </m:r>
                                <m:r>
                                  <a:rPr lang="en-US" sz="4800" b="1" i="1"/>
                                  <m:t>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597" y="5062036"/>
                <a:ext cx="5005403" cy="13387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113711" y="8675925"/>
                <a:ext cx="13907450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1"/>
                      <m:t>𝟐𝐬𝐢𝐧</m:t>
                    </m:r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f>
                          <m:fPr>
                            <m:ctrlPr>
                              <a:rPr lang="en-US" sz="4800" b="1" i="1"/>
                            </m:ctrlPr>
                          </m:fPr>
                          <m:num>
                            <m:r>
                              <a:rPr lang="en-US" sz="4800" b="1" i="1"/>
                              <m:t>𝝅</m:t>
                            </m:r>
                          </m:num>
                          <m:den>
                            <m:r>
                              <a:rPr lang="en-US" sz="4800" b="1" i="1"/>
                              <m:t>𝟑</m:t>
                            </m:r>
                          </m:den>
                        </m:f>
                        <m:r>
                          <a:rPr lang="en-US" sz="4800" b="1" i="1"/>
                          <m:t>−</m:t>
                        </m:r>
                        <m:r>
                          <a:rPr lang="en-US" sz="4800" b="1" i="1"/>
                          <m:t>𝒙</m:t>
                        </m:r>
                      </m:e>
                    </m:d>
                    <m:r>
                      <a:rPr lang="en-US" sz="4800" b="1" i="1"/>
                      <m:t>+</m:t>
                    </m:r>
                    <m:r>
                      <a:rPr lang="en-US" sz="4800" b="1" i="1"/>
                      <m:t>𝟏</m:t>
                    </m:r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  <m:r>
                      <a:rPr lang="en-US" sz="4800" b="1" i="1"/>
                      <m:t>⇔</m:t>
                    </m:r>
                    <m:r>
                      <a:rPr lang="en-US" sz="4800" b="1" i="1"/>
                      <m:t>𝐬𝐢𝐧</m:t>
                    </m:r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f>
                          <m:fPr>
                            <m:ctrlPr>
                              <a:rPr lang="en-US" sz="4800" b="1" i="1"/>
                            </m:ctrlPr>
                          </m:fPr>
                          <m:num>
                            <m:r>
                              <a:rPr lang="en-US" sz="4800" b="1" i="1"/>
                              <m:t>𝝅</m:t>
                            </m:r>
                          </m:num>
                          <m:den>
                            <m:r>
                              <a:rPr lang="en-US" sz="4800" b="1" i="1"/>
                              <m:t>𝟑</m:t>
                            </m:r>
                          </m:den>
                        </m:f>
                        <m:r>
                          <a:rPr lang="en-US" sz="4800" b="1" i="1"/>
                          <m:t>−</m:t>
                        </m:r>
                        <m:r>
                          <a:rPr lang="en-US" sz="4800" b="1" i="1"/>
                          <m:t>𝒙</m:t>
                        </m:r>
                      </m:e>
                    </m:d>
                    <m:r>
                      <a:rPr lang="en-US" sz="4800" b="1" i="1"/>
                      <m:t>=−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en-US" sz="4800" b="1" i="1"/>
                          <m:t>𝟏</m:t>
                        </m:r>
                      </m:num>
                      <m:den>
                        <m:r>
                          <a:rPr lang="en-US" sz="4800" b="1" i="1"/>
                          <m:t>𝟐</m:t>
                        </m:r>
                      </m:den>
                    </m:f>
                  </m:oMath>
                </a14:m>
                <a:endParaRPr lang="en-US" sz="4800" b="1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11" y="8675925"/>
                <a:ext cx="13907450" cy="1197764"/>
              </a:xfrm>
              <a:prstGeom prst="rect">
                <a:avLst/>
              </a:prstGeom>
              <a:blipFill rotWithShape="1">
                <a:blip r:embed="rId9"/>
                <a:stretch>
                  <a:fillRect l="-2017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705600" y="519514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162720" y="10127680"/>
                <a:ext cx="6263850" cy="261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𝟔</m:t>
                                    </m:r>
                                  </m:den>
                                </m:f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𝒌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𝟕</m:t>
                                    </m:r>
                                    <m:r>
                                      <a:rPr lang="en-US" sz="44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𝟔</m:t>
                                    </m:r>
                                  </m:den>
                                </m:f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𝒌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720" y="10127680"/>
                <a:ext cx="6263850" cy="26122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426570" y="10134600"/>
                <a:ext cx="6985630" cy="263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𝟐</m:t>
                                    </m:r>
                                  </m:den>
                                </m:f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𝒌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𝟓</m:t>
                                    </m:r>
                                    <m:r>
                                      <a:rPr lang="en-US" sz="4400" b="1" i="1"/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𝟔</m:t>
                                    </m:r>
                                  </m:den>
                                </m:f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𝒌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/>
                        <m:t>,</m:t>
                      </m:r>
                      <m:r>
                        <a:rPr lang="en-US" sz="4400" b="1" i="1"/>
                        <m:t> </m:t>
                      </m:r>
                      <m:r>
                        <a:rPr lang="en-US" sz="4400" b="1" i="1"/>
                        <m:t>𝒌</m:t>
                      </m:r>
                      <m:r>
                        <a:rPr lang="en-US" sz="4400" b="1" i="1"/>
                        <m:t>∈</m:t>
                      </m:r>
                      <m:r>
                        <a:rPr lang="en-US" sz="4400" b="1" i="1"/>
                        <m:t>ℤ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570" y="10134600"/>
                <a:ext cx="6985630" cy="263597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121804" y="7155722"/>
                <a:ext cx="21128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804" y="7155722"/>
                <a:ext cx="2112821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4" grpId="0"/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57200" y="6172200"/>
            <a:ext cx="23706684" cy="6673097"/>
            <a:chOff x="1205494" y="6941416"/>
            <a:chExt cx="23709770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5679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8644" y="1872497"/>
            <a:ext cx="23862740" cy="4087555"/>
            <a:chOff x="992187" y="2564544"/>
            <a:chExt cx="2280298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64994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286886" y="11589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886" y="1158960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765844" y="2786897"/>
                <a:ext cx="23405540" cy="242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/>
                  <a:t>Số điểm biểu diễn các nghiệm của phương trình </a:t>
                </a:r>
                <a14:m>
                  <m:oMath xmlns:m="http://schemas.openxmlformats.org/officeDocument/2006/math">
                    <m:r>
                      <a:rPr lang="en-US" sz="4400" b="1" i="1"/>
                      <m:t>𝐜𝐨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𝒔</m:t>
                        </m:r>
                      </m:e>
                      <m:sup>
                        <m:r>
                          <a:rPr lang="en-US" sz="4400" b="1" i="1"/>
                          <m:t>𝟑</m:t>
                        </m:r>
                      </m:sup>
                    </m:sSup>
                    <m:r>
                      <a:rPr lang="en-US" sz="4400" b="1" i="1"/>
                      <m:t>𝒙𝒔𝒊𝒏𝒙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𝒄𝒐𝒔𝒙</m:t>
                    </m:r>
                    <m:r>
                      <a:rPr lang="en-US" sz="4400" b="1" i="1"/>
                      <m:t>𝐬𝐢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𝟑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=−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𝟏</m:t>
                        </m:r>
                      </m:num>
                      <m:den>
                        <m:r>
                          <a:rPr lang="en-US" sz="4400" b="1" i="1"/>
                          <m:t>𝟒</m:t>
                        </m:r>
                      </m:den>
                    </m:f>
                  </m:oMath>
                </a14:m>
                <a:r>
                  <a:rPr lang="vi-VN" sz="4400" b="1" dirty="0"/>
                  <a:t> trên đường tròn lượng giác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" y="2786897"/>
                <a:ext cx="23405540" cy="2421368"/>
              </a:xfrm>
              <a:prstGeom prst="rect">
                <a:avLst/>
              </a:prstGeom>
              <a:blipFill rotWithShape="1">
                <a:blip r:embed="rId4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27844" y="4731603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44" y="4731603"/>
                <a:ext cx="5224926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502502" y="46554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02" y="4655403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930336" y="46554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/>
                        </a:rPr>
                        <m:t>6</m:t>
                      </m:r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336" y="4655403"/>
                <a:ext cx="444710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714477" y="4655403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/>
                        </a:rPr>
                        <m:t>8</m:t>
                      </m:r>
                      <m:r>
                        <a:rPr lang="en-US" sz="48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477" y="4655403"/>
                <a:ext cx="402346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30855" y="7019444"/>
                <a:ext cx="18342009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𝐜𝐨</m:t>
                      </m:r>
                      <m:sSup>
                        <m:sSupPr>
                          <m:ctrlPr>
                            <a:rPr lang="en-US" sz="4800" b="1" i="1"/>
                          </m:ctrlPr>
                        </m:sSupPr>
                        <m:e>
                          <m:r>
                            <a:rPr lang="en-US" sz="4800" b="1" i="1"/>
                            <m:t>𝒔</m:t>
                          </m:r>
                        </m:e>
                        <m:sup>
                          <m:r>
                            <a:rPr lang="en-US" sz="4800" b="1" i="1"/>
                            <m:t>𝟑</m:t>
                          </m:r>
                        </m:sup>
                      </m:sSup>
                      <m:r>
                        <a:rPr lang="en-US" sz="4800" b="1" i="1"/>
                        <m:t>𝒙𝒔𝒊𝒏𝒙</m:t>
                      </m:r>
                      <m:r>
                        <a:rPr lang="en-US" sz="4800" b="1" i="1"/>
                        <m:t>−</m:t>
                      </m:r>
                      <m:r>
                        <a:rPr lang="en-US" sz="4800" b="1" i="1"/>
                        <m:t>𝒄𝒐𝒔𝒙</m:t>
                      </m:r>
                      <m:r>
                        <a:rPr lang="en-US" sz="4800" b="1" i="1"/>
                        <m:t>𝐬𝐢</m:t>
                      </m:r>
                      <m:sSup>
                        <m:sSupPr>
                          <m:ctrlPr>
                            <a:rPr lang="en-US" sz="4800" b="1" i="1"/>
                          </m:ctrlPr>
                        </m:sSupPr>
                        <m:e>
                          <m:r>
                            <a:rPr lang="en-US" sz="4800" b="1" i="1"/>
                            <m:t>𝒏</m:t>
                          </m:r>
                        </m:e>
                        <m:sup>
                          <m:r>
                            <a:rPr lang="en-US" sz="4800" b="1" i="1"/>
                            <m:t>𝟑</m:t>
                          </m:r>
                        </m:sup>
                      </m:sSup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=−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𝟏</m:t>
                          </m:r>
                        </m:num>
                        <m:den>
                          <m:r>
                            <a:rPr lang="en-US" sz="4800" b="1" i="1"/>
                            <m:t>𝟒</m:t>
                          </m:r>
                        </m:den>
                      </m:f>
                      <m:r>
                        <a:rPr lang="en-US" sz="4800" b="1" i="1"/>
                        <m:t>⇔</m:t>
                      </m:r>
                      <m:r>
                        <a:rPr lang="en-US" sz="4800" b="1" i="1"/>
                        <m:t>𝒄𝒐𝒔𝒙𝒔𝒊𝒏𝒙</m:t>
                      </m:r>
                      <m:d>
                        <m:dPr>
                          <m:ctrlPr>
                            <a:rPr lang="en-US" sz="4800" b="1" i="1"/>
                          </m:ctrlPr>
                        </m:dPr>
                        <m:e>
                          <m:r>
                            <a:rPr lang="en-US" sz="4800" b="1" i="1"/>
                            <m:t>𝐜𝐨</m:t>
                          </m:r>
                          <m:sSup>
                            <m:sSupPr>
                              <m:ctrlPr>
                                <a:rPr lang="en-US" sz="4800" b="1" i="1"/>
                              </m:ctrlPr>
                            </m:sSupPr>
                            <m:e>
                              <m:r>
                                <a:rPr lang="en-US" sz="4800" b="1" i="1"/>
                                <m:t>𝒔</m:t>
                              </m:r>
                            </m:e>
                            <m:sup>
                              <m:r>
                                <a:rPr lang="en-US" sz="4800" b="1" i="1"/>
                                <m:t>𝟐</m:t>
                              </m:r>
                            </m:sup>
                          </m:sSup>
                          <m:r>
                            <a:rPr lang="en-US" sz="4800" b="1" i="1"/>
                            <m:t>𝒙</m:t>
                          </m:r>
                          <m:r>
                            <a:rPr lang="en-US" sz="4800" b="1" i="1"/>
                            <m:t>−</m:t>
                          </m:r>
                          <m:r>
                            <a:rPr lang="en-US" sz="4800" b="1" i="1"/>
                            <m:t>𝐬𝐢</m:t>
                          </m:r>
                          <m:sSup>
                            <m:sSupPr>
                              <m:ctrlPr>
                                <a:rPr lang="en-US" sz="4800" b="1" i="1"/>
                              </m:ctrlPr>
                            </m:sSupPr>
                            <m:e>
                              <m:r>
                                <a:rPr lang="en-US" sz="4800" b="1" i="1"/>
                                <m:t>𝒏</m:t>
                              </m:r>
                            </m:e>
                            <m:sup>
                              <m:r>
                                <a:rPr lang="en-US" sz="4800" b="1" i="1"/>
                                <m:t>𝟐</m:t>
                              </m:r>
                            </m:sup>
                          </m:sSup>
                          <m:r>
                            <a:rPr lang="en-US" sz="4800" b="1" i="1"/>
                            <m:t>𝒙</m:t>
                          </m:r>
                        </m:e>
                      </m:d>
                      <m:r>
                        <a:rPr lang="en-US" sz="4800" b="1" i="1"/>
                        <m:t>=−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𝟏</m:t>
                          </m:r>
                        </m:num>
                        <m:den>
                          <m:r>
                            <a:rPr lang="en-US" sz="4800" b="1" i="1"/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55" y="7019444"/>
                <a:ext cx="18342009" cy="14752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595645" y="45536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64131" y="8587651"/>
                <a:ext cx="6792437" cy="1394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1" y="8587651"/>
                <a:ext cx="6792437" cy="13945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699464" y="10110408"/>
                <a:ext cx="7239000" cy="1319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800" b="1" i="1"/>
                      <m:t>⇔</m:t>
                    </m:r>
                    <m:r>
                      <a:rPr lang="en-US" sz="4800" b="1" i="1"/>
                      <m:t>𝒙</m:t>
                    </m:r>
                    <m:r>
                      <a:rPr lang="en-US" sz="4800" b="1" i="1"/>
                      <m:t>=−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en-US" sz="4800" b="1" i="1"/>
                          <m:t>𝝅</m:t>
                        </m:r>
                      </m:num>
                      <m:den>
                        <m:r>
                          <a:rPr lang="en-US" sz="4800" b="1" i="1"/>
                          <m:t>𝟖</m:t>
                        </m:r>
                      </m:den>
                    </m:f>
                    <m:r>
                      <a:rPr lang="en-US" sz="4800" b="1" i="1"/>
                      <m:t>+</m:t>
                    </m:r>
                    <m:r>
                      <a:rPr lang="en-US" sz="4800" b="1" i="1"/>
                      <m:t>𝒌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en-US" sz="4800" b="1" i="1"/>
                          <m:t>𝟐</m:t>
                        </m:r>
                        <m:r>
                          <a:rPr lang="en-US" sz="4800" b="1" i="1"/>
                          <m:t>𝝅</m:t>
                        </m:r>
                      </m:num>
                      <m:den>
                        <m:r>
                          <a:rPr lang="en-US" sz="4800" b="1" i="1"/>
                          <m:t>𝟒</m:t>
                        </m:r>
                      </m:den>
                    </m:f>
                    <m:r>
                      <a:rPr lang="en-US" sz="4800" b="1"/>
                      <m:t>,</m:t>
                    </m:r>
                    <m:r>
                      <a:rPr lang="en-US" sz="4800" b="1" i="1"/>
                      <m:t>  </m:t>
                    </m:r>
                    <m:r>
                      <a:rPr lang="en-US" sz="4800" b="1" i="1"/>
                      <m:t>𝒌</m:t>
                    </m:r>
                    <m:r>
                      <a:rPr lang="en-US" sz="4800" b="1" i="1"/>
                      <m:t>∈</m:t>
                    </m:r>
                    <m:r>
                      <a:rPr lang="en-US" sz="4800" b="1" i="1"/>
                      <m:t>ℤ</m:t>
                    </m:r>
                  </m:oMath>
                </a14:m>
                <a:r>
                  <a:rPr lang="en-US" sz="4800" b="1" dirty="0"/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464" y="10110408"/>
                <a:ext cx="7239000" cy="1319592"/>
              </a:xfrm>
              <a:prstGeom prst="rect">
                <a:avLst/>
              </a:prstGeom>
              <a:blipFill rotWithShape="1"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502502" y="8595203"/>
                <a:ext cx="4966112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⇔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𝟏</m:t>
                          </m:r>
                        </m:num>
                        <m:den>
                          <m:r>
                            <a:rPr lang="en-US" sz="4800" b="1" i="1"/>
                            <m:t>𝟒</m:t>
                          </m:r>
                        </m:den>
                      </m:f>
                      <m:r>
                        <a:rPr lang="en-US" sz="4800" b="1" i="1"/>
                        <m:t>𝒔𝒊𝒏</m:t>
                      </m:r>
                      <m:r>
                        <a:rPr lang="en-US" sz="4800" b="1" i="1"/>
                        <m:t>𝟒</m:t>
                      </m:r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=−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𝟏</m:t>
                          </m:r>
                        </m:num>
                        <m:den>
                          <m:r>
                            <a:rPr lang="en-US" sz="4800" b="1" i="1"/>
                            <m:t>𝟒</m:t>
                          </m:r>
                        </m:den>
                      </m:f>
                    </m:oMath>
                  </m:oMathPara>
                </a14:m>
                <a:endParaRPr lang="en-GB" sz="4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02" y="8595203"/>
                <a:ext cx="4966112" cy="147521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332236" y="8883775"/>
                <a:ext cx="45841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⇔</m:t>
                      </m:r>
                      <m:r>
                        <a:rPr lang="en-US" sz="4800" b="1" i="1"/>
                        <m:t>𝒔𝒊𝒏</m:t>
                      </m:r>
                      <m:r>
                        <a:rPr lang="en-US" sz="4800" b="1" i="1"/>
                        <m:t>𝟒</m:t>
                      </m:r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=−</m:t>
                      </m:r>
                      <m:r>
                        <a:rPr lang="en-US" sz="4800" b="1" i="1"/>
                        <m:t>𝟏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2236" y="8883775"/>
                <a:ext cx="4584164" cy="83099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27699" y="10147879"/>
                <a:ext cx="5873101" cy="1358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/>
                        <m:t>⇔</m:t>
                      </m:r>
                      <m:r>
                        <a:rPr lang="en-US" sz="4800" b="1" i="1"/>
                        <m:t>𝟒</m:t>
                      </m:r>
                      <m:r>
                        <a:rPr lang="en-US" sz="4800" b="1" i="1"/>
                        <m:t>𝒙</m:t>
                      </m:r>
                      <m:r>
                        <a:rPr lang="en-US" sz="4800" b="1" i="1"/>
                        <m:t>=−</m:t>
                      </m:r>
                      <m:f>
                        <m:fPr>
                          <m:ctrlPr>
                            <a:rPr lang="en-US" sz="4800" b="1" i="1"/>
                          </m:ctrlPr>
                        </m:fPr>
                        <m:num>
                          <m:r>
                            <a:rPr lang="en-US" sz="4800" b="1" i="1"/>
                            <m:t>𝝅</m:t>
                          </m:r>
                        </m:num>
                        <m:den>
                          <m:r>
                            <a:rPr lang="en-US" sz="4800" b="1" i="1"/>
                            <m:t>𝟐</m:t>
                          </m:r>
                        </m:den>
                      </m:f>
                      <m:r>
                        <a:rPr lang="en-US" sz="4800" b="1" i="1"/>
                        <m:t>+</m:t>
                      </m:r>
                      <m:r>
                        <a:rPr lang="en-US" sz="4800" b="1" i="1"/>
                        <m:t>𝒌</m:t>
                      </m:r>
                      <m:r>
                        <a:rPr lang="en-US" sz="4800" b="1" i="1"/>
                        <m:t>𝟐</m:t>
                      </m:r>
                      <m:r>
                        <a:rPr lang="en-US" sz="4800" b="1" i="1"/>
                        <m:t>𝝅</m:t>
                      </m:r>
                    </m:oMath>
                  </m:oMathPara>
                </a14:m>
                <a:endParaRPr lang="en-GB" sz="48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9" y="10147879"/>
                <a:ext cx="5873101" cy="13583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08007" y="11666547"/>
            <a:ext cx="18364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Vậy</a:t>
            </a:r>
            <a:r>
              <a:rPr lang="en-US" sz="4800" b="1" dirty="0"/>
              <a:t> s</a:t>
            </a:r>
            <a:r>
              <a:rPr lang="vi-VN" sz="4800" b="1" dirty="0"/>
              <a:t>ố điểm biểu diễn các nghiệm của phương trình</a:t>
            </a:r>
            <a:r>
              <a:rPr lang="en-US" sz="4800" b="1" dirty="0"/>
              <a:t> </a:t>
            </a:r>
            <a:r>
              <a:rPr lang="en-US" sz="4800" b="1" dirty="0" err="1"/>
              <a:t>đã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25258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6" grpId="0"/>
      <p:bldP spid="7" grpId="0"/>
      <p:bldP spid="9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49">
            <a:extLst>
              <a:ext uri="{FF2B5EF4-FFF2-40B4-BE49-F238E27FC236}">
                <a16:creationId xmlns="" xmlns:a16="http://schemas.microsoft.com/office/drawing/2014/main" id="{CE519B4F-C785-4D3A-88E0-3AB069DE0AFB}"/>
              </a:ext>
            </a:extLst>
          </p:cNvPr>
          <p:cNvSpPr/>
          <p:nvPr/>
        </p:nvSpPr>
        <p:spPr>
          <a:xfrm>
            <a:off x="506618" y="2005358"/>
            <a:ext cx="23479692" cy="11253441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65">
            <a:extLst>
              <a:ext uri="{FF2B5EF4-FFF2-40B4-BE49-F238E27FC236}">
                <a16:creationId xmlns="" xmlns:a16="http://schemas.microsoft.com/office/drawing/2014/main" id="{8DC7B44C-EE51-4594-92DE-3302E4C8D700}"/>
              </a:ext>
            </a:extLst>
          </p:cNvPr>
          <p:cNvGrpSpPr/>
          <p:nvPr/>
        </p:nvGrpSpPr>
        <p:grpSpPr>
          <a:xfrm>
            <a:off x="388284" y="1905118"/>
            <a:ext cx="3208243" cy="798988"/>
            <a:chOff x="504917" y="8945423"/>
            <a:chExt cx="3208243" cy="819857"/>
          </a:xfrm>
        </p:grpSpPr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2FB8377E-8968-4CA6-B1FD-57C521948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91" y="8983337"/>
              <a:ext cx="3126069" cy="78194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="" xmlns:a16="http://schemas.microsoft.com/office/drawing/2014/main" id="{1C521790-3AEA-4320-91FA-37B730015787}"/>
                </a:ext>
              </a:extLst>
            </p:cNvPr>
            <p:cNvGrpSpPr/>
            <p:nvPr/>
          </p:nvGrpSpPr>
          <p:grpSpPr>
            <a:xfrm>
              <a:off x="504917" y="9143167"/>
              <a:ext cx="364016" cy="186966"/>
              <a:chOff x="233418" y="9039946"/>
              <a:chExt cx="407988" cy="20955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="" xmlns:a16="http://schemas.microsoft.com/office/drawing/2014/main" id="{EF105E7F-D1E1-4AE8-B604-8528724EF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="" xmlns:a16="http://schemas.microsoft.com/office/drawing/2014/main" id="{302C611C-8794-4A37-B9BE-B1B9EEC035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="" xmlns:a16="http://schemas.microsoft.com/office/drawing/2014/main" id="{DCF48B9B-B0C8-4F32-933F-7596FBA10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="" xmlns:a16="http://schemas.microsoft.com/office/drawing/2014/main" id="{CEF7094E-E36B-470A-B3C5-417C95B32A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="" xmlns:a16="http://schemas.microsoft.com/office/drawing/2014/main" id="{5176C635-F905-4FC6-8356-64FF37F22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EFEEE6B-9C4D-4A0D-811B-6F8FD6CFD283}"/>
                </a:ext>
              </a:extLst>
            </p:cNvPr>
            <p:cNvSpPr txBox="1"/>
            <p:nvPr/>
          </p:nvSpPr>
          <p:spPr>
            <a:xfrm>
              <a:off x="1244940" y="8945423"/>
              <a:ext cx="1898277" cy="7895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BTVN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838025" y="2791915"/>
                <a:ext cx="21945775" cy="2847639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solidFill>
                      <a:srgbClr val="0000FF"/>
                    </a:solidFill>
                  </a:rPr>
                  <a:t>Câu 1. </a:t>
                </a:r>
                <a:r>
                  <a:rPr lang="vi-VN" sz="4800" b="1" dirty="0"/>
                  <a:t>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/>
                        </m:ctrlPr>
                      </m:radPr>
                      <m:deg/>
                      <m:e>
                        <m:r>
                          <a:rPr lang="vi-VN" sz="4800" b="1" i="1"/>
                          <m:t>𝟑</m:t>
                        </m:r>
                      </m:e>
                    </m:rad>
                    <m:r>
                      <a:rPr lang="vi-VN" sz="4800" b="1" i="1"/>
                      <m:t>+</m:t>
                    </m:r>
                    <m:r>
                      <a:rPr lang="vi-VN" sz="4800" b="1" i="1"/>
                      <m:t>𝟑</m:t>
                    </m:r>
                    <m:r>
                      <a:rPr lang="vi-VN" sz="4800" b="1" i="1"/>
                      <m:t>𝒕𝒂𝒏𝒙</m:t>
                    </m:r>
                    <m:r>
                      <a:rPr lang="vi-VN" sz="4800" b="1" i="1"/>
                      <m:t>=</m:t>
                    </m:r>
                    <m:r>
                      <a:rPr lang="vi-VN" sz="4800" b="1" i="1"/>
                      <m:t>𝟎</m:t>
                    </m:r>
                  </m:oMath>
                </a14:m>
                <a:r>
                  <a:rPr lang="vi-VN" sz="4800" b="1" dirty="0"/>
                  <a:t> có nghiệm là</a:t>
                </a:r>
                <a:endParaRPr lang="en-US" sz="4800" b="1" dirty="0"/>
              </a:p>
              <a:p>
                <a:r>
                  <a:rPr lang="en-US" sz="4800" b="1" cap="all" dirty="0" smtClean="0"/>
                  <a:t>	</a:t>
                </a:r>
                <a:r>
                  <a:rPr lang="vi-VN" sz="4800" b="1" cap="all" dirty="0" smtClean="0">
                    <a:solidFill>
                      <a:srgbClr val="0000FF"/>
                    </a:solidFill>
                  </a:rPr>
                  <a:t>A</a:t>
                </a:r>
                <a:r>
                  <a:rPr lang="vi-VN" sz="4800" b="1" cap="all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cap="all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𝒙</m:t>
                    </m:r>
                    <m:r>
                      <a:rPr lang="vi-VN" sz="4800" b="1" i="1"/>
                      <m:t>=−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vi-VN" sz="4800" b="1" i="1"/>
                          <m:t>𝝅</m:t>
                        </m:r>
                      </m:num>
                      <m:den>
                        <m:r>
                          <a:rPr lang="vi-VN" sz="4800" b="1" i="1"/>
                          <m:t>𝟑</m:t>
                        </m:r>
                      </m:den>
                    </m:f>
                    <m:r>
                      <a:rPr lang="vi-VN" sz="4800" b="1" i="1"/>
                      <m:t>+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𝝅</m:t>
                    </m:r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vi-VN" sz="4800" b="1" dirty="0"/>
                  <a:t>.		</a:t>
                </a:r>
                <a:r>
                  <a:rPr lang="vi-VN" sz="4800" b="1" cap="all" dirty="0">
                    <a:solidFill>
                      <a:srgbClr val="0000FF"/>
                    </a:solidFill>
                  </a:rPr>
                  <a:t>B.</a:t>
                </a:r>
                <a:r>
                  <a:rPr lang="vi-VN" sz="4800" b="1" cap="all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𝒙</m:t>
                    </m:r>
                    <m:r>
                      <a:rPr lang="vi-VN" sz="4800" b="1" i="1"/>
                      <m:t>=−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vi-VN" sz="4800" b="1" i="1"/>
                          <m:t>𝝅</m:t>
                        </m:r>
                      </m:num>
                      <m:den>
                        <m:r>
                          <a:rPr lang="vi-VN" sz="4800" b="1" i="1"/>
                          <m:t>𝟑</m:t>
                        </m:r>
                      </m:den>
                    </m:f>
                    <m:r>
                      <a:rPr lang="vi-VN" sz="4800" b="1" i="1"/>
                      <m:t>+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𝟐</m:t>
                    </m:r>
                    <m:r>
                      <a:rPr lang="vi-VN" sz="4800" b="1" i="1"/>
                      <m:t>𝝅</m:t>
                    </m:r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:r>
                  <a:rPr lang="en-US" sz="4800" b="1" cap="all" dirty="0" smtClean="0"/>
                  <a:t>	</a:t>
                </a:r>
                <a:r>
                  <a:rPr lang="vi-VN" sz="4800" b="1" cap="all" dirty="0" smtClean="0">
                    <a:solidFill>
                      <a:srgbClr val="0000FF"/>
                    </a:solidFill>
                  </a:rPr>
                  <a:t>C</a:t>
                </a:r>
                <a:r>
                  <a:rPr lang="vi-VN" sz="4800" b="1" cap="all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cap="all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𝒙</m:t>
                    </m:r>
                    <m:r>
                      <a:rPr lang="vi-VN" sz="4800" b="1" i="1"/>
                      <m:t>=−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vi-VN" sz="4800" b="1" i="1"/>
                          <m:t>𝝅</m:t>
                        </m:r>
                      </m:num>
                      <m:den>
                        <m:r>
                          <a:rPr lang="vi-VN" sz="4800" b="1" i="1"/>
                          <m:t>𝟔</m:t>
                        </m:r>
                      </m:den>
                    </m:f>
                    <m:r>
                      <a:rPr lang="vi-VN" sz="4800" b="1" i="1"/>
                      <m:t>+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𝝅</m:t>
                    </m:r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vi-VN" sz="4800" b="1" dirty="0"/>
                  <a:t>.		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D.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𝒙</m:t>
                    </m:r>
                    <m:r>
                      <a:rPr lang="vi-VN" sz="4800" b="1" i="1"/>
                      <m:t>=−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vi-VN" sz="4800" b="1" i="1"/>
                          <m:t>𝝅</m:t>
                        </m:r>
                      </m:num>
                      <m:den>
                        <m:r>
                          <a:rPr lang="vi-VN" sz="4800" b="1" i="1"/>
                          <m:t>𝟔</m:t>
                        </m:r>
                      </m:den>
                    </m:f>
                    <m:r>
                      <a:rPr lang="vi-VN" sz="4800" b="1" i="1"/>
                      <m:t>+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𝟐</m:t>
                    </m:r>
                    <m:r>
                      <a:rPr lang="vi-VN" sz="4800" b="1" i="1"/>
                      <m:t>𝝅</m:t>
                    </m:r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25" y="2791915"/>
                <a:ext cx="21945775" cy="2847639"/>
              </a:xfrm>
              <a:prstGeom prst="rect">
                <a:avLst/>
              </a:prstGeom>
              <a:blipFill rotWithShape="1">
                <a:blip r:embed="rId2"/>
                <a:stretch>
                  <a:fillRect l="-1250" t="-3212" b="-471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914224" y="5715000"/>
                <a:ext cx="20421776" cy="3632405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solidFill>
                      <a:srgbClr val="0000FF"/>
                    </a:solidFill>
                  </a:rPr>
                  <a:t>Câu 2. </a:t>
                </a:r>
                <a:r>
                  <a:rPr lang="vi-VN" sz="4800" b="1" dirty="0"/>
                  <a:t>Tất cả các nghiệm của phương trình </a:t>
                </a:r>
                <a14:m>
                  <m:oMath xmlns:m="http://schemas.openxmlformats.org/officeDocument/2006/math">
                    <m:r>
                      <a:rPr lang="vi-VN" sz="4800" b="1" i="1"/>
                      <m:t>𝟐</m:t>
                    </m:r>
                    <m:r>
                      <a:rPr lang="vi-VN" sz="4800" b="1" i="1"/>
                      <m:t>𝒔𝒊𝒏𝒙</m:t>
                    </m:r>
                    <m:r>
                      <a:rPr lang="vi-VN" sz="4800" b="1" i="1"/>
                      <m:t>−</m:t>
                    </m:r>
                    <m:rad>
                      <m:radPr>
                        <m:degHide m:val="on"/>
                        <m:ctrlPr>
                          <a:rPr lang="en-US" sz="4800" b="1" i="1"/>
                        </m:ctrlPr>
                      </m:radPr>
                      <m:deg/>
                      <m:e>
                        <m:r>
                          <a:rPr lang="vi-VN" sz="4800" b="1" i="1"/>
                          <m:t>𝟐</m:t>
                        </m:r>
                      </m:e>
                    </m:rad>
                    <m:r>
                      <a:rPr lang="vi-VN" sz="4800" b="1" i="1"/>
                      <m:t>𝒔𝒊𝒏</m:t>
                    </m:r>
                    <m:r>
                      <a:rPr lang="vi-VN" sz="4800" b="1" i="1"/>
                      <m:t>𝟐</m:t>
                    </m:r>
                    <m:r>
                      <a:rPr lang="vi-VN" sz="4800" b="1" i="1"/>
                      <m:t>𝒙</m:t>
                    </m:r>
                    <m:r>
                      <a:rPr lang="vi-VN" sz="4800" b="1" i="1"/>
                      <m:t>=</m:t>
                    </m:r>
                    <m:r>
                      <a:rPr lang="vi-VN" sz="4800" b="1" i="1"/>
                      <m:t>𝟎</m:t>
                    </m:r>
                  </m:oMath>
                </a14:m>
                <a:r>
                  <a:rPr lang="vi-VN" sz="4800" b="1" dirty="0"/>
                  <a:t> là</a:t>
                </a:r>
                <a:endParaRPr lang="en-US" sz="4800" b="1" dirty="0"/>
              </a:p>
              <a:p>
                <a:r>
                  <a:rPr lang="en-US" sz="4800" b="1" cap="all" dirty="0" smtClean="0"/>
                  <a:t>	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A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cap="al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vi-VN" sz="4800" b="1" i="1"/>
                                <m:t>𝒙</m:t>
                              </m:r>
                              <m:r>
                                <a:rPr lang="vi-VN" sz="4800" b="1" i="1"/>
                                <m:t>=±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vi-VN" sz="4800" b="1" i="1"/>
                                    <m:t>𝟑</m:t>
                                  </m:r>
                                  <m:r>
                                    <a:rPr lang="vi-VN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vi-VN" sz="4800" b="1" i="1"/>
                                    <m:t>𝟒</m:t>
                                  </m:r>
                                </m:den>
                              </m:f>
                              <m:r>
                                <a:rPr lang="vi-VN" sz="4800" b="1" i="1"/>
                                <m:t>+</m:t>
                              </m:r>
                              <m:r>
                                <a:rPr lang="vi-VN" sz="4800" b="1" i="1"/>
                                <m:t>𝒌</m:t>
                              </m:r>
                              <m:r>
                                <a:rPr lang="vi-VN" sz="4800" b="1" i="1"/>
                                <m:t>𝟐</m:t>
                              </m:r>
                              <m:r>
                                <a:rPr lang="vi-VN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vi-VN" sz="4800" b="1" i="1"/>
                                <m:t>𝒙</m:t>
                              </m:r>
                              <m:r>
                                <a:rPr lang="vi-VN" sz="4800" b="1" i="1"/>
                                <m:t>=±</m:t>
                              </m:r>
                              <m:r>
                                <a:rPr lang="vi-VN" sz="4800" b="1" i="1"/>
                                <m:t>𝝅</m:t>
                              </m:r>
                              <m:r>
                                <a:rPr lang="vi-VN" sz="4800" b="1" i="1"/>
                                <m:t>+</m:t>
                              </m:r>
                              <m:r>
                                <a:rPr lang="vi-VN" sz="4800" b="1" i="1"/>
                                <m:t>𝒌</m:t>
                              </m:r>
                              <m:r>
                                <a:rPr lang="vi-VN" sz="4800" b="1" i="1"/>
                                <m:t>𝟐</m:t>
                              </m:r>
                              <m:r>
                                <a:rPr lang="vi-VN" sz="4800" b="1" i="1"/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vi-VN" sz="4800" b="1" dirty="0"/>
                  <a:t>.	</a:t>
                </a:r>
                <a:r>
                  <a:rPr lang="en-US" sz="4800" b="1" dirty="0" smtClean="0"/>
                  <a:t>	</a:t>
                </a:r>
                <a:r>
                  <a:rPr lang="vi-VN" sz="4800" b="1" cap="all" dirty="0" smtClean="0">
                    <a:solidFill>
                      <a:srgbClr val="0000FF"/>
                    </a:solidFill>
                  </a:rPr>
                  <a:t>B</a:t>
                </a:r>
                <a:r>
                  <a:rPr lang="vi-VN" sz="4800" b="1" cap="all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cap="al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vi-VN" sz="4800" b="1" i="1"/>
                                <m:t>𝒙</m:t>
                              </m:r>
                              <m:r>
                                <a:rPr lang="vi-VN" sz="4800" b="1" i="1"/>
                                <m:t>=±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vi-VN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vi-VN" sz="4800" b="1" i="1"/>
                                    <m:t>𝟒</m:t>
                                  </m:r>
                                </m:den>
                              </m:f>
                              <m:r>
                                <a:rPr lang="vi-VN" sz="4800" b="1" i="1"/>
                                <m:t>+</m:t>
                              </m:r>
                              <m:r>
                                <a:rPr lang="vi-VN" sz="4800" b="1" i="1"/>
                                <m:t>𝒌</m:t>
                              </m:r>
                              <m:r>
                                <a:rPr lang="vi-VN" sz="4800" b="1" i="1"/>
                                <m:t>𝟐</m:t>
                              </m:r>
                              <m:r>
                                <a:rPr lang="vi-VN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vi-VN" sz="4800" b="1" i="1"/>
                                <m:t>𝒙</m:t>
                              </m:r>
                              <m:r>
                                <a:rPr lang="vi-VN" sz="4800" b="1" i="1"/>
                                <m:t>=</m:t>
                              </m:r>
                              <m:r>
                                <a:rPr lang="vi-VN" sz="4800" b="1" i="1"/>
                                <m:t>𝒌</m:t>
                              </m:r>
                              <m:r>
                                <a:rPr lang="vi-VN" sz="4800" b="1" i="1"/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:r>
                  <a:rPr lang="en-US" sz="4800" b="1" cap="all" dirty="0" smtClean="0"/>
                  <a:t>	</a:t>
                </a:r>
                <a:r>
                  <a:rPr lang="vi-VN" sz="4800" b="1" cap="all" dirty="0" smtClean="0">
                    <a:solidFill>
                      <a:srgbClr val="0000FF"/>
                    </a:solidFill>
                  </a:rPr>
                  <a:t>C</a:t>
                </a:r>
                <a:r>
                  <a:rPr lang="vi-VN" sz="4800" b="1" cap="all" dirty="0"/>
                  <a:t>. </a:t>
                </a:r>
                <a14:m>
                  <m:oMath xmlns:m="http://schemas.openxmlformats.org/officeDocument/2006/math">
                    <m:r>
                      <a:rPr lang="vi-VN" sz="4800" b="1" i="1"/>
                      <m:t>𝒙</m:t>
                    </m:r>
                    <m:r>
                      <a:rPr lang="vi-VN" sz="4800" b="1" i="1"/>
                      <m:t>=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𝟐</m:t>
                    </m:r>
                    <m:r>
                      <a:rPr lang="vi-VN" sz="4800" b="1" i="1"/>
                      <m:t>𝝅</m:t>
                    </m:r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vi-VN" sz="4800" b="1" dirty="0"/>
                  <a:t>.		</a:t>
                </a:r>
                <a:r>
                  <a:rPr lang="en-US" sz="4800" b="1" dirty="0" smtClean="0"/>
                  <a:t>	</a:t>
                </a:r>
                <a:r>
                  <a:rPr lang="vi-VN" sz="4800" b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𝒙</m:t>
                    </m:r>
                    <m:r>
                      <a:rPr lang="vi-VN" sz="4800" b="1" i="1"/>
                      <m:t>=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vi-VN" sz="4800" b="1" i="1"/>
                          <m:t>𝝅</m:t>
                        </m:r>
                      </m:num>
                      <m:den>
                        <m:r>
                          <a:rPr lang="vi-VN" sz="4800" b="1" i="1"/>
                          <m:t>𝟐</m:t>
                        </m:r>
                      </m:den>
                    </m:f>
                    <m:r>
                      <a:rPr lang="vi-VN" sz="4800" b="1" i="1"/>
                      <m:t>+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𝟐</m:t>
                    </m:r>
                    <m:r>
                      <a:rPr lang="vi-VN" sz="4800" b="1" i="1"/>
                      <m:t>𝝅</m:t>
                    </m:r>
                    <m:r>
                      <a:rPr lang="vi-VN" sz="4800" b="1"/>
                      <m:t>,</m:t>
                    </m:r>
                    <m:r>
                      <a:rPr lang="vi-VN" sz="4800" b="1" i="1"/>
                      <m:t> </m:t>
                    </m:r>
                    <m:r>
                      <a:rPr lang="vi-VN" sz="4800" b="1" i="1"/>
                      <m:t>𝒌</m:t>
                    </m:r>
                    <m:r>
                      <a:rPr lang="vi-VN" sz="4800" b="1" i="1"/>
                      <m:t>∈</m:t>
                    </m:r>
                    <m:r>
                      <a:rPr lang="vi-VN" sz="4800" b="1" i="1"/>
                      <m:t>ℤ</m:t>
                    </m:r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24" y="5715000"/>
                <a:ext cx="20421776" cy="3632405"/>
              </a:xfrm>
              <a:prstGeom prst="rect">
                <a:avLst/>
              </a:prstGeom>
              <a:blipFill rotWithShape="1">
                <a:blip r:embed="rId3"/>
                <a:stretch>
                  <a:fillRect l="-1373" t="-2521" b="-403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94370" y="9807126"/>
                <a:ext cx="23003829" cy="2994474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solidFill>
                      <a:srgbClr val="0000FF"/>
                    </a:solidFill>
                  </a:rPr>
                  <a:t>Câu </a:t>
                </a:r>
                <a:r>
                  <a:rPr lang="en-US" sz="4800" b="1" dirty="0">
                    <a:solidFill>
                      <a:srgbClr val="0000FF"/>
                    </a:solidFill>
                  </a:rPr>
                  <a:t>3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 smtClean="0"/>
                  <a:t> </a:t>
                </a:r>
                <a:r>
                  <a:rPr lang="en-US" sz="4800" b="1" dirty="0" err="1" smtClean="0"/>
                  <a:t>Tìm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tất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cả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các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giá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trị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của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tham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số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để</a:t>
                </a:r>
                <a:r>
                  <a:rPr lang="en-US" sz="4800" b="1" dirty="0"/>
                  <a:t> </a:t>
                </a:r>
                <a:r>
                  <a:rPr lang="vi-VN" sz="4800" b="1" dirty="0"/>
                  <a:t>phương trình </a:t>
                </a:r>
                <a14:m>
                  <m:oMath xmlns:m="http://schemas.openxmlformats.org/officeDocument/2006/math">
                    <m:r>
                      <a:rPr lang="en-US" sz="4800" b="1" i="1"/>
                      <m:t>𝒎𝒄𝒐𝒔𝒙</m:t>
                    </m:r>
                    <m:r>
                      <a:rPr lang="en-US" sz="4800" b="1" i="1"/>
                      <m:t>+</m:t>
                    </m:r>
                    <m:r>
                      <a:rPr lang="en-US" sz="4800" b="1" i="1"/>
                      <m:t>𝒎</m:t>
                    </m:r>
                    <m:r>
                      <a:rPr lang="en-US" sz="4800" b="1" i="1"/>
                      <m:t>−</m:t>
                    </m:r>
                    <m:r>
                      <a:rPr lang="en-US" sz="4800" b="1" i="1"/>
                      <m:t>𝟏</m:t>
                    </m:r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nghiệm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thuộc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đoạn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𝟎</m:t>
                        </m:r>
                        <m:r>
                          <a:rPr lang="en-US" sz="4800" b="1" i="1"/>
                          <m:t>  </m:t>
                        </m:r>
                        <m:r>
                          <a:rPr lang="en-US" sz="4800" b="1"/>
                          <m:t>;</m:t>
                        </m:r>
                        <m:r>
                          <a:rPr lang="en-US" sz="4800" b="1" i="1"/>
                          <m:t>  </m:t>
                        </m:r>
                        <m:f>
                          <m:fPr>
                            <m:ctrlPr>
                              <a:rPr lang="en-US" sz="4800" b="1" i="1"/>
                            </m:ctrlPr>
                          </m:fPr>
                          <m:num>
                            <m:r>
                              <a:rPr lang="en-US" sz="4800" b="1" i="1"/>
                              <m:t>𝝅</m:t>
                            </m:r>
                          </m:num>
                          <m:den>
                            <m:r>
                              <a:rPr lang="en-US" sz="4800" b="1" i="1"/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 smtClean="0"/>
                  <a:t>	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A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𝒎</m:t>
                    </m:r>
                    <m:r>
                      <a:rPr lang="vi-VN" sz="4800" b="1" i="1"/>
                      <m:t>≤</m:t>
                    </m:r>
                    <m:r>
                      <a:rPr lang="vi-VN" sz="4800" b="1" i="1"/>
                      <m:t>𝟎</m:t>
                    </m:r>
                  </m:oMath>
                </a14:m>
                <a:r>
                  <a:rPr lang="vi-VN" sz="4800" b="1" dirty="0"/>
                  <a:t>.	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B.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𝟎</m:t>
                    </m:r>
                    <m:r>
                      <a:rPr lang="vi-VN" sz="4800" b="1" i="1"/>
                      <m:t>&lt;</m:t>
                    </m:r>
                    <m:r>
                      <a:rPr lang="vi-VN" sz="4800" b="1" i="1"/>
                      <m:t>𝒎</m:t>
                    </m:r>
                    <m:r>
                      <a:rPr lang="vi-VN" sz="4800" b="1" i="1"/>
                      <m:t>&lt;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vi-VN" sz="4800" b="1" i="1"/>
                          <m:t>𝟏</m:t>
                        </m:r>
                      </m:num>
                      <m:den>
                        <m:r>
                          <a:rPr lang="vi-VN" sz="4800" b="1" i="1"/>
                          <m:t>𝟐</m:t>
                        </m:r>
                      </m:den>
                    </m:f>
                  </m:oMath>
                </a14:m>
                <a:r>
                  <a:rPr lang="vi-VN" sz="4800" b="1" dirty="0"/>
                  <a:t>.	</a:t>
                </a:r>
                <a:r>
                  <a:rPr lang="en-US" sz="4800" b="1" dirty="0" smtClean="0"/>
                  <a:t>	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C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vi-VN" sz="4800" b="1" i="1"/>
                          <m:t>𝟏</m:t>
                        </m:r>
                      </m:num>
                      <m:den>
                        <m:r>
                          <a:rPr lang="vi-VN" sz="4800" b="1" i="1"/>
                          <m:t>𝟐</m:t>
                        </m:r>
                      </m:den>
                    </m:f>
                    <m:r>
                      <a:rPr lang="vi-VN" sz="4800" b="1" i="1"/>
                      <m:t>≤</m:t>
                    </m:r>
                    <m:r>
                      <a:rPr lang="vi-VN" sz="4800" b="1" i="1"/>
                      <m:t>𝒎</m:t>
                    </m:r>
                    <m:r>
                      <a:rPr lang="vi-VN" sz="4800" b="1" i="1"/>
                      <m:t>≤</m:t>
                    </m:r>
                    <m:r>
                      <a:rPr lang="vi-VN" sz="4800" b="1" i="1"/>
                      <m:t>𝟏</m:t>
                    </m:r>
                  </m:oMath>
                </a14:m>
                <a:r>
                  <a:rPr lang="vi-VN" sz="4800" b="1" dirty="0"/>
                  <a:t>.	</a:t>
                </a:r>
                <a:r>
                  <a:rPr lang="en-US" sz="4800" b="1" dirty="0" smtClean="0"/>
                  <a:t>	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D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vi-VN" sz="4800" b="1" i="1"/>
                      <m:t>𝒎</m:t>
                    </m:r>
                    <m:r>
                      <a:rPr lang="vi-VN" sz="4800" b="1" i="1"/>
                      <m:t>≥</m:t>
                    </m:r>
                    <m:r>
                      <a:rPr lang="vi-VN" sz="4800" b="1" i="1"/>
                      <m:t>𝟏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0" y="9807126"/>
                <a:ext cx="23003829" cy="2994474"/>
              </a:xfrm>
              <a:prstGeom prst="rect">
                <a:avLst/>
              </a:prstGeom>
              <a:blipFill rotWithShape="1">
                <a:blip r:embed="rId4"/>
                <a:stretch>
                  <a:fillRect l="-1219" t="-5499" b="-407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3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49">
            <a:extLst>
              <a:ext uri="{FF2B5EF4-FFF2-40B4-BE49-F238E27FC236}">
                <a16:creationId xmlns="" xmlns:a16="http://schemas.microsoft.com/office/drawing/2014/main" id="{CE519B4F-C785-4D3A-88E0-3AB069DE0AFB}"/>
              </a:ext>
            </a:extLst>
          </p:cNvPr>
          <p:cNvSpPr/>
          <p:nvPr/>
        </p:nvSpPr>
        <p:spPr>
          <a:xfrm>
            <a:off x="506618" y="1876543"/>
            <a:ext cx="23479692" cy="11253441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65">
            <a:extLst>
              <a:ext uri="{FF2B5EF4-FFF2-40B4-BE49-F238E27FC236}">
                <a16:creationId xmlns="" xmlns:a16="http://schemas.microsoft.com/office/drawing/2014/main" id="{8DC7B44C-EE51-4594-92DE-3302E4C8D700}"/>
              </a:ext>
            </a:extLst>
          </p:cNvPr>
          <p:cNvGrpSpPr/>
          <p:nvPr/>
        </p:nvGrpSpPr>
        <p:grpSpPr>
          <a:xfrm>
            <a:off x="388284" y="1905118"/>
            <a:ext cx="3208243" cy="798988"/>
            <a:chOff x="504917" y="8945423"/>
            <a:chExt cx="3208243" cy="819857"/>
          </a:xfrm>
        </p:grpSpPr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2FB8377E-8968-4CA6-B1FD-57C521948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91" y="8983337"/>
              <a:ext cx="3126069" cy="78194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="" xmlns:a16="http://schemas.microsoft.com/office/drawing/2014/main" id="{1C521790-3AEA-4320-91FA-37B730015787}"/>
                </a:ext>
              </a:extLst>
            </p:cNvPr>
            <p:cNvGrpSpPr/>
            <p:nvPr/>
          </p:nvGrpSpPr>
          <p:grpSpPr>
            <a:xfrm>
              <a:off x="504917" y="9143167"/>
              <a:ext cx="364016" cy="186966"/>
              <a:chOff x="233418" y="9039946"/>
              <a:chExt cx="407988" cy="20955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="" xmlns:a16="http://schemas.microsoft.com/office/drawing/2014/main" id="{EF105E7F-D1E1-4AE8-B604-8528724EF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="" xmlns:a16="http://schemas.microsoft.com/office/drawing/2014/main" id="{302C611C-8794-4A37-B9BE-B1B9EEC035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="" xmlns:a16="http://schemas.microsoft.com/office/drawing/2014/main" id="{DCF48B9B-B0C8-4F32-933F-7596FBA10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="" xmlns:a16="http://schemas.microsoft.com/office/drawing/2014/main" id="{CEF7094E-E36B-470A-B3C5-417C95B32A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="" xmlns:a16="http://schemas.microsoft.com/office/drawing/2014/main" id="{5176C635-F905-4FC6-8356-64FF37F22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EFEEE6B-9C4D-4A0D-811B-6F8FD6CFD283}"/>
                </a:ext>
              </a:extLst>
            </p:cNvPr>
            <p:cNvSpPr txBox="1"/>
            <p:nvPr/>
          </p:nvSpPr>
          <p:spPr>
            <a:xfrm>
              <a:off x="1244940" y="8945423"/>
              <a:ext cx="1898277" cy="7895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BTVN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98866" y="2819400"/>
                <a:ext cx="23099333" cy="6438750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solidFill>
                      <a:srgbClr val="0000FF"/>
                    </a:solidFill>
                  </a:rPr>
                  <a:t>Câu </a:t>
                </a:r>
                <a:r>
                  <a:rPr lang="en-US" sz="4800" b="1" dirty="0" smtClean="0">
                    <a:solidFill>
                      <a:srgbClr val="0000FF"/>
                    </a:solidFill>
                  </a:rPr>
                  <a:t>4</a:t>
                </a:r>
                <a:r>
                  <a:rPr lang="vi-VN" sz="4800" b="1" dirty="0" smtClean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 smtClean="0"/>
                  <a:t> </a:t>
                </a:r>
                <a:r>
                  <a:rPr lang="en-US" sz="4800" b="1" dirty="0" err="1"/>
                  <a:t>Tất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cả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các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nghiệm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/>
                      <m:t>𝒔𝒊𝒏</m:t>
                    </m:r>
                    <m:r>
                      <a:rPr lang="en-US" sz="4800" b="1" i="1"/>
                      <m:t>𝟐</m:t>
                    </m:r>
                    <m:r>
                      <a:rPr lang="en-US" sz="4800" b="1" i="1"/>
                      <m:t>𝒙</m:t>
                    </m:r>
                    <m:r>
                      <a:rPr lang="en-US" sz="4800" b="1" i="1"/>
                      <m:t>−</m:t>
                    </m:r>
                    <m:r>
                      <a:rPr lang="en-US" sz="4800" b="1" i="1"/>
                      <m:t>𝟐</m:t>
                    </m:r>
                    <m:r>
                      <a:rPr lang="en-US" sz="4800" b="1" i="1"/>
                      <m:t>𝒔𝒊𝒏𝒙</m:t>
                    </m:r>
                    <m:r>
                      <a:rPr lang="en-US" sz="4800" b="1" i="1"/>
                      <m:t>+</m:t>
                    </m:r>
                    <m:r>
                      <a:rPr lang="en-US" sz="4800" b="1" i="1"/>
                      <m:t>𝒄𝒐𝒔𝒙</m:t>
                    </m:r>
                    <m:r>
                      <a:rPr lang="en-US" sz="4800" b="1" i="1"/>
                      <m:t>−</m:t>
                    </m:r>
                    <m:r>
                      <a:rPr lang="en-US" sz="4800" b="1" i="1"/>
                      <m:t>𝟏</m:t>
                    </m:r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endParaRPr lang="en-US" sz="4800" b="1" dirty="0"/>
              </a:p>
              <a:p>
                <a:r>
                  <a:rPr lang="en-US" sz="4800" b="1" cap="all" dirty="0" smtClean="0"/>
                  <a:t>	</a:t>
                </a:r>
                <a:r>
                  <a:rPr lang="en-US" sz="4800" b="1" cap="all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4800" b="1" cap="all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800" b="1" cap="al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𝟒</m:t>
                                  </m:r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r>
                                <a:rPr lang="en-US" sz="4800" b="1" i="1"/>
                                <m:t>𝝅</m:t>
                              </m:r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=−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4800" b="1"/>
                      <m:t>,</m:t>
                    </m:r>
                    <m:r>
                      <a:rPr lang="en-US" sz="4800" b="1" i="1"/>
                      <m:t> </m:t>
                    </m:r>
                    <m:r>
                      <a:rPr lang="en-US" sz="4800" b="1" i="1"/>
                      <m:t>𝒌</m:t>
                    </m:r>
                    <m:r>
                      <a:rPr lang="en-US" sz="4800" b="1" i="1"/>
                      <m:t>∈</m:t>
                    </m:r>
                    <m:r>
                      <a:rPr lang="en-US" sz="4800" b="1" i="1"/>
                      <m:t>ℤ</m:t>
                    </m:r>
                  </m:oMath>
                </a14:m>
                <a:r>
                  <a:rPr lang="en-US" sz="4800" b="1" dirty="0"/>
                  <a:t>.	</a:t>
                </a:r>
                <a:r>
                  <a:rPr lang="en-US" sz="4800" b="1" dirty="0" smtClean="0"/>
                  <a:t>	</a:t>
                </a:r>
                <a:r>
                  <a:rPr lang="en-US" sz="4800" b="1" cap="all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4800" b="1" cap="all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800" b="1" cap="al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r>
                                <a:rPr lang="en-US" sz="4800" b="1" i="1"/>
                                <m:t>𝝅</m:t>
                              </m:r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𝟐</m:t>
                                  </m:r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4800" b="1"/>
                      <m:t>,</m:t>
                    </m:r>
                    <m:r>
                      <a:rPr lang="en-US" sz="4800" b="1" i="1"/>
                      <m:t> </m:t>
                    </m:r>
                    <m:r>
                      <a:rPr lang="en-US" sz="4800" b="1" i="1"/>
                      <m:t>𝒌</m:t>
                    </m:r>
                    <m:r>
                      <a:rPr lang="en-US" sz="4800" b="1" i="1"/>
                      <m:t>∈</m:t>
                    </m:r>
                    <m:r>
                      <a:rPr lang="en-US" sz="4800" b="1" i="1"/>
                      <m:t>ℤ</m:t>
                    </m:r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cap="all" dirty="0" smtClean="0"/>
                  <a:t>	</a:t>
                </a:r>
                <a:r>
                  <a:rPr lang="en-US" sz="4800" b="1" cap="all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4800" b="1" cap="all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800" b="1" cap="al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𝟓</m:t>
                                  </m:r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r>
                                <a:rPr lang="en-US" sz="4800" b="1" i="1"/>
                                <m:t>𝝅</m:t>
                              </m:r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4800" b="1"/>
                      <m:t>,</m:t>
                    </m:r>
                    <m:r>
                      <a:rPr lang="en-US" sz="4800" b="1" i="1"/>
                      <m:t> </m:t>
                    </m:r>
                    <m:r>
                      <a:rPr lang="en-US" sz="4800" b="1" i="1"/>
                      <m:t>𝒌</m:t>
                    </m:r>
                    <m:r>
                      <a:rPr lang="en-US" sz="4800" b="1" i="1"/>
                      <m:t>∈</m:t>
                    </m:r>
                    <m:r>
                      <a:rPr lang="en-US" sz="4800" b="1" i="1"/>
                      <m:t>ℤ</m:t>
                    </m:r>
                  </m:oMath>
                </a14:m>
                <a:r>
                  <a:rPr lang="en-US" sz="4800" b="1" dirty="0"/>
                  <a:t>.	</a:t>
                </a:r>
                <a:r>
                  <a:rPr lang="en-US" sz="4800" b="1" dirty="0" smtClean="0"/>
                  <a:t>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48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/>
                            </m:ctrlPr>
                          </m:mP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𝟕</m:t>
                                  </m:r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/>
                                <m:t>𝒙</m:t>
                              </m:r>
                              <m:r>
                                <a:rPr lang="en-US" sz="4800" b="1" i="1"/>
                                <m:t>=−</m:t>
                              </m:r>
                              <m:f>
                                <m:fPr>
                                  <m:ctrlPr>
                                    <a:rPr lang="en-US" sz="4800" b="1" i="1"/>
                                  </m:ctrlPr>
                                </m:fPr>
                                <m:num>
                                  <m:r>
                                    <a:rPr lang="en-US" sz="4800" b="1" i="1"/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/>
                                    <m:t>𝟔</m:t>
                                  </m:r>
                                </m:den>
                              </m:f>
                              <m:r>
                                <a:rPr lang="en-US" sz="4800" b="1" i="1"/>
                                <m:t>+</m:t>
                              </m:r>
                              <m:r>
                                <a:rPr lang="en-US" sz="4800" b="1" i="1"/>
                                <m:t>𝒌</m:t>
                              </m:r>
                              <m:r>
                                <a:rPr lang="en-US" sz="4800" b="1" i="1"/>
                                <m:t>𝟐</m:t>
                              </m:r>
                              <m:r>
                                <a:rPr lang="en-US" sz="4800" b="1" i="1"/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4800" b="1"/>
                      <m:t>,</m:t>
                    </m:r>
                    <m:r>
                      <a:rPr lang="en-US" sz="4800" b="1" i="1"/>
                      <m:t> </m:t>
                    </m:r>
                    <m:r>
                      <a:rPr lang="en-US" sz="4800" b="1" i="1"/>
                      <m:t>𝒌</m:t>
                    </m:r>
                    <m:r>
                      <a:rPr lang="en-US" sz="4800" b="1" i="1"/>
                      <m:t>∈</m:t>
                    </m:r>
                    <m:r>
                      <a:rPr lang="en-US" sz="4800" b="1" i="1"/>
                      <m:t>ℤ</m:t>
                    </m:r>
                  </m:oMath>
                </a14:m>
                <a:r>
                  <a:rPr lang="en-US" sz="4800" b="1" dirty="0"/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6" y="2819400"/>
                <a:ext cx="23099333" cy="6438750"/>
              </a:xfrm>
              <a:prstGeom prst="rect">
                <a:avLst/>
              </a:prstGeom>
              <a:blipFill rotWithShape="1">
                <a:blip r:embed="rId2"/>
                <a:stretch>
                  <a:fillRect l="-1188" t="-255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70292" y="9525000"/>
                <a:ext cx="23416018" cy="1931041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solidFill>
                      <a:srgbClr val="0000FF"/>
                    </a:solidFill>
                  </a:rPr>
                  <a:t>Câu 5.</a:t>
                </a:r>
                <a:r>
                  <a:rPr lang="vi-VN" sz="4800" b="1" dirty="0"/>
                  <a:t> Số nghiệm thuộc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𝟎</m:t>
                        </m:r>
                        <m:r>
                          <a:rPr lang="en-US" sz="4800" b="1" i="1"/>
                          <m:t>  </m:t>
                        </m:r>
                        <m:r>
                          <a:rPr lang="en-US" sz="4800" b="1"/>
                          <m:t>;</m:t>
                        </m:r>
                        <m:r>
                          <a:rPr lang="en-US" sz="4800" b="1" i="1"/>
                          <m:t>  </m:t>
                        </m:r>
                        <m:f>
                          <m:fPr>
                            <m:ctrlPr>
                              <a:rPr lang="en-US" sz="4800" b="1" i="1"/>
                            </m:ctrlPr>
                          </m:fPr>
                          <m:num>
                            <m:r>
                              <a:rPr lang="en-US" sz="4800" b="1" i="1"/>
                              <m:t>𝝅</m:t>
                            </m:r>
                          </m:num>
                          <m:den>
                            <m:r>
                              <a:rPr lang="en-US" sz="4800" b="1" i="1"/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800" b="1" dirty="0"/>
                  <a:t> của phương trình </a:t>
                </a:r>
                <a14:m>
                  <m:oMath xmlns:m="http://schemas.openxmlformats.org/officeDocument/2006/math">
                    <m:r>
                      <a:rPr lang="en-US" sz="4800" b="1" i="1"/>
                      <m:t>𝒔𝒊𝒏𝒙</m:t>
                    </m:r>
                    <m:r>
                      <a:rPr lang="en-US" sz="4800" b="1" i="1"/>
                      <m:t>−</m:t>
                    </m:r>
                    <m:r>
                      <a:rPr lang="en-US" sz="4800" b="1" i="1"/>
                      <m:t>𝒄𝒐𝒔𝒙</m:t>
                    </m:r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𝟑</m:t>
                        </m:r>
                        <m:r>
                          <a:rPr lang="en-US" sz="4800" b="1" i="1"/>
                          <m:t>𝒕𝒂𝒏𝒙</m:t>
                        </m:r>
                        <m:r>
                          <a:rPr lang="en-US" sz="4800" b="1" i="1"/>
                          <m:t>+</m:t>
                        </m:r>
                        <m:r>
                          <a:rPr lang="en-US" sz="4800" b="1" i="1"/>
                          <m:t>𝟐</m:t>
                        </m:r>
                      </m:e>
                    </m:d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vi-VN" sz="4800" b="1" dirty="0"/>
                  <a:t>là</a:t>
                </a:r>
                <a:endParaRPr lang="en-US" sz="4800" b="1" dirty="0"/>
              </a:p>
              <a:p>
                <a:r>
                  <a:rPr lang="en-US" sz="4800" b="1" dirty="0" smtClean="0"/>
                  <a:t>	</a:t>
                </a:r>
                <a:r>
                  <a:rPr lang="vi-VN" sz="48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0.	</a:t>
                </a:r>
                <a:r>
                  <a:rPr lang="en-US" sz="4800" b="1" dirty="0" smtClean="0"/>
                  <a:t>	</a:t>
                </a:r>
                <a:r>
                  <a:rPr lang="vi-VN" sz="4800" b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1.	</a:t>
                </a:r>
                <a:r>
                  <a:rPr lang="en-US" sz="4800" b="1" dirty="0" smtClean="0"/>
                  <a:t>	</a:t>
                </a:r>
                <a:r>
                  <a:rPr lang="vi-VN" sz="48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2.	</a:t>
                </a:r>
                <a:r>
                  <a:rPr lang="en-US" sz="4800" b="1" dirty="0" smtClean="0"/>
                  <a:t>	</a:t>
                </a:r>
                <a:r>
                  <a:rPr lang="vi-VN" sz="4800" b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vi-VN" sz="4800" b="1" dirty="0">
                    <a:solidFill>
                      <a:srgbClr val="0000FF"/>
                    </a:solidFill>
                  </a:rPr>
                  <a:t>.</a:t>
                </a:r>
                <a:r>
                  <a:rPr lang="vi-VN" sz="4800" b="1" dirty="0"/>
                  <a:t> 3.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2" y="9525000"/>
                <a:ext cx="23416018" cy="1931041"/>
              </a:xfrm>
              <a:prstGeom prst="rect">
                <a:avLst/>
              </a:prstGeom>
              <a:blipFill rotWithShape="1">
                <a:blip r:embed="rId3"/>
                <a:stretch>
                  <a:fillRect l="-1198" r="-26" b="-1487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ounded Rectangle 49">
                <a:extLst>
                  <a:ext uri="{FF2B5EF4-FFF2-40B4-BE49-F238E27FC236}">
                    <a16:creationId xmlns="" xmlns:a16="http://schemas.microsoft.com/office/drawing/2014/main" id="{CE519B4F-C785-4D3A-88E0-3AB069DE0AFB}"/>
                  </a:ext>
                </a:extLst>
              </p:cNvPr>
              <p:cNvSpPr/>
              <p:nvPr/>
            </p:nvSpPr>
            <p:spPr>
              <a:xfrm>
                <a:off x="506618" y="1876543"/>
                <a:ext cx="23479692" cy="1125344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002">
                <a:schemeClr val="lt2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</a:rPr>
                  <a:t>1. </a:t>
                </a:r>
                <a:r>
                  <a:rPr lang="vi-VN" sz="4400" b="1" dirty="0" smtClean="0">
                    <a:solidFill>
                      <a:srgbClr val="0000FF"/>
                    </a:solidFill>
                  </a:rPr>
                  <a:t>Ôn tập các công thức lượng giác: </a:t>
                </a:r>
                <a:endParaRPr lang="en-US" sz="4400" b="1" dirty="0" smtClean="0">
                  <a:solidFill>
                    <a:srgbClr val="0000FF"/>
                  </a:solidFill>
                </a:endParaRPr>
              </a:p>
              <a:p>
                <a:r>
                  <a:rPr lang="en-US" sz="4400" b="1" dirty="0"/>
                  <a:t>	</a:t>
                </a:r>
                <a:r>
                  <a:rPr lang="vi-VN" sz="4400" b="1" dirty="0" smtClean="0"/>
                  <a:t>Hệ thức cơ bản, công thức cộng, công thức nhân đôi, công thức biến đổi tích thành tổng và tổng thành tích.</a:t>
                </a:r>
                <a:endParaRPr lang="en-US" sz="4400" b="1" dirty="0"/>
              </a:p>
              <a:p>
                <a:r>
                  <a:rPr lang="vi-VN" sz="4400" b="1" dirty="0">
                    <a:solidFill>
                      <a:srgbClr val="0000FF"/>
                    </a:solidFill>
                  </a:rPr>
                  <a:t>2. Tìm hiểu cách giải các phương trình:</a:t>
                </a:r>
                <a:endParaRPr lang="en-US" sz="4400" b="1" dirty="0">
                  <a:solidFill>
                    <a:srgbClr val="0000FF"/>
                  </a:solidFill>
                </a:endParaRPr>
              </a:p>
              <a:p>
                <a:pPr marL="2920228" lvl="2" indent="-742950"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/>
                      <m:t>𝟑𝐜𝐨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𝒔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𝒄𝒐𝒔𝒙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;	</a:t>
                </a:r>
                <a:r>
                  <a:rPr lang="en-US" sz="4400" b="1" dirty="0" smtClean="0"/>
                  <a:t>	b</a:t>
                </a:r>
                <a:r>
                  <a:rPr lang="en-US" sz="4400" b="1" dirty="0"/>
                  <a:t>) </a:t>
                </a:r>
                <a14:m>
                  <m:oMath xmlns:m="http://schemas.openxmlformats.org/officeDocument/2006/math">
                    <m:r>
                      <a:rPr lang="en-US" sz="4400" b="1" i="1"/>
                      <m:t>𝟑𝐭𝐚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𝟐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𝟑</m:t>
                        </m:r>
                      </m:e>
                    </m:rad>
                    <m:r>
                      <a:rPr lang="en-US" sz="4400" b="1" i="1"/>
                      <m:t>𝒕𝒂𝒏𝒙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𝟑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;	</a:t>
                </a:r>
                <a:endParaRPr lang="en-US" sz="4400" b="1" dirty="0" smtClean="0"/>
              </a:p>
              <a:p>
                <a:r>
                  <a:rPr lang="en-US" sz="4400" b="1" dirty="0" smtClean="0"/>
                  <a:t>	c</a:t>
                </a:r>
                <a:r>
                  <a:rPr lang="en-US" sz="4400" b="1" dirty="0"/>
                  <a:t>) </a:t>
                </a:r>
                <a14:m>
                  <m:oMath xmlns:m="http://schemas.openxmlformats.org/officeDocument/2006/math">
                    <m:r>
                      <a:rPr lang="en-US" sz="4400" b="1" i="1"/>
                      <m:t>𝐬𝐢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𝒄𝒐𝒔𝒙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 smtClean="0"/>
                  <a:t>;			d</a:t>
                </a:r>
                <a:r>
                  <a:rPr lang="en-US" sz="4400" b="1" dirty="0"/>
                  <a:t>) </a:t>
                </a:r>
                <a14:m>
                  <m:oMath xmlns:m="http://schemas.openxmlformats.org/officeDocument/2006/math">
                    <m:r>
                      <a:rPr lang="en-US" sz="4400" b="1" i="1"/>
                      <m:t>𝟑𝐜𝐨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𝒔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𝟖</m:t>
                    </m:r>
                    <m:r>
                      <a:rPr lang="en-US" sz="4400" b="1" i="1"/>
                      <m:t>𝒔𝒊𝒏𝒙𝒄𝒐𝒔𝒙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𝟒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;	</a:t>
                </a:r>
                <a:endParaRPr lang="en-US" sz="4400" b="1" dirty="0" smtClean="0"/>
              </a:p>
              <a:p>
                <a:r>
                  <a:rPr lang="en-US" sz="4400" b="1" dirty="0" smtClean="0"/>
                  <a:t>	e</a:t>
                </a:r>
                <a:r>
                  <a:rPr lang="en-US" sz="4400" b="1" dirty="0"/>
                  <a:t>) </a:t>
                </a:r>
                <a14:m>
                  <m:oMath xmlns:m="http://schemas.openxmlformats.org/officeDocument/2006/math">
                    <m:r>
                      <a:rPr lang="en-US" sz="4400" b="1" i="1"/>
                      <m:t>𝒕𝒂𝒏𝒙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𝒄𝒐𝒕𝒙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𝟏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;</a:t>
                </a:r>
              </a:p>
              <a:p>
                <a:r>
                  <a:rPr lang="en-US" sz="4400" b="1" dirty="0" smtClean="0">
                    <a:solidFill>
                      <a:srgbClr val="0000FF"/>
                    </a:solidFill>
                  </a:rPr>
                  <a:t>3. 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𝒂</m:t>
                    </m:r>
                    <m:r>
                      <a:rPr lang="en-US" sz="4400" b="1">
                        <a:solidFill>
                          <a:srgbClr val="0000FF"/>
                        </a:solidFill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  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𝒃</m:t>
                    </m:r>
                    <m:r>
                      <a:rPr lang="en-US" sz="4400" b="1">
                        <a:solidFill>
                          <a:srgbClr val="0000FF"/>
                        </a:solidFill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  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𝒄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∈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</a:rPr>
                  <a:t>.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Trong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khẳng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sau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khẳng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nào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đúng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khẳng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nào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sai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?</a:t>
                </a:r>
                <a:endParaRPr lang="en-US" sz="4400" b="1" dirty="0"/>
              </a:p>
              <a:p>
                <a:r>
                  <a:rPr lang="en-US" sz="4400" b="1" dirty="0" smtClean="0"/>
                  <a:t>	a</a:t>
                </a:r>
                <a:r>
                  <a:rPr lang="en-US" sz="4400" b="1" dirty="0"/>
                  <a:t>) </a:t>
                </a:r>
                <a:r>
                  <a:rPr lang="en-US" sz="4400" b="1" dirty="0" err="1" smtClean="0"/>
                  <a:t>Pt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𝐬𝐢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𝒃𝒔𝒊𝒏𝒙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</a:t>
                </a:r>
                <a:r>
                  <a:rPr lang="en-US" sz="4400" b="1" dirty="0" smtClean="0"/>
                  <a:t>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/>
                      <m:t>𝒂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𝒕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𝒃𝒕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 smtClean="0"/>
                  <a:t>	b</a:t>
                </a:r>
                <a:r>
                  <a:rPr lang="en-US" sz="4400" b="1" dirty="0"/>
                  <a:t>) </a:t>
                </a:r>
                <a:r>
                  <a:rPr lang="en-US" sz="4400" b="1" dirty="0" err="1" smtClean="0"/>
                  <a:t>Pt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𝐜𝐨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𝒔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𝒃𝒄𝒐𝒔𝒙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 smtClean="0"/>
                  <a:t>pt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𝒕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𝒃𝒕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 smtClean="0"/>
                  <a:t>	c</a:t>
                </a:r>
                <a:r>
                  <a:rPr lang="en-US" sz="4400" b="1" dirty="0"/>
                  <a:t>) </a:t>
                </a:r>
                <a:r>
                  <a:rPr lang="en-US" sz="4400" b="1" dirty="0" err="1" smtClean="0"/>
                  <a:t>Pt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𝐭𝐚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𝒏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𝒃𝒕𝒂𝒏𝒙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 smtClean="0"/>
                  <a:t>pt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𝒕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𝒃𝒕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 smtClean="0"/>
                  <a:t>	d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P</a:t>
                </a:r>
                <a:r>
                  <a:rPr lang="en-US" sz="4400" b="1" dirty="0" err="1" smtClean="0"/>
                  <a:t>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/>
                      <m:t>𝒂</m:t>
                    </m:r>
                    <m:r>
                      <a:rPr lang="en-US" sz="4400" b="1" i="1"/>
                      <m:t>𝐜𝐨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𝒕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𝒃𝒄𝒐𝒕𝒙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 smtClean="0"/>
                  <a:t>pt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𝒕</m:t>
                        </m:r>
                      </m:e>
                      <m:sup>
                        <m:r>
                          <a:rPr lang="en-US" sz="4400" b="1" i="1"/>
                          <m:t>𝟐</m:t>
                        </m:r>
                      </m:sup>
                    </m:sSup>
                    <m:r>
                      <a:rPr lang="en-US" sz="4400" b="1" i="1"/>
                      <m:t>+</m:t>
                    </m:r>
                    <m:r>
                      <a:rPr lang="en-US" sz="4400" b="1" i="1"/>
                      <m:t>𝒃𝒕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𝒄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 smtClean="0">
                    <a:solidFill>
                      <a:srgbClr val="0000FF"/>
                    </a:solidFill>
                  </a:rPr>
                  <a:t>4.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tất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cả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giá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trị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tham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để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trình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𝐬𝐢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nghiệm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.</a:t>
                </a:r>
                <a:endParaRPr lang="en-US" sz="4400" b="1" dirty="0"/>
              </a:p>
            </p:txBody>
          </p:sp>
        </mc:Choice>
        <mc:Fallback>
          <p:sp>
            <p:nvSpPr>
              <p:cNvPr id="29" name="Rounded Rectangle 49">
                <a:extLst>
                  <a:ext uri="{FF2B5EF4-FFF2-40B4-BE49-F238E27FC236}">
                    <a16:creationId xmlns="" xmlns:a16="http://schemas.microsoft.com/office/drawing/2014/main" id="{CE519B4F-C785-4D3A-88E0-3AB069DE0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18" y="1876543"/>
                <a:ext cx="23479692" cy="11253441"/>
              </a:xfrm>
              <a:prstGeom prst="roundRect">
                <a:avLst>
                  <a:gd name="adj" fmla="val 4110"/>
                </a:avLst>
              </a:prstGeom>
              <a:blipFill rotWithShape="1">
                <a:blip r:embed="rId2"/>
                <a:stretch>
                  <a:fillRect l="-675" r="-15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65">
            <a:extLst>
              <a:ext uri="{FF2B5EF4-FFF2-40B4-BE49-F238E27FC236}">
                <a16:creationId xmlns="" xmlns:a16="http://schemas.microsoft.com/office/drawing/2014/main" id="{8DC7B44C-EE51-4594-92DE-3302E4C8D700}"/>
              </a:ext>
            </a:extLst>
          </p:cNvPr>
          <p:cNvGrpSpPr/>
          <p:nvPr/>
        </p:nvGrpSpPr>
        <p:grpSpPr>
          <a:xfrm>
            <a:off x="388284" y="1905118"/>
            <a:ext cx="10367980" cy="798988"/>
            <a:chOff x="504917" y="8945423"/>
            <a:chExt cx="10367980" cy="819857"/>
          </a:xfrm>
        </p:grpSpPr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2FB8377E-8968-4CA6-B1FD-57C521948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91" y="8983337"/>
              <a:ext cx="10285806" cy="78194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="" xmlns:a16="http://schemas.microsoft.com/office/drawing/2014/main" id="{1C521790-3AEA-4320-91FA-37B730015787}"/>
                </a:ext>
              </a:extLst>
            </p:cNvPr>
            <p:cNvGrpSpPr/>
            <p:nvPr/>
          </p:nvGrpSpPr>
          <p:grpSpPr>
            <a:xfrm>
              <a:off x="504917" y="9143167"/>
              <a:ext cx="364016" cy="186966"/>
              <a:chOff x="233418" y="9039946"/>
              <a:chExt cx="407988" cy="20955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="" xmlns:a16="http://schemas.microsoft.com/office/drawing/2014/main" id="{EF105E7F-D1E1-4AE8-B604-8528724EF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="" xmlns:a16="http://schemas.microsoft.com/office/drawing/2014/main" id="{302C611C-8794-4A37-B9BE-B1B9EEC035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="" xmlns:a16="http://schemas.microsoft.com/office/drawing/2014/main" id="{DCF48B9B-B0C8-4F32-933F-7596FBA10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="" xmlns:a16="http://schemas.microsoft.com/office/drawing/2014/main" id="{CEF7094E-E36B-470A-B3C5-417C95B32A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="" xmlns:a16="http://schemas.microsoft.com/office/drawing/2014/main" id="{5176C635-F905-4FC6-8356-64FF37F22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EFEEE6B-9C4D-4A0D-811B-6F8FD6CFD283}"/>
                </a:ext>
              </a:extLst>
            </p:cNvPr>
            <p:cNvSpPr txBox="1"/>
            <p:nvPr/>
          </p:nvSpPr>
          <p:spPr>
            <a:xfrm>
              <a:off x="1244940" y="8945423"/>
              <a:ext cx="9627957" cy="7895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 DẪN CHUẨN BỊ BÀI MỚI 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76119" y="9372599"/>
            <a:ext cx="23235886" cy="3276601"/>
            <a:chOff x="1205494" y="6941416"/>
            <a:chExt cx="23238911" cy="338856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8"/>
              <a:ext cx="23234820" cy="315052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82461" y="3733799"/>
            <a:ext cx="23391942" cy="5406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198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1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50251" y="4822164"/>
            <a:ext cx="19654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/>
              <a:t>Khẳng định nào sau đây sai</a:t>
            </a:r>
            <a:r>
              <a:rPr lang="vi-VN" sz="6000" b="1" dirty="0" smtClean="0"/>
              <a:t>?</a:t>
            </a:r>
            <a:endParaRPr lang="en-US" sz="60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755535" y="6214979"/>
                <a:ext cx="12072883" cy="1351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1">
                          <a:latin typeface="Cambria Math"/>
                        </a:rPr>
                        <m:t>𝒔𝒊𝒏𝒙</m:t>
                      </m:r>
                      <m:r>
                        <a:rPr lang="vi-VN" sz="4800" b="1" i="1">
                          <a:latin typeface="Cambria Math"/>
                        </a:rPr>
                        <m:t>=</m:t>
                      </m:r>
                      <m:r>
                        <a:rPr lang="vi-VN" sz="4800" b="1" i="1">
                          <a:latin typeface="Cambria Math"/>
                        </a:rPr>
                        <m:t>𝒔𝒊𝒏</m:t>
                      </m:r>
                      <m:r>
                        <a:rPr lang="vi-VN" sz="4800" b="1" i="1">
                          <a:latin typeface="Cambria Math"/>
                        </a:rPr>
                        <m:t>𝜶</m:t>
                      </m:r>
                      <m:r>
                        <a:rPr lang="vi-VN" sz="48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𝝅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vi-VN" sz="4800" b="1" i="1">
                                    <a:latin typeface="Cambria Math"/>
                                  </a:rPr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4800" b="1">
                          <a:latin typeface="Cambria Math"/>
                        </a:rPr>
                        <m:t>,</m:t>
                      </m:r>
                      <m:r>
                        <a:rPr lang="vi-VN" sz="4800" b="1" i="1">
                          <a:latin typeface="Cambria Math"/>
                        </a:rPr>
                        <m:t>𝒌</m:t>
                      </m:r>
                      <m:r>
                        <a:rPr lang="vi-VN" sz="4800" b="1" i="1">
                          <a:latin typeface="Cambria Math"/>
                        </a:rPr>
                        <m:t>∈</m:t>
                      </m:r>
                      <m:r>
                        <a:rPr lang="vi-VN" sz="4800" b="1" i="1">
                          <a:latin typeface="Cambria Math"/>
                        </a:rPr>
                        <m:t>ℤ</m:t>
                      </m:r>
                      <m:r>
                        <m:rPr>
                          <m:nor/>
                        </m:rPr>
                        <a:rPr lang="vi-VN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5" y="6214979"/>
                <a:ext cx="12072883" cy="13510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3165373" y="6400800"/>
                <a:ext cx="105328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800" b="1" i="1">
                        <a:latin typeface="Cambria Math"/>
                      </a:rPr>
                      <m:t>𝒕𝒂𝒏𝒙</m:t>
                    </m:r>
                    <m:r>
                      <a:rPr lang="vi-VN" sz="4800" b="1" i="1">
                        <a:latin typeface="Cambria Math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𝒕𝒂𝒏</m:t>
                    </m:r>
                    <m:r>
                      <a:rPr lang="vi-VN" sz="4800" b="1" i="1">
                        <a:latin typeface="Cambria Math"/>
                      </a:rPr>
                      <m:t>𝜶</m:t>
                    </m:r>
                    <m:r>
                      <a:rPr lang="vi-VN" sz="4800" b="1" i="1">
                        <a:latin typeface="Cambria Math"/>
                      </a:rPr>
                      <m:t>⇔</m:t>
                    </m:r>
                    <m:r>
                      <a:rPr lang="vi-VN" sz="4800" b="1" i="1">
                        <a:latin typeface="Cambria Math"/>
                      </a:rPr>
                      <m:t>𝒙</m:t>
                    </m:r>
                    <m:r>
                      <a:rPr lang="vi-VN" sz="4800" b="1" i="1">
                        <a:latin typeface="Cambria Math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𝜶</m:t>
                    </m:r>
                    <m:r>
                      <a:rPr lang="vi-VN" sz="4800" b="1" i="1">
                        <a:latin typeface="Cambria Math"/>
                      </a:rPr>
                      <m:t>+</m:t>
                    </m:r>
                    <m:r>
                      <a:rPr lang="vi-VN" sz="4800" b="1" i="1">
                        <a:latin typeface="Cambria Math"/>
                      </a:rPr>
                      <m:t>𝒌</m:t>
                    </m:r>
                    <m:r>
                      <a:rPr lang="vi-VN" sz="4800" b="1" i="1">
                        <a:latin typeface="Cambria Math"/>
                      </a:rPr>
                      <m:t>𝝅</m:t>
                    </m:r>
                    <m:r>
                      <a:rPr lang="vi-VN" sz="4800" b="1">
                        <a:latin typeface="Cambria Math"/>
                      </a:rPr>
                      <m:t>,</m:t>
                    </m:r>
                    <m:r>
                      <a:rPr lang="vi-VN" sz="4800" b="1" i="1">
                        <a:latin typeface="Cambria Math"/>
                      </a:rPr>
                      <m:t>𝒌</m:t>
                    </m:r>
                    <m:r>
                      <a:rPr lang="vi-VN" sz="4800" b="1" i="1">
                        <a:latin typeface="Cambria Math"/>
                      </a:rPr>
                      <m:t>∈</m:t>
                    </m:r>
                    <m:r>
                      <a:rPr lang="vi-VN" sz="4800" b="1" i="1">
                        <a:latin typeface="Cambria Math"/>
                      </a:rPr>
                      <m:t>ℤ</m:t>
                    </m:r>
                  </m:oMath>
                </a14:m>
                <a:r>
                  <a:rPr lang="en-GB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373" y="6400800"/>
                <a:ext cx="10532827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17647" r="-173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843442" y="7836876"/>
                <a:ext cx="11313601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1">
                          <a:latin typeface="Cambria Math"/>
                        </a:rPr>
                        <m:t>𝒄𝒐𝒔𝒙</m:t>
                      </m:r>
                      <m:r>
                        <a:rPr lang="vi-VN" sz="4800" b="1" i="1">
                          <a:latin typeface="Cambria Math"/>
                        </a:rPr>
                        <m:t>=</m:t>
                      </m:r>
                      <m:r>
                        <a:rPr lang="vi-VN" sz="4800" b="1" i="1">
                          <a:latin typeface="Cambria Math"/>
                        </a:rPr>
                        <m:t>𝒄𝒐𝒔</m:t>
                      </m:r>
                      <m:r>
                        <a:rPr lang="vi-VN" sz="4800" b="1" i="1">
                          <a:latin typeface="Cambria Math"/>
                        </a:rPr>
                        <m:t>𝜶</m:t>
                      </m:r>
                      <m:r>
                        <a:rPr lang="vi-VN" sz="4800" b="1" i="1">
                          <a:latin typeface="Cambria Math"/>
                        </a:rPr>
                        <m:t>⇔</m:t>
                      </m:r>
                      <m:r>
                        <a:rPr lang="vi-VN" sz="4800" b="1" i="1">
                          <a:latin typeface="Cambria Math"/>
                        </a:rPr>
                        <m:t>𝒙</m:t>
                      </m:r>
                      <m:r>
                        <a:rPr lang="vi-VN" sz="4800" b="1" i="1">
                          <a:latin typeface="Cambria Math"/>
                        </a:rPr>
                        <m:t>=±</m:t>
                      </m:r>
                      <m:r>
                        <a:rPr lang="vi-VN" sz="4800" b="1" i="1">
                          <a:latin typeface="Cambria Math"/>
                        </a:rPr>
                        <m:t>𝜶</m:t>
                      </m:r>
                      <m:r>
                        <a:rPr lang="vi-VN" sz="4800" b="1" i="1">
                          <a:latin typeface="Cambria Math"/>
                        </a:rPr>
                        <m:t>+</m:t>
                      </m:r>
                      <m:r>
                        <a:rPr lang="vi-VN" sz="4800" b="1" i="1">
                          <a:latin typeface="Cambria Math"/>
                        </a:rPr>
                        <m:t>𝒌</m:t>
                      </m:r>
                      <m:r>
                        <a:rPr lang="vi-VN" sz="4800" b="1" i="1">
                          <a:latin typeface="Cambria Math"/>
                        </a:rPr>
                        <m:t>𝝅</m:t>
                      </m:r>
                      <m:r>
                        <a:rPr lang="vi-VN" sz="4800" b="1">
                          <a:latin typeface="Cambria Math"/>
                        </a:rPr>
                        <m:t>,</m:t>
                      </m:r>
                      <m:r>
                        <a:rPr lang="vi-VN" sz="4800" b="1" i="1">
                          <a:latin typeface="Cambria Math"/>
                        </a:rPr>
                        <m:t>𝒌</m:t>
                      </m:r>
                      <m:r>
                        <a:rPr lang="vi-VN" sz="4800" b="1" i="1">
                          <a:latin typeface="Cambria Math"/>
                        </a:rPr>
                        <m:t>∈</m:t>
                      </m:r>
                      <m:r>
                        <a:rPr lang="vi-VN" sz="4800" b="1" i="1">
                          <a:latin typeface="Cambria Math"/>
                        </a:rPr>
                        <m:t>ℤ</m:t>
                      </m:r>
                      <m:r>
                        <m:rPr>
                          <m:nor/>
                        </m:rPr>
                        <a:rPr lang="vi-VN" sz="4800" b="1"/>
                        <m:t>.</m:t>
                      </m:r>
                      <m:r>
                        <m:rPr>
                          <m:nor/>
                        </m:rPr>
                        <a:rPr lang="en-US" sz="4800" b="1"/>
                        <m:t>	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2" y="7836876"/>
                <a:ext cx="11313601" cy="921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3254232" y="7932003"/>
                <a:ext cx="102153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800" b="1" i="1">
                          <a:latin typeface="Cambria Math"/>
                        </a:rPr>
                        <m:t>𝒄𝒐𝒕𝒙</m:t>
                      </m:r>
                      <m:r>
                        <a:rPr lang="vi-VN" sz="4800" b="1" i="1">
                          <a:latin typeface="Cambria Math"/>
                        </a:rPr>
                        <m:t>=</m:t>
                      </m:r>
                      <m:r>
                        <a:rPr lang="vi-VN" sz="4800" b="1" i="1">
                          <a:latin typeface="Cambria Math"/>
                        </a:rPr>
                        <m:t>𝒄𝒐𝒕</m:t>
                      </m:r>
                      <m:r>
                        <a:rPr lang="vi-VN" sz="4800" b="1" i="1">
                          <a:latin typeface="Cambria Math"/>
                        </a:rPr>
                        <m:t>𝜶</m:t>
                      </m:r>
                      <m:r>
                        <a:rPr lang="vi-VN" sz="4800" b="1" i="1">
                          <a:latin typeface="Cambria Math"/>
                        </a:rPr>
                        <m:t>⇔</m:t>
                      </m:r>
                      <m:r>
                        <a:rPr lang="vi-VN" sz="4800" b="1" i="1">
                          <a:latin typeface="Cambria Math"/>
                        </a:rPr>
                        <m:t>𝒙</m:t>
                      </m:r>
                      <m:r>
                        <a:rPr lang="vi-VN" sz="4800" b="1" i="1">
                          <a:latin typeface="Cambria Math"/>
                        </a:rPr>
                        <m:t>=</m:t>
                      </m:r>
                      <m:r>
                        <a:rPr lang="vi-VN" sz="4800" b="1" i="1">
                          <a:latin typeface="Cambria Math"/>
                        </a:rPr>
                        <m:t>𝜶</m:t>
                      </m:r>
                      <m:r>
                        <a:rPr lang="vi-VN" sz="4800" b="1" i="1">
                          <a:latin typeface="Cambria Math"/>
                        </a:rPr>
                        <m:t>+</m:t>
                      </m:r>
                      <m:r>
                        <a:rPr lang="vi-VN" sz="4800" b="1" i="1">
                          <a:latin typeface="Cambria Math"/>
                        </a:rPr>
                        <m:t>𝒌</m:t>
                      </m:r>
                      <m:r>
                        <a:rPr lang="vi-VN" sz="4800" b="1" i="1">
                          <a:latin typeface="Cambria Math"/>
                        </a:rPr>
                        <m:t>𝝅</m:t>
                      </m:r>
                      <m:r>
                        <a:rPr lang="vi-VN" sz="4800" b="1">
                          <a:latin typeface="Cambria Math"/>
                        </a:rPr>
                        <m:t>,</m:t>
                      </m:r>
                      <m:r>
                        <a:rPr lang="vi-VN" sz="4800" b="1" i="1">
                          <a:latin typeface="Cambria Math"/>
                        </a:rPr>
                        <m:t>𝒌</m:t>
                      </m:r>
                      <m:r>
                        <a:rPr lang="vi-VN" sz="4800" b="1" i="1">
                          <a:latin typeface="Cambria Math"/>
                        </a:rPr>
                        <m:t>∈</m:t>
                      </m:r>
                      <m:r>
                        <a:rPr lang="vi-VN" sz="4800" b="1" i="1">
                          <a:latin typeface="Cambria Math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232" y="7932003"/>
                <a:ext cx="10215368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75097" y="7848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5195635" y="113610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35" y="11361003"/>
                <a:ext cx="2500565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192163" y="10279911"/>
                <a:ext cx="1238364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𝐜𝐨𝐬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𝐜𝐨𝐬</m:t>
                    </m:r>
                    <m:r>
                      <a:rPr lang="en-US" sz="4800" b="1" i="1">
                        <a:latin typeface="Cambria Math"/>
                      </a:rPr>
                      <m:t>𝜶</m:t>
                    </m:r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=±</m:t>
                    </m:r>
                    <m:r>
                      <a:rPr lang="en-US" sz="4800" b="1" i="1">
                        <a:latin typeface="Cambria Math"/>
                      </a:rPr>
                      <m:t>𝜶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𝝅</m:t>
                    </m:r>
                    <m:r>
                      <a:rPr lang="en-US" sz="4800" b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ℤ</m:t>
                    </m:r>
                    <m:r>
                      <a:rPr lang="en-US" sz="48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63" y="10279911"/>
                <a:ext cx="12383646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265" t="-19708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489F76B8-4D68-445C-BDA8-67E54AC419D9}"/>
              </a:ext>
            </a:extLst>
          </p:cNvPr>
          <p:cNvGrpSpPr/>
          <p:nvPr/>
        </p:nvGrpSpPr>
        <p:grpSpPr>
          <a:xfrm>
            <a:off x="1192489" y="2131757"/>
            <a:ext cx="7150453" cy="907184"/>
            <a:chOff x="7459670" y="7086600"/>
            <a:chExt cx="7151287" cy="907289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5FCA4589-4181-4305-B43C-938A6B6CAB43}"/>
                </a:ext>
              </a:extLst>
            </p:cNvPr>
            <p:cNvSpPr/>
            <p:nvPr/>
          </p:nvSpPr>
          <p:spPr>
            <a:xfrm>
              <a:off x="9092456" y="7178187"/>
              <a:ext cx="551850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 TRA BÀI CŨ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26">
              <a:extLst>
                <a:ext uri="{FF2B5EF4-FFF2-40B4-BE49-F238E27FC236}">
                  <a16:creationId xmlns="" xmlns:a16="http://schemas.microsoft.com/office/drawing/2014/main" id="{CEBD46EF-DE83-46A3-ADF5-4B85AB11CC69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43" name="Isosceles Triangle 44">
                <a:extLst>
                  <a:ext uri="{FF2B5EF4-FFF2-40B4-BE49-F238E27FC236}">
                    <a16:creationId xmlns="" xmlns:a16="http://schemas.microsoft.com/office/drawing/2014/main" id="{BDF978D6-D797-4115-B42E-A68C0DD0EB7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4" name="Group 28">
                <a:extLst>
                  <a:ext uri="{FF2B5EF4-FFF2-40B4-BE49-F238E27FC236}">
                    <a16:creationId xmlns="" xmlns:a16="http://schemas.microsoft.com/office/drawing/2014/main" id="{C39AD10D-CAC0-45E4-9DB5-8299F078D05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5" name="Round Same Side Corner Rectangle 60">
                  <a:extLst>
                    <a:ext uri="{FF2B5EF4-FFF2-40B4-BE49-F238E27FC236}">
                      <a16:creationId xmlns="" xmlns:a16="http://schemas.microsoft.com/office/drawing/2014/main" id="{619398C8-90F6-47FA-BD9A-E95AF79525A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70034AB1-24B3-49F4-8ED5-C3606912A7B6}"/>
                    </a:ext>
                  </a:extLst>
                </p:cNvPr>
                <p:cNvSpPr txBox="1"/>
                <p:nvPr/>
              </p:nvSpPr>
              <p:spPr>
                <a:xfrm>
                  <a:off x="8120950" y="7688759"/>
                  <a:ext cx="18322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40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4" grpId="0"/>
      <p:bldP spid="35" grpId="0"/>
      <p:bldP spid="36" grpId="0"/>
      <p:bldP spid="36" grpId="1"/>
      <p:bldP spid="37" grpId="0"/>
      <p:bldP spid="38" grpId="0" animBg="1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482461" y="2514600"/>
            <a:ext cx="3269394" cy="1353629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718346"/>
              <a:ext cx="3173469" cy="61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2.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489F76B8-4D68-445C-BDA8-67E54AC419D9}"/>
              </a:ext>
            </a:extLst>
          </p:cNvPr>
          <p:cNvGrpSpPr/>
          <p:nvPr/>
        </p:nvGrpSpPr>
        <p:grpSpPr>
          <a:xfrm>
            <a:off x="1192489" y="1600200"/>
            <a:ext cx="7150453" cy="907184"/>
            <a:chOff x="7459670" y="7086600"/>
            <a:chExt cx="7151287" cy="907289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5FCA4589-4181-4305-B43C-938A6B6CAB43}"/>
                </a:ext>
              </a:extLst>
            </p:cNvPr>
            <p:cNvSpPr/>
            <p:nvPr/>
          </p:nvSpPr>
          <p:spPr>
            <a:xfrm>
              <a:off x="9092456" y="7178187"/>
              <a:ext cx="551850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 TRA BÀI CŨ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26">
              <a:extLst>
                <a:ext uri="{FF2B5EF4-FFF2-40B4-BE49-F238E27FC236}">
                  <a16:creationId xmlns="" xmlns:a16="http://schemas.microsoft.com/office/drawing/2014/main" id="{CEBD46EF-DE83-46A3-ADF5-4B85AB11CC69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43" name="Isosceles Triangle 44">
                <a:extLst>
                  <a:ext uri="{FF2B5EF4-FFF2-40B4-BE49-F238E27FC236}">
                    <a16:creationId xmlns="" xmlns:a16="http://schemas.microsoft.com/office/drawing/2014/main" id="{BDF978D6-D797-4115-B42E-A68C0DD0EB7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4" name="Group 28">
                <a:extLst>
                  <a:ext uri="{FF2B5EF4-FFF2-40B4-BE49-F238E27FC236}">
                    <a16:creationId xmlns="" xmlns:a16="http://schemas.microsoft.com/office/drawing/2014/main" id="{C39AD10D-CAC0-45E4-9DB5-8299F078D05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5" name="Round Same Side Corner Rectangle 60">
                  <a:extLst>
                    <a:ext uri="{FF2B5EF4-FFF2-40B4-BE49-F238E27FC236}">
                      <a16:creationId xmlns="" xmlns:a16="http://schemas.microsoft.com/office/drawing/2014/main" id="{619398C8-90F6-47FA-BD9A-E95AF79525A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70034AB1-24B3-49F4-8ED5-C3606912A7B6}"/>
                    </a:ext>
                  </a:extLst>
                </p:cNvPr>
                <p:cNvSpPr txBox="1"/>
                <p:nvPr/>
              </p:nvSpPr>
              <p:spPr>
                <a:xfrm>
                  <a:off x="8120950" y="7688759"/>
                  <a:ext cx="18322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9" name="Rectangle: Rounded Corners 11">
            <a:extLst>
              <a:ext uri="{FF2B5EF4-FFF2-40B4-BE49-F238E27FC236}">
                <a16:creationId xmlns="" xmlns:a16="http://schemas.microsoft.com/office/drawing/2014/main" id="{DC851004-C8FA-4828-9EDB-F75AED4ECB16}"/>
              </a:ext>
            </a:extLst>
          </p:cNvPr>
          <p:cNvSpPr/>
          <p:nvPr/>
        </p:nvSpPr>
        <p:spPr>
          <a:xfrm>
            <a:off x="228600" y="3951902"/>
            <a:ext cx="18427230" cy="8849698"/>
          </a:xfrm>
          <a:prstGeom prst="roundRect">
            <a:avLst>
              <a:gd name="adj" fmla="val 75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457200" y="4450739"/>
                <a:ext cx="18061278" cy="781746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b="1" dirty="0" smtClean="0"/>
                  <a:t>Một chiếc guồng nước có dạng hình tròn bán kính 2,5m, trục của nó đặt cách mặt nước 2m. Khi guồng quay đều, khoảng cách h (mét) từ một chiếc gầu gắn tại điểm A của guồng đến mặt nước được tính theo công thức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vi-VN" sz="4400" b="1" i="0">
                        <a:latin typeface="Cambria Math"/>
                      </a:rPr>
                      <m:t>𝐡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vi-VN" sz="4400" b="1" dirty="0"/>
                  <a:t>, </a:t>
                </a:r>
                <a:endParaRPr lang="en-US" sz="4400" b="1" dirty="0" smtClean="0"/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b="1" dirty="0" smtClean="0"/>
                  <a:t>trong </a:t>
                </a:r>
                <a:r>
                  <a:rPr lang="vi-VN" sz="4400" b="1" dirty="0"/>
                  <a:t>đó: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𝐲</m:t>
                    </m:r>
                    <m:r>
                      <a:rPr lang="vi-VN" sz="4400" b="1" i="0">
                        <a:latin typeface="Cambria Math"/>
                      </a:rPr>
                      <m:t>=</m:t>
                    </m:r>
                    <m:r>
                      <a:rPr lang="vi-VN" sz="4400" b="1" i="0">
                        <a:latin typeface="Cambria Math"/>
                      </a:rPr>
                      <m:t>𝟐</m:t>
                    </m:r>
                    <m:r>
                      <a:rPr lang="vi-VN" sz="4400" b="1" i="0">
                        <a:latin typeface="Cambria Math"/>
                      </a:rPr>
                      <m:t>+</m:t>
                    </m:r>
                    <m:r>
                      <a:rPr lang="vi-VN" sz="4400" b="1" i="0">
                        <a:latin typeface="Cambria Math"/>
                      </a:rPr>
                      <m:t>𝟐</m:t>
                    </m:r>
                    <m:r>
                      <a:rPr lang="vi-VN" sz="4400" b="1" i="0">
                        <a:latin typeface="Cambria Math"/>
                      </a:rPr>
                      <m:t>,</m:t>
                    </m:r>
                    <m:r>
                      <a:rPr lang="vi-VN" sz="4400" b="1" i="0">
                        <a:latin typeface="Cambria Math"/>
                      </a:rPr>
                      <m:t>𝟓𝐬𝐢𝐧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/>
                          </a:rPr>
                          <m:t>𝟐</m:t>
                        </m:r>
                        <m:r>
                          <a:rPr lang="vi-VN" sz="4400" b="1" i="0">
                            <a:latin typeface="Cambria Math"/>
                          </a:rPr>
                          <m:t>𝛑</m:t>
                        </m:r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b="1" i="0">
                                <a:latin typeface="Cambria Math"/>
                              </a:rPr>
                              <m:t>𝐭</m:t>
                            </m:r>
                            <m:r>
                              <a:rPr lang="vi-VN" sz="4400" b="1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400" b="1" i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vi-VN" sz="4400" b="1" dirty="0"/>
                  <a:t> với t là thời gian quay của guồng (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/>
                      </a:rPr>
                      <m:t>𝐭</m:t>
                    </m:r>
                    <m:r>
                      <a:rPr lang="vi-VN" sz="4400" b="1" i="0">
                        <a:latin typeface="Cambria Math"/>
                      </a:rPr>
                      <m:t>≥</m:t>
                    </m:r>
                    <m:r>
                      <a:rPr lang="vi-VN" sz="4400" b="1" i="0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/>
                  <a:t>) tính bằng phút; ta quy ước rằng y &gt; 0 khi gầu ở bên trên mặt nước và y &lt; 0 khi gầu ở dưới nước. Hỏi:</a:t>
                </a:r>
                <a:endParaRPr lang="en-US" sz="4400" b="1" dirty="0"/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b="1" dirty="0"/>
                  <a:t>a) Khi nào gầu nước ở vị trí cao nhất?</a:t>
                </a:r>
                <a:endParaRPr lang="en-US" sz="4400" b="1" dirty="0"/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b="1" dirty="0"/>
                  <a:t>b) Chiếc gầu cách mặt nước 2m lần đầu tiên khi nào?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50739"/>
                <a:ext cx="18061278" cy="7817461"/>
              </a:xfrm>
              <a:prstGeom prst="rect">
                <a:avLst/>
              </a:prstGeom>
              <a:blipFill rotWithShape="1">
                <a:blip r:embed="rId3"/>
                <a:stretch>
                  <a:fillRect l="-1350" t="-1247" r="-1350" b="-272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0" y="4038599"/>
            <a:ext cx="65532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649" y="2135623"/>
            <a:ext cx="8096876" cy="63217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676119" y="1600200"/>
            <a:ext cx="16545081" cy="11206491"/>
            <a:chOff x="1205494" y="6941416"/>
            <a:chExt cx="23238911" cy="5363926"/>
          </a:xfrm>
        </p:grpSpPr>
        <p:sp>
          <p:nvSpPr>
            <p:cNvPr id="7" name="Rounded Rectangle 6"/>
            <p:cNvSpPr/>
            <p:nvPr/>
          </p:nvSpPr>
          <p:spPr>
            <a:xfrm>
              <a:off x="1209585" y="7179457"/>
              <a:ext cx="23234820" cy="51258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62428" y="4689371"/>
                <a:ext cx="16358772" cy="4306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/>
                  <a:t>a) </a:t>
                </a:r>
                <a:r>
                  <a:rPr lang="en-US" sz="4400" dirty="0" err="1" smtClean="0"/>
                  <a:t>Chiếc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gầu</a:t>
                </a:r>
                <a:r>
                  <a:rPr lang="en-US" sz="4400" dirty="0"/>
                  <a:t> ở vị trí </a:t>
                </a:r>
                <a:r>
                  <a:rPr lang="en-US" sz="4400" dirty="0" err="1"/>
                  <a:t>cao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nhất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khi</a:t>
                </a:r>
                <a:r>
                  <a:rPr lang="en-US" sz="4400" dirty="0"/>
                  <a:t> </a:t>
                </a:r>
                <a:endParaRPr lang="en-US" sz="4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/>
                        <m:t>sin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i="1"/>
                          </m:ctrlPr>
                        </m:dPr>
                        <m:e>
                          <m:r>
                            <a:rPr lang="en-US" sz="4400" b="0"/>
                            <m:t>2</m:t>
                          </m:r>
                          <m:r>
                            <a:rPr lang="en-US" sz="4400" b="0" i="1"/>
                            <m:t>𝜋</m:t>
                          </m:r>
                          <m:d>
                            <m:dPr>
                              <m:ctrlPr>
                                <a:rPr lang="en-US" sz="4400" i="1"/>
                              </m:ctrlPr>
                            </m:dPr>
                            <m:e>
                              <m:r>
                                <a:rPr lang="en-US" sz="4400" b="0" i="1"/>
                                <m:t>𝑡</m:t>
                              </m:r>
                              <m:r>
                                <a:rPr lang="en-US" sz="4400" b="0" i="1"/>
                                <m:t>−</m:t>
                              </m:r>
                              <m:f>
                                <m:fPr>
                                  <m:ctrlPr>
                                    <a:rPr lang="en-US" sz="4400" i="1"/>
                                  </m:ctrlPr>
                                </m:fPr>
                                <m:num>
                                  <m:r>
                                    <a:rPr lang="en-US" sz="4400" b="0"/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4400" b="0" i="1"/>
                        <m:t>=</m:t>
                      </m:r>
                      <m:r>
                        <a:rPr lang="en-US" sz="4400" b="0"/>
                        <m:t>1</m:t>
                      </m:r>
                      <m:r>
                        <a:rPr lang="en-US" sz="4400" b="0" i="1"/>
                        <m:t>⇔</m:t>
                      </m:r>
                      <m:r>
                        <a:rPr lang="en-US" sz="4400" b="0"/>
                        <m:t>2</m:t>
                      </m:r>
                      <m:r>
                        <a:rPr lang="en-US" sz="4400" b="0" i="1"/>
                        <m:t>𝜋</m:t>
                      </m:r>
                      <m:d>
                        <m:dPr>
                          <m:ctrlPr>
                            <a:rPr lang="en-US" sz="4400" i="1"/>
                          </m:ctrlPr>
                        </m:dPr>
                        <m:e>
                          <m:r>
                            <a:rPr lang="en-US" sz="4400" b="0" i="1"/>
                            <m:t>𝑡</m:t>
                          </m:r>
                          <m:r>
                            <a:rPr lang="en-US" sz="4400" b="0" i="1"/>
                            <m:t>−</m:t>
                          </m:r>
                          <m:f>
                            <m:fPr>
                              <m:ctrlPr>
                                <a:rPr lang="en-US" sz="4400" i="1"/>
                              </m:ctrlPr>
                            </m:fPr>
                            <m:num>
                              <m:r>
                                <a:rPr lang="en-US" sz="4400" b="0"/>
                                <m:t>1</m:t>
                              </m:r>
                            </m:num>
                            <m:den>
                              <m:r>
                                <a:rPr lang="en-US" sz="4400" b="0"/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4400" b="0" i="1"/>
                        <m:t>=</m:t>
                      </m:r>
                      <m:f>
                        <m:fPr>
                          <m:ctrlPr>
                            <a:rPr lang="en-US" sz="4400" i="1"/>
                          </m:ctrlPr>
                        </m:fPr>
                        <m:num>
                          <m:r>
                            <a:rPr lang="en-US" sz="4400" b="0" i="1"/>
                            <m:t>𝜋</m:t>
                          </m:r>
                        </m:num>
                        <m:den>
                          <m:r>
                            <a:rPr lang="en-US" sz="4400" b="0"/>
                            <m:t>2</m:t>
                          </m:r>
                        </m:den>
                      </m:f>
                      <m:r>
                        <a:rPr lang="en-US" sz="4400" b="0" i="1"/>
                        <m:t>+</m:t>
                      </m:r>
                      <m:r>
                        <a:rPr lang="en-US" sz="4400" b="0" i="1"/>
                        <m:t>𝑘</m:t>
                      </m:r>
                      <m:r>
                        <a:rPr lang="en-US" sz="4400" b="0"/>
                        <m:t>2</m:t>
                      </m:r>
                      <m:r>
                        <a:rPr lang="en-US" sz="4400" b="0" i="1"/>
                        <m:t>𝜋</m:t>
                      </m:r>
                      <m:r>
                        <a:rPr lang="en-US" sz="4400" b="0" i="1"/>
                        <m:t>⇔</m:t>
                      </m:r>
                      <m:r>
                        <a:rPr lang="en-US" sz="4400" b="0" i="1"/>
                        <m:t>𝑡</m:t>
                      </m:r>
                      <m:r>
                        <a:rPr lang="en-US" sz="4400" b="0" i="1"/>
                        <m:t>=</m:t>
                      </m:r>
                      <m:f>
                        <m:fPr>
                          <m:ctrlPr>
                            <a:rPr lang="en-US" sz="4400" i="1"/>
                          </m:ctrlPr>
                        </m:fPr>
                        <m:num>
                          <m:r>
                            <a:rPr lang="en-US" sz="4400" b="0"/>
                            <m:t>1</m:t>
                          </m:r>
                        </m:num>
                        <m:den>
                          <m:r>
                            <a:rPr lang="en-US" sz="4400" b="0"/>
                            <m:t>2</m:t>
                          </m:r>
                        </m:den>
                      </m:f>
                      <m:r>
                        <a:rPr lang="en-US" sz="4400" b="0" i="1"/>
                        <m:t>+</m:t>
                      </m:r>
                      <m:r>
                        <a:rPr lang="en-US" sz="4400" b="0" i="1"/>
                        <m:t>𝑘</m:t>
                      </m:r>
                      <m:r>
                        <a:rPr lang="en-US" sz="4400" b="0" i="1"/>
                        <m:t>  </m:t>
                      </m:r>
                      <m:d>
                        <m:dPr>
                          <m:ctrlPr>
                            <a:rPr lang="en-US" sz="4400" i="1"/>
                          </m:ctrlPr>
                        </m:dPr>
                        <m:e>
                          <m:r>
                            <a:rPr lang="en-US" sz="4400" b="0" i="1"/>
                            <m:t>𝑘</m:t>
                          </m:r>
                          <m:r>
                            <a:rPr lang="en-US" sz="4400" b="0" i="1"/>
                            <m:t>∈</m:t>
                          </m:r>
                          <m:r>
                            <a:rPr lang="en-US" sz="4400" b="0" i="1"/>
                            <m:t>ℕ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  <a:p>
                <a:r>
                  <a:rPr lang="en-US" sz="4400" dirty="0" err="1"/>
                  <a:t>Vậy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chiếc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gầu</a:t>
                </a:r>
                <a:r>
                  <a:rPr lang="en-US" sz="4400" dirty="0"/>
                  <a:t> ở vị trí </a:t>
                </a:r>
                <a:r>
                  <a:rPr lang="en-US" sz="4400" dirty="0" err="1"/>
                  <a:t>cao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nhất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tại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các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thời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điểm</a:t>
                </a:r>
                <a:r>
                  <a:rPr lang="en-US" sz="4400" dirty="0"/>
                  <a:t>:</a:t>
                </a:r>
              </a:p>
              <a:p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/>
                      <m:t>0</m:t>
                    </m:r>
                    <m:r>
                      <a:rPr lang="en-US" sz="4400" b="0"/>
                      <m:t>,</m:t>
                    </m:r>
                    <m:r>
                      <a:rPr lang="en-US" sz="4400" b="0"/>
                      <m:t>5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phút</a:t>
                </a:r>
                <a:r>
                  <a:rPr lang="en-US" sz="4400" dirty="0"/>
                  <a:t>; </a:t>
                </a:r>
                <a14:m>
                  <m:oMath xmlns:m="http://schemas.openxmlformats.org/officeDocument/2006/math">
                    <m:r>
                      <a:rPr lang="en-US" sz="4400" b="0"/>
                      <m:t>1</m:t>
                    </m:r>
                    <m:r>
                      <a:rPr lang="en-US" sz="4400" b="0"/>
                      <m:t>,</m:t>
                    </m:r>
                    <m:r>
                      <a:rPr lang="en-US" sz="4400" b="0"/>
                      <m:t>5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phút</a:t>
                </a:r>
                <a:r>
                  <a:rPr lang="en-US" sz="4400" dirty="0"/>
                  <a:t>; </a:t>
                </a:r>
                <a14:m>
                  <m:oMath xmlns:m="http://schemas.openxmlformats.org/officeDocument/2006/math">
                    <m:r>
                      <a:rPr lang="en-US" sz="4400" b="0"/>
                      <m:t>2</m:t>
                    </m:r>
                    <m:r>
                      <a:rPr lang="en-US" sz="4400" b="0"/>
                      <m:t>,</m:t>
                    </m:r>
                    <m:r>
                      <a:rPr lang="en-US" sz="4400" b="0"/>
                      <m:t>5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phút</a:t>
                </a:r>
                <a:r>
                  <a:rPr lang="en-US" sz="4400" dirty="0"/>
                  <a:t>;…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28" y="4689371"/>
                <a:ext cx="16358772" cy="4306756"/>
              </a:xfrm>
              <a:prstGeom prst="rect">
                <a:avLst/>
              </a:prstGeom>
              <a:blipFill rotWithShape="1">
                <a:blip r:embed="rId3"/>
                <a:stretch>
                  <a:fillRect l="-1490" t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16274" y="7832817"/>
                <a:ext cx="16433760" cy="5051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r>
                  <a:rPr lang="en-US" b="1" dirty="0"/>
                  <a:t>b) </a:t>
                </a:r>
                <a:r>
                  <a:rPr lang="vi-VN" dirty="0"/>
                  <a:t>Chiếc g</a:t>
                </a:r>
                <a:r>
                  <a:rPr lang="en-US" dirty="0"/>
                  <a:t>ầ</a:t>
                </a:r>
                <a:r>
                  <a:rPr lang="vi-VN" dirty="0"/>
                  <a:t>u cách mặt nước 2m </a:t>
                </a:r>
                <a:r>
                  <a:rPr lang="en-US" dirty="0" err="1" smtClean="0"/>
                  <a:t>khi</a:t>
                </a:r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2</m:t>
                      </m:r>
                      <m:r>
                        <a:rPr lang="en-US" i="1"/>
                        <m:t>+</m:t>
                      </m:r>
                      <m:r>
                        <a:rPr lang="en-US"/>
                        <m:t>2</m:t>
                      </m:r>
                      <m:r>
                        <a:rPr lang="en-US"/>
                        <m:t>,</m:t>
                      </m:r>
                      <m:r>
                        <a:rPr lang="en-US"/>
                        <m:t>5</m:t>
                      </m:r>
                      <m:r>
                        <m:rPr>
                          <m:sty m:val="p"/>
                        </m:rPr>
                        <a:rPr lang="en-US"/>
                        <m:t>sin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/>
                          </m:ctrlPr>
                        </m:dPr>
                        <m:e>
                          <m:r>
                            <a:rPr lang="en-US"/>
                            <m:t>2</m:t>
                          </m:r>
                          <m:r>
                            <a:rPr lang="en-US" i="1"/>
                            <m:t>𝜋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𝑡</m:t>
                              </m:r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/>
                                    <m:t>1</m:t>
                                  </m:r>
                                </m:num>
                                <m:den>
                                  <m:r>
                                    <a:rPr lang="en-US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i="1"/>
                        <m:t>=</m:t>
                      </m:r>
                      <m:r>
                        <a:rPr lang="en-US"/>
                        <m:t>2</m:t>
                      </m:r>
                      <m:r>
                        <a:rPr lang="en-US" i="1"/>
                        <m:t>⇔</m:t>
                      </m:r>
                      <m:r>
                        <m:rPr>
                          <m:sty m:val="p"/>
                        </m:rPr>
                        <a:rPr lang="en-US"/>
                        <m:t>sin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/>
                          </m:ctrlPr>
                        </m:dPr>
                        <m:e>
                          <m:r>
                            <a:rPr lang="en-US"/>
                            <m:t>2</m:t>
                          </m:r>
                          <m:r>
                            <a:rPr lang="en-US" i="1"/>
                            <m:t>𝜋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𝑡</m:t>
                              </m:r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/>
                                    <m:t>1</m:t>
                                  </m:r>
                                </m:num>
                                <m:den>
                                  <m:r>
                                    <a:rPr lang="en-US"/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i="1"/>
                        <m:t>=</m:t>
                      </m:r>
                      <m:r>
                        <a:rPr lang="en-US"/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⇔</m:t>
                      </m:r>
                      <m:r>
                        <a:rPr lang="en-US"/>
                        <m:t>2</m:t>
                      </m:r>
                      <m:r>
                        <a:rPr lang="en-US" i="1"/>
                        <m:t>𝜋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/>
                                <m:t>1</m:t>
                              </m:r>
                            </m:num>
                            <m:den>
                              <m:r>
                                <a:rPr lang="en-US"/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1"/>
                        <m:t>=</m:t>
                      </m:r>
                      <m:r>
                        <a:rPr lang="en-US" i="1"/>
                        <m:t>𝑘</m:t>
                      </m:r>
                      <m:r>
                        <a:rPr lang="en-US" i="1"/>
                        <m:t>𝜋</m:t>
                      </m:r>
                      <m:r>
                        <a:rPr lang="en-US" i="1"/>
                        <m:t>⇔</m:t>
                      </m:r>
                      <m:r>
                        <a:rPr lang="en-US" i="1"/>
                        <m:t>𝑡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/>
                            <m:t>1</m:t>
                          </m:r>
                        </m:num>
                        <m:den>
                          <m:r>
                            <a:rPr lang="en-US"/>
                            <m:t>4</m:t>
                          </m:r>
                        </m:den>
                      </m:f>
                      <m:r>
                        <a:rPr lang="en-US" i="1"/>
                        <m:t>+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𝑘</m:t>
                          </m:r>
                        </m:num>
                        <m:den>
                          <m:r>
                            <a:rPr lang="en-US"/>
                            <m:t>2</m:t>
                          </m:r>
                        </m:den>
                      </m:f>
                      <m:r>
                        <a:rPr lang="en-US" i="1"/>
                        <m:t>  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𝑘</m:t>
                          </m:r>
                          <m:r>
                            <a:rPr lang="en-US" i="1"/>
                            <m:t>∈</m:t>
                          </m:r>
                          <m:r>
                            <a:rPr lang="en-US" i="1"/>
                            <m:t>ℕ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Vậy</a:t>
                </a:r>
                <a:r>
                  <a:rPr lang="en-US" dirty="0"/>
                  <a:t> </a:t>
                </a:r>
                <a:r>
                  <a:rPr lang="en-US" dirty="0" err="1"/>
                  <a:t>chiếc</a:t>
                </a:r>
                <a:r>
                  <a:rPr lang="en-US" dirty="0"/>
                  <a:t> </a:t>
                </a:r>
                <a:r>
                  <a:rPr lang="en-US" dirty="0" err="1"/>
                  <a:t>gầu</a:t>
                </a:r>
                <a:r>
                  <a:rPr lang="en-US" dirty="0"/>
                  <a:t> </a:t>
                </a:r>
                <a:r>
                  <a:rPr lang="vi-VN" dirty="0"/>
                  <a:t>cách mặt nước 2m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tiên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0</m:t>
                    </m:r>
                    <m:r>
                      <a:rPr lang="en-US"/>
                      <m:t>,</m:t>
                    </m:r>
                    <m:r>
                      <a:rPr lang="en-US"/>
                      <m:t>25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phút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74" y="7832817"/>
                <a:ext cx="16433760" cy="5051126"/>
              </a:xfrm>
              <a:prstGeom prst="rect">
                <a:avLst/>
              </a:prstGeom>
              <a:blipFill rotWithShape="1">
                <a:blip r:embed="rId4"/>
                <a:stretch>
                  <a:fillRect l="-1484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182558" y="2068358"/>
                <a:ext cx="13810041" cy="1844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𝐡</m:t>
                    </m:r>
                    <m:r>
                      <a:rPr lang="vi-VN" sz="4000" b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/>
                          </a:rPr>
                          <m:t>𝐲</m:t>
                        </m:r>
                      </m:e>
                    </m:d>
                  </m:oMath>
                </a14:m>
                <a:r>
                  <a:rPr lang="vi-VN" sz="4000" b="1" dirty="0"/>
                  <a:t>, </a:t>
                </a:r>
                <a:r>
                  <a:rPr lang="vi-VN" sz="4000" b="1" dirty="0" smtClean="0"/>
                  <a:t>trong </a:t>
                </a:r>
                <a:r>
                  <a:rPr lang="vi-VN" sz="4000" b="1" dirty="0"/>
                  <a:t>đó: </a:t>
                </a:r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𝐲</m:t>
                    </m:r>
                    <m:r>
                      <a:rPr lang="vi-VN" sz="4000" b="1">
                        <a:latin typeface="Cambria Math"/>
                      </a:rPr>
                      <m:t>=</m:t>
                    </m:r>
                    <m:r>
                      <a:rPr lang="vi-VN" sz="4000" b="1">
                        <a:latin typeface="Cambria Math"/>
                      </a:rPr>
                      <m:t>𝟐</m:t>
                    </m:r>
                    <m:r>
                      <a:rPr lang="vi-VN" sz="4000" b="1">
                        <a:latin typeface="Cambria Math"/>
                      </a:rPr>
                      <m:t>+</m:t>
                    </m:r>
                    <m:r>
                      <a:rPr lang="vi-VN" sz="4000" b="1">
                        <a:latin typeface="Cambria Math"/>
                      </a:rPr>
                      <m:t>𝟐</m:t>
                    </m:r>
                    <m:r>
                      <a:rPr lang="vi-VN" sz="4000" b="1">
                        <a:latin typeface="Cambria Math"/>
                      </a:rPr>
                      <m:t>,</m:t>
                    </m:r>
                    <m:r>
                      <a:rPr lang="vi-VN" sz="4000" b="1">
                        <a:latin typeface="Cambria Math"/>
                      </a:rPr>
                      <m:t>𝟓𝐬𝐢𝐧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000" b="1">
                            <a:latin typeface="Cambria Math"/>
                          </a:rPr>
                          <m:t>𝟐</m:t>
                        </m:r>
                        <m:r>
                          <a:rPr lang="vi-VN" sz="4000" b="1">
                            <a:latin typeface="Cambria Math"/>
                          </a:rPr>
                          <m:t>𝛑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000" b="1">
                                <a:latin typeface="Cambria Math"/>
                              </a:rPr>
                              <m:t>𝐭</m:t>
                            </m:r>
                            <m:r>
                              <a:rPr lang="vi-VN" sz="4000" b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000" b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000" b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vi-VN" sz="4000" b="1" dirty="0"/>
                  <a:t> với t là thời gian quay của guồng (</a:t>
                </a:r>
                <a14:m>
                  <m:oMath xmlns:m="http://schemas.openxmlformats.org/officeDocument/2006/math">
                    <m:r>
                      <a:rPr lang="vi-VN" sz="4000" b="1">
                        <a:latin typeface="Cambria Math"/>
                      </a:rPr>
                      <m:t>𝐭</m:t>
                    </m:r>
                    <m:r>
                      <a:rPr lang="vi-VN" sz="4000" b="1">
                        <a:latin typeface="Cambria Math"/>
                      </a:rPr>
                      <m:t>≥</m:t>
                    </m:r>
                    <m:r>
                      <a:rPr lang="vi-VN" sz="4000" b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000" b="1" dirty="0"/>
                  <a:t>) tính bằng phút</a:t>
                </a:r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58" y="2068358"/>
                <a:ext cx="13810041" cy="1844223"/>
              </a:xfrm>
              <a:prstGeom prst="rect">
                <a:avLst/>
              </a:prstGeom>
              <a:blipFill rotWithShape="1">
                <a:blip r:embed="rId5"/>
                <a:stretch>
                  <a:fillRect l="-1545" r="-1589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7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C953DB8-6962-45B8-9FB6-B280E4715CC1}"/>
              </a:ext>
            </a:extLst>
          </p:cNvPr>
          <p:cNvSpPr/>
          <p:nvPr/>
        </p:nvSpPr>
        <p:spPr>
          <a:xfrm>
            <a:off x="285124" y="2438400"/>
            <a:ext cx="23108276" cy="10744200"/>
          </a:xfrm>
          <a:prstGeom prst="roundRect">
            <a:avLst>
              <a:gd name="adj" fmla="val 75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0600" y="2590800"/>
                <a:ext cx="21945600" cy="4442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smtClean="0"/>
                  <a:t>Ở </a:t>
                </a:r>
                <a:r>
                  <a:rPr lang="en-US" sz="4400" b="1" dirty="0" err="1"/>
                  <a:t>bài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toán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này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đã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/>
                      <m:t>𝐬𝐢𝐧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𝝅</m:t>
                        </m:r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r>
                              <a:rPr lang="en-US" sz="4400" b="1" i="1"/>
                              <m:t>𝒕</m:t>
                            </m:r>
                            <m:r>
                              <a:rPr lang="en-US" sz="4400" b="1" i="1"/>
                              <m:t>−</m:t>
                            </m:r>
                            <m:f>
                              <m:fPr>
                                <m:ctrlPr>
                                  <a:rPr lang="en-US" sz="4400" b="1" i="1"/>
                                </m:ctrlPr>
                              </m:fPr>
                              <m:num>
                                <m:r>
                                  <a:rPr lang="en-US" sz="4400" b="1" i="1"/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/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𝟏</m:t>
                    </m:r>
                  </m:oMath>
                </a14:m>
                <a:r>
                  <a:rPr lang="en-US" sz="4400" b="1" dirty="0"/>
                  <a:t>	</a:t>
                </a:r>
                <a:r>
                  <a:rPr lang="en-US" sz="4400" b="1" dirty="0" err="1" smtClean="0"/>
                  <a:t>và</a:t>
                </a:r>
                <a:r>
                  <a:rPr lang="en-US" sz="4400" b="1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4400" b="1" i="1"/>
                      <m:t>𝟐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𝟐</m:t>
                    </m:r>
                    <m:r>
                      <a:rPr lang="en-US" sz="4400" b="1"/>
                      <m:t>,</m:t>
                    </m:r>
                    <m:r>
                      <a:rPr lang="en-US" sz="4400" b="1" i="1"/>
                      <m:t>𝟓𝐬𝐢𝐧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𝝅</m:t>
                        </m:r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r>
                              <a:rPr lang="en-US" sz="4400" b="1" i="1"/>
                              <m:t>𝒕</m:t>
                            </m:r>
                            <m:r>
                              <a:rPr lang="en-US" sz="4400" b="1" i="1"/>
                              <m:t>−</m:t>
                            </m:r>
                            <m:f>
                              <m:fPr>
                                <m:ctrlPr>
                                  <a:rPr lang="en-US" sz="4400" b="1" i="1"/>
                                </m:ctrlPr>
                              </m:fPr>
                              <m:num>
                                <m:r>
                                  <a:rPr lang="en-US" sz="4400" b="1" i="1"/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/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</m:oMath>
                </a14:m>
                <a:r>
                  <a:rPr lang="en-US" sz="4400" b="1" dirty="0"/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/>
                  <a:t>Nếu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đặt</a:t>
                </a:r>
                <a:r>
                  <a:rPr lang="en-US" sz="4400" b="1" dirty="0"/>
                  <a:t> 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𝒙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𝝅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𝒕</m:t>
                        </m:r>
                        <m:r>
                          <a:rPr lang="en-US" sz="4400" b="1" i="1"/>
                          <m:t>−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𝟏</m:t>
                            </m:r>
                          </m:num>
                          <m:den>
                            <m:r>
                              <a:rPr lang="en-US" sz="4400" b="1" i="1"/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dạng</a:t>
                </a:r>
                <a:r>
                  <a:rPr lang="en-US" sz="4400" b="1" dirty="0" smtClean="0"/>
                  <a:t>  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/>
                      <m:t>𝒔𝒊𝒏𝒙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𝟏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smtClean="0"/>
                  <a:t>                  (a)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/>
                  <a:t> </a:t>
                </a:r>
                <a:r>
                  <a:rPr lang="en-US" sz="4400" b="1" dirty="0" smtClean="0"/>
                  <a:t>                                                                                                       </a:t>
                </a:r>
                <a:r>
                  <a:rPr lang="en-US" sz="4400" b="1" dirty="0" err="1" smtClean="0"/>
                  <a:t>và</a:t>
                </a:r>
                <a:r>
                  <a:rPr lang="en-US" sz="44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4400" b="1" i="1"/>
                      <m:t>𝟐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𝟐</m:t>
                    </m:r>
                    <m:r>
                      <a:rPr lang="en-US" sz="4400" b="1"/>
                      <m:t>,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𝒔𝒊𝒏𝒙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</m:oMath>
                </a14:m>
                <a:r>
                  <a:rPr lang="en-US" sz="4400" b="1" dirty="0" smtClean="0"/>
                  <a:t>    (b)</a:t>
                </a:r>
                <a:endParaRPr lang="en-US" sz="4400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90800"/>
                <a:ext cx="21945600" cy="4442113"/>
              </a:xfrm>
              <a:prstGeom prst="rect">
                <a:avLst/>
              </a:prstGeom>
              <a:blipFill rotWithShape="1">
                <a:blip r:embed="rId2"/>
                <a:stretch>
                  <a:fillRect l="-1139" t="-1509" b="-4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42662" y="7620000"/>
                <a:ext cx="21993538" cy="453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smtClean="0"/>
                  <a:t>PT </a:t>
                </a:r>
                <a:r>
                  <a:rPr lang="en-US" sz="4400" b="1" dirty="0"/>
                  <a:t>(a) </a:t>
                </a:r>
                <a:r>
                  <a:rPr lang="en-US" sz="4400" b="1" dirty="0" err="1" smtClean="0"/>
                  <a:t>là</a:t>
                </a:r>
                <a:r>
                  <a:rPr lang="en-US" sz="4400" b="1" dirty="0" smtClean="0"/>
                  <a:t> PTLG </a:t>
                </a:r>
                <a:r>
                  <a:rPr lang="en-US" sz="4400" b="1" dirty="0" err="1" smtClean="0"/>
                  <a:t>cơ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bản</a:t>
                </a:r>
                <a:r>
                  <a:rPr lang="en-US" sz="4400" b="1" dirty="0" smtClean="0"/>
                  <a:t>, </a:t>
                </a:r>
                <a:r>
                  <a:rPr lang="en-US" sz="4400" b="1" dirty="0" err="1" smtClean="0"/>
                  <a:t>pt</a:t>
                </a:r>
                <a:r>
                  <a:rPr lang="en-US" sz="4400" b="1" dirty="0" smtClean="0"/>
                  <a:t> </a:t>
                </a:r>
                <a:r>
                  <a:rPr lang="en-US" sz="4400" b="1" dirty="0"/>
                  <a:t>(b)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smtClean="0"/>
                  <a:t>PTLG </a:t>
                </a:r>
                <a:r>
                  <a:rPr lang="en-US" sz="4400" b="1" dirty="0" err="1"/>
                  <a:t>cơ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bản</a:t>
                </a:r>
                <a:r>
                  <a:rPr lang="en-US" sz="4400" b="1" dirty="0"/>
                  <a:t>. </a:t>
                </a:r>
                <a:r>
                  <a:rPr lang="en-US" sz="4400" b="1" dirty="0" err="1" smtClean="0"/>
                  <a:t>Thực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tế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có</a:t>
                </a:r>
                <a:r>
                  <a:rPr lang="en-US" sz="4400" b="1" dirty="0" smtClean="0"/>
                  <a:t> </a:t>
                </a:r>
                <a:r>
                  <a:rPr lang="en-US" sz="4400" b="1" dirty="0" err="1"/>
                  <a:t>nhiều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bài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toán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dẫn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đến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việc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smtClean="0"/>
                  <a:t>PTLG </a:t>
                </a:r>
                <a:r>
                  <a:rPr lang="en-US" sz="4400" b="1" dirty="0" err="1"/>
                  <a:t>cơ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bản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Trước</a:t>
                </a:r>
                <a:r>
                  <a:rPr lang="en-US" sz="4400" b="1" dirty="0"/>
                  <a:t> </a:t>
                </a:r>
                <a:r>
                  <a:rPr lang="en-US" sz="4400" b="1" dirty="0" err="1" smtClean="0"/>
                  <a:t>hết</a:t>
                </a:r>
                <a:r>
                  <a:rPr lang="en-US" sz="4400" b="1" dirty="0" smtClean="0"/>
                  <a:t>, </a:t>
                </a:r>
                <a:r>
                  <a:rPr lang="en-US" sz="4400" b="1" dirty="0"/>
                  <a:t>ta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lượng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thường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gặp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đơn</a:t>
                </a:r>
                <a:r>
                  <a:rPr lang="en-US" sz="4400" b="1" dirty="0"/>
                  <a:t> </a:t>
                </a:r>
                <a:r>
                  <a:rPr lang="en-US" sz="4400" b="1" dirty="0" err="1" smtClean="0"/>
                  <a:t>giản</a:t>
                </a:r>
                <a:r>
                  <a:rPr lang="en-US" sz="4400" b="1" dirty="0" smtClean="0"/>
                  <a:t>:</a:t>
                </a:r>
                <a:r>
                  <a:rPr lang="en-US" sz="4400" b="1" spc="-40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spc="-4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I. PHƯƠNG TRÌNH BẬC NHẤT ĐỐI VỚI MỘT HÀM SỐ LƯỢNG GIÁC.</a:t>
                </a:r>
                <a:endParaRPr lang="en-US" sz="4400" dirty="0"/>
              </a:p>
              <a:p>
                <a:r>
                  <a:rPr lang="en-US" sz="4400" b="1" dirty="0"/>
                  <a:t>II. PHƯƠNG TRÌNH BẬC HAI ĐỐI VỚI MỘT HÀM SỐ LƯỢNG GIÁC.</a:t>
                </a:r>
                <a:endParaRPr lang="en-US" sz="4400" dirty="0"/>
              </a:p>
              <a:p>
                <a:r>
                  <a:rPr lang="en-US" sz="4400" b="1" dirty="0" smtClean="0"/>
                  <a:t>III. </a:t>
                </a:r>
                <a:r>
                  <a:rPr lang="en-US" sz="4400" b="1" dirty="0"/>
                  <a:t>PHƯƠNG TRÌNH BẬC NHẤT ĐỐI VỚI </a:t>
                </a:r>
                <a14:m>
                  <m:oMath xmlns:m="http://schemas.openxmlformats.org/officeDocument/2006/math">
                    <m:r>
                      <a:rPr lang="en-US" sz="4400" b="1" i="1"/>
                      <m:t>𝐬𝐢𝐧</m:t>
                    </m:r>
                    <m:r>
                      <a:rPr lang="en-US" sz="4400" b="1" i="1"/>
                      <m:t>𝒙</m:t>
                    </m:r>
                  </m:oMath>
                </a14:m>
                <a:r>
                  <a:rPr lang="en-US" sz="4400" b="1" dirty="0"/>
                  <a:t> VÀ </a:t>
                </a:r>
                <a14:m>
                  <m:oMath xmlns:m="http://schemas.openxmlformats.org/officeDocument/2006/math">
                    <m:r>
                      <a:rPr lang="en-US" sz="4400" b="1" i="1"/>
                      <m:t>𝐜𝐨𝐬</m:t>
                    </m:r>
                    <m:r>
                      <a:rPr lang="en-US" sz="4400" b="1" i="1"/>
                      <m:t>𝒙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62" y="7620000"/>
                <a:ext cx="21993538" cy="4536627"/>
              </a:xfrm>
              <a:prstGeom prst="rect">
                <a:avLst/>
              </a:prstGeom>
              <a:blipFill rotWithShape="1">
                <a:blip r:embed="rId3"/>
                <a:stretch>
                  <a:fillRect l="-1136" t="-1478" r="-1109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8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53958CDF-8469-422C-BA11-C9D92E90B564}"/>
              </a:ext>
            </a:extLst>
          </p:cNvPr>
          <p:cNvSpPr/>
          <p:nvPr/>
        </p:nvSpPr>
        <p:spPr>
          <a:xfrm>
            <a:off x="329532" y="2845182"/>
            <a:ext cx="23216268" cy="10489818"/>
          </a:xfrm>
          <a:prstGeom prst="roundRect">
            <a:avLst>
              <a:gd name="adj" fmla="val 75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1219200" y="1828799"/>
            <a:ext cx="21336000" cy="830997"/>
            <a:chOff x="7459670" y="7456091"/>
            <a:chExt cx="21338778" cy="831106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456091"/>
              <a:ext cx="1980526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NHẤT ĐỐI VỚI MỘT HÀM SỐ LƯỢNG GIÁC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456092"/>
              <a:ext cx="1381118" cy="755112"/>
              <a:chOff x="7459669" y="7456093"/>
              <a:chExt cx="1381118" cy="755112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456093"/>
                <a:ext cx="1371600" cy="755112"/>
                <a:chOff x="7469187" y="7456093"/>
                <a:chExt cx="1371600" cy="755112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136053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937799" y="7457054"/>
                  <a:ext cx="450823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9" name="Rectangle 8"/>
          <p:cNvSpPr/>
          <p:nvPr/>
        </p:nvSpPr>
        <p:spPr>
          <a:xfrm>
            <a:off x="614150" y="2993496"/>
            <a:ext cx="3272050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rgbClr val="0000FF"/>
                </a:solidFill>
              </a:rPr>
              <a:t>1. Định nghĩa</a:t>
            </a:r>
            <a:endParaRPr lang="en-US" sz="4400" b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06514" y="3872807"/>
                <a:ext cx="2283928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/>
                  <a:t>Phương trình bậc nhất đối với một hàm số lượng giác là phương trình có dạng </a:t>
                </a:r>
                <a14:m>
                  <m:oMath xmlns:m="http://schemas.openxmlformats.org/officeDocument/2006/math">
                    <m:r>
                      <a:rPr lang="pt-BR" sz="4400" b="1" i="1"/>
                      <m:t>𝒂𝒕</m:t>
                    </m:r>
                    <m:r>
                      <a:rPr lang="pt-BR" sz="4400" b="1" i="1"/>
                      <m:t>+</m:t>
                    </m:r>
                    <m:r>
                      <a:rPr lang="pt-BR" sz="4400" b="1" i="1"/>
                      <m:t>𝒃</m:t>
                    </m:r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  <m:r>
                      <a:rPr lang="pt-BR" sz="4400" b="1"/>
                      <m:t>,</m:t>
                    </m:r>
                  </m:oMath>
                </a14:m>
                <a:r>
                  <a:rPr lang="pt-BR" sz="4400" b="1" dirty="0"/>
                  <a:t>	(1)</a:t>
                </a:r>
                <a:endParaRPr lang="en-US" sz="4400" b="1" dirty="0"/>
              </a:p>
              <a:p>
                <a:r>
                  <a:rPr lang="pt-BR" sz="4400" b="1" dirty="0"/>
                  <a:t>trong đó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pt-BR" sz="4400" b="1"/>
                      <m:t>,</m:t>
                    </m:r>
                    <m:r>
                      <a:rPr lang="pt-BR" sz="4400" b="1" i="1"/>
                      <m:t> </m:t>
                    </m:r>
                    <m:r>
                      <a:rPr lang="en-US" sz="4400" b="1" i="1"/>
                      <m:t>𝒃</m:t>
                    </m:r>
                  </m:oMath>
                </a14:m>
                <a:r>
                  <a:rPr lang="pt-BR" sz="4400" b="1" dirty="0"/>
                  <a:t> là các hằng số (</a:t>
                </a:r>
                <a14:m>
                  <m:oMath xmlns:m="http://schemas.openxmlformats.org/officeDocument/2006/math">
                    <m:r>
                      <a:rPr lang="pt-BR" sz="4400" b="1" i="1"/>
                      <m:t>𝒂</m:t>
                    </m:r>
                    <m:r>
                      <a:rPr lang="pt-BR" sz="4400" b="1" i="1"/>
                      <m:t>≠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/>
                  <a:t>) và </a:t>
                </a:r>
                <a14:m>
                  <m:oMath xmlns:m="http://schemas.openxmlformats.org/officeDocument/2006/math">
                    <m:r>
                      <a:rPr lang="pt-BR" sz="4400" b="1" i="1"/>
                      <m:t>𝒕</m:t>
                    </m:r>
                  </m:oMath>
                </a14:m>
                <a:r>
                  <a:rPr lang="pt-BR" sz="4400" b="1" dirty="0"/>
                  <a:t> là một trong các hàm số lượng giác.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4" y="3872807"/>
                <a:ext cx="22839286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094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06515" y="8382000"/>
            <a:ext cx="14043146" cy="81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rgbClr val="0000FF"/>
                </a:solidFill>
              </a:rPr>
              <a:t>2. Cách giải</a:t>
            </a:r>
            <a:endParaRPr lang="en-US" sz="4400" b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27536" y="5867400"/>
                <a:ext cx="15807864" cy="2187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/>
                  <a:t>Ví dụ 1.</a:t>
                </a:r>
                <a:endParaRPr lang="en-US" sz="4400" dirty="0"/>
              </a:p>
              <a:p>
                <a:r>
                  <a:rPr lang="pt-BR" sz="4400" b="1" dirty="0"/>
                  <a:t>a) </a:t>
                </a:r>
                <a14:m>
                  <m:oMath xmlns:m="http://schemas.openxmlformats.org/officeDocument/2006/math">
                    <m:r>
                      <a:rPr lang="pt-BR" sz="4400" b="1" i="1"/>
                      <m:t>𝟐</m:t>
                    </m:r>
                    <m:r>
                      <a:rPr lang="pt-BR" sz="4400" b="1" i="1"/>
                      <m:t>𝒔𝒊𝒏𝒙</m:t>
                    </m:r>
                    <m:r>
                      <a:rPr lang="pt-BR" sz="4400" b="1" i="1"/>
                      <m:t>−</m:t>
                    </m:r>
                    <m:r>
                      <a:rPr lang="pt-BR" sz="4400" b="1" i="1"/>
                      <m:t>𝟑</m:t>
                    </m:r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/>
                  <a:t> là phương trình bậc nhất đối với </a:t>
                </a:r>
                <a14:m>
                  <m:oMath xmlns:m="http://schemas.openxmlformats.org/officeDocument/2006/math">
                    <m:r>
                      <a:rPr lang="pt-BR" sz="4400" b="1" i="1"/>
                      <m:t>𝒔𝒊𝒏𝒙</m:t>
                    </m:r>
                  </m:oMath>
                </a14:m>
                <a:r>
                  <a:rPr lang="pt-BR" sz="4400" b="1" dirty="0"/>
                  <a:t>.</a:t>
                </a:r>
                <a:endParaRPr lang="en-US" sz="4400" b="1" dirty="0"/>
              </a:p>
              <a:p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pt-BR" sz="4400" b="1" i="1"/>
                          <m:t>𝟑</m:t>
                        </m:r>
                      </m:e>
                    </m:rad>
                    <m:r>
                      <a:rPr lang="pt-BR" sz="4400" b="1" i="1"/>
                      <m:t>𝒕𝒂𝒏𝒙</m:t>
                    </m:r>
                    <m:r>
                      <a:rPr lang="pt-BR" sz="4400" b="1" i="1"/>
                      <m:t>+</m:t>
                    </m:r>
                    <m:r>
                      <a:rPr lang="pt-BR" sz="4400" b="1" i="1"/>
                      <m:t>𝟏</m:t>
                    </m:r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/>
                  <a:t> là phương trình bậc nhất đối với </a:t>
                </a:r>
                <a14:m>
                  <m:oMath xmlns:m="http://schemas.openxmlformats.org/officeDocument/2006/math">
                    <m:r>
                      <a:rPr lang="pt-BR" sz="4400" b="1" i="1"/>
                      <m:t>𝒕𝒂𝒏𝒙</m:t>
                    </m:r>
                  </m:oMath>
                </a14:m>
                <a:r>
                  <a:rPr lang="pt-BR" sz="4400" b="1" dirty="0"/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6" y="5867400"/>
                <a:ext cx="15807864" cy="2187330"/>
              </a:xfrm>
              <a:prstGeom prst="rect">
                <a:avLst/>
              </a:prstGeom>
              <a:blipFill rotWithShape="1">
                <a:blip r:embed="rId3"/>
                <a:stretch>
                  <a:fillRect l="-1542" t="-5587" b="-1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765634" y="9193367"/>
                <a:ext cx="22399166" cy="238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/>
                  <a:t>Chuyển vế rồi chia hai vế của phương trình (1) cho </a:t>
                </a:r>
                <a14:m>
                  <m:oMath xmlns:m="http://schemas.openxmlformats.org/officeDocument/2006/math">
                    <m:r>
                      <a:rPr lang="pt-BR" b="1" i="1"/>
                      <m:t>𝒂</m:t>
                    </m:r>
                  </m:oMath>
                </a14:m>
                <a:r>
                  <a:rPr lang="pt-BR" b="1" dirty="0"/>
                  <a:t>, ta đưa phương trình (1) về phương trình lượng giác cơ bản.</a:t>
                </a:r>
                <a:endParaRPr lang="en-US" b="1" dirty="0"/>
              </a:p>
              <a:p>
                <a:r>
                  <a:rPr lang="fr-FR" b="1" dirty="0"/>
                  <a:t>Ta </a:t>
                </a:r>
                <a:r>
                  <a:rPr lang="fr-FR" b="1" dirty="0" err="1"/>
                  <a:t>có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𝒂𝒕</m:t>
                    </m:r>
                    <m:r>
                      <a:rPr lang="fr-FR" b="1" i="1"/>
                      <m:t>+</m:t>
                    </m:r>
                    <m:r>
                      <a:rPr lang="en-US" b="1" i="1"/>
                      <m:t>𝒃</m:t>
                    </m:r>
                    <m:r>
                      <a:rPr lang="fr-FR" b="1" i="1"/>
                      <m:t>=</m:t>
                    </m:r>
                    <m:r>
                      <a:rPr lang="fr-FR" b="1" i="1"/>
                      <m:t>𝟎</m:t>
                    </m:r>
                    <m:r>
                      <a:rPr lang="fr-FR" b="1" i="1"/>
                      <m:t>⇔</m:t>
                    </m:r>
                    <m:r>
                      <a:rPr lang="en-US" b="1" i="1"/>
                      <m:t>𝒕</m:t>
                    </m:r>
                    <m:r>
                      <a:rPr lang="fr-FR" b="1" i="1"/>
                      <m:t>=−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𝒃</m:t>
                        </m:r>
                      </m:num>
                      <m:den>
                        <m:r>
                          <a:rPr lang="en-US" b="1" i="1"/>
                          <m:t>𝒂</m:t>
                        </m:r>
                      </m:den>
                    </m:f>
                  </m:oMath>
                </a14:m>
                <a:r>
                  <a:rPr lang="fr-FR" b="1" dirty="0"/>
                  <a:t> .</a:t>
                </a:r>
                <a:endParaRPr lang="en-US" b="1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4" y="9193367"/>
                <a:ext cx="22399166" cy="2381229"/>
              </a:xfrm>
              <a:prstGeom prst="rect">
                <a:avLst/>
              </a:prstGeom>
              <a:blipFill rotWithShape="1">
                <a:blip r:embed="rId4"/>
                <a:stretch>
                  <a:fillRect l="-1089" t="-5115" b="-5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4362570A-97C9-4C84-B8FA-369DA827FFE1}"/>
              </a:ext>
            </a:extLst>
          </p:cNvPr>
          <p:cNvSpPr/>
          <p:nvPr/>
        </p:nvSpPr>
        <p:spPr>
          <a:xfrm>
            <a:off x="1828800" y="8065410"/>
            <a:ext cx="19659600" cy="4658698"/>
          </a:xfrm>
          <a:prstGeom prst="roundRect">
            <a:avLst>
              <a:gd name="adj" fmla="val 75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748364" y="3602533"/>
            <a:ext cx="557307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FF0000"/>
                </a:solidFill>
              </a:rPr>
              <a:t>THẢO LUẬN NHÓM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1" y="8001000"/>
            <a:ext cx="21945599" cy="450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9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Chia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171621"/>
                  </p:ext>
                </p:extLst>
              </p:nvPr>
            </p:nvGraphicFramePr>
            <p:xfrm>
              <a:off x="990600" y="4724400"/>
              <a:ext cx="21813157" cy="2755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957"/>
                    <a:gridCol w="4724400"/>
                    <a:gridCol w="5029200"/>
                    <a:gridCol w="4953000"/>
                    <a:gridCol w="5181600"/>
                  </a:tblGrid>
                  <a:tr h="700668">
                    <a:tc>
                      <a:txBody>
                        <a:bodyPr/>
                        <a:lstStyle/>
                        <a:p>
                          <a:endParaRPr lang="en-US" sz="4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1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2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3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93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NHIỆM</a:t>
                          </a:r>
                          <a:endParaRPr lang="en-US" sz="4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VỤ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Giải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phương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trình</a:t>
                          </a:r>
                          <a:r>
                            <a:rPr lang="en-US" sz="4400" b="1" baseline="0" dirty="0" smtClean="0"/>
                            <a:t>: </a:t>
                          </a:r>
                        </a:p>
                        <a:p>
                          <a:pPr algn="ctr"/>
                          <a:r>
                            <a:rPr lang="pt-BR" sz="4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𝒔𝒊𝒏𝒙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 smtClean="0"/>
                            <a:t>Giải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phương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trình</a:t>
                          </a:r>
                          <a:r>
                            <a:rPr lang="en-US" sz="4400" b="1" baseline="0" dirty="0" smtClean="0"/>
                            <a:t>: </a:t>
                          </a:r>
                        </a:p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4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𝒕𝒂𝒏𝒙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 smtClean="0"/>
                            <a:t>Giải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phương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trình</a:t>
                          </a:r>
                          <a:r>
                            <a:rPr lang="en-US" sz="4400" b="1" baseline="0" dirty="0" smtClean="0"/>
                            <a:t>: </a:t>
                          </a:r>
                        </a:p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4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𝒄𝒐𝒔𝒙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 smtClean="0"/>
                            <a:t>Giải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phương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trình</a:t>
                          </a:r>
                          <a:r>
                            <a:rPr lang="en-US" sz="4400" b="1" baseline="0" dirty="0" smtClean="0"/>
                            <a:t>: </a:t>
                          </a:r>
                          <a:endParaRPr lang="en-US" sz="4400" b="1" dirty="0" smtClean="0"/>
                        </a:p>
                        <a:p>
                          <a:pPr algn="ctr"/>
                          <a:r>
                            <a:rPr lang="pt-BR" sz="4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𝟑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𝒄𝒐𝒕𝒙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pt-BR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171621"/>
                  </p:ext>
                </p:extLst>
              </p:nvPr>
            </p:nvGraphicFramePr>
            <p:xfrm>
              <a:off x="990600" y="4724400"/>
              <a:ext cx="21813157" cy="2755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957"/>
                    <a:gridCol w="4724400"/>
                    <a:gridCol w="5029200"/>
                    <a:gridCol w="4953000"/>
                    <a:gridCol w="5181600"/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sz="4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1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2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3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93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NHIỆM</a:t>
                          </a:r>
                          <a:endParaRPr lang="en-US" sz="4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VỤ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903" t="-44343" r="-320903" b="-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32364" t="-44343" r="-201455" b="-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6084" t="-44343" r="-104680" b="-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21059" t="-44343" b="-3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447800" y="1665761"/>
                <a:ext cx="22174200" cy="151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/>
                  <a:t>Ví dụ 2. Giải các phương trình sau:</a:t>
                </a:r>
                <a:endParaRPr lang="en-US" sz="4400" dirty="0"/>
              </a:p>
              <a:p>
                <a:r>
                  <a:rPr lang="pt-BR" sz="4400" b="1" dirty="0"/>
                  <a:t>a) </a:t>
                </a:r>
                <a14:m>
                  <m:oMath xmlns:m="http://schemas.openxmlformats.org/officeDocument/2006/math">
                    <m:r>
                      <a:rPr lang="pt-BR" sz="4400" b="1" i="1"/>
                      <m:t>𝟐</m:t>
                    </m:r>
                    <m:r>
                      <a:rPr lang="pt-BR" sz="4400" b="1" i="1"/>
                      <m:t>𝒔𝒊𝒏𝒙</m:t>
                    </m:r>
                    <m:r>
                      <a:rPr lang="pt-BR" sz="4400" b="1" i="1"/>
                      <m:t>−</m:t>
                    </m:r>
                    <m:r>
                      <a:rPr lang="pt-BR" sz="4400" b="1" i="1"/>
                      <m:t>𝟑</m:t>
                    </m:r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/>
                  <a:t>.	</a:t>
                </a:r>
                <a:r>
                  <a:rPr lang="pt-BR" sz="4400" b="1" dirty="0" smtClean="0"/>
                  <a:t>      b</a:t>
                </a:r>
                <a:r>
                  <a:rPr lang="pt-BR" sz="4400" b="1" dirty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pt-BR" sz="4400" b="1" i="1"/>
                          <m:t>𝟑</m:t>
                        </m:r>
                      </m:e>
                    </m:rad>
                    <m:r>
                      <a:rPr lang="pt-BR" sz="4400" b="1" i="1"/>
                      <m:t>𝒕𝒂𝒏𝒙</m:t>
                    </m:r>
                    <m:r>
                      <a:rPr lang="pt-BR" sz="4400" b="1" i="1"/>
                      <m:t>+</m:t>
                    </m:r>
                    <m:r>
                      <a:rPr lang="pt-BR" sz="4400" b="1" i="1"/>
                      <m:t>𝟏</m:t>
                    </m:r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 smtClean="0"/>
                  <a:t>.	c</a:t>
                </a:r>
                <a:r>
                  <a:rPr lang="pt-BR" sz="4400" b="1" dirty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pt-BR" sz="4400" b="1" i="1"/>
                          <m:t>𝟐</m:t>
                        </m:r>
                      </m:e>
                    </m:rad>
                    <m:r>
                      <a:rPr lang="pt-BR" sz="4400" b="1" i="1"/>
                      <m:t>𝒄𝒐𝒔𝒙</m:t>
                    </m:r>
                    <m:r>
                      <a:rPr lang="pt-BR" sz="4400" b="1" i="1"/>
                      <m:t>+</m:t>
                    </m:r>
                    <m:r>
                      <a:rPr lang="pt-BR" sz="4400" b="1" i="1"/>
                      <m:t>𝟏</m:t>
                    </m:r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 smtClean="0"/>
                  <a:t>.</a:t>
                </a:r>
                <a:r>
                  <a:rPr lang="pt-BR" sz="4400" b="1" dirty="0"/>
                  <a:t> </a:t>
                </a:r>
                <a:r>
                  <a:rPr lang="pt-BR" sz="4400" b="1" dirty="0" smtClean="0"/>
                  <a:t>       d</a:t>
                </a:r>
                <a:r>
                  <a:rPr lang="pt-BR" sz="4400" b="1" dirty="0"/>
                  <a:t>) </a:t>
                </a:r>
                <a14:m>
                  <m:oMath xmlns:m="http://schemas.openxmlformats.org/officeDocument/2006/math">
                    <m:r>
                      <a:rPr lang="pt-BR" sz="4400" b="1" i="1"/>
                      <m:t>𝟑</m:t>
                    </m:r>
                    <m:r>
                      <a:rPr lang="pt-BR" sz="4400" b="1" i="1"/>
                      <m:t>𝒄𝒐𝒕𝒙</m:t>
                    </m:r>
                    <m:r>
                      <a:rPr lang="pt-BR" sz="4400" b="1" i="1"/>
                      <m:t>−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pt-BR" sz="4400" b="1" i="1"/>
                          <m:t>𝟑</m:t>
                        </m:r>
                      </m:e>
                    </m:rad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/>
                  <a:t>.</a:t>
                </a:r>
                <a:endParaRPr lang="en-US" sz="4400" b="1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65761"/>
                <a:ext cx="22174200" cy="1512402"/>
              </a:xfrm>
              <a:prstGeom prst="rect">
                <a:avLst/>
              </a:prstGeom>
              <a:blipFill rotWithShape="1">
                <a:blip r:embed="rId3"/>
                <a:stretch>
                  <a:fillRect l="-1127" t="-8065" b="-1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="" xmlns:a16="http://schemas.microsoft.com/office/drawing/2014/main" id="{44ADB2AE-8B93-41F0-8DD4-34DB95196451}"/>
              </a:ext>
            </a:extLst>
          </p:cNvPr>
          <p:cNvGrpSpPr/>
          <p:nvPr/>
        </p:nvGrpSpPr>
        <p:grpSpPr>
          <a:xfrm>
            <a:off x="960605" y="5548191"/>
            <a:ext cx="22403203" cy="7509641"/>
            <a:chOff x="1270511" y="5867400"/>
            <a:chExt cx="22403203" cy="8308150"/>
          </a:xfrm>
        </p:grpSpPr>
        <p:sp>
          <p:nvSpPr>
            <p:cNvPr id="6" name="Rounded Rectangle 52">
              <a:extLst>
                <a:ext uri="{FF2B5EF4-FFF2-40B4-BE49-F238E27FC236}">
                  <a16:creationId xmlns="" xmlns:a16="http://schemas.microsoft.com/office/drawing/2014/main" id="{38DCB40F-8E10-4D47-A4F5-462637987C57}"/>
                </a:ext>
              </a:extLst>
            </p:cNvPr>
            <p:cNvSpPr/>
            <p:nvPr/>
          </p:nvSpPr>
          <p:spPr>
            <a:xfrm>
              <a:off x="1272210" y="6139009"/>
              <a:ext cx="22401504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0">
              <a:extLst>
                <a:ext uri="{FF2B5EF4-FFF2-40B4-BE49-F238E27FC236}">
                  <a16:creationId xmlns="" xmlns:a16="http://schemas.microsoft.com/office/drawing/2014/main" id="{860F32FC-4B8D-426B-8C8A-AE77254EEE3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8" name="Freeform 20">
                <a:extLst>
                  <a:ext uri="{FF2B5EF4-FFF2-40B4-BE49-F238E27FC236}">
                    <a16:creationId xmlns="" xmlns:a16="http://schemas.microsoft.com/office/drawing/2014/main" id="{D4087BE7-7F64-45BA-A0FC-829CEB6764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656938C-1954-488D-8AC1-D7506095A5C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="" xmlns:a16="http://schemas.microsoft.com/office/drawing/2014/main" id="{5CA15743-277F-4867-8235-81E4C685FDC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A3B123F0-2511-4256-8D69-7C0F526E25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54">
            <a:extLst>
              <a:ext uri="{FF2B5EF4-FFF2-40B4-BE49-F238E27FC236}">
                <a16:creationId xmlns="" xmlns:a16="http://schemas.microsoft.com/office/drawing/2014/main" id="{EDECCC0D-1508-45C9-AC3E-AC254963436F}"/>
              </a:ext>
            </a:extLst>
          </p:cNvPr>
          <p:cNvGrpSpPr/>
          <p:nvPr/>
        </p:nvGrpSpPr>
        <p:grpSpPr>
          <a:xfrm>
            <a:off x="960605" y="1828800"/>
            <a:ext cx="22403203" cy="3505199"/>
            <a:chOff x="1268078" y="3405486"/>
            <a:chExt cx="22403203" cy="3505199"/>
          </a:xfrm>
        </p:grpSpPr>
        <p:sp>
          <p:nvSpPr>
            <p:cNvPr id="13" name="Rounded Rectangle 61">
              <a:extLst>
                <a:ext uri="{FF2B5EF4-FFF2-40B4-BE49-F238E27FC236}">
                  <a16:creationId xmlns="" xmlns:a16="http://schemas.microsoft.com/office/drawing/2014/main" id="{B25DA59E-651C-412A-877C-8F9FD63C7EBD}"/>
                </a:ext>
              </a:extLst>
            </p:cNvPr>
            <p:cNvSpPr/>
            <p:nvPr/>
          </p:nvSpPr>
          <p:spPr>
            <a:xfrm>
              <a:off x="1268078" y="3790950"/>
              <a:ext cx="22403203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="" xmlns:a16="http://schemas.microsoft.com/office/drawing/2014/main" id="{57A2586A-04C8-4B46-9876-DC54151E051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="" xmlns:a16="http://schemas.microsoft.com/office/drawing/2014/main" id="{B39EB32F-DA69-4ACC-B48E-0C2D86199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0EE156C-852F-4C2A-98B3-491F3DC6384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="" xmlns:a16="http://schemas.microsoft.com/office/drawing/2014/main" id="{33FF6282-A29E-499E-AAE1-BF80ACAE166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6644323C-D556-4363-B2BE-C5D9AC5DEC9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="" xmlns:a16="http://schemas.microsoft.com/office/drawing/2014/main" id="{B9D62B58-4C06-43F0-84E8-C3954DC62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="" xmlns:a16="http://schemas.microsoft.com/office/drawing/2014/main" id="{F7B053C7-0576-4F3D-99BB-C9DC0E11C8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="" xmlns:a16="http://schemas.microsoft.com/office/drawing/2014/main" id="{9B5B3420-9398-4B43-A809-A5082124C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="" xmlns:a16="http://schemas.microsoft.com/office/drawing/2014/main" id="{34B91F37-5534-4AED-A02A-3ECC217D9F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="" xmlns:a16="http://schemas.microsoft.com/office/drawing/2014/main" id="{74718318-21E7-4DB6-85EB-AC0328C32B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="" xmlns:a16="http://schemas.microsoft.com/office/drawing/2014/main" id="{D62DDE05-204F-4E90-93A0-F50F5BCF0E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="" xmlns:a16="http://schemas.microsoft.com/office/drawing/2014/main" id="{B5C087CB-675F-468F-9884-0E7F55E3A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="" xmlns:a16="http://schemas.microsoft.com/office/drawing/2014/main" id="{AD47CAA8-DE8B-46C9-A5EC-DE8ADDBA5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="" xmlns:a16="http://schemas.microsoft.com/office/drawing/2014/main" id="{6B7E431A-6BE5-4979-B07D-70A0D04B2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="" xmlns:a16="http://schemas.microsoft.com/office/drawing/2014/main" id="{AAED8A7D-0611-4AE0-A0AF-393B9854D4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="" xmlns:a16="http://schemas.microsoft.com/office/drawing/2014/main" id="{C74AC54E-56AC-49FD-8B31-7ECECDE1F6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="" xmlns:a16="http://schemas.microsoft.com/office/drawing/2014/main" id="{A262BE6A-7EB2-4393-AEAA-E18B9B59C6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="" xmlns:a16="http://schemas.microsoft.com/office/drawing/2014/main" id="{A6C7CC7E-9CB7-4DD5-9AAB-4EB43983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="" xmlns:a16="http://schemas.microsoft.com/office/drawing/2014/main" id="{6A3603FD-10A9-497D-8612-C53A532F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="" xmlns:a16="http://schemas.microsoft.com/office/drawing/2014/main" id="{8610CCF1-FF22-4095-88BC-5422BDAFD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="" xmlns:a16="http://schemas.microsoft.com/office/drawing/2014/main" id="{86FC81F1-4EB9-4B4E-AB8F-986B57F5D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="" xmlns:a16="http://schemas.microsoft.com/office/drawing/2014/main" id="{901D8844-850B-4D87-A3A6-FA8F048DD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="" xmlns:a16="http://schemas.microsoft.com/office/drawing/2014/main" id="{BB1E60DF-49B7-44FE-9A87-FEB1E587E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="" xmlns:a16="http://schemas.microsoft.com/office/drawing/2014/main" id="{84B2827C-8BA7-4590-8909-D3B2C6F0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="" xmlns:a16="http://schemas.microsoft.com/office/drawing/2014/main" id="{E3CCE8B0-3218-42C7-811C-5A32AFEAD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="" xmlns:a16="http://schemas.microsoft.com/office/drawing/2014/main" id="{59668893-B5E1-4381-AC6C-CCB96AA7F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="" xmlns:a16="http://schemas.microsoft.com/office/drawing/2014/main" id="{37A209A5-3F3D-4496-B701-82A1258B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="" xmlns:a16="http://schemas.microsoft.com/office/drawing/2014/main" id="{89BA2C6B-0778-40F1-B4EC-900BA95B6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="" xmlns:a16="http://schemas.microsoft.com/office/drawing/2014/main" id="{19A78A24-A30A-4EAE-8F07-481040F2C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697526D-0B0E-47E1-9517-E26B8BD09AA8}"/>
              </a:ext>
            </a:extLst>
          </p:cNvPr>
          <p:cNvSpPr/>
          <p:nvPr/>
        </p:nvSpPr>
        <p:spPr>
          <a:xfrm>
            <a:off x="4398006" y="2123304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59022" y="2846579"/>
                <a:ext cx="14674877" cy="1576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𝒔𝒊𝒏𝒙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>
                      <a:rPr lang="pt-BR" sz="4400" b="1" i="1">
                        <a:latin typeface="Cambria Math"/>
                      </a:rPr>
                      <m:t>𝟑</m:t>
                    </m:r>
                    <m:r>
                      <a:rPr lang="pt-BR" sz="4400" b="1" i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pt-BR" sz="4400" b="1" dirty="0"/>
                  <a:t>.	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pt-BR" sz="4400" b="1" i="1">
                        <a:latin typeface="Cambria Math"/>
                      </a:rPr>
                      <m:t>𝒕𝒂𝒏𝒙</m:t>
                    </m:r>
                    <m:r>
                      <a:rPr lang="pt-BR" sz="4400" b="1" i="1">
                        <a:latin typeface="Cambria Math"/>
                      </a:rPr>
                      <m:t>+</m:t>
                    </m:r>
                    <m:r>
                      <a:rPr lang="pt-BR" sz="4400" b="1" i="1">
                        <a:latin typeface="Cambria Math"/>
                      </a:rPr>
                      <m:t>𝟏</m:t>
                    </m:r>
                    <m:r>
                      <a:rPr lang="pt-BR" sz="4400" b="1" i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pt-BR" sz="4400" b="1" i="1">
                        <a:latin typeface="Cambria Math"/>
                      </a:rPr>
                      <m:t>𝒄𝒐𝒔𝒙</m:t>
                    </m:r>
                    <m:r>
                      <a:rPr lang="pt-BR" sz="4400" b="1" i="1">
                        <a:latin typeface="Cambria Math"/>
                      </a:rPr>
                      <m:t>+</m:t>
                    </m:r>
                    <m:r>
                      <a:rPr lang="pt-BR" sz="4400" b="1" i="1">
                        <a:latin typeface="Cambria Math"/>
                      </a:rPr>
                      <m:t>𝟏</m:t>
                    </m:r>
                    <m:r>
                      <a:rPr lang="pt-BR" sz="4400" b="1" i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𝟑</m:t>
                    </m:r>
                    <m:r>
                      <a:rPr lang="pt-BR" sz="4400" b="1" i="1">
                        <a:latin typeface="Cambria Math"/>
                      </a:rPr>
                      <m:t>𝒄𝒐𝒕𝒙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pt-BR" sz="4400" b="1" i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22" y="2846579"/>
                <a:ext cx="14674877" cy="1576072"/>
              </a:xfrm>
              <a:prstGeom prst="rect">
                <a:avLst/>
              </a:prstGeom>
              <a:blipFill rotWithShape="1">
                <a:blip r:embed="rId3"/>
                <a:stretch>
                  <a:fillRect l="-1662" t="-5405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FDD76F46-FD89-4C24-B9E0-C9AC3EFCEC8C}"/>
                  </a:ext>
                </a:extLst>
              </p:cNvPr>
              <p:cNvSpPr txBox="1"/>
              <p:nvPr/>
            </p:nvSpPr>
            <p:spPr>
              <a:xfrm>
                <a:off x="2119874" y="6193488"/>
                <a:ext cx="5393931" cy="1575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pt-BR" sz="4400" b="1" i="1"/>
                        <m:t>𝟐</m:t>
                      </m:r>
                      <m:r>
                        <a:rPr lang="pt-BR" sz="4400" b="1" i="1"/>
                        <m:t>𝒔𝒊𝒏𝒙</m:t>
                      </m:r>
                      <m:r>
                        <a:rPr lang="pt-BR" sz="4400" b="1" i="1"/>
                        <m:t>−</m:t>
                      </m:r>
                      <m:r>
                        <a:rPr lang="pt-BR" sz="4400" b="1" i="1"/>
                        <m:t>𝟑</m:t>
                      </m:r>
                      <m:r>
                        <a:rPr lang="pt-BR" sz="4400" b="1" i="1"/>
                        <m:t>=</m:t>
                      </m:r>
                      <m:r>
                        <a:rPr lang="pt-BR" sz="4400" b="1" i="1" smtClean="0"/>
                        <m:t>𝟎</m:t>
                      </m:r>
                    </m:oMath>
                  </m:oMathPara>
                </a14:m>
                <a:endParaRPr lang="en-GB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GB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D76F46-FD89-4C24-B9E0-C9AC3EFC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74" y="6193488"/>
                <a:ext cx="5393931" cy="1575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9D5B862-E75F-4231-B906-693F3CD7B734}"/>
                  </a:ext>
                </a:extLst>
              </p:cNvPr>
              <p:cNvSpPr txBox="1"/>
              <p:nvPr/>
            </p:nvSpPr>
            <p:spPr>
              <a:xfrm>
                <a:off x="1020192" y="7086600"/>
                <a:ext cx="11142014" cy="15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0" b="1"/>
                        <m:t>V</m:t>
                      </m:r>
                      <m:r>
                        <m:rPr>
                          <m:nor/>
                        </m:rPr>
                        <a:rPr lang="pt-BR" sz="4400" b="1"/>
                        <m:t>ì 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vi-VN" sz="4400" b="1" i="1"/>
                            <m:t>𝟑</m:t>
                          </m:r>
                        </m:num>
                        <m:den>
                          <m:r>
                            <a:rPr lang="vi-VN" sz="4400" b="1" i="1"/>
                            <m:t>𝟐</m:t>
                          </m:r>
                        </m:den>
                      </m:f>
                      <m:r>
                        <a:rPr lang="vi-VN" sz="4400" b="1" i="1" smtClean="0"/>
                        <m:t>&gt;</m:t>
                      </m:r>
                      <m:r>
                        <a:rPr lang="vi-VN" sz="4400" b="1" i="1"/>
                        <m:t>𝟏</m:t>
                      </m:r>
                      <m:r>
                        <m:rPr>
                          <m:nor/>
                        </m:rPr>
                        <a:rPr lang="pt-BR" sz="4400" b="1"/>
                        <m:t> </m:t>
                      </m:r>
                      <m:r>
                        <m:rPr>
                          <m:nor/>
                        </m:rPr>
                        <a:rPr lang="pt-BR" sz="4400" b="1"/>
                        <m:t>n</m:t>
                      </m:r>
                      <m:r>
                        <m:rPr>
                          <m:nor/>
                        </m:rPr>
                        <a:rPr lang="pt-BR" sz="4400" b="1"/>
                        <m:t>ê</m:t>
                      </m:r>
                      <m:r>
                        <m:rPr>
                          <m:nor/>
                        </m:rPr>
                        <a:rPr lang="pt-BR" sz="4400" b="1"/>
                        <m:t>n</m:t>
                      </m:r>
                      <m:r>
                        <m:rPr>
                          <m:nor/>
                        </m:rPr>
                        <a:rPr lang="pt-BR" sz="4400" b="1"/>
                        <m:t> </m:t>
                      </m:r>
                      <m:r>
                        <m:rPr>
                          <m:nor/>
                        </m:rPr>
                        <a:rPr lang="pt-BR" sz="4400" b="1"/>
                        <m:t>ph</m:t>
                      </m:r>
                      <m:r>
                        <m:rPr>
                          <m:nor/>
                        </m:rPr>
                        <a:rPr lang="pt-BR" sz="4400" b="1"/>
                        <m:t>ươ</m:t>
                      </m:r>
                      <m:r>
                        <m:rPr>
                          <m:nor/>
                        </m:rPr>
                        <a:rPr lang="pt-BR" sz="4400" b="1"/>
                        <m:t>ng</m:t>
                      </m:r>
                      <m:r>
                        <m:rPr>
                          <m:nor/>
                        </m:rPr>
                        <a:rPr lang="pt-BR" sz="4400" b="1"/>
                        <m:t> </m:t>
                      </m:r>
                      <m:r>
                        <m:rPr>
                          <m:nor/>
                        </m:rPr>
                        <a:rPr lang="pt-BR" sz="4400" b="1"/>
                        <m:t>tr</m:t>
                      </m:r>
                      <m:r>
                        <m:rPr>
                          <m:nor/>
                        </m:rPr>
                        <a:rPr lang="pt-BR" sz="4400" b="1"/>
                        <m:t>ì</m:t>
                      </m:r>
                      <m:r>
                        <m:rPr>
                          <m:nor/>
                        </m:rPr>
                        <a:rPr lang="pt-BR" sz="4400" b="1"/>
                        <m:t>nh</m:t>
                      </m:r>
                      <m:r>
                        <m:rPr>
                          <m:nor/>
                        </m:rPr>
                        <a:rPr lang="pt-BR" sz="4400" b="1"/>
                        <m:t> đã </m:t>
                      </m:r>
                      <m:r>
                        <m:rPr>
                          <m:nor/>
                        </m:rPr>
                        <a:rPr lang="pt-BR" sz="4400" b="1"/>
                        <m:t>cho</m:t>
                      </m:r>
                      <m:r>
                        <m:rPr>
                          <m:nor/>
                        </m:rPr>
                        <a:rPr lang="pt-BR" sz="4400" b="1"/>
                        <m:t> </m:t>
                      </m:r>
                      <m:r>
                        <m:rPr>
                          <m:nor/>
                        </m:rPr>
                        <a:rPr lang="pt-BR" sz="4400" b="1"/>
                        <m:t>v</m:t>
                      </m:r>
                      <m:r>
                        <m:rPr>
                          <m:nor/>
                        </m:rPr>
                        <a:rPr lang="pt-BR" sz="4400" b="1"/>
                        <m:t>ô </m:t>
                      </m:r>
                      <m:r>
                        <m:rPr>
                          <m:nor/>
                        </m:rPr>
                        <a:rPr lang="pt-BR" sz="4400" b="1"/>
                        <m:t>nghi</m:t>
                      </m:r>
                      <m:r>
                        <m:rPr>
                          <m:nor/>
                        </m:rPr>
                        <a:rPr lang="pt-BR" sz="4400" b="1"/>
                        <m:t>ệ</m:t>
                      </m:r>
                      <m:r>
                        <m:rPr>
                          <m:nor/>
                        </m:rPr>
                        <a:rPr lang="pt-BR" sz="4400" b="1"/>
                        <m:t>m</m:t>
                      </m:r>
                      <m:r>
                        <m:rPr>
                          <m:nor/>
                        </m:rPr>
                        <a:rPr lang="pt-BR" sz="4400" b="1"/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D5B862-E75F-4231-B906-693F3CD7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92" y="7086600"/>
                <a:ext cx="11142014" cy="15124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1771222" y="8851379"/>
                <a:ext cx="5467778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4400" b="1" i="1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pt-BR" sz="4400" b="1" i="1">
                          <a:latin typeface="Cambria Math"/>
                        </a:rPr>
                        <m:t>𝒕𝒂𝒏𝒙</m:t>
                      </m:r>
                      <m:r>
                        <a:rPr lang="pt-BR" sz="4400" b="1" i="1">
                          <a:latin typeface="Cambria Math"/>
                        </a:rPr>
                        <m:t>+</m:t>
                      </m:r>
                      <m:r>
                        <a:rPr lang="pt-BR" sz="4400" b="1" i="1">
                          <a:latin typeface="Cambria Math"/>
                        </a:rPr>
                        <m:t>𝟏</m:t>
                      </m:r>
                      <m:r>
                        <a:rPr lang="pt-BR" sz="4400" b="1" i="1">
                          <a:latin typeface="Cambria Math"/>
                        </a:rPr>
                        <m:t>=</m:t>
                      </m:r>
                      <m:r>
                        <a:rPr lang="pt-B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22" y="8851379"/>
                <a:ext cx="5467778" cy="8490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B8833E4-FECD-449C-8A8C-695A7AE27B6D}"/>
                  </a:ext>
                </a:extLst>
              </p:cNvPr>
              <p:cNvSpPr txBox="1"/>
              <p:nvPr/>
            </p:nvSpPr>
            <p:spPr>
              <a:xfrm>
                <a:off x="2032394" y="9776185"/>
                <a:ext cx="5337953" cy="165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400" b="1" i="1"/>
                        <m:t>⇔</m:t>
                      </m:r>
                      <m:r>
                        <a:rPr lang="pt-BR" sz="4400" b="1" i="1"/>
                        <m:t>𝒕𝒂𝒏𝒙</m:t>
                      </m:r>
                      <m:r>
                        <a:rPr lang="pt-BR" sz="4400" b="1" i="1"/>
                        <m:t>=−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pt-BR" sz="4400" b="1" i="1"/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pt-BR" sz="4400" b="1" i="1"/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8833E4-FECD-449C-8A8C-695A7AE2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394" y="9776185"/>
                <a:ext cx="5337953" cy="16564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15C66EA0-39D2-42DF-B5F1-B2F13C1D3B91}"/>
              </a:ext>
            </a:extLst>
          </p:cNvPr>
          <p:cNvCxnSpPr>
            <a:stCxn id="6" idx="0"/>
          </p:cNvCxnSpPr>
          <p:nvPr/>
        </p:nvCxnSpPr>
        <p:spPr>
          <a:xfrm flipH="1">
            <a:off x="12162206" y="5793695"/>
            <a:ext cx="850" cy="7129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6591199" y="5791200"/>
                <a:ext cx="331097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i="1">
                          <a:latin typeface="Cambria Math"/>
                        </a:rPr>
                        <m:t>⇔</m:t>
                      </m:r>
                      <m:r>
                        <a:rPr lang="pt-BR" sz="4400" b="1" i="1">
                          <a:latin typeface="Cambria Math"/>
                        </a:rPr>
                        <m:t>𝒔𝒊𝒏𝒙</m:t>
                      </m:r>
                      <m:r>
                        <a:rPr lang="pt-BR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4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pt-BR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99" y="5791200"/>
                <a:ext cx="3310971" cy="13599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013344" y="11580869"/>
                <a:ext cx="6083653" cy="992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 i="1"/>
                      <m:t>⇔</m:t>
                    </m:r>
                    <m:r>
                      <a:rPr lang="pt-BR" sz="4400" b="1" i="1"/>
                      <m:t>𝒙</m:t>
                    </m:r>
                    <m:r>
                      <a:rPr lang="pt-BR" sz="4400" b="1" i="1"/>
                      <m:t>=−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pt-BR" sz="4400" b="1" i="1"/>
                          <m:t>𝝅</m:t>
                        </m:r>
                      </m:num>
                      <m:den>
                        <m:r>
                          <a:rPr lang="pt-BR" sz="4400" b="1" i="1"/>
                          <m:t>𝟔</m:t>
                        </m:r>
                      </m:den>
                    </m:f>
                    <m:r>
                      <a:rPr lang="pt-BR" sz="4400" b="1" i="1"/>
                      <m:t>+</m:t>
                    </m:r>
                    <m:r>
                      <a:rPr lang="pt-BR" sz="4400" b="1" i="1"/>
                      <m:t>𝒌</m:t>
                    </m:r>
                    <m:r>
                      <a:rPr lang="pt-BR" sz="4400" b="1" i="1"/>
                      <m:t>𝝅</m:t>
                    </m:r>
                    <m:r>
                      <a:rPr lang="pt-BR" sz="4400" b="1"/>
                      <m:t>,</m:t>
                    </m:r>
                    <m:r>
                      <a:rPr lang="pt-BR" sz="4400" b="1" i="1"/>
                      <m:t>  </m:t>
                    </m:r>
                    <m:r>
                      <a:rPr lang="pt-BR" sz="4400" b="1" i="1"/>
                      <m:t>𝒌</m:t>
                    </m:r>
                    <m:r>
                      <a:rPr lang="pt-BR" sz="4400" b="1" i="1"/>
                      <m:t>∈</m:t>
                    </m:r>
                    <m:r>
                      <a:rPr lang="pt-BR" sz="4400" b="1" i="1"/>
                      <m:t>ℤ</m:t>
                    </m:r>
                  </m:oMath>
                </a14:m>
                <a:r>
                  <a:rPr lang="pt-BR" sz="4400" b="1" dirty="0"/>
                  <a:t>.</a:t>
                </a:r>
                <a:endParaRPr lang="en-US" sz="4400" b="1" dirty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44" y="11580869"/>
                <a:ext cx="6083653" cy="992131"/>
              </a:xfrm>
              <a:prstGeom prst="rect">
                <a:avLst/>
              </a:prstGeom>
              <a:blipFill rotWithShape="1">
                <a:blip r:embed="rId9"/>
                <a:stretch>
                  <a:fillRect t="-3681" r="-3206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13523208" y="6019800"/>
                <a:ext cx="5467778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4400" b="1" i="1"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pt-BR" sz="4400" b="1" i="1">
                          <a:latin typeface="Cambria Math"/>
                        </a:rPr>
                        <m:t>𝒄𝒐𝒔𝒙</m:t>
                      </m:r>
                      <m:r>
                        <a:rPr lang="pt-BR" sz="4400" b="1" i="1">
                          <a:latin typeface="Cambria Math"/>
                        </a:rPr>
                        <m:t>+</m:t>
                      </m:r>
                      <m:r>
                        <a:rPr lang="pt-BR" sz="4400" b="1" i="1">
                          <a:latin typeface="Cambria Math"/>
                        </a:rPr>
                        <m:t>𝟏</m:t>
                      </m:r>
                      <m:r>
                        <a:rPr lang="pt-BR" sz="4400" b="1" i="1">
                          <a:latin typeface="Cambria Math"/>
                        </a:rPr>
                        <m:t>=</m:t>
                      </m:r>
                      <m:r>
                        <a:rPr lang="pt-B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208" y="6019800"/>
                <a:ext cx="5467778" cy="8490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3792199" y="6995788"/>
                <a:ext cx="4232441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i="1"/>
                        <m:t>⇔</m:t>
                      </m:r>
                      <m:r>
                        <a:rPr lang="pt-BR" sz="4400" b="1" i="1"/>
                        <m:t>𝒄𝒐𝒔𝒙</m:t>
                      </m:r>
                      <m:r>
                        <a:rPr lang="pt-BR" sz="4400" b="1" i="1"/>
                        <m:t>=−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pt-BR" sz="4400" b="1" i="1"/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pt-BR" sz="4400" b="1" i="1"/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199" y="6995788"/>
                <a:ext cx="4232441" cy="14909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847314" y="8595253"/>
                <a:ext cx="6421886" cy="988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⇔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pt-BR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pt-BR" sz="4400" b="1" i="1">
                        <a:latin typeface="Cambria Math"/>
                      </a:rPr>
                      <m:t>+</m:t>
                    </m:r>
                    <m:r>
                      <a:rPr lang="pt-BR" sz="4400" b="1" i="1">
                        <a:latin typeface="Cambria Math"/>
                      </a:rPr>
                      <m:t>𝒌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𝝅</m:t>
                    </m:r>
                    <m:r>
                      <a:rPr lang="pt-BR" sz="4400" b="1">
                        <a:latin typeface="Cambria Math"/>
                      </a:rPr>
                      <m:t>,</m:t>
                    </m:r>
                    <m:r>
                      <a:rPr lang="pt-BR" sz="4400" b="1" i="1">
                        <a:latin typeface="Cambria Math"/>
                      </a:rPr>
                      <m:t>  </m:t>
                    </m:r>
                    <m:r>
                      <a:rPr lang="pt-BR" sz="4400" b="1" i="1">
                        <a:latin typeface="Cambria Math"/>
                      </a:rPr>
                      <m:t>𝒌</m:t>
                    </m:r>
                    <m:r>
                      <a:rPr lang="pt-BR" sz="4400" b="1" i="1">
                        <a:latin typeface="Cambria Math"/>
                      </a:rPr>
                      <m:t>∈</m:t>
                    </m:r>
                    <m:r>
                      <a:rPr lang="pt-BR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pt-BR" sz="4400" b="1" dirty="0"/>
                  <a:t>.</a:t>
                </a:r>
                <a:endParaRPr lang="en-US" sz="4400" b="1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314" y="8595253"/>
                <a:ext cx="6421886" cy="988925"/>
              </a:xfrm>
              <a:prstGeom prst="rect">
                <a:avLst/>
              </a:prstGeom>
              <a:blipFill rotWithShape="1">
                <a:blip r:embed="rId12"/>
                <a:stretch>
                  <a:fillRect t="-3704" r="-2944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13675608" y="9706628"/>
                <a:ext cx="5467778" cy="84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4400" b="1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pt-BR" sz="4400" b="1" i="1">
                          <a:latin typeface="Cambria Math"/>
                        </a:rPr>
                        <m:t>𝟑</m:t>
                      </m:r>
                      <m:r>
                        <a:rPr lang="pt-BR" sz="4400" b="1" i="1">
                          <a:latin typeface="Cambria Math"/>
                        </a:rPr>
                        <m:t>𝒄𝒐𝒕𝒙</m:t>
                      </m:r>
                      <m:r>
                        <a:rPr lang="pt-BR" sz="4400" b="1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4400" b="1" i="1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pt-BR" sz="4400" b="1" i="1">
                          <a:latin typeface="Cambria Math"/>
                        </a:rPr>
                        <m:t>=</m:t>
                      </m:r>
                      <m:r>
                        <a:rPr lang="pt-B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608" y="9706628"/>
                <a:ext cx="5467778" cy="84907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13921222" y="10477692"/>
                <a:ext cx="3670300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i="1"/>
                        <m:t>⇔</m:t>
                      </m:r>
                      <m:r>
                        <a:rPr lang="pt-BR" sz="4400" b="1" i="1"/>
                        <m:t>𝒄𝒐𝒕𝒙</m:t>
                      </m:r>
                      <m:r>
                        <a:rPr lang="pt-BR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pt-BR" sz="4400" b="1" i="1"/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pt-BR" sz="4400" b="1" i="1"/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1222" y="10477692"/>
                <a:ext cx="3670300" cy="1516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3921222" y="11949358"/>
                <a:ext cx="5567999" cy="992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⇔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pt-B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pt-BR" sz="4400" b="1" i="1">
                        <a:latin typeface="Cambria Math"/>
                      </a:rPr>
                      <m:t>+</m:t>
                    </m:r>
                    <m:r>
                      <a:rPr lang="pt-BR" sz="4400" b="1" i="1">
                        <a:latin typeface="Cambria Math"/>
                      </a:rPr>
                      <m:t>𝒌</m:t>
                    </m:r>
                    <m:r>
                      <a:rPr lang="pt-BR" sz="4400" b="1" i="1">
                        <a:latin typeface="Cambria Math"/>
                      </a:rPr>
                      <m:t>𝝅</m:t>
                    </m:r>
                    <m:r>
                      <a:rPr lang="pt-BR" sz="4400" b="1">
                        <a:latin typeface="Cambria Math"/>
                      </a:rPr>
                      <m:t>,</m:t>
                    </m:r>
                    <m:r>
                      <a:rPr lang="pt-BR" sz="4400" b="1" i="1">
                        <a:latin typeface="Cambria Math"/>
                      </a:rPr>
                      <m:t>  </m:t>
                    </m:r>
                    <m:r>
                      <a:rPr lang="pt-BR" sz="4400" b="1" i="1">
                        <a:latin typeface="Cambria Math"/>
                      </a:rPr>
                      <m:t>𝒌</m:t>
                    </m:r>
                    <m:r>
                      <a:rPr lang="pt-BR" sz="4400" b="1" i="1">
                        <a:latin typeface="Cambria Math"/>
                      </a:rPr>
                      <m:t>∈</m:t>
                    </m:r>
                    <m:r>
                      <a:rPr lang="pt-BR" sz="4400" b="1" i="1">
                        <a:latin typeface="Cambria Math"/>
                      </a:rPr>
                      <m:t>ℤ</m:t>
                    </m:r>
                  </m:oMath>
                </a14:m>
                <a:r>
                  <a:rPr lang="pt-BR" sz="4400" b="1" dirty="0"/>
                  <a:t>.</a:t>
                </a:r>
                <a:endParaRPr lang="en-US" sz="4400" b="1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1222" y="11949358"/>
                <a:ext cx="5567999" cy="992131"/>
              </a:xfrm>
              <a:prstGeom prst="rect">
                <a:avLst/>
              </a:prstGeom>
              <a:blipFill rotWithShape="1">
                <a:blip r:embed="rId15"/>
                <a:stretch>
                  <a:fillRect t="-3681" r="-3505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1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3" grpId="0" autoUpdateAnimBg="0"/>
      <p:bldP spid="45" grpId="0" autoUpdateAnimBg="0"/>
      <p:bldP spid="4" grpId="0" autoUpdateAnimBg="0"/>
      <p:bldP spid="44" grpId="0" autoUpdateAnimBg="0"/>
      <p:bldP spid="46" grpId="0" autoUpdateAnimBg="0"/>
      <p:bldP spid="50" grpId="0"/>
      <p:bldP spid="54" grpId="0"/>
      <p:bldP spid="55" grpId="0" autoUpdateAnimBg="0"/>
      <p:bldP spid="57" grpId="0"/>
      <p:bldP spid="58" grpId="0"/>
      <p:bldP spid="59" grpId="0" autoUpdateAnimBg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4362570A-97C9-4C84-B8FA-369DA827FFE1}"/>
              </a:ext>
            </a:extLst>
          </p:cNvPr>
          <p:cNvSpPr/>
          <p:nvPr/>
        </p:nvSpPr>
        <p:spPr>
          <a:xfrm>
            <a:off x="1828800" y="8065410"/>
            <a:ext cx="19659600" cy="4658698"/>
          </a:xfrm>
          <a:prstGeom prst="roundRect">
            <a:avLst>
              <a:gd name="adj" fmla="val 75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748364" y="3602533"/>
            <a:ext cx="557307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FF0000"/>
                </a:solidFill>
              </a:rPr>
              <a:t>THẢO LUẬN NHÓM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1" y="8001000"/>
            <a:ext cx="21945599" cy="450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9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Chia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849705"/>
                  </p:ext>
                </p:extLst>
              </p:nvPr>
            </p:nvGraphicFramePr>
            <p:xfrm>
              <a:off x="1828800" y="4724400"/>
              <a:ext cx="19659600" cy="2755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957"/>
                    <a:gridCol w="8895443"/>
                    <a:gridCol w="8839200"/>
                  </a:tblGrid>
                  <a:tr h="700668">
                    <a:tc>
                      <a:txBody>
                        <a:bodyPr/>
                        <a:lstStyle/>
                        <a:p>
                          <a:endParaRPr lang="en-US" sz="4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1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2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93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NHIỆM</a:t>
                          </a:r>
                          <a:endParaRPr lang="en-US" sz="4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VỤ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400" b="1" dirty="0" err="1" smtClean="0"/>
                            <a:t>Giải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phương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trình</a:t>
                          </a:r>
                          <a:r>
                            <a:rPr lang="en-US" sz="4400" b="1" baseline="0" dirty="0" smtClean="0"/>
                            <a:t>: </a:t>
                          </a:r>
                        </a:p>
                        <a:p>
                          <a:pPr algn="ctr"/>
                          <a:r>
                            <a:rPr lang="pt-BR" sz="4400" b="1" dirty="0" smtClean="0"/>
                            <a:t>a</a:t>
                          </a:r>
                          <a:r>
                            <a:rPr lang="pt-BR" sz="4400" b="1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pt-BR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𝒔𝒊𝒏𝒙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𝒔𝒊𝒏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pt-BR" sz="4400" b="1" i="1">
                                  <a:latin typeface="Cambria Math"/>
                                </a:rPr>
                                <m:t>𝟎</m:t>
                              </m:r>
                            </m:oMath>
                          </a14:m>
                          <a:r>
                            <a:rPr lang="pt-BR" sz="4400" b="1" dirty="0"/>
                            <a:t>.</a:t>
                          </a:r>
                          <a:endParaRPr lang="en-US" sz="4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400" b="1" dirty="0" err="1" smtClean="0"/>
                            <a:t>Giải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phương</a:t>
                          </a:r>
                          <a:r>
                            <a:rPr lang="en-US" sz="4400" b="1" baseline="0" dirty="0" smtClean="0"/>
                            <a:t> </a:t>
                          </a:r>
                          <a:r>
                            <a:rPr lang="en-US" sz="4400" b="1" baseline="0" dirty="0" err="1" smtClean="0"/>
                            <a:t>trình</a:t>
                          </a:r>
                          <a:r>
                            <a:rPr lang="en-US" sz="4400" b="1" baseline="0" dirty="0" smtClean="0"/>
                            <a:t>: </a:t>
                          </a:r>
                        </a:p>
                        <a:p>
                          <a:pPr marL="0" marR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4400" b="1" dirty="0" smtClean="0"/>
                            <a:t>b</a:t>
                          </a:r>
                          <a:r>
                            <a:rPr lang="pt-BR" sz="4400" b="1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latin typeface="Cambria Math"/>
                                </a:rPr>
                                <m:t>𝟖𝐬𝐢𝐧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𝐜𝐨𝐬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𝐜𝐨𝐬𝟐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r>
                            <a:rPr lang="pt-BR" sz="4400" dirty="0"/>
                            <a:t>.</a:t>
                          </a:r>
                          <a:endParaRPr lang="en-US" sz="44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849705"/>
                  </p:ext>
                </p:extLst>
              </p:nvPr>
            </p:nvGraphicFramePr>
            <p:xfrm>
              <a:off x="1828800" y="4724400"/>
              <a:ext cx="19659600" cy="2755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4957"/>
                    <a:gridCol w="8895443"/>
                    <a:gridCol w="8839200"/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sz="4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1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NHÓM</a:t>
                          </a:r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 2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93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1" dirty="0" smtClean="0">
                              <a:solidFill>
                                <a:srgbClr val="FF0000"/>
                              </a:solidFill>
                            </a:rPr>
                            <a:t>NHIỆM</a:t>
                          </a:r>
                          <a:endParaRPr lang="en-US" sz="44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4400" b="1" baseline="0" dirty="0" smtClean="0">
                              <a:solidFill>
                                <a:srgbClr val="FF0000"/>
                              </a:solidFill>
                            </a:rPr>
                            <a:t>VỤ</a:t>
                          </a:r>
                          <a:endParaRPr lang="en-US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1659" t="-44343" r="-99383" b="-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22414" t="-44343" b="-3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447800" y="1665761"/>
                <a:ext cx="22174200" cy="151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/>
                  <a:t>Ví dụ </a:t>
                </a:r>
                <a:r>
                  <a:rPr lang="pt-BR" sz="4400" b="1" dirty="0" smtClean="0"/>
                  <a:t>3. </a:t>
                </a:r>
                <a:r>
                  <a:rPr lang="pt-BR" sz="4400" b="1" dirty="0"/>
                  <a:t>Giải các phương trình sau:</a:t>
                </a:r>
                <a:endParaRPr lang="en-US" sz="4400" dirty="0"/>
              </a:p>
              <a:p>
                <a:r>
                  <a:rPr lang="pt-BR" sz="4400" dirty="0" smtClean="0"/>
                  <a:t>              </a:t>
                </a:r>
                <a:r>
                  <a:rPr lang="pt-BR" sz="4400" b="1" dirty="0" smtClean="0"/>
                  <a:t>a</a:t>
                </a:r>
                <a:r>
                  <a:rPr lang="pt-BR" sz="4400" b="1" dirty="0"/>
                  <a:t>) </a:t>
                </a:r>
                <a14:m>
                  <m:oMath xmlns:m="http://schemas.openxmlformats.org/officeDocument/2006/math">
                    <m:r>
                      <a:rPr lang="pt-BR" sz="4400" b="1" i="1"/>
                      <m:t>𝟓</m:t>
                    </m:r>
                    <m:r>
                      <a:rPr lang="pt-BR" sz="4400" b="1" i="1"/>
                      <m:t>𝒔𝒊𝒏𝒙</m:t>
                    </m:r>
                    <m:r>
                      <a:rPr lang="pt-BR" sz="4400" b="1" i="1"/>
                      <m:t>+</m:t>
                    </m:r>
                    <m:r>
                      <a:rPr lang="pt-BR" sz="4400" b="1" i="1"/>
                      <m:t>𝟐</m:t>
                    </m:r>
                    <m:r>
                      <a:rPr lang="pt-BR" sz="4400" b="1" i="1"/>
                      <m:t>𝒔𝒊𝒏</m:t>
                    </m:r>
                    <m:r>
                      <a:rPr lang="pt-BR" sz="4400" b="1" i="1"/>
                      <m:t>𝟐</m:t>
                    </m:r>
                    <m:r>
                      <a:rPr lang="pt-BR" sz="4400" b="1" i="1"/>
                      <m:t>𝒙</m:t>
                    </m:r>
                    <m:r>
                      <a:rPr lang="pt-BR" sz="4400" b="1" i="1"/>
                      <m:t>=</m:t>
                    </m:r>
                    <m:r>
                      <a:rPr lang="pt-BR" sz="4400" b="1" i="1"/>
                      <m:t>𝟎</m:t>
                    </m:r>
                  </m:oMath>
                </a14:m>
                <a:r>
                  <a:rPr lang="pt-BR" sz="4400" b="1" dirty="0"/>
                  <a:t>.	</a:t>
                </a:r>
                <a:r>
                  <a:rPr lang="pt-BR" sz="4400" b="1" dirty="0" smtClean="0"/>
                  <a:t>                                  b</a:t>
                </a:r>
                <a:r>
                  <a:rPr lang="pt-BR" sz="4400" b="1" dirty="0"/>
                  <a:t>) </a:t>
                </a:r>
                <a14:m>
                  <m:oMath xmlns:m="http://schemas.openxmlformats.org/officeDocument/2006/math">
                    <m:r>
                      <a:rPr lang="en-US" sz="4400" b="1" i="1"/>
                      <m:t>𝟖𝐬𝐢𝐧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𝐜𝐨𝐬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𝐜𝐨𝐬𝟐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=−</m:t>
                    </m:r>
                    <m:rad>
                      <m:radPr>
                        <m:degHide m:val="on"/>
                        <m:ctrlPr>
                          <a:rPr lang="en-US" sz="4400" i="1"/>
                        </m:ctrlPr>
                      </m:radPr>
                      <m:deg/>
                      <m:e>
                        <m:r>
                          <a:rPr lang="en-US" sz="4400" b="1" i="1"/>
                          <m:t>𝟐</m:t>
                        </m:r>
                      </m:e>
                    </m:rad>
                  </m:oMath>
                </a14:m>
                <a:r>
                  <a:rPr lang="pt-BR" sz="4400" dirty="0"/>
                  <a:t>.</a:t>
                </a:r>
                <a:r>
                  <a:rPr lang="pt-BR" sz="4400" b="1" dirty="0" smtClean="0"/>
                  <a:t>	</a:t>
                </a:r>
                <a:endParaRPr lang="en-US" sz="4400" b="1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65761"/>
                <a:ext cx="22174200" cy="1512402"/>
              </a:xfrm>
              <a:prstGeom prst="rect">
                <a:avLst/>
              </a:prstGeom>
              <a:blipFill rotWithShape="1">
                <a:blip r:embed="rId3"/>
                <a:stretch>
                  <a:fillRect l="-1127" t="-8065" b="-1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6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2473</TotalTime>
  <Words>2422</Words>
  <Application>Microsoft Office PowerPoint</Application>
  <PresentationFormat>Custom</PresentationFormat>
  <Paragraphs>240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PC VAIO</cp:lastModifiedBy>
  <cp:revision>156</cp:revision>
  <dcterms:created xsi:type="dcterms:W3CDTF">2013-08-31T11:42:51Z</dcterms:created>
  <dcterms:modified xsi:type="dcterms:W3CDTF">2021-09-05T11:03:52Z</dcterms:modified>
</cp:coreProperties>
</file>