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sldIdLst>
    <p:sldId id="295" r:id="rId2"/>
    <p:sldId id="296" r:id="rId3"/>
    <p:sldId id="309" r:id="rId4"/>
    <p:sldId id="310" r:id="rId5"/>
    <p:sldId id="337" r:id="rId6"/>
    <p:sldId id="338" r:id="rId7"/>
    <p:sldId id="311" r:id="rId8"/>
    <p:sldId id="312" r:id="rId9"/>
    <p:sldId id="313" r:id="rId10"/>
    <p:sldId id="314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350" r:id="rId23"/>
    <p:sldId id="351" r:id="rId24"/>
    <p:sldId id="352" r:id="rId25"/>
    <p:sldId id="353" r:id="rId26"/>
    <p:sldId id="354" r:id="rId27"/>
    <p:sldId id="355" r:id="rId28"/>
    <p:sldId id="356" r:id="rId29"/>
    <p:sldId id="358" r:id="rId30"/>
    <p:sldId id="357" r:id="rId3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E8867AD-EF16-4402-9E9E-3FA5D933B004}">
          <p14:sldIdLst>
            <p14:sldId id="295"/>
            <p14:sldId id="296"/>
            <p14:sldId id="309"/>
            <p14:sldId id="310"/>
            <p14:sldId id="337"/>
            <p14:sldId id="338"/>
            <p14:sldId id="311"/>
            <p14:sldId id="312"/>
            <p14:sldId id="313"/>
            <p14:sldId id="314"/>
            <p14:sldId id="339"/>
            <p14:sldId id="340"/>
            <p14:sldId id="341"/>
            <p14:sldId id="342"/>
            <p14:sldId id="343"/>
            <p14:sldId id="344"/>
            <p14:sldId id="345"/>
            <p14:sldId id="346"/>
            <p14:sldId id="347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56"/>
            <p14:sldId id="358"/>
            <p14:sldId id="357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191919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8" autoAdjust="0"/>
    <p:restoredTop sz="94582" autoAdjust="0"/>
  </p:normalViewPr>
  <p:slideViewPr>
    <p:cSldViewPr>
      <p:cViewPr varScale="1">
        <p:scale>
          <a:sx n="93" d="100"/>
          <a:sy n="93" d="100"/>
        </p:scale>
        <p:origin x="-708" y="-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553F7-B9DF-40E4-9460-D9E3E4AC60BE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F3B7D-E3BB-4AF2-97E7-41990B2248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7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5654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354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0224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8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434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8097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88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1325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4945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41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23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02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4238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469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133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51576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0736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76859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327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521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6F3B7D-E3BB-4AF2-97E7-41990B22480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495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431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964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447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628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837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478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9218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311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025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1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877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11894-28B8-4005-BA35-73238799DD5F}" type="datetimeFigureOut">
              <a:rPr lang="en-US" smtClean="0"/>
              <a:t>9/9/2022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06FD8-449D-4F0F-BCDD-5B30A88EA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03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1000" y="836506"/>
            <a:ext cx="2438400" cy="354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33800" y="813908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BÀI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0" y="1582217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MỆNH ĐỀ</a:t>
            </a:r>
          </a:p>
        </p:txBody>
      </p:sp>
    </p:spTree>
    <p:extLst>
      <p:ext uri="{BB962C8B-B14F-4D97-AF65-F5344CB8AC3E}">
        <p14:creationId xmlns:p14="http://schemas.microsoft.com/office/powerpoint/2010/main" val="228111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438400" y="361950"/>
            <a:ext cx="6400800" cy="414985"/>
          </a:xfrm>
          <a:prstGeom prst="rect">
            <a:avLst/>
          </a:prstGeom>
          <a:noFill/>
          <a:ln w="9525">
            <a:solidFill>
              <a:srgbClr val="FFA3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Thực</a:t>
            </a:r>
            <a:r>
              <a:rPr lang="en-US" altLang="en-US" i="1" u="sng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  <a:r>
              <a:rPr lang="en-US" altLang="en-US" i="1" u="sng" dirty="0" err="1">
                <a:solidFill>
                  <a:srgbClr val="FFFF00"/>
                </a:solidFill>
                <a:cs typeface="Arial" panose="020B0604020202020204" pitchFamily="34" charset="0"/>
              </a:rPr>
              <a:t>hành</a:t>
            </a:r>
            <a:r>
              <a:rPr lang="en-US" altLang="en-US" i="1" u="sng" dirty="0">
                <a:solidFill>
                  <a:srgbClr val="FFFF00"/>
                </a:solidFill>
                <a:cs typeface="Arial" panose="020B0604020202020204" pitchFamily="34" charset="0"/>
              </a:rPr>
              <a:t> 4</a:t>
            </a:r>
            <a:r>
              <a:rPr lang="en-US" altLang="en-US" i="1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MỆNH ĐỀ PHỦ ĐỊNH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8B92B18C-3E04-2869-D00A-66ACC67D55BD}"/>
                  </a:ext>
                </a:extLst>
              </p:cNvPr>
              <p:cNvSpPr txBox="1"/>
              <p:nvPr/>
            </p:nvSpPr>
            <p:spPr>
              <a:xfrm>
                <a:off x="2438400" y="952315"/>
                <a:ext cx="6553200" cy="28623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(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Kí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hiệu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mệnh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đề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đã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).</a:t>
                </a:r>
                <a:b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: "Paris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phải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thủ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đô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của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nước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Anh".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đúng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/>
                </a:r>
                <a:b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: "23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phải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là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số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nguyên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tố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".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/>
                </a:r>
                <a:b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: "2021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không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chia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hết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cho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3 ".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</a:p>
              <a:p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/>
                </a:r>
                <a:b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</a:b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d)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: "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Phương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trình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𝑥</m:t>
                        </m:r>
                      </m:e>
                      <m:sup>
                        <m:r>
                          <a:rPr lang="en-US" sz="180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𝑥</m:t>
                    </m:r>
                    <m:r>
                      <a:rPr lang="en-US" sz="18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+4=0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có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nghiệm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".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đúng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‾"/>
                        <m:ctrlPr>
                          <a:rPr lang="en-US" i="1">
                            <a:solidFill>
                              <a:srgbClr val="FF0000"/>
                            </a:solidFill>
                            <a:effectLst/>
                            <a:latin typeface="Cambria Math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𝑃</m:t>
                        </m:r>
                      </m:e>
                    </m:acc>
                  </m:oMath>
                </a14:m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 </a:t>
                </a:r>
                <a:r>
                  <a:rPr lang="en-US" sz="18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sai</a:t>
                </a:r>
                <a:r>
                  <a:rPr lang="en-US" sz="1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</a:rPr>
                  <a:t>.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B92B18C-3E04-2869-D00A-66ACC67D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52315"/>
                <a:ext cx="6553200" cy="2862322"/>
              </a:xfrm>
              <a:prstGeom prst="rect">
                <a:avLst/>
              </a:prstGeom>
              <a:blipFill>
                <a:blip r:embed="rId4"/>
                <a:stretch>
                  <a:fillRect l="-744" t="-1064" b="-21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61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Box 6"/>
          <p:cNvSpPr txBox="1">
            <a:spLocks noChangeArrowheads="1"/>
          </p:cNvSpPr>
          <p:nvPr/>
        </p:nvSpPr>
        <p:spPr bwMode="auto">
          <a:xfrm>
            <a:off x="2438400" y="361950"/>
            <a:ext cx="6400800" cy="414985"/>
          </a:xfrm>
          <a:prstGeom prst="rect">
            <a:avLst/>
          </a:prstGeom>
          <a:noFill/>
          <a:ln w="9525">
            <a:solidFill>
              <a:srgbClr val="FFA3E7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altLang="en-US" i="1" u="sng" dirty="0">
                <a:solidFill>
                  <a:srgbClr val="FFFF00"/>
                </a:solidFill>
                <a:cs typeface="Arial" panose="020B0604020202020204" pitchFamily="34" charset="0"/>
              </a:rPr>
              <a:t>HĐPK 4</a:t>
            </a:r>
            <a:r>
              <a:rPr lang="en-US" altLang="en-US" i="1" dirty="0">
                <a:solidFill>
                  <a:srgbClr val="FFFF00"/>
                </a:solidFill>
                <a:cs typeface="Arial" panose="020B0604020202020204" pitchFamily="34" charset="0"/>
              </a:rPr>
              <a:t>:</a:t>
            </a:r>
            <a:r>
              <a:rPr lang="en-US" altLang="en-US" dirty="0">
                <a:solidFill>
                  <a:srgbClr val="FFFF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Mệnh đề kéo theo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xmlns="" id="{8B92B18C-3E04-2869-D00A-66ACC67D55BD}"/>
                  </a:ext>
                </a:extLst>
              </p:cNvPr>
              <p:cNvSpPr txBox="1"/>
              <p:nvPr/>
            </p:nvSpPr>
            <p:spPr>
              <a:xfrm>
                <a:off x="2438400" y="952315"/>
                <a:ext cx="6553200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dirty="0">
                    <a:solidFill>
                      <a:srgbClr val="FF0000"/>
                    </a:solidFill>
                  </a:rPr>
                  <a:t>(1) </a:t>
                </a:r>
                <a:r>
                  <a:rPr lang="en-US" dirty="0" err="1">
                    <a:solidFill>
                      <a:srgbClr val="FF0000"/>
                    </a:solidFill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</a:rPr>
                  <a:t> (2)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</a:rPr>
                  <a:t>.</a:t>
                </a:r>
              </a:p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(1),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"Tam </a:t>
                </a:r>
                <a:r>
                  <a:rPr lang="en-US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</a:rPr>
                  <a:t>",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: "Tam </a:t>
                </a:r>
                <a:r>
                  <a:rPr lang="en-US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cân</a:t>
                </a:r>
                <a:r>
                  <a:rPr lang="en-US" dirty="0">
                    <a:solidFill>
                      <a:srgbClr val="FF0000"/>
                    </a:solidFill>
                  </a:rPr>
                  <a:t>".</a:t>
                </a:r>
                <a:endParaRPr lang="en-US" dirty="0"/>
              </a:p>
              <a:p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>
                    <a:solidFill>
                      <a:srgbClr val="FF0000"/>
                    </a:solidFill>
                  </a:rPr>
                  <a:t>Với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(2),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</a:rPr>
                      <m:t>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4&gt;0",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:"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&gt;2"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". </a:t>
                </a:r>
                <a:endParaRPr lang="en-US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8B92B18C-3E04-2869-D00A-66ACC67D5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952315"/>
                <a:ext cx="6553200" cy="1754326"/>
              </a:xfrm>
              <a:prstGeom prst="rect">
                <a:avLst/>
              </a:prstGeom>
              <a:blipFill>
                <a:blip r:embed="rId4"/>
                <a:stretch>
                  <a:fillRect l="-744" t="-1736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4934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kéo theo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xmlns="" id="{6588D997-E4C3-548F-AA39-4B1621C39561}"/>
              </a:ext>
            </a:extLst>
          </p:cNvPr>
          <p:cNvSpPr txBox="1"/>
          <p:nvPr/>
        </p:nvSpPr>
        <p:spPr>
          <a:xfrm>
            <a:off x="2438400" y="548242"/>
            <a:ext cx="228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600" b="1" spc="3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luận</a:t>
            </a:r>
            <a:endParaRPr lang="en-US" sz="1600" b="1" spc="3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38400" y="732908"/>
                <a:ext cx="6553200" cy="31516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hai mệnh đề P và Q. Mệnh đề "Nếu P thì Q" được gọi là mệnh đề kéo theo, kí hiệu là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 đề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chỉ sai khi P đúng và Q sai.</a:t>
                </a:r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b="1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Nhận xét:</a:t>
                </a:r>
                <a:endParaRPr lang="en-US" sz="1400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Mệnh đề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còn được phát biểu là "P kéo theo Q" hoặc "Từ P suy ra Q".</a:t>
                </a:r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Để xét tính đúng sai của mệnh đề </a:t>
                </a:r>
                <a14:m>
                  <m:oMath xmlns:m="http://schemas.openxmlformats.org/officeDocument/2006/math"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Cambria Math" panose="02040503050406030204" pitchFamily="18" charset="0"/>
                      </a:rPr>
                      <m:t>⇒</m:t>
                    </m:r>
                    <m:r>
                      <a:rPr lang="nl-NL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nl-NL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ta chỉ cần xét trường hợp P đúng. Khi đó, nếu Q đúng thì mệnh đề đúng, nếu Q sai thì mệnh đề sai. </a:t>
                </a: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sz="1400" b="1" dirty="0">
                    <a:solidFill>
                      <a:srgbClr val="FFFF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Ví dụ 4 (SGK – tr 11)</a:t>
                </a:r>
                <a:endParaRPr lang="en-US" sz="1800" dirty="0">
                  <a:solidFill>
                    <a:srgbClr val="FFFF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732908"/>
                <a:ext cx="6553200" cy="3151697"/>
              </a:xfrm>
              <a:prstGeom prst="rect">
                <a:avLst/>
              </a:prstGeom>
              <a:blipFill>
                <a:blip r:embed="rId4"/>
                <a:stretch>
                  <a:fillRect l="-279" r="-1116" b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908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kéo theo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xmlns="" id="{6588D997-E4C3-548F-AA39-4B1621C39561}"/>
              </a:ext>
            </a:extLst>
          </p:cNvPr>
          <p:cNvSpPr txBox="1"/>
          <p:nvPr/>
        </p:nvSpPr>
        <p:spPr>
          <a:xfrm>
            <a:off x="2514600" y="430396"/>
            <a:ext cx="2286000" cy="416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nl-NL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 dụ 4 (SGK – tr 11)</a:t>
            </a:r>
            <a:endParaRPr lang="en-US" sz="2000" dirty="0">
              <a:solidFill>
                <a:srgbClr val="FFFF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514600" y="1047750"/>
                <a:ext cx="6553200" cy="1760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luận: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mệnh đề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định lí, ta nói: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là giả thiết, Q là kết luận của định lí'; 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 là điều kiện đủ để có Q;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 là điều kiện cần để có P.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1047750"/>
                <a:ext cx="6553200" cy="1760547"/>
              </a:xfrm>
              <a:prstGeom prst="rect">
                <a:avLst/>
              </a:prstGeom>
              <a:blipFill>
                <a:blip r:embed="rId4"/>
                <a:stretch>
                  <a:fillRect l="-837" t="-2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3718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kéo theo</a:t>
            </a:r>
            <a:endParaRPr lang="en-US" sz="1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xmlns="" id="{6588D997-E4C3-548F-AA39-4B1621C39561}"/>
              </a:ext>
            </a:extLst>
          </p:cNvPr>
          <p:cNvSpPr txBox="1"/>
          <p:nvPr/>
        </p:nvSpPr>
        <p:spPr>
          <a:xfrm>
            <a:off x="2419165" y="4424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5 (SGK -tr11)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28043" y="799728"/>
                <a:ext cx="6553200" cy="2656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5: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lí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"Hai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43" y="799728"/>
                <a:ext cx="6553200" cy="2656368"/>
              </a:xfrm>
              <a:prstGeom prst="rect">
                <a:avLst/>
              </a:prstGeom>
              <a:blipFill>
                <a:blip r:embed="rId4"/>
                <a:stretch>
                  <a:fillRect l="-744" t="-1147" r="-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324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đảo. Hai mệnh đề tương đương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8">
            <a:extLst>
              <a:ext uri="{FF2B5EF4-FFF2-40B4-BE49-F238E27FC236}">
                <a16:creationId xmlns:a16="http://schemas.microsoft.com/office/drawing/2014/main" xmlns="" id="{6588D997-E4C3-548F-AA39-4B1621C39561}"/>
              </a:ext>
            </a:extLst>
          </p:cNvPr>
          <p:cNvSpPr txBox="1"/>
          <p:nvPr/>
        </p:nvSpPr>
        <p:spPr>
          <a:xfrm>
            <a:off x="2419165" y="442418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5:</a:t>
            </a:r>
            <a:endParaRPr lang="en-US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28043" y="799728"/>
                <a:ext cx="6553200" cy="4458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 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=2";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:"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4=0"⋅</m:t>
                    </m:r>
                  </m:oMath>
                </a14:m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'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nl-NL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luận: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gọi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 ý:</a:t>
                </a:r>
                <a:r>
                  <a:rPr lang="nl-NL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đảo của một mệnh đề không nhất thiết là đúng</a:t>
                </a:r>
                <a:r>
                  <a:rPr lang="nl-NL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043" y="799728"/>
                <a:ext cx="6553200" cy="4458721"/>
              </a:xfrm>
              <a:prstGeom prst="rect">
                <a:avLst/>
              </a:prstGeom>
              <a:blipFill>
                <a:blip r:embed="rId4"/>
                <a:stretch>
                  <a:fillRect l="-744" t="-683" r="-4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534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đảo. Hai mệnh đề tương đương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553200" cy="3422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luận: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 cả hai mệnh đề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P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đọc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"P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Q"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"P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Q".</a:t>
                </a: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đó, ta cũng nói P là điều kiện cần và đủ để có Q (hay Q là điều kiện cần và đủ để có P).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Nhận xét:</a:t>
                </a: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mệnh đề P và Q tương đương khi chúng cùng đúng hoặc cùng sai.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latin typeface="Arial" panose="020B0604020202020204" pitchFamily="34" charset="0"/>
                    <a:cs typeface="Arial" panose="020B0604020202020204" pitchFamily="34" charset="0"/>
                  </a:rPr>
                  <a:t> </a:t>
                </a:r>
                <a:endParaRPr 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 6 (SGK – tr 12+13)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endParaRPr lang="en-US" sz="14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553200" cy="3422540"/>
              </a:xfrm>
              <a:prstGeom prst="rect">
                <a:avLst/>
              </a:prstGeom>
              <a:blipFill>
                <a:blip r:embed="rId4"/>
                <a:stretch>
                  <a:fillRect l="-837" t="-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607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1288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 đề đảo. Hai mệnh đề tương đương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553200" cy="3139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6: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Hai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553200" cy="3139321"/>
              </a:xfrm>
              <a:prstGeom prst="rect">
                <a:avLst/>
              </a:prstGeom>
              <a:blipFill>
                <a:blip r:embed="rId4"/>
                <a:stretch>
                  <a:fillRect l="-837" t="-971" r="-651" b="-21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5152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xmlns="" id="{CF736589-720F-4892-4E33-EEE20BCA577F}"/>
                  </a:ext>
                </a:extLst>
              </p:cNvPr>
              <p:cNvSpPr txBox="1"/>
              <p:nvPr/>
            </p:nvSpPr>
            <p:spPr>
              <a:xfrm>
                <a:off x="152400" y="548242"/>
                <a:ext cx="2286000" cy="87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Mệnh đề chứa kí hiệu </a:t>
                </a:r>
                <a14:m>
                  <m:oMath xmlns:m="http://schemas.openxmlformats.org/officeDocument/2006/math">
                    <m:r>
                      <a:rPr lang="nl-NL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∀, ∃</m:t>
                    </m:r>
                  </m:oMath>
                </a14:m>
                <a:endParaRPr lang="en-US" sz="18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</p:txBody>
          </p:sp>
        </mc:Choice>
        <mc:Fallback xmlns="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F736589-720F-4892-4E33-EEE20BCA5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48242"/>
                <a:ext cx="2286000" cy="873252"/>
              </a:xfrm>
              <a:prstGeom prst="rect">
                <a:avLst/>
              </a:prstGeom>
              <a:blipFill>
                <a:blip r:embed="rId4"/>
                <a:stretch>
                  <a:fillRect l="-2133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553200" cy="36710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HĐKP 6: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(1)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vi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(2)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(3)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chính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(4)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vi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tự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Kết luận: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"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đúng nếu với mọi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mệnh đề đúng.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"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đúng nếu có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nl-NL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nl-NL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nl-NL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mệnh đề đúng.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553200" cy="3671070"/>
              </a:xfrm>
              <a:prstGeom prst="rect">
                <a:avLst/>
              </a:prstGeom>
              <a:blipFill>
                <a:blip r:embed="rId5"/>
                <a:stretch>
                  <a:fillRect l="-837" t="-831" r="-186" b="-21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5444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xmlns="" id="{CF736589-720F-4892-4E33-EEE20BCA577F}"/>
                  </a:ext>
                </a:extLst>
              </p:cNvPr>
              <p:cNvSpPr txBox="1"/>
              <p:nvPr/>
            </p:nvSpPr>
            <p:spPr>
              <a:xfrm>
                <a:off x="152400" y="548242"/>
                <a:ext cx="2286000" cy="8732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600"/>
                  </a:spcBef>
                  <a:spcAft>
                    <a:spcPts val="800"/>
                  </a:spcAft>
                </a:pPr>
                <a:r>
                  <a:rPr lang="nl-NL" sz="1800" b="1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 đề chứa kí hiệu </a:t>
                </a:r>
                <a14:m>
                  <m:oMath xmlns:m="http://schemas.openxmlformats.org/officeDocument/2006/math">
                    <m:r>
                      <a:rPr lang="nl-NL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∀, ∃</m:t>
                    </m:r>
                  </m:oMath>
                </a14:m>
                <a:endParaRPr lang="en-US" sz="18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8">
                <a:extLst>
                  <a:ext uri="{FF2B5EF4-FFF2-40B4-BE49-F238E27FC236}">
                    <a16:creationId xmlns:a16="http://schemas.microsoft.com/office/drawing/2014/main" id="{CF736589-720F-4892-4E33-EEE20BCA57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48242"/>
                <a:ext cx="2286000" cy="873252"/>
              </a:xfrm>
              <a:prstGeom prst="rect">
                <a:avLst/>
              </a:prstGeom>
              <a:blipFill>
                <a:blip r:embed="rId4"/>
                <a:stretch>
                  <a:fillRect l="-2133" b="-104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465903" cy="4251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 dụ 7 (SGK – tr14)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7: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=0;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box>
                  </m:oMath>
                </a14:m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nl-NL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 hành 8: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+4=0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≠5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ℤ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đã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ℤ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+1≠0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465903" cy="4251164"/>
              </a:xfrm>
              <a:prstGeom prst="rect">
                <a:avLst/>
              </a:prstGeom>
              <a:blipFill>
                <a:blip r:embed="rId5"/>
                <a:stretch>
                  <a:fillRect l="-848" t="-716" r="-283" b="-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2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61" y="393525"/>
            <a:ext cx="218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33960" y="213963"/>
            <a:ext cx="1037667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HĐKP 1</a:t>
            </a:r>
            <a:endParaRPr lang="vi-VN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94571" y="590550"/>
            <a:ext cx="296322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•"/>
            </a:pPr>
            <a:r>
              <a:rPr lang="en-US" altLang="en-US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1+1=2.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Dân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ca Quan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họ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là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di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sản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văn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hoá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phi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vật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thể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đại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diện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của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nhân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loại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  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Dơi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chim</a:t>
            </a:r>
            <a:r>
              <a:rPr lang="en-US" altLang="en-US" sz="1400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(Sai) </a:t>
            </a: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>
            <a:off x="5181600" y="680577"/>
            <a:ext cx="0" cy="112917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000" tIns="46800" rIns="90000" bIns="46800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8"/>
          <p:cNvSpPr txBox="1">
            <a:spLocks noChangeArrowheads="1"/>
          </p:cNvSpPr>
          <p:nvPr/>
        </p:nvSpPr>
        <p:spPr bwMode="auto">
          <a:xfrm>
            <a:off x="5285842" y="573793"/>
            <a:ext cx="3141662" cy="20335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defRPr>
                <a:solidFill>
                  <a:schemeClr val="tx1"/>
                </a:solidFill>
                <a:latin typeface="VNI-Times" pitchFamily="2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NI-Times" pitchFamily="2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NI-Times" pitchFamily="2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NI-Times" pitchFamily="2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NI-Times" pitchFamily="2" charset="0"/>
              </a:defRPr>
            </a:lvl9pPr>
          </a:lstStyle>
          <a:p>
            <a:pPr>
              <a:buFontTx/>
              <a:buChar char="•"/>
            </a:pPr>
            <a:r>
              <a:rPr lang="en-US" altLang="en-US" sz="14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Nấm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FontTx/>
              <a:buChar char="•"/>
            </a:pP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loài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en-US" sz="1400" dirty="0">
              <a:solidFill>
                <a:srgbClr val="FF33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nóng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altLang="en-US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altLang="en-US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67400" y="2798279"/>
            <a:ext cx="2087562" cy="825983"/>
            <a:chOff x="5638800" y="1657351"/>
            <a:chExt cx="2087562" cy="1110757"/>
          </a:xfrm>
        </p:grpSpPr>
        <p:sp>
          <p:nvSpPr>
            <p:cNvPr id="27" name="AutoShape 16"/>
            <p:cNvSpPr>
              <a:spLocks noChangeArrowheads="1"/>
            </p:cNvSpPr>
            <p:nvPr/>
          </p:nvSpPr>
          <p:spPr bwMode="auto">
            <a:xfrm>
              <a:off x="6497898" y="1657351"/>
              <a:ext cx="358775" cy="287338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18"/>
            <p:cNvSpPr txBox="1">
              <a:spLocks noChangeArrowheads="1"/>
            </p:cNvSpPr>
            <p:nvPr/>
          </p:nvSpPr>
          <p:spPr bwMode="auto">
            <a:xfrm>
              <a:off x="5638800" y="1978786"/>
              <a:ext cx="2087562" cy="7893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Không</a:t>
              </a: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mệnh</a:t>
              </a: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13869" y="2301678"/>
            <a:ext cx="1752600" cy="493818"/>
            <a:chOff x="5638800" y="1825703"/>
            <a:chExt cx="2087562" cy="493818"/>
          </a:xfrm>
        </p:grpSpPr>
        <p:sp>
          <p:nvSpPr>
            <p:cNvPr id="30" name="AutoShape 16"/>
            <p:cNvSpPr>
              <a:spLocks noChangeArrowheads="1"/>
            </p:cNvSpPr>
            <p:nvPr/>
          </p:nvSpPr>
          <p:spPr bwMode="auto">
            <a:xfrm>
              <a:off x="6172200" y="1825703"/>
              <a:ext cx="358775" cy="20638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endParaRPr lang="en-US" alt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>
              <a:off x="5638800" y="1978786"/>
              <a:ext cx="2087562" cy="3407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0000" tIns="46800" rIns="90000" bIns="4680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NI-Times" pitchFamily="2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NI-Times" pitchFamily="2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NI-Times" pitchFamily="2" charset="0"/>
                </a:defRPr>
              </a:lvl9pPr>
            </a:lstStyle>
            <a:p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Mệnh</a:t>
              </a:r>
              <a:r>
                <a:rPr lang="en-US" altLang="en-US" sz="1600" b="1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600" b="1" dirty="0" err="1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đề</a:t>
              </a:r>
              <a:endPara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WordArt 16"/>
          <p:cNvSpPr>
            <a:spLocks noChangeArrowheads="1" noChangeShapeType="1" noTextEdit="1"/>
          </p:cNvSpPr>
          <p:nvPr/>
        </p:nvSpPr>
        <p:spPr bwMode="auto">
          <a:xfrm>
            <a:off x="3374269" y="3333750"/>
            <a:ext cx="431800" cy="581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3962400" y="3545443"/>
            <a:ext cx="205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alt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67120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2" grpId="0"/>
      <p:bldP spid="26" grpId="0"/>
      <p:bldP spid="3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luyện tập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9497" y="501079"/>
                <a:ext cx="6465903" cy="4278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fr-FR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1:</a:t>
                </a:r>
              </a:p>
              <a:p>
                <a:r>
                  <a:rPr lang="fr-FR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d)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b)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chứa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  <a:r>
                  <a:rPr lang="en-US" sz="1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Sai.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2020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3".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𝜋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≥3,15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thời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năm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2020, 5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gồm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Nội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Hải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Phòng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Nã̃ng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Hồ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Chí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Minh,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Thơ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). (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ý: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thay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.)</a:t>
                </a:r>
              </a:p>
              <a:p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nước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nay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trực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thuộc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ương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d)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"Tam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1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3.</a:t>
                </a:r>
                <a:endParaRPr lang="en-US" sz="1600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 sz="160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𝐴𝐵𝐶𝐷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cắt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trung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".</a:t>
                </a: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9497" y="501079"/>
                <a:ext cx="6465903" cy="4278094"/>
              </a:xfrm>
              <a:prstGeom prst="rect">
                <a:avLst/>
              </a:prstGeom>
              <a:blipFill>
                <a:blip r:embed="rId4"/>
                <a:stretch>
                  <a:fillRect l="-566" t="-427" r="-660" b="-8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22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luyện tập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8">
            <a:extLst>
              <a:ext uri="{FF2B5EF4-FFF2-40B4-BE49-F238E27FC236}">
                <a16:creationId xmlns:a16="http://schemas.microsoft.com/office/drawing/2014/main" xmlns="" id="{03E99026-A6CC-22EC-8B5C-056F750A4B69}"/>
              </a:ext>
            </a:extLst>
          </p:cNvPr>
          <p:cNvSpPr txBox="1"/>
          <p:nvPr/>
        </p:nvSpPr>
        <p:spPr>
          <a:xfrm>
            <a:off x="2510161" y="541029"/>
            <a:ext cx="6465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rgbClr val="FFFF00"/>
                </a:solidFill>
              </a:rPr>
              <a:t>Bài</a:t>
            </a:r>
            <a:r>
              <a:rPr lang="en-US" b="1" dirty="0">
                <a:solidFill>
                  <a:srgbClr val="FFFF00"/>
                </a:solidFill>
              </a:rPr>
              <a:t> 4.</a:t>
            </a:r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dirty="0" err="1">
                <a:solidFill>
                  <a:srgbClr val="FF0000"/>
                </a:solidFill>
              </a:rPr>
              <a:t>Giả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kết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luận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như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sau</a:t>
            </a:r>
            <a:r>
              <a:rPr lang="en-US" dirty="0">
                <a:solidFill>
                  <a:srgbClr val="FF0000"/>
                </a:solidFill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xmlns="" id="{BDE0EF62-BA8D-274C-32F3-D0FE8391A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93814"/>
                  </p:ext>
                </p:extLst>
              </p:nvPr>
            </p:nvGraphicFramePr>
            <p:xfrm>
              <a:off x="2438400" y="1189764"/>
              <a:ext cx="4572000" cy="1503680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xmlns="" val="256740587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159604642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xmlns="" val="485922886"/>
                        </a:ext>
                      </a:extLst>
                    </a:gridCol>
                  </a:tblGrid>
                  <a:tr h="15240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Định lí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Giả thiết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Kết luận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/>
                    </a:tc>
                    <a:extLst>
                      <a:ext uri="{0D108BD9-81ED-4DB2-BD59-A6C34878D82A}">
                        <a16:rowId xmlns:a16="http://schemas.microsoft.com/office/drawing/2014/main" xmlns="" val="146983556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Hai tam </a:t>
                          </a:r>
                          <a:r>
                            <a:rPr lang="en-US" sz="1200" dirty="0" err="1">
                              <a:effectLst/>
                            </a:rPr>
                            <a:t>giác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bằng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nhau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Diện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tích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của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hai</a:t>
                          </a:r>
                          <a:r>
                            <a:rPr lang="en-US" sz="1200" dirty="0">
                              <a:effectLst/>
                            </a:rPr>
                            <a:t> tam </a:t>
                          </a:r>
                          <a:r>
                            <a:rPr lang="en-US" sz="1200" dirty="0" err="1">
                              <a:effectLst/>
                            </a:rPr>
                            <a:t>giác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đó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bằng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nhau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xmlns="" val="914313620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𝑄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∈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ℝ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&lt;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1200">
                                    <a:effectLst/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</m:oMath>
                            </m:oMathPara>
                          </a14:m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xmlns="" val="42287950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Bảng 2">
                <a:extLst>
                  <a:ext uri="{FF2B5EF4-FFF2-40B4-BE49-F238E27FC236}">
                    <a16:creationId xmlns:a16="http://schemas.microsoft.com/office/drawing/2014/main" id="{BDE0EF62-BA8D-274C-32F3-D0FE8391AC2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9293814"/>
                  </p:ext>
                </p:extLst>
              </p:nvPr>
            </p:nvGraphicFramePr>
            <p:xfrm>
              <a:off x="2438400" y="1189764"/>
              <a:ext cx="4572000" cy="1445134"/>
            </p:xfrm>
            <a:graphic>
              <a:graphicData uri="http://schemas.openxmlformats.org/drawingml/2006/table">
                <a:tbl>
                  <a:tblPr firstRow="1" firstCol="1" bandRow="1">
                    <a:tableStyleId>{5C22544A-7EE6-4342-B048-85BDC9FD1C3A}</a:tableStyleId>
                  </a:tblPr>
                  <a:tblGrid>
                    <a:gridCol w="1524000">
                      <a:extLst>
                        <a:ext uri="{9D8B030D-6E8A-4147-A177-3AD203B41FA5}">
                          <a16:colId xmlns:a16="http://schemas.microsoft.com/office/drawing/2014/main" val="256740587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1596046421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485922886"/>
                        </a:ext>
                      </a:extLst>
                    </a:gridCol>
                  </a:tblGrid>
                  <a:tr h="34664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Định lí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Giả thiết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>
                              <a:effectLst/>
                            </a:rPr>
                            <a:t>Kết luận</a:t>
                          </a:r>
                          <a:endParaRPr lang="en-US" sz="120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/>
                    </a:tc>
                    <a:extLst>
                      <a:ext uri="{0D108BD9-81ED-4DB2-BD59-A6C34878D82A}">
                        <a16:rowId xmlns:a16="http://schemas.microsoft.com/office/drawing/2014/main" val="1469835560"/>
                      </a:ext>
                    </a:extLst>
                  </a:tr>
                  <a:tr h="620967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800" t="-56863" r="-202000" b="-7941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>
                              <a:effectLst/>
                            </a:rPr>
                            <a:t>Hai tam </a:t>
                          </a:r>
                          <a:r>
                            <a:rPr lang="en-US" sz="1200" dirty="0" err="1">
                              <a:effectLst/>
                            </a:rPr>
                            <a:t>giác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bằng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nhau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tc>
                      <a:txBody>
                        <a:bodyPr/>
                        <a:lstStyle/>
                        <a:p>
                          <a:pPr>
                            <a:lnSpc>
                              <a:spcPct val="150000"/>
                            </a:lnSpc>
                            <a:spcAft>
                              <a:spcPts val="800"/>
                            </a:spcAft>
                          </a:pPr>
                          <a:r>
                            <a:rPr lang="en-US" sz="1200" dirty="0" err="1">
                              <a:effectLst/>
                            </a:rPr>
                            <a:t>Diện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tích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của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hai</a:t>
                          </a:r>
                          <a:r>
                            <a:rPr lang="en-US" sz="1200" dirty="0">
                              <a:effectLst/>
                            </a:rPr>
                            <a:t> tam </a:t>
                          </a:r>
                          <a:r>
                            <a:rPr lang="en-US" sz="1200" dirty="0" err="1">
                              <a:effectLst/>
                            </a:rPr>
                            <a:t>giác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đó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bằng</a:t>
                          </a:r>
                          <a:r>
                            <a:rPr lang="en-US" sz="1200" dirty="0">
                              <a:effectLst/>
                            </a:rPr>
                            <a:t> </a:t>
                          </a:r>
                          <a:r>
                            <a:rPr lang="en-US" sz="1200" dirty="0" err="1">
                              <a:effectLst/>
                            </a:rPr>
                            <a:t>nhau</a:t>
                          </a:r>
                          <a:r>
                            <a:rPr lang="en-US" sz="1200" dirty="0">
                              <a:effectLst/>
                            </a:rPr>
                            <a:t>.</a:t>
                          </a:r>
                          <a:endParaRPr lang="en-US" sz="1200" dirty="0">
                            <a:effectLst/>
                            <a:latin typeface="Times New Roman" panose="02020603050405020304" pitchFamily="18" charset="0"/>
                            <a:ea typeface="Calibri" panose="020F0502020204030204" pitchFamily="34" charset="0"/>
                            <a:cs typeface="Cordia New" panose="020B0304020202020204" pitchFamily="34" charset="-34"/>
                          </a:endParaRPr>
                        </a:p>
                      </a:txBody>
                      <a:tcPr marL="101600" marR="101600" marT="50800" marB="50800" anchor="ctr"/>
                    </a:tc>
                    <a:extLst>
                      <a:ext uri="{0D108BD9-81ED-4DB2-BD59-A6C34878D82A}">
                        <a16:rowId xmlns:a16="http://schemas.microsoft.com/office/drawing/2014/main" val="914313620"/>
                      </a:ext>
                    </a:extLst>
                  </a:tr>
                  <a:tr h="4775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800" t="-202532" r="-20200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100800" t="-202532" r="-102000" b="-253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101600" marR="101600" marT="50800" marB="50800" anchor="ctr">
                        <a:blipFill>
                          <a:blip r:embed="rId4"/>
                          <a:stretch>
                            <a:fillRect l="-200800" t="-202532" r="-2000" b="-253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287950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xmlns="" id="{67430BF5-B8A4-9693-8BD6-05E1215D47A0}"/>
                  </a:ext>
                </a:extLst>
              </p:cNvPr>
              <p:cNvSpPr txBox="1"/>
              <p:nvPr/>
            </p:nvSpPr>
            <p:spPr>
              <a:xfrm>
                <a:off x="2590800" y="2800350"/>
                <a:ext cx="6553200" cy="1516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"Hai tam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: "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".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"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l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à đ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i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ề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u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ki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ệ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đủ để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"</m:t>
                    </m:r>
                    <m:r>
                      <m:rPr>
                        <m:nor/>
                      </m:rPr>
                      <a:rPr lang="en-US" sz="1400" i="1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:"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 sz="140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67430BF5-B8A4-9693-8BD6-05E1215D47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2800350"/>
                <a:ext cx="6553200" cy="1516441"/>
              </a:xfrm>
              <a:prstGeom prst="rect">
                <a:avLst/>
              </a:prstGeom>
              <a:blipFill>
                <a:blip r:embed="rId5"/>
                <a:stretch>
                  <a:fillRect l="-279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4253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luyện tập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524217" y="438150"/>
                <a:ext cx="6465903" cy="45053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4.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"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".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này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: "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&lt;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"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5.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bậc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217" y="438150"/>
                <a:ext cx="6465903" cy="4505336"/>
              </a:xfrm>
              <a:prstGeom prst="rect">
                <a:avLst/>
              </a:prstGeom>
              <a:blipFill>
                <a:blip r:embed="rId4"/>
                <a:stretch>
                  <a:fillRect l="-754" t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134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luyện tập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5798" y="569881"/>
                <a:ext cx="6465903" cy="4451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6.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LcParenR"/>
                </a:pP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marL="342900" indent="-342900">
                  <a:buAutoNum type="alphaLcParenR"/>
                </a:pP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: “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,|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|≥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:"∃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=10";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US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“∃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".</a:t>
                </a:r>
              </a:p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7.</a:t>
                </a:r>
                <a:endParaRPr lang="en-US" dirty="0">
                  <a:solidFill>
                    <a:srgbClr val="FFFF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thoả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mãn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3∉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+3≠0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ta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+1≥2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Do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+1&lt;2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=1≠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a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5798" y="569881"/>
                <a:ext cx="6465903" cy="4451347"/>
              </a:xfrm>
              <a:prstGeom prst="rect">
                <a:avLst/>
              </a:prstGeom>
              <a:blipFill>
                <a:blip r:embed="rId4"/>
                <a:stretch>
                  <a:fillRect l="-754" t="-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7027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50237" y="361950"/>
                <a:ext cx="6465903" cy="49258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  <a:r>
                  <a:rPr lang="fr-FR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15 là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</a:p>
              <a:p>
                <a:pPr marL="342900" indent="-342900">
                  <a:buAutoNum type="alphaUcPeriod"/>
                </a:pP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được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học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muộn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Hôm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nay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trời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nắng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     </a:t>
                </a:r>
              </a:p>
              <a:p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 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đói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fr-FR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2.</a:t>
                </a:r>
                <a:r>
                  <a:rPr lang="en-US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nguyên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, −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&lt;0.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, 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d>
                      <m:d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+11</m:t>
                        </m:r>
                      </m:e>
                    </m:d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11.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−6=0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hữu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tỉ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vi-VN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r>
                  <a:rPr lang="vi-VN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2x – m</a:t>
                </a:r>
                <a:r>
                  <a:rPr lang="en-US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0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"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này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vô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kép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 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vô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 .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“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kép</a:t>
                </a:r>
                <a:r>
                  <a:rPr lang="vi-VN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 </a:t>
                </a:r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0237" y="361950"/>
                <a:ext cx="6465903" cy="4925836"/>
              </a:xfrm>
              <a:prstGeom prst="rect">
                <a:avLst/>
              </a:prstGeom>
              <a:blipFill>
                <a:blip r:embed="rId4"/>
                <a:stretch>
                  <a:fillRect l="-848" t="-619" r="-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36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38400" y="361950"/>
                <a:ext cx="6465903" cy="4989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vi-V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 </a:t>
                </a:r>
                <a:r>
                  <a:rPr lang="vi-VN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vi-V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vi-V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vi-VN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3+5≤7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	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2&gt;1⇒</m:t>
                    </m:r>
                    <m:rad>
                      <m:radPr>
                        <m:degHide m:val="on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&gt;1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	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5.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 </m:t>
                    </m:r>
                  </m:oMath>
                </a14:m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ar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ba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“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&gt;−</m:t>
                    </m:r>
                    <m:f>
                      <m:f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".</m:t>
                    </m:r>
                  </m:oMath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6. 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&lt;3⇔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	</a:t>
                </a:r>
              </a:p>
              <a:p>
                <a:pPr marL="342900" indent="-342900">
                  <a:buAutoNum type="alphaUcPeriod"/>
                </a:pPr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</m:fName>
                          <m:e>
                            <m:d>
                              <m:dPr>
                                <m:ctrlP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1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</m:func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	</a:t>
                </a:r>
              </a:p>
              <a:p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“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ℕ</m:t>
                    </m:r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: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1=1</m:t>
                    </m:r>
                  </m:oMath>
                </a14:m>
                <a:r>
                  <a:rPr lang="fr-F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”.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1950"/>
                <a:ext cx="6465903" cy="4989186"/>
              </a:xfrm>
              <a:prstGeom prst="rect">
                <a:avLst/>
              </a:prstGeom>
              <a:blipFill>
                <a:blip r:embed="rId4"/>
                <a:stretch>
                  <a:fillRect l="-471" t="-3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4029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40619" y="361950"/>
                <a:ext cx="6465903" cy="41431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FR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7.</a:t>
                </a:r>
                <a:r>
                  <a:rPr lang="fr-FR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"n chia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12",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48</a:t>
                </a:r>
              </a:p>
              <a:p>
                <a:pPr marL="342900" indent="-342900">
                  <a:buAutoNum type="alphaUcPeriod"/>
                </a:pP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4         </a:t>
                </a:r>
              </a:p>
              <a:p>
                <a:pPr marL="342900" indent="-342900">
                  <a:buAutoNum type="alphaUcPeriod"/>
                </a:pP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3                  </a:t>
                </a:r>
              </a:p>
              <a:p>
                <a:pPr marL="342900" indent="-342900">
                  <a:buAutoNum type="alphaUcPeriod"/>
                </a:pP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88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fr-FR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8.</a:t>
                </a:r>
                <a:r>
                  <a:rPr lang="fr-FR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fr-FR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tròn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tâm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trục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đối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xứng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9.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:"</m:t>
                        </m:r>
                      </m:fName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func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=1"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=1".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=1".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≠1".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  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5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−3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≥1".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619" y="361950"/>
                <a:ext cx="6465903" cy="4143122"/>
              </a:xfrm>
              <a:prstGeom prst="rect">
                <a:avLst/>
              </a:prstGeom>
              <a:blipFill>
                <a:blip r:embed="rId4"/>
                <a:stretch>
                  <a:fillRect l="-283" t="-147" r="-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28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438400" y="361950"/>
                <a:ext cx="6465903" cy="4623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10</a:t>
                </a:r>
                <a:r>
                  <a:rPr lang="en-US" sz="1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func>
                      <m:func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funcPr>
                      <m:fNam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:"</m:t>
                        </m:r>
                      </m:fName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</m:e>
                    </m:fun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d>
                      <m:d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 	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"∀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"∃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</a:p>
              <a:p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 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  <m:acc>
                      <m:accPr>
                        <m:chr m:val="̸"/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∃</m:t>
                        </m:r>
                      </m:e>
                    </m:acc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en-US" sz="16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"</m:t>
                    </m:r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11:</a:t>
                </a:r>
                <a:r>
                  <a:rPr lang="en-US" sz="1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9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+ b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tận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cùng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5</a:t>
                </a:r>
              </a:p>
              <a:p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tam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6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12:</a:t>
                </a:r>
                <a:r>
                  <a:rPr lang="en-US" sz="16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 đề nào sau là mệnh đề </a:t>
                </a:r>
                <a:r>
                  <a:rPr lang="pt-BR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pt-BR" sz="16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16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	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sz="1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	</a:t>
                </a:r>
              </a:p>
              <a:p>
                <a:pPr marL="342900" indent="-342900">
                  <a:buAutoNum type="alphaUcPeriod"/>
                </a:pPr>
                <a14:m>
                  <m:oMath xmlns:m="http://schemas.openxmlformats.org/officeDocument/2006/math"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∃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𝑹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16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en-US" sz="16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1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  <a:spcAft>
                    <a:spcPts val="1200"/>
                  </a:spcAft>
                </a:pPr>
                <a:endParaRPr lang="en-US" sz="16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8400" y="361950"/>
                <a:ext cx="6465903" cy="4623253"/>
              </a:xfrm>
              <a:prstGeom prst="rect">
                <a:avLst/>
              </a:prstGeom>
              <a:blipFill>
                <a:blip r:embed="rId4"/>
                <a:stretch>
                  <a:fillRect l="-471" t="-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901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286000" y="395609"/>
                <a:ext cx="6465903" cy="39703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 13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Phủ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“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”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vô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phải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kép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Bất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biệt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14: </a:t>
                </a:r>
                <a:r>
                  <a:rPr lang="nl-NL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Phát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biểu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dưới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?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trắc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Toán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dễ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thôi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!	 </a:t>
                </a:r>
              </a:p>
              <a:p>
                <a:r>
                  <a:rPr lang="en-US" sz="1400" b="0" dirty="0">
                    <a:solidFill>
                      <a:srgbClr val="FF0000"/>
                    </a:solidFill>
                  </a:rPr>
                  <a:t>B.   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2016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+12=11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Chủ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tịch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Tôn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Đức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Thắng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quê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ở An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Giang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biết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hay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15: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(I).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(II).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v</m:t>
                    </m:r>
                    <m:r>
                      <m:rPr>
                        <m:nor/>
                      </m:rPr>
                      <a:rPr lang="en-US" sz="140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m:t>à 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chẵn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(III).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tổng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1400" b="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đảo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(I), (II)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(III),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bao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nhiêu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			</a:t>
                </a:r>
                <a:endParaRPr lang="en-US" sz="1600" dirty="0">
                  <a:solidFill>
                    <a:srgbClr val="FF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5609"/>
                <a:ext cx="6465903" cy="3970318"/>
              </a:xfrm>
              <a:prstGeom prst="rect">
                <a:avLst/>
              </a:prstGeom>
              <a:blipFill>
                <a:blip r:embed="rId4"/>
                <a:stretch>
                  <a:fillRect l="-283" t="-307" r="-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67854125-ED2A-9B52-7C09-9CC8408D106A}"/>
              </a:ext>
            </a:extLst>
          </p:cNvPr>
          <p:cNvSpPr txBox="1"/>
          <p:nvPr/>
        </p:nvSpPr>
        <p:spPr>
          <a:xfrm>
            <a:off x="3223704" y="435607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65C42DCC-89E6-193F-1A4C-1CFA768578F3}"/>
              </a:ext>
            </a:extLst>
          </p:cNvPr>
          <p:cNvSpPr txBox="1"/>
          <p:nvPr/>
        </p:nvSpPr>
        <p:spPr>
          <a:xfrm>
            <a:off x="3893229" y="4365927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2.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587425ED-BFEC-B9BB-5793-AE6C01581A56}"/>
              </a:ext>
            </a:extLst>
          </p:cNvPr>
          <p:cNvSpPr txBox="1"/>
          <p:nvPr/>
        </p:nvSpPr>
        <p:spPr>
          <a:xfrm>
            <a:off x="4907872" y="4358104"/>
            <a:ext cx="6280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3.</a:t>
            </a: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333FE2C8-B77B-6305-80AD-A2D839512867}"/>
              </a:ext>
            </a:extLst>
          </p:cNvPr>
          <p:cNvSpPr txBox="1"/>
          <p:nvPr/>
        </p:nvSpPr>
        <p:spPr>
          <a:xfrm>
            <a:off x="2411952" y="4356070"/>
            <a:ext cx="6858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0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1472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303015" y="421541"/>
                <a:ext cx="6465903" cy="1852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FF00"/>
                    </a:solidFill>
                  </a:rPr>
                  <a:t>Câu 16. </a:t>
                </a:r>
                <a:r>
                  <a:rPr lang="en-US" dirty="0">
                    <a:solidFill>
                      <a:srgbClr val="FF0000"/>
                    </a:solidFill>
                  </a:rPr>
                  <a:t>Trong </a:t>
                </a:r>
                <a:r>
                  <a:rPr lang="en-US" dirty="0" err="1">
                    <a:solidFill>
                      <a:srgbClr val="FF0000"/>
                    </a:solidFill>
                  </a:rPr>
                  <a:t>các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sau</a:t>
                </a:r>
                <a:r>
                  <a:rPr lang="en-US" dirty="0">
                    <a:solidFill>
                      <a:srgbClr val="FF0000"/>
                    </a:solidFill>
                  </a:rPr>
                  <a:t>, </a:t>
                </a:r>
                <a:r>
                  <a:rPr lang="en-US" dirty="0" err="1">
                    <a:solidFill>
                      <a:srgbClr val="FF0000"/>
                    </a:solidFill>
                  </a:rPr>
                  <a:t>tìm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</a:rPr>
                  <a:t>:</a:t>
                </a: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 A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–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π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&lt; – 2 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</m:box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&lt; 4    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π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&lt;  2 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</m:box>
                    <m:sSup>
                      <m:sSupPr>
                        <m:ctrlPr>
                          <a:rPr lang="en-US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π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&lt; 16 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 C.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3 &lt; 5 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</m:box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3.5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 &lt; 5.5 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b="1" dirty="0">
                    <a:solidFill>
                      <a:srgbClr val="FF0000"/>
                    </a:solidFill>
                  </a:rPr>
                  <a:t>  D.</a:t>
                </a:r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3 &lt; 5 </m:t>
                    </m:r>
                    <m:box>
                      <m:boxPr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boxPr>
                      <m:e>
                        <m:groupChr>
                          <m:groupChrPr>
                            <m:chr m:val="⇔"/>
                            <m:pos m:val="top"/>
                            <m:ctrlPr>
                              <a:rPr 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groupChrPr>
                          <m:e>
                            <m:r>
                              <m:rPr>
                                <m:brk m:alnAt="1"/>
                              </m:r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</m:groupChr>
                      </m:e>
                    </m:box>
                    <m:d>
                      <m:d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US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.5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&gt;(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/>
                      </a:rPr>
                      <m:t>−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/>
                      </a:rPr>
                      <m:t>5).5 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3015" y="421541"/>
                <a:ext cx="6465903" cy="1852110"/>
              </a:xfrm>
              <a:prstGeom prst="rect">
                <a:avLst/>
              </a:prstGeom>
              <a:blipFill>
                <a:blip r:embed="rId4"/>
                <a:stretch>
                  <a:fillRect l="-849" t="-1645" b="-8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758FD482-E323-6EE4-FFFF-48145F395666}"/>
              </a:ext>
            </a:extLst>
          </p:cNvPr>
          <p:cNvSpPr txBox="1"/>
          <p:nvPr/>
        </p:nvSpPr>
        <p:spPr>
          <a:xfrm>
            <a:off x="2317812" y="2023537"/>
            <a:ext cx="5604584" cy="3906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FFFF00"/>
                </a:solidFill>
                <a:effectLst/>
                <a:latin typeface="VNI-Times"/>
                <a:ea typeface="VNI-Times"/>
                <a:cs typeface="VNI-Times"/>
              </a:rPr>
              <a:t>Câu</a:t>
            </a:r>
            <a:r>
              <a:rPr lang="en-US" sz="1800" b="1" dirty="0">
                <a:solidFill>
                  <a:srgbClr val="FFFF00"/>
                </a:solidFill>
                <a:effectLst/>
                <a:latin typeface="VNI-Times"/>
                <a:ea typeface="VNI-Times"/>
                <a:cs typeface="VNI-Times"/>
              </a:rPr>
              <a:t> 17.</a:t>
            </a:r>
            <a:r>
              <a:rPr lang="en-US" sz="18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VNI-Times"/>
                <a:cs typeface="Cordia New" panose="020B0304020202020204" pitchFamily="34" charset="-34"/>
              </a:rPr>
              <a:t> 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Trong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các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mệnh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đề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sau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tìm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mệnh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đề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sai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VNI-Times"/>
                <a:cs typeface="VNI-Times"/>
              </a:rPr>
              <a:t>: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xmlns="" id="{DA2F84CA-200E-79B7-1D91-C2E3BBDBE059}"/>
                  </a:ext>
                </a:extLst>
              </p:cNvPr>
              <p:cNvSpPr txBox="1"/>
              <p:nvPr/>
            </p:nvSpPr>
            <p:spPr>
              <a:xfrm>
                <a:off x="2286000" y="2344960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A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+1≠0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Hộp Văn bản 8">
                <a:extLst>
                  <a:ext uri="{FF2B5EF4-FFF2-40B4-BE49-F238E27FC236}">
                    <a16:creationId xmlns:a16="http://schemas.microsoft.com/office/drawing/2014/main" id="{DA2F84CA-200E-79B7-1D91-C2E3BBDBE0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344960"/>
                <a:ext cx="4572000" cy="369332"/>
              </a:xfrm>
              <a:prstGeom prst="rect">
                <a:avLst/>
              </a:prstGeom>
              <a:blipFill>
                <a:blip r:embed="rId5"/>
                <a:stretch>
                  <a:fillRect l="-10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xmlns="" id="{897A868E-3707-3F59-30E8-934553B33A30}"/>
                  </a:ext>
                </a:extLst>
              </p:cNvPr>
              <p:cNvSpPr txBox="1"/>
              <p:nvPr/>
            </p:nvSpPr>
            <p:spPr>
              <a:xfrm>
                <a:off x="2286000" y="2644288"/>
                <a:ext cx="457200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rgbClr val="FF0000"/>
                    </a:solidFill>
                  </a:rPr>
                  <a:t>B</a:t>
                </a:r>
                <a:r>
                  <a:rPr lang="en-US" dirty="0">
                    <a:solidFill>
                      <a:srgbClr val="FF0000"/>
                    </a:solidFill>
                  </a:rPr>
                  <a:t>.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0,+∞</m:t>
                        </m:r>
                      </m:e>
                    </m:d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≥1⇒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Hộp Văn bản 11">
                <a:extLst>
                  <a:ext uri="{FF2B5EF4-FFF2-40B4-BE49-F238E27FC236}">
                    <a16:creationId xmlns:a16="http://schemas.microsoft.com/office/drawing/2014/main" id="{897A868E-3707-3F59-30E8-934553B33A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2644288"/>
                <a:ext cx="4572000" cy="369332"/>
              </a:xfrm>
              <a:prstGeom prst="rect">
                <a:avLst/>
              </a:prstGeom>
              <a:blipFill>
                <a:blip r:embed="rId6"/>
                <a:stretch>
                  <a:fillRect l="-10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1E401B6A-45DF-DBA0-FE0B-2FF1729140A9}"/>
              </a:ext>
            </a:extLst>
          </p:cNvPr>
          <p:cNvSpPr txBox="1"/>
          <p:nvPr/>
        </p:nvSpPr>
        <p:spPr>
          <a:xfrm>
            <a:off x="2286000" y="2968008"/>
            <a:ext cx="52296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. “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Nếu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tứ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giác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ABCD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bình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AB=CD”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xmlns="" id="{5B1283DA-901E-F8BA-5025-936C4B14B201}"/>
              </a:ext>
            </a:extLst>
          </p:cNvPr>
          <p:cNvSpPr txBox="1"/>
          <p:nvPr/>
        </p:nvSpPr>
        <p:spPr>
          <a:xfrm>
            <a:off x="2314112" y="3337340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D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. “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2007 chia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hết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US" sz="1800" dirty="0">
                <a:solidFill>
                  <a:srgbClr val="FF0000"/>
                </a:solidFill>
                <a:effectLst/>
                <a:latin typeface="VNI-Times"/>
                <a:ea typeface="Calibri" panose="020F0502020204030204" pitchFamily="34" charset="0"/>
                <a:cs typeface="Arial" panose="020B0604020202020204" pitchFamily="34" charset="0"/>
              </a:rPr>
              <a:t> 9”.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8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62200" y="28575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1. MỆNH ĐỀ</a:t>
            </a:r>
          </a:p>
        </p:txBody>
      </p:sp>
      <p:sp>
        <p:nvSpPr>
          <p:cNvPr id="3" name="Rectangle 2"/>
          <p:cNvSpPr/>
          <p:nvPr/>
        </p:nvSpPr>
        <p:spPr>
          <a:xfrm>
            <a:off x="2354664" y="1035616"/>
            <a:ext cx="6332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khẳng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vừa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372248" y="6924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rial" panose="020B0604020202020204" pitchFamily="34" charset="0"/>
                <a:cs typeface="Arial" pitchFamily="34" charset="0"/>
              </a:rPr>
              <a:t> </a:t>
            </a:r>
            <a:r>
              <a:rPr lang="en-US" sz="1400" b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ĐỊNH NGHĨA</a:t>
            </a:r>
          </a:p>
        </p:txBody>
      </p:sp>
      <p:sp>
        <p:nvSpPr>
          <p:cNvPr id="4" name="Rectangle 3"/>
          <p:cNvSpPr/>
          <p:nvPr/>
        </p:nvSpPr>
        <p:spPr>
          <a:xfrm>
            <a:off x="3166708" y="1352550"/>
            <a:ext cx="40575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altLang="en-US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altLang="en-US" b="1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2372248" y="2952750"/>
            <a:ext cx="6477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chữ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600" b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altLang="en-US" sz="1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P, Q, R,… 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B74A8917-AB3D-2C5A-BEAA-B6515F63CF95}"/>
              </a:ext>
            </a:extLst>
          </p:cNvPr>
          <p:cNvSpPr txBox="1"/>
          <p:nvPr/>
        </p:nvSpPr>
        <p:spPr>
          <a:xfrm>
            <a:off x="174125" y="362769"/>
            <a:ext cx="218053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00" b="1" spc="3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49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9" grpId="0"/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>
            <a:extLst>
              <a:ext uri="{FF2B5EF4-FFF2-40B4-BE49-F238E27FC236}">
                <a16:creationId xmlns:a16="http://schemas.microsoft.com/office/drawing/2014/main" xmlns="" id="{CF736589-720F-4892-4E33-EEE20BCA577F}"/>
              </a:ext>
            </a:extLst>
          </p:cNvPr>
          <p:cNvSpPr txBox="1"/>
          <p:nvPr/>
        </p:nvSpPr>
        <p:spPr>
          <a:xfrm>
            <a:off x="152400" y="548242"/>
            <a:ext cx="2286000" cy="872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vận dụng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xmlns="" id="{03E99026-A6CC-22EC-8B5C-056F750A4B69}"/>
                  </a:ext>
                </a:extLst>
              </p:cNvPr>
              <p:cNvSpPr txBox="1"/>
              <p:nvPr/>
            </p:nvSpPr>
            <p:spPr>
              <a:xfrm>
                <a:off x="2286000" y="395609"/>
                <a:ext cx="6465903" cy="42146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18</a:t>
                </a:r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r>
                  <a:rPr lang="en-US" sz="1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ℚ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&lt;5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∃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ℚ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: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≤0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C.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60</a:t>
                </a:r>
                <a:r>
                  <a:rPr lang="en-US" sz="1400" baseline="300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D.Hình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chéo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19.</a:t>
                </a:r>
                <a:r>
                  <a:rPr lang="en-US" sz="1400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(I): 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tam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góc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(II):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Điều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kiện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cần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đủ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để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tứ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i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ABCD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cạnh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Khẳng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định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Chỉ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		</a:t>
                </a:r>
              </a:p>
              <a:p>
                <a:pPr marL="342900" indent="-342900">
                  <a:buAutoNum type="alphaUcPeriod"/>
                </a:pP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Cả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(II)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sz="1400" b="1" dirty="0" err="1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Câu</a:t>
                </a:r>
                <a:r>
                  <a:rPr lang="en-US" sz="14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20. 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nào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&gt;−2⇒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&gt;4.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B.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&gt;2⇒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≥4.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𝑅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≥4⇒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&gt;2.</m:t>
                    </m:r>
                  </m:oMath>
                </a14:m>
                <a:r>
                  <a:rPr lang="en-US" sz="1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			D.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∀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𝑥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∈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ℝ</m:t>
                    </m:r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&gt;4⇒</m:t>
                    </m:r>
                    <m:d>
                      <m:dPr>
                        <m:begChr m:val="|"/>
                        <m:endChr m:val="|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1400" i="1">
                        <a:solidFill>
                          <a:srgbClr val="FF0000"/>
                        </a:solidFill>
                        <a:latin typeface="Cambria Math"/>
                      </a:rPr>
                      <m:t>&gt;−2.</m:t>
                    </m:r>
                  </m:oMath>
                </a14:m>
                <a:endParaRPr lang="en-US" sz="1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2" name="TextBox 8">
                <a:extLst>
                  <a:ext uri="{FF2B5EF4-FFF2-40B4-BE49-F238E27FC236}">
                    <a16:creationId xmlns:a16="http://schemas.microsoft.com/office/drawing/2014/main" id="{03E99026-A6CC-22EC-8B5C-056F750A4B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95609"/>
                <a:ext cx="6465903" cy="4214615"/>
              </a:xfrm>
              <a:prstGeom prst="rect">
                <a:avLst/>
              </a:prstGeom>
              <a:blipFill>
                <a:blip r:embed="rId4"/>
                <a:stretch>
                  <a:fillRect l="-283" t="-289" b="-5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7">
            <a:extLst>
              <a:ext uri="{FF2B5EF4-FFF2-40B4-BE49-F238E27FC236}">
                <a16:creationId xmlns:a16="http://schemas.microsoft.com/office/drawing/2014/main" xmlns="" id="{2B40CF10-284C-1766-723B-7775CBF825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0" y="1266387"/>
            <a:ext cx="28405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en-US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pt-BR" altLang="en-US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pt-BR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152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5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5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61" y="393525"/>
            <a:ext cx="218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5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399" y="227838"/>
            <a:ext cx="647700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.Trong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514600" y="1150331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a. “3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số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lẻ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”</a:t>
            </a:r>
            <a:r>
              <a:rPr lang="en-US" altLang="en-US" sz="1400" b="1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33022" y="1612435"/>
            <a:ext cx="576473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b. 1+2&gt;3.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533022" y="2118945"/>
            <a:ext cx="5963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c. </a:t>
            </a:r>
            <a:r>
              <a:rPr lang="el-GR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Π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1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số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vô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tỉ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?!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33022" y="2577352"/>
            <a:ext cx="563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d. 0,0001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số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rất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bé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.</a:t>
            </a:r>
          </a:p>
        </p:txBody>
      </p:sp>
      <p:sp>
        <p:nvSpPr>
          <p:cNvPr id="25" name="Text Box 7"/>
          <p:cNvSpPr txBox="1">
            <a:spLocks noChangeArrowheads="1"/>
          </p:cNvSpPr>
          <p:nvPr/>
        </p:nvSpPr>
        <p:spPr bwMode="auto">
          <a:xfrm>
            <a:off x="5352422" y="1163876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MĐ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endParaRPr lang="en-US" altLang="en-US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5367509" y="1639525"/>
            <a:ext cx="18288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MĐ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sai</a:t>
            </a:r>
            <a:endParaRPr lang="en-US" altLang="en-US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381371" y="2061056"/>
            <a:ext cx="2916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câu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hỏi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mệnh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đề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30" name="Text Box 7"/>
          <p:cNvSpPr txBox="1">
            <a:spLocks noChangeArrowheads="1"/>
          </p:cNvSpPr>
          <p:nvPr/>
        </p:nvSpPr>
        <p:spPr bwMode="auto">
          <a:xfrm>
            <a:off x="2514601" y="3333750"/>
            <a:ext cx="24383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e.Đến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năm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2050, con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người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sẽ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đặt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chân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lên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sao</a:t>
            </a:r>
            <a:r>
              <a:rPr lang="en-US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dirty="0" err="1">
                <a:solidFill>
                  <a:schemeClr val="bg1"/>
                </a:solidFill>
                <a:cs typeface="Arial" panose="020B0604020202020204" pitchFamily="34" charset="0"/>
              </a:rPr>
              <a:t>Hoả</a:t>
            </a:r>
            <a:endParaRPr lang="en-US" altLang="en-US" sz="1400" b="1" dirty="0"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2865871" y="4053810"/>
            <a:ext cx="49747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   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Như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thế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nào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được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gọi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mệnh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đề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chứa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cs typeface="Arial" panose="020B0604020202020204" pitchFamily="34" charset="0"/>
              </a:rPr>
              <a:t>biến</a:t>
            </a:r>
            <a:r>
              <a:rPr lang="en-US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 ?</a:t>
            </a:r>
            <a:endParaRPr lang="en-US" altLang="en-US" b="1" dirty="0">
              <a:solidFill>
                <a:srgbClr val="00FF00"/>
              </a:solidFill>
              <a:cs typeface="Arial" panose="020B0604020202020204" pitchFamily="34" charset="0"/>
            </a:endParaRPr>
          </a:p>
        </p:txBody>
      </p:sp>
      <p:sp>
        <p:nvSpPr>
          <p:cNvPr id="33" name="WordArt 16"/>
          <p:cNvSpPr>
            <a:spLocks noChangeArrowheads="1" noChangeShapeType="1" noTextEdit="1"/>
          </p:cNvSpPr>
          <p:nvPr/>
        </p:nvSpPr>
        <p:spPr bwMode="auto">
          <a:xfrm>
            <a:off x="2641599" y="4053810"/>
            <a:ext cx="431800" cy="3963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1A084518-7512-D180-ED32-B636A71BCD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0594" y="2606788"/>
            <a:ext cx="29163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có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tính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đúng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hoặc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sai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do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đó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không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phải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mệnh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đề</a:t>
            </a:r>
            <a:endParaRPr lang="en-US" altLang="en-US" sz="1400" b="1" dirty="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3" name="Text Box 7">
            <a:extLst>
              <a:ext uri="{FF2B5EF4-FFF2-40B4-BE49-F238E27FC236}">
                <a16:creationId xmlns:a16="http://schemas.microsoft.com/office/drawing/2014/main" xmlns="" id="{82B2903A-030B-301A-3611-5731CB062B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8026" y="3425852"/>
            <a:ext cx="29163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400" b="1" dirty="0" err="1">
                <a:solidFill>
                  <a:srgbClr val="FF0000"/>
                </a:solidFill>
                <a:cs typeface="Arial" panose="020B0604020202020204" pitchFamily="34" charset="0"/>
              </a:rPr>
              <a:t>Là</a:t>
            </a:r>
            <a:r>
              <a:rPr lang="en-US" altLang="en-US" sz="1400" b="1" dirty="0">
                <a:solidFill>
                  <a:srgbClr val="FF0000"/>
                </a:solidFill>
                <a:cs typeface="Arial" panose="020B0604020202020204" pitchFamily="34" charset="0"/>
              </a:rPr>
              <a:t> MĐ</a:t>
            </a:r>
          </a:p>
        </p:txBody>
      </p:sp>
    </p:spTree>
    <p:extLst>
      <p:ext uri="{BB962C8B-B14F-4D97-AF65-F5344CB8AC3E}">
        <p14:creationId xmlns:p14="http://schemas.microsoft.com/office/powerpoint/2010/main" val="2628930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30" grpId="0"/>
      <p:bldP spid="31" grpId="0"/>
      <p:bldP spid="33" grpId="0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61" y="393525"/>
            <a:ext cx="218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5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399" y="227838"/>
            <a:ext cx="647700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.Trong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i="1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2545348" y="1124018"/>
                <a:ext cx="5638800" cy="5441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r>
                  <a:rPr lang="en-US" sz="1400" dirty="0">
                    <a:solidFill>
                      <a:srgbClr val="FF0000"/>
                    </a:solidFill>
                  </a:rPr>
                  <a:t>a)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mệnh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đề</a:t>
                </a:r>
                <a:r>
                  <a:rPr lang="en-US" sz="1400" dirty="0">
                    <a:solidFill>
                      <a:srgbClr val="FF0000"/>
                    </a:solidFill>
                  </a:rPr>
                  <a:t> (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đúng</a:t>
                </a:r>
                <a:r>
                  <a:rPr lang="en-US" sz="1400" dirty="0">
                    <a:solidFill>
                      <a:srgbClr val="FF0000"/>
                    </a:solidFill>
                  </a:rPr>
                  <a:t>). Ở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cấp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Trung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học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cơ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sở</a:t>
                </a:r>
                <a:r>
                  <a:rPr lang="en-US" sz="1400" dirty="0">
                    <a:solidFill>
                      <a:srgbClr val="FF0000"/>
                    </a:solidFill>
                  </a:rPr>
                  <a:t>, HS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đã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biết</a:t>
                </a:r>
                <a:r>
                  <a:rPr lang="en-US" sz="1400" dirty="0">
                    <a:solidFill>
                      <a:srgbClr val="FF0000"/>
                    </a:solidFill>
                  </a:rPr>
                  <a:t> "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1400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1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là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số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vô</a:t>
                </a:r>
                <a:r>
                  <a:rPr lang="en-US" sz="1400" dirty="0">
                    <a:solidFill>
                      <a:srgbClr val="FF0000"/>
                    </a:solidFill>
                  </a:rPr>
                  <a:t> </a:t>
                </a:r>
                <a:r>
                  <a:rPr lang="en-US" sz="1400" dirty="0" err="1">
                    <a:solidFill>
                      <a:srgbClr val="FF0000"/>
                    </a:solidFill>
                  </a:rPr>
                  <a:t>tỉ</a:t>
                </a:r>
                <a:r>
                  <a:rPr lang="en-US" sz="1400" dirty="0">
                    <a:solidFill>
                      <a:srgbClr val="FF0000"/>
                    </a:solidFill>
                  </a:rPr>
                  <a:t>".</a:t>
                </a:r>
              </a:p>
            </p:txBody>
          </p:sp>
        </mc:Choice>
        <mc:Fallback xmlns="">
          <p:sp>
            <p:nvSpPr>
              <p:cNvPr id="21" name="Text 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45348" y="1124018"/>
                <a:ext cx="5638800" cy="544188"/>
              </a:xfrm>
              <a:prstGeom prst="rect">
                <a:avLst/>
              </a:prstGeom>
              <a:blipFill>
                <a:blip r:embed="rId4"/>
                <a:stretch>
                  <a:fillRect l="-324" b="-1111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 Box 7"/>
          <p:cNvSpPr txBox="1">
            <a:spLocks noChangeArrowheads="1"/>
          </p:cNvSpPr>
          <p:nvPr/>
        </p:nvSpPr>
        <p:spPr bwMode="auto">
          <a:xfrm>
            <a:off x="2533022" y="1768216"/>
            <a:ext cx="57647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b)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mệnh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đề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>
                <a:solidFill>
                  <a:srgbClr val="FF0000"/>
                </a:solidFill>
              </a:rPr>
              <a:t>Khó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kiểm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tra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đúng</a:t>
            </a:r>
            <a:r>
              <a:rPr lang="en-US" sz="1400" dirty="0">
                <a:solidFill>
                  <a:srgbClr val="FF0000"/>
                </a:solidFill>
              </a:rPr>
              <a:t> hay </a:t>
            </a:r>
            <a:r>
              <a:rPr lang="en-US" sz="1400" dirty="0" err="1">
                <a:solidFill>
                  <a:srgbClr val="FF0000"/>
                </a:solidFill>
              </a:rPr>
              <a:t>sai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nhưng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chắc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chắn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này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chỉ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thể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hoặc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đúng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hoặc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sai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2517916" y="3247939"/>
            <a:ext cx="596327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1400" dirty="0">
                <a:solidFill>
                  <a:srgbClr val="FF0000"/>
                </a:solidFill>
              </a:rPr>
              <a:t>d)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câu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cảm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thán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không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phải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mệnh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đề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2533022" y="2165069"/>
            <a:ext cx="5638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sz="1400" dirty="0">
                <a:solidFill>
                  <a:srgbClr val="FF0000"/>
                </a:solidFill>
              </a:rPr>
              <a:t>) </a:t>
            </a:r>
            <a:r>
              <a:rPr lang="en-US" sz="1400" dirty="0" err="1">
                <a:solidFill>
                  <a:srgbClr val="FF0000"/>
                </a:solidFill>
              </a:rPr>
              <a:t>Không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phải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mệnh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đề</a:t>
            </a:r>
            <a:r>
              <a:rPr lang="en-US" sz="1400" dirty="0">
                <a:solidFill>
                  <a:srgbClr val="FF0000"/>
                </a:solidFill>
              </a:rPr>
              <a:t>. </a:t>
            </a:r>
            <a:r>
              <a:rPr lang="en-US" sz="1400" dirty="0" err="1">
                <a:solidFill>
                  <a:srgbClr val="FF0000"/>
                </a:solidFill>
              </a:rPr>
              <a:t>Mặc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dù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một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nhưng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không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thể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xác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đúng</a:t>
            </a:r>
            <a:r>
              <a:rPr lang="en-US" sz="1400" dirty="0">
                <a:solidFill>
                  <a:srgbClr val="FF0000"/>
                </a:solidFill>
              </a:rPr>
              <a:t> hay </a:t>
            </a:r>
            <a:r>
              <a:rPr lang="en-US" sz="1400" dirty="0" err="1">
                <a:solidFill>
                  <a:srgbClr val="FF0000"/>
                </a:solidFill>
              </a:rPr>
              <a:t>sai</a:t>
            </a:r>
            <a:r>
              <a:rPr lang="en-US" sz="1400" dirty="0">
                <a:solidFill>
                  <a:srgbClr val="FF0000"/>
                </a:solidFill>
              </a:rPr>
              <a:t>, vi </a:t>
            </a:r>
            <a:r>
              <a:rPr lang="en-US" sz="1400" dirty="0" err="1">
                <a:solidFill>
                  <a:srgbClr val="FF0000"/>
                </a:solidFill>
              </a:rPr>
              <a:t>chưa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tiêu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chí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để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đối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chiếu</a:t>
            </a:r>
            <a:r>
              <a:rPr lang="en-US" sz="1400" dirty="0">
                <a:solidFill>
                  <a:srgbClr val="FF0000"/>
                </a:solidFill>
              </a:rPr>
              <a:t>. Trong </a:t>
            </a:r>
            <a:r>
              <a:rPr lang="en-US" sz="1400" dirty="0" err="1">
                <a:solidFill>
                  <a:srgbClr val="FF0000"/>
                </a:solidFill>
              </a:rPr>
              <a:t>thực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tế</a:t>
            </a:r>
            <a:r>
              <a:rPr lang="en-US" sz="1400" dirty="0">
                <a:solidFill>
                  <a:srgbClr val="FF0000"/>
                </a:solidFill>
              </a:rPr>
              <a:t>, </a:t>
            </a:r>
            <a:r>
              <a:rPr lang="en-US" sz="1400" dirty="0" err="1">
                <a:solidFill>
                  <a:srgbClr val="FF0000"/>
                </a:solidFill>
              </a:rPr>
              <a:t>tuỳ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theo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hoàn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cảnh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mà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người</a:t>
            </a:r>
            <a:r>
              <a:rPr lang="en-US" sz="1400" dirty="0">
                <a:solidFill>
                  <a:srgbClr val="FF0000"/>
                </a:solidFill>
              </a:rPr>
              <a:t> ta </a:t>
            </a:r>
            <a:r>
              <a:rPr lang="en-US" sz="1400" dirty="0" err="1">
                <a:solidFill>
                  <a:srgbClr val="FF0000"/>
                </a:solidFill>
              </a:rPr>
              <a:t>coi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đó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là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khẳng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định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 err="1">
                <a:solidFill>
                  <a:srgbClr val="FF0000"/>
                </a:solidFill>
              </a:rPr>
              <a:t>đúng</a:t>
            </a:r>
            <a:r>
              <a:rPr lang="en-US" sz="1400" dirty="0">
                <a:solidFill>
                  <a:srgbClr val="FF0000"/>
                </a:solidFill>
              </a:rPr>
              <a:t> hay </a:t>
            </a:r>
            <a:r>
              <a:rPr lang="en-US" sz="1400" dirty="0" err="1">
                <a:solidFill>
                  <a:srgbClr val="FF0000"/>
                </a:solidFill>
              </a:rPr>
              <a:t>sai</a:t>
            </a:r>
            <a:r>
              <a:rPr lang="en-US" sz="1400" dirty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360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461" y="393525"/>
            <a:ext cx="218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pc="300" dirty="0">
                <a:latin typeface="Arial" panose="020B0604020202020204" pitchFamily="34" charset="0"/>
                <a:cs typeface="Arial" pitchFamily="34" charset="0"/>
              </a:rPr>
              <a:t>MỆNH ĐỀ. </a:t>
            </a:r>
            <a:endParaRPr lang="en-US" sz="105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38400" y="260457"/>
            <a:ext cx="6477001" cy="458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Thưc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.Xét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mệnh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đề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vi-VN" i="1" dirty="0">
              <a:solidFill>
                <a:srgbClr val="FFFF00"/>
              </a:solidFill>
              <a:cs typeface="Arial" panose="020B0604020202020204" pitchFamily="34" charset="0"/>
            </a:endParaRPr>
          </a:p>
        </p:txBody>
      </p:sp>
      <p:sp>
        <p:nvSpPr>
          <p:cNvPr id="21" name="Text Box 7"/>
          <p:cNvSpPr txBox="1">
            <a:spLocks noChangeArrowheads="1"/>
          </p:cNvSpPr>
          <p:nvPr/>
        </p:nvSpPr>
        <p:spPr bwMode="auto">
          <a:xfrm>
            <a:off x="2743200" y="1276350"/>
            <a:ext cx="56388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>
              <a:buAutoNum type="alphaLcParenR"/>
            </a:pP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>
                <a:solidFill>
                  <a:srgbClr val="FF0000"/>
                </a:solidFill>
              </a:rPr>
              <a:t>. </a:t>
            </a:r>
            <a:r>
              <a:rPr lang="en-US" dirty="0" err="1">
                <a:solidFill>
                  <a:srgbClr val="FF0000"/>
                </a:solidFill>
              </a:rPr>
              <a:t>Vịnh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Hạ</a:t>
            </a:r>
            <a:r>
              <a:rPr lang="en-US" dirty="0">
                <a:solidFill>
                  <a:srgbClr val="FF0000"/>
                </a:solidFill>
              </a:rPr>
              <a:t> Long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UNESCO </a:t>
            </a:r>
            <a:r>
              <a:rPr lang="en-US" dirty="0" err="1">
                <a:solidFill>
                  <a:srgbClr val="FF0000"/>
                </a:solidFill>
              </a:rPr>
              <a:t>công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nhận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di </a:t>
            </a:r>
            <a:r>
              <a:rPr lang="en-US" dirty="0" err="1">
                <a:solidFill>
                  <a:srgbClr val="FF0000"/>
                </a:solidFill>
              </a:rPr>
              <a:t>sản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thế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giới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1994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lần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hai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năm</a:t>
            </a:r>
            <a:r>
              <a:rPr lang="en-US" dirty="0">
                <a:solidFill>
                  <a:srgbClr val="FF0000"/>
                </a:solidFill>
              </a:rPr>
              <a:t> 2000 .</a:t>
            </a:r>
          </a:p>
          <a:p>
            <a:pPr marL="342900" indent="-342900">
              <a:buAutoNum type="alphaLcParenR"/>
            </a:pP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b)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sai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c)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mệnh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đề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5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387519"/>
            <a:ext cx="2133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spc="300" dirty="0">
                <a:latin typeface="Arial" pitchFamily="34" charset="0"/>
                <a:cs typeface="Arial" pitchFamily="34" charset="0"/>
              </a:rPr>
              <a:t>MỆNH ĐỀ CHỨA BIẾN. </a:t>
            </a:r>
            <a:endParaRPr lang="en-US" sz="36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14600" y="277727"/>
            <a:ext cx="36369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2. MỆNH ĐỀ CHỨA BIẾN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61334" y="821225"/>
            <a:ext cx="602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HĐKP2</a:t>
            </a:r>
            <a:r>
              <a:rPr lang="en-US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en-US" dirty="0">
                <a:solidFill>
                  <a:srgbClr val="FF0000"/>
                </a:solidFill>
              </a:rPr>
              <a:t>a) </a:t>
            </a:r>
            <a:r>
              <a:rPr lang="en-US" dirty="0" err="1">
                <a:solidFill>
                  <a:srgbClr val="FF0000"/>
                </a:solidFill>
              </a:rPr>
              <a:t>Không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vì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câu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này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đúng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sai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tùy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theo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n.</a:t>
            </a:r>
          </a:p>
          <a:p>
            <a:r>
              <a:rPr lang="en-US" dirty="0">
                <a:solidFill>
                  <a:srgbClr val="FF0000"/>
                </a:solidFill>
              </a:rPr>
              <a:t>b) HS </a:t>
            </a:r>
            <a:r>
              <a:rPr lang="en-US" dirty="0" err="1">
                <a:solidFill>
                  <a:srgbClr val="FF0000"/>
                </a:solidFill>
              </a:rPr>
              <a:t>có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thể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ra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nhiều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giá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trị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khác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nhau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lvl="0"/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461334" y="1922524"/>
                <a:ext cx="6400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i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⟶</m:t>
                    </m:r>
                  </m:oMath>
                </a14:m>
                <a:r>
                  <a:rPr lang="en-US" dirty="0">
                    <a:solidFill>
                      <a:srgbClr val="FFFF00"/>
                    </a:solidFill>
                  </a:rPr>
                  <a:t> P(n): "n chia </a:t>
                </a:r>
                <a:r>
                  <a:rPr lang="en-US" dirty="0" err="1">
                    <a:solidFill>
                      <a:srgbClr val="FFFF00"/>
                    </a:solidFill>
                  </a:rPr>
                  <a:t>hết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cho</a:t>
                </a:r>
                <a:r>
                  <a:rPr lang="en-US" dirty="0">
                    <a:solidFill>
                      <a:srgbClr val="FFFF00"/>
                    </a:solidFill>
                  </a:rPr>
                  <a:t> 5" (n </a:t>
                </a:r>
                <a:r>
                  <a:rPr lang="en-US" dirty="0" err="1">
                    <a:solidFill>
                      <a:srgbClr val="FFFF00"/>
                    </a:solidFill>
                  </a:rPr>
                  <a:t>là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số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tự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nhiên</a:t>
                </a:r>
                <a:r>
                  <a:rPr lang="en-US" dirty="0">
                    <a:solidFill>
                      <a:srgbClr val="FFFF00"/>
                    </a:solidFill>
                  </a:rPr>
                  <a:t>) là </a:t>
                </a:r>
                <a:r>
                  <a:rPr lang="en-US" dirty="0" err="1">
                    <a:solidFill>
                      <a:srgbClr val="FFFF00"/>
                    </a:solidFill>
                  </a:rPr>
                  <a:t>mệnh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đề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chứa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biến</a:t>
                </a:r>
                <a:r>
                  <a:rPr lang="en-US" dirty="0">
                    <a:solidFill>
                      <a:srgbClr val="FFFF00"/>
                    </a:solidFill>
                  </a:rPr>
                  <a:t>. </a:t>
                </a:r>
                <a:r>
                  <a:rPr lang="en-US" dirty="0" err="1">
                    <a:solidFill>
                      <a:srgbClr val="FFFF00"/>
                    </a:solidFill>
                  </a:rPr>
                  <a:t>Người</a:t>
                </a:r>
                <a:r>
                  <a:rPr lang="en-US" dirty="0">
                    <a:solidFill>
                      <a:srgbClr val="FFFF00"/>
                    </a:solidFill>
                  </a:rPr>
                  <a:t> ta </a:t>
                </a:r>
                <a:r>
                  <a:rPr lang="en-US" dirty="0" err="1">
                    <a:solidFill>
                      <a:srgbClr val="FFFF00"/>
                    </a:solidFill>
                  </a:rPr>
                  <a:t>thường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kí</a:t>
                </a:r>
                <a:r>
                  <a:rPr lang="en-US" dirty="0">
                    <a:solidFill>
                      <a:srgbClr val="FFFF00"/>
                    </a:solidFill>
                  </a:rPr>
                  <a:t> </a:t>
                </a:r>
                <a:r>
                  <a:rPr lang="en-US" dirty="0" err="1">
                    <a:solidFill>
                      <a:srgbClr val="FFFF00"/>
                    </a:solidFill>
                  </a:rPr>
                  <a:t>hiệu</a:t>
                </a:r>
                <a:r>
                  <a:rPr lang="en-US" dirty="0">
                    <a:solidFill>
                      <a:srgbClr val="FFFF00"/>
                    </a:solidFill>
                  </a:rPr>
                  <a:t> P(n)</a:t>
                </a:r>
                <a:endParaRPr lang="en-US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1334" y="1922524"/>
                <a:ext cx="6400800" cy="646331"/>
              </a:xfrm>
              <a:prstGeom prst="rect">
                <a:avLst/>
              </a:prstGeom>
              <a:blipFill>
                <a:blip r:embed="rId4"/>
                <a:stretch>
                  <a:fillRect l="-857" t="-5660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421BA678-6E4A-E895-8A72-96E52C3F4708}"/>
              </a:ext>
            </a:extLst>
          </p:cNvPr>
          <p:cNvSpPr txBox="1"/>
          <p:nvPr/>
        </p:nvSpPr>
        <p:spPr>
          <a:xfrm>
            <a:off x="2429522" y="2479924"/>
            <a:ext cx="4572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nl-NL" sz="18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Ví dụ 2 (SGK – tr9)</a:t>
            </a:r>
            <a:endParaRPr lang="en-US" sz="1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69480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0242" y="393525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>
                <a:latin typeface="Arial" pitchFamily="34" charset="0"/>
                <a:cs typeface="Arial" pitchFamily="34" charset="0"/>
              </a:rPr>
              <a:t>MỆNH ĐỀ CHỨA BIẾN. </a:t>
            </a:r>
            <a:endParaRPr lang="en-US" sz="3200" b="1" spc="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40429" y="393525"/>
            <a:ext cx="6477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i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3</a:t>
            </a:r>
            <a:endParaRPr lang="vi-VN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387220" y="794114"/>
                <a:ext cx="6383418" cy="31663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AutoNum type="alphaLcParenR"/>
                </a:pP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Khi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hoặc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giá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trị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𝑄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c) HV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đưa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nhiều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án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khác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nhau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Ví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 1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R(1)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đúng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endParaRPr lang="en-US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 = 2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thì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R(2) </a:t>
                </a:r>
                <a:r>
                  <a:rPr lang="en-US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sai</a:t>
                </a:r>
                <a:r>
                  <a:rPr lang="en-US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7220" y="794114"/>
                <a:ext cx="6383418" cy="3166316"/>
              </a:xfrm>
              <a:prstGeom prst="rect">
                <a:avLst/>
              </a:prstGeom>
              <a:blipFill>
                <a:blip r:embed="rId4"/>
                <a:stretch>
                  <a:fillRect l="-860" r="-1051" b="-2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62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52400" y="548242"/>
            <a:ext cx="228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300" dirty="0">
                <a:latin typeface="Arial" pitchFamily="34" charset="0"/>
                <a:cs typeface="Arial" pitchFamily="34" charset="0"/>
              </a:rPr>
              <a:t>MỆNH ĐỀ PHỦ ĐỊNH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438400" y="471298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HĐKP 3: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23774CBE-7D08-6AAF-F2AD-86B34E28A5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999384"/>
            <a:ext cx="6096000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cùng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cặp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này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kia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phủ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kí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mệnh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phủ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tính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trái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ngược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Nghĩa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Hộp Văn bản 9">
            <a:extLst>
              <a:ext uri="{FF2B5EF4-FFF2-40B4-BE49-F238E27FC236}">
                <a16:creationId xmlns:a16="http://schemas.microsoft.com/office/drawing/2014/main" xmlns="" id="{B585CFE1-1E84-2A91-A279-C104B442BEC7}"/>
              </a:ext>
            </a:extLst>
          </p:cNvPr>
          <p:cNvSpPr txBox="1"/>
          <p:nvPr/>
        </p:nvSpPr>
        <p:spPr>
          <a:xfrm>
            <a:off x="2424344" y="3553929"/>
            <a:ext cx="4572000" cy="457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Ví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</a:t>
            </a:r>
            <a:r>
              <a:rPr lang="en-US" sz="1800" b="1" dirty="0" err="1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dụ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ordia New" panose="020B0304020202020204" pitchFamily="34" charset="-34"/>
              </a:rPr>
              <a:t> 3 (SGK – tr 10)</a:t>
            </a:r>
            <a:endParaRPr lang="en-US" sz="1800" dirty="0">
              <a:solidFill>
                <a:srgbClr val="FFFF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9985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3275</Words>
  <PresentationFormat>On-screen Show (16:9)</PresentationFormat>
  <Paragraphs>341</Paragraphs>
  <Slides>30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cp:lastModifiedBy/>
  <dcterms:created xsi:type="dcterms:W3CDTF">2022-09-09T08:24:03Z</dcterms:created>
  <dcterms:modified xsi:type="dcterms:W3CDTF">2022-09-09T08:24:08Z</dcterms:modified>
</cp:coreProperties>
</file>