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7" r:id="rId4"/>
    <p:sldId id="268" r:id="rId5"/>
    <p:sldId id="269" r:id="rId6"/>
    <p:sldId id="301" r:id="rId7"/>
    <p:sldId id="304" r:id="rId8"/>
    <p:sldId id="270" r:id="rId9"/>
    <p:sldId id="305" r:id="rId10"/>
    <p:sldId id="306" r:id="rId11"/>
    <p:sldId id="303" r:id="rId12"/>
    <p:sldId id="277" r:id="rId13"/>
    <p:sldId id="271" r:id="rId14"/>
    <p:sldId id="307" r:id="rId15"/>
    <p:sldId id="308" r:id="rId16"/>
    <p:sldId id="309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52" autoAdjust="0"/>
    <p:restoredTop sz="94660"/>
  </p:normalViewPr>
  <p:slideViewPr>
    <p:cSldViewPr snapToGrid="0">
      <p:cViewPr varScale="1">
        <p:scale>
          <a:sx n="87" d="100"/>
          <a:sy n="87" d="100"/>
        </p:scale>
        <p:origin x="7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073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047285" y="49201"/>
            <a:ext cx="297615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defTabSz="457200">
              <a:defRPr b="1"/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lvl="0"/>
            <a:r>
              <a:rPr lang="en-US" b="0" dirty="0"/>
              <a:t>Lesson </a:t>
            </a:r>
            <a:r>
              <a:rPr lang="en-US" b="0" dirty="0" smtClean="0"/>
              <a:t>1.1: Vocab</a:t>
            </a:r>
            <a:r>
              <a:rPr lang="en-US" b="0" baseline="0" dirty="0" smtClean="0"/>
              <a:t>. &amp; Reading</a:t>
            </a:r>
            <a:endParaRPr lang="en-US" b="0" dirty="0"/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92476" y="49201"/>
            <a:ext cx="384612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</a:t>
            </a:r>
            <a:r>
              <a:rPr lang="en-US" sz="1800" b="1" dirty="0" smtClean="0">
                <a:solidFill>
                  <a:schemeClr val="tx1"/>
                </a:solidFill>
              </a:rPr>
              <a:t>3:</a:t>
            </a:r>
            <a:r>
              <a:rPr lang="en-US" sz="1800" b="1" baseline="0" dirty="0" smtClean="0">
                <a:solidFill>
                  <a:schemeClr val="tx1"/>
                </a:solidFill>
              </a:rPr>
              <a:t> Protecting the environment 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69" r:id="rId14"/>
    <p:sldLayoutId id="2147483679" r:id="rId15"/>
    <p:sldLayoutId id="2147483689" r:id="rId16"/>
    <p:sldLayoutId id="2147483690" r:id="rId17"/>
    <p:sldLayoutId id="2147483691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10" Type="http://schemas.openxmlformats.org/officeDocument/2006/relationships/audio" Target="../media/media5.mp3"/><Relationship Id="rId19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A03B90-251D-E980-76F8-D482D3C7A701}"/>
              </a:ext>
            </a:extLst>
          </p:cNvPr>
          <p:cNvSpPr txBox="1"/>
          <p:nvPr/>
        </p:nvSpPr>
        <p:spPr>
          <a:xfrm>
            <a:off x="5791200" y="3248732"/>
            <a:ext cx="6172200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30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Unit 3: PROTECTING </a:t>
            </a:r>
            <a:r>
              <a:rPr lang="en-US" sz="2400" b="1" dirty="0" smtClean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ENVIRONMENT</a:t>
            </a:r>
            <a:endParaRPr lang="en-US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Lesson 1.1  </a:t>
            </a:r>
          </a:p>
          <a:p>
            <a:pPr marL="0" marR="0" algn="ctr">
              <a:spcBef>
                <a:spcPts val="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--- </a:t>
            </a:r>
            <a:r>
              <a:rPr lang="en-US" sz="28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Pages 24 &amp; 25 </a:t>
            </a:r>
            <a:r>
              <a:rPr lang="en-US" sz="2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---</a:t>
            </a:r>
            <a:endParaRPr lang="en-US" sz="24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57" y="521455"/>
            <a:ext cx="3634647" cy="733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08361" y="606669"/>
            <a:ext cx="78169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rgbClr val="7030A0"/>
                </a:solidFill>
              </a:rPr>
              <a:t>Listen and repeat. </a:t>
            </a:r>
            <a:r>
              <a:rPr lang="en-US" sz="2200" i="1" dirty="0" err="1" smtClean="0">
                <a:solidFill>
                  <a:srgbClr val="7030A0"/>
                </a:solidFill>
              </a:rPr>
              <a:t>Practise</a:t>
            </a:r>
            <a:r>
              <a:rPr lang="en-US" sz="2200" i="1" dirty="0" smtClean="0">
                <a:solidFill>
                  <a:srgbClr val="7030A0"/>
                </a:solidFill>
              </a:rPr>
              <a:t> </a:t>
            </a:r>
            <a:r>
              <a:rPr lang="en-US" sz="2200" i="1" dirty="0">
                <a:solidFill>
                  <a:srgbClr val="7030A0"/>
                </a:solidFill>
              </a:rPr>
              <a:t>saying these words with a partner.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FDA1DA-10A4-A724-C5CB-34559DB46DB6}"/>
              </a:ext>
            </a:extLst>
          </p:cNvPr>
          <p:cNvSpPr txBox="1"/>
          <p:nvPr/>
        </p:nvSpPr>
        <p:spPr>
          <a:xfrm>
            <a:off x="237557" y="1253633"/>
            <a:ext cx="1179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 (Body)"/>
                <a:cs typeface="Calibri" panose="020F0502020204030204" pitchFamily="34" charset="0"/>
              </a:rPr>
              <a:t>affect</a:t>
            </a:r>
            <a:r>
              <a:rPr lang="en-US" sz="3600" b="1" i="0" u="none" strike="noStrike" baseline="0" dirty="0">
                <a:latin typeface="Calibri (Body)"/>
                <a:cs typeface="Calibri" panose="020F0502020204030204" pitchFamily="34" charset="0"/>
              </a:rPr>
              <a:t> 	</a:t>
            </a:r>
            <a:r>
              <a:rPr lang="en-US" sz="3600" b="0" i="0" dirty="0">
                <a:solidFill>
                  <a:srgbClr val="1D2A57"/>
                </a:solidFill>
                <a:effectLst/>
                <a:latin typeface="Calibri (Body)"/>
              </a:rPr>
              <a:t>/</a:t>
            </a:r>
            <a:r>
              <a:rPr lang="en-US" sz="3600" dirty="0" err="1"/>
              <a:t>əˈfekt</a:t>
            </a:r>
            <a:r>
              <a:rPr lang="en-US" sz="3600" b="0" i="0" dirty="0">
                <a:solidFill>
                  <a:srgbClr val="1D2A57"/>
                </a:solidFill>
                <a:effectLst/>
                <a:latin typeface="Calibri (Body)"/>
              </a:rPr>
              <a:t>/ </a:t>
            </a:r>
            <a:r>
              <a:rPr lang="en-US" sz="3600" b="0" i="0" u="none" strike="noStrike" baseline="0" dirty="0">
                <a:solidFill>
                  <a:srgbClr val="C00000"/>
                </a:solidFill>
                <a:latin typeface="Calibri (Body)"/>
                <a:cs typeface="Calibri" panose="020F0502020204030204" pitchFamily="34" charset="0"/>
              </a:rPr>
              <a:t>(v)</a:t>
            </a:r>
            <a:r>
              <a:rPr lang="en-US" sz="3600" b="0" i="0" u="none" strike="noStrike" baseline="0" dirty="0">
                <a:latin typeface="Calibri (Body)"/>
                <a:cs typeface="Calibri" panose="020F0502020204030204" pitchFamily="34" charset="0"/>
              </a:rPr>
              <a:t>: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tác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động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ảnh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hưởng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.</a:t>
            </a:r>
            <a:r>
              <a:rPr lang="en-US" sz="3600" b="0" i="0" u="none" strike="noStrike" baseline="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FDA1DA-10A4-A724-C5CB-34559DB46DB6}"/>
              </a:ext>
            </a:extLst>
          </p:cNvPr>
          <p:cNvSpPr txBox="1"/>
          <p:nvPr/>
        </p:nvSpPr>
        <p:spPr>
          <a:xfrm>
            <a:off x="237557" y="1905344"/>
            <a:ext cx="11792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 (Body)"/>
                <a:cs typeface="Calibri" panose="020F0502020204030204" pitchFamily="34" charset="0"/>
              </a:rPr>
              <a:t>cause</a:t>
            </a:r>
            <a:r>
              <a:rPr lang="en-US" sz="3600" b="1" i="0" u="none" strike="noStrike" baseline="0" dirty="0">
                <a:latin typeface="Calibri (Body)"/>
                <a:cs typeface="Calibri" panose="020F0502020204030204" pitchFamily="34" charset="0"/>
              </a:rPr>
              <a:t> 	</a:t>
            </a:r>
            <a:r>
              <a:rPr lang="en-US" sz="3600" dirty="0"/>
              <a:t> /</a:t>
            </a:r>
            <a:r>
              <a:rPr lang="en-US" sz="3600" dirty="0" err="1"/>
              <a:t>kɔːz</a:t>
            </a:r>
            <a:r>
              <a:rPr lang="en-US" sz="3600" dirty="0"/>
              <a:t>/</a:t>
            </a:r>
            <a:r>
              <a:rPr lang="en-US" sz="3600" b="0" i="0" dirty="0">
                <a:solidFill>
                  <a:srgbClr val="1D2A57"/>
                </a:solidFill>
                <a:effectLst/>
                <a:latin typeface="Calibri (Body)"/>
              </a:rPr>
              <a:t> </a:t>
            </a:r>
            <a:r>
              <a:rPr lang="en-US" sz="3600" b="0" i="0" u="none" strike="noStrike" baseline="0" dirty="0">
                <a:solidFill>
                  <a:srgbClr val="C00000"/>
                </a:solidFill>
                <a:latin typeface="Calibri (Body)"/>
                <a:cs typeface="Calibri" panose="020F0502020204030204" pitchFamily="34" charset="0"/>
              </a:rPr>
              <a:t>(v)</a:t>
            </a:r>
            <a:r>
              <a:rPr lang="en-US" sz="3600" b="0" i="0" u="none" strike="noStrike" baseline="0" dirty="0">
                <a:latin typeface="Calibri (Body)"/>
                <a:cs typeface="Calibri" panose="020F0502020204030204" pitchFamily="34" charset="0"/>
              </a:rPr>
              <a:t>: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gây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ra.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</a:t>
            </a:r>
            <a:endParaRPr lang="en-US" dirty="0"/>
          </a:p>
          <a:p>
            <a:r>
              <a:rPr lang="en-US" sz="3600" b="0" i="0" u="none" strike="noStrike" baseline="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FDA1DA-10A4-A724-C5CB-34559DB46DB6}"/>
              </a:ext>
            </a:extLst>
          </p:cNvPr>
          <p:cNvSpPr txBox="1"/>
          <p:nvPr/>
        </p:nvSpPr>
        <p:spPr>
          <a:xfrm>
            <a:off x="237557" y="2626033"/>
            <a:ext cx="1179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 (Body)"/>
                <a:cs typeface="Calibri" panose="020F0502020204030204" pitchFamily="34" charset="0"/>
              </a:rPr>
              <a:t>pollute</a:t>
            </a:r>
            <a:r>
              <a:rPr lang="en-US" sz="3600" b="1" i="0" u="none" strike="noStrike" baseline="0" dirty="0">
                <a:latin typeface="Calibri (Body)"/>
                <a:cs typeface="Calibri" panose="020F0502020204030204" pitchFamily="34" charset="0"/>
              </a:rPr>
              <a:t> 	</a:t>
            </a:r>
            <a:r>
              <a:rPr lang="en-US" sz="3600" b="0" i="0" dirty="0">
                <a:solidFill>
                  <a:srgbClr val="1D2A57"/>
                </a:solidFill>
                <a:effectLst/>
                <a:latin typeface="Calibri (Body)"/>
              </a:rPr>
              <a:t>/</a:t>
            </a:r>
            <a:r>
              <a:rPr lang="en-US" dirty="0"/>
              <a:t> </a:t>
            </a:r>
            <a:r>
              <a:rPr lang="en-US" sz="3600" dirty="0" err="1"/>
              <a:t>pəˈluːt</a:t>
            </a:r>
            <a:r>
              <a:rPr lang="en-US" sz="3600" dirty="0"/>
              <a:t> </a:t>
            </a:r>
            <a:r>
              <a:rPr lang="en-US" sz="3600" b="0" i="0" dirty="0">
                <a:solidFill>
                  <a:srgbClr val="1D2A57"/>
                </a:solidFill>
                <a:effectLst/>
                <a:latin typeface="Calibri (Body)"/>
              </a:rPr>
              <a:t>/ </a:t>
            </a:r>
            <a:r>
              <a:rPr lang="en-US" sz="3600" b="0" i="0" u="none" strike="noStrike" baseline="0" dirty="0">
                <a:solidFill>
                  <a:srgbClr val="C00000"/>
                </a:solidFill>
                <a:latin typeface="Calibri (Body)"/>
                <a:cs typeface="Calibri" panose="020F0502020204030204" pitchFamily="34" charset="0"/>
              </a:rPr>
              <a:t>(v)</a:t>
            </a:r>
            <a:r>
              <a:rPr lang="en-US" sz="3600" b="0" i="0" u="none" strike="noStrike" baseline="0" dirty="0">
                <a:latin typeface="Calibri (Body)"/>
                <a:cs typeface="Calibri" panose="020F0502020204030204" pitchFamily="34" charset="0"/>
              </a:rPr>
              <a:t>: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gây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ô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nhiễm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.</a:t>
            </a:r>
            <a:r>
              <a:rPr lang="en-US" sz="3600" b="0" i="0" u="none" strike="noStrike" baseline="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FDA1DA-10A4-A724-C5CB-34559DB46DB6}"/>
              </a:ext>
            </a:extLst>
          </p:cNvPr>
          <p:cNvSpPr txBox="1"/>
          <p:nvPr/>
        </p:nvSpPr>
        <p:spPr>
          <a:xfrm>
            <a:off x="237557" y="3272364"/>
            <a:ext cx="1179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 (Body)"/>
                <a:cs typeface="Calibri" panose="020F0502020204030204" pitchFamily="34" charset="0"/>
              </a:rPr>
              <a:t>disease</a:t>
            </a:r>
            <a:r>
              <a:rPr lang="en-US" sz="3600" b="1" i="0" u="none" strike="noStrike" baseline="0" dirty="0">
                <a:latin typeface="Calibri (Body)"/>
                <a:cs typeface="Calibri" panose="020F0502020204030204" pitchFamily="34" charset="0"/>
              </a:rPr>
              <a:t> 	</a:t>
            </a:r>
            <a:r>
              <a:rPr lang="en-US" sz="3600" b="0" i="0" dirty="0">
                <a:solidFill>
                  <a:srgbClr val="1D2A57"/>
                </a:solidFill>
                <a:effectLst/>
                <a:latin typeface="Calibri (Body)"/>
              </a:rPr>
              <a:t>/</a:t>
            </a:r>
            <a:r>
              <a:rPr lang="en-US" dirty="0"/>
              <a:t> </a:t>
            </a:r>
            <a:r>
              <a:rPr lang="en-US" sz="3600" dirty="0" err="1"/>
              <a:t>dɪˈziːz</a:t>
            </a:r>
            <a:r>
              <a:rPr lang="en-US" sz="3600" dirty="0"/>
              <a:t> </a:t>
            </a:r>
            <a:r>
              <a:rPr lang="en-US" sz="3600" b="0" i="0" dirty="0">
                <a:solidFill>
                  <a:srgbClr val="1D2A57"/>
                </a:solidFill>
                <a:effectLst/>
                <a:latin typeface="Calibri (Body)"/>
              </a:rPr>
              <a:t>/ </a:t>
            </a:r>
            <a:r>
              <a:rPr lang="en-US" sz="3600" b="0" i="0" u="none" strike="noStrike" baseline="0" dirty="0">
                <a:solidFill>
                  <a:srgbClr val="C00000"/>
                </a:solidFill>
                <a:latin typeface="Calibri (Body)"/>
                <a:cs typeface="Calibri" panose="020F0502020204030204" pitchFamily="34" charset="0"/>
              </a:rPr>
              <a:t>(n)</a:t>
            </a:r>
            <a:r>
              <a:rPr lang="en-US" sz="3600" b="0" i="0" u="none" strike="noStrike" baseline="0" dirty="0">
                <a:latin typeface="Calibri (Body)"/>
                <a:cs typeface="Calibri" panose="020F0502020204030204" pitchFamily="34" charset="0"/>
              </a:rPr>
              <a:t>: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bệnh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.</a:t>
            </a:r>
            <a:r>
              <a:rPr lang="en-US" sz="3600" b="0" i="0" u="none" strike="noStrike" baseline="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FDA1DA-10A4-A724-C5CB-34559DB46DB6}"/>
              </a:ext>
            </a:extLst>
          </p:cNvPr>
          <p:cNvSpPr txBox="1"/>
          <p:nvPr/>
        </p:nvSpPr>
        <p:spPr>
          <a:xfrm>
            <a:off x="237557" y="3932704"/>
            <a:ext cx="1179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 (Body)"/>
                <a:cs typeface="Calibri" panose="020F0502020204030204" pitchFamily="34" charset="0"/>
              </a:rPr>
              <a:t>wildlife</a:t>
            </a:r>
            <a:r>
              <a:rPr lang="en-US" sz="3600" b="1" i="0" u="none" strike="noStrike" baseline="0" dirty="0">
                <a:latin typeface="Calibri (Body)"/>
                <a:cs typeface="Calibri" panose="020F0502020204030204" pitchFamily="34" charset="0"/>
              </a:rPr>
              <a:t> 	</a:t>
            </a:r>
            <a:r>
              <a:rPr lang="en-US" sz="3600" b="0" i="0" dirty="0">
                <a:solidFill>
                  <a:srgbClr val="1D2A57"/>
                </a:solidFill>
                <a:effectLst/>
                <a:latin typeface="Calibri (Body)"/>
              </a:rPr>
              <a:t>/</a:t>
            </a:r>
            <a:r>
              <a:rPr lang="en-US" sz="3600" dirty="0"/>
              <a:t> ˈ</a:t>
            </a:r>
            <a:r>
              <a:rPr lang="en-US" sz="3600" dirty="0" err="1"/>
              <a:t>waɪldlaɪf</a:t>
            </a:r>
            <a:r>
              <a:rPr lang="en-US" sz="3600" dirty="0"/>
              <a:t> </a:t>
            </a:r>
            <a:r>
              <a:rPr lang="en-US" sz="3600" b="0" i="0" dirty="0">
                <a:solidFill>
                  <a:srgbClr val="1D2A57"/>
                </a:solidFill>
                <a:effectLst/>
                <a:latin typeface="Calibri (Body)"/>
              </a:rPr>
              <a:t>/ </a:t>
            </a:r>
            <a:r>
              <a:rPr lang="en-US" sz="3600" b="0" i="0" u="none" strike="noStrike" baseline="0" dirty="0">
                <a:solidFill>
                  <a:srgbClr val="C00000"/>
                </a:solidFill>
                <a:latin typeface="Calibri (Body)"/>
                <a:cs typeface="Calibri" panose="020F0502020204030204" pitchFamily="34" charset="0"/>
              </a:rPr>
              <a:t>(n)</a:t>
            </a:r>
            <a:r>
              <a:rPr lang="en-US" sz="3600" b="0" i="0" u="none" strike="noStrike" baseline="0" dirty="0">
                <a:latin typeface="Calibri (Body)"/>
                <a:cs typeface="Calibri" panose="020F0502020204030204" pitchFamily="34" charset="0"/>
              </a:rPr>
              <a:t>: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đời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sống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hoang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dã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.</a:t>
            </a:r>
            <a:r>
              <a:rPr lang="en-US" sz="3600" b="0" i="0" u="none" strike="noStrike" baseline="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FDA1DA-10A4-A724-C5CB-34559DB46DB6}"/>
              </a:ext>
            </a:extLst>
          </p:cNvPr>
          <p:cNvSpPr txBox="1"/>
          <p:nvPr/>
        </p:nvSpPr>
        <p:spPr>
          <a:xfrm>
            <a:off x="246099" y="4525503"/>
            <a:ext cx="1179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 (Body)"/>
                <a:cs typeface="Calibri" panose="020F0502020204030204" pitchFamily="34" charset="0"/>
              </a:rPr>
              <a:t>tourism</a:t>
            </a:r>
            <a:r>
              <a:rPr lang="en-US" sz="3600" b="1" i="0" u="none" strike="noStrike" baseline="0" dirty="0">
                <a:latin typeface="Calibri (Body)"/>
                <a:cs typeface="Calibri" panose="020F0502020204030204" pitchFamily="34" charset="0"/>
              </a:rPr>
              <a:t> 	</a:t>
            </a:r>
            <a:r>
              <a:rPr lang="en-US" sz="3600" b="0" i="0" dirty="0">
                <a:solidFill>
                  <a:srgbClr val="1D2A57"/>
                </a:solidFill>
                <a:effectLst/>
                <a:latin typeface="Calibri (Body)"/>
              </a:rPr>
              <a:t>/</a:t>
            </a:r>
            <a:r>
              <a:rPr lang="en-US" dirty="0"/>
              <a:t> </a:t>
            </a:r>
            <a:r>
              <a:rPr lang="en-US" sz="3600" dirty="0"/>
              <a:t>ˈ</a:t>
            </a:r>
            <a:r>
              <a:rPr lang="en-US" sz="3600" dirty="0" err="1"/>
              <a:t>tʊrɪzəm</a:t>
            </a:r>
            <a:r>
              <a:rPr lang="en-US" dirty="0"/>
              <a:t> </a:t>
            </a:r>
            <a:r>
              <a:rPr lang="en-US" sz="3600" b="0" i="0" dirty="0">
                <a:solidFill>
                  <a:srgbClr val="1D2A57"/>
                </a:solidFill>
                <a:effectLst/>
                <a:latin typeface="Calibri (Body)"/>
              </a:rPr>
              <a:t>/ </a:t>
            </a:r>
            <a:r>
              <a:rPr lang="en-US" sz="3600" b="0" i="0" u="none" strike="noStrike" baseline="0" dirty="0">
                <a:solidFill>
                  <a:srgbClr val="C00000"/>
                </a:solidFill>
                <a:latin typeface="Calibri (Body)"/>
                <a:cs typeface="Calibri" panose="020F0502020204030204" pitchFamily="34" charset="0"/>
              </a:rPr>
              <a:t>(n)</a:t>
            </a:r>
            <a:r>
              <a:rPr lang="en-US" sz="3600" b="0" i="0" u="none" strike="noStrike" baseline="0" dirty="0">
                <a:latin typeface="Calibri (Body)"/>
                <a:cs typeface="Calibri" panose="020F0502020204030204" pitchFamily="34" charset="0"/>
              </a:rPr>
              <a:t>: 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du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lịch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.</a:t>
            </a:r>
            <a:r>
              <a:rPr lang="en-US" sz="3600" b="0" i="0" u="none" strike="noStrike" baseline="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FDA1DA-10A4-A724-C5CB-34559DB46DB6}"/>
              </a:ext>
            </a:extLst>
          </p:cNvPr>
          <p:cNvSpPr txBox="1"/>
          <p:nvPr/>
        </p:nvSpPr>
        <p:spPr>
          <a:xfrm>
            <a:off x="246099" y="5221782"/>
            <a:ext cx="1179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 (Body)"/>
                <a:cs typeface="Calibri" panose="020F0502020204030204" pitchFamily="34" charset="0"/>
              </a:rPr>
              <a:t>environment</a:t>
            </a:r>
            <a:r>
              <a:rPr lang="en-US" sz="3600" b="1" i="0" u="none" strike="noStrike" baseline="0" dirty="0">
                <a:latin typeface="Calibri (Body)"/>
                <a:cs typeface="Calibri" panose="020F0502020204030204" pitchFamily="34" charset="0"/>
              </a:rPr>
              <a:t> </a:t>
            </a:r>
            <a:r>
              <a:rPr lang="en-US" sz="3600" b="0" i="0" dirty="0">
                <a:solidFill>
                  <a:srgbClr val="1D2A57"/>
                </a:solidFill>
                <a:effectLst/>
                <a:latin typeface="Calibri (Body)"/>
              </a:rPr>
              <a:t>/</a:t>
            </a:r>
            <a:r>
              <a:rPr lang="en-US" sz="3600" dirty="0" err="1"/>
              <a:t>ɪnˈvaɪrənmənt</a:t>
            </a:r>
            <a:r>
              <a:rPr lang="en-US" sz="3600" b="0" i="0" dirty="0">
                <a:solidFill>
                  <a:srgbClr val="1D2A57"/>
                </a:solidFill>
                <a:effectLst/>
                <a:latin typeface="Calibri (Body)"/>
              </a:rPr>
              <a:t>/ </a:t>
            </a:r>
            <a:r>
              <a:rPr lang="en-US" sz="3600" b="0" i="0" u="none" strike="noStrike" baseline="0" dirty="0">
                <a:solidFill>
                  <a:srgbClr val="C00000"/>
                </a:solidFill>
                <a:latin typeface="Calibri (Body)"/>
                <a:cs typeface="Calibri" panose="020F0502020204030204" pitchFamily="34" charset="0"/>
              </a:rPr>
              <a:t>(n)</a:t>
            </a:r>
            <a:r>
              <a:rPr lang="en-US" sz="3600" b="0" i="0" u="none" strike="noStrike" baseline="0" dirty="0">
                <a:latin typeface="Calibri (Body)"/>
                <a:cs typeface="Calibri" panose="020F0502020204030204" pitchFamily="34" charset="0"/>
              </a:rPr>
              <a:t>: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môi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trường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.</a:t>
            </a:r>
            <a:r>
              <a:rPr lang="en-US" sz="3600" b="0" i="0" u="none" strike="noStrike" baseline="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FDA1DA-10A4-A724-C5CB-34559DB46DB6}"/>
              </a:ext>
            </a:extLst>
          </p:cNvPr>
          <p:cNvSpPr txBox="1"/>
          <p:nvPr/>
        </p:nvSpPr>
        <p:spPr>
          <a:xfrm>
            <a:off x="207463" y="5749816"/>
            <a:ext cx="1179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 (Body)"/>
                <a:cs typeface="Calibri" panose="020F0502020204030204" pitchFamily="34" charset="0"/>
              </a:rPr>
              <a:t>damage</a:t>
            </a:r>
            <a:r>
              <a:rPr lang="en-US" sz="3600" b="1" i="0" u="none" strike="noStrike" baseline="0" dirty="0">
                <a:latin typeface="Calibri (Body)"/>
                <a:cs typeface="Calibri" panose="020F0502020204030204" pitchFamily="34" charset="0"/>
              </a:rPr>
              <a:t>	</a:t>
            </a:r>
            <a:r>
              <a:rPr lang="en-US" sz="3600" b="0" i="0" dirty="0">
                <a:solidFill>
                  <a:srgbClr val="1D2A57"/>
                </a:solidFill>
                <a:effectLst/>
                <a:latin typeface="Calibri (Body)"/>
              </a:rPr>
              <a:t>/</a:t>
            </a:r>
            <a:r>
              <a:rPr lang="en-US" sz="3600" dirty="0"/>
              <a:t>ˈ</a:t>
            </a:r>
            <a:r>
              <a:rPr lang="en-US" sz="3600" dirty="0" err="1"/>
              <a:t>dæmɪdʒ</a:t>
            </a:r>
            <a:r>
              <a:rPr lang="en-US" sz="3600" b="0" i="0" dirty="0">
                <a:solidFill>
                  <a:srgbClr val="1D2A57"/>
                </a:solidFill>
                <a:effectLst/>
                <a:latin typeface="Calibri (Body)"/>
              </a:rPr>
              <a:t>/ </a:t>
            </a:r>
            <a:r>
              <a:rPr lang="en-US" sz="3600" b="0" i="0" u="none" strike="noStrike" baseline="0" dirty="0">
                <a:solidFill>
                  <a:srgbClr val="C00000"/>
                </a:solidFill>
                <a:latin typeface="Calibri (Body)"/>
                <a:cs typeface="Calibri" panose="020F0502020204030204" pitchFamily="34" charset="0"/>
              </a:rPr>
              <a:t>(v)</a:t>
            </a:r>
            <a:r>
              <a:rPr lang="en-US" sz="3600" b="0" i="0" u="none" strike="noStrike" baseline="0" dirty="0">
                <a:latin typeface="Calibri (Body)"/>
                <a:cs typeface="Calibri" panose="020F0502020204030204" pitchFamily="34" charset="0"/>
              </a:rPr>
              <a:t>: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tàn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phá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phá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hủy</a:t>
            </a:r>
            <a:r>
              <a:rPr lang="en-US" sz="360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.</a:t>
            </a:r>
            <a:r>
              <a:rPr lang="en-US" sz="3600" b="0" i="0" u="none" strike="noStrike" baseline="0" dirty="0">
                <a:solidFill>
                  <a:srgbClr val="0070C0"/>
                </a:solidFill>
                <a:latin typeface="Calibri (Body)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" name="Oval 16"/>
          <p:cNvSpPr/>
          <p:nvPr/>
        </p:nvSpPr>
        <p:spPr>
          <a:xfrm>
            <a:off x="913475" y="1285149"/>
            <a:ext cx="193292" cy="1843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222758" y="2629617"/>
            <a:ext cx="193292" cy="1843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97456" y="3316285"/>
            <a:ext cx="193292" cy="1843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7185" y="3932704"/>
            <a:ext cx="193292" cy="1843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73831" y="4497323"/>
            <a:ext cx="193292" cy="1843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176262" y="5171834"/>
            <a:ext cx="193292" cy="1843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5721" y="5763825"/>
            <a:ext cx="193292" cy="1843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086039" y="1285149"/>
            <a:ext cx="609600" cy="609600"/>
          </a:xfrm>
          <a:prstGeom prst="rect">
            <a:avLst/>
          </a:prstGeom>
        </p:spPr>
      </p:pic>
      <p:pic>
        <p:nvPicPr>
          <p:cNvPr id="6" name="cau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98922" y="1985895"/>
            <a:ext cx="609600" cy="609600"/>
          </a:xfrm>
          <a:prstGeom prst="rect">
            <a:avLst/>
          </a:prstGeom>
        </p:spPr>
      </p:pic>
      <p:pic>
        <p:nvPicPr>
          <p:cNvPr id="7" name="damag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781239" y="5868113"/>
            <a:ext cx="609600" cy="609600"/>
          </a:xfrm>
          <a:prstGeom prst="rect">
            <a:avLst/>
          </a:prstGeom>
        </p:spPr>
      </p:pic>
      <p:pic>
        <p:nvPicPr>
          <p:cNvPr id="15" name="diseas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68544" y="3316212"/>
            <a:ext cx="609600" cy="609600"/>
          </a:xfrm>
          <a:prstGeom prst="rect">
            <a:avLst/>
          </a:prstGeom>
        </p:spPr>
      </p:pic>
      <p:pic>
        <p:nvPicPr>
          <p:cNvPr id="16" name="environmen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638530" y="5338525"/>
            <a:ext cx="609600" cy="609600"/>
          </a:xfrm>
          <a:prstGeom prst="rect">
            <a:avLst/>
          </a:prstGeom>
        </p:spPr>
      </p:pic>
      <p:pic>
        <p:nvPicPr>
          <p:cNvPr id="24" name="pollut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407230" y="2696535"/>
            <a:ext cx="609600" cy="609600"/>
          </a:xfrm>
          <a:prstGeom prst="rect">
            <a:avLst/>
          </a:prstGeom>
        </p:spPr>
      </p:pic>
      <p:pic>
        <p:nvPicPr>
          <p:cNvPr id="25" name="tourism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535271" y="4615421"/>
            <a:ext cx="609600" cy="609600"/>
          </a:xfrm>
          <a:prstGeom prst="rect">
            <a:avLst/>
          </a:prstGeom>
        </p:spPr>
      </p:pic>
      <p:pic>
        <p:nvPicPr>
          <p:cNvPr id="26" name="wildlife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390839" y="40063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707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3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1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63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2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88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555" y="1624951"/>
            <a:ext cx="5394616" cy="46310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274" y="1040175"/>
            <a:ext cx="11986726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Read the words and definitions, then fill in the blanks with new words.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5274" y="457200"/>
            <a:ext cx="1604865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 - reading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74" y="1807815"/>
            <a:ext cx="5295900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Straight Connector 11"/>
          <p:cNvCxnSpPr/>
          <p:nvPr/>
        </p:nvCxnSpPr>
        <p:spPr>
          <a:xfrm>
            <a:off x="1250576" y="2272553"/>
            <a:ext cx="13447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50576" y="2581835"/>
            <a:ext cx="20305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81082" y="3133165"/>
            <a:ext cx="6723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73305" y="3644153"/>
            <a:ext cx="6723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47364" y="3939988"/>
            <a:ext cx="13043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411940" y="4222376"/>
            <a:ext cx="2743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43099" y="4733365"/>
            <a:ext cx="13043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70746" y="5311588"/>
            <a:ext cx="6723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79487" y="2294980"/>
            <a:ext cx="14926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dirty="0">
                <a:solidFill>
                  <a:srgbClr val="FF0000"/>
                </a:solidFill>
              </a:rPr>
              <a:t>pollute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73148" y="2961273"/>
            <a:ext cx="14926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dirty="0">
                <a:solidFill>
                  <a:srgbClr val="FF0000"/>
                </a:solidFill>
              </a:rPr>
              <a:t>cause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22775" y="3640496"/>
            <a:ext cx="14926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dirty="0">
                <a:solidFill>
                  <a:srgbClr val="FF0000"/>
                </a:solidFill>
              </a:rPr>
              <a:t>disease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747311" y="4044835"/>
            <a:ext cx="14926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dirty="0">
                <a:solidFill>
                  <a:srgbClr val="FF0000"/>
                </a:solidFill>
              </a:rPr>
              <a:t>wildlife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90009" y="4386945"/>
            <a:ext cx="14926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dirty="0">
                <a:solidFill>
                  <a:srgbClr val="FF0000"/>
                </a:solidFill>
              </a:rPr>
              <a:t>damage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47112" y="5078836"/>
            <a:ext cx="14926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dirty="0">
                <a:solidFill>
                  <a:srgbClr val="FF0000"/>
                </a:solidFill>
              </a:rPr>
              <a:t>tourism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02803" y="5734837"/>
            <a:ext cx="20713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dirty="0">
                <a:solidFill>
                  <a:srgbClr val="FF0000"/>
                </a:solidFill>
              </a:rPr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179633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816896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3429" y="3234303"/>
            <a:ext cx="110185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</a:rPr>
              <a:t>Which kinds of pollution affect tourism and cause diseases?</a:t>
            </a: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65" y="749982"/>
            <a:ext cx="3984595" cy="25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30481" y="4680853"/>
            <a:ext cx="110185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</a:rPr>
              <a:t>I think land pollution badly affects tourism.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50" y="1782366"/>
            <a:ext cx="2018984" cy="616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875" y="2268993"/>
            <a:ext cx="2253671" cy="770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3979" y="1278560"/>
            <a:ext cx="1759125" cy="5753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8182" y="2650994"/>
            <a:ext cx="1924922" cy="61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981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r="2154"/>
          <a:stretch/>
        </p:blipFill>
        <p:spPr>
          <a:xfrm>
            <a:off x="1547446" y="534288"/>
            <a:ext cx="8173498" cy="57662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6574" y="3591921"/>
            <a:ext cx="41856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While-</a:t>
            </a:r>
          </a:p>
          <a:p>
            <a:pPr algn="ctr"/>
            <a:r>
              <a:rPr lang="en-US" sz="540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657" y="576292"/>
            <a:ext cx="10298663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i="1" dirty="0">
                <a:solidFill>
                  <a:srgbClr val="0070C0"/>
                </a:solidFill>
              </a:rPr>
              <a:t>Read the essay about some effects of pollution and choose the best introduction sentence.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12" y="1755983"/>
            <a:ext cx="9892208" cy="3832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8286" y="5509406"/>
            <a:ext cx="4702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1. Air, water, light, and noise are four main types of pollution affecting our world.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39409" y="5509406"/>
            <a:ext cx="5860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2. There are many types of pollution, and each type can affect people, wildlife, and the environment.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17601" y="2757714"/>
            <a:ext cx="11901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48230" y="3672114"/>
            <a:ext cx="11901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19201" y="4252685"/>
            <a:ext cx="11901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00913" y="5123543"/>
            <a:ext cx="47897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09488" y="5364264"/>
            <a:ext cx="11901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70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39414 -0.5472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-2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6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334" y="910119"/>
            <a:ext cx="2554514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i="1" dirty="0">
                <a:solidFill>
                  <a:srgbClr val="0070C0"/>
                </a:solidFill>
              </a:rPr>
              <a:t>Now, listen, read and write </a:t>
            </a:r>
            <a:r>
              <a:rPr lang="en-US" sz="3000" b="1" i="1" dirty="0">
                <a:solidFill>
                  <a:srgbClr val="0070C0"/>
                </a:solidFill>
              </a:rPr>
              <a:t>True</a:t>
            </a:r>
            <a:r>
              <a:rPr lang="en-US" sz="3000" i="1" dirty="0">
                <a:solidFill>
                  <a:srgbClr val="0070C0"/>
                </a:solidFill>
              </a:rPr>
              <a:t>, </a:t>
            </a:r>
            <a:r>
              <a:rPr lang="en-US" sz="3000" b="1" i="1" dirty="0">
                <a:solidFill>
                  <a:srgbClr val="0070C0"/>
                </a:solidFill>
              </a:rPr>
              <a:t>False</a:t>
            </a:r>
            <a:r>
              <a:rPr lang="en-US" sz="3000" i="1" dirty="0">
                <a:solidFill>
                  <a:srgbClr val="0070C0"/>
                </a:solidFill>
              </a:rPr>
              <a:t>, or </a:t>
            </a:r>
            <a:r>
              <a:rPr lang="en-US" sz="3000" b="1" i="1" dirty="0">
                <a:solidFill>
                  <a:srgbClr val="0070C0"/>
                </a:solidFill>
              </a:rPr>
              <a:t>Doesn’t say</a:t>
            </a:r>
            <a:r>
              <a:rPr lang="en-US" sz="3000" i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514" y="489205"/>
            <a:ext cx="9026431" cy="3496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68" y="3985839"/>
            <a:ext cx="11185523" cy="235690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844799" y="1669143"/>
            <a:ext cx="47897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32904" y="4645514"/>
            <a:ext cx="14926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dirty="0">
                <a:solidFill>
                  <a:srgbClr val="FF0000"/>
                </a:solidFill>
              </a:rPr>
              <a:t>F</a:t>
            </a:r>
            <a:r>
              <a:rPr lang="en-US" sz="2500" dirty="0" smtClean="0">
                <a:solidFill>
                  <a:srgbClr val="FF0000"/>
                </a:solidFill>
              </a:rPr>
              <a:t>alse</a:t>
            </a:r>
            <a:endParaRPr lang="en-US" sz="25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620848" y="2438400"/>
            <a:ext cx="23285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668001" y="2206171"/>
            <a:ext cx="7911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862565" y="5013628"/>
            <a:ext cx="14926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dirty="0">
                <a:solidFill>
                  <a:srgbClr val="FF0000"/>
                </a:solidFill>
              </a:rPr>
              <a:t>T</a:t>
            </a:r>
            <a:r>
              <a:rPr lang="en-US" sz="2500" dirty="0" smtClean="0">
                <a:solidFill>
                  <a:srgbClr val="FF0000"/>
                </a:solidFill>
              </a:rPr>
              <a:t>rue</a:t>
            </a:r>
            <a:endParaRPr lang="en-US" sz="2500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786448" y="2206171"/>
            <a:ext cx="23285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997820" y="5406347"/>
            <a:ext cx="14926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dirty="0">
                <a:solidFill>
                  <a:srgbClr val="FF0000"/>
                </a:solidFill>
              </a:rPr>
              <a:t>F</a:t>
            </a:r>
            <a:r>
              <a:rPr lang="en-US" sz="2500" dirty="0" smtClean="0">
                <a:solidFill>
                  <a:srgbClr val="FF0000"/>
                </a:solidFill>
              </a:rPr>
              <a:t>alse</a:t>
            </a:r>
            <a:endParaRPr lang="en-US" sz="2500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002677" y="2989943"/>
            <a:ext cx="53155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44799" y="3236685"/>
            <a:ext cx="7911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CD1 TRACK 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0824" y="3040104"/>
            <a:ext cx="609600" cy="609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932904" y="5812941"/>
            <a:ext cx="14926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500" dirty="0">
                <a:solidFill>
                  <a:srgbClr val="FF0000"/>
                </a:solidFill>
              </a:rPr>
              <a:t>T</a:t>
            </a:r>
            <a:r>
              <a:rPr lang="en-US" sz="2500" dirty="0" smtClean="0">
                <a:solidFill>
                  <a:srgbClr val="FF0000"/>
                </a:solidFill>
              </a:rPr>
              <a:t>rue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9897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7" grpId="0"/>
      <p:bldP spid="14" grpId="0"/>
      <p:bldP spid="16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r="2154"/>
          <a:stretch/>
        </p:blipFill>
        <p:spPr>
          <a:xfrm>
            <a:off x="1744394" y="647114"/>
            <a:ext cx="7976549" cy="5627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3860" y="3460790"/>
            <a:ext cx="41856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Post-</a:t>
            </a:r>
          </a:p>
          <a:p>
            <a:pPr algn="ctr"/>
            <a:r>
              <a:rPr lang="en-US" sz="540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8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6952" y="1278560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591" y="469514"/>
            <a:ext cx="2350606" cy="14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67632" y="2314296"/>
            <a:ext cx="4800600" cy="1521455"/>
          </a:xfrm>
          <a:prstGeom prst="wedgeRoundRectCallout">
            <a:avLst>
              <a:gd name="adj1" fmla="val 48418"/>
              <a:gd name="adj2" fmla="val 78777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i="1" dirty="0">
                <a:solidFill>
                  <a:srgbClr val="0070C0"/>
                </a:solidFill>
              </a:rPr>
              <a:t>What kinds of pollution are there in your area?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290777" y="2102363"/>
            <a:ext cx="4800600" cy="1395579"/>
          </a:xfrm>
          <a:prstGeom prst="wedgeRoundRectCallout">
            <a:avLst>
              <a:gd name="adj1" fmla="val -63564"/>
              <a:gd name="adj2" fmla="val 90343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i="1" dirty="0">
                <a:solidFill>
                  <a:srgbClr val="00B050"/>
                </a:solidFill>
              </a:rPr>
              <a:t>There’s land pollution in my area. People throw trash everywhere.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000" y="457200"/>
            <a:ext cx="1813767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Post - reading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67632" y="4469071"/>
            <a:ext cx="4800600" cy="1521455"/>
          </a:xfrm>
          <a:prstGeom prst="wedgeRoundRectCallout">
            <a:avLst>
              <a:gd name="adj1" fmla="val 48418"/>
              <a:gd name="adj2" fmla="val 78777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i="1" dirty="0">
                <a:solidFill>
                  <a:srgbClr val="0070C0"/>
                </a:solidFill>
              </a:rPr>
              <a:t>What are their effects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290777" y="4257138"/>
            <a:ext cx="4800600" cy="1395579"/>
          </a:xfrm>
          <a:prstGeom prst="wedgeRoundRectCallout">
            <a:avLst>
              <a:gd name="adj1" fmla="val -63564"/>
              <a:gd name="adj2" fmla="val 90343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i="1" dirty="0">
                <a:solidFill>
                  <a:srgbClr val="00B050"/>
                </a:solidFill>
              </a:rPr>
              <a:t>It makes street very dirty. It also causes air pollution.</a:t>
            </a:r>
          </a:p>
        </p:txBody>
      </p:sp>
    </p:spTree>
    <p:extLst>
      <p:ext uri="{BB962C8B-B14F-4D97-AF65-F5344CB8AC3E}">
        <p14:creationId xmlns:p14="http://schemas.microsoft.com/office/powerpoint/2010/main" val="2156771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6995" y="791211"/>
            <a:ext cx="992777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Unscramble </a:t>
            </a:r>
            <a:r>
              <a:rPr lang="en-US" sz="3600" i="1" dirty="0" smtClean="0">
                <a:solidFill>
                  <a:srgbClr val="0070C0"/>
                </a:solidFill>
              </a:rPr>
              <a:t>words. (WB page 14)</a:t>
            </a:r>
            <a:endParaRPr lang="en-US" sz="3600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355" y="1705167"/>
            <a:ext cx="10292931" cy="4652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89370" y="2467428"/>
            <a:ext cx="323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    I      L     D    L      I     F      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7426" y="3038067"/>
            <a:ext cx="323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     O    L     </a:t>
            </a:r>
            <a:r>
              <a:rPr lang="en-US" b="1" dirty="0" err="1">
                <a:solidFill>
                  <a:srgbClr val="FF0000"/>
                </a:solidFill>
              </a:rPr>
              <a:t>L</a:t>
            </a:r>
            <a:r>
              <a:rPr lang="en-US" b="1" dirty="0">
                <a:solidFill>
                  <a:srgbClr val="FF0000"/>
                </a:solidFill>
              </a:rPr>
              <a:t>     U    T      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47426" y="3574573"/>
            <a:ext cx="323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     O    U     R     I     S    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7426" y="4096565"/>
            <a:ext cx="323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     F      </a:t>
            </a:r>
            <a:r>
              <a:rPr lang="en-US" b="1" dirty="0" err="1">
                <a:solidFill>
                  <a:srgbClr val="FF0000"/>
                </a:solidFill>
              </a:rPr>
              <a:t>F</a:t>
            </a:r>
            <a:r>
              <a:rPr lang="en-US" b="1" dirty="0">
                <a:solidFill>
                  <a:srgbClr val="FF0000"/>
                </a:solidFill>
              </a:rPr>
              <a:t>    E    C     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7426" y="4593065"/>
            <a:ext cx="323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     A   M    A    G     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89370" y="5105870"/>
            <a:ext cx="323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      A     U   S     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18398" y="5647479"/>
            <a:ext cx="4349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     N     V    I     R      O    N   M    E     N    T   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364397" y="158781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367505" y="2598633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370614" y="4505200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383057" y="5572001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361281" y="3562803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370614" y="600327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44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968"/>
            <a:ext cx="8609428" cy="58700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290391" y="1154736"/>
            <a:ext cx="4345781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affect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cause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pollute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disease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wildlife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tourism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environment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damage</a:t>
            </a:r>
          </a:p>
        </p:txBody>
      </p:sp>
    </p:spTree>
    <p:extLst>
      <p:ext uri="{BB962C8B-B14F-4D97-AF65-F5344CB8AC3E}">
        <p14:creationId xmlns:p14="http://schemas.microsoft.com/office/powerpoint/2010/main" val="22374826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915887" y="1814286"/>
            <a:ext cx="10123714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* Vocabulary: </a:t>
            </a:r>
            <a:r>
              <a:rPr lang="en-US" sz="3600" i="1" dirty="0"/>
              <a:t>affect, cause, pollute, disease, wildlife, tourism, environment, damage</a:t>
            </a:r>
            <a:r>
              <a:rPr lang="en-US" sz="3600" dirty="0"/>
              <a:t>.</a:t>
            </a:r>
            <a:r>
              <a:rPr lang="en-US" dirty="0"/>
              <a:t> 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* Reading: Skimming and scanning for general and specific information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* Speaking: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   Talking about kinds of pollution.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643947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by hearts vocabularies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pages 14 &amp; 15 WB.</a:t>
            </a:r>
          </a:p>
          <a:p>
            <a:pPr marL="571500" indent="-571500">
              <a:buFontTx/>
              <a:buChar char="-"/>
            </a:pPr>
            <a:r>
              <a:rPr lang="en-US" sz="3600" i="1" dirty="0" smtClean="0">
                <a:solidFill>
                  <a:srgbClr val="0070C0"/>
                </a:solidFill>
              </a:rPr>
              <a:t>Do the exercises in TA 8 Notebook (pages 20 &amp; 21)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(pages 25 &amp; 26 - SB</a:t>
            </a:r>
            <a:r>
              <a:rPr lang="en-US" sz="3600" i="1" dirty="0" smtClean="0">
                <a:solidFill>
                  <a:srgbClr val="0070C0"/>
                </a:solidFill>
              </a:rPr>
              <a:t>)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 smtClean="0">
                <a:solidFill>
                  <a:srgbClr val="0070C0"/>
                </a:solidFill>
              </a:rPr>
              <a:t>Play </a:t>
            </a:r>
            <a:r>
              <a:rPr lang="en-US" sz="3600" i="1" dirty="0">
                <a:solidFill>
                  <a:srgbClr val="0070C0"/>
                </a:solidFill>
              </a:rPr>
              <a:t>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130138" y="588368"/>
            <a:ext cx="5511005" cy="5672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learn and use vocabulary, related to pollution.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practice reading for gist and specific information about some effects of pollution.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" y="525698"/>
            <a:ext cx="8747511" cy="57939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46219" y="1253989"/>
            <a:ext cx="4345781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New words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affect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cause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pollute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disease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wildlife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tourism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environment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damage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74552" y="16899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7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3D69189E-508B-471A-B899-6235F1E13DC3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3252" y="648280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Let’s talk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670479" y="648280"/>
            <a:ext cx="842278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25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 in pairs. Look at the pictures. What kinds of pollution can you see? Is pollution a big problem in your country? Why does pollution happen?</a:t>
            </a:r>
            <a:endParaRPr lang="en-US" sz="25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71" y="2470730"/>
            <a:ext cx="3676650" cy="2000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29" y="2189743"/>
            <a:ext cx="3724275" cy="2562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000" y="1777284"/>
            <a:ext cx="3438687" cy="3387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24685" y="4687373"/>
            <a:ext cx="243316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25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Water pollution</a:t>
            </a:r>
            <a:endParaRPr lang="en-US" sz="25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88156" y="4925900"/>
            <a:ext cx="243316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800"/>
              </a:spcAft>
            </a:pPr>
            <a:r>
              <a:rPr lang="en-US" sz="25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Air pollution</a:t>
            </a:r>
            <a:endParaRPr lang="en-US" sz="25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41759" y="5383367"/>
            <a:ext cx="243316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800"/>
              </a:spcAft>
            </a:pPr>
            <a:r>
              <a:rPr lang="en-US" sz="25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Land pollution</a:t>
            </a:r>
            <a:endParaRPr lang="en-US" sz="25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441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7063" y="78668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NEW LESSON</a:t>
            </a:r>
          </a:p>
        </p:txBody>
      </p:sp>
      <p:pic>
        <p:nvPicPr>
          <p:cNvPr id="3" name="Hình ảnh 9">
            <a:extLst>
              <a:ext uri="{FF2B5EF4-FFF2-40B4-BE49-F238E27FC236}">
                <a16:creationId xmlns:a16="http://schemas.microsoft.com/office/drawing/2014/main" id="{529FBB06-765E-1581-8E69-FBD520EED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420" y="2468291"/>
            <a:ext cx="3984207" cy="30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139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547445" y="541708"/>
            <a:ext cx="8173497" cy="57662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9885" y="3594301"/>
            <a:ext cx="3750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Pre-reading</a:t>
            </a:r>
          </a:p>
          <a:p>
            <a:r>
              <a:rPr lang="en-US" sz="5400" dirty="0">
                <a:solidFill>
                  <a:schemeClr val="bg1"/>
                </a:solidFill>
              </a:rPr>
              <a:t>Vocabulary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" y="476216"/>
            <a:ext cx="8862578" cy="58701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86800" y="1253989"/>
            <a:ext cx="3505200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New words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affect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cause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pollute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disease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wildlife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tourism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environment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damage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74552" y="16899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47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501</Words>
  <Application>Microsoft Office PowerPoint</Application>
  <PresentationFormat>Widescreen</PresentationFormat>
  <Paragraphs>114</Paragraphs>
  <Slides>24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(Body)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39</cp:revision>
  <dcterms:created xsi:type="dcterms:W3CDTF">2023-02-01T04:45:54Z</dcterms:created>
  <dcterms:modified xsi:type="dcterms:W3CDTF">2023-03-27T11:29:45Z</dcterms:modified>
</cp:coreProperties>
</file>